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2"/>
  </p:sldMasterIdLst>
  <p:notesMasterIdLst>
    <p:notesMasterId r:id="rId14"/>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tableStyles" Target="tableStyle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theme" Target="theme/theme1.xml" /><Relationship Id="rId2" Type="http://schemas.openxmlformats.org/officeDocument/2006/relationships/slideMaster" Target="slideMasters/slideMaster1.xml" /><Relationship Id="rId16"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presProps" Target="presProps.xml" /><Relationship Id="rId10" Type="http://schemas.openxmlformats.org/officeDocument/2006/relationships/slide" Target="slides/slide8.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9"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1048670"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01-04-2024</a:t>
            </a:fld>
            <a:endParaRPr lang="en-IN"/>
          </a:p>
        </p:txBody>
      </p:sp>
      <p:sp>
        <p:nvSpPr>
          <p:cNvPr id="1048671"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1048672"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73"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1048674"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Notes Placeholder 1048587"/>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591"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9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104859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1048594" name="Date Placeholder 7"/>
          <p:cNvSpPr>
            <a:spLocks noGrp="1"/>
          </p:cNvSpPr>
          <p:nvPr>
            <p:ph type="dt" sz="half" idx="10"/>
          </p:nvPr>
        </p:nvSpPr>
        <p:spPr/>
        <p:txBody>
          <a:bodyPr/>
          <a:lstStyle/>
          <a:p>
            <a:fld id="{ED291B17-9318-49DB-B28B-6E5994AE9581}" type="datetime1">
              <a:rPr lang="en-US" smtClean="0"/>
              <a:t>4/1/2024</a:t>
            </a:fld>
            <a:endParaRPr lang="en-US"/>
          </a:p>
        </p:txBody>
      </p:sp>
      <p:sp>
        <p:nvSpPr>
          <p:cNvPr id="1048595"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596"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634" name="Title 1"/>
          <p:cNvSpPr>
            <a:spLocks noGrp="1"/>
          </p:cNvSpPr>
          <p:nvPr>
            <p:ph type="title"/>
          </p:nvPr>
        </p:nvSpPr>
        <p:spPr>
          <a:xfrm>
            <a:off x="581192" y="702156"/>
            <a:ext cx="11029616" cy="1013800"/>
          </a:xfrm>
        </p:spPr>
        <p:txBody>
          <a:bodyPr/>
          <a:lstStyle/>
          <a:p>
            <a:r>
              <a:rPr lang="en-US"/>
              <a:t>Click to edit Master title style</a:t>
            </a:r>
          </a:p>
        </p:txBody>
      </p:sp>
      <p:sp>
        <p:nvSpPr>
          <p:cNvPr id="1048635" name="Vertical Text Placeholder 2"/>
          <p:cNvSpPr>
            <a:spLocks noGrp="1"/>
          </p:cNvSpPr>
          <p:nvPr>
            <p:ph type="body" orient="vert" idx="1"/>
          </p:nvPr>
        </p:nvSpPr>
        <p:spPr/>
        <p:txBody>
          <a:bodyPr vert="eaVert" anchor="t"/>
          <a:lstStyle>
            <a:lvl1pPr algn="l"/>
            <a:lvl2pPr algn="l"/>
            <a:lvl3pPr algn="l"/>
            <a:lvl4pPr algn="l"/>
            <a:lvl5pPr algn="l"/>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36" name="Date Placeholder 3"/>
          <p:cNvSpPr>
            <a:spLocks noGrp="1"/>
          </p:cNvSpPr>
          <p:nvPr>
            <p:ph type="dt" sz="half" idx="10"/>
          </p:nvPr>
        </p:nvSpPr>
        <p:spPr/>
        <p:txBody>
          <a:bodyPr/>
          <a:lstStyle/>
          <a:p>
            <a:fld id="{2CED4963-E985-44C4-B8C4-FDD613B7C2F8}" type="datetime1">
              <a:rPr lang="en-US" smtClean="0"/>
              <a:t>4/1/2024</a:t>
            </a:fld>
            <a:endParaRPr lang="en-US"/>
          </a:p>
        </p:txBody>
      </p:sp>
      <p:sp>
        <p:nvSpPr>
          <p:cNvPr id="1048637"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38"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48619"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0"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1048621"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22"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48625" name="Date Placeholder 10"/>
          <p:cNvSpPr>
            <a:spLocks noGrp="1"/>
          </p:cNvSpPr>
          <p:nvPr>
            <p:ph type="dt" sz="half" idx="10"/>
          </p:nvPr>
        </p:nvSpPr>
        <p:spPr/>
        <p:txBody>
          <a:bodyPr/>
          <a:lstStyle/>
          <a:p>
            <a:fld id="{ED291B17-9318-49DB-B28B-6E5994AE9581}" type="datetime1">
              <a:rPr lang="en-US" smtClean="0"/>
              <a:t>4/1/2024</a:t>
            </a:fld>
            <a:endParaRPr lang="en-US"/>
          </a:p>
        </p:txBody>
      </p:sp>
      <p:sp>
        <p:nvSpPr>
          <p:cNvPr id="1048626"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27"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3" name="Title 1"/>
          <p:cNvSpPr>
            <a:spLocks noGrp="1"/>
          </p:cNvSpPr>
          <p:nvPr>
            <p:ph type="title"/>
          </p:nvPr>
        </p:nvSpPr>
        <p:spPr>
          <a:xfrm>
            <a:off x="581192" y="702156"/>
            <a:ext cx="11029616" cy="530296"/>
          </a:xfrm>
        </p:spPr>
        <p:txBody>
          <a:bodyPr/>
          <a:lstStyle/>
          <a:p>
            <a:r>
              <a:rPr lang="en-US"/>
              <a:t>Click to edit Master title style</a:t>
            </a:r>
          </a:p>
        </p:txBody>
      </p:sp>
      <p:sp>
        <p:nvSpPr>
          <p:cNvPr id="1048584"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7"/>
          <p:cNvSpPr>
            <a:spLocks noGrp="1"/>
          </p:cNvSpPr>
          <p:nvPr>
            <p:ph type="dt" sz="half" idx="10"/>
          </p:nvPr>
        </p:nvSpPr>
        <p:spPr/>
        <p:txBody>
          <a:bodyPr/>
          <a:lstStyle/>
          <a:p>
            <a:fld id="{78DD82B9-B8EE-4375-B6FF-88FA6ABB15D9}" type="datetime1">
              <a:rPr lang="en-US" smtClean="0"/>
              <a:t>4/1/2024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639"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40"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1048641"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048642" name="Date Placeholder 6"/>
          <p:cNvSpPr>
            <a:spLocks noGrp="1"/>
          </p:cNvSpPr>
          <p:nvPr>
            <p:ph type="dt" sz="half" idx="10"/>
          </p:nvPr>
        </p:nvSpPr>
        <p:spPr/>
        <p:txBody>
          <a:bodyPr/>
          <a:lstStyle/>
          <a:p>
            <a:fld id="{B2497495-0637-405E-AE64-5CC7506D51F5}" type="datetime1">
              <a:rPr lang="en-US" smtClean="0"/>
              <a:t>4/1/2024</a:t>
            </a:fld>
            <a:endParaRPr lang="en-US"/>
          </a:p>
        </p:txBody>
      </p:sp>
      <p:sp>
        <p:nvSpPr>
          <p:cNvPr id="1048643"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44"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645" name="Title 1"/>
          <p:cNvSpPr>
            <a:spLocks noGrp="1"/>
          </p:cNvSpPr>
          <p:nvPr>
            <p:ph type="title"/>
          </p:nvPr>
        </p:nvSpPr>
        <p:spPr>
          <a:xfrm>
            <a:off x="581193" y="729658"/>
            <a:ext cx="11029616" cy="492855"/>
          </a:xfrm>
        </p:spPr>
        <p:txBody>
          <a:bodyPr/>
          <a:lstStyle/>
          <a:p>
            <a:r>
              <a:rPr lang="en-US"/>
              <a:t>Click to edit Master title style</a:t>
            </a:r>
          </a:p>
        </p:txBody>
      </p:sp>
      <p:sp>
        <p:nvSpPr>
          <p:cNvPr id="1048646"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7"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48" name="Date Placeholder 4"/>
          <p:cNvSpPr>
            <a:spLocks noGrp="1"/>
          </p:cNvSpPr>
          <p:nvPr>
            <p:ph type="dt" sz="half" idx="10"/>
          </p:nvPr>
        </p:nvSpPr>
        <p:spPr/>
        <p:txBody>
          <a:bodyPr/>
          <a:lstStyle/>
          <a:p>
            <a:fld id="{7BFFD690-9426-415D-8B65-26881E07B2D4}" type="datetime1">
              <a:rPr lang="en-US" smtClean="0"/>
              <a:t>4/1/2024</a:t>
            </a:fld>
            <a:endParaRPr lang="en-US"/>
          </a:p>
        </p:txBody>
      </p:sp>
      <p:sp>
        <p:nvSpPr>
          <p:cNvPr id="1048649"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0"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48651" name="Title 1"/>
          <p:cNvSpPr>
            <a:spLocks noGrp="1"/>
          </p:cNvSpPr>
          <p:nvPr>
            <p:ph type="title"/>
          </p:nvPr>
        </p:nvSpPr>
        <p:spPr>
          <a:xfrm>
            <a:off x="581193" y="729658"/>
            <a:ext cx="11029616" cy="988332"/>
          </a:xfrm>
        </p:spPr>
        <p:txBody>
          <a:bodyPr/>
          <a:lstStyle/>
          <a:p>
            <a:r>
              <a:rPr lang="en-US"/>
              <a:t>Click to edit Master title style</a:t>
            </a:r>
          </a:p>
        </p:txBody>
      </p:sp>
      <p:sp>
        <p:nvSpPr>
          <p:cNvPr id="1048652"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48653"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4"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pPr>
            <a:r>
              <a:rPr lang="en-US"/>
              <a:t>Click to edit Master text styles</a:t>
            </a:r>
          </a:p>
        </p:txBody>
      </p:sp>
      <p:sp>
        <p:nvSpPr>
          <p:cNvPr id="1048655"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Date Placeholder 6"/>
          <p:cNvSpPr>
            <a:spLocks noGrp="1"/>
          </p:cNvSpPr>
          <p:nvPr>
            <p:ph type="dt" sz="half" idx="10"/>
          </p:nvPr>
        </p:nvSpPr>
        <p:spPr/>
        <p:txBody>
          <a:bodyPr/>
          <a:lstStyle/>
          <a:p>
            <a:fld id="{04C4989A-474C-40DE-95B9-011C28B71673}" type="datetime1">
              <a:rPr lang="en-US" smtClean="0"/>
              <a:t>4/1/2024</a:t>
            </a:fld>
            <a:endParaRPr lang="en-US"/>
          </a:p>
        </p:txBody>
      </p:sp>
      <p:sp>
        <p:nvSpPr>
          <p:cNvPr id="1048657"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58"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614" name="Title 1"/>
          <p:cNvSpPr>
            <a:spLocks noGrp="1"/>
          </p:cNvSpPr>
          <p:nvPr>
            <p:ph type="title"/>
          </p:nvPr>
        </p:nvSpPr>
        <p:spPr>
          <a:xfrm>
            <a:off x="575894" y="729658"/>
            <a:ext cx="11029616" cy="592246"/>
          </a:xfrm>
        </p:spPr>
        <p:txBody>
          <a:bodyPr/>
          <a:lstStyle/>
          <a:p>
            <a:r>
              <a:rPr lang="en-US"/>
              <a:t>Click to edit Master title style</a:t>
            </a:r>
          </a:p>
        </p:txBody>
      </p:sp>
      <p:sp>
        <p:nvSpPr>
          <p:cNvPr id="1048615" name="Date Placeholder 2"/>
          <p:cNvSpPr>
            <a:spLocks noGrp="1"/>
          </p:cNvSpPr>
          <p:nvPr>
            <p:ph type="dt" sz="half" idx="10"/>
          </p:nvPr>
        </p:nvSpPr>
        <p:spPr/>
        <p:txBody>
          <a:bodyPr/>
          <a:lstStyle/>
          <a:p>
            <a:fld id="{5DB4ED54-5B5E-4A04-93D3-5772E3CE3818}" type="datetime1">
              <a:rPr lang="en-US" smtClean="0"/>
              <a:t>4/1/2024</a:t>
            </a:fld>
            <a:endParaRPr lang="en-US"/>
          </a:p>
        </p:txBody>
      </p:sp>
      <p:sp>
        <p:nvSpPr>
          <p:cNvPr id="1048616"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17"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659" name="Date Placeholder 1"/>
          <p:cNvSpPr>
            <a:spLocks noGrp="1"/>
          </p:cNvSpPr>
          <p:nvPr>
            <p:ph type="dt" sz="half" idx="10"/>
          </p:nvPr>
        </p:nvSpPr>
        <p:spPr/>
        <p:txBody>
          <a:bodyPr/>
          <a:lstStyle/>
          <a:p>
            <a:fld id="{4EDE50D6-574B-40AF-946F-D52A04ADE379}" type="datetime1">
              <a:rPr lang="en-US" smtClean="0"/>
              <a:t>4/1/2024</a:t>
            </a:fld>
            <a:endParaRPr lang="en-US"/>
          </a:p>
        </p:txBody>
      </p:sp>
      <p:sp>
        <p:nvSpPr>
          <p:cNvPr id="1048660"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1048661"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662"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663"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1048664"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65"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66"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4/1/2024</a:t>
            </a:fld>
            <a:endParaRPr lang="en-US"/>
          </a:p>
        </p:txBody>
      </p:sp>
      <p:sp>
        <p:nvSpPr>
          <p:cNvPr id="1048667"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048668"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28"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1048629"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048630"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48631" name="Date Placeholder 4"/>
          <p:cNvSpPr>
            <a:spLocks noGrp="1"/>
          </p:cNvSpPr>
          <p:nvPr>
            <p:ph type="dt" sz="half" idx="10"/>
          </p:nvPr>
        </p:nvSpPr>
        <p:spPr/>
        <p:txBody>
          <a:bodyPr/>
          <a:lstStyle/>
          <a:p>
            <a:fld id="{7E18DB4A-8810-4A10-AD5C-D5E2C667F5B3}" type="datetime1">
              <a:rPr lang="en-US" smtClean="0"/>
              <a:t>4/1/2024</a:t>
            </a:fld>
            <a:endParaRPr lang="en-US"/>
          </a:p>
        </p:txBody>
      </p:sp>
      <p:sp>
        <p:nvSpPr>
          <p:cNvPr id="1048632"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1048633"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1048577"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78"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4/1/2024</a:t>
            </a:fld>
            <a:endParaRPr lang="en-US"/>
          </a:p>
        </p:txBody>
      </p:sp>
      <p:sp>
        <p:nvSpPr>
          <p:cNvPr id="1048579"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1048580"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048582"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2097152" name="Picture 7" descr="Logo  Description automatically generated"/>
          <p:cNvPicPr>
            <a:picLocks noChangeAspect="1"/>
          </p:cNvPicPr>
          <p:nvPr userDrawn="1"/>
        </p:nvPicPr>
        <p:blipFill>
          <a:blip r:embed="rId13"/>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itle 1"/>
          <p:cNvSpPr>
            <a:spLocks noGrp="1"/>
          </p:cNvSpPr>
          <p:nvPr>
            <p:ph type="ctrTitle"/>
          </p:nvPr>
        </p:nvSpPr>
        <p:spPr>
          <a:xfrm>
            <a:off x="1359108" y="1821635"/>
            <a:ext cx="9144000" cy="977778"/>
          </a:xfrm>
        </p:spPr>
        <p:txBody>
          <a:bodyPr/>
          <a:lstStyle/>
          <a:p>
            <a:pPr algn="ctr"/>
            <a:r>
              <a:rPr lang="en-US" b="1">
                <a:solidFill>
                  <a:schemeClr val="accent1"/>
                </a:solidFill>
                <a:latin typeface="Arial" panose="020B0604020202020204" pitchFamily="34" charset="0"/>
                <a:cs typeface="Arial" panose="020B0604020202020204" pitchFamily="34" charset="0"/>
              </a:rPr>
              <a:t>ANTI VIRUS </a:t>
            </a:r>
            <a:endParaRPr lang="zh-CN" altLang="en-US"/>
          </a:p>
        </p:txBody>
      </p:sp>
      <p:sp>
        <p:nvSpPr>
          <p:cNvPr id="1048598" name="TextBox 2"/>
          <p:cNvSpPr txBox="1"/>
          <p:nvPr/>
        </p:nvSpPr>
        <p:spPr>
          <a:xfrm>
            <a:off x="-329782" y="1034321"/>
            <a:ext cx="12726648" cy="574039"/>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CYBER SECURITY </a:t>
            </a:r>
            <a:endParaRPr lang="zh-CN" altLang="en-US"/>
          </a:p>
        </p:txBody>
      </p:sp>
      <p:sp>
        <p:nvSpPr>
          <p:cNvPr id="1048599" name="TextBox 3"/>
          <p:cNvSpPr txBox="1"/>
          <p:nvPr/>
        </p:nvSpPr>
        <p:spPr>
          <a:xfrm>
            <a:off x="2522925" y="4320407"/>
            <a:ext cx="7980183" cy="1323439"/>
          </a:xfrm>
          <a:prstGeom prst="rect">
            <a:avLst/>
          </a:prstGeom>
          <a:noFill/>
        </p:spPr>
        <p:txBody>
          <a:bodyPr wrap="square" lIns="91440" tIns="45720" rIns="91440" bIns="45720" rtlCol="0" anchor="t">
            <a:spAutoFit/>
          </a:bodyPr>
          <a:lstStyle/>
          <a:p>
            <a:r>
              <a:rPr lang="en-US" sz="2000" b="1">
                <a:solidFill>
                  <a:schemeClr val="accent1">
                    <a:lumMod val="75000"/>
                  </a:schemeClr>
                </a:solidFill>
                <a:latin typeface="Arial" pitchFamily="34" charset="0"/>
                <a:cs typeface="Arial" pitchFamily="34" charset="0"/>
              </a:rPr>
              <a:t>Presented By:</a:t>
            </a:r>
          </a:p>
          <a:p>
            <a:r>
              <a:rPr lang="en-US" altLang="zh-CN" sz="2000" b="1">
                <a:solidFill>
                  <a:schemeClr val="accent1">
                    <a:lumMod val="75000"/>
                  </a:schemeClr>
                </a:solidFill>
                <a:latin typeface="Arial" pitchFamily="34" charset="0"/>
                <a:cs typeface="Arial" pitchFamily="34" charset="0"/>
              </a:rPr>
              <a:t>P.Nandhini</a:t>
            </a:r>
            <a:endParaRPr lang="zh-CN" altLang="en-US"/>
          </a:p>
          <a:p>
            <a:r>
              <a:rPr lang="en-US" altLang="en-US" sz="2000" b="1">
                <a:solidFill>
                  <a:schemeClr val="accent1">
                    <a:lumMod val="75000"/>
                  </a:schemeClr>
                </a:solidFill>
                <a:latin typeface="Arial"/>
                <a:cs typeface="Arial"/>
              </a:rPr>
              <a:t>SALEM COLLEGE OF ENGINEERING AND TECHNOLOGY</a:t>
            </a:r>
            <a:endParaRPr lang="zh-CN" altLang="en-US"/>
          </a:p>
          <a:p>
            <a:r>
              <a:rPr lang="en-US" altLang="en-US" sz="2000" b="1">
                <a:solidFill>
                  <a:schemeClr val="accent1">
                    <a:lumMod val="75000"/>
                  </a:schemeClr>
                </a:solidFill>
                <a:latin typeface="Arial"/>
                <a:cs typeface="Arial"/>
              </a:rPr>
              <a:t>COMPUTER SCIENCE AND  ENGINEERING</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2"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1048613" name="Content Placeholder 1"/>
          <p:cNvSpPr>
            <a:spLocks noGrp="1"/>
          </p:cNvSpPr>
          <p:nvPr>
            <p:ph idx="1"/>
          </p:nvPr>
        </p:nvSpPr>
        <p:spPr/>
        <p:txBody>
          <a:bodyPr>
            <a:normAutofit/>
          </a:bodyPr>
          <a:lstStyle/>
          <a:p>
            <a:pPr marL="305435" indent="-305435">
              <a:buFont typeface="Wingdings" charset="2"/>
              <a:buChar char="n"/>
            </a:pPr>
            <a:r>
              <a:rPr lang="en-IN" sz="2400" dirty="0"/>
              <a:t>This PC Magazine article offers an in-depth explanation of antivirus software, including its evolution, types, and how it works. It also discusses limitations and best practices for using antivirus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Title 1"/>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1048587"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sz="2400" b="1" dirty="0">
              <a:latin typeface="Arial"/>
              <a:cs typeface="Arial"/>
            </a:endParaRPr>
          </a:p>
          <a:p>
            <a:pPr marL="305435" indent="-305435">
              <a:buFont typeface="Wingdings" charset="2"/>
              <a:buChar char="n"/>
            </a:pPr>
            <a:r>
              <a:rPr lang="en-US" sz="2400" b="1" dirty="0">
                <a:latin typeface="Arial"/>
                <a:ea typeface="+mn-lt"/>
                <a:cs typeface="Arial"/>
              </a:rPr>
              <a:t>Problem Statement </a:t>
            </a:r>
            <a:endParaRPr lang="en-US" sz="2800" b="1" dirty="0">
              <a:latin typeface="Arial"/>
              <a:cs typeface="Arial"/>
            </a:endParaRPr>
          </a:p>
          <a:p>
            <a:pPr marL="305435" indent="-305435">
              <a:buFont typeface="Wingdings" charset="2"/>
              <a:buChar char="n"/>
            </a:pPr>
            <a:r>
              <a:rPr lang="en-US" sz="2400" b="1" dirty="0">
                <a:latin typeface="Arial"/>
                <a:ea typeface="+mn-lt"/>
                <a:cs typeface="Arial"/>
              </a:rPr>
              <a:t>The Threat Landscape</a:t>
            </a:r>
            <a:endParaRPr lang="en-US" sz="2800" b="1" dirty="0">
              <a:latin typeface="Arial"/>
              <a:cs typeface="Arial"/>
            </a:endParaRPr>
          </a:p>
          <a:p>
            <a:pPr marL="305435" indent="-305435">
              <a:buFont typeface="Wingdings" charset="2"/>
              <a:buChar char="n"/>
            </a:pPr>
            <a:r>
              <a:rPr lang="en-US" sz="2400" b="1" dirty="0">
                <a:latin typeface="Arial"/>
                <a:ea typeface="+mn-lt"/>
                <a:cs typeface="Calibri"/>
              </a:rPr>
              <a:t>How Antivirus Software Works</a:t>
            </a:r>
            <a:endParaRPr lang="en-US" sz="2800" b="1" dirty="0">
              <a:latin typeface="Arial"/>
              <a:ea typeface="+mn-lt"/>
              <a:cs typeface="+mn-lt"/>
            </a:endParaRPr>
          </a:p>
          <a:p>
            <a:pPr marL="305435" indent="-305435">
              <a:buFont typeface="Wingdings" charset="2"/>
              <a:buChar char="n"/>
            </a:pPr>
            <a:r>
              <a:rPr lang="en-US" sz="2400" b="1" dirty="0">
                <a:latin typeface="Arial"/>
                <a:ea typeface="+mn-lt"/>
                <a:cs typeface="Calibri"/>
              </a:rPr>
              <a:t>Benifits of antivirus software </a:t>
            </a:r>
            <a:endParaRPr lang="en-US" sz="2800" b="1" dirty="0">
              <a:latin typeface="Arial"/>
              <a:ea typeface="+mn-lt"/>
              <a:cs typeface="+mn-lt"/>
            </a:endParaRPr>
          </a:p>
          <a:p>
            <a:pPr marL="305435" indent="-305435">
              <a:buFont typeface="Wingdings" charset="2"/>
              <a:buChar char="n"/>
            </a:pPr>
            <a:r>
              <a:rPr lang="en-US" sz="2400" b="1" dirty="0">
                <a:latin typeface="Arial"/>
                <a:ea typeface="+mn-lt"/>
                <a:cs typeface="Calibri"/>
              </a:rPr>
              <a:t>Limitations of Antivirus</a:t>
            </a:r>
            <a:endParaRPr lang="en-US" sz="2800" b="1" dirty="0">
              <a:latin typeface="Arial"/>
              <a:ea typeface="+mn-lt"/>
              <a:cs typeface="+mn-lt"/>
            </a:endParaRPr>
          </a:p>
          <a:p>
            <a:pPr marL="305435" indent="-305435">
              <a:buFont typeface="Wingdings" charset="2"/>
              <a:buChar char="n"/>
            </a:pPr>
            <a:r>
              <a:rPr lang="en-US" sz="2400" b="1" dirty="0">
                <a:latin typeface="Arial"/>
                <a:ea typeface="+mn-lt"/>
                <a:cs typeface="Arial"/>
              </a:rPr>
              <a:t>Conclusion</a:t>
            </a:r>
            <a:endParaRPr lang="en-US" sz="2800" b="1" dirty="0">
              <a:latin typeface="Arial"/>
              <a:cs typeface="Arial"/>
            </a:endParaRPr>
          </a:p>
          <a:p>
            <a:pPr marL="305435" indent="-305435">
              <a:buFont typeface="Wingdings" charset="2"/>
              <a:buChar char="n"/>
            </a:pPr>
            <a:r>
              <a:rPr lang="en-US" sz="2400" b="1" dirty="0">
                <a:latin typeface="Arial"/>
                <a:ea typeface="+mn-lt"/>
                <a:cs typeface="Arial"/>
              </a:rPr>
              <a:t>Future Scope</a:t>
            </a:r>
            <a:endParaRPr lang="en-US" sz="2800" b="1" dirty="0">
              <a:latin typeface="Arial"/>
              <a:ea typeface="+mn-lt"/>
              <a:cs typeface="Arial"/>
            </a:endParaRPr>
          </a:p>
          <a:p>
            <a:pPr marL="305435" indent="-305435">
              <a:buFont typeface="Wingdings" charset="2"/>
              <a:buChar char="n"/>
            </a:pPr>
            <a:r>
              <a:rPr lang="en-US" sz="2400" b="1" dirty="0">
                <a:latin typeface="Arial"/>
                <a:ea typeface="+mn-lt"/>
                <a:cs typeface="Arial"/>
              </a:rPr>
              <a:t>References</a:t>
            </a:r>
            <a:endParaRPr lang="en-US" b="1" dirty="0">
              <a:latin typeface="Arial"/>
              <a:cs typeface="Arial"/>
            </a:endParaRPr>
          </a:p>
          <a:p>
            <a:pPr marL="305435" indent="-305435"/>
            <a:endParaRPr lang="en-US">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9" name="Title 4"/>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1048590" name="Content Placeholder 1"/>
          <p:cNvSpPr>
            <a:spLocks noGrp="1"/>
          </p:cNvSpPr>
          <p:nvPr>
            <p:ph idx="1"/>
          </p:nvPr>
        </p:nvSpPr>
        <p:spPr>
          <a:xfrm>
            <a:off x="452403" y="1237632"/>
            <a:ext cx="11029615" cy="4673324"/>
          </a:xfrm>
        </p:spPr>
        <p:txBody>
          <a:bodyPr/>
          <a:lstStyle/>
          <a:p>
            <a:pPr>
              <a:buFont typeface="Wingdings" charset="2"/>
              <a:buChar char="n"/>
            </a:pPr>
            <a:r>
              <a:rPr lang="en-IN"/>
              <a:t>In the realm of cybersecurity, the prevalence of malware and cyber threats continues to escalate, posing significant risks to individuals, businesses, and organizations worldwide. Among the primary defenses against these threats are antivirus software solutions. However, the efficacy of traditional antivirus programs is increasingly being called into question due to several pressing challenges: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0" name="Title 4"/>
          <p:cNvSpPr>
            <a:spLocks noGrp="1"/>
          </p:cNvSpPr>
          <p:nvPr>
            <p:ph type="title"/>
          </p:nvPr>
        </p:nvSpPr>
        <p:spPr/>
        <p:txBody>
          <a:bodyPr>
            <a:normAutofit fontScale="90000"/>
          </a:bodyPr>
          <a:lstStyle/>
          <a:p>
            <a:r>
              <a:rPr lang="en-US" sz="4400" b="1">
                <a:solidFill>
                  <a:srgbClr val="3399FF"/>
                </a:solidFill>
              </a:rPr>
              <a:t>The Threat Landscape </a:t>
            </a:r>
            <a:endParaRPr lang="en-US" sz="4400"/>
          </a:p>
        </p:txBody>
      </p:sp>
      <p:sp>
        <p:nvSpPr>
          <p:cNvPr id="1048601"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a:p>
          <a:p>
            <a:pPr>
              <a:buFont typeface="Wingdings" charset="2"/>
              <a:buChar char="n"/>
            </a:pPr>
            <a:r>
              <a:rPr lang="en-US"/>
              <a:t>  </a:t>
            </a:r>
            <a:r>
              <a:rPr lang="en-IN"/>
              <a:t>Malicious software (malware) is a broad term for software designed to harm a computer system.</a:t>
            </a:r>
          </a:p>
          <a:p>
            <a:pPr>
              <a:buFont typeface="Wingdings" charset="2"/>
              <a:buChar char="n"/>
            </a:pPr>
            <a:r>
              <a:rPr lang="en-IN"/>
              <a:t>Viruses: Self-replicating programs that attach themselves to legitimate files and spread when the file is opened or executed.</a:t>
            </a:r>
          </a:p>
          <a:p>
            <a:pPr>
              <a:buFont typeface="Wingdings" charset="2"/>
              <a:buChar char="n"/>
            </a:pPr>
            <a:r>
              <a:rPr lang="en-IN"/>
              <a:t>Other threats include spyware, ransomware, and worms.</a:t>
            </a:r>
          </a:p>
          <a:p>
            <a:pPr>
              <a:buFont typeface="Wingdings" charset="2"/>
              <a:buChar char="n"/>
            </a:pPr>
            <a:r>
              <a:rPr lang="en-IN"/>
              <a:t>Cyberattacks are becoming more sophisticated, so it's crucial to have defenses in place.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Title 4"/>
          <p:cNvSpPr>
            <a:spLocks noGrp="1"/>
          </p:cNvSpPr>
          <p:nvPr>
            <p:ph type="title"/>
          </p:nvPr>
        </p:nvSpPr>
        <p:spPr>
          <a:xfrm>
            <a:off x="581192" y="662572"/>
            <a:ext cx="11029616" cy="530296"/>
          </a:xfrm>
        </p:spPr>
        <p:txBody>
          <a:bodyPr>
            <a:normAutofit fontScale="90000"/>
          </a:bodyPr>
          <a:lstStyle/>
          <a:p>
            <a:r>
              <a:rPr lang="en-US" sz="4400">
                <a:solidFill>
                  <a:schemeClr val="accent1"/>
                </a:solidFill>
                <a:latin typeface="Calibri Light"/>
                <a:cs typeface="Calibri Light"/>
              </a:rPr>
              <a:t>How Antivirus Software Works</a:t>
            </a:r>
          </a:p>
        </p:txBody>
      </p:sp>
      <p:sp>
        <p:nvSpPr>
          <p:cNvPr id="1048603" name="Content Placeholder 1"/>
          <p:cNvSpPr>
            <a:spLocks noGrp="1"/>
          </p:cNvSpPr>
          <p:nvPr>
            <p:ph idx="1"/>
          </p:nvPr>
        </p:nvSpPr>
        <p:spPr/>
        <p:txBody>
          <a:bodyPr/>
          <a:lstStyle/>
          <a:p>
            <a:pPr>
              <a:buFont typeface="Wingdings" charset="2"/>
              <a:buChar char="n"/>
            </a:pPr>
            <a:r>
              <a:t>Antivirus software scans files and programs for patterns that match known malware.</a:t>
            </a:r>
          </a:p>
          <a:p>
            <a:pPr>
              <a:buFont typeface="Wingdings" charset="2"/>
              <a:buChar char="n"/>
            </a:pPr>
            <a:r>
              <a:t>It maintains a regularly updated database of malware signatures.</a:t>
            </a:r>
          </a:p>
          <a:p>
            <a:pPr>
              <a:buFont typeface="Wingdings" charset="2"/>
              <a:buChar char="n"/>
            </a:pPr>
            <a:r>
              <a:t>If a match is found, the antivirus can quarantine or remove the threat.</a:t>
            </a:r>
          </a:p>
          <a:p>
            <a:pPr>
              <a:buFont typeface="Wingdings" charset="2"/>
              <a:buChar char="n"/>
            </a:pPr>
            <a:r>
              <a:t>Real-time monitoring watches for suspicious activity.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4" name="Title 4"/>
          <p:cNvSpPr>
            <a:spLocks noGrp="1"/>
          </p:cNvSpPr>
          <p:nvPr>
            <p:ph type="title"/>
          </p:nvPr>
        </p:nvSpPr>
        <p:spPr/>
        <p:txBody>
          <a:bodyPr>
            <a:normAutofit/>
          </a:bodyPr>
          <a:lstStyle/>
          <a:p>
            <a:r>
              <a:rPr lang="en-US">
                <a:solidFill>
                  <a:srgbClr val="3399FF"/>
                </a:solidFill>
              </a:rPr>
              <a:t>Benifits of antivirus software </a:t>
            </a:r>
            <a:endParaRPr lang="en-US"/>
          </a:p>
        </p:txBody>
      </p:sp>
      <p:sp>
        <p:nvSpPr>
          <p:cNvPr id="1048605" name="Content Placeholder 1"/>
          <p:cNvSpPr>
            <a:spLocks noGrp="1"/>
          </p:cNvSpPr>
          <p:nvPr>
            <p:ph idx="1"/>
          </p:nvPr>
        </p:nvSpPr>
        <p:spPr/>
        <p:txBody>
          <a:bodyPr/>
          <a:lstStyle/>
          <a:p>
            <a:pPr>
              <a:buFont typeface="Wingdings" charset="2"/>
              <a:buChar char="n"/>
            </a:pPr>
            <a:r>
              <a:rPr lang="en-IN"/>
              <a:t>Protects against known malware threats including viruses, worms, and Trojan horses.</a:t>
            </a:r>
          </a:p>
          <a:p>
            <a:pPr marL="305435" indent="-305435">
              <a:buFont typeface="Wingdings" charset="2"/>
              <a:buChar char="n"/>
            </a:pPr>
            <a:r>
              <a:rPr lang="en-IN"/>
              <a:t>Real-time monitoring can detect and stop malware before it infects your system.</a:t>
            </a:r>
          </a:p>
          <a:p>
            <a:pPr marL="305435" indent="-305435">
              <a:buFont typeface="Wingdings" charset="2"/>
              <a:buChar char="n"/>
            </a:pPr>
            <a:r>
              <a:rPr lang="en-IN"/>
              <a:t>Scheduled scans ensure your device is regularly checked for threats.</a:t>
            </a:r>
          </a:p>
          <a:p>
            <a:pPr marL="305435" indent="-305435">
              <a:buFont typeface="Wingdings" charset="2"/>
              <a:buChar char="n"/>
            </a:pPr>
            <a:r>
              <a:rPr lang="en-IN"/>
              <a:t>Some antivirus software offers additional features like email protection and web filtering.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Limitations of antivirus </a:t>
            </a:r>
            <a:endParaRPr lang="en-US"/>
          </a:p>
        </p:txBody>
      </p:sp>
      <p:sp>
        <p:nvSpPr>
          <p:cNvPr id="1048607" name="Content Placeholder 1"/>
          <p:cNvSpPr>
            <a:spLocks noGrp="1"/>
          </p:cNvSpPr>
          <p:nvPr>
            <p:ph idx="1"/>
          </p:nvPr>
        </p:nvSpPr>
        <p:spPr/>
        <p:txBody>
          <a:bodyPr>
            <a:normAutofit/>
          </a:bodyPr>
          <a:lstStyle/>
          <a:p>
            <a:pPr>
              <a:buFont typeface="Wingdings" charset="2"/>
              <a:buChar char="n"/>
            </a:pPr>
            <a:r>
              <a:rPr lang="en-IN" sz="2400" dirty="0"/>
              <a:t>Antivirus relies on identifying matches to a database of known threats.</a:t>
            </a:r>
          </a:p>
          <a:p>
            <a:pPr>
              <a:buFont typeface="Wingdings" charset="2"/>
              <a:buChar char="n"/>
            </a:pPr>
            <a:r>
              <a:rPr lang="en-IN" sz="2400" dirty="0"/>
              <a:t>New malware variants emerge all the time, so antivirus may not catch everything.</a:t>
            </a:r>
          </a:p>
          <a:p>
            <a:pPr>
              <a:buFont typeface="Wingdings" charset="2"/>
              <a:buChar char="n"/>
            </a:pPr>
            <a:r>
              <a:rPr lang="en-IN" sz="2400" dirty="0"/>
              <a:t>Doesn't protect against phishing scams or zero-day attacks (attacks using previously unknown vulnerabilities).</a:t>
            </a:r>
          </a:p>
          <a:p>
            <a:pPr>
              <a:buFont typeface="Wingdings" charset="2"/>
              <a:buChar char="n"/>
            </a:pPr>
            <a:r>
              <a:rPr lang="en-IN" sz="2400" dirty="0"/>
              <a:t>Antivirus is just one layer of defense in a layered security approach.</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itle 4"/>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1048609" name="Content Placeholder 1"/>
          <p:cNvSpPr>
            <a:spLocks noGrp="1"/>
          </p:cNvSpPr>
          <p:nvPr>
            <p:ph idx="1"/>
          </p:nvPr>
        </p:nvSpPr>
        <p:spPr/>
        <p:txBody>
          <a:bodyPr>
            <a:normAutofit/>
          </a:bodyPr>
          <a:lstStyle/>
          <a:p>
            <a:pPr marL="305435" indent="-305435">
              <a:buFont typeface="Wingdings" charset="2"/>
              <a:buChar char="n"/>
            </a:pPr>
            <a:r>
              <a:rPr lang="en-IN" sz="2000" dirty="0"/>
              <a:t>Antivirus relies on identifying matches to a database of known threats.</a:t>
            </a:r>
          </a:p>
          <a:p>
            <a:pPr marL="305435" indent="-305435">
              <a:buFont typeface="Wingdings" charset="2"/>
              <a:buChar char="n"/>
            </a:pPr>
            <a:r>
              <a:rPr lang="en-IN" sz="2000" dirty="0"/>
              <a:t>New malware variants emerge all the time, so antivirus may not catch everything.</a:t>
            </a:r>
          </a:p>
          <a:p>
            <a:pPr marL="305435" indent="-305435">
              <a:buFont typeface="Wingdings" charset="2"/>
              <a:buChar char="n"/>
            </a:pPr>
            <a:r>
              <a:rPr lang="en-IN" sz="2000" dirty="0"/>
              <a:t>Doesn't protect against phishing scams or zero-day attacks (attacks using previously unknown vulnerabilities).</a:t>
            </a:r>
          </a:p>
          <a:p>
            <a:pPr marL="305435" indent="-305435">
              <a:buFont typeface="Wingdings" charset="2"/>
              <a:buChar char="n"/>
            </a:pPr>
            <a:r>
              <a:rPr lang="en-IN" sz="2000" dirty="0"/>
              <a:t>Antivirus is just one layer of defense in a layered security approach.</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0" name="Content Placeholder 2"/>
          <p:cNvSpPr>
            <a:spLocks noGrp="1"/>
          </p:cNvSpPr>
          <p:nvPr>
            <p:ph idx="1"/>
          </p:nvPr>
        </p:nvSpPr>
        <p:spPr/>
        <p:txBody>
          <a:bodyPr/>
          <a:lstStyle/>
          <a:p>
            <a:pPr marL="305435" indent="-305435">
              <a:buFont typeface="Wingdings" charset="2"/>
              <a:buChar char="n"/>
            </a:pPr>
            <a:r>
              <a:rPr lang="en-US"/>
              <a:t>Future antivirus solutions might prioritize user experience with features like:</a:t>
            </a:r>
          </a:p>
          <a:p>
            <a:pPr marL="305435" indent="-305435">
              <a:buFont typeface="Wingdings" charset="2"/>
              <a:buChar char="n"/>
            </a:pPr>
            <a:r>
              <a:rPr lang="en-US"/>
              <a:t>Simplified interfaces for easier management.</a:t>
            </a:r>
          </a:p>
          <a:p>
            <a:pPr marL="305435" indent="-305435">
              <a:buFont typeface="Wingdings" charset="2"/>
              <a:buChar char="n"/>
            </a:pPr>
            <a:r>
              <a:rPr lang="en-US"/>
              <a:t>Minimal system resource usage to avoid performance slowdowns.</a:t>
            </a:r>
          </a:p>
          <a:p>
            <a:pPr marL="305435" indent="-305435">
              <a:buFont typeface="Wingdings" charset="2"/>
              <a:buChar char="n"/>
            </a:pPr>
            <a:r>
              <a:rPr lang="en-US"/>
              <a:t>Real-time threat alerts and recommendations.</a:t>
            </a:r>
          </a:p>
        </p:txBody>
      </p:sp>
      <p:sp>
        <p:nvSpPr>
          <p:cNvPr id="1048611" name="Title 4"/>
          <p:cNvSpPr txBox="1"/>
          <p:nvPr/>
        </p:nvSpPr>
        <p:spPr>
          <a:xfrm>
            <a:off x="535670" y="844659"/>
            <a:ext cx="11029616" cy="530296"/>
          </a:xfrm>
          <a:prstGeom prst="rect">
            <a:avLst/>
          </a:prstGeom>
        </p:spPr>
        <p:txBody>
          <a:bodyPr vert="horz" lIns="91440" tIns="45720" rIns="91440" bIns="45720" rtlCol="0" anchor="b">
            <a:normAutofit fontScale="86364"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E31B4B-10FB-5041-9FE3-85968F22821F}">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ANTI VIRUS </vt:lpstr>
      <vt:lpstr>OUTLINE</vt:lpstr>
      <vt:lpstr>Problem Statement</vt:lpstr>
      <vt:lpstr>The Threat Landscape </vt:lpstr>
      <vt:lpstr>How Antivirus Software Works</vt:lpstr>
      <vt:lpstr>Benifits of antivirus software </vt:lpstr>
      <vt:lpstr>Limitations of antivirus </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Unknown User</cp:lastModifiedBy>
  <cp:revision>1</cp:revision>
  <dcterms:created xsi:type="dcterms:W3CDTF">2021-05-25T18:50:10Z</dcterms:created>
  <dcterms:modified xsi:type="dcterms:W3CDTF">2024-04-01T15:54:44Z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573693b359f644309978f604b4b30895</vt:lpwstr>
  </property>
</Properties>
</file>