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2"/>
  </p:notesMasterIdLst>
  <p:handoutMasterIdLst>
    <p:handoutMasterId r:id="rId33"/>
  </p:handoutMasterIdLst>
  <p:sldIdLst>
    <p:sldId id="256" r:id="rId2"/>
    <p:sldId id="259" r:id="rId3"/>
    <p:sldId id="262" r:id="rId4"/>
    <p:sldId id="258"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8" r:id="rId19"/>
    <p:sldId id="280" r:id="rId20"/>
    <p:sldId id="283" r:id="rId21"/>
    <p:sldId id="277" r:id="rId22"/>
    <p:sldId id="281" r:id="rId23"/>
    <p:sldId id="282" r:id="rId24"/>
    <p:sldId id="284" r:id="rId25"/>
    <p:sldId id="285" r:id="rId26"/>
    <p:sldId id="286" r:id="rId27"/>
    <p:sldId id="287" r:id="rId28"/>
    <p:sldId id="288" r:id="rId29"/>
    <p:sldId id="289" r:id="rId30"/>
    <p:sldId id="26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921C03-1AE4-4046-8CD2-91F10F7DAC00}">
          <p14:sldIdLst>
            <p14:sldId id="256"/>
            <p14:sldId id="259"/>
            <p14:sldId id="262"/>
            <p14:sldId id="258"/>
            <p14:sldId id="264"/>
            <p14:sldId id="265"/>
            <p14:sldId id="266"/>
            <p14:sldId id="267"/>
            <p14:sldId id="268"/>
            <p14:sldId id="269"/>
            <p14:sldId id="270"/>
            <p14:sldId id="271"/>
            <p14:sldId id="272"/>
            <p14:sldId id="273"/>
            <p14:sldId id="274"/>
            <p14:sldId id="275"/>
            <p14:sldId id="276"/>
            <p14:sldId id="278"/>
            <p14:sldId id="280"/>
            <p14:sldId id="283"/>
            <p14:sldId id="277"/>
            <p14:sldId id="281"/>
            <p14:sldId id="282"/>
            <p14:sldId id="284"/>
            <p14:sldId id="285"/>
            <p14:sldId id="286"/>
            <p14:sldId id="287"/>
            <p14:sldId id="288"/>
            <p14:sldId id="289"/>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3FD8C-A734-472B-BF0F-2912B35F2CD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CB93F275-792F-4075-B71F-34E5215D72BD}">
      <dgm:prSet phldrT="[Text]"/>
      <dgm:spPr/>
      <dgm:t>
        <a:bodyPr/>
        <a:lstStyle/>
        <a:p>
          <a:r>
            <a:rPr lang="en-US" dirty="0"/>
            <a:t>Introduction</a:t>
          </a:r>
        </a:p>
      </dgm:t>
    </dgm:pt>
    <dgm:pt modelId="{B42D2122-CDEC-4622-B925-C4C3883650F8}" type="parTrans" cxnId="{7256B2A2-A24F-40D0-9ABC-CA29C64134EE}">
      <dgm:prSet/>
      <dgm:spPr/>
      <dgm:t>
        <a:bodyPr/>
        <a:lstStyle/>
        <a:p>
          <a:endParaRPr lang="en-US"/>
        </a:p>
      </dgm:t>
    </dgm:pt>
    <dgm:pt modelId="{92EC2895-699B-4227-827C-6D38885AD59A}" type="sibTrans" cxnId="{7256B2A2-A24F-40D0-9ABC-CA29C64134EE}">
      <dgm:prSet/>
      <dgm:spPr/>
      <dgm:t>
        <a:bodyPr/>
        <a:lstStyle/>
        <a:p>
          <a:endParaRPr lang="en-US"/>
        </a:p>
      </dgm:t>
    </dgm:pt>
    <dgm:pt modelId="{0DC35B4E-473D-49FD-B718-700360692096}">
      <dgm:prSet phldrT="[Text]"/>
      <dgm:spPr/>
      <dgm:t>
        <a:bodyPr/>
        <a:lstStyle/>
        <a:p>
          <a:r>
            <a:rPr lang="en-US" dirty="0"/>
            <a:t>Data Collection and Preprocessing</a:t>
          </a:r>
        </a:p>
        <a:p>
          <a:r>
            <a:rPr lang="en-US" dirty="0"/>
            <a:t>Machine learning Algorithms</a:t>
          </a:r>
        </a:p>
      </dgm:t>
    </dgm:pt>
    <dgm:pt modelId="{844738E1-71B8-407E-8687-DE452F63E466}" type="parTrans" cxnId="{0320AEAC-BA67-41C1-98DE-CCACA0B1D8BD}">
      <dgm:prSet/>
      <dgm:spPr/>
      <dgm:t>
        <a:bodyPr/>
        <a:lstStyle/>
        <a:p>
          <a:endParaRPr lang="en-US"/>
        </a:p>
      </dgm:t>
    </dgm:pt>
    <dgm:pt modelId="{74BBA13B-24D4-4298-8B31-EEE802A62395}" type="sibTrans" cxnId="{0320AEAC-BA67-41C1-98DE-CCACA0B1D8BD}">
      <dgm:prSet/>
      <dgm:spPr/>
      <dgm:t>
        <a:bodyPr/>
        <a:lstStyle/>
        <a:p>
          <a:endParaRPr lang="en-US"/>
        </a:p>
      </dgm:t>
    </dgm:pt>
    <dgm:pt modelId="{B5B8A373-5722-4BF0-9FE7-0EC4C3ACE313}">
      <dgm:prSet phldrT="[Text]"/>
      <dgm:spPr/>
      <dgm:t>
        <a:bodyPr/>
        <a:lstStyle/>
        <a:p>
          <a:r>
            <a:rPr lang="en-US" dirty="0"/>
            <a:t>Conclusion</a:t>
          </a:r>
        </a:p>
      </dgm:t>
    </dgm:pt>
    <dgm:pt modelId="{E92DFF95-9363-4091-85FC-1F42D1FDA132}" type="parTrans" cxnId="{F14FEE64-6670-4E02-BF89-1D3EFF5003D3}">
      <dgm:prSet/>
      <dgm:spPr/>
      <dgm:t>
        <a:bodyPr/>
        <a:lstStyle/>
        <a:p>
          <a:endParaRPr lang="en-US"/>
        </a:p>
      </dgm:t>
    </dgm:pt>
    <dgm:pt modelId="{ACE7467D-CCC6-4705-B35F-F9D3A430FB68}" type="sibTrans" cxnId="{F14FEE64-6670-4E02-BF89-1D3EFF5003D3}">
      <dgm:prSet/>
      <dgm:spPr/>
      <dgm:t>
        <a:bodyPr/>
        <a:lstStyle/>
        <a:p>
          <a:endParaRPr lang="en-US"/>
        </a:p>
      </dgm:t>
    </dgm:pt>
    <dgm:pt modelId="{932CF917-F211-4D25-B719-A9C67DC2088D}" type="pres">
      <dgm:prSet presAssocID="{C193FD8C-A734-472B-BF0F-2912B35F2CD8}" presName="outerComposite" presStyleCnt="0">
        <dgm:presLayoutVars>
          <dgm:chMax val="5"/>
          <dgm:dir/>
          <dgm:resizeHandles val="exact"/>
        </dgm:presLayoutVars>
      </dgm:prSet>
      <dgm:spPr/>
    </dgm:pt>
    <dgm:pt modelId="{B98E6B6F-A4FB-4150-9667-8BA25785ADC7}" type="pres">
      <dgm:prSet presAssocID="{C193FD8C-A734-472B-BF0F-2912B35F2CD8}" presName="dummyMaxCanvas" presStyleCnt="0">
        <dgm:presLayoutVars/>
      </dgm:prSet>
      <dgm:spPr/>
    </dgm:pt>
    <dgm:pt modelId="{08B8CC69-D6F3-408B-8428-BA2AB212B39F}" type="pres">
      <dgm:prSet presAssocID="{C193FD8C-A734-472B-BF0F-2912B35F2CD8}" presName="ThreeNodes_1" presStyleLbl="node1" presStyleIdx="0" presStyleCnt="3" custLinFactNeighborX="1139" custLinFactNeighborY="2110">
        <dgm:presLayoutVars>
          <dgm:bulletEnabled val="1"/>
        </dgm:presLayoutVars>
      </dgm:prSet>
      <dgm:spPr/>
    </dgm:pt>
    <dgm:pt modelId="{B9B293CB-DAF0-47D6-87A3-04811C1BE229}" type="pres">
      <dgm:prSet presAssocID="{C193FD8C-A734-472B-BF0F-2912B35F2CD8}" presName="ThreeNodes_2" presStyleLbl="node1" presStyleIdx="1" presStyleCnt="3">
        <dgm:presLayoutVars>
          <dgm:bulletEnabled val="1"/>
        </dgm:presLayoutVars>
      </dgm:prSet>
      <dgm:spPr/>
    </dgm:pt>
    <dgm:pt modelId="{3411A27F-AD97-44BE-A93C-D955B198DFCE}" type="pres">
      <dgm:prSet presAssocID="{C193FD8C-A734-472B-BF0F-2912B35F2CD8}" presName="ThreeNodes_3" presStyleLbl="node1" presStyleIdx="2" presStyleCnt="3">
        <dgm:presLayoutVars>
          <dgm:bulletEnabled val="1"/>
        </dgm:presLayoutVars>
      </dgm:prSet>
      <dgm:spPr/>
    </dgm:pt>
    <dgm:pt modelId="{92F4F17D-208B-4FB3-9BB8-F6EEAA3ADA9A}" type="pres">
      <dgm:prSet presAssocID="{C193FD8C-A734-472B-BF0F-2912B35F2CD8}" presName="ThreeConn_1-2" presStyleLbl="fgAccFollowNode1" presStyleIdx="0" presStyleCnt="2">
        <dgm:presLayoutVars>
          <dgm:bulletEnabled val="1"/>
        </dgm:presLayoutVars>
      </dgm:prSet>
      <dgm:spPr/>
    </dgm:pt>
    <dgm:pt modelId="{E96716A4-A9BF-4CF5-91E5-F646A3B8B11A}" type="pres">
      <dgm:prSet presAssocID="{C193FD8C-A734-472B-BF0F-2912B35F2CD8}" presName="ThreeConn_2-3" presStyleLbl="fgAccFollowNode1" presStyleIdx="1" presStyleCnt="2">
        <dgm:presLayoutVars>
          <dgm:bulletEnabled val="1"/>
        </dgm:presLayoutVars>
      </dgm:prSet>
      <dgm:spPr/>
    </dgm:pt>
    <dgm:pt modelId="{5AB83170-5358-4510-B6F7-DD88CB4546AB}" type="pres">
      <dgm:prSet presAssocID="{C193FD8C-A734-472B-BF0F-2912B35F2CD8}" presName="ThreeNodes_1_text" presStyleLbl="node1" presStyleIdx="2" presStyleCnt="3">
        <dgm:presLayoutVars>
          <dgm:bulletEnabled val="1"/>
        </dgm:presLayoutVars>
      </dgm:prSet>
      <dgm:spPr/>
    </dgm:pt>
    <dgm:pt modelId="{56C0A916-A9E1-4DBA-8F43-3326BB668484}" type="pres">
      <dgm:prSet presAssocID="{C193FD8C-A734-472B-BF0F-2912B35F2CD8}" presName="ThreeNodes_2_text" presStyleLbl="node1" presStyleIdx="2" presStyleCnt="3">
        <dgm:presLayoutVars>
          <dgm:bulletEnabled val="1"/>
        </dgm:presLayoutVars>
      </dgm:prSet>
      <dgm:spPr/>
    </dgm:pt>
    <dgm:pt modelId="{2C0FF4F0-7146-4EFF-9BAE-D0CEFA82E958}" type="pres">
      <dgm:prSet presAssocID="{C193FD8C-A734-472B-BF0F-2912B35F2CD8}" presName="ThreeNodes_3_text" presStyleLbl="node1" presStyleIdx="2" presStyleCnt="3">
        <dgm:presLayoutVars>
          <dgm:bulletEnabled val="1"/>
        </dgm:presLayoutVars>
      </dgm:prSet>
      <dgm:spPr/>
    </dgm:pt>
  </dgm:ptLst>
  <dgm:cxnLst>
    <dgm:cxn modelId="{A8AAB30B-348B-458F-8500-15A51B57FD3F}" type="presOf" srcId="{B5B8A373-5722-4BF0-9FE7-0EC4C3ACE313}" destId="{3411A27F-AD97-44BE-A93C-D955B198DFCE}" srcOrd="0" destOrd="0" presId="urn:microsoft.com/office/officeart/2005/8/layout/vProcess5"/>
    <dgm:cxn modelId="{CC603210-7199-4C42-BA21-1EB29DEAFB74}" type="presOf" srcId="{B5B8A373-5722-4BF0-9FE7-0EC4C3ACE313}" destId="{2C0FF4F0-7146-4EFF-9BAE-D0CEFA82E958}" srcOrd="1" destOrd="0" presId="urn:microsoft.com/office/officeart/2005/8/layout/vProcess5"/>
    <dgm:cxn modelId="{F14FEE64-6670-4E02-BF89-1D3EFF5003D3}" srcId="{C193FD8C-A734-472B-BF0F-2912B35F2CD8}" destId="{B5B8A373-5722-4BF0-9FE7-0EC4C3ACE313}" srcOrd="2" destOrd="0" parTransId="{E92DFF95-9363-4091-85FC-1F42D1FDA132}" sibTransId="{ACE7467D-CCC6-4705-B35F-F9D3A430FB68}"/>
    <dgm:cxn modelId="{B2975556-D153-4FFC-8444-6D4BD59890EC}" type="presOf" srcId="{CB93F275-792F-4075-B71F-34E5215D72BD}" destId="{5AB83170-5358-4510-B6F7-DD88CB4546AB}" srcOrd="1" destOrd="0" presId="urn:microsoft.com/office/officeart/2005/8/layout/vProcess5"/>
    <dgm:cxn modelId="{332C5377-E6AA-4B14-89EA-30FA82149A4E}" type="presOf" srcId="{CB93F275-792F-4075-B71F-34E5215D72BD}" destId="{08B8CC69-D6F3-408B-8428-BA2AB212B39F}" srcOrd="0" destOrd="0" presId="urn:microsoft.com/office/officeart/2005/8/layout/vProcess5"/>
    <dgm:cxn modelId="{82A9A358-7730-47AE-89EB-19DAC658DC19}" type="presOf" srcId="{C193FD8C-A734-472B-BF0F-2912B35F2CD8}" destId="{932CF917-F211-4D25-B719-A9C67DC2088D}" srcOrd="0" destOrd="0" presId="urn:microsoft.com/office/officeart/2005/8/layout/vProcess5"/>
    <dgm:cxn modelId="{24DD6F8A-1D74-49D3-BD2D-9FC85456F0D4}" type="presOf" srcId="{0DC35B4E-473D-49FD-B718-700360692096}" destId="{B9B293CB-DAF0-47D6-87A3-04811C1BE229}" srcOrd="0" destOrd="0" presId="urn:microsoft.com/office/officeart/2005/8/layout/vProcess5"/>
    <dgm:cxn modelId="{8CBA588C-E523-458B-A615-52F5B3465469}" type="presOf" srcId="{0DC35B4E-473D-49FD-B718-700360692096}" destId="{56C0A916-A9E1-4DBA-8F43-3326BB668484}" srcOrd="1" destOrd="0" presId="urn:microsoft.com/office/officeart/2005/8/layout/vProcess5"/>
    <dgm:cxn modelId="{7256B2A2-A24F-40D0-9ABC-CA29C64134EE}" srcId="{C193FD8C-A734-472B-BF0F-2912B35F2CD8}" destId="{CB93F275-792F-4075-B71F-34E5215D72BD}" srcOrd="0" destOrd="0" parTransId="{B42D2122-CDEC-4622-B925-C4C3883650F8}" sibTransId="{92EC2895-699B-4227-827C-6D38885AD59A}"/>
    <dgm:cxn modelId="{0320AEAC-BA67-41C1-98DE-CCACA0B1D8BD}" srcId="{C193FD8C-A734-472B-BF0F-2912B35F2CD8}" destId="{0DC35B4E-473D-49FD-B718-700360692096}" srcOrd="1" destOrd="0" parTransId="{844738E1-71B8-407E-8687-DE452F63E466}" sibTransId="{74BBA13B-24D4-4298-8B31-EEE802A62395}"/>
    <dgm:cxn modelId="{9C0DFDB2-8159-46BF-9215-EE5122BF52E2}" type="presOf" srcId="{74BBA13B-24D4-4298-8B31-EEE802A62395}" destId="{E96716A4-A9BF-4CF5-91E5-F646A3B8B11A}" srcOrd="0" destOrd="0" presId="urn:microsoft.com/office/officeart/2005/8/layout/vProcess5"/>
    <dgm:cxn modelId="{7C69EBB4-FC43-4184-9C62-7254586C6BF6}" type="presOf" srcId="{92EC2895-699B-4227-827C-6D38885AD59A}" destId="{92F4F17D-208B-4FB3-9BB8-F6EEAA3ADA9A}" srcOrd="0" destOrd="0" presId="urn:microsoft.com/office/officeart/2005/8/layout/vProcess5"/>
    <dgm:cxn modelId="{C35DEED7-0E4A-495B-8FD3-D2D762989C26}" type="presParOf" srcId="{932CF917-F211-4D25-B719-A9C67DC2088D}" destId="{B98E6B6F-A4FB-4150-9667-8BA25785ADC7}" srcOrd="0" destOrd="0" presId="urn:microsoft.com/office/officeart/2005/8/layout/vProcess5"/>
    <dgm:cxn modelId="{6774EC8D-AAB4-45E3-A61B-AE6FE7D4B075}" type="presParOf" srcId="{932CF917-F211-4D25-B719-A9C67DC2088D}" destId="{08B8CC69-D6F3-408B-8428-BA2AB212B39F}" srcOrd="1" destOrd="0" presId="urn:microsoft.com/office/officeart/2005/8/layout/vProcess5"/>
    <dgm:cxn modelId="{0ED701F9-5D39-4334-AEE8-6DE519E5769C}" type="presParOf" srcId="{932CF917-F211-4D25-B719-A9C67DC2088D}" destId="{B9B293CB-DAF0-47D6-87A3-04811C1BE229}" srcOrd="2" destOrd="0" presId="urn:microsoft.com/office/officeart/2005/8/layout/vProcess5"/>
    <dgm:cxn modelId="{81F2248A-F01C-4869-86C3-1A044A32A27C}" type="presParOf" srcId="{932CF917-F211-4D25-B719-A9C67DC2088D}" destId="{3411A27F-AD97-44BE-A93C-D955B198DFCE}" srcOrd="3" destOrd="0" presId="urn:microsoft.com/office/officeart/2005/8/layout/vProcess5"/>
    <dgm:cxn modelId="{3B2D73A2-CB15-4BC4-8D51-6CE46B3E3A03}" type="presParOf" srcId="{932CF917-F211-4D25-B719-A9C67DC2088D}" destId="{92F4F17D-208B-4FB3-9BB8-F6EEAA3ADA9A}" srcOrd="4" destOrd="0" presId="urn:microsoft.com/office/officeart/2005/8/layout/vProcess5"/>
    <dgm:cxn modelId="{5E7636FD-DE5F-4B15-B449-7071F138708B}" type="presParOf" srcId="{932CF917-F211-4D25-B719-A9C67DC2088D}" destId="{E96716A4-A9BF-4CF5-91E5-F646A3B8B11A}" srcOrd="5" destOrd="0" presId="urn:microsoft.com/office/officeart/2005/8/layout/vProcess5"/>
    <dgm:cxn modelId="{58E8C15E-0DD4-408E-91B5-A112A5C9EE27}" type="presParOf" srcId="{932CF917-F211-4D25-B719-A9C67DC2088D}" destId="{5AB83170-5358-4510-B6F7-DD88CB4546AB}" srcOrd="6" destOrd="0" presId="urn:microsoft.com/office/officeart/2005/8/layout/vProcess5"/>
    <dgm:cxn modelId="{7D2B5EAD-A7D0-4F0C-B4D7-0B73EF111188}" type="presParOf" srcId="{932CF917-F211-4D25-B719-A9C67DC2088D}" destId="{56C0A916-A9E1-4DBA-8F43-3326BB668484}" srcOrd="7" destOrd="0" presId="urn:microsoft.com/office/officeart/2005/8/layout/vProcess5"/>
    <dgm:cxn modelId="{1D345D5F-A477-4BC2-9E05-1D40728AEDB1}" type="presParOf" srcId="{932CF917-F211-4D25-B719-A9C67DC2088D}" destId="{2C0FF4F0-7146-4EFF-9BAE-D0CEFA82E958}"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B8CC69-D6F3-408B-8428-BA2AB212B39F}">
      <dsp:nvSpPr>
        <dsp:cNvPr id="0" name=""/>
        <dsp:cNvSpPr/>
      </dsp:nvSpPr>
      <dsp:spPr>
        <a:xfrm>
          <a:off x="66611" y="25380"/>
          <a:ext cx="5848215" cy="1202852"/>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Introduction</a:t>
          </a:r>
        </a:p>
      </dsp:txBody>
      <dsp:txXfrm>
        <a:off x="101841" y="60610"/>
        <a:ext cx="4550245" cy="1132392"/>
      </dsp:txXfrm>
    </dsp:sp>
    <dsp:sp modelId="{B9B293CB-DAF0-47D6-87A3-04811C1BE229}">
      <dsp:nvSpPr>
        <dsp:cNvPr id="0" name=""/>
        <dsp:cNvSpPr/>
      </dsp:nvSpPr>
      <dsp:spPr>
        <a:xfrm>
          <a:off x="516019" y="1403327"/>
          <a:ext cx="5848215" cy="1202852"/>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Data Collection and Preprocessing</a:t>
          </a:r>
        </a:p>
        <a:p>
          <a:pPr marL="0" lvl="0" indent="0" algn="l" defTabSz="1066800">
            <a:lnSpc>
              <a:spcPct val="90000"/>
            </a:lnSpc>
            <a:spcBef>
              <a:spcPct val="0"/>
            </a:spcBef>
            <a:spcAft>
              <a:spcPct val="35000"/>
            </a:spcAft>
            <a:buNone/>
          </a:pPr>
          <a:r>
            <a:rPr lang="en-US" sz="2400" kern="1200" dirty="0"/>
            <a:t>Machine learning Algorithms</a:t>
          </a:r>
        </a:p>
      </dsp:txBody>
      <dsp:txXfrm>
        <a:off x="551249" y="1438557"/>
        <a:ext cx="4479882" cy="1132392"/>
      </dsp:txXfrm>
    </dsp:sp>
    <dsp:sp modelId="{3411A27F-AD97-44BE-A93C-D955B198DFCE}">
      <dsp:nvSpPr>
        <dsp:cNvPr id="0" name=""/>
        <dsp:cNvSpPr/>
      </dsp:nvSpPr>
      <dsp:spPr>
        <a:xfrm>
          <a:off x="1032038" y="2806655"/>
          <a:ext cx="5848215" cy="1202852"/>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Conclusion</a:t>
          </a:r>
        </a:p>
      </dsp:txBody>
      <dsp:txXfrm>
        <a:off x="1067268" y="2841885"/>
        <a:ext cx="4479882" cy="1132392"/>
      </dsp:txXfrm>
    </dsp:sp>
    <dsp:sp modelId="{92F4F17D-208B-4FB3-9BB8-F6EEAA3ADA9A}">
      <dsp:nvSpPr>
        <dsp:cNvPr id="0" name=""/>
        <dsp:cNvSpPr/>
      </dsp:nvSpPr>
      <dsp:spPr>
        <a:xfrm>
          <a:off x="5066361" y="912163"/>
          <a:ext cx="781854" cy="781854"/>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242278" y="912163"/>
        <a:ext cx="430020" cy="588345"/>
      </dsp:txXfrm>
    </dsp:sp>
    <dsp:sp modelId="{E96716A4-A9BF-4CF5-91E5-F646A3B8B11A}">
      <dsp:nvSpPr>
        <dsp:cNvPr id="0" name=""/>
        <dsp:cNvSpPr/>
      </dsp:nvSpPr>
      <dsp:spPr>
        <a:xfrm>
          <a:off x="5582380" y="2307471"/>
          <a:ext cx="781854" cy="781854"/>
        </a:xfrm>
        <a:prstGeom prst="downArrow">
          <a:avLst>
            <a:gd name="adj1" fmla="val 55000"/>
            <a:gd name="adj2" fmla="val 45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758297" y="2307471"/>
        <a:ext cx="430020" cy="58834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4/27/2023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30</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6925" y="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33363"/>
            <a:ext cx="11029617" cy="1081825"/>
          </a:xfrm>
        </p:spPr>
        <p:txBody>
          <a:bodyPr>
            <a:noAutofit/>
          </a:bodyPr>
          <a:lstStyle/>
          <a:p>
            <a:pPr algn="ctr"/>
            <a:r>
              <a:rPr lang="en-US" sz="6000" b="1" i="0" dirty="0">
                <a:solidFill>
                  <a:schemeClr val="bg1"/>
                </a:solidFill>
                <a:effectLst/>
                <a:latin typeface="Arial" panose="020B0604020202020204" pitchFamily="34" charset="0"/>
              </a:rPr>
              <a:t>Screen Time Analysis</a:t>
            </a:r>
            <a:endParaRPr lang="en-US" sz="6000" b="1" i="0" dirty="0">
              <a:effectLst/>
              <a:latin typeface="Arial" panose="020B0604020202020204" pitchFamily="34" charset="0"/>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417CA-6611-420E-BC07-CDA5724CBF9B}"/>
              </a:ext>
            </a:extLst>
          </p:cNvPr>
          <p:cNvSpPr>
            <a:spLocks noGrp="1"/>
          </p:cNvSpPr>
          <p:nvPr>
            <p:ph type="ctrTitle"/>
          </p:nvPr>
        </p:nvSpPr>
        <p:spPr/>
        <p:txBody>
          <a:bodyPr/>
          <a:lstStyle/>
          <a:p>
            <a:r>
              <a:rPr lang="en-US" dirty="0"/>
              <a:t>Data visualization </a:t>
            </a:r>
          </a:p>
        </p:txBody>
      </p:sp>
      <p:sp>
        <p:nvSpPr>
          <p:cNvPr id="3" name="Subtitle 2">
            <a:extLst>
              <a:ext uri="{FF2B5EF4-FFF2-40B4-BE49-F238E27FC236}">
                <a16:creationId xmlns:a16="http://schemas.microsoft.com/office/drawing/2014/main" id="{359EC2A0-258E-4194-A318-ABEAC7A99700}"/>
              </a:ext>
            </a:extLst>
          </p:cNvPr>
          <p:cNvSpPr>
            <a:spLocks noGrp="1"/>
          </p:cNvSpPr>
          <p:nvPr>
            <p:ph type="subTitle" idx="1"/>
          </p:nvPr>
        </p:nvSpPr>
        <p:spPr>
          <a:xfrm>
            <a:off x="581194" y="3168203"/>
            <a:ext cx="10993546" cy="3078051"/>
          </a:xfrm>
        </p:spPr>
        <p:txBody>
          <a:bodyPr>
            <a:normAutofit/>
          </a:bodyPr>
          <a:lstStyle/>
          <a:p>
            <a:endParaRPr lang="en-US" sz="2000" dirty="0">
              <a:solidFill>
                <a:schemeClr val="bg1"/>
              </a:solidFill>
              <a:latin typeface="YouYuan" panose="02010509060101010101" pitchFamily="49" charset="-122"/>
              <a:ea typeface="YouYuan" panose="02010509060101010101" pitchFamily="49" charset="-122"/>
            </a:endParaRPr>
          </a:p>
          <a:p>
            <a:r>
              <a:rPr lang="en-US" sz="2000" dirty="0">
                <a:solidFill>
                  <a:schemeClr val="bg1"/>
                </a:solidFill>
                <a:latin typeface="YouYuan" panose="02010509060101010101" pitchFamily="49" charset="-122"/>
                <a:ea typeface="YouYuan" panose="02010509060101010101" pitchFamily="49" charset="-122"/>
              </a:rPr>
              <a:t>Data visualization is an important part of screen time analysis as it helps in understanding patterns and trends in the data. It can also help in identifying outliers and anomalies in the data.</a:t>
            </a:r>
          </a:p>
          <a:p>
            <a:endParaRPr lang="en-US" sz="2000" dirty="0">
              <a:solidFill>
                <a:schemeClr val="bg1"/>
              </a:solidFill>
              <a:latin typeface="YouYuan" panose="02010509060101010101" pitchFamily="49" charset="-122"/>
              <a:ea typeface="YouYuan" panose="02010509060101010101" pitchFamily="49" charset="-122"/>
            </a:endParaRPr>
          </a:p>
          <a:p>
            <a:r>
              <a:rPr lang="en-US" sz="2000" dirty="0">
                <a:solidFill>
                  <a:schemeClr val="bg1"/>
                </a:solidFill>
                <a:latin typeface="YouYuan" panose="02010509060101010101" pitchFamily="49" charset="-122"/>
                <a:ea typeface="YouYuan" panose="02010509060101010101" pitchFamily="49" charset="-122"/>
              </a:rPr>
              <a:t>We have used plot graph and bar graph for the dataset.</a:t>
            </a:r>
          </a:p>
        </p:txBody>
      </p:sp>
    </p:spTree>
    <p:extLst>
      <p:ext uri="{BB962C8B-B14F-4D97-AF65-F5344CB8AC3E}">
        <p14:creationId xmlns:p14="http://schemas.microsoft.com/office/powerpoint/2010/main" val="240764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55669E-426A-4BDC-BA79-FF8F668523C4}"/>
              </a:ext>
            </a:extLst>
          </p:cNvPr>
          <p:cNvPicPr>
            <a:picLocks noChangeAspect="1"/>
          </p:cNvPicPr>
          <p:nvPr/>
        </p:nvPicPr>
        <p:blipFill>
          <a:blip r:embed="rId2"/>
          <a:stretch>
            <a:fillRect/>
          </a:stretch>
        </p:blipFill>
        <p:spPr>
          <a:xfrm>
            <a:off x="3000778" y="2577048"/>
            <a:ext cx="5575613" cy="4143446"/>
          </a:xfrm>
          <a:prstGeom prst="rect">
            <a:avLst/>
          </a:prstGeom>
        </p:spPr>
      </p:pic>
      <p:sp>
        <p:nvSpPr>
          <p:cNvPr id="4" name="TextBox 3">
            <a:extLst>
              <a:ext uri="{FF2B5EF4-FFF2-40B4-BE49-F238E27FC236}">
                <a16:creationId xmlns:a16="http://schemas.microsoft.com/office/drawing/2014/main" id="{951644CE-4A9A-462E-9BDC-C537E105293F}"/>
              </a:ext>
            </a:extLst>
          </p:cNvPr>
          <p:cNvSpPr txBox="1"/>
          <p:nvPr/>
        </p:nvSpPr>
        <p:spPr>
          <a:xfrm>
            <a:off x="5640946" y="2975019"/>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7F6F1A21-E4B5-46A4-A0D5-B98DBCD4F830}"/>
              </a:ext>
            </a:extLst>
          </p:cNvPr>
          <p:cNvSpPr txBox="1"/>
          <p:nvPr/>
        </p:nvSpPr>
        <p:spPr>
          <a:xfrm flipH="1">
            <a:off x="947240" y="942367"/>
            <a:ext cx="4938404" cy="369332"/>
          </a:xfrm>
          <a:prstGeom prst="rect">
            <a:avLst/>
          </a:prstGeom>
          <a:noFill/>
        </p:spPr>
        <p:txBody>
          <a:bodyPr wrap="square" rtlCol="0">
            <a:spAutoFit/>
          </a:bodyPr>
          <a:lstStyle/>
          <a:p>
            <a:r>
              <a:rPr lang="en-US" dirty="0">
                <a:solidFill>
                  <a:schemeClr val="accent1">
                    <a:lumMod val="50000"/>
                  </a:schemeClr>
                </a:solidFill>
              </a:rPr>
              <a:t> </a:t>
            </a:r>
            <a:r>
              <a:rPr lang="en-US" dirty="0"/>
              <a:t>Line</a:t>
            </a:r>
            <a:r>
              <a:rPr lang="en-US" dirty="0">
                <a:solidFill>
                  <a:schemeClr val="accent1">
                    <a:lumMod val="50000"/>
                  </a:schemeClr>
                </a:solidFill>
              </a:rPr>
              <a:t> graph shows the Usage of Screen time :</a:t>
            </a:r>
          </a:p>
        </p:txBody>
      </p:sp>
    </p:spTree>
    <p:extLst>
      <p:ext uri="{BB962C8B-B14F-4D97-AF65-F5344CB8AC3E}">
        <p14:creationId xmlns:p14="http://schemas.microsoft.com/office/powerpoint/2010/main" val="3470684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0F5AED-D709-45D8-BBC3-2AC679D01B80}"/>
              </a:ext>
            </a:extLst>
          </p:cNvPr>
          <p:cNvSpPr txBox="1"/>
          <p:nvPr/>
        </p:nvSpPr>
        <p:spPr>
          <a:xfrm>
            <a:off x="978794" y="1146220"/>
            <a:ext cx="5834129" cy="369332"/>
          </a:xfrm>
          <a:prstGeom prst="rect">
            <a:avLst/>
          </a:prstGeom>
          <a:noFill/>
        </p:spPr>
        <p:txBody>
          <a:bodyPr wrap="square" rtlCol="0">
            <a:spAutoFit/>
          </a:bodyPr>
          <a:lstStyle/>
          <a:p>
            <a:r>
              <a:rPr lang="en-US" dirty="0"/>
              <a:t> Line graph shows the Notification of Screen time :</a:t>
            </a:r>
          </a:p>
        </p:txBody>
      </p:sp>
      <p:pic>
        <p:nvPicPr>
          <p:cNvPr id="4" name="Picture 3">
            <a:extLst>
              <a:ext uri="{FF2B5EF4-FFF2-40B4-BE49-F238E27FC236}">
                <a16:creationId xmlns:a16="http://schemas.microsoft.com/office/drawing/2014/main" id="{E063A845-84E4-40A1-9271-CB21C2D9EA4B}"/>
              </a:ext>
            </a:extLst>
          </p:cNvPr>
          <p:cNvPicPr>
            <a:picLocks noChangeAspect="1"/>
          </p:cNvPicPr>
          <p:nvPr/>
        </p:nvPicPr>
        <p:blipFill>
          <a:blip r:embed="rId2"/>
          <a:stretch>
            <a:fillRect/>
          </a:stretch>
        </p:blipFill>
        <p:spPr>
          <a:xfrm>
            <a:off x="2788142" y="2631650"/>
            <a:ext cx="5701904" cy="4316502"/>
          </a:xfrm>
          <a:prstGeom prst="rect">
            <a:avLst/>
          </a:prstGeom>
        </p:spPr>
      </p:pic>
    </p:spTree>
    <p:extLst>
      <p:ext uri="{BB962C8B-B14F-4D97-AF65-F5344CB8AC3E}">
        <p14:creationId xmlns:p14="http://schemas.microsoft.com/office/powerpoint/2010/main" val="154928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AADB79-30D1-40A6-9F17-2D3C16892898}"/>
              </a:ext>
            </a:extLst>
          </p:cNvPr>
          <p:cNvSpPr txBox="1"/>
          <p:nvPr/>
        </p:nvSpPr>
        <p:spPr>
          <a:xfrm>
            <a:off x="1043187" y="1249251"/>
            <a:ext cx="5666705" cy="369332"/>
          </a:xfrm>
          <a:prstGeom prst="rect">
            <a:avLst/>
          </a:prstGeom>
          <a:noFill/>
        </p:spPr>
        <p:txBody>
          <a:bodyPr wrap="square" rtlCol="0">
            <a:spAutoFit/>
          </a:bodyPr>
          <a:lstStyle/>
          <a:p>
            <a:r>
              <a:rPr lang="en-US" dirty="0"/>
              <a:t> Line graph shows the Times opened of Screen time :</a:t>
            </a:r>
          </a:p>
        </p:txBody>
      </p:sp>
      <p:pic>
        <p:nvPicPr>
          <p:cNvPr id="4" name="Picture 3">
            <a:extLst>
              <a:ext uri="{FF2B5EF4-FFF2-40B4-BE49-F238E27FC236}">
                <a16:creationId xmlns:a16="http://schemas.microsoft.com/office/drawing/2014/main" id="{76EDBC29-DF8C-4219-A89D-08FDDDB274FA}"/>
              </a:ext>
            </a:extLst>
          </p:cNvPr>
          <p:cNvPicPr>
            <a:picLocks noChangeAspect="1"/>
          </p:cNvPicPr>
          <p:nvPr/>
        </p:nvPicPr>
        <p:blipFill>
          <a:blip r:embed="rId2"/>
          <a:stretch>
            <a:fillRect/>
          </a:stretch>
        </p:blipFill>
        <p:spPr>
          <a:xfrm>
            <a:off x="2711441" y="2501453"/>
            <a:ext cx="5789622" cy="4356547"/>
          </a:xfrm>
          <a:prstGeom prst="rect">
            <a:avLst/>
          </a:prstGeom>
        </p:spPr>
      </p:pic>
    </p:spTree>
    <p:extLst>
      <p:ext uri="{BB962C8B-B14F-4D97-AF65-F5344CB8AC3E}">
        <p14:creationId xmlns:p14="http://schemas.microsoft.com/office/powerpoint/2010/main" val="390792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46AA57-F1A7-4208-A57D-61EE8C1C153D}"/>
              </a:ext>
            </a:extLst>
          </p:cNvPr>
          <p:cNvPicPr>
            <a:picLocks noChangeAspect="1"/>
          </p:cNvPicPr>
          <p:nvPr/>
        </p:nvPicPr>
        <p:blipFill>
          <a:blip r:embed="rId2"/>
          <a:stretch>
            <a:fillRect/>
          </a:stretch>
        </p:blipFill>
        <p:spPr>
          <a:xfrm>
            <a:off x="1665600" y="2238375"/>
            <a:ext cx="8448675" cy="4619625"/>
          </a:xfrm>
          <a:prstGeom prst="rect">
            <a:avLst/>
          </a:prstGeom>
        </p:spPr>
      </p:pic>
      <p:sp>
        <p:nvSpPr>
          <p:cNvPr id="5" name="TextBox 4">
            <a:extLst>
              <a:ext uri="{FF2B5EF4-FFF2-40B4-BE49-F238E27FC236}">
                <a16:creationId xmlns:a16="http://schemas.microsoft.com/office/drawing/2014/main" id="{C7A4A2ED-B95D-49E6-A0F7-A242EC91EC72}"/>
              </a:ext>
            </a:extLst>
          </p:cNvPr>
          <p:cNvSpPr txBox="1"/>
          <p:nvPr/>
        </p:nvSpPr>
        <p:spPr>
          <a:xfrm>
            <a:off x="1233152" y="1328601"/>
            <a:ext cx="6098146" cy="369332"/>
          </a:xfrm>
          <a:prstGeom prst="rect">
            <a:avLst/>
          </a:prstGeom>
          <a:noFill/>
        </p:spPr>
        <p:txBody>
          <a:bodyPr wrap="square">
            <a:spAutoFit/>
          </a:bodyPr>
          <a:lstStyle/>
          <a:p>
            <a:r>
              <a:rPr lang="en-US" dirty="0"/>
              <a:t>Bar graph shows the</a:t>
            </a:r>
            <a:r>
              <a:rPr lang="en-US" b="0" i="0" dirty="0">
                <a:effectLst/>
              </a:rPr>
              <a:t> </a:t>
            </a:r>
            <a:r>
              <a:rPr lang="en-US" dirty="0"/>
              <a:t>amount of usage of</a:t>
            </a:r>
            <a:r>
              <a:rPr lang="en-US" b="0" i="0" dirty="0">
                <a:effectLst/>
              </a:rPr>
              <a:t> the apps </a:t>
            </a:r>
            <a:r>
              <a:rPr lang="en-US" b="0" i="0" dirty="0">
                <a:effectLst/>
                <a:latin typeface="Arial" panose="020B0604020202020204" pitchFamily="34" charset="0"/>
              </a:rPr>
              <a:t>:</a:t>
            </a:r>
            <a:endParaRPr lang="en-US" dirty="0"/>
          </a:p>
        </p:txBody>
      </p:sp>
    </p:spTree>
    <p:extLst>
      <p:ext uri="{BB962C8B-B14F-4D97-AF65-F5344CB8AC3E}">
        <p14:creationId xmlns:p14="http://schemas.microsoft.com/office/powerpoint/2010/main" val="168559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659894-EE8B-44FE-9479-8FAA7082F020}"/>
              </a:ext>
            </a:extLst>
          </p:cNvPr>
          <p:cNvPicPr>
            <a:picLocks noChangeAspect="1"/>
          </p:cNvPicPr>
          <p:nvPr/>
        </p:nvPicPr>
        <p:blipFill>
          <a:blip r:embed="rId2"/>
          <a:stretch>
            <a:fillRect/>
          </a:stretch>
        </p:blipFill>
        <p:spPr>
          <a:xfrm>
            <a:off x="1697194" y="2333625"/>
            <a:ext cx="8591550" cy="4524375"/>
          </a:xfrm>
          <a:prstGeom prst="rect">
            <a:avLst/>
          </a:prstGeom>
        </p:spPr>
      </p:pic>
      <p:sp>
        <p:nvSpPr>
          <p:cNvPr id="5" name="TextBox 4">
            <a:extLst>
              <a:ext uri="{FF2B5EF4-FFF2-40B4-BE49-F238E27FC236}">
                <a16:creationId xmlns:a16="http://schemas.microsoft.com/office/drawing/2014/main" id="{BC0BDFB3-8BEE-4FB7-8EEF-4C6C90C762DA}"/>
              </a:ext>
            </a:extLst>
          </p:cNvPr>
          <p:cNvSpPr txBox="1"/>
          <p:nvPr/>
        </p:nvSpPr>
        <p:spPr>
          <a:xfrm>
            <a:off x="975575" y="1315722"/>
            <a:ext cx="6098146" cy="369332"/>
          </a:xfrm>
          <a:prstGeom prst="rect">
            <a:avLst/>
          </a:prstGeom>
          <a:noFill/>
        </p:spPr>
        <p:txBody>
          <a:bodyPr wrap="square">
            <a:spAutoFit/>
          </a:bodyPr>
          <a:lstStyle/>
          <a:p>
            <a:r>
              <a:rPr lang="en-US" dirty="0"/>
              <a:t>Bar graph shows the</a:t>
            </a:r>
            <a:r>
              <a:rPr lang="en-US" b="0" i="0" dirty="0">
                <a:effectLst/>
              </a:rPr>
              <a:t> number of </a:t>
            </a:r>
            <a:r>
              <a:rPr lang="en-US" dirty="0"/>
              <a:t>Notifications</a:t>
            </a:r>
            <a:r>
              <a:rPr lang="en-US" b="0" i="0" dirty="0">
                <a:effectLst/>
              </a:rPr>
              <a:t> the apps </a:t>
            </a:r>
            <a:r>
              <a:rPr lang="en-US" b="0" i="0" dirty="0">
                <a:effectLst/>
                <a:latin typeface="Arial" panose="020B0604020202020204" pitchFamily="34" charset="0"/>
              </a:rPr>
              <a:t>:</a:t>
            </a:r>
            <a:endParaRPr lang="en-US" dirty="0"/>
          </a:p>
        </p:txBody>
      </p:sp>
    </p:spTree>
    <p:extLst>
      <p:ext uri="{BB962C8B-B14F-4D97-AF65-F5344CB8AC3E}">
        <p14:creationId xmlns:p14="http://schemas.microsoft.com/office/powerpoint/2010/main" val="212235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109B6E-C9A3-49B9-885C-0992B1363C53}"/>
              </a:ext>
            </a:extLst>
          </p:cNvPr>
          <p:cNvPicPr>
            <a:picLocks noChangeAspect="1"/>
          </p:cNvPicPr>
          <p:nvPr/>
        </p:nvPicPr>
        <p:blipFill>
          <a:blip r:embed="rId2"/>
          <a:stretch>
            <a:fillRect/>
          </a:stretch>
        </p:blipFill>
        <p:spPr>
          <a:xfrm>
            <a:off x="1729994" y="2352675"/>
            <a:ext cx="8448675" cy="4505325"/>
          </a:xfrm>
          <a:prstGeom prst="rect">
            <a:avLst/>
          </a:prstGeom>
        </p:spPr>
      </p:pic>
      <p:sp>
        <p:nvSpPr>
          <p:cNvPr id="5" name="TextBox 4">
            <a:extLst>
              <a:ext uri="{FF2B5EF4-FFF2-40B4-BE49-F238E27FC236}">
                <a16:creationId xmlns:a16="http://schemas.microsoft.com/office/drawing/2014/main" id="{D93DF32E-6037-4EC4-8ED5-A2A44BB7ECFF}"/>
              </a:ext>
            </a:extLst>
          </p:cNvPr>
          <p:cNvSpPr txBox="1"/>
          <p:nvPr/>
        </p:nvSpPr>
        <p:spPr>
          <a:xfrm>
            <a:off x="1168758" y="1341479"/>
            <a:ext cx="6098146" cy="369332"/>
          </a:xfrm>
          <a:prstGeom prst="rect">
            <a:avLst/>
          </a:prstGeom>
          <a:noFill/>
        </p:spPr>
        <p:txBody>
          <a:bodyPr wrap="square">
            <a:spAutoFit/>
          </a:bodyPr>
          <a:lstStyle/>
          <a:p>
            <a:r>
              <a:rPr lang="en-US" dirty="0"/>
              <a:t>Bar graph shows the</a:t>
            </a:r>
            <a:r>
              <a:rPr lang="en-US" b="0" i="0" dirty="0">
                <a:effectLst/>
              </a:rPr>
              <a:t> number of times the apps opened</a:t>
            </a:r>
            <a:r>
              <a:rPr lang="en-US" b="0" i="0" dirty="0">
                <a:effectLst/>
                <a:latin typeface="Arial" panose="020B0604020202020204" pitchFamily="34" charset="0"/>
              </a:rPr>
              <a:t>:</a:t>
            </a:r>
            <a:endParaRPr lang="en-US" dirty="0"/>
          </a:p>
        </p:txBody>
      </p:sp>
    </p:spTree>
    <p:extLst>
      <p:ext uri="{BB962C8B-B14F-4D97-AF65-F5344CB8AC3E}">
        <p14:creationId xmlns:p14="http://schemas.microsoft.com/office/powerpoint/2010/main" val="3875207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621D-59BF-472D-9910-D26988C3D08E}"/>
              </a:ext>
            </a:extLst>
          </p:cNvPr>
          <p:cNvSpPr>
            <a:spLocks noGrp="1"/>
          </p:cNvSpPr>
          <p:nvPr>
            <p:ph type="title"/>
          </p:nvPr>
        </p:nvSpPr>
        <p:spPr/>
        <p:txBody>
          <a:bodyPr>
            <a:normAutofit/>
          </a:bodyPr>
          <a:lstStyle/>
          <a:p>
            <a:r>
              <a:rPr lang="en-US" dirty="0"/>
              <a:t>Finding algorithm using Machine learning </a:t>
            </a:r>
            <a:br>
              <a:rPr lang="en-US" dirty="0"/>
            </a:br>
            <a:endParaRPr lang="en-US" dirty="0"/>
          </a:p>
        </p:txBody>
      </p:sp>
      <p:sp>
        <p:nvSpPr>
          <p:cNvPr id="3" name="Content Placeholder 2">
            <a:extLst>
              <a:ext uri="{FF2B5EF4-FFF2-40B4-BE49-F238E27FC236}">
                <a16:creationId xmlns:a16="http://schemas.microsoft.com/office/drawing/2014/main" id="{E627C76B-B819-4778-9375-4C4BFA334D22}"/>
              </a:ext>
            </a:extLst>
          </p:cNvPr>
          <p:cNvSpPr>
            <a:spLocks noGrp="1"/>
          </p:cNvSpPr>
          <p:nvPr>
            <p:ph idx="1"/>
          </p:nvPr>
        </p:nvSpPr>
        <p:spPr>
          <a:xfrm>
            <a:off x="581192" y="2239836"/>
            <a:ext cx="11029615" cy="3678303"/>
          </a:xfrm>
        </p:spPr>
        <p:txBody>
          <a:bodyPr>
            <a:normAutofit/>
          </a:bodyPr>
          <a:lstStyle/>
          <a:p>
            <a:pPr marL="0" indent="0">
              <a:buNone/>
            </a:pPr>
            <a:r>
              <a:rPr lang="en-US" sz="2400" dirty="0">
                <a:solidFill>
                  <a:schemeClr val="accent1">
                    <a:lumMod val="50000"/>
                  </a:schemeClr>
                </a:solidFill>
                <a:latin typeface="YouYuan" panose="02010509060101010101" pitchFamily="49" charset="-122"/>
                <a:ea typeface="YouYuan" panose="02010509060101010101" pitchFamily="49" charset="-122"/>
              </a:rPr>
              <a:t>In the context of screen time analysis, supervised learning techniques can be used for tasks such as predicting screen time based on various factors, while unsupervised learning can be used to identify patterns in screen time behavior. Reinforcement learning can be used to develop personalized interventions to reduce excessive screen time.</a:t>
            </a:r>
          </a:p>
        </p:txBody>
      </p:sp>
      <p:sp>
        <p:nvSpPr>
          <p:cNvPr id="4" name="TextBox 3">
            <a:extLst>
              <a:ext uri="{FF2B5EF4-FFF2-40B4-BE49-F238E27FC236}">
                <a16:creationId xmlns:a16="http://schemas.microsoft.com/office/drawing/2014/main" id="{E5BEDA81-45B1-4BC2-AA90-BF9CAEB8B2B4}"/>
              </a:ext>
            </a:extLst>
          </p:cNvPr>
          <p:cNvSpPr txBox="1"/>
          <p:nvPr/>
        </p:nvSpPr>
        <p:spPr>
          <a:xfrm>
            <a:off x="581192" y="2239836"/>
            <a:ext cx="11029616" cy="369332"/>
          </a:xfrm>
          <a:prstGeom prst="rect">
            <a:avLst/>
          </a:prstGeom>
          <a:noFill/>
        </p:spPr>
        <p:txBody>
          <a:bodyPr wrap="square" rtlCol="0">
            <a:spAutoFit/>
          </a:bodyPr>
          <a:lstStyle/>
          <a:p>
            <a:r>
              <a:rPr lang="en-US"/>
              <a:t> </a:t>
            </a:r>
            <a:endParaRPr lang="en-US" dirty="0"/>
          </a:p>
        </p:txBody>
      </p:sp>
    </p:spTree>
    <p:extLst>
      <p:ext uri="{BB962C8B-B14F-4D97-AF65-F5344CB8AC3E}">
        <p14:creationId xmlns:p14="http://schemas.microsoft.com/office/powerpoint/2010/main" val="355875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89EB-7D49-49A9-8B15-09F1DA21E3F7}"/>
              </a:ext>
            </a:extLst>
          </p:cNvPr>
          <p:cNvSpPr>
            <a:spLocks noGrp="1"/>
          </p:cNvSpPr>
          <p:nvPr>
            <p:ph type="ctrTitle"/>
          </p:nvPr>
        </p:nvSpPr>
        <p:spPr/>
        <p:txBody>
          <a:bodyPr>
            <a:normAutofit/>
          </a:bodyPr>
          <a:lstStyle/>
          <a:p>
            <a:r>
              <a:rPr lang="en-US" dirty="0">
                <a:solidFill>
                  <a:schemeClr val="accent1">
                    <a:lumMod val="50000"/>
                  </a:schemeClr>
                </a:solidFill>
                <a:latin typeface="Bahnschrift SemiLight Condensed" panose="020B0502040204020203" pitchFamily="34" charset="0"/>
              </a:rPr>
              <a:t>Linear regression</a:t>
            </a:r>
            <a:endParaRPr lang="en-US" dirty="0">
              <a:solidFill>
                <a:schemeClr val="accent1">
                  <a:lumMod val="50000"/>
                </a:schemeClr>
              </a:solidFill>
            </a:endParaRPr>
          </a:p>
        </p:txBody>
      </p:sp>
      <p:sp>
        <p:nvSpPr>
          <p:cNvPr id="3" name="Subtitle 2">
            <a:extLst>
              <a:ext uri="{FF2B5EF4-FFF2-40B4-BE49-F238E27FC236}">
                <a16:creationId xmlns:a16="http://schemas.microsoft.com/office/drawing/2014/main" id="{0425E09A-6202-48E2-A9D5-D41580A70AAD}"/>
              </a:ext>
            </a:extLst>
          </p:cNvPr>
          <p:cNvSpPr>
            <a:spLocks noGrp="1"/>
          </p:cNvSpPr>
          <p:nvPr>
            <p:ph type="subTitle" idx="1"/>
          </p:nvPr>
        </p:nvSpPr>
        <p:spPr>
          <a:xfrm>
            <a:off x="581194" y="3142445"/>
            <a:ext cx="10993546" cy="3168203"/>
          </a:xfrm>
        </p:spPr>
        <p:txBody>
          <a:bodyPr>
            <a:normAutofit/>
          </a:bodyPr>
          <a:lstStyle/>
          <a:p>
            <a:r>
              <a:rPr lang="en-US" sz="2000" dirty="0">
                <a:solidFill>
                  <a:schemeClr val="bg1"/>
                </a:solidFill>
                <a:latin typeface="YouYuan" panose="02010509060101010101" pitchFamily="49" charset="-122"/>
                <a:ea typeface="YouYuan" panose="02010509060101010101" pitchFamily="49" charset="-122"/>
              </a:rPr>
              <a:t>Linear regression is one of the easiest and most popular Machine Learning algorithms. It is a statistical method that is used for predictive analysis. its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endParaRPr lang="en-US" sz="1800" dirty="0">
              <a:solidFill>
                <a:schemeClr val="bg1"/>
              </a:solidFill>
              <a:latin typeface="YouYuan" panose="02010509060101010101" pitchFamily="49" charset="-122"/>
              <a:ea typeface="YouYuan" panose="02010509060101010101" pitchFamily="49" charset="-122"/>
            </a:endParaRPr>
          </a:p>
          <a:p>
            <a:endParaRPr lang="en-US" sz="1800" b="0" i="0" dirty="0">
              <a:solidFill>
                <a:schemeClr val="bg1"/>
              </a:solidFill>
              <a:effectLst/>
              <a:latin typeface="YouYuan" panose="02010509060101010101" pitchFamily="49" charset="-122"/>
              <a:ea typeface="YouYuan" panose="02010509060101010101" pitchFamily="49" charset="-122"/>
            </a:endParaRPr>
          </a:p>
          <a:p>
            <a:endParaRPr lang="en-US" sz="1800" dirty="0">
              <a:solidFill>
                <a:schemeClr val="bg1"/>
              </a:solidFill>
              <a:latin typeface="YouYuan" panose="02010509060101010101" pitchFamily="49" charset="-122"/>
              <a:ea typeface="YouYuan" panose="02010509060101010101" pitchFamily="49" charset="-122"/>
            </a:endParaRPr>
          </a:p>
          <a:p>
            <a:endParaRPr lang="en-US" sz="1800" b="0" i="0" dirty="0">
              <a:solidFill>
                <a:schemeClr val="bg1"/>
              </a:solidFill>
              <a:effectLst/>
              <a:latin typeface="YouYuan" panose="02010509060101010101" pitchFamily="49" charset="-122"/>
              <a:ea typeface="YouYuan" panose="02010509060101010101" pitchFamily="49" charset="-122"/>
            </a:endParaRPr>
          </a:p>
          <a:p>
            <a:endParaRPr lang="en-US" sz="1800" dirty="0">
              <a:solidFill>
                <a:schemeClr val="bg1"/>
              </a:solidFill>
              <a:latin typeface="YouYuan" panose="02010509060101010101" pitchFamily="49" charset="-122"/>
              <a:ea typeface="YouYuan" panose="02010509060101010101" pitchFamily="49" charset="-122"/>
            </a:endParaRPr>
          </a:p>
          <a:p>
            <a:endParaRPr lang="en-US" sz="1800" dirty="0">
              <a:latin typeface="YouYuan" panose="02010509060101010101" pitchFamily="49" charset="-122"/>
              <a:ea typeface="YouYuan" panose="02010509060101010101" pitchFamily="49" charset="-122"/>
            </a:endParaRPr>
          </a:p>
        </p:txBody>
      </p:sp>
      <p:pic>
        <p:nvPicPr>
          <p:cNvPr id="5" name="Picture 4">
            <a:extLst>
              <a:ext uri="{FF2B5EF4-FFF2-40B4-BE49-F238E27FC236}">
                <a16:creationId xmlns:a16="http://schemas.microsoft.com/office/drawing/2014/main" id="{D6987198-1B67-4816-8A47-7F9607F33BDA}"/>
              </a:ext>
            </a:extLst>
          </p:cNvPr>
          <p:cNvPicPr>
            <a:picLocks noChangeAspect="1"/>
          </p:cNvPicPr>
          <p:nvPr/>
        </p:nvPicPr>
        <p:blipFill>
          <a:blip r:embed="rId2"/>
          <a:stretch>
            <a:fillRect/>
          </a:stretch>
        </p:blipFill>
        <p:spPr>
          <a:xfrm>
            <a:off x="3481186" y="5121461"/>
            <a:ext cx="4632504" cy="1189187"/>
          </a:xfrm>
          <a:prstGeom prst="rect">
            <a:avLst/>
          </a:prstGeom>
        </p:spPr>
      </p:pic>
    </p:spTree>
    <p:extLst>
      <p:ext uri="{BB962C8B-B14F-4D97-AF65-F5344CB8AC3E}">
        <p14:creationId xmlns:p14="http://schemas.microsoft.com/office/powerpoint/2010/main" val="4095986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4D920D-5BC6-4C48-8237-1DE3F8866391}"/>
              </a:ext>
            </a:extLst>
          </p:cNvPr>
          <p:cNvSpPr txBox="1"/>
          <p:nvPr/>
        </p:nvSpPr>
        <p:spPr>
          <a:xfrm>
            <a:off x="1249250" y="1455312"/>
            <a:ext cx="5324475" cy="338554"/>
          </a:xfrm>
          <a:prstGeom prst="rect">
            <a:avLst/>
          </a:prstGeom>
          <a:noFill/>
        </p:spPr>
        <p:txBody>
          <a:bodyPr wrap="square" rtlCol="0">
            <a:spAutoFit/>
          </a:bodyPr>
          <a:lstStyle/>
          <a:p>
            <a:r>
              <a:rPr lang="en-US" sz="1600" dirty="0">
                <a:latin typeface="+mj-lt"/>
              </a:rPr>
              <a:t>GRAPHS SHOWS THE LINEAR REGRESSION DATASET</a:t>
            </a:r>
          </a:p>
        </p:txBody>
      </p:sp>
      <p:pic>
        <p:nvPicPr>
          <p:cNvPr id="5" name="Picture 4">
            <a:extLst>
              <a:ext uri="{FF2B5EF4-FFF2-40B4-BE49-F238E27FC236}">
                <a16:creationId xmlns:a16="http://schemas.microsoft.com/office/drawing/2014/main" id="{21C82505-C7B4-436D-81A5-7EF6D04CE293}"/>
              </a:ext>
            </a:extLst>
          </p:cNvPr>
          <p:cNvPicPr>
            <a:picLocks noChangeAspect="1"/>
          </p:cNvPicPr>
          <p:nvPr/>
        </p:nvPicPr>
        <p:blipFill>
          <a:blip r:embed="rId2"/>
          <a:stretch>
            <a:fillRect/>
          </a:stretch>
        </p:blipFill>
        <p:spPr>
          <a:xfrm>
            <a:off x="3008357" y="2486897"/>
            <a:ext cx="4810125" cy="3609975"/>
          </a:xfrm>
          <a:prstGeom prst="rect">
            <a:avLst/>
          </a:prstGeom>
        </p:spPr>
      </p:pic>
    </p:spTree>
    <p:extLst>
      <p:ext uri="{BB962C8B-B14F-4D97-AF65-F5344CB8AC3E}">
        <p14:creationId xmlns:p14="http://schemas.microsoft.com/office/powerpoint/2010/main" val="160187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CONTENT</a:t>
            </a:r>
            <a:br>
              <a:rPr lang="en-US" dirty="0"/>
            </a:br>
            <a:endParaRPr lang="en-US" dirty="0"/>
          </a:p>
        </p:txBody>
      </p:sp>
      <p:graphicFrame>
        <p:nvGraphicFramePr>
          <p:cNvPr id="9" name="Diagram 8">
            <a:extLst>
              <a:ext uri="{FF2B5EF4-FFF2-40B4-BE49-F238E27FC236}">
                <a16:creationId xmlns:a16="http://schemas.microsoft.com/office/drawing/2014/main" id="{FBDF48C7-F2D2-4A7B-8770-D7F4AAB38254}"/>
              </a:ext>
            </a:extLst>
          </p:cNvPr>
          <p:cNvGraphicFramePr/>
          <p:nvPr>
            <p:extLst>
              <p:ext uri="{D42A27DB-BD31-4B8C-83A1-F6EECF244321}">
                <p14:modId xmlns:p14="http://schemas.microsoft.com/office/powerpoint/2010/main" val="1940963754"/>
              </p:ext>
            </p:extLst>
          </p:nvPr>
        </p:nvGraphicFramePr>
        <p:xfrm>
          <a:off x="874377" y="2005772"/>
          <a:ext cx="6880254" cy="40095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E9CC09-9A01-4E0C-A417-61B5C45D0667}"/>
              </a:ext>
            </a:extLst>
          </p:cNvPr>
          <p:cNvSpPr txBox="1"/>
          <p:nvPr/>
        </p:nvSpPr>
        <p:spPr>
          <a:xfrm>
            <a:off x="783464" y="1280911"/>
            <a:ext cx="10625071" cy="369332"/>
          </a:xfrm>
          <a:prstGeom prst="rect">
            <a:avLst/>
          </a:prstGeom>
          <a:noFill/>
        </p:spPr>
        <p:txBody>
          <a:bodyPr wrap="square" rtlCol="0">
            <a:spAutoFit/>
          </a:bodyPr>
          <a:lstStyle/>
          <a:p>
            <a:r>
              <a:rPr lang="en-US" sz="1800" dirty="0">
                <a:latin typeface="+mj-lt"/>
              </a:rPr>
              <a:t>GRAPHS SHOWS THE LINEAR PREDICTION DATASET</a:t>
            </a:r>
          </a:p>
        </p:txBody>
      </p:sp>
      <p:pic>
        <p:nvPicPr>
          <p:cNvPr id="5" name="Picture 4">
            <a:extLst>
              <a:ext uri="{FF2B5EF4-FFF2-40B4-BE49-F238E27FC236}">
                <a16:creationId xmlns:a16="http://schemas.microsoft.com/office/drawing/2014/main" id="{29B4E620-5D8A-4FB0-8977-6185913D7121}"/>
              </a:ext>
            </a:extLst>
          </p:cNvPr>
          <p:cNvPicPr>
            <a:picLocks noChangeAspect="1"/>
          </p:cNvPicPr>
          <p:nvPr/>
        </p:nvPicPr>
        <p:blipFill>
          <a:blip r:embed="rId2"/>
          <a:stretch>
            <a:fillRect/>
          </a:stretch>
        </p:blipFill>
        <p:spPr>
          <a:xfrm>
            <a:off x="3071342" y="2276946"/>
            <a:ext cx="5120692" cy="3840519"/>
          </a:xfrm>
          <a:prstGeom prst="rect">
            <a:avLst/>
          </a:prstGeom>
        </p:spPr>
      </p:pic>
    </p:spTree>
    <p:extLst>
      <p:ext uri="{BB962C8B-B14F-4D97-AF65-F5344CB8AC3E}">
        <p14:creationId xmlns:p14="http://schemas.microsoft.com/office/powerpoint/2010/main" val="1943847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95C4-7C99-48E7-BFBB-ED01EC84DDF0}"/>
              </a:ext>
            </a:extLst>
          </p:cNvPr>
          <p:cNvSpPr>
            <a:spLocks noGrp="1"/>
          </p:cNvSpPr>
          <p:nvPr>
            <p:ph type="ctrTitle"/>
          </p:nvPr>
        </p:nvSpPr>
        <p:spPr/>
        <p:txBody>
          <a:bodyPr/>
          <a:lstStyle/>
          <a:p>
            <a:r>
              <a:rPr lang="en-US" dirty="0"/>
              <a:t>Polynomial regression</a:t>
            </a:r>
          </a:p>
        </p:txBody>
      </p:sp>
      <p:sp>
        <p:nvSpPr>
          <p:cNvPr id="3" name="Subtitle 2">
            <a:extLst>
              <a:ext uri="{FF2B5EF4-FFF2-40B4-BE49-F238E27FC236}">
                <a16:creationId xmlns:a16="http://schemas.microsoft.com/office/drawing/2014/main" id="{F3BC20B4-0BBA-459D-9C0E-62EC755B6C0B}"/>
              </a:ext>
            </a:extLst>
          </p:cNvPr>
          <p:cNvSpPr>
            <a:spLocks noGrp="1"/>
          </p:cNvSpPr>
          <p:nvPr>
            <p:ph type="subTitle" idx="1"/>
          </p:nvPr>
        </p:nvSpPr>
        <p:spPr>
          <a:xfrm>
            <a:off x="581194" y="3258354"/>
            <a:ext cx="10993546" cy="3142445"/>
          </a:xfrm>
        </p:spPr>
        <p:txBody>
          <a:bodyPr>
            <a:normAutofit/>
          </a:bodyPr>
          <a:lstStyle/>
          <a:p>
            <a:r>
              <a:rPr lang="en-US" sz="2000" dirty="0">
                <a:solidFill>
                  <a:schemeClr val="bg1"/>
                </a:solidFill>
                <a:latin typeface="YouYuan" panose="02010509060101010101" pitchFamily="49" charset="-122"/>
                <a:ea typeface="YouYuan" panose="02010509060101010101" pitchFamily="49" charset="-122"/>
              </a:rPr>
              <a:t>Polynomial Regression is a regression algorithm that models the relationship between a dependent(y) and independent variable(x) as nth degree polynomial. </a:t>
            </a:r>
            <a:endParaRPr lang="en-US" sz="1800" dirty="0">
              <a:solidFill>
                <a:schemeClr val="bg1"/>
              </a:solidFill>
              <a:latin typeface="YouYuan" panose="02010509060101010101" pitchFamily="49" charset="-122"/>
              <a:ea typeface="YouYuan" panose="02010509060101010101" pitchFamily="49" charset="-122"/>
            </a:endParaRPr>
          </a:p>
          <a:p>
            <a:endParaRPr lang="en-US" sz="1800" dirty="0">
              <a:solidFill>
                <a:schemeClr val="bg1"/>
              </a:solidFill>
              <a:latin typeface="YouYuan" panose="02010509060101010101" pitchFamily="49" charset="-122"/>
              <a:ea typeface="YouYuan" panose="02010509060101010101" pitchFamily="49" charset="-122"/>
            </a:endParaRPr>
          </a:p>
          <a:p>
            <a:endParaRPr lang="en-US" sz="1800" dirty="0">
              <a:solidFill>
                <a:schemeClr val="bg1"/>
              </a:solidFill>
              <a:latin typeface="YouYuan" panose="02010509060101010101" pitchFamily="49" charset="-122"/>
              <a:ea typeface="YouYuan" panose="02010509060101010101" pitchFamily="49" charset="-122"/>
            </a:endParaRPr>
          </a:p>
          <a:p>
            <a:r>
              <a:rPr lang="en-US" sz="1800" b="0" i="0" dirty="0">
                <a:solidFill>
                  <a:schemeClr val="bg1"/>
                </a:solidFill>
                <a:effectLst/>
                <a:latin typeface="YouYuan" panose="02010509060101010101" pitchFamily="49" charset="-122"/>
                <a:ea typeface="YouYuan" panose="02010509060101010101" pitchFamily="49" charset="-122"/>
              </a:rPr>
              <a:t>This is the polynomial prediction for the screen timing</a:t>
            </a:r>
          </a:p>
          <a:p>
            <a:endParaRPr lang="en-US" sz="1800" dirty="0">
              <a:solidFill>
                <a:schemeClr val="bg1"/>
              </a:solidFill>
              <a:latin typeface="YouYuan" panose="02010509060101010101" pitchFamily="49" charset="-122"/>
              <a:ea typeface="YouYuan" panose="02010509060101010101" pitchFamily="49" charset="-122"/>
            </a:endParaRPr>
          </a:p>
          <a:p>
            <a:endParaRPr lang="en-US" sz="1800" dirty="0">
              <a:solidFill>
                <a:schemeClr val="bg1"/>
              </a:solidFill>
              <a:latin typeface="YouYuan" panose="02010509060101010101" pitchFamily="49" charset="-122"/>
              <a:ea typeface="YouYuan" panose="02010509060101010101" pitchFamily="49" charset="-122"/>
            </a:endParaRPr>
          </a:p>
          <a:p>
            <a:endParaRPr lang="en-US" sz="1800" dirty="0">
              <a:latin typeface="YouYuan" panose="02010509060101010101" pitchFamily="49" charset="-122"/>
              <a:ea typeface="YouYuan" panose="02010509060101010101" pitchFamily="49" charset="-122"/>
            </a:endParaRPr>
          </a:p>
        </p:txBody>
      </p:sp>
    </p:spTree>
    <p:extLst>
      <p:ext uri="{BB962C8B-B14F-4D97-AF65-F5344CB8AC3E}">
        <p14:creationId xmlns:p14="http://schemas.microsoft.com/office/powerpoint/2010/main" val="3542040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58ABE2-FB7B-404A-8B8D-40D0D2D9215D}"/>
              </a:ext>
            </a:extLst>
          </p:cNvPr>
          <p:cNvPicPr>
            <a:picLocks noChangeAspect="1"/>
          </p:cNvPicPr>
          <p:nvPr/>
        </p:nvPicPr>
        <p:blipFill>
          <a:blip r:embed="rId2"/>
          <a:stretch>
            <a:fillRect/>
          </a:stretch>
        </p:blipFill>
        <p:spPr>
          <a:xfrm>
            <a:off x="3009229" y="2032043"/>
            <a:ext cx="5215942" cy="3611037"/>
          </a:xfrm>
          <a:prstGeom prst="rect">
            <a:avLst/>
          </a:prstGeom>
        </p:spPr>
      </p:pic>
    </p:spTree>
    <p:extLst>
      <p:ext uri="{BB962C8B-B14F-4D97-AF65-F5344CB8AC3E}">
        <p14:creationId xmlns:p14="http://schemas.microsoft.com/office/powerpoint/2010/main" val="2672566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5E46-9246-4F39-988E-260A9836884A}"/>
              </a:ext>
            </a:extLst>
          </p:cNvPr>
          <p:cNvSpPr>
            <a:spLocks noGrp="1"/>
          </p:cNvSpPr>
          <p:nvPr>
            <p:ph type="ctrTitle"/>
          </p:nvPr>
        </p:nvSpPr>
        <p:spPr/>
        <p:txBody>
          <a:bodyPr/>
          <a:lstStyle/>
          <a:p>
            <a:r>
              <a:rPr lang="en-US" dirty="0"/>
              <a:t>Regression TREE</a:t>
            </a:r>
          </a:p>
        </p:txBody>
      </p:sp>
      <p:sp>
        <p:nvSpPr>
          <p:cNvPr id="3" name="Subtitle 2">
            <a:extLst>
              <a:ext uri="{FF2B5EF4-FFF2-40B4-BE49-F238E27FC236}">
                <a16:creationId xmlns:a16="http://schemas.microsoft.com/office/drawing/2014/main" id="{D34CC76A-B45E-4C82-9819-F3E3E95413C6}"/>
              </a:ext>
            </a:extLst>
          </p:cNvPr>
          <p:cNvSpPr>
            <a:spLocks noGrp="1"/>
          </p:cNvSpPr>
          <p:nvPr>
            <p:ph type="subTitle" idx="1"/>
          </p:nvPr>
        </p:nvSpPr>
        <p:spPr>
          <a:xfrm>
            <a:off x="581191" y="3078051"/>
            <a:ext cx="10993549" cy="3271234"/>
          </a:xfrm>
        </p:spPr>
        <p:txBody>
          <a:bodyPr>
            <a:normAutofit/>
          </a:bodyPr>
          <a:lstStyle/>
          <a:p>
            <a:r>
              <a:rPr lang="en-US" sz="2000" dirty="0">
                <a:solidFill>
                  <a:schemeClr val="bg1"/>
                </a:solidFill>
                <a:latin typeface="YouYuan" panose="02010509060101010101" pitchFamily="49" charset="-122"/>
                <a:ea typeface="YouYuan" panose="02010509060101010101" pitchFamily="49" charset="-122"/>
              </a:rPr>
              <a:t>Decision Tree is a supervised learning algorithm which can be used for solving both classification and regression problems. It can solve problems for both categorical and numerical data</a:t>
            </a:r>
            <a:endParaRPr lang="en-US" sz="1800" b="0" i="0" dirty="0">
              <a:solidFill>
                <a:schemeClr val="bg1"/>
              </a:solidFill>
              <a:effectLst/>
              <a:latin typeface="YouYuan" panose="02010509060101010101" pitchFamily="49" charset="-122"/>
              <a:ea typeface="YouYuan" panose="02010509060101010101" pitchFamily="49" charset="-122"/>
            </a:endParaRPr>
          </a:p>
          <a:p>
            <a:endParaRPr lang="en-US" sz="1800" dirty="0">
              <a:solidFill>
                <a:schemeClr val="bg1"/>
              </a:solidFill>
              <a:latin typeface="YouYuan" panose="02010509060101010101" pitchFamily="49" charset="-122"/>
              <a:ea typeface="YouYuan" panose="02010509060101010101" pitchFamily="49" charset="-122"/>
            </a:endParaRPr>
          </a:p>
          <a:p>
            <a:endParaRPr lang="en-US" sz="1800" dirty="0">
              <a:solidFill>
                <a:schemeClr val="bg1"/>
              </a:solidFill>
              <a:latin typeface="YouYuan" panose="02010509060101010101" pitchFamily="49" charset="-122"/>
              <a:ea typeface="YouYuan" panose="02010509060101010101" pitchFamily="49" charset="-122"/>
            </a:endParaRPr>
          </a:p>
          <a:p>
            <a:endParaRPr lang="en-US" sz="1800" dirty="0">
              <a:solidFill>
                <a:schemeClr val="bg1"/>
              </a:solidFill>
              <a:latin typeface="YouYuan" panose="02010509060101010101" pitchFamily="49" charset="-122"/>
              <a:ea typeface="YouYuan" panose="02010509060101010101" pitchFamily="49" charset="-122"/>
            </a:endParaRPr>
          </a:p>
          <a:p>
            <a:r>
              <a:rPr lang="en-US" sz="1800" dirty="0">
                <a:solidFill>
                  <a:schemeClr val="bg1"/>
                </a:solidFill>
                <a:latin typeface="YouYuan" panose="02010509060101010101" pitchFamily="49" charset="-122"/>
                <a:ea typeface="YouYuan" panose="02010509060101010101" pitchFamily="49" charset="-122"/>
              </a:rPr>
              <a:t>               </a:t>
            </a:r>
          </a:p>
        </p:txBody>
      </p:sp>
      <p:pic>
        <p:nvPicPr>
          <p:cNvPr id="6" name="Picture 5">
            <a:extLst>
              <a:ext uri="{FF2B5EF4-FFF2-40B4-BE49-F238E27FC236}">
                <a16:creationId xmlns:a16="http://schemas.microsoft.com/office/drawing/2014/main" id="{7B8E3931-D258-4304-8C72-4FCE6AC753C5}"/>
              </a:ext>
            </a:extLst>
          </p:cNvPr>
          <p:cNvPicPr>
            <a:picLocks noChangeAspect="1"/>
          </p:cNvPicPr>
          <p:nvPr/>
        </p:nvPicPr>
        <p:blipFill>
          <a:blip r:embed="rId2"/>
          <a:stretch>
            <a:fillRect/>
          </a:stretch>
        </p:blipFill>
        <p:spPr>
          <a:xfrm>
            <a:off x="2986824" y="4432680"/>
            <a:ext cx="4800600" cy="561975"/>
          </a:xfrm>
          <a:prstGeom prst="rect">
            <a:avLst/>
          </a:prstGeom>
        </p:spPr>
      </p:pic>
      <p:pic>
        <p:nvPicPr>
          <p:cNvPr id="8" name="Picture 7">
            <a:extLst>
              <a:ext uri="{FF2B5EF4-FFF2-40B4-BE49-F238E27FC236}">
                <a16:creationId xmlns:a16="http://schemas.microsoft.com/office/drawing/2014/main" id="{DE7A9EDE-284F-4D65-A754-BDBD145E6244}"/>
              </a:ext>
            </a:extLst>
          </p:cNvPr>
          <p:cNvPicPr>
            <a:picLocks noChangeAspect="1"/>
          </p:cNvPicPr>
          <p:nvPr/>
        </p:nvPicPr>
        <p:blipFill>
          <a:blip r:embed="rId3"/>
          <a:stretch>
            <a:fillRect/>
          </a:stretch>
        </p:blipFill>
        <p:spPr>
          <a:xfrm>
            <a:off x="2986824" y="5567823"/>
            <a:ext cx="4829175" cy="438150"/>
          </a:xfrm>
          <a:prstGeom prst="rect">
            <a:avLst/>
          </a:prstGeom>
        </p:spPr>
      </p:pic>
    </p:spTree>
    <p:extLst>
      <p:ext uri="{BB962C8B-B14F-4D97-AF65-F5344CB8AC3E}">
        <p14:creationId xmlns:p14="http://schemas.microsoft.com/office/powerpoint/2010/main" val="3103455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A9A34-1B3C-48E2-B167-F27DC167DEFC}"/>
              </a:ext>
            </a:extLst>
          </p:cNvPr>
          <p:cNvSpPr>
            <a:spLocks noGrp="1"/>
          </p:cNvSpPr>
          <p:nvPr>
            <p:ph type="ctrTitle"/>
          </p:nvPr>
        </p:nvSpPr>
        <p:spPr/>
        <p:txBody>
          <a:bodyPr/>
          <a:lstStyle/>
          <a:p>
            <a:r>
              <a:rPr lang="en-US" dirty="0"/>
              <a:t>Exploratory data analysis</a:t>
            </a:r>
          </a:p>
        </p:txBody>
      </p:sp>
      <p:sp>
        <p:nvSpPr>
          <p:cNvPr id="3" name="Subtitle 2">
            <a:extLst>
              <a:ext uri="{FF2B5EF4-FFF2-40B4-BE49-F238E27FC236}">
                <a16:creationId xmlns:a16="http://schemas.microsoft.com/office/drawing/2014/main" id="{098C0800-5E48-4898-9ECB-BFB294BFEFF1}"/>
              </a:ext>
            </a:extLst>
          </p:cNvPr>
          <p:cNvSpPr>
            <a:spLocks noGrp="1"/>
          </p:cNvSpPr>
          <p:nvPr>
            <p:ph type="subTitle" idx="1"/>
          </p:nvPr>
        </p:nvSpPr>
        <p:spPr>
          <a:xfrm>
            <a:off x="581194" y="3322749"/>
            <a:ext cx="10993546" cy="2975019"/>
          </a:xfrm>
        </p:spPr>
        <p:txBody>
          <a:bodyPr>
            <a:normAutofit/>
          </a:bodyPr>
          <a:lstStyle/>
          <a:p>
            <a:r>
              <a:rPr lang="en-US" sz="2000" dirty="0">
                <a:solidFill>
                  <a:schemeClr val="bg1"/>
                </a:solidFill>
                <a:latin typeface="YouYuan" panose="02010509060101010101" pitchFamily="49" charset="-122"/>
                <a:ea typeface="YouYuan" panose="02010509060101010101" pitchFamily="49" charset="-122"/>
              </a:rPr>
              <a:t>Exploratory data analysis (EDA) is used by data scientists to analyze and investigate data sets and summarize their main characteristics, often employing data visualization methods. It helps determine how best to manipulate data sources to get the answers you need, making it easier for data scientists to discover patterns, spot anomalies, test a hypothesis, or check assumptions.</a:t>
            </a:r>
          </a:p>
        </p:txBody>
      </p:sp>
    </p:spTree>
    <p:extLst>
      <p:ext uri="{BB962C8B-B14F-4D97-AF65-F5344CB8AC3E}">
        <p14:creationId xmlns:p14="http://schemas.microsoft.com/office/powerpoint/2010/main" val="1828678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8C0AB7-49EC-43AC-A3D4-A0AB34DD7727}"/>
              </a:ext>
            </a:extLst>
          </p:cNvPr>
          <p:cNvSpPr txBox="1"/>
          <p:nvPr/>
        </p:nvSpPr>
        <p:spPr>
          <a:xfrm>
            <a:off x="965916" y="994761"/>
            <a:ext cx="2498501" cy="369332"/>
          </a:xfrm>
          <a:prstGeom prst="rect">
            <a:avLst/>
          </a:prstGeom>
          <a:noFill/>
        </p:spPr>
        <p:txBody>
          <a:bodyPr wrap="square" rtlCol="0">
            <a:spAutoFit/>
          </a:bodyPr>
          <a:lstStyle/>
          <a:p>
            <a:r>
              <a:rPr lang="en-US" sz="1800" dirty="0"/>
              <a:t>HEAT MAP:</a:t>
            </a:r>
            <a:endParaRPr lang="en-US" dirty="0"/>
          </a:p>
        </p:txBody>
      </p:sp>
      <p:pic>
        <p:nvPicPr>
          <p:cNvPr id="4" name="Picture 3">
            <a:extLst>
              <a:ext uri="{FF2B5EF4-FFF2-40B4-BE49-F238E27FC236}">
                <a16:creationId xmlns:a16="http://schemas.microsoft.com/office/drawing/2014/main" id="{F4D91DFF-867A-406A-BB84-F4AE8F4E57AF}"/>
              </a:ext>
            </a:extLst>
          </p:cNvPr>
          <p:cNvPicPr>
            <a:picLocks noChangeAspect="1"/>
          </p:cNvPicPr>
          <p:nvPr/>
        </p:nvPicPr>
        <p:blipFill>
          <a:blip r:embed="rId2"/>
          <a:stretch>
            <a:fillRect/>
          </a:stretch>
        </p:blipFill>
        <p:spPr>
          <a:xfrm>
            <a:off x="2458591" y="3107273"/>
            <a:ext cx="5133975" cy="3362325"/>
          </a:xfrm>
          <a:prstGeom prst="rect">
            <a:avLst/>
          </a:prstGeom>
        </p:spPr>
      </p:pic>
    </p:spTree>
    <p:extLst>
      <p:ext uri="{BB962C8B-B14F-4D97-AF65-F5344CB8AC3E}">
        <p14:creationId xmlns:p14="http://schemas.microsoft.com/office/powerpoint/2010/main" val="696568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229B-BC5F-45D0-BD4B-A00EF1DC8128}"/>
              </a:ext>
            </a:extLst>
          </p:cNvPr>
          <p:cNvSpPr>
            <a:spLocks noGrp="1"/>
          </p:cNvSpPr>
          <p:nvPr>
            <p:ph type="title"/>
          </p:nvPr>
        </p:nvSpPr>
        <p:spPr/>
        <p:txBody>
          <a:bodyPr>
            <a:normAutofit fontScale="90000"/>
          </a:bodyPr>
          <a:lstStyle/>
          <a:p>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br>
              <a:rPr lang="en-US" b="1" dirty="0">
                <a:latin typeface="+mn-lt"/>
              </a:rPr>
            </a:br>
            <a:r>
              <a:rPr lang="en-US" b="1" dirty="0">
                <a:latin typeface="+mn-lt"/>
              </a:rPr>
              <a:t>Interactions:</a:t>
            </a:r>
            <a:endParaRPr lang="en-US" dirty="0">
              <a:latin typeface="+mn-lt"/>
            </a:endParaRPr>
          </a:p>
        </p:txBody>
      </p:sp>
      <p:pic>
        <p:nvPicPr>
          <p:cNvPr id="4" name="Picture 3">
            <a:extLst>
              <a:ext uri="{FF2B5EF4-FFF2-40B4-BE49-F238E27FC236}">
                <a16:creationId xmlns:a16="http://schemas.microsoft.com/office/drawing/2014/main" id="{E2F19660-631A-4950-852E-62B810AA297F}"/>
              </a:ext>
            </a:extLst>
          </p:cNvPr>
          <p:cNvPicPr>
            <a:picLocks noChangeAspect="1"/>
          </p:cNvPicPr>
          <p:nvPr/>
        </p:nvPicPr>
        <p:blipFill>
          <a:blip r:embed="rId2"/>
          <a:stretch>
            <a:fillRect/>
          </a:stretch>
        </p:blipFill>
        <p:spPr>
          <a:xfrm>
            <a:off x="3106759" y="2705703"/>
            <a:ext cx="6210300" cy="4048125"/>
          </a:xfrm>
          <a:prstGeom prst="rect">
            <a:avLst/>
          </a:prstGeom>
        </p:spPr>
      </p:pic>
      <p:sp>
        <p:nvSpPr>
          <p:cNvPr id="5" name="TextBox 4">
            <a:extLst>
              <a:ext uri="{FF2B5EF4-FFF2-40B4-BE49-F238E27FC236}">
                <a16:creationId xmlns:a16="http://schemas.microsoft.com/office/drawing/2014/main" id="{91924C8E-A76D-408F-8390-AE9637016756}"/>
              </a:ext>
            </a:extLst>
          </p:cNvPr>
          <p:cNvSpPr txBox="1"/>
          <p:nvPr/>
        </p:nvSpPr>
        <p:spPr>
          <a:xfrm>
            <a:off x="575894" y="2336371"/>
            <a:ext cx="5190186" cy="369332"/>
          </a:xfrm>
          <a:prstGeom prst="rect">
            <a:avLst/>
          </a:prstGeom>
          <a:noFill/>
        </p:spPr>
        <p:txBody>
          <a:bodyPr wrap="square" rtlCol="0">
            <a:spAutoFit/>
          </a:bodyPr>
          <a:lstStyle/>
          <a:p>
            <a:r>
              <a:rPr lang="en-US" dirty="0"/>
              <a:t>INTERATIONS OF USAGE AND NOTIFICATIONS</a:t>
            </a:r>
          </a:p>
        </p:txBody>
      </p:sp>
    </p:spTree>
    <p:extLst>
      <p:ext uri="{BB962C8B-B14F-4D97-AF65-F5344CB8AC3E}">
        <p14:creationId xmlns:p14="http://schemas.microsoft.com/office/powerpoint/2010/main" val="1663354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8FBFE3-8B50-464C-BC7B-C19D8A560ECA}"/>
              </a:ext>
            </a:extLst>
          </p:cNvPr>
          <p:cNvSpPr txBox="1"/>
          <p:nvPr/>
        </p:nvSpPr>
        <p:spPr>
          <a:xfrm>
            <a:off x="589208" y="1212691"/>
            <a:ext cx="6098146" cy="369332"/>
          </a:xfrm>
          <a:prstGeom prst="rect">
            <a:avLst/>
          </a:prstGeom>
          <a:noFill/>
        </p:spPr>
        <p:txBody>
          <a:bodyPr wrap="square">
            <a:spAutoFit/>
          </a:bodyPr>
          <a:lstStyle/>
          <a:p>
            <a:r>
              <a:rPr lang="en-US" dirty="0"/>
              <a:t>INTERATIONS OF USAGE AND TIMES OPENED:</a:t>
            </a:r>
          </a:p>
        </p:txBody>
      </p:sp>
      <p:pic>
        <p:nvPicPr>
          <p:cNvPr id="5" name="Picture 4">
            <a:extLst>
              <a:ext uri="{FF2B5EF4-FFF2-40B4-BE49-F238E27FC236}">
                <a16:creationId xmlns:a16="http://schemas.microsoft.com/office/drawing/2014/main" id="{92346A54-6310-47F3-9830-0D57E1B3A797}"/>
              </a:ext>
            </a:extLst>
          </p:cNvPr>
          <p:cNvPicPr>
            <a:picLocks noChangeAspect="1"/>
          </p:cNvPicPr>
          <p:nvPr/>
        </p:nvPicPr>
        <p:blipFill>
          <a:blip r:embed="rId2"/>
          <a:stretch>
            <a:fillRect/>
          </a:stretch>
        </p:blipFill>
        <p:spPr>
          <a:xfrm>
            <a:off x="2842944" y="2447388"/>
            <a:ext cx="5553075" cy="3714750"/>
          </a:xfrm>
          <a:prstGeom prst="rect">
            <a:avLst/>
          </a:prstGeom>
        </p:spPr>
      </p:pic>
    </p:spTree>
    <p:extLst>
      <p:ext uri="{BB962C8B-B14F-4D97-AF65-F5344CB8AC3E}">
        <p14:creationId xmlns:p14="http://schemas.microsoft.com/office/powerpoint/2010/main" val="15645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DCC684-59D6-4B72-9CCB-2015ECE6ED90}"/>
              </a:ext>
            </a:extLst>
          </p:cNvPr>
          <p:cNvSpPr txBox="1"/>
          <p:nvPr/>
        </p:nvSpPr>
        <p:spPr>
          <a:xfrm>
            <a:off x="769512" y="1264206"/>
            <a:ext cx="6098146" cy="369332"/>
          </a:xfrm>
          <a:prstGeom prst="rect">
            <a:avLst/>
          </a:prstGeom>
          <a:noFill/>
        </p:spPr>
        <p:txBody>
          <a:bodyPr wrap="square">
            <a:spAutoFit/>
          </a:bodyPr>
          <a:lstStyle/>
          <a:p>
            <a:r>
              <a:rPr lang="en-US" dirty="0"/>
              <a:t>INTERATIONS OF TIMES OPENED  AND NOTIFICATIONS:</a:t>
            </a:r>
          </a:p>
        </p:txBody>
      </p:sp>
      <p:pic>
        <p:nvPicPr>
          <p:cNvPr id="5" name="Picture 4">
            <a:extLst>
              <a:ext uri="{FF2B5EF4-FFF2-40B4-BE49-F238E27FC236}">
                <a16:creationId xmlns:a16="http://schemas.microsoft.com/office/drawing/2014/main" id="{61A9F2CC-C204-4DF8-8E0E-C74EC1B6AE5D}"/>
              </a:ext>
            </a:extLst>
          </p:cNvPr>
          <p:cNvPicPr>
            <a:picLocks noChangeAspect="1"/>
          </p:cNvPicPr>
          <p:nvPr/>
        </p:nvPicPr>
        <p:blipFill>
          <a:blip r:embed="rId2"/>
          <a:stretch>
            <a:fillRect/>
          </a:stretch>
        </p:blipFill>
        <p:spPr>
          <a:xfrm>
            <a:off x="3101728" y="2528016"/>
            <a:ext cx="5267325" cy="3733800"/>
          </a:xfrm>
          <a:prstGeom prst="rect">
            <a:avLst/>
          </a:prstGeom>
        </p:spPr>
      </p:pic>
    </p:spTree>
    <p:extLst>
      <p:ext uri="{BB962C8B-B14F-4D97-AF65-F5344CB8AC3E}">
        <p14:creationId xmlns:p14="http://schemas.microsoft.com/office/powerpoint/2010/main" val="9764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D29D-7BB1-4E02-BE6D-4233BACFF3E2}"/>
              </a:ext>
            </a:extLst>
          </p:cNvPr>
          <p:cNvSpPr>
            <a:spLocks noGrp="1"/>
          </p:cNvSpPr>
          <p:nvPr>
            <p:ph type="ctrTitle"/>
          </p:nvPr>
        </p:nvSpPr>
        <p:spPr/>
        <p:txBody>
          <a:bodyPr/>
          <a:lstStyle/>
          <a:p>
            <a:r>
              <a:rPr lang="en-US" dirty="0"/>
              <a:t>conclusion</a:t>
            </a:r>
          </a:p>
        </p:txBody>
      </p:sp>
      <p:sp>
        <p:nvSpPr>
          <p:cNvPr id="3" name="Subtitle 2">
            <a:extLst>
              <a:ext uri="{FF2B5EF4-FFF2-40B4-BE49-F238E27FC236}">
                <a16:creationId xmlns:a16="http://schemas.microsoft.com/office/drawing/2014/main" id="{E41C5E1F-3610-43BE-93D2-692755853225}"/>
              </a:ext>
            </a:extLst>
          </p:cNvPr>
          <p:cNvSpPr>
            <a:spLocks noGrp="1"/>
          </p:cNvSpPr>
          <p:nvPr>
            <p:ph type="subTitle" idx="1"/>
          </p:nvPr>
        </p:nvSpPr>
        <p:spPr>
          <a:xfrm>
            <a:off x="581194" y="3309870"/>
            <a:ext cx="10993546" cy="2962140"/>
          </a:xfrm>
        </p:spPr>
        <p:txBody>
          <a:bodyPr>
            <a:normAutofit/>
          </a:bodyPr>
          <a:lstStyle/>
          <a:p>
            <a:r>
              <a:rPr lang="en-US" sz="1800" dirty="0">
                <a:solidFill>
                  <a:schemeClr val="bg1"/>
                </a:solidFill>
                <a:latin typeface="YouYuan" panose="02010509060101010101" pitchFamily="49" charset="-122"/>
                <a:ea typeface="YouYuan" panose="02010509060101010101" pitchFamily="49" charset="-122"/>
              </a:rPr>
              <a:t>The conclusion of the screen time analysis using machine learning presentation would summarize the key points of the presentation and provide a clear call to action. Summary of the key findings and insights gained from the analysis Discussion of the potential impact of these findings on individuals, families, or society as a whole. The conclusion should be concise and clear, leaving the audience with a clear understanding of the main takeaways and a sense of urgency to take action</a:t>
            </a:r>
          </a:p>
        </p:txBody>
      </p:sp>
    </p:spTree>
    <p:extLst>
      <p:ext uri="{BB962C8B-B14F-4D97-AF65-F5344CB8AC3E}">
        <p14:creationId xmlns:p14="http://schemas.microsoft.com/office/powerpoint/2010/main" val="274743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B320-16EB-40C8-A956-710AECAD4B19}"/>
              </a:ext>
            </a:extLst>
          </p:cNvPr>
          <p:cNvSpPr>
            <a:spLocks noGrp="1"/>
          </p:cNvSpPr>
          <p:nvPr>
            <p:ph type="ctrTitle"/>
          </p:nvPr>
        </p:nvSpPr>
        <p:spPr>
          <a:xfrm>
            <a:off x="450761" y="991673"/>
            <a:ext cx="11123979" cy="1146220"/>
          </a:xfrm>
          <a:solidFill>
            <a:schemeClr val="accent1">
              <a:lumMod val="75000"/>
            </a:schemeClr>
          </a:solidFill>
          <a:ln>
            <a:solidFill>
              <a:schemeClr val="accent1"/>
            </a:solidFill>
          </a:ln>
        </p:spPr>
        <p:txBody>
          <a:bodyPr>
            <a:normAutofit/>
          </a:bodyPr>
          <a:lstStyle/>
          <a:p>
            <a:r>
              <a:rPr lang="en-US" sz="5400" dirty="0">
                <a:solidFill>
                  <a:schemeClr val="bg1"/>
                </a:solidFill>
                <a:latin typeface="Algerian" panose="04020705040A02060702" pitchFamily="82" charset="0"/>
              </a:rPr>
              <a:t>Introduction</a:t>
            </a:r>
          </a:p>
        </p:txBody>
      </p:sp>
      <p:sp>
        <p:nvSpPr>
          <p:cNvPr id="3" name="Subtitle 2">
            <a:extLst>
              <a:ext uri="{FF2B5EF4-FFF2-40B4-BE49-F238E27FC236}">
                <a16:creationId xmlns:a16="http://schemas.microsoft.com/office/drawing/2014/main" id="{125ACB82-CA8F-4E48-B2FB-56F528EB8B6A}"/>
              </a:ext>
            </a:extLst>
          </p:cNvPr>
          <p:cNvSpPr>
            <a:spLocks noGrp="1"/>
          </p:cNvSpPr>
          <p:nvPr>
            <p:ph type="subTitle" idx="1"/>
          </p:nvPr>
        </p:nvSpPr>
        <p:spPr>
          <a:xfrm>
            <a:off x="579549" y="3429000"/>
            <a:ext cx="10995191" cy="2675586"/>
          </a:xfrm>
        </p:spPr>
        <p:txBody>
          <a:bodyPr>
            <a:normAutofit/>
          </a:bodyPr>
          <a:lstStyle/>
          <a:p>
            <a:r>
              <a:rPr lang="en-US" sz="1800" dirty="0">
                <a:solidFill>
                  <a:schemeClr val="bg1"/>
                </a:solidFill>
                <a:latin typeface="YouYuan" panose="02010509060101010101" pitchFamily="49" charset="-122"/>
                <a:ea typeface="YouYuan" panose="02010509060101010101" pitchFamily="49" charset="-122"/>
              </a:rPr>
              <a:t>The problem of screen time analysis using machine learning is concerned with predicting the amount of time a person spends on screen-based devices such as smartphones, tablets, computers, and TVs. The excessive use of these devices has been linked to various negative health effects such as eye strain, sleep disturbances, and obesity. Moreover, the rise of remote work and virtual communication has increased the use of these devices, making it even more important to monitor and manage screen time. By developing machine learning models to predict screen time, we can gain insights into the factors that contribute to excessive screen use and develop strategies to help individuals manage their screen time more effectively.</a:t>
            </a:r>
          </a:p>
        </p:txBody>
      </p:sp>
    </p:spTree>
    <p:extLst>
      <p:ext uri="{BB962C8B-B14F-4D97-AF65-F5344CB8AC3E}">
        <p14:creationId xmlns:p14="http://schemas.microsoft.com/office/powerpoint/2010/main" val="1892317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16798" y="656823"/>
            <a:ext cx="11138582" cy="1056067"/>
          </a:xfrm>
        </p:spPr>
        <p:txBody>
          <a:bodyPr>
            <a:normAutofit/>
          </a:bodyPr>
          <a:lstStyle/>
          <a:p>
            <a:r>
              <a:rPr lang="en-US" sz="2000" b="0" i="0" dirty="0">
                <a:effectLst/>
                <a:latin typeface="Goudy Old Style" panose="02020502050305020303" pitchFamily="18" charset="0"/>
              </a:rPr>
              <a:t>Analyzing the screen time of a user helps smartphone companies give a review of all the activities of the user on their smartphone. It helps users understand if they were productive, creative, or wasted their time</a:t>
            </a:r>
            <a:endParaRPr lang="en-US" sz="2000" dirty="0">
              <a:latin typeface="Goudy Old Style" panose="02020502050305020303" pitchFamily="18" charset="0"/>
            </a:endParaRPr>
          </a:p>
        </p:txBody>
      </p:sp>
      <p:pic>
        <p:nvPicPr>
          <p:cNvPr id="18" name="Content Placeholder 17">
            <a:extLst>
              <a:ext uri="{FF2B5EF4-FFF2-40B4-BE49-F238E27FC236}">
                <a16:creationId xmlns:a16="http://schemas.microsoft.com/office/drawing/2014/main" id="{BFEA8EC1-23A4-4843-A9C3-AE771D73392A}"/>
              </a:ext>
            </a:extLst>
          </p:cNvPr>
          <p:cNvPicPr>
            <a:picLocks noGrp="1" noChangeAspect="1"/>
          </p:cNvPicPr>
          <p:nvPr>
            <p:ph sz="half" idx="2"/>
          </p:nvPr>
        </p:nvPicPr>
        <p:blipFill>
          <a:blip r:embed="rId2"/>
          <a:srcRect/>
          <a:stretch/>
        </p:blipFill>
        <p:spPr>
          <a:xfrm>
            <a:off x="6950811" y="3090931"/>
            <a:ext cx="3558349" cy="3298154"/>
          </a:xfrm>
          <a:prstGeom prst="rect">
            <a:avLst/>
          </a:prstGeom>
        </p:spPr>
      </p:pic>
      <p:pic>
        <p:nvPicPr>
          <p:cNvPr id="4" name="Picture 3">
            <a:extLst>
              <a:ext uri="{FF2B5EF4-FFF2-40B4-BE49-F238E27FC236}">
                <a16:creationId xmlns:a16="http://schemas.microsoft.com/office/drawing/2014/main" id="{93680728-2BB0-4D0D-903A-0A30E2A58A7C}"/>
              </a:ext>
            </a:extLst>
          </p:cNvPr>
          <p:cNvPicPr>
            <a:picLocks noChangeAspect="1"/>
          </p:cNvPicPr>
          <p:nvPr/>
        </p:nvPicPr>
        <p:blipFill>
          <a:blip r:embed="rId3"/>
          <a:stretch>
            <a:fillRect/>
          </a:stretch>
        </p:blipFill>
        <p:spPr>
          <a:xfrm>
            <a:off x="516798" y="3090930"/>
            <a:ext cx="4902738" cy="3298154"/>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BF31-0DD9-4F6D-8582-6F22FBC15134}"/>
              </a:ext>
            </a:extLst>
          </p:cNvPr>
          <p:cNvSpPr>
            <a:spLocks noGrp="1"/>
          </p:cNvSpPr>
          <p:nvPr>
            <p:ph type="ctrTitle"/>
          </p:nvPr>
        </p:nvSpPr>
        <p:spPr/>
        <p:txBody>
          <a:bodyPr/>
          <a:lstStyle/>
          <a:p>
            <a:r>
              <a:rPr lang="en-US" dirty="0"/>
              <a:t>Importing libraries </a:t>
            </a:r>
          </a:p>
        </p:txBody>
      </p:sp>
      <p:sp>
        <p:nvSpPr>
          <p:cNvPr id="3" name="Subtitle 2">
            <a:extLst>
              <a:ext uri="{FF2B5EF4-FFF2-40B4-BE49-F238E27FC236}">
                <a16:creationId xmlns:a16="http://schemas.microsoft.com/office/drawing/2014/main" id="{D3307AA2-3F66-4AFA-AF95-FBC69D45C589}"/>
              </a:ext>
            </a:extLst>
          </p:cNvPr>
          <p:cNvSpPr>
            <a:spLocks noGrp="1"/>
          </p:cNvSpPr>
          <p:nvPr>
            <p:ph type="subTitle" idx="1"/>
          </p:nvPr>
        </p:nvSpPr>
        <p:spPr>
          <a:xfrm>
            <a:off x="581191" y="3428999"/>
            <a:ext cx="10993549" cy="2933163"/>
          </a:xfrm>
        </p:spPr>
        <p:txBody>
          <a:bodyPr>
            <a:normAutofit/>
          </a:bodyPr>
          <a:lstStyle/>
          <a:p>
            <a:r>
              <a:rPr lang="en-US" sz="2000" dirty="0">
                <a:solidFill>
                  <a:schemeClr val="bg1"/>
                </a:solidFill>
                <a:latin typeface="YouYuan" panose="02010509060101010101" pitchFamily="49" charset="-122"/>
                <a:ea typeface="YouYuan" panose="02010509060101010101" pitchFamily="49" charset="-122"/>
              </a:rPr>
              <a:t>WE HAVE USED MOST POPULAR LIBRARIES SUCH AS:</a:t>
            </a:r>
          </a:p>
          <a:p>
            <a:pPr marL="342900" indent="-342900">
              <a:buFont typeface="Wingdings" panose="05000000000000000000" pitchFamily="2" charset="2"/>
              <a:buChar char="q"/>
            </a:pPr>
            <a:r>
              <a:rPr lang="en-US" sz="2000" dirty="0">
                <a:solidFill>
                  <a:schemeClr val="bg1"/>
                </a:solidFill>
                <a:latin typeface="YouYuan" panose="02010509060101010101" pitchFamily="49" charset="-122"/>
                <a:ea typeface="YouYuan" panose="02010509060101010101" pitchFamily="49" charset="-122"/>
              </a:rPr>
              <a:t>  PANDAS</a:t>
            </a:r>
          </a:p>
          <a:p>
            <a:pPr marL="342900" indent="-342900">
              <a:buFont typeface="Wingdings" panose="05000000000000000000" pitchFamily="2" charset="2"/>
              <a:buChar char="q"/>
            </a:pPr>
            <a:r>
              <a:rPr lang="en-US" sz="2000" dirty="0">
                <a:solidFill>
                  <a:schemeClr val="bg1"/>
                </a:solidFill>
                <a:latin typeface="YouYuan" panose="02010509060101010101" pitchFamily="49" charset="-122"/>
                <a:ea typeface="YouYuan" panose="02010509060101010101" pitchFamily="49" charset="-122"/>
              </a:rPr>
              <a:t>  NUMPY</a:t>
            </a:r>
          </a:p>
          <a:p>
            <a:pPr marL="342900" indent="-342900">
              <a:buFont typeface="Wingdings" panose="05000000000000000000" pitchFamily="2" charset="2"/>
              <a:buChar char="q"/>
            </a:pPr>
            <a:r>
              <a:rPr lang="en-US" sz="2000" dirty="0">
                <a:solidFill>
                  <a:schemeClr val="bg1"/>
                </a:solidFill>
                <a:latin typeface="YouYuan" panose="02010509060101010101" pitchFamily="49" charset="-122"/>
                <a:ea typeface="YouYuan" panose="02010509060101010101" pitchFamily="49" charset="-122"/>
              </a:rPr>
              <a:t>  MATPLOTLIB</a:t>
            </a:r>
          </a:p>
          <a:p>
            <a:pPr marL="342900" indent="-342900">
              <a:buFont typeface="Wingdings" panose="05000000000000000000" pitchFamily="2" charset="2"/>
              <a:buChar char="q"/>
            </a:pPr>
            <a:r>
              <a:rPr lang="en-US" sz="2000" dirty="0">
                <a:solidFill>
                  <a:schemeClr val="bg1"/>
                </a:solidFill>
                <a:latin typeface="YouYuan" panose="02010509060101010101" pitchFamily="49" charset="-122"/>
                <a:ea typeface="YouYuan" panose="02010509060101010101" pitchFamily="49" charset="-122"/>
              </a:rPr>
              <a:t>  SCIKIT-LEARN         </a:t>
            </a:r>
          </a:p>
          <a:p>
            <a:endParaRPr lang="en-US" sz="2000" dirty="0">
              <a:solidFill>
                <a:schemeClr val="bg1"/>
              </a:solidFill>
              <a:latin typeface="YouYuan" panose="02010509060101010101" pitchFamily="49" charset="-122"/>
              <a:ea typeface="YouYuan" panose="02010509060101010101" pitchFamily="49" charset="-122"/>
            </a:endParaRPr>
          </a:p>
        </p:txBody>
      </p:sp>
    </p:spTree>
    <p:extLst>
      <p:ext uri="{BB962C8B-B14F-4D97-AF65-F5344CB8AC3E}">
        <p14:creationId xmlns:p14="http://schemas.microsoft.com/office/powerpoint/2010/main" val="318835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ED745-D7BB-41EF-B6A9-41F2D37E5A05}"/>
              </a:ext>
            </a:extLst>
          </p:cNvPr>
          <p:cNvSpPr>
            <a:spLocks noGrp="1"/>
          </p:cNvSpPr>
          <p:nvPr>
            <p:ph type="ctrTitle"/>
          </p:nvPr>
        </p:nvSpPr>
        <p:spPr/>
        <p:txBody>
          <a:bodyPr/>
          <a:lstStyle/>
          <a:p>
            <a:r>
              <a:rPr lang="en-US" dirty="0"/>
              <a:t>READING DATA:</a:t>
            </a:r>
          </a:p>
        </p:txBody>
      </p:sp>
      <p:sp>
        <p:nvSpPr>
          <p:cNvPr id="3" name="Subtitle 2">
            <a:extLst>
              <a:ext uri="{FF2B5EF4-FFF2-40B4-BE49-F238E27FC236}">
                <a16:creationId xmlns:a16="http://schemas.microsoft.com/office/drawing/2014/main" id="{DD3F04F4-EF0C-46EF-840C-F944D6207619}"/>
              </a:ext>
            </a:extLst>
          </p:cNvPr>
          <p:cNvSpPr>
            <a:spLocks noGrp="1"/>
          </p:cNvSpPr>
          <p:nvPr>
            <p:ph type="subTitle" idx="1"/>
          </p:nvPr>
        </p:nvSpPr>
        <p:spPr>
          <a:xfrm>
            <a:off x="581191" y="3181082"/>
            <a:ext cx="10993549" cy="3129566"/>
          </a:xfrm>
        </p:spPr>
        <p:txBody>
          <a:bodyPr>
            <a:normAutofit/>
          </a:bodyPr>
          <a:lstStyle/>
          <a:p>
            <a:r>
              <a:rPr lang="en-US" sz="2000" dirty="0">
                <a:solidFill>
                  <a:schemeClr val="bg1"/>
                </a:solidFill>
              </a:rPr>
              <a:t>WE USED  EXISTING DATASET FOR  ANALYSIS:</a:t>
            </a:r>
          </a:p>
          <a:p>
            <a:endParaRPr lang="en-US" sz="2000" dirty="0">
              <a:solidFill>
                <a:schemeClr val="bg1"/>
              </a:solidFill>
            </a:endParaRPr>
          </a:p>
          <a:p>
            <a:endParaRPr lang="en-US" sz="2000" dirty="0">
              <a:solidFill>
                <a:schemeClr val="bg1"/>
              </a:solidFill>
            </a:endParaRPr>
          </a:p>
          <a:p>
            <a:endParaRPr lang="en-US" sz="2000" dirty="0">
              <a:solidFill>
                <a:schemeClr val="bg1"/>
              </a:solidFill>
            </a:endParaRPr>
          </a:p>
        </p:txBody>
      </p:sp>
      <p:pic>
        <p:nvPicPr>
          <p:cNvPr id="7" name="Picture 6">
            <a:extLst>
              <a:ext uri="{FF2B5EF4-FFF2-40B4-BE49-F238E27FC236}">
                <a16:creationId xmlns:a16="http://schemas.microsoft.com/office/drawing/2014/main" id="{33BF56A0-A67B-49B0-A259-0805E2D2B131}"/>
              </a:ext>
            </a:extLst>
          </p:cNvPr>
          <p:cNvPicPr>
            <a:picLocks noChangeAspect="1"/>
          </p:cNvPicPr>
          <p:nvPr/>
        </p:nvPicPr>
        <p:blipFill>
          <a:blip r:embed="rId2"/>
          <a:stretch>
            <a:fillRect/>
          </a:stretch>
        </p:blipFill>
        <p:spPr>
          <a:xfrm>
            <a:off x="3038407" y="4060065"/>
            <a:ext cx="3903306" cy="1777504"/>
          </a:xfrm>
          <a:prstGeom prst="rect">
            <a:avLst/>
          </a:prstGeom>
        </p:spPr>
      </p:pic>
    </p:spTree>
    <p:extLst>
      <p:ext uri="{BB962C8B-B14F-4D97-AF65-F5344CB8AC3E}">
        <p14:creationId xmlns:p14="http://schemas.microsoft.com/office/powerpoint/2010/main" val="283476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CAA9-5179-4E74-8E9F-061608210A23}"/>
              </a:ext>
            </a:extLst>
          </p:cNvPr>
          <p:cNvSpPr>
            <a:spLocks noGrp="1"/>
          </p:cNvSpPr>
          <p:nvPr>
            <p:ph type="ctrTitle"/>
          </p:nvPr>
        </p:nvSpPr>
        <p:spPr/>
        <p:txBody>
          <a:bodyPr/>
          <a:lstStyle/>
          <a:p>
            <a:r>
              <a:rPr lang="en-US" dirty="0"/>
              <a:t>Data cleaning</a:t>
            </a:r>
          </a:p>
        </p:txBody>
      </p:sp>
      <p:sp>
        <p:nvSpPr>
          <p:cNvPr id="3" name="Subtitle 2">
            <a:extLst>
              <a:ext uri="{FF2B5EF4-FFF2-40B4-BE49-F238E27FC236}">
                <a16:creationId xmlns:a16="http://schemas.microsoft.com/office/drawing/2014/main" id="{4E3C9A89-0E70-48B8-9E86-512B2310458D}"/>
              </a:ext>
            </a:extLst>
          </p:cNvPr>
          <p:cNvSpPr>
            <a:spLocks noGrp="1"/>
          </p:cNvSpPr>
          <p:nvPr>
            <p:ph type="subTitle" idx="1"/>
          </p:nvPr>
        </p:nvSpPr>
        <p:spPr>
          <a:xfrm>
            <a:off x="489397" y="3142445"/>
            <a:ext cx="11085343" cy="3168203"/>
          </a:xfrm>
        </p:spPr>
        <p:txBody>
          <a:bodyPr/>
          <a:lstStyle/>
          <a:p>
            <a:pPr algn="l">
              <a:buFont typeface="+mj-lt"/>
              <a:buAutoNum type="arabicPeriod"/>
            </a:pPr>
            <a:r>
              <a:rPr lang="en-US" b="0" i="0" dirty="0">
                <a:solidFill>
                  <a:schemeClr val="bg1"/>
                </a:solidFill>
                <a:effectLst/>
                <a:latin typeface="Arial Black" panose="020B0A04020102020204" pitchFamily="34" charset="0"/>
                <a:ea typeface="YouYuan" panose="02010509060101010101" pitchFamily="49" charset="-122"/>
              </a:rPr>
              <a:t>Date</a:t>
            </a:r>
            <a:r>
              <a:rPr lang="en-US" b="0" i="0" dirty="0">
                <a:solidFill>
                  <a:schemeClr val="bg1"/>
                </a:solidFill>
                <a:effectLst/>
                <a:latin typeface="YouYuan" panose="02010509060101010101" pitchFamily="49" charset="-122"/>
                <a:ea typeface="YouYuan" panose="02010509060101010101" pitchFamily="49" charset="-122"/>
              </a:rPr>
              <a:t>: Date of the record</a:t>
            </a:r>
          </a:p>
          <a:p>
            <a:pPr algn="l">
              <a:buFont typeface="+mj-lt"/>
              <a:buAutoNum type="arabicPeriod"/>
            </a:pPr>
            <a:r>
              <a:rPr lang="en-US" b="0" i="0" dirty="0">
                <a:solidFill>
                  <a:schemeClr val="bg1"/>
                </a:solidFill>
                <a:effectLst/>
                <a:latin typeface="Arial Black" panose="020B0A04020102020204" pitchFamily="34" charset="0"/>
                <a:ea typeface="YouYuan" panose="02010509060101010101" pitchFamily="49" charset="-122"/>
              </a:rPr>
              <a:t>Usage</a:t>
            </a:r>
            <a:r>
              <a:rPr lang="en-US" b="0" i="0" dirty="0">
                <a:solidFill>
                  <a:schemeClr val="bg1"/>
                </a:solidFill>
                <a:effectLst/>
                <a:latin typeface="YouYuan" panose="02010509060101010101" pitchFamily="49" charset="-122"/>
                <a:ea typeface="YouYuan" panose="02010509060101010101" pitchFamily="49" charset="-122"/>
              </a:rPr>
              <a:t>: Number of times the user used the smartphone in a day</a:t>
            </a:r>
          </a:p>
          <a:p>
            <a:pPr algn="l">
              <a:buFont typeface="+mj-lt"/>
              <a:buAutoNum type="arabicPeriod"/>
            </a:pPr>
            <a:r>
              <a:rPr lang="en-US" b="0" i="0" dirty="0">
                <a:solidFill>
                  <a:schemeClr val="bg1"/>
                </a:solidFill>
                <a:effectLst/>
                <a:latin typeface="Arial Black" panose="020B0A04020102020204" pitchFamily="34" charset="0"/>
                <a:ea typeface="YouYuan" panose="02010509060101010101" pitchFamily="49" charset="-122"/>
              </a:rPr>
              <a:t>Notifications</a:t>
            </a:r>
            <a:r>
              <a:rPr lang="en-US" b="0" i="0" dirty="0">
                <a:solidFill>
                  <a:schemeClr val="bg1"/>
                </a:solidFill>
                <a:effectLst/>
                <a:latin typeface="YouYuan" panose="02010509060101010101" pitchFamily="49" charset="-122"/>
                <a:ea typeface="YouYuan" panose="02010509060101010101" pitchFamily="49" charset="-122"/>
              </a:rPr>
              <a:t>: Number of notifications the user received in a day</a:t>
            </a:r>
          </a:p>
          <a:p>
            <a:pPr algn="l">
              <a:buFont typeface="+mj-lt"/>
              <a:buAutoNum type="arabicPeriod"/>
            </a:pPr>
            <a:r>
              <a:rPr lang="en-US" b="0" i="0" dirty="0">
                <a:solidFill>
                  <a:schemeClr val="bg1"/>
                </a:solidFill>
                <a:effectLst/>
                <a:latin typeface="Arial Black" panose="020B0A04020102020204" pitchFamily="34" charset="0"/>
                <a:ea typeface="YouYuan" panose="02010509060101010101" pitchFamily="49" charset="-122"/>
              </a:rPr>
              <a:t>Times opened</a:t>
            </a:r>
            <a:r>
              <a:rPr lang="en-US" b="0" i="0" dirty="0">
                <a:solidFill>
                  <a:schemeClr val="bg1"/>
                </a:solidFill>
                <a:effectLst/>
                <a:latin typeface="YouYuan" panose="02010509060101010101" pitchFamily="49" charset="-122"/>
                <a:ea typeface="YouYuan" panose="02010509060101010101" pitchFamily="49" charset="-122"/>
              </a:rPr>
              <a:t>: Number of times the app was opened by the user</a:t>
            </a:r>
          </a:p>
          <a:p>
            <a:pPr algn="l">
              <a:buFont typeface="+mj-lt"/>
              <a:buAutoNum type="arabicPeriod"/>
            </a:pPr>
            <a:r>
              <a:rPr lang="en-US" b="0" i="0" dirty="0">
                <a:solidFill>
                  <a:schemeClr val="bg1"/>
                </a:solidFill>
                <a:effectLst/>
                <a:latin typeface="Arial Black" panose="020B0A04020102020204" pitchFamily="34" charset="0"/>
                <a:ea typeface="YouYuan" panose="02010509060101010101" pitchFamily="49" charset="-122"/>
              </a:rPr>
              <a:t>App</a:t>
            </a:r>
            <a:r>
              <a:rPr lang="en-US" b="0" i="0" dirty="0">
                <a:solidFill>
                  <a:schemeClr val="bg1"/>
                </a:solidFill>
                <a:effectLst/>
                <a:latin typeface="YouYuan" panose="02010509060101010101" pitchFamily="49" charset="-122"/>
                <a:ea typeface="YouYuan" panose="02010509060101010101" pitchFamily="49" charset="-122"/>
              </a:rPr>
              <a:t>: The app that was opened by the user</a:t>
            </a:r>
          </a:p>
          <a:p>
            <a:endParaRPr lang="en-US" dirty="0">
              <a:solidFill>
                <a:schemeClr val="bg1"/>
              </a:solidFill>
            </a:endParaRPr>
          </a:p>
        </p:txBody>
      </p:sp>
      <p:pic>
        <p:nvPicPr>
          <p:cNvPr id="5" name="Picture 4">
            <a:extLst>
              <a:ext uri="{FF2B5EF4-FFF2-40B4-BE49-F238E27FC236}">
                <a16:creationId xmlns:a16="http://schemas.microsoft.com/office/drawing/2014/main" id="{A458E9C4-8EB4-4489-8F23-8CD342FC1FC8}"/>
              </a:ext>
            </a:extLst>
          </p:cNvPr>
          <p:cNvPicPr>
            <a:picLocks noChangeAspect="1"/>
          </p:cNvPicPr>
          <p:nvPr/>
        </p:nvPicPr>
        <p:blipFill>
          <a:blip r:embed="rId2"/>
          <a:stretch>
            <a:fillRect/>
          </a:stretch>
        </p:blipFill>
        <p:spPr>
          <a:xfrm>
            <a:off x="8555717" y="3989719"/>
            <a:ext cx="2971800" cy="1847850"/>
          </a:xfrm>
          <a:prstGeom prst="rect">
            <a:avLst/>
          </a:prstGeom>
        </p:spPr>
      </p:pic>
    </p:spTree>
    <p:extLst>
      <p:ext uri="{BB962C8B-B14F-4D97-AF65-F5344CB8AC3E}">
        <p14:creationId xmlns:p14="http://schemas.microsoft.com/office/powerpoint/2010/main" val="190283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62E-D840-4DEF-B27F-02B0B2F580BC}"/>
              </a:ext>
            </a:extLst>
          </p:cNvPr>
          <p:cNvSpPr>
            <a:spLocks noGrp="1"/>
          </p:cNvSpPr>
          <p:nvPr>
            <p:ph type="ctrTitle"/>
          </p:nvPr>
        </p:nvSpPr>
        <p:spPr/>
        <p:txBody>
          <a:bodyPr>
            <a:normAutofit/>
          </a:bodyPr>
          <a:lstStyle/>
          <a:p>
            <a:r>
              <a:rPr lang="en-US" sz="2800" dirty="0"/>
              <a:t>finding if the dataset has any null values or not:</a:t>
            </a:r>
          </a:p>
        </p:txBody>
      </p:sp>
      <p:sp>
        <p:nvSpPr>
          <p:cNvPr id="3" name="Subtitle 2">
            <a:extLst>
              <a:ext uri="{FF2B5EF4-FFF2-40B4-BE49-F238E27FC236}">
                <a16:creationId xmlns:a16="http://schemas.microsoft.com/office/drawing/2014/main" id="{BB5B9885-A558-4156-B4CA-6DB2538FD574}"/>
              </a:ext>
            </a:extLst>
          </p:cNvPr>
          <p:cNvSpPr>
            <a:spLocks noGrp="1"/>
          </p:cNvSpPr>
          <p:nvPr>
            <p:ph type="subTitle" idx="1"/>
          </p:nvPr>
        </p:nvSpPr>
        <p:spPr>
          <a:xfrm>
            <a:off x="581191" y="3142445"/>
            <a:ext cx="10993549" cy="3142445"/>
          </a:xfrm>
        </p:spPr>
        <p:txBody>
          <a:bodyPr/>
          <a:lstStyle/>
          <a:p>
            <a:endParaRPr lang="en-US" dirty="0"/>
          </a:p>
        </p:txBody>
      </p:sp>
      <p:pic>
        <p:nvPicPr>
          <p:cNvPr id="5" name="Picture 4">
            <a:extLst>
              <a:ext uri="{FF2B5EF4-FFF2-40B4-BE49-F238E27FC236}">
                <a16:creationId xmlns:a16="http://schemas.microsoft.com/office/drawing/2014/main" id="{50B9A556-0C9D-4F32-98A4-6DEFD91D2F25}"/>
              </a:ext>
            </a:extLst>
          </p:cNvPr>
          <p:cNvPicPr>
            <a:picLocks noChangeAspect="1"/>
          </p:cNvPicPr>
          <p:nvPr/>
        </p:nvPicPr>
        <p:blipFill>
          <a:blip r:embed="rId2"/>
          <a:stretch>
            <a:fillRect/>
          </a:stretch>
        </p:blipFill>
        <p:spPr>
          <a:xfrm>
            <a:off x="1695061" y="3670479"/>
            <a:ext cx="3726943" cy="2167090"/>
          </a:xfrm>
          <a:prstGeom prst="rect">
            <a:avLst/>
          </a:prstGeom>
        </p:spPr>
      </p:pic>
    </p:spTree>
    <p:extLst>
      <p:ext uri="{BB962C8B-B14F-4D97-AF65-F5344CB8AC3E}">
        <p14:creationId xmlns:p14="http://schemas.microsoft.com/office/powerpoint/2010/main" val="3155404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DF9D-5E7C-44BF-BD09-82DA208F82F6}"/>
              </a:ext>
            </a:extLst>
          </p:cNvPr>
          <p:cNvSpPr>
            <a:spLocks noGrp="1"/>
          </p:cNvSpPr>
          <p:nvPr>
            <p:ph type="ctrTitle"/>
          </p:nvPr>
        </p:nvSpPr>
        <p:spPr/>
        <p:txBody>
          <a:bodyPr>
            <a:normAutofit fontScale="90000"/>
          </a:bodyPr>
          <a:lstStyle/>
          <a:p>
            <a:br>
              <a:rPr lang="en-US" dirty="0"/>
            </a:br>
            <a:br>
              <a:rPr lang="en-US" dirty="0"/>
            </a:br>
            <a:r>
              <a:rPr lang="en-US" dirty="0"/>
              <a:t>descriptive statistics of the data:</a:t>
            </a:r>
          </a:p>
        </p:txBody>
      </p:sp>
      <p:sp>
        <p:nvSpPr>
          <p:cNvPr id="3" name="Subtitle 2">
            <a:extLst>
              <a:ext uri="{FF2B5EF4-FFF2-40B4-BE49-F238E27FC236}">
                <a16:creationId xmlns:a16="http://schemas.microsoft.com/office/drawing/2014/main" id="{29B3975F-383D-4ABD-B1E9-5B7D3AC5A61E}"/>
              </a:ext>
            </a:extLst>
          </p:cNvPr>
          <p:cNvSpPr>
            <a:spLocks noGrp="1"/>
          </p:cNvSpPr>
          <p:nvPr>
            <p:ph type="subTitle" idx="1"/>
          </p:nvPr>
        </p:nvSpPr>
        <p:spPr>
          <a:xfrm>
            <a:off x="581194" y="3129565"/>
            <a:ext cx="10993546" cy="3142445"/>
          </a:xfrm>
        </p:spPr>
        <p:txBody>
          <a:bodyPr/>
          <a:lstStyle/>
          <a:p>
            <a:endParaRPr lang="en-US" dirty="0"/>
          </a:p>
        </p:txBody>
      </p:sp>
      <p:pic>
        <p:nvPicPr>
          <p:cNvPr id="5" name="Picture 4">
            <a:extLst>
              <a:ext uri="{FF2B5EF4-FFF2-40B4-BE49-F238E27FC236}">
                <a16:creationId xmlns:a16="http://schemas.microsoft.com/office/drawing/2014/main" id="{B6D36E2B-E478-4F18-B683-DA748C6976D9}"/>
              </a:ext>
            </a:extLst>
          </p:cNvPr>
          <p:cNvPicPr>
            <a:picLocks noChangeAspect="1"/>
          </p:cNvPicPr>
          <p:nvPr/>
        </p:nvPicPr>
        <p:blipFill>
          <a:blip r:embed="rId2"/>
          <a:stretch>
            <a:fillRect/>
          </a:stretch>
        </p:blipFill>
        <p:spPr>
          <a:xfrm>
            <a:off x="2879769" y="3442984"/>
            <a:ext cx="5590233" cy="2515605"/>
          </a:xfrm>
          <a:prstGeom prst="rect">
            <a:avLst/>
          </a:prstGeom>
        </p:spPr>
      </p:pic>
    </p:spTree>
    <p:extLst>
      <p:ext uri="{BB962C8B-B14F-4D97-AF65-F5344CB8AC3E}">
        <p14:creationId xmlns:p14="http://schemas.microsoft.com/office/powerpoint/2010/main" val="340950867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2305</TotalTime>
  <Words>814</Words>
  <Application>Microsoft Office PowerPoint</Application>
  <PresentationFormat>Widescreen</PresentationFormat>
  <Paragraphs>73</Paragraphs>
  <Slides>30</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YouYuan</vt:lpstr>
      <vt:lpstr>Algerian</vt:lpstr>
      <vt:lpstr>Arial</vt:lpstr>
      <vt:lpstr>Arial Black</vt:lpstr>
      <vt:lpstr>Bahnschrift SemiLight Condensed</vt:lpstr>
      <vt:lpstr>Calibri</vt:lpstr>
      <vt:lpstr>Gill Sans MT</vt:lpstr>
      <vt:lpstr>Goudy Old Style</vt:lpstr>
      <vt:lpstr>Wingdings</vt:lpstr>
      <vt:lpstr>Wingdings 2</vt:lpstr>
      <vt:lpstr>Dividend</vt:lpstr>
      <vt:lpstr>Screen Time Analysis</vt:lpstr>
      <vt:lpstr>CONTENT </vt:lpstr>
      <vt:lpstr>Introduction</vt:lpstr>
      <vt:lpstr>Analyzing the screen time of a user helps smartphone companies give a review of all the activities of the user on their smartphone. It helps users understand if they were productive, creative, or wasted their time</vt:lpstr>
      <vt:lpstr>Importing libraries </vt:lpstr>
      <vt:lpstr>READING DATA:</vt:lpstr>
      <vt:lpstr>Data cleaning</vt:lpstr>
      <vt:lpstr>finding if the dataset has any null values or not:</vt:lpstr>
      <vt:lpstr>  descriptive statistics of the data:</vt:lpstr>
      <vt:lpstr>Data visualization </vt:lpstr>
      <vt:lpstr>PowerPoint Presentation</vt:lpstr>
      <vt:lpstr>PowerPoint Presentation</vt:lpstr>
      <vt:lpstr>PowerPoint Presentation</vt:lpstr>
      <vt:lpstr>PowerPoint Presentation</vt:lpstr>
      <vt:lpstr>PowerPoint Presentation</vt:lpstr>
      <vt:lpstr>PowerPoint Presentation</vt:lpstr>
      <vt:lpstr>Finding algorithm using Machine learning  </vt:lpstr>
      <vt:lpstr>Linear regression</vt:lpstr>
      <vt:lpstr>PowerPoint Presentation</vt:lpstr>
      <vt:lpstr>PowerPoint Presentation</vt:lpstr>
      <vt:lpstr>Polynomial regression</vt:lpstr>
      <vt:lpstr>PowerPoint Presentation</vt:lpstr>
      <vt:lpstr>Regression TREE</vt:lpstr>
      <vt:lpstr>Exploratory data analysis</vt:lpstr>
      <vt:lpstr>PowerPoint Presentation</vt:lpstr>
      <vt:lpstr>        Interactions:</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dc:title>
  <dc:creator>Nandhu r</dc:creator>
  <cp:lastModifiedBy>Nandhu r</cp:lastModifiedBy>
  <cp:revision>30</cp:revision>
  <dcterms:created xsi:type="dcterms:W3CDTF">2023-04-18T07:40:31Z</dcterms:created>
  <dcterms:modified xsi:type="dcterms:W3CDTF">2023-04-27T09:58:45Z</dcterms:modified>
</cp:coreProperties>
</file>