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81" r:id="rId3"/>
    <p:sldId id="258" r:id="rId4"/>
    <p:sldId id="260" r:id="rId5"/>
    <p:sldId id="303" r:id="rId6"/>
    <p:sldId id="261" r:id="rId7"/>
    <p:sldId id="278" r:id="rId8"/>
    <p:sldId id="262" r:id="rId9"/>
    <p:sldId id="279" r:id="rId10"/>
    <p:sldId id="332" r:id="rId11"/>
    <p:sldId id="280" r:id="rId12"/>
    <p:sldId id="331" r:id="rId13"/>
    <p:sldId id="268" r:id="rId14"/>
    <p:sldId id="269" r:id="rId15"/>
    <p:sldId id="292" r:id="rId16"/>
    <p:sldId id="293" r:id="rId17"/>
    <p:sldId id="294" r:id="rId18"/>
    <p:sldId id="330" r:id="rId19"/>
    <p:sldId id="299" r:id="rId20"/>
    <p:sldId id="296" r:id="rId21"/>
    <p:sldId id="300" r:id="rId22"/>
    <p:sldId id="307" r:id="rId23"/>
    <p:sldId id="306" r:id="rId24"/>
    <p:sldId id="308" r:id="rId25"/>
    <p:sldId id="309" r:id="rId26"/>
    <p:sldId id="282" r:id="rId27"/>
    <p:sldId id="326" r:id="rId28"/>
    <p:sldId id="304" r:id="rId29"/>
    <p:sldId id="305" r:id="rId30"/>
    <p:sldId id="32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80" d="100"/>
          <a:sy n="80" d="100"/>
        </p:scale>
        <p:origin x="-1002" y="25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C3E865-6C6F-4EC2-9EC2-F54D890C0A5D}" type="datetimeFigureOut">
              <a:rPr lang="en-US" smtClean="0"/>
              <a:pPr/>
              <a:t>5/10/2024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CA00EB-6277-4AEF-9DC3-057FA1DF8B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CA00EB-6277-4AEF-9DC3-057FA1DF8BB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B8628BC-1A67-4AED-A2BE-E7F3BF74FE18}" type="datetimeFigureOut">
              <a:rPr lang="en-US" smtClean="0"/>
              <a:pPr/>
              <a:t>5/10/2024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B3F1F6F-F1C4-4779-B405-0B8A3F3CD1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8628BC-1A67-4AED-A2BE-E7F3BF74FE1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F1F6F-F1C4-4779-B405-0B8A3F3CD1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8628BC-1A67-4AED-A2BE-E7F3BF74FE18}"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3F1F6F-F1C4-4779-B405-0B8A3F3CD1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B8628BC-1A67-4AED-A2BE-E7F3BF74FE18}" type="datetimeFigureOut">
              <a:rPr lang="en-US" smtClean="0"/>
              <a:pPr/>
              <a:t>5/10/2024</a:t>
            </a:fld>
            <a:endParaRPr lang="en-US"/>
          </a:p>
        </p:txBody>
      </p:sp>
      <p:sp>
        <p:nvSpPr>
          <p:cNvPr id="9" name="Slide Number Placeholder 8"/>
          <p:cNvSpPr>
            <a:spLocks noGrp="1"/>
          </p:cNvSpPr>
          <p:nvPr>
            <p:ph type="sldNum" sz="quarter" idx="15"/>
          </p:nvPr>
        </p:nvSpPr>
        <p:spPr/>
        <p:txBody>
          <a:bodyPr rtlCol="0"/>
          <a:lstStyle/>
          <a:p>
            <a:fld id="{FB3F1F6F-F1C4-4779-B405-0B8A3F3CD1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B8628BC-1A67-4AED-A2BE-E7F3BF74FE18}" type="datetimeFigureOut">
              <a:rPr lang="en-US" smtClean="0"/>
              <a:pPr/>
              <a:t>5/10/2024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B3F1F6F-F1C4-4779-B405-0B8A3F3CD1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B8628BC-1A67-4AED-A2BE-E7F3BF74FE18}"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3F1F6F-F1C4-4779-B405-0B8A3F3CD1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B8628BC-1A67-4AED-A2BE-E7F3BF74FE18}"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3F1F6F-F1C4-4779-B405-0B8A3F3CD1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B8628BC-1A67-4AED-A2BE-E7F3BF74FE18}" type="datetimeFigureOut">
              <a:rPr lang="en-US" smtClean="0"/>
              <a:pPr/>
              <a:t>5/10/2024</a:t>
            </a:fld>
            <a:endParaRPr lang="en-US"/>
          </a:p>
        </p:txBody>
      </p:sp>
      <p:sp>
        <p:nvSpPr>
          <p:cNvPr id="7" name="Slide Number Placeholder 6"/>
          <p:cNvSpPr>
            <a:spLocks noGrp="1"/>
          </p:cNvSpPr>
          <p:nvPr>
            <p:ph type="sldNum" sz="quarter" idx="11"/>
          </p:nvPr>
        </p:nvSpPr>
        <p:spPr/>
        <p:txBody>
          <a:bodyPr rtlCol="0"/>
          <a:lstStyle/>
          <a:p>
            <a:fld id="{FB3F1F6F-F1C4-4779-B405-0B8A3F3CD1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628BC-1A67-4AED-A2BE-E7F3BF74FE18}"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3F1F6F-F1C4-4779-B405-0B8A3F3CD1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B8628BC-1A67-4AED-A2BE-E7F3BF74FE18}" type="datetimeFigureOut">
              <a:rPr lang="en-US" smtClean="0"/>
              <a:pPr/>
              <a:t>5/10/2024</a:t>
            </a:fld>
            <a:endParaRPr lang="en-US"/>
          </a:p>
        </p:txBody>
      </p:sp>
      <p:sp>
        <p:nvSpPr>
          <p:cNvPr id="22" name="Slide Number Placeholder 21"/>
          <p:cNvSpPr>
            <a:spLocks noGrp="1"/>
          </p:cNvSpPr>
          <p:nvPr>
            <p:ph type="sldNum" sz="quarter" idx="15"/>
          </p:nvPr>
        </p:nvSpPr>
        <p:spPr/>
        <p:txBody>
          <a:bodyPr rtlCol="0"/>
          <a:lstStyle/>
          <a:p>
            <a:fld id="{FB3F1F6F-F1C4-4779-B405-0B8A3F3CD1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B8628BC-1A67-4AED-A2BE-E7F3BF74FE18}" type="datetimeFigureOut">
              <a:rPr lang="en-US" smtClean="0"/>
              <a:pPr/>
              <a:t>5/10/2024</a:t>
            </a:fld>
            <a:endParaRPr lang="en-US"/>
          </a:p>
        </p:txBody>
      </p:sp>
      <p:sp>
        <p:nvSpPr>
          <p:cNvPr id="18" name="Slide Number Placeholder 17"/>
          <p:cNvSpPr>
            <a:spLocks noGrp="1"/>
          </p:cNvSpPr>
          <p:nvPr>
            <p:ph type="sldNum" sz="quarter" idx="11"/>
          </p:nvPr>
        </p:nvSpPr>
        <p:spPr/>
        <p:txBody>
          <a:bodyPr rtlCol="0"/>
          <a:lstStyle/>
          <a:p>
            <a:fld id="{FB3F1F6F-F1C4-4779-B405-0B8A3F3CD1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B8628BC-1A67-4AED-A2BE-E7F3BF74FE18}" type="datetimeFigureOut">
              <a:rPr lang="en-US" smtClean="0"/>
              <a:pPr/>
              <a:t>5/10/2024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B3F1F6F-F1C4-4779-B405-0B8A3F3CD1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7356" y="428604"/>
            <a:ext cx="6553200" cy="1357322"/>
          </a:xfrm>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IOT BASED GARBAGE MONITORING 	AND DISPOSAL SYSTEM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1"/>
          <p:cNvSpPr txBox="1"/>
          <p:nvPr/>
        </p:nvSpPr>
        <p:spPr>
          <a:xfrm>
            <a:off x="3786182" y="3286124"/>
            <a:ext cx="5053034" cy="3000396"/>
          </a:xfrm>
          <a:prstGeom prst="rect">
            <a:avLst/>
          </a:prstGeom>
        </p:spPr>
        <p:txBody>
          <a:bodyPr vert="horz"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sz="3000"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4" name="Title 1"/>
          <p:cNvSpPr txBox="1"/>
          <p:nvPr/>
        </p:nvSpPr>
        <p:spPr>
          <a:xfrm>
            <a:off x="4214810" y="4071942"/>
            <a:ext cx="4481530" cy="2143140"/>
          </a:xfrm>
          <a:prstGeom prst="rect">
            <a:avLst/>
          </a:prstGeom>
        </p:spPr>
        <p:txBody>
          <a:bodyPr vert="horz"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b="1" cap="small" dirty="0" smtClean="0">
                <a:latin typeface="Times New Roman" panose="02020603050405020304" pitchFamily="18" charset="0"/>
                <a:ea typeface="+mj-ea"/>
                <a:cs typeface="Times New Roman" panose="02020603050405020304" pitchFamily="18" charset="0"/>
              </a:rPr>
              <a:t>PRESENTED BY</a:t>
            </a:r>
          </a:p>
          <a:p>
            <a:pPr marL="0" marR="0" lvl="0" indent="0" algn="l" defTabSz="914400" rtl="0" eaLnBrk="1" fontAlgn="auto" latinLnBrk="0" hangingPunct="1">
              <a:lnSpc>
                <a:spcPct val="100000"/>
              </a:lnSpc>
              <a:spcBef>
                <a:spcPct val="0"/>
              </a:spcBef>
              <a:spcAft>
                <a:spcPts val="0"/>
              </a:spcAft>
              <a:buClrTx/>
              <a:buSzTx/>
              <a:buFontTx/>
              <a:buNone/>
              <a:defRPr/>
            </a:pPr>
            <a:r>
              <a:rPr kumimoji="0" lang="en-US" b="1" i="0" u="none" strike="noStrike" kern="1200" cap="small"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P.NANDHINI</a:t>
            </a:r>
            <a:r>
              <a:rPr kumimoji="0" lang="en-US" b="1" i="0" u="none" strike="noStrike" kern="1200" cap="small" spc="0" normalizeH="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(912620104008)</a:t>
            </a:r>
          </a:p>
          <a:p>
            <a:pPr marL="0" marR="0" lvl="0" indent="0" algn="l" defTabSz="914400" rtl="0" eaLnBrk="1" fontAlgn="auto" latinLnBrk="0" hangingPunct="1">
              <a:lnSpc>
                <a:spcPct val="100000"/>
              </a:lnSpc>
              <a:spcBef>
                <a:spcPct val="0"/>
              </a:spcBef>
              <a:spcAft>
                <a:spcPts val="0"/>
              </a:spcAft>
              <a:buClrTx/>
              <a:buSzTx/>
              <a:buFontTx/>
              <a:buNone/>
              <a:defRPr/>
            </a:pPr>
            <a:r>
              <a:rPr lang="en-US" b="1" cap="small" baseline="0" dirty="0" smtClean="0">
                <a:latin typeface="Times New Roman" panose="02020603050405020304" pitchFamily="18" charset="0"/>
                <a:ea typeface="+mj-ea"/>
                <a:cs typeface="Times New Roman" panose="02020603050405020304" pitchFamily="18" charset="0"/>
              </a:rPr>
              <a:t>C.SUBASHINI</a:t>
            </a:r>
            <a:r>
              <a:rPr lang="en-US" b="1" cap="small" dirty="0" smtClean="0">
                <a:latin typeface="Times New Roman" panose="02020603050405020304" pitchFamily="18" charset="0"/>
                <a:ea typeface="+mj-ea"/>
                <a:cs typeface="Times New Roman" panose="02020603050405020304" pitchFamily="18" charset="0"/>
              </a:rPr>
              <a:t> (912620104018)</a:t>
            </a:r>
          </a:p>
          <a:p>
            <a:pPr marL="0" marR="0" lvl="0" indent="0" algn="l" defTabSz="914400" rtl="0" eaLnBrk="1" fontAlgn="auto" latinLnBrk="0" hangingPunct="1">
              <a:lnSpc>
                <a:spcPct val="100000"/>
              </a:lnSpc>
              <a:spcBef>
                <a:spcPct val="0"/>
              </a:spcBef>
              <a:spcAft>
                <a:spcPts val="0"/>
              </a:spcAft>
              <a:buClrTx/>
              <a:buSzTx/>
              <a:buFontTx/>
              <a:buNone/>
              <a:defRPr/>
            </a:pPr>
            <a:endParaRPr kumimoji="0" lang="en-US" b="1" i="0" u="none" strike="noStrike" kern="1200" cap="small"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defRPr/>
            </a:pPr>
            <a:r>
              <a:rPr lang="en-US" b="1" cap="small" dirty="0" smtClean="0">
                <a:latin typeface="Times New Roman" panose="02020603050405020304" pitchFamily="18" charset="0"/>
                <a:ea typeface="+mj-ea"/>
                <a:cs typeface="Times New Roman" panose="02020603050405020304" pitchFamily="18" charset="0"/>
              </a:rPr>
              <a:t>GUIDED BY</a:t>
            </a:r>
          </a:p>
          <a:p>
            <a:pPr marL="0" marR="0" lvl="0" indent="0" algn="l" defTabSz="914400" rtl="0" eaLnBrk="1" fontAlgn="auto" latinLnBrk="0" hangingPunct="1">
              <a:lnSpc>
                <a:spcPct val="100000"/>
              </a:lnSpc>
              <a:spcBef>
                <a:spcPct val="0"/>
              </a:spcBef>
              <a:spcAft>
                <a:spcPts val="0"/>
              </a:spcAft>
              <a:buClrTx/>
              <a:buSzTx/>
              <a:buFontTx/>
              <a:buNone/>
              <a:defRPr/>
            </a:pPr>
            <a:r>
              <a:rPr kumimoji="0" lang="en-US" b="1" i="0" u="none" strike="noStrike" kern="1200" cap="small"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JAYAPRATHA.S</a:t>
            </a:r>
          </a:p>
          <a:p>
            <a:pPr marL="0" marR="0" lvl="0" indent="0" algn="l" defTabSz="914400" rtl="0" eaLnBrk="1" fontAlgn="auto" latinLnBrk="0" hangingPunct="1">
              <a:lnSpc>
                <a:spcPct val="100000"/>
              </a:lnSpc>
              <a:spcBef>
                <a:spcPct val="0"/>
              </a:spcBef>
              <a:spcAft>
                <a:spcPts val="0"/>
              </a:spcAft>
              <a:buClrTx/>
              <a:buSzTx/>
              <a:buFontTx/>
              <a:buNone/>
              <a:defRPr/>
            </a:pPr>
            <a:r>
              <a:rPr lang="en-US" b="1" cap="small" dirty="0" smtClean="0">
                <a:latin typeface="Times New Roman" panose="02020603050405020304" pitchFamily="18" charset="0"/>
                <a:ea typeface="+mj-ea"/>
                <a:cs typeface="Times New Roman" panose="02020603050405020304" pitchFamily="18" charset="0"/>
              </a:rPr>
              <a:t>AP-CSE</a:t>
            </a:r>
            <a:endParaRPr kumimoji="0" lang="en-US" b="1" i="0" u="none" strike="noStrike" kern="1200" cap="small"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0" marR="0" lvl="0" indent="0" algn="l" defTabSz="914400" rtl="0" eaLnBrk="1" fontAlgn="auto" latinLnBrk="0" hangingPunct="1">
              <a:lnSpc>
                <a:spcPct val="100000"/>
              </a:lnSpc>
              <a:spcBef>
                <a:spcPct val="0"/>
              </a:spcBef>
              <a:spcAft>
                <a:spcPts val="0"/>
              </a:spcAft>
              <a:buClrTx/>
              <a:buSzTx/>
              <a:buFontTx/>
              <a:buNone/>
              <a:defRPr/>
            </a:pPr>
            <a:endParaRPr kumimoji="0" lang="en-US" b="1" i="0" u="none" strike="noStrike" kern="1200" cap="sm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ALGORITHM</a:t>
            </a:r>
            <a:endParaRPr lang="en-US" sz="20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sz="2000" dirty="0" smtClean="0">
                <a:latin typeface="Times New Roman" pitchFamily="18" charset="0"/>
                <a:cs typeface="Times New Roman" pitchFamily="18" charset="0"/>
              </a:rPr>
              <a:t>Algorithm used in our project is K-means algorithm.</a:t>
            </a:r>
          </a:p>
          <a:p>
            <a:pPr algn="just"/>
            <a:r>
              <a:rPr lang="en-US" sz="2000" dirty="0" smtClean="0">
                <a:latin typeface="Times New Roman" pitchFamily="18" charset="0"/>
                <a:cs typeface="Times New Roman" pitchFamily="18" charset="0"/>
              </a:rPr>
              <a:t>K-means algorithm is an clustering which is a one type of unsupervised learning</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REQUIREMENTS</a:t>
            </a:r>
            <a:endParaRPr lang="en-US"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buNone/>
            </a:pPr>
            <a:r>
              <a:rPr lang="en-US" sz="1800" b="1" dirty="0" smtClean="0">
                <a:latin typeface="Times New Roman" panose="02020603050405020304" pitchFamily="18" charset="0"/>
                <a:cs typeface="Times New Roman" panose="02020603050405020304" pitchFamily="18" charset="0"/>
              </a:rPr>
              <a:t>HARDWARE REQUIREMENTS</a:t>
            </a:r>
          </a:p>
          <a:p>
            <a:pPr>
              <a:buNone/>
            </a:pP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System        		 :   IOT kit</a:t>
            </a:r>
          </a:p>
          <a:p>
            <a:pPr>
              <a:buNone/>
            </a:pP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Main Components	 :   </a:t>
            </a:r>
            <a:r>
              <a:rPr lang="en-US" sz="1800" dirty="0" err="1" smtClean="0">
                <a:latin typeface="Times New Roman" panose="02020603050405020304" pitchFamily="18" charset="0"/>
                <a:cs typeface="Times New Roman" panose="02020603050405020304" pitchFamily="18" charset="0"/>
              </a:rPr>
              <a:t>Ardiuno,Ultrasonic</a:t>
            </a:r>
            <a:r>
              <a:rPr lang="en-US" sz="1800" dirty="0" smtClean="0">
                <a:latin typeface="Times New Roman" panose="02020603050405020304" pitchFamily="18" charset="0"/>
                <a:cs typeface="Times New Roman" panose="02020603050405020304" pitchFamily="18" charset="0"/>
              </a:rPr>
              <a:t> sensor</a:t>
            </a:r>
          </a:p>
          <a:p>
            <a:pPr>
              <a:buNone/>
            </a:pP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Power Supply		 :   12 Volt</a:t>
            </a:r>
          </a:p>
          <a:p>
            <a:pPr>
              <a:buNone/>
            </a:pPr>
            <a:endParaRPr lang="en-US" sz="1800" b="1" dirty="0" smtClean="0">
              <a:latin typeface="Times New Roman" panose="02020603050405020304" pitchFamily="18" charset="0"/>
              <a:cs typeface="Times New Roman" panose="02020603050405020304" pitchFamily="18" charset="0"/>
            </a:endParaRPr>
          </a:p>
          <a:p>
            <a:pPr>
              <a:buNone/>
            </a:pPr>
            <a:r>
              <a:rPr lang="en-US" sz="1800" b="1" dirty="0" smtClean="0">
                <a:latin typeface="Times New Roman" panose="02020603050405020304" pitchFamily="18" charset="0"/>
                <a:cs typeface="Times New Roman" panose="02020603050405020304" pitchFamily="18" charset="0"/>
              </a:rPr>
              <a:t>SOFTWARE REQUIREMENTS</a:t>
            </a:r>
          </a:p>
          <a:p>
            <a:pPr>
              <a:buNone/>
            </a:pP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Languages		:      Programming in C</a:t>
            </a:r>
          </a:p>
          <a:p>
            <a:pPr>
              <a:buNone/>
            </a:pPr>
            <a:r>
              <a:rPr lang="en-US" sz="1800" dirty="0" smtClean="0">
                <a:latin typeface="Times New Roman" panose="02020603050405020304" pitchFamily="18" charset="0"/>
                <a:cs typeface="Times New Roman" panose="02020603050405020304" pitchFamily="18" charset="0"/>
              </a:rPr>
              <a:t>	Front End		:      </a:t>
            </a:r>
            <a:r>
              <a:rPr lang="en-US" sz="1800" dirty="0" err="1" smtClean="0">
                <a:latin typeface="Times New Roman" panose="02020603050405020304" pitchFamily="18" charset="0"/>
                <a:cs typeface="Times New Roman" panose="02020603050405020304" pitchFamily="18" charset="0"/>
              </a:rPr>
              <a:t>Blynk</a:t>
            </a:r>
            <a:r>
              <a:rPr lang="en-US" sz="1800" dirty="0" smtClean="0">
                <a:latin typeface="Times New Roman" panose="02020603050405020304" pitchFamily="18" charset="0"/>
                <a:cs typeface="Times New Roman" panose="02020603050405020304" pitchFamily="18" charset="0"/>
              </a:rPr>
              <a:t> app</a:t>
            </a:r>
          </a:p>
          <a:p>
            <a:pPr>
              <a:buNone/>
            </a:pPr>
            <a:r>
              <a:rPr lang="en-US" sz="1800" dirty="0" smtClean="0">
                <a:latin typeface="Times New Roman" panose="02020603050405020304" pitchFamily="18" charset="0"/>
                <a:cs typeface="Times New Roman" panose="02020603050405020304" pitchFamily="18" charset="0"/>
              </a:rPr>
              <a:t>	Backend		 :     Blynk Cloud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642934"/>
          </a:xfrm>
        </p:spPr>
        <p:txBody>
          <a:bodyPr/>
          <a:lstStyle/>
          <a:p>
            <a:r>
              <a:rPr lang="en-US" dirty="0" smtClean="0"/>
              <a:t>	</a:t>
            </a:r>
            <a:r>
              <a:rPr lang="en-US" sz="2000" b="1" dirty="0" smtClean="0">
                <a:solidFill>
                  <a:schemeClr val="tx1"/>
                </a:solidFill>
                <a:latin typeface="Times New Roman" pitchFamily="18" charset="0"/>
                <a:cs typeface="Times New Roman" pitchFamily="18" charset="0"/>
              </a:rPr>
              <a:t>                         Literature survey</a:t>
            </a:r>
            <a:endParaRPr lang="en-US" sz="2000"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214282" y="785794"/>
          <a:ext cx="7929618" cy="5643586"/>
        </p:xfrm>
        <a:graphic>
          <a:graphicData uri="http://schemas.openxmlformats.org/drawingml/2006/table">
            <a:tbl>
              <a:tblPr firstRow="1" bandRow="1">
                <a:tableStyleId>{35758FB7-9AC5-4552-8A53-C91805E547FA}</a:tableStyleId>
              </a:tblPr>
              <a:tblGrid>
                <a:gridCol w="1772876"/>
                <a:gridCol w="1849110"/>
                <a:gridCol w="2138804"/>
                <a:gridCol w="2168828"/>
              </a:tblGrid>
              <a:tr h="733523">
                <a:tc>
                  <a:txBody>
                    <a:bodyPr/>
                    <a:lstStyle/>
                    <a:p>
                      <a:endParaRPr lang="en-US" dirty="0" smtClean="0"/>
                    </a:p>
                    <a:p>
                      <a:r>
                        <a:rPr lang="en-US" dirty="0" smtClean="0">
                          <a:solidFill>
                            <a:schemeClr val="tx1"/>
                          </a:solidFill>
                          <a:latin typeface="Times New Roman" pitchFamily="18" charset="0"/>
                          <a:cs typeface="Times New Roman" pitchFamily="18" charset="0"/>
                        </a:rPr>
                        <a:t>     S.NO</a:t>
                      </a:r>
                      <a:endParaRPr lang="en-US" dirty="0">
                        <a:solidFill>
                          <a:schemeClr val="tx1"/>
                        </a:solidFill>
                        <a:latin typeface="Times New Roman" pitchFamily="18" charset="0"/>
                        <a:cs typeface="Times New Roman" pitchFamily="18" charset="0"/>
                      </a:endParaRPr>
                    </a:p>
                  </a:txBody>
                  <a:tcPr/>
                </a:tc>
                <a:tc>
                  <a:txBody>
                    <a:bodyPr/>
                    <a:lstStyle/>
                    <a:p>
                      <a:endParaRPr lang="en-US" dirty="0" smtClean="0"/>
                    </a:p>
                    <a:p>
                      <a:r>
                        <a:rPr lang="en-US" dirty="0" smtClean="0"/>
                        <a:t>    </a:t>
                      </a:r>
                      <a:r>
                        <a:rPr lang="en-US" dirty="0" smtClean="0">
                          <a:solidFill>
                            <a:schemeClr val="tx1"/>
                          </a:solidFill>
                          <a:latin typeface="Times New Roman" pitchFamily="18" charset="0"/>
                          <a:cs typeface="Times New Roman" pitchFamily="18" charset="0"/>
                        </a:rPr>
                        <a:t>TITLE</a:t>
                      </a:r>
                      <a:endParaRPr lang="en-US" dirty="0">
                        <a:solidFill>
                          <a:schemeClr val="tx1"/>
                        </a:solidFill>
                        <a:latin typeface="Times New Roman" pitchFamily="18" charset="0"/>
                        <a:cs typeface="Times New Roman" pitchFamily="18" charset="0"/>
                      </a:endParaRPr>
                    </a:p>
                  </a:txBody>
                  <a:tcPr/>
                </a:tc>
                <a:tc>
                  <a:txBody>
                    <a:bodyPr/>
                    <a:lstStyle/>
                    <a:p>
                      <a:endParaRPr lang="en-US" dirty="0" smtClean="0"/>
                    </a:p>
                    <a:p>
                      <a:r>
                        <a:rPr lang="en-US" dirty="0" smtClean="0">
                          <a:solidFill>
                            <a:schemeClr val="tx1"/>
                          </a:solidFill>
                          <a:latin typeface="Times New Roman" pitchFamily="18" charset="0"/>
                          <a:cs typeface="Times New Roman" pitchFamily="18" charset="0"/>
                        </a:rPr>
                        <a:t>DESCRIPTION</a:t>
                      </a:r>
                      <a:endParaRPr lang="en-US" dirty="0">
                        <a:solidFill>
                          <a:schemeClr val="tx1"/>
                        </a:solidFill>
                        <a:latin typeface="Times New Roman" pitchFamily="18" charset="0"/>
                        <a:cs typeface="Times New Roman" pitchFamily="18" charset="0"/>
                      </a:endParaRPr>
                    </a:p>
                  </a:txBody>
                  <a:tcPr/>
                </a:tc>
                <a:tc>
                  <a:txBody>
                    <a:bodyPr/>
                    <a:lstStyle/>
                    <a:p>
                      <a:endParaRPr lang="en-US" dirty="0" smtClean="0"/>
                    </a:p>
                    <a:p>
                      <a:r>
                        <a:rPr lang="en-US" dirty="0" smtClean="0">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DRAWBACKS</a:t>
                      </a:r>
                      <a:endParaRPr lang="en-US" dirty="0">
                        <a:solidFill>
                          <a:schemeClr val="tx1"/>
                        </a:solidFill>
                        <a:latin typeface="Times New Roman" pitchFamily="18" charset="0"/>
                        <a:cs typeface="Times New Roman" pitchFamily="18" charset="0"/>
                      </a:endParaRPr>
                    </a:p>
                  </a:txBody>
                  <a:tcPr/>
                </a:tc>
              </a:tr>
              <a:tr h="2624063">
                <a:tc>
                  <a:txBody>
                    <a:bodyPr/>
                    <a:lstStyle/>
                    <a:p>
                      <a:r>
                        <a:rPr lang="en-US" dirty="0" smtClean="0"/>
                        <a:t>       </a:t>
                      </a:r>
                    </a:p>
                    <a:p>
                      <a:endParaRPr lang="en-US" dirty="0" smtClean="0"/>
                    </a:p>
                    <a:p>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l"/>
                      <a:r>
                        <a:rPr kumimoji="0" lang="en-US" b="0" i="0" kern="1200" dirty="0" smtClean="0">
                          <a:solidFill>
                            <a:schemeClr val="dk1"/>
                          </a:solidFill>
                          <a:latin typeface="Times New Roman" pitchFamily="18" charset="0"/>
                          <a:ea typeface="+mn-ea"/>
                          <a:cs typeface="Times New Roman" pitchFamily="18" charset="0"/>
                        </a:rPr>
                        <a:t>Smart Waste Management Using </a:t>
                      </a:r>
                      <a:r>
                        <a:rPr kumimoji="0" lang="en-US" b="0" i="0" kern="1200" dirty="0" err="1" smtClean="0">
                          <a:solidFill>
                            <a:schemeClr val="dk1"/>
                          </a:solidFill>
                          <a:latin typeface="Times New Roman" pitchFamily="18" charset="0"/>
                          <a:ea typeface="+mn-ea"/>
                          <a:cs typeface="Times New Roman" pitchFamily="18" charset="0"/>
                        </a:rPr>
                        <a:t>IoT</a:t>
                      </a:r>
                      <a:r>
                        <a:rPr kumimoji="0" lang="en-US" b="0" i="0" kern="1200" dirty="0" smtClean="0">
                          <a:solidFill>
                            <a:schemeClr val="dk1"/>
                          </a:solidFill>
                          <a:latin typeface="Times New Roman" pitchFamily="18" charset="0"/>
                          <a:ea typeface="+mn-ea"/>
                          <a:cs typeface="Times New Roman" pitchFamily="18" charset="0"/>
                        </a:rPr>
                        <a:t>: A Review</a:t>
                      </a:r>
                      <a:endParaRPr lang="en-US" dirty="0">
                        <a:latin typeface="Times New Roman" pitchFamily="18" charset="0"/>
                        <a:cs typeface="Times New Roman" pitchFamily="18" charset="0"/>
                      </a:endParaRPr>
                    </a:p>
                  </a:txBody>
                  <a:tcPr/>
                </a:tc>
                <a:tc>
                  <a:txBody>
                    <a:bodyPr/>
                    <a:lstStyle/>
                    <a:p>
                      <a:pPr algn="l"/>
                      <a:r>
                        <a:rPr kumimoji="0" lang="en-US" b="0" i="0" kern="1200" dirty="0" smtClean="0">
                          <a:solidFill>
                            <a:schemeClr val="dk1"/>
                          </a:solidFill>
                          <a:latin typeface="Times New Roman" pitchFamily="18" charset="0"/>
                          <a:ea typeface="+mn-ea"/>
                          <a:cs typeface="Times New Roman" pitchFamily="18" charset="0"/>
                        </a:rPr>
                        <a:t>This paper provides a  IOT-based technologies and systems for waste management monitoring garbage levels</a:t>
                      </a:r>
                      <a:r>
                        <a:rPr kumimoji="0" lang="en-US" b="0" i="0" kern="1200" dirty="0" smtClean="0">
                          <a:solidFill>
                            <a:schemeClr val="dk1"/>
                          </a:solidFill>
                          <a:latin typeface="+mn-lt"/>
                          <a:ea typeface="+mn-ea"/>
                          <a:cs typeface="+mn-cs"/>
                        </a:rPr>
                        <a:t>.</a:t>
                      </a:r>
                      <a:endParaRPr lang="en-US" dirty="0">
                        <a:latin typeface="Times New Roman" pitchFamily="18" charset="0"/>
                        <a:cs typeface="Times New Roman" pitchFamily="18" charset="0"/>
                      </a:endParaRPr>
                    </a:p>
                  </a:txBody>
                  <a:tcPr/>
                </a:tc>
                <a:tc>
                  <a:txBody>
                    <a:bodyPr/>
                    <a:lstStyle/>
                    <a:p>
                      <a:pPr marL="265113" marR="0" indent="-265113" algn="just"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b="0" i="0" kern="1200" dirty="0" smtClean="0">
                          <a:solidFill>
                            <a:schemeClr val="dk1"/>
                          </a:solidFill>
                          <a:latin typeface="Times New Roman" pitchFamily="18" charset="0"/>
                          <a:ea typeface="+mn-ea"/>
                          <a:cs typeface="Times New Roman" pitchFamily="18" charset="0"/>
                        </a:rPr>
                        <a:t>May lack in-depth   analysis.</a:t>
                      </a:r>
                    </a:p>
                    <a:p>
                      <a:pPr marL="265113" marR="0" indent="-265113" algn="just"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b="0" i="0" kern="1200" dirty="0" smtClean="0">
                          <a:solidFill>
                            <a:schemeClr val="dk1"/>
                          </a:solidFill>
                          <a:latin typeface="Times New Roman" pitchFamily="18" charset="0"/>
                          <a:ea typeface="+mn-ea"/>
                          <a:cs typeface="Times New Roman" pitchFamily="18" charset="0"/>
                        </a:rPr>
                        <a:t>Limited focus on the environmental and socioeconomic impacts</a:t>
                      </a:r>
                    </a:p>
                    <a:p>
                      <a:endParaRPr lang="en-US" dirty="0"/>
                    </a:p>
                  </a:txBody>
                  <a:tcPr/>
                </a:tc>
              </a:tr>
              <a:tr h="1932563">
                <a:tc>
                  <a:txBody>
                    <a:bodyPr/>
                    <a:lstStyle/>
                    <a:p>
                      <a:endParaRPr lang="en-US" dirty="0" smtClean="0"/>
                    </a:p>
                    <a:p>
                      <a:r>
                        <a:rPr lang="en-US" dirty="0" smtClean="0"/>
                        <a:t>     </a:t>
                      </a:r>
                    </a:p>
                    <a:p>
                      <a:r>
                        <a:rPr lang="en-US" dirty="0" smtClean="0">
                          <a:latin typeface="Times New Roman" pitchFamily="18" charset="0"/>
                          <a:cs typeface="Times New Roman" pitchFamily="18" charset="0"/>
                        </a:rPr>
                        <a:t>        2.</a:t>
                      </a:r>
                      <a:endParaRPr lang="en-US" dirty="0">
                        <a:latin typeface="Times New Roman" pitchFamily="18" charset="0"/>
                        <a:cs typeface="Times New Roman" pitchFamily="18" charset="0"/>
                      </a:endParaRPr>
                    </a:p>
                  </a:txBody>
                  <a:tcPr/>
                </a:tc>
                <a:tc>
                  <a:txBody>
                    <a:bodyPr/>
                    <a:lstStyle/>
                    <a:p>
                      <a:pPr algn="l"/>
                      <a:r>
                        <a:rPr kumimoji="0" lang="en-US" b="0" i="0" kern="1200" dirty="0" smtClean="0">
                          <a:solidFill>
                            <a:schemeClr val="dk1"/>
                          </a:solidFill>
                          <a:latin typeface="Times New Roman" pitchFamily="18" charset="0"/>
                          <a:ea typeface="+mn-ea"/>
                          <a:cs typeface="Times New Roman" pitchFamily="18" charset="0"/>
                        </a:rPr>
                        <a:t>Implementation of an </a:t>
                      </a:r>
                      <a:r>
                        <a:rPr kumimoji="0" lang="en-US" b="0" i="0" kern="1200" dirty="0" err="1" smtClean="0">
                          <a:solidFill>
                            <a:schemeClr val="dk1"/>
                          </a:solidFill>
                          <a:latin typeface="Times New Roman" pitchFamily="18" charset="0"/>
                          <a:ea typeface="+mn-ea"/>
                          <a:cs typeface="Times New Roman" pitchFamily="18" charset="0"/>
                        </a:rPr>
                        <a:t>IoT</a:t>
                      </a:r>
                      <a:r>
                        <a:rPr kumimoji="0" lang="en-US" b="0" i="0" kern="1200" dirty="0" smtClean="0">
                          <a:solidFill>
                            <a:schemeClr val="dk1"/>
                          </a:solidFill>
                          <a:latin typeface="Times New Roman" pitchFamily="18" charset="0"/>
                          <a:ea typeface="+mn-ea"/>
                          <a:cs typeface="Times New Roman" pitchFamily="18" charset="0"/>
                        </a:rPr>
                        <a:t>-Based Garbage Monitoring System for Urban Areas.</a:t>
                      </a:r>
                      <a:endParaRPr lang="en-US" dirty="0"/>
                    </a:p>
                  </a:txBody>
                  <a:tcPr/>
                </a:tc>
                <a:tc>
                  <a:txBody>
                    <a:bodyPr/>
                    <a:lstStyle/>
                    <a:p>
                      <a:pPr algn="l"/>
                      <a:r>
                        <a:rPr kumimoji="0" lang="en-US" b="0" i="0" kern="1200" dirty="0" smtClean="0">
                          <a:solidFill>
                            <a:schemeClr val="dk1"/>
                          </a:solidFill>
                          <a:latin typeface="Times New Roman" pitchFamily="18" charset="0"/>
                          <a:ea typeface="+mn-ea"/>
                          <a:cs typeface="Times New Roman" pitchFamily="18" charset="0"/>
                        </a:rPr>
                        <a:t>This paper presents the design and implementation of an </a:t>
                      </a:r>
                      <a:r>
                        <a:rPr kumimoji="0" lang="en-US" b="0" i="0" kern="1200" dirty="0" err="1" smtClean="0">
                          <a:solidFill>
                            <a:schemeClr val="dk1"/>
                          </a:solidFill>
                          <a:latin typeface="Times New Roman" pitchFamily="18" charset="0"/>
                          <a:ea typeface="+mn-ea"/>
                          <a:cs typeface="Times New Roman" pitchFamily="18" charset="0"/>
                        </a:rPr>
                        <a:t>IoT</a:t>
                      </a:r>
                      <a:r>
                        <a:rPr kumimoji="0" lang="en-US" b="0" i="0" kern="1200" dirty="0" smtClean="0">
                          <a:solidFill>
                            <a:schemeClr val="dk1"/>
                          </a:solidFill>
                          <a:latin typeface="Times New Roman" pitchFamily="18" charset="0"/>
                          <a:ea typeface="+mn-ea"/>
                          <a:cs typeface="Times New Roman" pitchFamily="18" charset="0"/>
                        </a:rPr>
                        <a:t>-based garbage monitoring system tailored for urban environments.</a:t>
                      </a:r>
                      <a:endParaRPr lang="en-US" dirty="0">
                        <a:latin typeface="Times New Roman" pitchFamily="18" charset="0"/>
                        <a:cs typeface="Times New Roman" pitchFamily="18" charset="0"/>
                      </a:endParaRPr>
                    </a:p>
                  </a:txBody>
                  <a:tcPr/>
                </a:tc>
                <a:tc>
                  <a:txBody>
                    <a:bodyPr/>
                    <a:lstStyle/>
                    <a:p>
                      <a:pPr marL="265113" indent="-265113" algn="just">
                        <a:buFont typeface="Wingdings" pitchFamily="2" charset="2"/>
                        <a:buChar char="Ø"/>
                      </a:pPr>
                      <a:r>
                        <a:rPr kumimoji="0" lang="en-US" b="0" i="0" kern="1200" dirty="0" smtClean="0">
                          <a:solidFill>
                            <a:schemeClr val="dk1"/>
                          </a:solidFill>
                          <a:latin typeface="Times New Roman" pitchFamily="18" charset="0"/>
                          <a:ea typeface="+mn-ea"/>
                          <a:cs typeface="Times New Roman" pitchFamily="18" charset="0"/>
                        </a:rPr>
                        <a:t>Limited scalability and </a:t>
                      </a:r>
                      <a:r>
                        <a:rPr kumimoji="0" lang="en-US" b="0" i="0" kern="1200" dirty="0" err="1" smtClean="0">
                          <a:solidFill>
                            <a:schemeClr val="dk1"/>
                          </a:solidFill>
                          <a:latin typeface="Times New Roman" pitchFamily="18" charset="0"/>
                          <a:ea typeface="+mn-ea"/>
                          <a:cs typeface="Times New Roman" pitchFamily="18" charset="0"/>
                        </a:rPr>
                        <a:t>generalizability</a:t>
                      </a:r>
                      <a:r>
                        <a:rPr kumimoji="0" lang="en-US" b="0" i="0" kern="1200" dirty="0" smtClean="0">
                          <a:solidFill>
                            <a:schemeClr val="dk1"/>
                          </a:solidFill>
                          <a:latin typeface="Times New Roman" pitchFamily="18" charset="0"/>
                          <a:ea typeface="+mn-ea"/>
                          <a:cs typeface="Times New Roman" pitchFamily="18" charset="0"/>
                        </a:rPr>
                        <a:t> of the system.</a:t>
                      </a:r>
                    </a:p>
                    <a:p>
                      <a:pPr marL="265113" indent="-265113" algn="l">
                        <a:buFont typeface="Wingdings" pitchFamily="2" charset="2"/>
                        <a:buChar char="Ø"/>
                      </a:pPr>
                      <a:r>
                        <a:rPr kumimoji="0" lang="en-US" b="0" i="0" kern="1200" dirty="0" smtClean="0">
                          <a:solidFill>
                            <a:schemeClr val="dk1"/>
                          </a:solidFill>
                          <a:latin typeface="Times New Roman" pitchFamily="18" charset="0"/>
                          <a:ea typeface="+mn-ea"/>
                          <a:cs typeface="Times New Roman" pitchFamily="18" charset="0"/>
                        </a:rPr>
                        <a:t>Lack of discussion on the long-term maintenance and operational costs</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186930" cy="1000760"/>
          </a:xfrm>
        </p:spPr>
        <p:txBody>
          <a:bodyPr>
            <a:normAutofit/>
          </a:bodyPr>
          <a:lstStyle/>
          <a:p>
            <a:r>
              <a:rPr lang="en-US" sz="1800" dirty="0" smtClean="0">
                <a:solidFill>
                  <a:schemeClr val="tx1"/>
                </a:solidFill>
              </a:rPr>
              <a:t>		   </a:t>
            </a:r>
            <a:br>
              <a:rPr lang="en-US" sz="1800" dirty="0" smtClean="0">
                <a:solidFill>
                  <a:schemeClr val="tx1"/>
                </a:solidFill>
              </a:rPr>
            </a:br>
            <a:r>
              <a:rPr lang="en-US" sz="1800" dirty="0" smtClean="0">
                <a:solidFill>
                  <a:schemeClr val="tx1"/>
                </a:solidFill>
              </a:rPr>
              <a:t/>
            </a:r>
            <a:br>
              <a:rPr lang="en-US" sz="1800" dirty="0" smtClean="0">
                <a:solidFill>
                  <a:schemeClr val="tx1"/>
                </a:solidFill>
              </a:rPr>
            </a:br>
            <a:r>
              <a:rPr lang="en-US" sz="1800" dirty="0" smtClean="0">
                <a:solidFill>
                  <a:schemeClr val="tx1"/>
                </a:solidFill>
              </a:rPr>
              <a:t>                                     </a:t>
            </a:r>
            <a:r>
              <a:rPr lang="en-US"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SYSTEM ARCHITECTURE</a:t>
            </a:r>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1285875" y="1402715"/>
            <a:ext cx="6830695" cy="454850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920750"/>
          </a:xfrm>
        </p:spPr>
        <p:txBody>
          <a:bodyPr>
            <a:normAutofit/>
          </a:bodyPr>
          <a:lstStyle/>
          <a:p>
            <a:pPr algn="ctr"/>
            <a:r>
              <a:rPr lang="en-US" sz="2400" b="1" dirty="0" smtClean="0">
                <a:solidFill>
                  <a:schemeClr val="tx1"/>
                </a:solidFill>
                <a:latin typeface="Times New Roman" panose="02020603050405020304" pitchFamily="18" charset="0"/>
                <a:cs typeface="Times New Roman" panose="02020603050405020304" pitchFamily="18" charset="0"/>
              </a:rPr>
              <a:t>List of modules</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nSpc>
                <a:spcPct val="200000"/>
              </a:lnSpc>
            </a:pPr>
            <a:r>
              <a:rPr lang="en-US" sz="1800" dirty="0" smtClean="0">
                <a:latin typeface="Times New Roman" panose="02020603050405020304" pitchFamily="18" charset="0"/>
                <a:cs typeface="Times New Roman" panose="02020603050405020304" pitchFamily="18" charset="0"/>
              </a:rPr>
              <a:t>COMMUNICATION ESTABLISHMENT</a:t>
            </a:r>
          </a:p>
          <a:p>
            <a:pPr>
              <a:lnSpc>
                <a:spcPct val="200000"/>
              </a:lnSpc>
            </a:pPr>
            <a:r>
              <a:rPr lang="en-US" sz="1800" dirty="0" smtClean="0">
                <a:latin typeface="Times New Roman" panose="02020603050405020304" pitchFamily="18" charset="0"/>
                <a:cs typeface="Times New Roman" panose="02020603050405020304" pitchFamily="18" charset="0"/>
              </a:rPr>
              <a:t>DATA EXTRACTING</a:t>
            </a:r>
          </a:p>
          <a:p>
            <a:pPr>
              <a:lnSpc>
                <a:spcPct val="200000"/>
              </a:lnSpc>
            </a:pPr>
            <a:r>
              <a:rPr lang="en-US" sz="1800" dirty="0" smtClean="0">
                <a:latin typeface="Times New Roman" panose="02020603050405020304" pitchFamily="18" charset="0"/>
                <a:cs typeface="Times New Roman" panose="02020603050405020304" pitchFamily="18" charset="0"/>
              </a:rPr>
              <a:t>FRONTEND AND BACKEND CONNECTIVITY</a:t>
            </a: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effectLst>
                  <a:outerShdw blurRad="38100" dist="19050" dir="2700000" algn="tl" rotWithShape="0">
                    <a:schemeClr val="dk1">
                      <a:alpha val="40000"/>
                    </a:schemeClr>
                  </a:outerShdw>
                </a:effectLst>
                <a:sym typeface="+mn-ea"/>
              </a:rPr>
              <a:t>  </a:t>
            </a:r>
            <a:r>
              <a:rPr lang="en-US" sz="2000" b="1" dirty="0" smtClean="0">
                <a:ln/>
                <a:solidFill>
                  <a:schemeClr val="tx1"/>
                </a:solidFill>
                <a:effectLst/>
                <a:latin typeface="Times New Roman" panose="02020603050405020304" pitchFamily="18" charset="0"/>
                <a:cs typeface="Times New Roman" panose="02020603050405020304" pitchFamily="18" charset="0"/>
                <a:sym typeface="+mn-ea"/>
              </a:rPr>
              <a:t>COMMUNICATION  ESTABLISHMENT</a:t>
            </a:r>
          </a:p>
        </p:txBody>
      </p:sp>
      <p:sp>
        <p:nvSpPr>
          <p:cNvPr id="3" name="Content Placeholder 2"/>
          <p:cNvSpPr>
            <a:spLocks noGrp="1"/>
          </p:cNvSpPr>
          <p:nvPr>
            <p:ph sz="quarter" idx="1"/>
          </p:nvPr>
        </p:nvSpPr>
        <p:spPr/>
        <p:txBody>
          <a:bodyPr/>
          <a:lstStyle/>
          <a:p>
            <a:pPr algn="just">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sym typeface="+mn-ea"/>
              </a:rPr>
              <a:t>A microcontroller is a compact integrated circuit designed to perform specific tasks within embedded systems. It consists of various functional blocks that work together to execute instructions and interact with external components.</a:t>
            </a:r>
          </a:p>
          <a:p>
            <a:pPr algn="just">
              <a:lnSpc>
                <a:spcPct val="150000"/>
              </a:lnSpc>
            </a:pPr>
            <a:r>
              <a:rPr lang="en-US" sz="1800" dirty="0" smtClean="0">
                <a:latin typeface="Times New Roman" panose="02020603050405020304" pitchFamily="18" charset="0"/>
                <a:cs typeface="Times New Roman" panose="02020603050405020304" pitchFamily="18" charset="0"/>
                <a:sym typeface="+mn-ea"/>
              </a:rPr>
              <a:t>The ESP8266 is not just a microcontroller; it's a versatile and widely used Wi-Fi module that integrates a powerful microcontroller with built-in Wi-Fi capability.</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endParaRPr lang="en-US" sz="1800">
              <a:latin typeface="Times New Roman" panose="02020603050405020304" pitchFamily="18" charset="0"/>
              <a:cs typeface="Times New Roman" panose="02020603050405020304" pitchFamily="18" charset="0"/>
            </a:endParaRPr>
          </a:p>
          <a:p>
            <a:pPr algn="just">
              <a:lnSpc>
                <a:spcPct val="150000"/>
              </a:lnSpc>
            </a:pPr>
            <a:endParaRPr lang="en-US" sz="180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1800" dirty="0">
              <a:latin typeface="Times New Roman" panose="02020603050405020304" pitchFamily="18" charset="0"/>
              <a:cs typeface="Times New Roman" panose="02020603050405020304" pitchFamily="18" charset="0"/>
            </a:endParaRPr>
          </a:p>
          <a:p>
            <a:endParaRPr lang="en-US" sz="1800"/>
          </a:p>
          <a:p>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000" b="1" dirty="0" smtClean="0">
                <a:ln/>
                <a:solidFill>
                  <a:schemeClr val="tx1"/>
                </a:solidFill>
                <a:effectLst/>
                <a:latin typeface="Times New Roman" panose="02020603050405020304" pitchFamily="18" charset="0"/>
                <a:cs typeface="Times New Roman" panose="02020603050405020304" pitchFamily="18" charset="0"/>
                <a:sym typeface="+mn-ea"/>
              </a:rPr>
              <a:t>DATA EXTRACTING</a:t>
            </a:r>
          </a:p>
        </p:txBody>
      </p:sp>
      <p:sp>
        <p:nvSpPr>
          <p:cNvPr id="3" name="Content Placeholder 2"/>
          <p:cNvSpPr>
            <a:spLocks noGrp="1"/>
          </p:cNvSpPr>
          <p:nvPr>
            <p:ph sz="quarter" idx="1"/>
          </p:nvPr>
        </p:nvSpPr>
        <p:spPr/>
        <p: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sym typeface="+mn-ea"/>
              </a:rPr>
              <a:t>The system utilizes sensors like ultrasonic sensors to gauge the level of garbage in the bins. Data is extracted from these sensors to ascertain the current fill level of each garbage bin.</a:t>
            </a:r>
          </a:p>
          <a:p>
            <a:pPr algn="just">
              <a:lnSpc>
                <a:spcPct val="150000"/>
              </a:lnSpc>
            </a:pPr>
            <a:r>
              <a:rPr lang="en-US" sz="1800" dirty="0" smtClean="0">
                <a:latin typeface="Times New Roman" panose="02020603050405020304" pitchFamily="18" charset="0"/>
                <a:cs typeface="Times New Roman" panose="02020603050405020304" pitchFamily="18" charset="0"/>
                <a:sym typeface="+mn-ea"/>
              </a:rPr>
              <a:t>The microcontroller gathers data from different sensors and modules connected to it, such as the ultrasonic sensor and GSM module. This data includes garbage level measurements, communication status, and system health information.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sz="20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000" b="1"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FRONTEND AND BACKEND CONNECTIVITY</a:t>
            </a:r>
          </a:p>
        </p:txBody>
      </p:sp>
      <p:sp>
        <p:nvSpPr>
          <p:cNvPr id="3" name="Content Placeholder 2"/>
          <p:cNvSpPr>
            <a:spLocks noGrp="1"/>
          </p:cNvSpPr>
          <p:nvPr>
            <p:ph sz="quarter" idx="1"/>
          </p:nvPr>
        </p:nvSpPr>
        <p:spPr/>
        <p: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sym typeface="+mn-ea"/>
              </a:rPr>
              <a:t> The Blynk software platform is utilized for front end development, providing a user-friendly interface for monitoring and controlling the GMDSS from mobile devices. Blynk allows users to visualize data, receive notifications, and interact with the system through a customizable mobile application.</a:t>
            </a:r>
          </a:p>
          <a:p>
            <a:pPr algn="just">
              <a:lnSpc>
                <a:spcPct val="150000"/>
              </a:lnSpc>
            </a:pPr>
            <a:r>
              <a:rPr lang="en-US" sz="1800" dirty="0" smtClean="0">
                <a:latin typeface="Times New Roman" panose="02020603050405020304" pitchFamily="18" charset="0"/>
                <a:cs typeface="Times New Roman" panose="02020603050405020304" pitchFamily="18" charset="0"/>
                <a:sym typeface="+mn-ea"/>
              </a:rPr>
              <a:t>Blynk cloud is utilized as the cloud platform for storing and visualizing the data collected by the GMDSS. It enables real-time monitoring of garbage levels, historical data analysis, and remote access to system information.</a:t>
            </a:r>
          </a:p>
          <a:p>
            <a:pPr algn="just">
              <a:lnSpc>
                <a:spcPct val="150000"/>
              </a:lnSpc>
            </a:pPr>
            <a:endParaRPr lang="en-US" sz="1800" dirty="0" smtClean="0">
              <a:latin typeface="Times New Roman" panose="02020603050405020304" pitchFamily="18" charset="0"/>
              <a:cs typeface="Times New Roman" panose="02020603050405020304" pitchFamily="18" charset="0"/>
              <a:sym typeface="+mn-ea"/>
            </a:endParaRPr>
          </a:p>
          <a:p>
            <a:pPr algn="just">
              <a:lnSpc>
                <a:spcPct val="150000"/>
              </a:lnSpc>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74955"/>
            <a:ext cx="7632700" cy="1143000"/>
          </a:xfrm>
        </p:spPr>
        <p:txBody>
          <a:bodyPr/>
          <a:lstStyle/>
          <a:p>
            <a:r>
              <a:rPr lang="en-US">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a:t>
            </a:r>
            <a:r>
              <a:rPr lang="en-US" sz="2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SCREENSH</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o</a:t>
            </a:r>
            <a:r>
              <a:rPr lang="en-US" sz="2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TS</a:t>
            </a:r>
            <a:endParaRPr lang="en-US" sz="2000"/>
          </a:p>
        </p:txBody>
      </p:sp>
      <p:sp>
        <p:nvSpPr>
          <p:cNvPr id="3" name="Content Placeholder 2"/>
          <p:cNvSpPr>
            <a:spLocks noGrp="1"/>
          </p:cNvSpPr>
          <p:nvPr>
            <p:ph sz="quarter" idx="1"/>
          </p:nvPr>
        </p:nvSpPr>
        <p:spPr>
          <a:xfrm>
            <a:off x="457200" y="1551305"/>
            <a:ext cx="7431405" cy="4620895"/>
          </a:xfrm>
        </p:spPr>
        <p:txBody>
          <a:bodyPr>
            <a:scene3d>
              <a:camera prst="orthographicFront"/>
              <a:lightRig rig="threePt" dir="t"/>
            </a:scene3d>
          </a:bodyPr>
          <a:lstStyle/>
          <a:p>
            <a:pPr marL="0" indent="0">
              <a:buNone/>
            </a:pPr>
            <a:r>
              <a:rPr lang="en-US" sz="20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HARDWARE SETUP WITH   BIN</a:t>
            </a:r>
            <a:r>
              <a:rPr lang="en-US" sz="2000">
                <a:ln/>
                <a:solidFill>
                  <a:schemeClr val="tx1"/>
                </a:solidFill>
                <a:effectLst>
                  <a:outerShdw blurRad="38100" dist="19050" dir="2700000" algn="tl" rotWithShape="0">
                    <a:schemeClr val="dk1">
                      <a:alpha val="40000"/>
                    </a:schemeClr>
                  </a:outerShdw>
                </a:effectLst>
              </a:rPr>
              <a:t> </a:t>
            </a:r>
          </a:p>
        </p:txBody>
      </p:sp>
      <p:pic>
        <p:nvPicPr>
          <p:cNvPr id="5" name="Content Placeholder 4" descr="IMG_20240413_132053"/>
          <p:cNvPicPr>
            <a:picLocks noGrp="1" noChangeAspect="1"/>
          </p:cNvPicPr>
          <p:nvPr>
            <p:ph sz="quarter" idx="2"/>
          </p:nvPr>
        </p:nvPicPr>
        <p:blipFill>
          <a:blip r:embed="rId2" cstate="print"/>
          <a:stretch>
            <a:fillRect/>
          </a:stretch>
        </p:blipFill>
        <p:spPr>
          <a:xfrm>
            <a:off x="1570990" y="2781300"/>
            <a:ext cx="5043805" cy="30892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SCREENSH</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o</a:t>
            </a:r>
            <a:r>
              <a:rPr lang="en-US" sz="2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TS</a:t>
            </a:r>
            <a:endParaRPr lang="en-US" sz="20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quarter" idx="1"/>
          </p:nvPr>
        </p:nvSpPr>
        <p:spPr>
          <a:xfrm>
            <a:off x="456565" y="1557020"/>
            <a:ext cx="7468235" cy="4572000"/>
          </a:xfrm>
        </p:spPr>
        <p:txBody>
          <a:bodyPr>
            <a:scene3d>
              <a:camera prst="orthographicFront"/>
              <a:lightRig rig="threePt" dir="t"/>
            </a:scene3d>
          </a:bodyPr>
          <a:lstStyle/>
          <a:p>
            <a:pPr marL="0" indent="0">
              <a:buFont typeface="Arial" panose="020B0604020202020204" pitchFamily="34" charset="0"/>
              <a:buNone/>
            </a:pPr>
            <a:r>
              <a:rPr lang="en-US" sz="20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BLYNK APP</a:t>
            </a:r>
          </a:p>
          <a:p>
            <a:pPr marL="0" indent="0">
              <a:buNone/>
            </a:pPr>
            <a:endParaRPr lang="en-US" sz="20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Content Placeholder 4" descr="WhatsApp Image 2024-04-01 at 7.26.59 PM (1)"/>
          <p:cNvPicPr>
            <a:picLocks noGrp="1" noChangeAspect="1"/>
          </p:cNvPicPr>
          <p:nvPr>
            <p:ph sz="quarter" idx="2"/>
          </p:nvPr>
        </p:nvPicPr>
        <p:blipFill>
          <a:blip r:embed="rId2"/>
          <a:srcRect b="9569"/>
          <a:stretch>
            <a:fillRect/>
          </a:stretch>
        </p:blipFill>
        <p:spPr>
          <a:xfrm>
            <a:off x="539750" y="2061210"/>
            <a:ext cx="2110105" cy="3712845"/>
          </a:xfrm>
          <a:prstGeom prst="rect">
            <a:avLst/>
          </a:prstGeom>
        </p:spPr>
      </p:pic>
      <p:pic>
        <p:nvPicPr>
          <p:cNvPr id="6" name="Content Placeholder 3" descr="WhatsApp Image 2024-04-01 at 7.26.58 PM"/>
          <p:cNvPicPr>
            <a:picLocks noChangeAspect="1"/>
          </p:cNvPicPr>
          <p:nvPr/>
        </p:nvPicPr>
        <p:blipFill>
          <a:blip r:embed="rId3"/>
          <a:stretch>
            <a:fillRect/>
          </a:stretch>
        </p:blipFill>
        <p:spPr>
          <a:xfrm>
            <a:off x="2915920" y="2061210"/>
            <a:ext cx="2110105" cy="3712845"/>
          </a:xfrm>
          <a:prstGeom prst="rect">
            <a:avLst/>
          </a:prstGeom>
        </p:spPr>
      </p:pic>
      <p:pic>
        <p:nvPicPr>
          <p:cNvPr id="7" name="Picture 6" descr="WhatsApp Image 2024-04-01 at 7.27.00 PM"/>
          <p:cNvPicPr>
            <a:picLocks noChangeAspect="1"/>
          </p:cNvPicPr>
          <p:nvPr/>
        </p:nvPicPr>
        <p:blipFill>
          <a:blip r:embed="rId4"/>
          <a:srcRect b="25268"/>
          <a:stretch>
            <a:fillRect/>
          </a:stretch>
        </p:blipFill>
        <p:spPr>
          <a:xfrm>
            <a:off x="5436235" y="2061210"/>
            <a:ext cx="2293620" cy="3697605"/>
          </a:xfrm>
          <a:prstGeom prst="flowChartProcess">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00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DOMAIN -  IOT</a:t>
            </a: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The Internet of Things, is a revolutionary concept that refers to the interconnection of everyday objects or "things" embedded with sensors, software, and other technologies, enabling them to collect and exchange data over the internet. </a:t>
            </a:r>
          </a:p>
          <a:p>
            <a:pPr algn="just">
              <a:lnSpc>
                <a:spcPct val="150000"/>
              </a:lnSpc>
            </a:pPr>
            <a:r>
              <a:rPr lang="en-US" sz="1800" dirty="0" smtClean="0">
                <a:latin typeface="Times New Roman" panose="02020603050405020304" pitchFamily="18" charset="0"/>
                <a:cs typeface="Times New Roman" panose="02020603050405020304" pitchFamily="18" charset="0"/>
              </a:rPr>
              <a:t>The core idea behind </a:t>
            </a:r>
            <a:r>
              <a:rPr lang="en-US" sz="1800" dirty="0" smtClean="0">
                <a:latin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is connectivity. It allows objects to communicate and interact with each other through the internet or other communication networks without requiring human intervention. </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4-04-01 at 7.26.59 PM"/>
          <p:cNvPicPr>
            <a:picLocks noGrp="1" noChangeAspect="1"/>
          </p:cNvPicPr>
          <p:nvPr>
            <p:ph sz="quarter" idx="2"/>
          </p:nvPr>
        </p:nvPicPr>
        <p:blipFill>
          <a:blip r:embed="rId2"/>
          <a:stretch>
            <a:fillRect/>
          </a:stretch>
        </p:blipFill>
        <p:spPr>
          <a:xfrm>
            <a:off x="568325" y="2061210"/>
            <a:ext cx="2110105" cy="3293745"/>
          </a:xfrm>
          <a:prstGeom prst="rect">
            <a:avLst/>
          </a:prstGeom>
        </p:spPr>
      </p:pic>
      <p:pic>
        <p:nvPicPr>
          <p:cNvPr id="5" name="Picture 4" descr="WhatsApp Image 2024-04-01 at 7.26.57 PM"/>
          <p:cNvPicPr>
            <a:picLocks noChangeAspect="1"/>
          </p:cNvPicPr>
          <p:nvPr/>
        </p:nvPicPr>
        <p:blipFill>
          <a:blip r:embed="rId3"/>
          <a:stretch>
            <a:fillRect/>
          </a:stretch>
        </p:blipFill>
        <p:spPr>
          <a:xfrm>
            <a:off x="3060065" y="2061210"/>
            <a:ext cx="2138680" cy="3292475"/>
          </a:xfrm>
          <a:prstGeom prst="rect">
            <a:avLst/>
          </a:prstGeom>
        </p:spPr>
      </p:pic>
      <p:pic>
        <p:nvPicPr>
          <p:cNvPr id="6" name="Picture 5" descr="WhatsApp Image 2024-04-01 at 7.26.52 PM"/>
          <p:cNvPicPr>
            <a:picLocks noChangeAspect="1"/>
          </p:cNvPicPr>
          <p:nvPr/>
        </p:nvPicPr>
        <p:blipFill>
          <a:blip r:embed="rId4"/>
          <a:stretch>
            <a:fillRect/>
          </a:stretch>
        </p:blipFill>
        <p:spPr>
          <a:xfrm>
            <a:off x="5723890" y="2061210"/>
            <a:ext cx="2475230" cy="33515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    SCREENSH</a:t>
            </a:r>
            <a:r>
              <a:rPr lang="en-US"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o</a:t>
            </a:r>
            <a:r>
              <a:rPr lang="en-US" sz="200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TS</a:t>
            </a:r>
            <a:endParaRPr lang="en-US" sz="20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quarter" idx="1"/>
          </p:nvPr>
        </p:nvSpPr>
        <p:spPr>
          <a:xfrm>
            <a:off x="457200" y="1600200"/>
            <a:ext cx="8054340" cy="4572000"/>
          </a:xfrm>
        </p:spPr>
        <p:txBody>
          <a:bodyPr/>
          <a:lstStyle/>
          <a:p>
            <a:pPr marL="0" indent="0">
              <a:buNone/>
            </a:pPr>
            <a:r>
              <a:rPr lang="en-US" sz="2000">
                <a:latin typeface="Times New Roman" panose="02020603050405020304" pitchFamily="18" charset="0"/>
                <a:cs typeface="Times New Roman" panose="02020603050405020304" pitchFamily="18" charset="0"/>
              </a:rPr>
              <a:t>     BLYNK CL</a:t>
            </a: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o</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UD</a:t>
            </a:r>
          </a:p>
        </p:txBody>
      </p:sp>
      <p:pic>
        <p:nvPicPr>
          <p:cNvPr id="9" name="Content Placeholder 8" descr="sc5"/>
          <p:cNvPicPr>
            <a:picLocks noGrp="1" noChangeAspect="1"/>
          </p:cNvPicPr>
          <p:nvPr>
            <p:ph sz="quarter" idx="2"/>
          </p:nvPr>
        </p:nvPicPr>
        <p:blipFill>
          <a:blip r:embed="rId2"/>
          <a:stretch>
            <a:fillRect/>
          </a:stretch>
        </p:blipFill>
        <p:spPr>
          <a:xfrm>
            <a:off x="798195" y="2849880"/>
            <a:ext cx="7126605" cy="32321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2"/>
          <p:cNvPicPr>
            <a:picLocks noGrp="1" noChangeAspect="1"/>
          </p:cNvPicPr>
          <p:nvPr>
            <p:ph sz="quarter" idx="1"/>
          </p:nvPr>
        </p:nvPicPr>
        <p:blipFill>
          <a:blip r:embed="rId2"/>
          <a:stretch>
            <a:fillRect/>
          </a:stretch>
        </p:blipFill>
        <p:spPr>
          <a:xfrm>
            <a:off x="683895" y="1124585"/>
            <a:ext cx="7570470" cy="42900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1"/>
          <p:cNvPicPr>
            <a:picLocks noGrp="1" noChangeAspect="1"/>
          </p:cNvPicPr>
          <p:nvPr>
            <p:ph sz="quarter" idx="1"/>
          </p:nvPr>
        </p:nvPicPr>
        <p:blipFill>
          <a:blip r:embed="rId2"/>
          <a:stretch>
            <a:fillRect/>
          </a:stretch>
        </p:blipFill>
        <p:spPr>
          <a:xfrm>
            <a:off x="539750" y="1158240"/>
            <a:ext cx="7664450" cy="44938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3"/>
          <p:cNvPicPr>
            <a:picLocks noGrp="1" noChangeAspect="1"/>
          </p:cNvPicPr>
          <p:nvPr>
            <p:ph sz="quarter" idx="1"/>
          </p:nvPr>
        </p:nvPicPr>
        <p:blipFill>
          <a:blip r:embed="rId2"/>
          <a:stretch>
            <a:fillRect/>
          </a:stretch>
        </p:blipFill>
        <p:spPr>
          <a:xfrm>
            <a:off x="457200" y="1179830"/>
            <a:ext cx="7778750" cy="45002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4"/>
          <p:cNvPicPr>
            <a:picLocks noGrp="1" noChangeAspect="1"/>
          </p:cNvPicPr>
          <p:nvPr>
            <p:ph sz="quarter" idx="1"/>
          </p:nvPr>
        </p:nvPicPr>
        <p:blipFill>
          <a:blip r:embed="rId2"/>
          <a:stretch>
            <a:fillRect/>
          </a:stretch>
        </p:blipFill>
        <p:spPr>
          <a:xfrm>
            <a:off x="457200" y="1280160"/>
            <a:ext cx="7840345" cy="460184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CONCLUSION</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algn="just">
              <a:lnSpc>
                <a:spcPct val="150000"/>
              </a:lnSpc>
            </a:pPr>
            <a:r>
              <a:rPr lang="en-US" sz="1800" dirty="0" smtClean="0">
                <a:latin typeface="Times New Roman" panose="02020603050405020304" pitchFamily="18" charset="0"/>
              </a:rPr>
              <a:t>The proposed system is designed with integrating different modules like ESP8266 Wi-Fi modem, Ultrasonic Sensor, </a:t>
            </a:r>
            <a:r>
              <a:rPr lang="en-US" sz="1800" dirty="0" err="1" smtClean="0">
                <a:latin typeface="Times New Roman" panose="02020603050405020304" pitchFamily="18" charset="0"/>
              </a:rPr>
              <a:t>Arduino</a:t>
            </a:r>
            <a:r>
              <a:rPr lang="en-US" sz="1800" dirty="0" smtClean="0">
                <a:latin typeface="Times New Roman" panose="02020603050405020304" pitchFamily="18" charset="0"/>
              </a:rPr>
              <a:t> board, and a GSM module, which is a cost-efficient and economic smart garbage collection system By implementing this system, the problem can be minimized for excess accumulation of garbage from the dustbins in streets, residential houses, organizations, etc. The improved feature of any other similar systems already existing is, this proposed system can monitor the garbage level automatically with the help of sensors and transfer that information to the cleaning workers through an android application .</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sz="2000" b="1">
                <a:solidFill>
                  <a:schemeClr val="tx1"/>
                </a:solidFill>
                <a:latin typeface="Times New Roman" panose="02020603050405020304" pitchFamily="18" charset="0"/>
                <a:cs typeface="Times New Roman" panose="02020603050405020304" pitchFamily="18" charset="0"/>
              </a:rPr>
              <a:t>FUTURE ENHANCEMENT</a:t>
            </a:r>
          </a:p>
        </p:txBody>
      </p:sp>
      <p:sp>
        <p:nvSpPr>
          <p:cNvPr id="3" name="Content Placeholder 2"/>
          <p:cNvSpPr>
            <a:spLocks noGrp="1"/>
          </p:cNvSpPr>
          <p:nvPr>
            <p:ph sz="quarter" idx="1"/>
          </p:nvPr>
        </p:nvSpPr>
        <p:spPr/>
        <p:txBody>
          <a:bodyPr/>
          <a:lstStyle/>
          <a:p>
            <a:pPr>
              <a:lnSpc>
                <a:spcPct val="150000"/>
              </a:lnSpc>
            </a:pPr>
            <a:r>
              <a:rPr lang="en-US" sz="1800">
                <a:latin typeface="Times New Roman" panose="02020603050405020304" pitchFamily="18" charset="0"/>
                <a:cs typeface="Times New Roman" panose="02020603050405020304" pitchFamily="18" charset="0"/>
              </a:rPr>
              <a:t>Adding m</a:t>
            </a:r>
            <a:r>
              <a:rPr lang="en-US" sz="1800" dirty="0" smtClean="0">
                <a:latin typeface="Times New Roman" panose="02020603050405020304" pitchFamily="18" charset="0"/>
                <a:cs typeface="Times New Roman" panose="02020603050405020304" pitchFamily="18" charset="0"/>
                <a:sym typeface="+mn-ea"/>
              </a:rPr>
              <a:t>ore garbage bins </a:t>
            </a:r>
          </a:p>
          <a:p>
            <a:pPr>
              <a:lnSpc>
                <a:spcPct val="150000"/>
              </a:lnSpc>
            </a:pPr>
            <a:r>
              <a:rPr lang="en-US" sz="1800">
                <a:latin typeface="Times New Roman" panose="02020603050405020304" pitchFamily="18" charset="0"/>
                <a:cs typeface="Times New Roman" panose="02020603050405020304" pitchFamily="18" charset="0"/>
              </a:rPr>
              <a:t>Interc</a:t>
            </a:r>
            <a:r>
              <a:rPr lang="en-US" sz="1800" dirty="0" smtClean="0">
                <a:latin typeface="Times New Roman" panose="02020603050405020304" pitchFamily="18" charset="0"/>
                <a:cs typeface="Times New Roman" panose="02020603050405020304" pitchFamily="18" charset="0"/>
                <a:sym typeface="+mn-ea"/>
              </a:rPr>
              <a:t>onnect wide areas</a:t>
            </a:r>
          </a:p>
          <a:p>
            <a:pPr>
              <a:lnSpc>
                <a:spcPct val="150000"/>
              </a:lnSpc>
            </a:pPr>
            <a:r>
              <a:rPr lang="en-US" sz="1800">
                <a:latin typeface="Times New Roman" panose="02020603050405020304" pitchFamily="18" charset="0"/>
                <a:cs typeface="Times New Roman" panose="02020603050405020304" pitchFamily="18" charset="0"/>
              </a:rPr>
              <a:t>Sh</a:t>
            </a:r>
            <a:r>
              <a:rPr lang="en-US" sz="1800" dirty="0" smtClean="0">
                <a:latin typeface="Times New Roman" panose="02020603050405020304" pitchFamily="18" charset="0"/>
                <a:cs typeface="Times New Roman" panose="02020603050405020304" pitchFamily="18" charset="0"/>
                <a:sym typeface="+mn-ea"/>
              </a:rPr>
              <a:t>ortest path</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00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REFERENCES</a:t>
            </a:r>
          </a:p>
        </p:txBody>
      </p:sp>
      <p:sp>
        <p:nvSpPr>
          <p:cNvPr id="3" name="Content Placeholder 2"/>
          <p:cNvSpPr>
            <a:spLocks noGrp="1"/>
          </p:cNvSpPr>
          <p:nvPr>
            <p:ph sz="quarter" idx="1"/>
          </p:nvPr>
        </p:nvSpPr>
        <p:spPr>
          <a:xfrm>
            <a:off x="457200" y="1600200"/>
            <a:ext cx="8107680" cy="4572000"/>
          </a:xfrm>
        </p:spPr>
        <p:txBody>
          <a:bodyPr/>
          <a:lstStyle/>
          <a:p>
            <a:pPr marL="304800" indent="0" algn="just" defTabSz="0">
              <a:lnSpc>
                <a:spcPct val="150000"/>
              </a:lnSpc>
              <a:buNone/>
              <a:tabLst>
                <a:tab pos="685800" algn="l"/>
              </a:tabLst>
            </a:pPr>
            <a:r>
              <a:rPr lang="en-US" sz="1800">
                <a:latin typeface="Times New Roman" panose="02020603050405020304" pitchFamily="18" charset="0"/>
                <a:cs typeface="Times New Roman" panose="02020603050405020304" pitchFamily="18" charset="0"/>
              </a:rPr>
              <a:t>   [1]   Thangavel Bhuvaneswari et.al, (2020), Internet of things (IoT) based           	   	    		Smart      	Garbage monitoring system, Indonesian Journal of Electrical 	   			      		    Engineering  	and Computer Science Vol. 20, No.2, November2020.</a:t>
            </a:r>
          </a:p>
          <a:p>
            <a:pPr indent="0" algn="just" defTabSz="0">
              <a:lnSpc>
                <a:spcPct val="150000"/>
              </a:lnSpc>
              <a:buNone/>
              <a:tabLst>
                <a:tab pos="685800" algn="l"/>
              </a:tabLst>
            </a:pPr>
            <a:r>
              <a:rPr lang="en-US" sz="1800">
                <a:latin typeface="Times New Roman" panose="02020603050405020304" pitchFamily="18" charset="0"/>
                <a:cs typeface="Times New Roman" panose="02020603050405020304" pitchFamily="18" charset="0"/>
              </a:rPr>
              <a:t>    [2]   Prof. Dr. Sandeep M et.al, (2017), Smart Garbage Monitoring System using     	     Internet of Things (IOT), IJIREEICE, ISSN (Online) 2321 – 2004, Vol. 5,  			 			 	     Issue 1</a:t>
            </a:r>
          </a:p>
          <a:p>
            <a:pPr indent="0" algn="just" defTabSz="0">
              <a:lnSpc>
                <a:spcPct val="150000"/>
              </a:lnSpc>
              <a:buNone/>
              <a:tabLst>
                <a:tab pos="685800" algn="l"/>
              </a:tabLst>
            </a:pPr>
            <a:r>
              <a:rPr lang="en-US" sz="1800">
                <a:latin typeface="Times New Roman" panose="02020603050405020304" pitchFamily="18" charset="0"/>
                <a:cs typeface="Times New Roman" panose="02020603050405020304" pitchFamily="18" charset="0"/>
              </a:rPr>
              <a:t>    [3]   S. S. Navghane, M. S. Killedar, and V. M. Rohokale, “ IoT Based Smart            			     Garbage and Waste Collection Bin,” International Journal of Advanced 	  	  	 		  			     Research in Electronics and Communication Engineering (IJARECE). 			   	   </a:t>
            </a:r>
          </a:p>
          <a:p>
            <a:pPr indent="30480" algn="just" defTabSz="0">
              <a:lnSpc>
                <a:spcPct val="150000"/>
              </a:lnSpc>
              <a:tabLst>
                <a:tab pos="685800" algn="l"/>
              </a:tabLst>
            </a:pPr>
            <a:endParaRPr lang="en-US" sz="1800">
              <a:latin typeface="Times New Roman" panose="02020603050405020304" pitchFamily="18" charset="0"/>
              <a:cs typeface="Times New Roman" panose="02020603050405020304" pitchFamily="18" charset="0"/>
            </a:endParaRPr>
          </a:p>
          <a:p>
            <a:pPr indent="0" algn="just" defTabSz="0">
              <a:lnSpc>
                <a:spcPct val="150000"/>
              </a:lnSpc>
              <a:buNone/>
              <a:tabLst>
                <a:tab pos="685800" algn="l"/>
              </a:tabLst>
            </a:pP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8080"/>
            <a:ext cx="7529195" cy="4908550"/>
          </a:xfrm>
        </p:spPr>
        <p:txBody>
          <a:bodyPr>
            <a:normAutofit lnSpcReduction="20000"/>
          </a:bodyPr>
          <a:lstStyle/>
          <a:p>
            <a:pPr marL="0" indent="0" algn="just">
              <a:lnSpc>
                <a:spcPct val="100000"/>
              </a:lnSpc>
              <a:buNone/>
            </a:pPr>
            <a:r>
              <a:rPr lang="en-US" sz="1800">
                <a:latin typeface="Times New Roman" panose="02020603050405020304" pitchFamily="18" charset="0"/>
                <a:cs typeface="Times New Roman" panose="02020603050405020304" pitchFamily="18" charset="0"/>
              </a:rPr>
              <a:t>       [4]	Sharmad Pasha “ Thingspeak Based Sensing and Monitoring System   	for  IoT with Matlab Analysis”, International Journal of New 	Technology and Research (IJNTR).</a:t>
            </a:r>
          </a:p>
          <a:p>
            <a:pPr algn="just">
              <a:lnSpc>
                <a:spcPct val="150000"/>
              </a:lnSpc>
            </a:pPr>
            <a:endParaRPr lang="en-US" sz="1800">
              <a:latin typeface="Times New Roman" panose="02020603050405020304" pitchFamily="18" charset="0"/>
              <a:cs typeface="Times New Roman" panose="02020603050405020304" pitchFamily="18" charset="0"/>
            </a:endParaRPr>
          </a:p>
          <a:p>
            <a:pPr marL="0" indent="0" algn="just">
              <a:lnSpc>
                <a:spcPct val="100000"/>
              </a:lnSpc>
              <a:buNone/>
            </a:pPr>
            <a:r>
              <a:rPr lang="en-US" sz="1800">
                <a:latin typeface="Times New Roman" panose="02020603050405020304" pitchFamily="18" charset="0"/>
                <a:cs typeface="Times New Roman" panose="02020603050405020304" pitchFamily="18" charset="0"/>
              </a:rPr>
              <a:t>       [5]	S. R. Mugunthan, “Decision Tree Based Interference Recognition for 	Fog Enabled IOT Architecture”, Journal of trends in Computer 	Science and Smart technology (TCSST) (2020), Vol.02.</a:t>
            </a:r>
          </a:p>
          <a:p>
            <a:pPr algn="just">
              <a:lnSpc>
                <a:spcPct val="100000"/>
              </a:lnSpc>
            </a:pPr>
            <a:endParaRPr lang="en-US" sz="1800">
              <a:latin typeface="Times New Roman" panose="02020603050405020304" pitchFamily="18" charset="0"/>
              <a:cs typeface="Times New Roman" panose="02020603050405020304" pitchFamily="18" charset="0"/>
            </a:endParaRPr>
          </a:p>
          <a:p>
            <a:pPr marL="0" indent="0" algn="just">
              <a:lnSpc>
                <a:spcPct val="100000"/>
              </a:lnSpc>
              <a:buNone/>
            </a:pPr>
            <a:r>
              <a:rPr lang="en-US" sz="1800">
                <a:latin typeface="Times New Roman" panose="02020603050405020304" pitchFamily="18" charset="0"/>
                <a:cs typeface="Times New Roman" panose="02020603050405020304" pitchFamily="18" charset="0"/>
                <a:sym typeface="+mn-ea"/>
              </a:rPr>
              <a:t>       [6]	David Nettikadan and Subodh Raj M.S. “ Smart Community 	Monitoring      System using Thingspeak IoT Platform”, International 	Journal of Applied Engineering Research ISSN 0973-4562 Volume 13, 	Number 17 (2018) pp. 13402-13408.</a:t>
            </a:r>
          </a:p>
          <a:p>
            <a:pPr algn="just">
              <a:lnSpc>
                <a:spcPct val="100000"/>
              </a:lnSpc>
            </a:pPr>
            <a:endParaRPr lang="en-US" sz="1800">
              <a:latin typeface="Times New Roman" panose="02020603050405020304" pitchFamily="18" charset="0"/>
              <a:cs typeface="Times New Roman" panose="02020603050405020304" pitchFamily="18" charset="0"/>
              <a:sym typeface="+mn-ea"/>
            </a:endParaRPr>
          </a:p>
          <a:p>
            <a:pPr marL="0" indent="0" algn="just">
              <a:lnSpc>
                <a:spcPct val="100000"/>
              </a:lnSpc>
              <a:buNone/>
            </a:pPr>
            <a:r>
              <a:rPr lang="en-US" sz="1800">
                <a:latin typeface="Times New Roman" panose="02020603050405020304" pitchFamily="18" charset="0"/>
                <a:cs typeface="Times New Roman" panose="02020603050405020304" pitchFamily="18" charset="0"/>
                <a:sym typeface="+mn-ea"/>
              </a:rPr>
              <a:t>       [7]	R. Dhaya, R. Kanthavel “ “A Wireless Collision Detection on 	Transmission Poles through IoT Technology”, Journal of trends in 	Computer Science and Smart technology (TCSST) (2020)</a:t>
            </a:r>
          </a:p>
          <a:p>
            <a:pPr algn="just">
              <a:lnSpc>
                <a:spcPct val="100000"/>
              </a:lnSpc>
            </a:pPr>
            <a:endParaRPr lang="en-US" sz="1800">
              <a:latin typeface="Times New Roman" panose="02020603050405020304" pitchFamily="18" charset="0"/>
              <a:cs typeface="Times New Roman" panose="02020603050405020304" pitchFamily="18" charset="0"/>
            </a:endParaRPr>
          </a:p>
          <a:p>
            <a:pPr algn="just"/>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sz="quarter"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Smart Garbage Monitoring and Disposal Support System (SGMDSS) is an innovative </a:t>
            </a:r>
            <a:r>
              <a:rPr lang="en-US" sz="1800" dirty="0" smtClean="0">
                <a:latin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cs typeface="Times New Roman" panose="02020603050405020304" pitchFamily="18" charset="0"/>
              </a:rPr>
              <a:t>-based </a:t>
            </a:r>
            <a:r>
              <a:rPr lang="en-US" sz="1800" dirty="0">
                <a:latin typeface="Times New Roman" panose="02020603050405020304" pitchFamily="18" charset="0"/>
                <a:cs typeface="Times New Roman" panose="02020603050405020304" pitchFamily="18" charset="0"/>
              </a:rPr>
              <a:t>solution designed to enhance garbage management. It automates waste monitoring and disposal by employing sensors in garbage bins. The system notifies cleaning personnel via an android mobile app about the garbage </a:t>
            </a:r>
            <a:r>
              <a:rPr lang="en-US" sz="1800" dirty="0" smtClean="0">
                <a:latin typeface="Times New Roman" panose="02020603050405020304" pitchFamily="18" charset="0"/>
                <a:cs typeface="Times New Roman" panose="02020603050405020304" pitchFamily="18" charset="0"/>
              </a:rPr>
              <a:t>level. </a:t>
            </a:r>
            <a:r>
              <a:rPr lang="en-US" sz="1800" dirty="0">
                <a:latin typeface="Times New Roman" panose="02020603050405020304" pitchFamily="18" charset="0"/>
                <a:cs typeface="Times New Roman" panose="02020603050405020304" pitchFamily="18" charset="0"/>
              </a:rPr>
              <a:t>Additionally, real-time data is stored in the cloud and accessible through a webpage, ensuring efficient and timely waste disposal. This technology aims to improve cleanliness in metros, cities, and villages while minimizing manual intervention in the traditional garbage collection process.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7467600" cy="2164080"/>
          </a:xfrm>
        </p:spPr>
        <p:txBody>
          <a:bodyPr>
            <a:normAutofit fontScale="90000" lnSpcReduction="20000"/>
          </a:bodyPr>
          <a:lstStyle/>
          <a:p>
            <a:pPr marL="0" indent="0">
              <a:buNone/>
            </a:pPr>
            <a:endParaRPr lang="en-US">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endParaRPr>
          </a:p>
          <a:p>
            <a:pPr marL="0" indent="0">
              <a:buNone/>
            </a:pPr>
            <a:endParaRPr lang="en-US">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endParaRPr>
          </a:p>
          <a:p>
            <a:pPr marL="0" indent="0">
              <a:buNone/>
            </a:pPr>
            <a:endParaRPr lang="en-US">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endParaRPr>
          </a:p>
          <a:p>
            <a:pPr marL="0" indent="0">
              <a:buNone/>
            </a:pPr>
            <a:endParaRPr lang="en-US">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endParaRPr>
          </a:p>
          <a:p>
            <a:pPr marL="0" indent="0">
              <a:buNone/>
            </a:pPr>
            <a:r>
              <a:rPr lang="en-US">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                         </a:t>
            </a:r>
            <a:r>
              <a:rPr lang="en-US" sz="5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THANK YOU</a:t>
            </a:r>
            <a:endParaRPr lang="en-US" sz="5400">
              <a:ln w="22225">
                <a:solidFill>
                  <a:schemeClr val="accent2"/>
                </a:solidFill>
                <a:prstDash val="solid"/>
              </a:ln>
              <a:solidFill>
                <a:srgbClr val="FFC000"/>
              </a:solidFill>
              <a:effectLst/>
              <a:latin typeface="Times New Roman" panose="02020603050405020304" pitchFamily="18" charset="0"/>
              <a:cs typeface="Times New Roman" panose="02020603050405020304" pitchFamily="18" charset="0"/>
            </a:endParaRPr>
          </a:p>
          <a:p>
            <a:pPr marL="0" indent="0">
              <a:buNone/>
            </a:pPr>
            <a:endParaRPr lang="en-US" sz="5400">
              <a:ln w="22225">
                <a:solidFill>
                  <a:schemeClr val="accent2"/>
                </a:solidFill>
                <a:prstDash val="solid"/>
              </a:ln>
              <a:solidFill>
                <a:srgbClr val="FFC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7467600" cy="6321552"/>
          </a:xfrm>
        </p:spPr>
        <p:txBody>
          <a:bodyPr>
            <a:normAutofit/>
          </a:bodyPr>
          <a:lstStyle/>
          <a:p>
            <a:pPr marL="0" indent="0" algn="ctr">
              <a:lnSpc>
                <a:spcPct val="150000"/>
              </a:lnSpc>
              <a:buNone/>
            </a:pPr>
            <a:endParaRPr lang="en-US" sz="1800" b="1" dirty="0">
              <a:latin typeface="Times New Roman" panose="02020603050405020304" pitchFamily="18" charset="0"/>
              <a:cs typeface="Times New Roman" panose="02020603050405020304" pitchFamily="18" charset="0"/>
            </a:endParaRPr>
          </a:p>
          <a:p>
            <a:pPr marL="0" indent="0" algn="ctr">
              <a:lnSpc>
                <a:spcPct val="150000"/>
              </a:lnSpc>
              <a:buNone/>
            </a:pPr>
            <a:r>
              <a:rPr lang="en-US" sz="200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OBJECTIVES</a:t>
            </a:r>
          </a:p>
          <a:p>
            <a:pPr>
              <a:lnSpc>
                <a:spcPct val="150000"/>
              </a:lnSpc>
              <a:buNone/>
            </a:pPr>
            <a:endParaRPr lang="en-US" sz="1600" dirty="0"/>
          </a:p>
          <a:p>
            <a:pPr>
              <a:lnSpc>
                <a:spcPct val="150000"/>
              </a:lnSpc>
            </a:pPr>
            <a:r>
              <a:rPr lang="en-US" sz="1800" dirty="0" smtClean="0">
                <a:latin typeface="Times New Roman" panose="02020603050405020304" pitchFamily="18" charset="0"/>
                <a:cs typeface="Times New Roman" panose="02020603050405020304" pitchFamily="18" charset="0"/>
              </a:rPr>
              <a:t>Data-Driven </a:t>
            </a:r>
            <a:r>
              <a:rPr lang="en-US" sz="1800" dirty="0">
                <a:latin typeface="Times New Roman" panose="02020603050405020304" pitchFamily="18" charset="0"/>
                <a:cs typeface="Times New Roman" panose="02020603050405020304" pitchFamily="18" charset="0"/>
              </a:rPr>
              <a:t>Decision </a:t>
            </a:r>
            <a:r>
              <a:rPr lang="en-US" sz="1800" dirty="0" smtClean="0">
                <a:latin typeface="Times New Roman" panose="02020603050405020304" pitchFamily="18" charset="0"/>
                <a:cs typeface="Times New Roman" panose="02020603050405020304" pitchFamily="18" charset="0"/>
              </a:rPr>
              <a:t>Making</a:t>
            </a:r>
          </a:p>
          <a:p>
            <a:pPr>
              <a:lnSpc>
                <a:spcPct val="150000"/>
              </a:lnSpc>
            </a:pPr>
            <a:r>
              <a:rPr lang="en-US" sz="1800" dirty="0">
                <a:latin typeface="Times New Roman" panose="02020603050405020304" pitchFamily="18" charset="0"/>
                <a:cs typeface="Times New Roman" panose="02020603050405020304" pitchFamily="18" charset="0"/>
              </a:rPr>
              <a:t>Enhanced Public </a:t>
            </a:r>
            <a:r>
              <a:rPr lang="en-US" sz="1800" dirty="0" smtClean="0">
                <a:latin typeface="Times New Roman" panose="02020603050405020304" pitchFamily="18" charset="0"/>
                <a:cs typeface="Times New Roman" panose="02020603050405020304" pitchFamily="18" charset="0"/>
              </a:rPr>
              <a:t>Services</a:t>
            </a:r>
          </a:p>
          <a:p>
            <a:pPr>
              <a:lnSpc>
                <a:spcPct val="150000"/>
              </a:lnSpc>
            </a:pPr>
            <a:r>
              <a:rPr lang="en-US" sz="1800" dirty="0">
                <a:latin typeface="Times New Roman" panose="02020603050405020304" pitchFamily="18" charset="0"/>
                <a:cs typeface="Times New Roman" panose="02020603050405020304" pitchFamily="18" charset="0"/>
              </a:rPr>
              <a:t>Integration with Smart City </a:t>
            </a:r>
            <a:r>
              <a:rPr lang="en-US" sz="1800" dirty="0" smtClean="0">
                <a:latin typeface="Times New Roman" panose="02020603050405020304" pitchFamily="18" charset="0"/>
                <a:cs typeface="Times New Roman" panose="02020603050405020304" pitchFamily="18" charset="0"/>
              </a:rPr>
              <a:t>Initiatives</a:t>
            </a:r>
          </a:p>
          <a:p>
            <a:pPr>
              <a:lnSpc>
                <a:spcPct val="150000"/>
              </a:lnSpc>
            </a:pPr>
            <a:r>
              <a:rPr lang="en-US" sz="1800" dirty="0">
                <a:latin typeface="Times New Roman" panose="02020603050405020304" pitchFamily="18" charset="0"/>
                <a:cs typeface="Times New Roman" panose="02020603050405020304" pitchFamily="18" charset="0"/>
              </a:rPr>
              <a:t>Efficient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05" y="981075"/>
            <a:ext cx="7467600" cy="620395"/>
          </a:xfrm>
        </p:spPr>
        <p:txBody>
          <a:bodyPr/>
          <a:lstStyle/>
          <a:p>
            <a:r>
              <a:rPr lang="en-US"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2400"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problem statement</a:t>
            </a:r>
            <a:endParaRPr lang="en-US" sz="2400"/>
          </a:p>
        </p:txBody>
      </p:sp>
      <p:sp>
        <p:nvSpPr>
          <p:cNvPr id="3" name="Content Placeholder 2"/>
          <p:cNvSpPr>
            <a:spLocks noGrp="1"/>
          </p:cNvSpPr>
          <p:nvPr>
            <p:ph sz="quarter" idx="1"/>
          </p:nvPr>
        </p:nvSpPr>
        <p:spPr>
          <a:xfrm>
            <a:off x="457200" y="1485265"/>
            <a:ext cx="8132445" cy="4873625"/>
          </a:xfrm>
        </p:spPr>
        <p:txBody>
          <a:bodyPr/>
          <a:lstStyle/>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o"/>
            </a:pPr>
            <a:r>
              <a:rPr lang="en-US" sz="1800">
                <a:latin typeface="Times New Roman" panose="02020603050405020304" pitchFamily="18" charset="0"/>
                <a:cs typeface="Times New Roman" panose="02020603050405020304" pitchFamily="18" charset="0"/>
              </a:rPr>
              <a:t>How might we innovate solutions for the proper disposal of garbage waste, ensuring environmental safety, cost-effectiveness, and scalability across diverse settings such as public side and educational institutions?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endParaRPr lang="en-US"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nSpc>
                <a:spcPct val="150000"/>
              </a:lnSpc>
            </a:pPr>
            <a:r>
              <a:rPr lang="en-US" sz="1800" b="1" dirty="0" smtClean="0">
                <a:latin typeface="Times New Roman" panose="02020603050405020304" pitchFamily="18" charset="0"/>
                <a:cs typeface="Times New Roman" panose="02020603050405020304" pitchFamily="18" charset="0"/>
              </a:rPr>
              <a:t>MANUAL CLEANING</a:t>
            </a:r>
          </a:p>
          <a:p>
            <a:pPr marL="259080" indent="-259080" algn="just">
              <a:lnSpc>
                <a:spcPct val="150000"/>
              </a:lnSpc>
              <a:buNone/>
            </a:pPr>
            <a:r>
              <a:rPr lang="en-US" sz="1800" dirty="0">
                <a:latin typeface="Times New Roman" panose="02020603050405020304" pitchFamily="18" charset="0"/>
                <a:cs typeface="Times New Roman" panose="02020603050405020304" pitchFamily="18" charset="0"/>
              </a:rPr>
              <a:t>     The existing system of waste management typically involves manual processes where cleaning workers physically visit each garbage bin to assess whether it needs emptying. This traditional approach often relies on scheduled collections rather than real-time monitoring of fill levels, leading to inefficiencies and potential issues such as overflow and littering.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DISADVANTAGES</a:t>
            </a:r>
            <a:br>
              <a:rPr lang="en-US"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 Public Health Risks</a:t>
            </a:r>
          </a:p>
          <a:p>
            <a:pPr algn="just">
              <a:lnSpc>
                <a:spcPct val="150000"/>
              </a:lnSpc>
            </a:pPr>
            <a:r>
              <a:rPr lang="en-US" sz="1800" dirty="0" smtClean="0">
                <a:latin typeface="Times New Roman" panose="02020603050405020304" pitchFamily="18" charset="0"/>
                <a:cs typeface="Times New Roman" panose="02020603050405020304" pitchFamily="18" charset="0"/>
              </a:rPr>
              <a:t> Unnecessary man-power wastage</a:t>
            </a:r>
          </a:p>
          <a:p>
            <a:pPr algn="just">
              <a:lnSpc>
                <a:spcPct val="150000"/>
              </a:lnSpc>
            </a:pPr>
            <a:r>
              <a:rPr lang="en-US" sz="1800" dirty="0" smtClean="0">
                <a:latin typeface="Times New Roman" panose="02020603050405020304" pitchFamily="18" charset="0"/>
                <a:cs typeface="Times New Roman" panose="02020603050405020304" pitchFamily="18" charset="0"/>
              </a:rPr>
              <a:t> Garbage bins are overfilled and not cleared by the workers</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6908"/>
          </a:xfrm>
        </p:spPr>
        <p:txBody>
          <a:bodyPr>
            <a:normAutofit/>
          </a:bodyPr>
          <a:lstStyle/>
          <a:p>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smtClean="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lang="en-US" sz="2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00034" y="1357298"/>
            <a:ext cx="7467600" cy="4873752"/>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In this proposed system, </a:t>
            </a:r>
            <a:r>
              <a:rPr lang="en-US" sz="1800" dirty="0" smtClean="0">
                <a:latin typeface="Times New Roman" panose="02020603050405020304" pitchFamily="18" charset="0"/>
                <a:cs typeface="Times New Roman" panose="02020603050405020304" pitchFamily="18" charset="0"/>
              </a:rPr>
              <a:t>IOT </a:t>
            </a:r>
            <a:r>
              <a:rPr lang="en-US" sz="1800" dirty="0">
                <a:latin typeface="Times New Roman" panose="02020603050405020304" pitchFamily="18" charset="0"/>
                <a:cs typeface="Times New Roman" panose="02020603050405020304" pitchFamily="18" charset="0"/>
              </a:rPr>
              <a:t>edge nodes are installed in the garbage bins or garbage </a:t>
            </a:r>
            <a:r>
              <a:rPr lang="en-US" sz="1800" dirty="0" smtClean="0">
                <a:latin typeface="Times New Roman" panose="02020603050405020304" pitchFamily="18" charset="0"/>
                <a:cs typeface="Times New Roman" panose="02020603050405020304" pitchFamily="18" charset="0"/>
              </a:rPr>
              <a:t>collectors</a:t>
            </a:r>
          </a:p>
          <a:p>
            <a:pPr algn="just">
              <a:lnSpc>
                <a:spcPct val="150000"/>
              </a:lnSpc>
            </a:pPr>
            <a:r>
              <a:rPr lang="en-US" sz="1800" dirty="0" smtClean="0">
                <a:latin typeface="Times New Roman" panose="02020603050405020304" pitchFamily="18" charset="0"/>
                <a:cs typeface="Times New Roman" panose="02020603050405020304" pitchFamily="18" charset="0"/>
              </a:rPr>
              <a:t>IOT </a:t>
            </a:r>
            <a:r>
              <a:rPr lang="en-US" sz="1800" dirty="0">
                <a:latin typeface="Times New Roman" panose="02020603050405020304" pitchFamily="18" charset="0"/>
                <a:cs typeface="Times New Roman" panose="02020603050405020304" pitchFamily="18" charset="0"/>
              </a:rPr>
              <a:t>cloud platform is used to store and visualize the data that is captured by the </a:t>
            </a:r>
            <a:r>
              <a:rPr lang="en-US" sz="1800" dirty="0" smtClean="0">
                <a:latin typeface="Times New Roman" panose="02020603050405020304" pitchFamily="18" charset="0"/>
                <a:cs typeface="Times New Roman" panose="02020603050405020304" pitchFamily="18" charset="0"/>
              </a:rPr>
              <a:t>nodes</a:t>
            </a:r>
          </a:p>
          <a:p>
            <a:pPr algn="just">
              <a:lnSpc>
                <a:spcPct val="150000"/>
              </a:lnSpc>
            </a:pPr>
            <a:r>
              <a:rPr lang="en-US" sz="1800" dirty="0">
                <a:latin typeface="Times New Roman" panose="02020603050405020304" pitchFamily="18" charset="0"/>
                <a:cs typeface="Times New Roman" panose="02020603050405020304" pitchFamily="18" charset="0"/>
              </a:rPr>
              <a:t>All the cleaning workers will be equipped with the android application which retrieves all the data from the cloud. Whenever the garbage level visible in applicatin filled </a:t>
            </a:r>
            <a:r>
              <a:rPr lang="en-US" sz="1800" dirty="0" err="1">
                <a:latin typeface="Times New Roman" panose="02020603050405020304" pitchFamily="18" charset="0"/>
                <a:cs typeface="Times New Roman" panose="02020603050405020304" pitchFamily="18" charset="0"/>
                <a:sym typeface="+mn-ea"/>
              </a:rPr>
              <a:t>or not. if filled </a:t>
            </a:r>
            <a:r>
              <a:rPr lang="en-US" sz="1800" dirty="0">
                <a:latin typeface="Times New Roman" panose="02020603050405020304" pitchFamily="18" charset="0"/>
                <a:cs typeface="Times New Roman" panose="02020603050405020304" pitchFamily="18" charset="0"/>
              </a:rPr>
              <a:t>workers immediately disp</a:t>
            </a:r>
            <a:r>
              <a:rPr lang="en-US" sz="1800" dirty="0" err="1">
                <a:latin typeface="Times New Roman" panose="02020603050405020304" pitchFamily="18" charset="0"/>
                <a:cs typeface="Times New Roman" panose="02020603050405020304" pitchFamily="18" charset="0"/>
                <a:sym typeface="+mn-ea"/>
              </a:rPr>
              <a:t>ose the garbage.</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solidFill>
                  <a:schemeClr val="tx1"/>
                </a:solidFill>
              </a:rPr>
              <a:t>	</a:t>
            </a:r>
            <a:r>
              <a:rPr lang="en-US" sz="2000" b="1" dirty="0" smtClean="0">
                <a:solidFill>
                  <a:schemeClr val="tx1"/>
                </a:solidFill>
              </a:rPr>
              <a:t>		</a:t>
            </a:r>
            <a:r>
              <a:rPr lang="en-US" sz="2000" b="1" dirty="0" smtClean="0">
                <a:solidFill>
                  <a:schemeClr val="tx1"/>
                </a:solidFill>
                <a:effectLst>
                  <a:outerShdw blurRad="38100" dist="38100" dir="2700000" algn="tl">
                    <a:srgbClr val="000000">
                      <a:alpha val="43137"/>
                    </a:srgbClr>
                  </a:outerShdw>
                </a:effectLst>
              </a:rPr>
              <a:t>ADVA</a:t>
            </a:r>
            <a:r>
              <a:rPr lang="en-US"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NTAGES</a:t>
            </a:r>
            <a:r>
              <a:rPr lang="en-US" sz="3200" b="1" dirty="0" smtClean="0">
                <a:effectLst>
                  <a:outerShdw blurRad="38100" dist="38100" dir="2700000" algn="tl">
                    <a:srgbClr val="000000">
                      <a:alpha val="43137"/>
                    </a:srgbClr>
                  </a:outerShdw>
                </a:effectLst>
              </a:rPr>
              <a:t/>
            </a:r>
            <a:br>
              <a:rPr lang="en-US" sz="3200" b="1" dirty="0" smtClean="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normAutofit/>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Time </a:t>
            </a:r>
            <a:r>
              <a:rPr lang="en-US" sz="1800" dirty="0" err="1" smtClean="0">
                <a:latin typeface="Times New Roman" panose="02020603050405020304" pitchFamily="18" charset="0"/>
                <a:cs typeface="Times New Roman" panose="02020603050405020304" pitchFamily="18" charset="0"/>
              </a:rPr>
              <a:t>cosumptions</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Accurate data</a:t>
            </a:r>
          </a:p>
          <a:p>
            <a:pPr algn="just">
              <a:lnSpc>
                <a:spcPct val="150000"/>
              </a:lnSpc>
            </a:pPr>
            <a:r>
              <a:rPr lang="en-US" sz="1800" dirty="0" smtClean="0">
                <a:latin typeface="Times New Roman" panose="02020603050405020304" pitchFamily="18" charset="0"/>
                <a:cs typeface="Times New Roman" panose="02020603050405020304" pitchFamily="18" charset="0"/>
              </a:rPr>
              <a:t>Data-driven Decision Making</a:t>
            </a:r>
          </a:p>
          <a:p>
            <a:pPr algn="just">
              <a:lnSpc>
                <a:spcPct val="150000"/>
              </a:lnSpc>
            </a:pPr>
            <a:r>
              <a:rPr lang="en-US" sz="1800" dirty="0" smtClean="0">
                <a:latin typeface="Times New Roman" panose="02020603050405020304" pitchFamily="18" charset="0"/>
                <a:cs typeface="Times New Roman" panose="02020603050405020304" pitchFamily="18" charset="0"/>
              </a:rPr>
              <a:t>Enhanced Public Health and Environment</a:t>
            </a:r>
          </a:p>
          <a:p>
            <a:pPr algn="just">
              <a:lnSpc>
                <a:spcPct val="150000"/>
              </a:lnSpc>
            </a:pPr>
            <a:r>
              <a:rPr lang="en-US" sz="1800" dirty="0" smtClean="0">
                <a:latin typeface="Times New Roman" panose="02020603050405020304" pitchFamily="18" charset="0"/>
                <a:cs typeface="Times New Roman" panose="02020603050405020304" pitchFamily="18" charset="0"/>
              </a:rPr>
              <a:t>Cloud Connectivity</a:t>
            </a:r>
          </a:p>
          <a:p>
            <a:pPr algn="just">
              <a:lnSpc>
                <a:spcPct val="150000"/>
              </a:lnSpc>
            </a:pPr>
            <a:endParaRPr lang="en-US" sz="1800" dirty="0" smtClean="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61</TotalTime>
  <Words>915</Words>
  <Application>WPS Presentation</Application>
  <PresentationFormat>On-screen Show (4:3)</PresentationFormat>
  <Paragraphs>123</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IOT BASED GARBAGE MONITORING  AND DISPOSAL SYSTEM</vt:lpstr>
      <vt:lpstr>            DOMAIN -  IOT</vt:lpstr>
      <vt:lpstr>   ABSTRACT</vt:lpstr>
      <vt:lpstr>Slide 4</vt:lpstr>
      <vt:lpstr>                       problem statement</vt:lpstr>
      <vt:lpstr>       EXISTING SYSTEM</vt:lpstr>
      <vt:lpstr>   DISADVANTAGES </vt:lpstr>
      <vt:lpstr>        PROPOSED SYSTEM</vt:lpstr>
      <vt:lpstr>   ADVANTAGES </vt:lpstr>
      <vt:lpstr>   ALGORITHM</vt:lpstr>
      <vt:lpstr>  SYSTEM REQUIREMENTS</vt:lpstr>
      <vt:lpstr>                          Literature survey</vt:lpstr>
      <vt:lpstr>                                             SYSTEM ARCHITECTURE</vt:lpstr>
      <vt:lpstr>List of modules</vt:lpstr>
      <vt:lpstr>  COMMUNICATION  ESTABLISHMENT</vt:lpstr>
      <vt:lpstr>  DATA EXTRACTING</vt:lpstr>
      <vt:lpstr>    FRONTEND AND BACKEND CONNECTIVITY</vt:lpstr>
      <vt:lpstr>    SCREENSHoTS</vt:lpstr>
      <vt:lpstr>   SCREENSHoTS</vt:lpstr>
      <vt:lpstr>Slide 20</vt:lpstr>
      <vt:lpstr>    SCREENSHoTS</vt:lpstr>
      <vt:lpstr>Slide 22</vt:lpstr>
      <vt:lpstr>Slide 23</vt:lpstr>
      <vt:lpstr>Slide 24</vt:lpstr>
      <vt:lpstr>Slide 25</vt:lpstr>
      <vt:lpstr>          CONCLUSION</vt:lpstr>
      <vt:lpstr>  FUTURE ENHANCEMENT</vt:lpstr>
      <vt:lpstr>                                    REFERENCES</vt:lpstr>
      <vt:lpstr>Slide 29</vt:lpstr>
      <vt:lpstr>Slide 30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GARBAGE MONITORING AND DISPOSAL SYSTEM</dc:title>
  <dc:creator>User</dc:creator>
  <cp:lastModifiedBy>Lenovo</cp:lastModifiedBy>
  <cp:revision>82</cp:revision>
  <dcterms:created xsi:type="dcterms:W3CDTF">2024-02-15T10:18:00Z</dcterms:created>
  <dcterms:modified xsi:type="dcterms:W3CDTF">2024-05-10T15:02:28Z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7D420518FCDF4383813246CDC07649C6_13</vt:lpwstr>
  </property>
  <property fmtid="{D5CDD505-2E9C-101B-9397-08002B2CF9AE}" pid="3" name="KSOProductBuildVer">
    <vt:lpwstr>1033-12.2.0.13489</vt:lpwstr>
  </property>
</Properties>
</file>