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7"/>
  </p:notesMasterIdLst>
  <p:sldIdLst>
    <p:sldId id="256" r:id="rId2"/>
    <p:sldId id="257" r:id="rId3"/>
    <p:sldId id="258" r:id="rId4"/>
    <p:sldId id="259" r:id="rId5"/>
    <p:sldId id="260" r:id="rId6"/>
    <p:sldId id="262" r:id="rId7"/>
    <p:sldId id="263" r:id="rId8"/>
    <p:sldId id="264" r:id="rId9"/>
    <p:sldId id="269" r:id="rId10"/>
    <p:sldId id="267" r:id="rId11"/>
    <p:sldId id="265" r:id="rId12"/>
    <p:sldId id="266"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6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9DB0BD-CB69-4B8A-B131-956E6EBD3EAD}" type="datetimeFigureOut">
              <a:rPr lang="en-US" smtClean="0"/>
              <a:pPr/>
              <a:t>11/25/2024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16D56A-0AE1-47A5-BC12-47397BFD49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116D56A-0AE1-47A5-BC12-47397BFD4933}"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BC92AE2-953B-4C7F-BA04-EF98B227FEC6}" type="datetimeFigureOut">
              <a:rPr lang="en-US" smtClean="0"/>
              <a:pPr/>
              <a:t>11/25/2024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86A8F09-317F-454D-B99C-E03C1253699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dissolv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C92AE2-953B-4C7F-BA04-EF98B227FEC6}"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6A8F09-317F-454D-B99C-E03C12536990}" type="slidenum">
              <a:rPr lang="en-US" smtClean="0"/>
              <a:pPr/>
              <a:t>‹#›</a:t>
            </a:fld>
            <a:endParaRPr lang="en-US"/>
          </a:p>
        </p:txBody>
      </p:sp>
    </p:spTree>
  </p:cSld>
  <p:clrMapOvr>
    <a:masterClrMapping/>
  </p:clrMapOvr>
  <p:transition>
    <p:dissolv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C92AE2-953B-4C7F-BA04-EF98B227FEC6}"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6A8F09-317F-454D-B99C-E03C12536990}" type="slidenum">
              <a:rPr lang="en-US" smtClean="0"/>
              <a:pPr/>
              <a:t>‹#›</a:t>
            </a:fld>
            <a:endParaRPr lang="en-US"/>
          </a:p>
        </p:txBody>
      </p:sp>
    </p:spTree>
  </p:cSld>
  <p:clrMapOvr>
    <a:masterClrMapping/>
  </p:clrMapOvr>
  <p:transition>
    <p:dissolv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BC92AE2-953B-4C7F-BA04-EF98B227FEC6}" type="datetimeFigureOut">
              <a:rPr lang="en-US" smtClean="0"/>
              <a:pPr/>
              <a:t>11/25/2024</a:t>
            </a:fld>
            <a:endParaRPr lang="en-US"/>
          </a:p>
        </p:txBody>
      </p:sp>
      <p:sp>
        <p:nvSpPr>
          <p:cNvPr id="9" name="Slide Number Placeholder 8"/>
          <p:cNvSpPr>
            <a:spLocks noGrp="1"/>
          </p:cNvSpPr>
          <p:nvPr>
            <p:ph type="sldNum" sz="quarter" idx="15"/>
          </p:nvPr>
        </p:nvSpPr>
        <p:spPr/>
        <p:txBody>
          <a:bodyPr rtlCol="0"/>
          <a:lstStyle/>
          <a:p>
            <a:fld id="{C86A8F09-317F-454D-B99C-E03C1253699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dissolv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BC92AE2-953B-4C7F-BA04-EF98B227FEC6}" type="datetimeFigureOut">
              <a:rPr lang="en-US" smtClean="0"/>
              <a:pPr/>
              <a:t>11/25/2024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86A8F09-317F-454D-B99C-E03C1253699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dissolv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BC92AE2-953B-4C7F-BA04-EF98B227FEC6}"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6A8F09-317F-454D-B99C-E03C1253699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dissolv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BC92AE2-953B-4C7F-BA04-EF98B227FEC6}" type="datetimeFigureOut">
              <a:rPr lang="en-US" smtClean="0"/>
              <a:pPr/>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6A8F09-317F-454D-B99C-E03C1253699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dissolv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BC92AE2-953B-4C7F-BA04-EF98B227FEC6}" type="datetimeFigureOut">
              <a:rPr lang="en-US" smtClean="0"/>
              <a:pPr/>
              <a:t>11/25/2024</a:t>
            </a:fld>
            <a:endParaRPr lang="en-US"/>
          </a:p>
        </p:txBody>
      </p:sp>
      <p:sp>
        <p:nvSpPr>
          <p:cNvPr id="7" name="Slide Number Placeholder 6"/>
          <p:cNvSpPr>
            <a:spLocks noGrp="1"/>
          </p:cNvSpPr>
          <p:nvPr>
            <p:ph type="sldNum" sz="quarter" idx="11"/>
          </p:nvPr>
        </p:nvSpPr>
        <p:spPr/>
        <p:txBody>
          <a:bodyPr rtlCol="0"/>
          <a:lstStyle/>
          <a:p>
            <a:fld id="{C86A8F09-317F-454D-B99C-E03C1253699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dissolv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C92AE2-953B-4C7F-BA04-EF98B227FEC6}" type="datetimeFigureOut">
              <a:rPr lang="en-US" smtClean="0"/>
              <a:pPr/>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6A8F09-317F-454D-B99C-E03C12536990}" type="slidenum">
              <a:rPr lang="en-US" smtClean="0"/>
              <a:pPr/>
              <a:t>‹#›</a:t>
            </a:fld>
            <a:endParaRPr lang="en-US"/>
          </a:p>
        </p:txBody>
      </p:sp>
    </p:spTree>
  </p:cSld>
  <p:clrMapOvr>
    <a:masterClrMapping/>
  </p:clrMapOvr>
  <p:transition>
    <p:dissolv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BC92AE2-953B-4C7F-BA04-EF98B227FEC6}" type="datetimeFigureOut">
              <a:rPr lang="en-US" smtClean="0"/>
              <a:pPr/>
              <a:t>11/25/2024</a:t>
            </a:fld>
            <a:endParaRPr lang="en-US"/>
          </a:p>
        </p:txBody>
      </p:sp>
      <p:sp>
        <p:nvSpPr>
          <p:cNvPr id="22" name="Slide Number Placeholder 21"/>
          <p:cNvSpPr>
            <a:spLocks noGrp="1"/>
          </p:cNvSpPr>
          <p:nvPr>
            <p:ph type="sldNum" sz="quarter" idx="15"/>
          </p:nvPr>
        </p:nvSpPr>
        <p:spPr/>
        <p:txBody>
          <a:bodyPr rtlCol="0"/>
          <a:lstStyle/>
          <a:p>
            <a:fld id="{C86A8F09-317F-454D-B99C-E03C1253699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dissolv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BC92AE2-953B-4C7F-BA04-EF98B227FEC6}" type="datetimeFigureOut">
              <a:rPr lang="en-US" smtClean="0"/>
              <a:pPr/>
              <a:t>11/25/2024</a:t>
            </a:fld>
            <a:endParaRPr lang="en-US"/>
          </a:p>
        </p:txBody>
      </p:sp>
      <p:sp>
        <p:nvSpPr>
          <p:cNvPr id="18" name="Slide Number Placeholder 17"/>
          <p:cNvSpPr>
            <a:spLocks noGrp="1"/>
          </p:cNvSpPr>
          <p:nvPr>
            <p:ph type="sldNum" sz="quarter" idx="11"/>
          </p:nvPr>
        </p:nvSpPr>
        <p:spPr/>
        <p:txBody>
          <a:bodyPr rtlCol="0"/>
          <a:lstStyle/>
          <a:p>
            <a:fld id="{C86A8F09-317F-454D-B99C-E03C1253699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dissolv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BC92AE2-953B-4C7F-BA04-EF98B227FEC6}" type="datetimeFigureOut">
              <a:rPr lang="en-US" smtClean="0"/>
              <a:pPr/>
              <a:t>11/25/2024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86A8F09-317F-454D-B99C-E03C1253699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dissolve/>
  </p:transition>
  <p:timing>
    <p:tnLst>
      <p:par>
        <p:cTn id="1" dur="indefinite" restart="never" nodeType="tmRoot"/>
      </p:par>
    </p:tnLst>
  </p:timing>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4480" y="714356"/>
            <a:ext cx="6172200" cy="1894362"/>
          </a:xfrm>
        </p:spPr>
        <p:txBody>
          <a:bodyPr>
            <a:normAutofit fontScale="90000"/>
          </a:bodyPr>
          <a:lstStyle/>
          <a:p>
            <a:pPr algn="ctr"/>
            <a:r>
              <a:rPr lang="en-US" sz="3200" dirty="0" smtClean="0">
                <a:latin typeface="Times New Roman" pitchFamily="18" charset="0"/>
                <a:cs typeface="Times New Roman" pitchFamily="18" charset="0"/>
              </a:rPr>
              <a:t>What is java?</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Features of java</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architecture of java</a:t>
            </a:r>
            <a:br>
              <a:rPr lang="en-US" sz="32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OOPS CONCEPT</a:t>
            </a:r>
            <a:endParaRPr lang="en-US" sz="2700"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r>
              <a:rPr lang="en-US" sz="2400" dirty="0" smtClean="0">
                <a:latin typeface="Times New Roman" pitchFamily="18" charset="0"/>
                <a:cs typeface="Times New Roman" pitchFamily="18" charset="0"/>
              </a:rPr>
              <a:t>				Presented By</a:t>
            </a:r>
          </a:p>
          <a:p>
            <a:r>
              <a:rPr lang="en-US" sz="2400" dirty="0" smtClean="0">
                <a:latin typeface="Times New Roman" pitchFamily="18" charset="0"/>
                <a:cs typeface="Times New Roman" pitchFamily="18" charset="0"/>
              </a:rPr>
              <a:t>				  Nandhini P</a:t>
            </a:r>
            <a:endParaRPr lang="en-US" sz="2400" dirty="0">
              <a:latin typeface="Times New Roman" pitchFamily="18" charset="0"/>
              <a:cs typeface="Times New Roman" pitchFamily="18" charset="0"/>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071546"/>
            <a:ext cx="7467600" cy="4873752"/>
          </a:xfrm>
        </p:spPr>
        <p:txBody>
          <a:bodyPr/>
          <a:lstStyle/>
          <a:p>
            <a:pPr>
              <a:buNone/>
            </a:pPr>
            <a:r>
              <a:rPr lang="en-US" b="1" dirty="0" smtClean="0">
                <a:latin typeface="Times New Roman" pitchFamily="18" charset="0"/>
                <a:cs typeface="Times New Roman" pitchFamily="18" charset="0"/>
              </a:rPr>
              <a:t>length()</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Returns the length of the string (number of characters).</a:t>
            </a:r>
          </a:p>
          <a:p>
            <a:endParaRPr lang="en-US" dirty="0" smtClean="0">
              <a:latin typeface="Times New Roman" pitchFamily="18" charset="0"/>
              <a:cs typeface="Times New Roman" pitchFamily="18" charset="0"/>
            </a:endParaRPr>
          </a:p>
          <a:p>
            <a:pPr>
              <a:lnSpc>
                <a:spcPct val="150000"/>
              </a:lnSpc>
              <a:buNone/>
            </a:pPr>
            <a:r>
              <a:rPr lang="en-US" b="1" dirty="0" smtClean="0">
                <a:latin typeface="Times New Roman" pitchFamily="18" charset="0"/>
                <a:cs typeface="Times New Roman" pitchFamily="18" charset="0"/>
              </a:rPr>
              <a:t>Example</a:t>
            </a:r>
            <a:r>
              <a:rPr lang="en-US" dirty="0" smtClean="0">
                <a:latin typeface="Times New Roman" pitchFamily="18" charset="0"/>
                <a:cs typeface="Times New Roman" pitchFamily="18" charset="0"/>
              </a:rPr>
              <a:t>:</a:t>
            </a:r>
          </a:p>
          <a:p>
            <a:pPr>
              <a:lnSpc>
                <a:spcPct val="150000"/>
              </a:lnSpc>
              <a:buNone/>
            </a:pPr>
            <a:r>
              <a:rPr lang="en-US" dirty="0" smtClean="0">
                <a:latin typeface="Times New Roman" pitchFamily="18" charset="0"/>
                <a:cs typeface="Times New Roman" pitchFamily="18" charset="0"/>
              </a:rPr>
              <a:t>String text = "Hello";</a:t>
            </a:r>
          </a:p>
          <a:p>
            <a:pPr>
              <a:lnSpc>
                <a:spcPct val="150000"/>
              </a:lnSpc>
              <a:buNone/>
            </a:pPr>
            <a:r>
              <a:rPr lang="en-US" dirty="0" smtClean="0">
                <a:latin typeface="Times New Roman" pitchFamily="18" charset="0"/>
                <a:cs typeface="Times New Roman" pitchFamily="18" charset="0"/>
              </a:rPr>
              <a:t>int len = text.length();    // Output: 5</a:t>
            </a:r>
          </a:p>
          <a:p>
            <a:endParaRPr lang="en-US" dirty="0"/>
          </a:p>
        </p:txBody>
      </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14348" y="857232"/>
            <a:ext cx="7467600" cy="4873752"/>
          </a:xfrm>
        </p:spPr>
        <p:txBody>
          <a:bodyPr/>
          <a:lstStyle/>
          <a:p>
            <a:pPr>
              <a:lnSpc>
                <a:spcPct val="150000"/>
              </a:lnSpc>
              <a:buNone/>
            </a:pPr>
            <a:r>
              <a:rPr lang="en-US" b="1" dirty="0" err="1" smtClean="0">
                <a:latin typeface="Times New Roman" pitchFamily="18" charset="0"/>
                <a:cs typeface="Times New Roman" pitchFamily="18" charset="0"/>
              </a:rPr>
              <a:t>charAt</a:t>
            </a:r>
            <a:r>
              <a:rPr lang="en-US" b="1" dirty="0" smtClean="0">
                <a:latin typeface="Times New Roman" pitchFamily="18" charset="0"/>
                <a:cs typeface="Times New Roman" pitchFamily="18" charset="0"/>
              </a:rPr>
              <a:t>(int index)</a:t>
            </a:r>
            <a:endParaRPr lang="en-US"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Returns the character at the specified index.</a:t>
            </a:r>
          </a:p>
          <a:p>
            <a:pPr>
              <a:lnSpc>
                <a:spcPct val="150000"/>
              </a:lnSpc>
              <a:buNone/>
            </a:pPr>
            <a:r>
              <a:rPr lang="en-US" b="1" dirty="0" smtClean="0">
                <a:latin typeface="Times New Roman" pitchFamily="18" charset="0"/>
                <a:cs typeface="Times New Roman" pitchFamily="18" charset="0"/>
              </a:rPr>
              <a:t>Example</a:t>
            </a:r>
            <a:r>
              <a:rPr lang="en-US" dirty="0" smtClean="0">
                <a:latin typeface="Times New Roman" pitchFamily="18" charset="0"/>
                <a:cs typeface="Times New Roman" pitchFamily="18" charset="0"/>
              </a:rPr>
              <a:t>:</a:t>
            </a:r>
          </a:p>
          <a:p>
            <a:pPr>
              <a:lnSpc>
                <a:spcPct val="150000"/>
              </a:lnSpc>
              <a:buNone/>
            </a:pPr>
            <a:r>
              <a:rPr lang="en-US" dirty="0" smtClean="0">
                <a:latin typeface="Times New Roman" pitchFamily="18" charset="0"/>
                <a:cs typeface="Times New Roman" pitchFamily="18" charset="0"/>
              </a:rPr>
              <a:t>String text = "Hello"; </a:t>
            </a:r>
          </a:p>
          <a:p>
            <a:pPr>
              <a:lnSpc>
                <a:spcPct val="150000"/>
              </a:lnSpc>
              <a:buNone/>
            </a:pPr>
            <a:r>
              <a:rPr lang="en-US" dirty="0" smtClean="0">
                <a:latin typeface="Times New Roman" pitchFamily="18" charset="0"/>
                <a:cs typeface="Times New Roman" pitchFamily="18" charset="0"/>
              </a:rPr>
              <a:t>char </a:t>
            </a:r>
            <a:r>
              <a:rPr lang="en-US" dirty="0" err="1" smtClean="0">
                <a:latin typeface="Times New Roman" pitchFamily="18" charset="0"/>
                <a:cs typeface="Times New Roman" pitchFamily="18" charset="0"/>
              </a:rPr>
              <a:t>ch</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text.charAt</a:t>
            </a:r>
            <a:r>
              <a:rPr lang="en-US" dirty="0" smtClean="0">
                <a:latin typeface="Times New Roman" pitchFamily="18" charset="0"/>
                <a:cs typeface="Times New Roman" pitchFamily="18" charset="0"/>
              </a:rPr>
              <a:t>(1); </a:t>
            </a:r>
          </a:p>
          <a:p>
            <a:pPr>
              <a:lnSpc>
                <a:spcPct val="150000"/>
              </a:lnSpc>
              <a:buNone/>
            </a:pPr>
            <a:r>
              <a:rPr lang="en-US" dirty="0" smtClean="0">
                <a:latin typeface="Times New Roman" pitchFamily="18" charset="0"/>
                <a:cs typeface="Times New Roman" pitchFamily="18" charset="0"/>
              </a:rPr>
              <a:t>// Output: 'e'</a:t>
            </a:r>
          </a:p>
          <a:p>
            <a:endParaRPr lang="en-US" dirty="0">
              <a:latin typeface="Times New Roman" pitchFamily="18" charset="0"/>
              <a:cs typeface="Times New Roman" pitchFamily="18" charset="0"/>
            </a:endParaRPr>
          </a:p>
        </p:txBody>
      </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785794"/>
            <a:ext cx="7901014" cy="4873752"/>
          </a:xfrm>
        </p:spPr>
        <p:txBody>
          <a:bodyPr>
            <a:normAutofit fontScale="92500" lnSpcReduction="20000"/>
          </a:bodyPr>
          <a:lstStyle/>
          <a:p>
            <a:pPr>
              <a:lnSpc>
                <a:spcPct val="150000"/>
              </a:lnSpc>
              <a:buNone/>
            </a:pPr>
            <a:r>
              <a:rPr lang="en-US" b="1" dirty="0" err="1" smtClean="0">
                <a:latin typeface="Times New Roman" pitchFamily="18" charset="0"/>
                <a:cs typeface="Times New Roman" pitchFamily="18" charset="0"/>
              </a:rPr>
              <a:t>toUpperCase</a:t>
            </a:r>
            <a:r>
              <a:rPr lang="en-US" b="1" dirty="0" smtClean="0">
                <a:latin typeface="Times New Roman" pitchFamily="18" charset="0"/>
                <a:cs typeface="Times New Roman" pitchFamily="18" charset="0"/>
              </a:rPr>
              <a:t>() and </a:t>
            </a:r>
            <a:r>
              <a:rPr lang="en-US" b="1" dirty="0" err="1" smtClean="0">
                <a:latin typeface="Times New Roman" pitchFamily="18" charset="0"/>
                <a:cs typeface="Times New Roman" pitchFamily="18" charset="0"/>
              </a:rPr>
              <a:t>toLowerCase</a:t>
            </a:r>
            <a:r>
              <a:rPr lang="en-US" b="1"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Converts the entire string to uppercase or lowercase.</a:t>
            </a:r>
          </a:p>
          <a:p>
            <a:pPr>
              <a:lnSpc>
                <a:spcPct val="150000"/>
              </a:lnSpc>
            </a:pPr>
            <a:endParaRPr lang="en-US" dirty="0" smtClean="0">
              <a:latin typeface="Times New Roman" pitchFamily="18" charset="0"/>
              <a:cs typeface="Times New Roman" pitchFamily="18" charset="0"/>
            </a:endParaRPr>
          </a:p>
          <a:p>
            <a:pPr>
              <a:lnSpc>
                <a:spcPct val="150000"/>
              </a:lnSpc>
              <a:buNone/>
            </a:pPr>
            <a:r>
              <a:rPr lang="en-US" b="1" dirty="0" smtClean="0">
                <a:latin typeface="Times New Roman" pitchFamily="18" charset="0"/>
                <a:cs typeface="Times New Roman" pitchFamily="18" charset="0"/>
              </a:rPr>
              <a:t>Example</a:t>
            </a:r>
            <a:r>
              <a:rPr lang="en-US" dirty="0" smtClean="0">
                <a:latin typeface="Times New Roman" pitchFamily="18" charset="0"/>
                <a:cs typeface="Times New Roman" pitchFamily="18" charset="0"/>
              </a:rPr>
              <a:t>:</a:t>
            </a:r>
          </a:p>
          <a:p>
            <a:pPr>
              <a:lnSpc>
                <a:spcPct val="150000"/>
              </a:lnSpc>
              <a:buNone/>
            </a:pPr>
            <a:r>
              <a:rPr lang="en-US" dirty="0" smtClean="0">
                <a:latin typeface="Times New Roman" pitchFamily="18" charset="0"/>
                <a:cs typeface="Times New Roman" pitchFamily="18" charset="0"/>
              </a:rPr>
              <a:t>String text = "Hello"; </a:t>
            </a:r>
          </a:p>
          <a:p>
            <a:pPr>
              <a:lnSpc>
                <a:spcPct val="150000"/>
              </a:lnSpc>
              <a:buNone/>
            </a:pPr>
            <a:r>
              <a:rPr lang="en-US" dirty="0" smtClean="0">
                <a:latin typeface="Times New Roman" pitchFamily="18" charset="0"/>
                <a:cs typeface="Times New Roman" pitchFamily="18" charset="0"/>
              </a:rPr>
              <a:t>String upper = </a:t>
            </a:r>
            <a:r>
              <a:rPr lang="en-US" dirty="0" err="1" smtClean="0">
                <a:latin typeface="Times New Roman" pitchFamily="18" charset="0"/>
                <a:cs typeface="Times New Roman" pitchFamily="18" charset="0"/>
              </a:rPr>
              <a:t>text.toUpperCase</a:t>
            </a:r>
            <a:r>
              <a:rPr lang="en-US" dirty="0" smtClean="0">
                <a:latin typeface="Times New Roman" pitchFamily="18" charset="0"/>
                <a:cs typeface="Times New Roman" pitchFamily="18" charset="0"/>
              </a:rPr>
              <a:t>(); </a:t>
            </a:r>
          </a:p>
          <a:p>
            <a:pPr>
              <a:lnSpc>
                <a:spcPct val="150000"/>
              </a:lnSpc>
              <a:buNone/>
            </a:pPr>
            <a:r>
              <a:rPr lang="en-US" dirty="0" smtClean="0">
                <a:latin typeface="Times New Roman" pitchFamily="18" charset="0"/>
                <a:cs typeface="Times New Roman" pitchFamily="18" charset="0"/>
              </a:rPr>
              <a:t>// Output: "HELLO“</a:t>
            </a:r>
          </a:p>
          <a:p>
            <a:pPr>
              <a:lnSpc>
                <a:spcPct val="150000"/>
              </a:lnSpc>
              <a:buNone/>
            </a:pPr>
            <a:r>
              <a:rPr lang="en-US" dirty="0" smtClean="0">
                <a:latin typeface="Times New Roman" pitchFamily="18" charset="0"/>
                <a:cs typeface="Times New Roman" pitchFamily="18" charset="0"/>
              </a:rPr>
              <a:t> String lower = </a:t>
            </a:r>
            <a:r>
              <a:rPr lang="en-US" dirty="0" err="1" smtClean="0">
                <a:latin typeface="Times New Roman" pitchFamily="18" charset="0"/>
                <a:cs typeface="Times New Roman" pitchFamily="18" charset="0"/>
              </a:rPr>
              <a:t>text.toLowerCase</a:t>
            </a:r>
            <a:r>
              <a:rPr lang="en-US" dirty="0" smtClean="0">
                <a:latin typeface="Times New Roman" pitchFamily="18" charset="0"/>
                <a:cs typeface="Times New Roman" pitchFamily="18" charset="0"/>
              </a:rPr>
              <a:t>(); </a:t>
            </a:r>
          </a:p>
          <a:p>
            <a:pPr>
              <a:lnSpc>
                <a:spcPct val="150000"/>
              </a:lnSpc>
              <a:buNone/>
            </a:pPr>
            <a:r>
              <a:rPr lang="en-US" dirty="0" smtClean="0">
                <a:latin typeface="Times New Roman" pitchFamily="18" charset="0"/>
                <a:cs typeface="Times New Roman" pitchFamily="18" charset="0"/>
              </a:rPr>
              <a:t>// Output: "hello"</a:t>
            </a:r>
          </a:p>
          <a:p>
            <a:endParaRPr lang="en-US" dirty="0"/>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00034" y="785794"/>
            <a:ext cx="7467600" cy="4873752"/>
          </a:xfrm>
        </p:spPr>
        <p:txBody>
          <a:bodyPr/>
          <a:lstStyle/>
          <a:p>
            <a:pPr>
              <a:lnSpc>
                <a:spcPct val="150000"/>
              </a:lnSpc>
              <a:buNone/>
            </a:pPr>
            <a:r>
              <a:rPr lang="en-US" b="1" dirty="0" smtClean="0">
                <a:latin typeface="Times New Roman" pitchFamily="18" charset="0"/>
                <a:cs typeface="Times New Roman" pitchFamily="18" charset="0"/>
              </a:rPr>
              <a:t>replace(char oldChar, char newChar)</a:t>
            </a:r>
            <a:endParaRPr lang="en-US"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Returns a new string with all occurrences of oldChar replaced by newChar.</a:t>
            </a:r>
          </a:p>
          <a:p>
            <a:pPr>
              <a:lnSpc>
                <a:spcPct val="150000"/>
              </a:lnSpc>
              <a:buNone/>
            </a:pPr>
            <a:r>
              <a:rPr lang="en-US" b="1" dirty="0" smtClean="0">
                <a:latin typeface="Times New Roman" pitchFamily="18" charset="0"/>
                <a:cs typeface="Times New Roman" pitchFamily="18" charset="0"/>
              </a:rPr>
              <a:t>Example</a:t>
            </a:r>
            <a:r>
              <a:rPr lang="en-US"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String text = "Hello"; </a:t>
            </a:r>
          </a:p>
          <a:p>
            <a:pPr>
              <a:lnSpc>
                <a:spcPct val="150000"/>
              </a:lnSpc>
            </a:pPr>
            <a:r>
              <a:rPr lang="en-US" dirty="0" smtClean="0">
                <a:latin typeface="Times New Roman" pitchFamily="18" charset="0"/>
                <a:cs typeface="Times New Roman" pitchFamily="18" charset="0"/>
              </a:rPr>
              <a:t>String replaced = text.replace('l', 'p'); </a:t>
            </a:r>
          </a:p>
          <a:p>
            <a:pPr>
              <a:lnSpc>
                <a:spcPct val="150000"/>
              </a:lnSpc>
            </a:pPr>
            <a:r>
              <a:rPr lang="en-US" dirty="0" smtClean="0">
                <a:latin typeface="Times New Roman" pitchFamily="18" charset="0"/>
                <a:cs typeface="Times New Roman" pitchFamily="18" charset="0"/>
              </a:rPr>
              <a:t>// Output: "Heppo"</a:t>
            </a:r>
          </a:p>
          <a:p>
            <a:pPr>
              <a:lnSpc>
                <a:spcPct val="150000"/>
              </a:lnSpc>
            </a:pPr>
            <a:endParaRPr lang="en-US" dirty="0">
              <a:latin typeface="Times New Roman" pitchFamily="18" charset="0"/>
              <a:cs typeface="Times New Roman" pitchFamily="18" charset="0"/>
            </a:endParaRPr>
          </a:p>
        </p:txBody>
      </p:sp>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14348" y="857232"/>
            <a:ext cx="7467600" cy="4873752"/>
          </a:xfrm>
        </p:spPr>
        <p:txBody>
          <a:bodyPr>
            <a:normAutofit fontScale="92500" lnSpcReduction="10000"/>
          </a:bodyPr>
          <a:lstStyle/>
          <a:p>
            <a:pPr>
              <a:lnSpc>
                <a:spcPct val="150000"/>
              </a:lnSpc>
            </a:pPr>
            <a:r>
              <a:rPr lang="en-US" b="1" dirty="0" smtClean="0">
                <a:latin typeface="Times New Roman" pitchFamily="18" charset="0"/>
                <a:cs typeface="Times New Roman" pitchFamily="18" charset="0"/>
              </a:rPr>
              <a:t>Concatenation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You can concatenate strings using the + operator or the </a:t>
            </a:r>
            <a:r>
              <a:rPr lang="en-US" dirty="0" err="1" smtClean="0">
                <a:latin typeface="Times New Roman" pitchFamily="18" charset="0"/>
                <a:cs typeface="Times New Roman" pitchFamily="18" charset="0"/>
              </a:rPr>
              <a:t>concat</a:t>
            </a:r>
            <a:r>
              <a:rPr lang="en-US" dirty="0" smtClean="0">
                <a:latin typeface="Times New Roman" pitchFamily="18" charset="0"/>
                <a:cs typeface="Times New Roman" pitchFamily="18" charset="0"/>
              </a:rPr>
              <a:t> method.</a:t>
            </a:r>
          </a:p>
          <a:p>
            <a:pPr>
              <a:lnSpc>
                <a:spcPct val="150000"/>
              </a:lnSpc>
              <a:buNone/>
            </a:pPr>
            <a:endParaRPr lang="en-US" dirty="0" smtClean="0">
              <a:latin typeface="Times New Roman" pitchFamily="18" charset="0"/>
              <a:cs typeface="Times New Roman" pitchFamily="18" charset="0"/>
            </a:endParaRPr>
          </a:p>
          <a:p>
            <a:pPr>
              <a:lnSpc>
                <a:spcPct val="150000"/>
              </a:lnSpc>
              <a:buNone/>
            </a:pPr>
            <a:r>
              <a:rPr lang="en-US" b="1" dirty="0" smtClean="0">
                <a:latin typeface="Times New Roman" pitchFamily="18" charset="0"/>
                <a:cs typeface="Times New Roman" pitchFamily="18" charset="0"/>
              </a:rPr>
              <a:t>Example:</a:t>
            </a:r>
          </a:p>
          <a:p>
            <a:pPr>
              <a:lnSpc>
                <a:spcPct val="150000"/>
              </a:lnSpc>
              <a:buNone/>
            </a:pPr>
            <a:r>
              <a:rPr lang="en-US" dirty="0" smtClean="0">
                <a:latin typeface="Times New Roman" pitchFamily="18" charset="0"/>
                <a:cs typeface="Times New Roman" pitchFamily="18" charset="0"/>
              </a:rPr>
              <a:t>String str1 = "Hello"; </a:t>
            </a:r>
          </a:p>
          <a:p>
            <a:pPr>
              <a:lnSpc>
                <a:spcPct val="150000"/>
              </a:lnSpc>
              <a:buNone/>
            </a:pPr>
            <a:r>
              <a:rPr lang="en-US" dirty="0" smtClean="0">
                <a:latin typeface="Times New Roman" pitchFamily="18" charset="0"/>
                <a:cs typeface="Times New Roman" pitchFamily="18" charset="0"/>
              </a:rPr>
              <a:t>String str2 = "World"; </a:t>
            </a:r>
          </a:p>
          <a:p>
            <a:pPr>
              <a:lnSpc>
                <a:spcPct val="150000"/>
              </a:lnSpc>
              <a:buNone/>
            </a:pPr>
            <a:r>
              <a:rPr lang="en-US" dirty="0" smtClean="0">
                <a:latin typeface="Times New Roman" pitchFamily="18" charset="0"/>
                <a:cs typeface="Times New Roman" pitchFamily="18" charset="0"/>
              </a:rPr>
              <a:t>String result = str1 + " " + str2; </a:t>
            </a:r>
          </a:p>
          <a:p>
            <a:pPr>
              <a:lnSpc>
                <a:spcPct val="150000"/>
              </a:lnSpc>
              <a:buNone/>
            </a:pPr>
            <a:r>
              <a:rPr lang="en-US" dirty="0" smtClean="0">
                <a:latin typeface="Times New Roman" pitchFamily="18" charset="0"/>
                <a:cs typeface="Times New Roman" pitchFamily="18" charset="0"/>
              </a:rPr>
              <a:t>// "Hello World"</a:t>
            </a:r>
          </a:p>
          <a:p>
            <a:pPr>
              <a:lnSpc>
                <a:spcPct val="150000"/>
              </a:lnSpc>
            </a:pPr>
            <a:endParaRPr lang="en-US" dirty="0">
              <a:latin typeface="Times New Roman" pitchFamily="18" charset="0"/>
              <a:cs typeface="Times New Roman" pitchFamily="18" charset="0"/>
            </a:endParaRPr>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00034" y="928670"/>
            <a:ext cx="7972452" cy="4873752"/>
          </a:xfrm>
        </p:spPr>
        <p:txBody>
          <a:bodyPr/>
          <a:lstStyle/>
          <a:p>
            <a:pPr algn="just">
              <a:lnSpc>
                <a:spcPct val="150000"/>
              </a:lnSpc>
              <a:buNone/>
            </a:pPr>
            <a:r>
              <a:rPr lang="en-US" b="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    What is an Abstract Class?</a:t>
            </a:r>
          </a:p>
          <a:p>
            <a:pPr marL="273050" indent="-273050" algn="just">
              <a:lnSpc>
                <a:spcPct val="150000"/>
              </a:lnSpc>
              <a:buNone/>
            </a:pPr>
            <a:r>
              <a:rPr lang="en-US" b="1" dirty="0" smtClean="0">
                <a:latin typeface="Times New Roman" pitchFamily="18" charset="0"/>
                <a:cs typeface="Times New Roman" pitchFamily="18" charset="0"/>
              </a:rPr>
              <a:t>Definition</a:t>
            </a:r>
            <a:r>
              <a:rPr lang="en-US" dirty="0" smtClean="0">
                <a:latin typeface="Times New Roman" pitchFamily="18" charset="0"/>
                <a:cs typeface="Times New Roman" pitchFamily="18" charset="0"/>
              </a:rPr>
              <a:t>: A class that cannot be instantiated and  may contain abstract methods (methods without a body).</a:t>
            </a:r>
          </a:p>
          <a:p>
            <a:pPr algn="just">
              <a:lnSpc>
                <a:spcPct val="150000"/>
              </a:lnSpc>
              <a:buNone/>
            </a:pPr>
            <a:r>
              <a:rPr lang="en-US" b="1" dirty="0" smtClean="0">
                <a:latin typeface="Times New Roman" pitchFamily="18" charset="0"/>
                <a:cs typeface="Times New Roman" pitchFamily="18" charset="0"/>
              </a:rPr>
              <a:t>Purpose</a:t>
            </a:r>
            <a:r>
              <a:rPr lang="en-US" dirty="0" smtClean="0">
                <a:latin typeface="Times New Roman" pitchFamily="18" charset="0"/>
                <a:cs typeface="Times New Roman" pitchFamily="18" charset="0"/>
              </a:rPr>
              <a:t>: To serve as a base class for other classes, enforcing a structure.</a:t>
            </a:r>
          </a:p>
          <a:p>
            <a:pPr algn="just">
              <a:lnSpc>
                <a:spcPct val="150000"/>
              </a:lnSpc>
              <a:buNone/>
            </a:pPr>
            <a:endParaRPr lang="en-US" dirty="0" smtClean="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857232"/>
            <a:ext cx="7467600" cy="4873752"/>
          </a:xfrm>
        </p:spPr>
        <p:txBody>
          <a:bodyPr/>
          <a:lstStyle/>
          <a:p>
            <a:pPr algn="just">
              <a:lnSpc>
                <a:spcPct val="150000"/>
              </a:lnSpc>
              <a:buNone/>
            </a:pPr>
            <a:r>
              <a:rPr lang="en-US" sz="3200" b="1" dirty="0" smtClean="0">
                <a:latin typeface="Times New Roman" pitchFamily="18" charset="0"/>
                <a:cs typeface="Times New Roman" pitchFamily="18" charset="0"/>
              </a:rPr>
              <a:t>                 What is an Interface?</a:t>
            </a:r>
          </a:p>
          <a:p>
            <a:pPr algn="just">
              <a:lnSpc>
                <a:spcPct val="150000"/>
              </a:lnSpc>
              <a:buNone/>
            </a:pPr>
            <a:r>
              <a:rPr lang="en-US" b="1" dirty="0" smtClean="0">
                <a:latin typeface="Times New Roman" pitchFamily="18" charset="0"/>
                <a:cs typeface="Times New Roman" pitchFamily="18" charset="0"/>
              </a:rPr>
              <a:t>Definition</a:t>
            </a:r>
            <a:r>
              <a:rPr lang="en-US" dirty="0" smtClean="0">
                <a:latin typeface="Times New Roman" pitchFamily="18" charset="0"/>
                <a:cs typeface="Times New Roman" pitchFamily="18" charset="0"/>
              </a:rPr>
              <a:t>: A reference type similar to a class that only contains abstract methods (no method bodies in most languages).</a:t>
            </a:r>
          </a:p>
          <a:p>
            <a:pPr algn="just">
              <a:lnSpc>
                <a:spcPct val="150000"/>
              </a:lnSpc>
              <a:buNone/>
            </a:pPr>
            <a:r>
              <a:rPr lang="en-US" b="1" dirty="0" smtClean="0">
                <a:latin typeface="Times New Roman" pitchFamily="18" charset="0"/>
                <a:cs typeface="Times New Roman" pitchFamily="18" charset="0"/>
              </a:rPr>
              <a:t>Purpose</a:t>
            </a:r>
            <a:r>
              <a:rPr lang="en-US" dirty="0" smtClean="0">
                <a:latin typeface="Times New Roman" pitchFamily="18" charset="0"/>
                <a:cs typeface="Times New Roman" pitchFamily="18" charset="0"/>
              </a:rPr>
              <a:t>: To define a contract for classes without implementing the methods.</a:t>
            </a:r>
          </a:p>
          <a:p>
            <a:pPr algn="just">
              <a:lnSpc>
                <a:spcPct val="150000"/>
              </a:lnSpc>
            </a:pPr>
            <a:endParaRPr lang="en-US" dirty="0">
              <a:latin typeface="Times New Roman" pitchFamily="18" charset="0"/>
              <a:cs typeface="Times New Roman" pitchFamily="18" charset="0"/>
            </a:endParaRPr>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
          </p:nvPr>
        </p:nvGraphicFramePr>
        <p:xfrm>
          <a:off x="571472" y="1285860"/>
          <a:ext cx="7858180" cy="3440815"/>
        </p:xfrm>
        <a:graphic>
          <a:graphicData uri="http://schemas.openxmlformats.org/drawingml/2006/table">
            <a:tbl>
              <a:tblPr firstRow="1" bandRow="1">
                <a:tableStyleId>{5C22544A-7EE6-4342-B048-85BDC9FD1C3A}</a:tableStyleId>
              </a:tblPr>
              <a:tblGrid>
                <a:gridCol w="3984246"/>
                <a:gridCol w="3873934"/>
              </a:tblGrid>
              <a:tr h="544715">
                <a:tc>
                  <a:txBody>
                    <a:bodyPr/>
                    <a:lstStyle/>
                    <a:p>
                      <a:r>
                        <a:rPr lang="en-US" dirty="0" smtClean="0">
                          <a:latin typeface="Times New Roman" pitchFamily="18" charset="0"/>
                          <a:cs typeface="Times New Roman" pitchFamily="18" charset="0"/>
                        </a:rPr>
                        <a:t>              Abstract Class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                Interface</a:t>
                      </a:r>
                      <a:endParaRPr lang="en-US" dirty="0">
                        <a:latin typeface="Times New Roman" pitchFamily="18" charset="0"/>
                        <a:cs typeface="Times New Roman" pitchFamily="18" charset="0"/>
                      </a:endParaRPr>
                    </a:p>
                  </a:txBody>
                  <a:tcPr/>
                </a:tc>
              </a:tr>
              <a:tr h="741169">
                <a:tc>
                  <a:txBody>
                    <a:bodyPr/>
                    <a:lstStyle/>
                    <a:p>
                      <a:r>
                        <a:rPr lang="en-US" dirty="0" smtClean="0">
                          <a:latin typeface="Times New Roman" pitchFamily="18" charset="0"/>
                          <a:cs typeface="Times New Roman" pitchFamily="18" charset="0"/>
                        </a:rPr>
                        <a:t>Can contain both abstract and concrete methods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Contains only abstract methods </a:t>
                      </a:r>
                      <a:endParaRPr lang="en-US" dirty="0">
                        <a:latin typeface="Times New Roman" pitchFamily="18" charset="0"/>
                        <a:cs typeface="Times New Roman" pitchFamily="18" charset="0"/>
                      </a:endParaRPr>
                    </a:p>
                  </a:txBody>
                  <a:tcPr/>
                </a:tc>
              </a:tr>
              <a:tr h="672593">
                <a:tc>
                  <a:txBody>
                    <a:bodyPr/>
                    <a:lstStyle/>
                    <a:p>
                      <a:r>
                        <a:rPr lang="en-US" dirty="0" smtClean="0">
                          <a:latin typeface="Times New Roman" pitchFamily="18" charset="0"/>
                          <a:cs typeface="Times New Roman" pitchFamily="18" charset="0"/>
                        </a:rPr>
                        <a:t>Allows single inheritance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Supports multiple inheritance</a:t>
                      </a:r>
                      <a:endParaRPr lang="en-US" dirty="0">
                        <a:latin typeface="Times New Roman" pitchFamily="18" charset="0"/>
                        <a:cs typeface="Times New Roman" pitchFamily="18" charset="0"/>
                      </a:endParaRPr>
                    </a:p>
                  </a:txBody>
                  <a:tcPr/>
                </a:tc>
              </a:tr>
              <a:tr h="842258">
                <a:tc>
                  <a:txBody>
                    <a:bodyPr/>
                    <a:lstStyle/>
                    <a:p>
                      <a:r>
                        <a:rPr lang="en-US" dirty="0" smtClean="0">
                          <a:latin typeface="Times New Roman" pitchFamily="18" charset="0"/>
                          <a:cs typeface="Times New Roman" pitchFamily="18" charset="0"/>
                        </a:rPr>
                        <a:t>Can have constructors and fields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Cannot have constructors; fields are static final</a:t>
                      </a:r>
                      <a:endParaRPr lang="en-US" dirty="0">
                        <a:latin typeface="Times New Roman" pitchFamily="18" charset="0"/>
                        <a:cs typeface="Times New Roman" pitchFamily="18" charset="0"/>
                      </a:endParaRPr>
                    </a:p>
                  </a:txBody>
                  <a:tcPr/>
                </a:tc>
              </a:tr>
              <a:tr h="544715">
                <a:tc>
                  <a:txBody>
                    <a:bodyPr/>
                    <a:lstStyle/>
                    <a:p>
                      <a:r>
                        <a:rPr lang="en-US" dirty="0" smtClean="0">
                          <a:latin typeface="Times New Roman" pitchFamily="18" charset="0"/>
                          <a:cs typeface="Times New Roman" pitchFamily="18" charset="0"/>
                        </a:rPr>
                        <a:t>Suitable for closely related classes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Suitable for unrelated classes needing common methods</a:t>
                      </a:r>
                      <a:endParaRPr lang="en-US" dirty="0">
                        <a:latin typeface="Times New Roman" pitchFamily="18" charset="0"/>
                        <a:cs typeface="Times New Roman" pitchFamily="18" charset="0"/>
                      </a:endParaRPr>
                    </a:p>
                  </a:txBody>
                  <a:tcPr/>
                </a:tc>
              </a:tr>
            </a:tbl>
          </a:graphicData>
        </a:graphic>
      </p:graphicFrame>
      <p:sp>
        <p:nvSpPr>
          <p:cNvPr id="7" name="Rectangle 6"/>
          <p:cNvSpPr/>
          <p:nvPr/>
        </p:nvSpPr>
        <p:spPr>
          <a:xfrm>
            <a:off x="2000232" y="357166"/>
            <a:ext cx="5357850" cy="584775"/>
          </a:xfrm>
          <a:prstGeom prst="rect">
            <a:avLst/>
          </a:prstGeom>
        </p:spPr>
        <p:txBody>
          <a:bodyPr wrap="square">
            <a:spAutoFit/>
          </a:bodyPr>
          <a:lstStyle/>
          <a:p>
            <a:r>
              <a:rPr lang="en-US" sz="3200" b="1" dirty="0" smtClean="0">
                <a:latin typeface="Times New Roman" pitchFamily="18" charset="0"/>
                <a:cs typeface="Times New Roman" pitchFamily="18" charset="0"/>
              </a:rPr>
              <a:t>Abstract Class vs. Interface</a:t>
            </a:r>
            <a:endParaRPr lang="en-US" sz="3200" b="1" dirty="0">
              <a:latin typeface="Times New Roman" pitchFamily="18" charset="0"/>
              <a:cs typeface="Times New Roman" pitchFamily="18" charset="0"/>
            </a:endParaRPr>
          </a:p>
        </p:txBody>
      </p:sp>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857232"/>
            <a:ext cx="7467600" cy="4873752"/>
          </a:xfrm>
        </p:spPr>
        <p:txBody>
          <a:bodyPr/>
          <a:lstStyle/>
          <a:p>
            <a:pPr>
              <a:lnSpc>
                <a:spcPct val="150000"/>
              </a:lnSpc>
              <a:buNone/>
            </a:pPr>
            <a:r>
              <a:rPr lang="en-US" sz="3200" b="1" dirty="0" smtClean="0">
                <a:latin typeface="Times New Roman" pitchFamily="18" charset="0"/>
                <a:cs typeface="Times New Roman" pitchFamily="18" charset="0"/>
              </a:rPr>
              <a:t>		   Abstract Class Example</a:t>
            </a:r>
            <a:r>
              <a:rPr lang="en-US" sz="3200" dirty="0" smtClean="0">
                <a:latin typeface="Times New Roman" pitchFamily="18" charset="0"/>
                <a:cs typeface="Times New Roman" pitchFamily="18" charset="0"/>
              </a:rPr>
              <a:t> </a:t>
            </a:r>
          </a:p>
          <a:p>
            <a:pPr>
              <a:lnSpc>
                <a:spcPct val="150000"/>
              </a:lnSpc>
              <a:buNone/>
            </a:pPr>
            <a:r>
              <a:rPr lang="en-US" dirty="0" smtClean="0">
                <a:latin typeface="Times New Roman" pitchFamily="18" charset="0"/>
                <a:cs typeface="Times New Roman" pitchFamily="18" charset="0"/>
              </a:rPr>
              <a:t>abstract class Animal {</a:t>
            </a:r>
          </a:p>
          <a:p>
            <a:pPr>
              <a:lnSpc>
                <a:spcPct val="150000"/>
              </a:lnSpc>
              <a:buNone/>
            </a:pPr>
            <a:r>
              <a:rPr lang="en-US" dirty="0" smtClean="0">
                <a:latin typeface="Times New Roman" pitchFamily="18" charset="0"/>
                <a:cs typeface="Times New Roman" pitchFamily="18" charset="0"/>
              </a:rPr>
              <a:t>    abstract void sound();</a:t>
            </a:r>
          </a:p>
          <a:p>
            <a:pPr>
              <a:lnSpc>
                <a:spcPct val="150000"/>
              </a:lnSpc>
              <a:buNone/>
            </a:pPr>
            <a:r>
              <a:rPr lang="en-US" dirty="0" smtClean="0">
                <a:latin typeface="Times New Roman" pitchFamily="18" charset="0"/>
                <a:cs typeface="Times New Roman" pitchFamily="18" charset="0"/>
              </a:rPr>
              <a:t>    void sleep() { System.out.println("Sleeping..."); }</a:t>
            </a:r>
          </a:p>
          <a:p>
            <a:pPr>
              <a:lnSpc>
                <a:spcPct val="150000"/>
              </a:lnSpc>
              <a:buNone/>
            </a:pPr>
            <a:r>
              <a:rPr lang="en-US" dirty="0" smtClean="0">
                <a:latin typeface="Times New Roman" pitchFamily="18" charset="0"/>
                <a:cs typeface="Times New Roman" pitchFamily="18" charset="0"/>
              </a:rPr>
              <a:t>}</a:t>
            </a:r>
          </a:p>
          <a:p>
            <a:pPr>
              <a:lnSpc>
                <a:spcPct val="150000"/>
              </a:lnSpc>
            </a:pPr>
            <a:endParaRPr lang="en-US" dirty="0">
              <a:latin typeface="Times New Roman" pitchFamily="18" charset="0"/>
              <a:cs typeface="Times New Roman" pitchFamily="18" charset="0"/>
            </a:endParaRPr>
          </a:p>
        </p:txBody>
      </p:sp>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42910" y="714356"/>
            <a:ext cx="7467600" cy="4873752"/>
          </a:xfrm>
        </p:spPr>
        <p:txBody>
          <a:bodyPr/>
          <a:lstStyle/>
          <a:p>
            <a:pPr>
              <a:lnSpc>
                <a:spcPct val="150000"/>
              </a:lnSpc>
              <a:buNone/>
            </a:pPr>
            <a:r>
              <a:rPr lang="en-US" sz="3200" b="1" dirty="0" smtClean="0">
                <a:latin typeface="Times New Roman" pitchFamily="18" charset="0"/>
                <a:cs typeface="Times New Roman" pitchFamily="18" charset="0"/>
              </a:rPr>
              <a:t>                  Interface Example</a:t>
            </a:r>
            <a:r>
              <a:rPr lang="en-US" sz="3200" dirty="0" smtClean="0">
                <a:latin typeface="Times New Roman" pitchFamily="18" charset="0"/>
                <a:cs typeface="Times New Roman" pitchFamily="18" charset="0"/>
              </a:rPr>
              <a:t>:</a:t>
            </a:r>
          </a:p>
          <a:p>
            <a:pPr>
              <a:lnSpc>
                <a:spcPct val="150000"/>
              </a:lnSpc>
              <a:buNone/>
            </a:pPr>
            <a:r>
              <a:rPr lang="en-US" dirty="0" smtClean="0">
                <a:latin typeface="Times New Roman" pitchFamily="18" charset="0"/>
                <a:cs typeface="Times New Roman" pitchFamily="18" charset="0"/>
              </a:rPr>
              <a:t>interface Flyable {</a:t>
            </a:r>
          </a:p>
          <a:p>
            <a:pPr>
              <a:lnSpc>
                <a:spcPct val="150000"/>
              </a:lnSpc>
              <a:buNone/>
            </a:pPr>
            <a:r>
              <a:rPr lang="en-US" dirty="0" smtClean="0">
                <a:latin typeface="Times New Roman" pitchFamily="18" charset="0"/>
                <a:cs typeface="Times New Roman" pitchFamily="18" charset="0"/>
              </a:rPr>
              <a:t>   void fly();</a:t>
            </a:r>
          </a:p>
          <a:p>
            <a:pPr>
              <a:lnSpc>
                <a:spcPct val="150000"/>
              </a:lnSpc>
              <a:buNone/>
            </a:pPr>
            <a:r>
              <a:rPr lang="en-US" dirty="0" smtClean="0">
                <a:latin typeface="Times New Roman" pitchFamily="18" charset="0"/>
                <a:cs typeface="Times New Roman" pitchFamily="18" charset="0"/>
              </a:rPr>
              <a:t>}</a:t>
            </a:r>
          </a:p>
          <a:p>
            <a:pPr>
              <a:lnSpc>
                <a:spcPct val="150000"/>
              </a:lnSpc>
            </a:pPr>
            <a:endParaRPr lang="en-US" dirty="0">
              <a:latin typeface="Times New Roman" pitchFamily="18" charset="0"/>
              <a:cs typeface="Times New Roman" pitchFamily="18" charset="0"/>
            </a:endParaRPr>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428604"/>
            <a:ext cx="7467600" cy="4873752"/>
          </a:xfrm>
        </p:spPr>
        <p:txBody>
          <a:bodyPr>
            <a:noAutofit/>
          </a:bodyPr>
          <a:lstStyle/>
          <a:p>
            <a:pPr>
              <a:buNone/>
            </a:pPr>
            <a:r>
              <a:rPr lang="en-US" sz="18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What Is Java?</a:t>
            </a:r>
            <a:endParaRPr lang="en-US" sz="1800" dirty="0" smtClean="0">
              <a:latin typeface="Times New Roman" pitchFamily="18" charset="0"/>
              <a:cs typeface="Times New Roman" pitchFamily="18" charset="0"/>
            </a:endParaRPr>
          </a:p>
          <a:p>
            <a:pPr algn="just">
              <a:lnSpc>
                <a:spcPct val="170000"/>
              </a:lnSpc>
              <a:buNone/>
            </a:pPr>
            <a:r>
              <a:rPr lang="en-US" sz="18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Java is an object-oriented, class-based programming language. The language is designed to have as few dependencies implementations as possible. The intention of using this language is to give relief to the developers from writing codes for every platform. The term WORA, write once and run everywhere is often associated with this language. It means whenever we compile a Java code, we get the byte code (.class file), and that can be executed on different platforms provided they support Java. In the year 1995, Java language was developed. It is mainly used to develop web, desktop, and mobile devices. </a:t>
            </a:r>
            <a:endParaRPr lang="en-US" sz="2000" dirty="0">
              <a:latin typeface="Times New Roman" pitchFamily="18" charset="0"/>
              <a:cs typeface="Times New Roman" pitchFamily="18" charset="0"/>
            </a:endParaRPr>
          </a:p>
        </p:txBody>
      </p:sp>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00034" y="714356"/>
            <a:ext cx="7467600" cy="4873752"/>
          </a:xfrm>
        </p:spPr>
        <p:txBody>
          <a:bodyPr/>
          <a:lstStyle/>
          <a:p>
            <a:pPr algn="just">
              <a:lnSpc>
                <a:spcPct val="150000"/>
              </a:lnSpc>
              <a:buNone/>
            </a:pPr>
            <a:r>
              <a:rPr lang="en-US" b="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Exception Handling</a:t>
            </a:r>
          </a:p>
          <a:p>
            <a:pPr algn="just">
              <a:lnSpc>
                <a:spcPct val="150000"/>
              </a:lnSpc>
            </a:pPr>
            <a:r>
              <a:rPr lang="en-US" b="1" dirty="0" smtClean="0">
                <a:latin typeface="Times New Roman" pitchFamily="18" charset="0"/>
                <a:cs typeface="Times New Roman" pitchFamily="18" charset="0"/>
              </a:rPr>
              <a:t>Definition</a:t>
            </a:r>
            <a:r>
              <a:rPr lang="en-US" dirty="0" smtClean="0">
                <a:latin typeface="Times New Roman" pitchFamily="18" charset="0"/>
                <a:cs typeface="Times New Roman" pitchFamily="18" charset="0"/>
              </a:rPr>
              <a:t>: Exception handling is a mechanism to handle runtime errors in a controlled way.</a:t>
            </a:r>
          </a:p>
          <a:p>
            <a:pPr algn="just">
              <a:lnSpc>
                <a:spcPct val="150000"/>
              </a:lnSpc>
            </a:pPr>
            <a:r>
              <a:rPr lang="en-US" b="1" dirty="0" smtClean="0">
                <a:latin typeface="Times New Roman" pitchFamily="18" charset="0"/>
                <a:cs typeface="Times New Roman" pitchFamily="18" charset="0"/>
              </a:rPr>
              <a:t>Purpose</a:t>
            </a:r>
            <a:r>
              <a:rPr lang="en-US" dirty="0" smtClean="0">
                <a:latin typeface="Times New Roman" pitchFamily="18" charset="0"/>
                <a:cs typeface="Times New Roman" pitchFamily="18" charset="0"/>
              </a:rPr>
              <a:t>: Helps in maintaining the normal flow of the application and prevents the program from crashing.</a:t>
            </a:r>
          </a:p>
          <a:p>
            <a:pPr algn="just">
              <a:lnSpc>
                <a:spcPct val="150000"/>
              </a:lnSpc>
            </a:pPr>
            <a:r>
              <a:rPr lang="en-US" b="1" dirty="0" smtClean="0">
                <a:latin typeface="Times New Roman" pitchFamily="18" charset="0"/>
                <a:cs typeface="Times New Roman" pitchFamily="18" charset="0"/>
              </a:rPr>
              <a:t>Examples of Exceptions</a:t>
            </a:r>
            <a:r>
              <a:rPr lang="en-US" dirty="0" smtClean="0">
                <a:latin typeface="Times New Roman" pitchFamily="18" charset="0"/>
                <a:cs typeface="Times New Roman" pitchFamily="18" charset="0"/>
              </a:rPr>
              <a:t>: Divide by zero, file not found, null reference.</a:t>
            </a:r>
          </a:p>
          <a:p>
            <a:pPr algn="just">
              <a:lnSpc>
                <a:spcPct val="150000"/>
              </a:lnSpc>
            </a:pPr>
            <a:endParaRPr lang="en-US" dirty="0">
              <a:latin typeface="Times New Roman" pitchFamily="18" charset="0"/>
              <a:cs typeface="Times New Roman" pitchFamily="18" charset="0"/>
            </a:endParaRPr>
          </a:p>
        </p:txBody>
      </p:sp>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85786" y="785794"/>
            <a:ext cx="7467600" cy="4873752"/>
          </a:xfrm>
        </p:spPr>
        <p:txBody>
          <a:bodyPr>
            <a:normAutofit fontScale="92500" lnSpcReduction="20000"/>
          </a:bodyPr>
          <a:lstStyle/>
          <a:p>
            <a:pPr>
              <a:lnSpc>
                <a:spcPct val="150000"/>
              </a:lnSpc>
              <a:buNone/>
            </a:pPr>
            <a:r>
              <a:rPr lang="en-US" b="1" dirty="0" smtClean="0">
                <a:latin typeface="Times New Roman" pitchFamily="18" charset="0"/>
                <a:cs typeface="Times New Roman" pitchFamily="18" charset="0"/>
              </a:rPr>
              <a:t>                  </a:t>
            </a:r>
            <a:r>
              <a:rPr lang="en-US" sz="3500" b="1" dirty="0" smtClean="0">
                <a:latin typeface="Times New Roman" pitchFamily="18" charset="0"/>
                <a:cs typeface="Times New Roman" pitchFamily="18" charset="0"/>
              </a:rPr>
              <a:t>Exception Handling Keywords</a:t>
            </a:r>
          </a:p>
          <a:p>
            <a:pPr>
              <a:lnSpc>
                <a:spcPct val="150000"/>
              </a:lnSpc>
            </a:pPr>
            <a:r>
              <a:rPr lang="en-US" b="1" dirty="0" smtClean="0">
                <a:latin typeface="Times New Roman" pitchFamily="18" charset="0"/>
                <a:cs typeface="Times New Roman" pitchFamily="18" charset="0"/>
              </a:rPr>
              <a:t>try</a:t>
            </a:r>
            <a:r>
              <a:rPr lang="en-US" dirty="0" smtClean="0">
                <a:latin typeface="Times New Roman" pitchFamily="18" charset="0"/>
                <a:cs typeface="Times New Roman" pitchFamily="18" charset="0"/>
              </a:rPr>
              <a:t>: Block that contains code that might throw an exception.</a:t>
            </a:r>
          </a:p>
          <a:p>
            <a:pPr>
              <a:lnSpc>
                <a:spcPct val="150000"/>
              </a:lnSpc>
            </a:pPr>
            <a:r>
              <a:rPr lang="en-US" b="1" dirty="0" smtClean="0">
                <a:latin typeface="Times New Roman" pitchFamily="18" charset="0"/>
                <a:cs typeface="Times New Roman" pitchFamily="18" charset="0"/>
              </a:rPr>
              <a:t>catch</a:t>
            </a:r>
            <a:r>
              <a:rPr lang="en-US" dirty="0" smtClean="0">
                <a:latin typeface="Times New Roman" pitchFamily="18" charset="0"/>
                <a:cs typeface="Times New Roman" pitchFamily="18" charset="0"/>
              </a:rPr>
              <a:t>: Block that catches and handles exceptions thrown by the try block.</a:t>
            </a:r>
          </a:p>
          <a:p>
            <a:pPr>
              <a:lnSpc>
                <a:spcPct val="150000"/>
              </a:lnSpc>
            </a:pPr>
            <a:r>
              <a:rPr lang="en-US" b="1" dirty="0" smtClean="0">
                <a:latin typeface="Times New Roman" pitchFamily="18" charset="0"/>
                <a:cs typeface="Times New Roman" pitchFamily="18" charset="0"/>
              </a:rPr>
              <a:t>finally</a:t>
            </a:r>
            <a:r>
              <a:rPr lang="en-US" dirty="0" smtClean="0">
                <a:latin typeface="Times New Roman" pitchFamily="18" charset="0"/>
                <a:cs typeface="Times New Roman" pitchFamily="18" charset="0"/>
              </a:rPr>
              <a:t>: Block that executes regardless of an exception occurring, usually for cleanup.</a:t>
            </a:r>
          </a:p>
          <a:p>
            <a:pPr>
              <a:lnSpc>
                <a:spcPct val="150000"/>
              </a:lnSpc>
            </a:pPr>
            <a:r>
              <a:rPr lang="en-US" b="1" dirty="0" smtClean="0">
                <a:latin typeface="Times New Roman" pitchFamily="18" charset="0"/>
                <a:cs typeface="Times New Roman" pitchFamily="18" charset="0"/>
              </a:rPr>
              <a:t>throw</a:t>
            </a:r>
            <a:r>
              <a:rPr lang="en-US" dirty="0" smtClean="0">
                <a:latin typeface="Times New Roman" pitchFamily="18" charset="0"/>
                <a:cs typeface="Times New Roman" pitchFamily="18" charset="0"/>
              </a:rPr>
              <a:t>: Used to explicitly throw an exception.</a:t>
            </a:r>
          </a:p>
          <a:p>
            <a:pPr>
              <a:lnSpc>
                <a:spcPct val="150000"/>
              </a:lnSpc>
            </a:pPr>
            <a:r>
              <a:rPr lang="en-US" b="1" dirty="0" smtClean="0">
                <a:latin typeface="Times New Roman" pitchFamily="18" charset="0"/>
                <a:cs typeface="Times New Roman" pitchFamily="18" charset="0"/>
              </a:rPr>
              <a:t>throws</a:t>
            </a:r>
            <a:r>
              <a:rPr lang="en-US" dirty="0" smtClean="0">
                <a:latin typeface="Times New Roman" pitchFamily="18" charset="0"/>
                <a:cs typeface="Times New Roman" pitchFamily="18" charset="0"/>
              </a:rPr>
              <a:t>: Used to declare exceptions that might be thrown by a method.</a:t>
            </a:r>
          </a:p>
          <a:p>
            <a:pPr>
              <a:lnSpc>
                <a:spcPct val="150000"/>
              </a:lnSpc>
            </a:pPr>
            <a:endParaRPr lang="en-US" dirty="0">
              <a:latin typeface="Times New Roman" pitchFamily="18" charset="0"/>
              <a:cs typeface="Times New Roman" pitchFamily="18" charset="0"/>
            </a:endParaRPr>
          </a:p>
        </p:txBody>
      </p:sp>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42910" y="642918"/>
            <a:ext cx="7467600" cy="4873752"/>
          </a:xfrm>
        </p:spPr>
        <p:txBody>
          <a:bodyPr>
            <a:normAutofit fontScale="92500" lnSpcReduction="10000"/>
          </a:bodyPr>
          <a:lstStyle/>
          <a:p>
            <a:pPr algn="just">
              <a:lnSpc>
                <a:spcPct val="150000"/>
              </a:lnSpc>
              <a:buNone/>
            </a:pPr>
            <a:r>
              <a:rPr lang="en-US" sz="3500" b="1" dirty="0" smtClean="0">
                <a:latin typeface="Times New Roman" pitchFamily="18" charset="0"/>
                <a:cs typeface="Times New Roman" pitchFamily="18" charset="0"/>
              </a:rPr>
              <a:t>                           Syntax</a:t>
            </a:r>
          </a:p>
          <a:p>
            <a:pPr algn="just">
              <a:lnSpc>
                <a:spcPct val="150000"/>
              </a:lnSpc>
              <a:buNone/>
            </a:pPr>
            <a:r>
              <a:rPr lang="en-US" dirty="0" smtClean="0">
                <a:latin typeface="Times New Roman" pitchFamily="18" charset="0"/>
                <a:cs typeface="Times New Roman" pitchFamily="18" charset="0"/>
              </a:rPr>
              <a:t>try {</a:t>
            </a:r>
          </a:p>
          <a:p>
            <a:pPr algn="just">
              <a:lnSpc>
                <a:spcPct val="150000"/>
              </a:lnSpc>
              <a:buNone/>
            </a:pPr>
            <a:r>
              <a:rPr lang="en-US" dirty="0" smtClean="0">
                <a:latin typeface="Times New Roman" pitchFamily="18" charset="0"/>
                <a:cs typeface="Times New Roman" pitchFamily="18" charset="0"/>
              </a:rPr>
              <a:t>    // Code that may throw an exception</a:t>
            </a:r>
          </a:p>
          <a:p>
            <a:pPr algn="just">
              <a:lnSpc>
                <a:spcPct val="150000"/>
              </a:lnSpc>
              <a:buNone/>
            </a:pPr>
            <a:r>
              <a:rPr lang="en-US" dirty="0" smtClean="0">
                <a:latin typeface="Times New Roman" pitchFamily="18" charset="0"/>
                <a:cs typeface="Times New Roman" pitchFamily="18" charset="0"/>
              </a:rPr>
              <a:t>} catch (ExceptionType e) {</a:t>
            </a:r>
          </a:p>
          <a:p>
            <a:pPr algn="just">
              <a:lnSpc>
                <a:spcPct val="150000"/>
              </a:lnSpc>
              <a:buNone/>
            </a:pPr>
            <a:r>
              <a:rPr lang="en-US" dirty="0" smtClean="0">
                <a:latin typeface="Times New Roman" pitchFamily="18" charset="0"/>
                <a:cs typeface="Times New Roman" pitchFamily="18" charset="0"/>
              </a:rPr>
              <a:t>   // Code to handle the exception</a:t>
            </a:r>
          </a:p>
          <a:p>
            <a:pPr algn="just">
              <a:lnSpc>
                <a:spcPct val="150000"/>
              </a:lnSpc>
              <a:buNone/>
            </a:pPr>
            <a:r>
              <a:rPr lang="en-US" dirty="0" smtClean="0">
                <a:latin typeface="Times New Roman" pitchFamily="18" charset="0"/>
                <a:cs typeface="Times New Roman" pitchFamily="18" charset="0"/>
              </a:rPr>
              <a:t>} finally {</a:t>
            </a:r>
          </a:p>
          <a:p>
            <a:pPr algn="just">
              <a:lnSpc>
                <a:spcPct val="150000"/>
              </a:lnSpc>
              <a:buNone/>
            </a:pPr>
            <a:r>
              <a:rPr lang="en-US" dirty="0" smtClean="0">
                <a:latin typeface="Times New Roman" pitchFamily="18" charset="0"/>
                <a:cs typeface="Times New Roman" pitchFamily="18" charset="0"/>
              </a:rPr>
              <a:t>    // Code that executes whether or not an exception occurs</a:t>
            </a:r>
          </a:p>
          <a:p>
            <a:pPr algn="just">
              <a:lnSpc>
                <a:spcPct val="150000"/>
              </a:lnSpc>
              <a:buNone/>
            </a:pPr>
            <a:r>
              <a:rPr lang="en-US" dirty="0" smtClean="0">
                <a:latin typeface="Times New Roman" pitchFamily="18" charset="0"/>
                <a:cs typeface="Times New Roman" pitchFamily="18" charset="0"/>
              </a:rPr>
              <a:t>}</a:t>
            </a:r>
          </a:p>
          <a:p>
            <a:pPr algn="just">
              <a:lnSpc>
                <a:spcPct val="150000"/>
              </a:lnSpc>
            </a:pPr>
            <a:endParaRPr lang="en-US" dirty="0">
              <a:latin typeface="Times New Roman" pitchFamily="18" charset="0"/>
              <a:cs typeface="Times New Roman" pitchFamily="18" charset="0"/>
            </a:endParaRPr>
          </a:p>
        </p:txBody>
      </p:sp>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42910" y="785794"/>
            <a:ext cx="7467600" cy="4873752"/>
          </a:xfrm>
        </p:spPr>
        <p:txBody>
          <a:bodyPr/>
          <a:lstStyle/>
          <a:p>
            <a:pPr>
              <a:lnSpc>
                <a:spcPct val="150000"/>
              </a:lnSpc>
              <a:buNone/>
            </a:pPr>
            <a:r>
              <a:rPr lang="en-US" b="1" dirty="0" smtClean="0">
                <a:latin typeface="Times New Roman" pitchFamily="18" charset="0"/>
                <a:cs typeface="Times New Roman" pitchFamily="18" charset="0"/>
              </a:rPr>
              <a:t>                         Memory Management</a:t>
            </a:r>
          </a:p>
          <a:p>
            <a:pPr>
              <a:lnSpc>
                <a:spcPct val="150000"/>
              </a:lnSpc>
            </a:pPr>
            <a:r>
              <a:rPr lang="en-US" dirty="0" smtClean="0">
                <a:latin typeface="Times New Roman" pitchFamily="18" charset="0"/>
                <a:cs typeface="Times New Roman" pitchFamily="18" charset="0"/>
              </a:rPr>
              <a:t>Memory management in Java is an integral part of the Java Virtual Machine (JVM). It ensures the efficient use of system memory by automatically allocating and </a:t>
            </a:r>
            <a:r>
              <a:rPr lang="en-US" dirty="0" err="1" smtClean="0">
                <a:latin typeface="Times New Roman" pitchFamily="18" charset="0"/>
                <a:cs typeface="Times New Roman" pitchFamily="18" charset="0"/>
              </a:rPr>
              <a:t>deallocating</a:t>
            </a:r>
            <a:r>
              <a:rPr lang="en-US" dirty="0" smtClean="0">
                <a:latin typeface="Times New Roman" pitchFamily="18" charset="0"/>
                <a:cs typeface="Times New Roman" pitchFamily="18" charset="0"/>
              </a:rPr>
              <a:t> memory for objects, which helps developers avoid common memory-related issues like memory leaks and dangling pointers.</a:t>
            </a:r>
            <a:endParaRPr lang="en-US" dirty="0">
              <a:latin typeface="Times New Roman" pitchFamily="18" charset="0"/>
              <a:cs typeface="Times New Roman" pitchFamily="18" charset="0"/>
            </a:endParaRPr>
          </a:p>
        </p:txBody>
      </p:sp>
    </p:spTree>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428604"/>
            <a:ext cx="7467600" cy="4873752"/>
          </a:xfrm>
        </p:spPr>
        <p:txBody>
          <a:bodyPr>
            <a:noAutofit/>
          </a:bodyPr>
          <a:lstStyle/>
          <a:p>
            <a:pPr>
              <a:lnSpc>
                <a:spcPct val="150000"/>
              </a:lnSpc>
              <a:buNone/>
            </a:pPr>
            <a:r>
              <a:rPr lang="en-US" b="1" dirty="0" smtClean="0">
                <a:latin typeface="Times New Roman" pitchFamily="18" charset="0"/>
                <a:cs typeface="Times New Roman" pitchFamily="18" charset="0"/>
              </a:rPr>
              <a:t>                   Garbage Collection in Java</a:t>
            </a:r>
          </a:p>
          <a:p>
            <a:pPr>
              <a:lnSpc>
                <a:spcPct val="150000"/>
              </a:lnSpc>
            </a:pPr>
            <a:r>
              <a:rPr lang="en-US" dirty="0" smtClean="0">
                <a:latin typeface="Times New Roman" pitchFamily="18" charset="0"/>
                <a:cs typeface="Times New Roman" pitchFamily="18" charset="0"/>
              </a:rPr>
              <a:t>Garbage Collection (GC) is the process of identifying and removing unused objects from the heap memory to free up space.</a:t>
            </a:r>
          </a:p>
          <a:p>
            <a:pPr>
              <a:lnSpc>
                <a:spcPct val="150000"/>
              </a:lnSpc>
            </a:pPr>
            <a:r>
              <a:rPr lang="en-US" b="1" dirty="0" smtClean="0">
                <a:latin typeface="Times New Roman" pitchFamily="18" charset="0"/>
                <a:cs typeface="Times New Roman" pitchFamily="18" charset="0"/>
              </a:rPr>
              <a:t>How It Works:</a:t>
            </a:r>
            <a:endParaRPr lang="en-US" dirty="0" smtClean="0">
              <a:latin typeface="Times New Roman" pitchFamily="18" charset="0"/>
              <a:cs typeface="Times New Roman" pitchFamily="18" charset="0"/>
            </a:endParaRPr>
          </a:p>
          <a:p>
            <a:pPr lvl="1">
              <a:lnSpc>
                <a:spcPct val="150000"/>
              </a:lnSpc>
            </a:pPr>
            <a:r>
              <a:rPr lang="en-US" sz="2400" dirty="0" smtClean="0">
                <a:latin typeface="Times New Roman" pitchFamily="18" charset="0"/>
                <a:cs typeface="Times New Roman" pitchFamily="18" charset="0"/>
              </a:rPr>
              <a:t>Objects in Java are created in the heap.</a:t>
            </a:r>
          </a:p>
          <a:p>
            <a:pPr lvl="1">
              <a:lnSpc>
                <a:spcPct val="150000"/>
              </a:lnSpc>
            </a:pPr>
            <a:r>
              <a:rPr lang="en-US" sz="2400" dirty="0" smtClean="0">
                <a:latin typeface="Times New Roman" pitchFamily="18" charset="0"/>
                <a:cs typeface="Times New Roman" pitchFamily="18" charset="0"/>
              </a:rPr>
              <a:t>The garbage collector (GC) automatically identifies objects that are no longer reachable (i.e., there are no active references to them).</a:t>
            </a:r>
          </a:p>
          <a:p>
            <a:pPr lvl="1">
              <a:lnSpc>
                <a:spcPct val="150000"/>
              </a:lnSpc>
            </a:pPr>
            <a:r>
              <a:rPr lang="en-US" sz="2400" dirty="0" smtClean="0">
                <a:latin typeface="Times New Roman" pitchFamily="18" charset="0"/>
                <a:cs typeface="Times New Roman" pitchFamily="18" charset="0"/>
              </a:rPr>
              <a:t>Memory occupied by these objects is reclaimed.</a:t>
            </a:r>
          </a:p>
          <a:p>
            <a:pPr>
              <a:lnSpc>
                <a:spcPct val="150000"/>
              </a:lnSpc>
            </a:pPr>
            <a:endParaRPr lang="en-US" dirty="0">
              <a:latin typeface="Times New Roman" pitchFamily="18" charset="0"/>
              <a:cs typeface="Times New Roman" pitchFamily="18" charset="0"/>
            </a:endParaRPr>
          </a:p>
        </p:txBody>
      </p:sp>
    </p:spTree>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1000108"/>
            <a:ext cx="7467600" cy="4873752"/>
          </a:xfrm>
        </p:spPr>
        <p:txBody>
          <a:bodyPr/>
          <a:lstStyle/>
          <a:p>
            <a:pPr>
              <a:lnSpc>
                <a:spcPct val="150000"/>
              </a:lnSpc>
              <a:buNone/>
            </a:pPr>
            <a:r>
              <a:rPr lang="en-US" b="1" dirty="0" smtClean="0">
                <a:latin typeface="Times New Roman" pitchFamily="18" charset="0"/>
                <a:cs typeface="Times New Roman" pitchFamily="18" charset="0"/>
              </a:rPr>
              <a:t>                       Heap Memory and Generations</a:t>
            </a:r>
          </a:p>
          <a:p>
            <a:pPr>
              <a:lnSpc>
                <a:spcPct val="150000"/>
              </a:lnSpc>
            </a:pPr>
            <a:r>
              <a:rPr lang="en-US" dirty="0" smtClean="0">
                <a:latin typeface="Times New Roman" pitchFamily="18" charset="0"/>
                <a:cs typeface="Times New Roman" pitchFamily="18" charset="0"/>
              </a:rPr>
              <a:t>In Java, memory management in the </a:t>
            </a:r>
            <a:r>
              <a:rPr lang="en-US" b="1" dirty="0" smtClean="0">
                <a:latin typeface="Times New Roman" pitchFamily="18" charset="0"/>
                <a:cs typeface="Times New Roman" pitchFamily="18" charset="0"/>
              </a:rPr>
              <a:t>Heap</a:t>
            </a:r>
            <a:r>
              <a:rPr lang="en-US" dirty="0" smtClean="0">
                <a:latin typeface="Times New Roman" pitchFamily="18" charset="0"/>
                <a:cs typeface="Times New Roman" pitchFamily="18" charset="0"/>
              </a:rPr>
              <a:t> is divided into </a:t>
            </a:r>
            <a:r>
              <a:rPr lang="en-US" b="1" dirty="0" smtClean="0">
                <a:latin typeface="Times New Roman" pitchFamily="18" charset="0"/>
                <a:cs typeface="Times New Roman" pitchFamily="18" charset="0"/>
              </a:rPr>
              <a:t>generations</a:t>
            </a:r>
            <a:r>
              <a:rPr lang="en-US" dirty="0" smtClean="0">
                <a:latin typeface="Times New Roman" pitchFamily="18" charset="0"/>
                <a:cs typeface="Times New Roman" pitchFamily="18" charset="0"/>
              </a:rPr>
              <a:t> to optimize garbage collection. These generations group objects based on their age (how long they've been in memory) to make the garbage collection process more efficient.</a:t>
            </a:r>
          </a:p>
          <a:p>
            <a:pPr>
              <a:lnSpc>
                <a:spcPct val="150000"/>
              </a:lnSpc>
            </a:pPr>
            <a:endParaRPr lang="en-US" dirty="0">
              <a:latin typeface="Times New Roman" pitchFamily="18" charset="0"/>
              <a:cs typeface="Times New Roman" pitchFamily="18" charset="0"/>
            </a:endParaRPr>
          </a:p>
        </p:txBody>
      </p:sp>
    </p:spTree>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00034" y="1000108"/>
            <a:ext cx="7467600" cy="4873752"/>
          </a:xfrm>
        </p:spPr>
        <p:txBody>
          <a:bodyPr/>
          <a:lstStyle/>
          <a:p>
            <a:pPr algn="just">
              <a:lnSpc>
                <a:spcPct val="150000"/>
              </a:lnSpc>
              <a:buNone/>
            </a:pPr>
            <a:r>
              <a:rPr lang="en-US" dirty="0" smtClean="0">
                <a:latin typeface="Times New Roman" pitchFamily="18" charset="0"/>
                <a:cs typeface="Times New Roman" pitchFamily="18" charset="0"/>
              </a:rPr>
              <a:t>The heap is divided into three main generations:</a:t>
            </a:r>
          </a:p>
          <a:p>
            <a:pPr algn="just">
              <a:lnSpc>
                <a:spcPct val="150000"/>
              </a:lnSpc>
              <a:buNone/>
            </a:pPr>
            <a:r>
              <a:rPr lang="en-US" b="1" dirty="0" smtClean="0">
                <a:latin typeface="Times New Roman" pitchFamily="18" charset="0"/>
                <a:cs typeface="Times New Roman" pitchFamily="18" charset="0"/>
              </a:rPr>
              <a:t>1. Young Generation</a:t>
            </a:r>
          </a:p>
          <a:p>
            <a:pPr algn="just">
              <a:lnSpc>
                <a:spcPct val="150000"/>
              </a:lnSpc>
              <a:buNone/>
            </a:pPr>
            <a:r>
              <a:rPr lang="en-US" b="1" dirty="0" smtClean="0">
                <a:latin typeface="Times New Roman" pitchFamily="18" charset="0"/>
                <a:cs typeface="Times New Roman" pitchFamily="18" charset="0"/>
              </a:rPr>
              <a:t>Purpose:</a:t>
            </a:r>
            <a:r>
              <a:rPr lang="en-US" dirty="0" smtClean="0">
                <a:latin typeface="Times New Roman" pitchFamily="18" charset="0"/>
                <a:cs typeface="Times New Roman" pitchFamily="18" charset="0"/>
              </a:rPr>
              <a:t> Holds short-lived objects that are created and destroyed quickly (e.g., temporary variables, short-lived objects).</a:t>
            </a:r>
          </a:p>
          <a:p>
            <a:pPr algn="just">
              <a:lnSpc>
                <a:spcPct val="150000"/>
              </a:lnSpc>
            </a:pPr>
            <a:endParaRPr lang="en-US" dirty="0">
              <a:latin typeface="Times New Roman" pitchFamily="18" charset="0"/>
              <a:cs typeface="Times New Roman" pitchFamily="18" charset="0"/>
            </a:endParaRPr>
          </a:p>
        </p:txBody>
      </p:sp>
    </p:spTree>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42910" y="928670"/>
            <a:ext cx="7467600" cy="4873752"/>
          </a:xfrm>
        </p:spPr>
        <p:txBody>
          <a:bodyPr/>
          <a:lstStyle/>
          <a:p>
            <a:pPr algn="just">
              <a:lnSpc>
                <a:spcPct val="150000"/>
              </a:lnSpc>
              <a:buNone/>
            </a:pPr>
            <a:r>
              <a:rPr lang="en-US" b="1" dirty="0" smtClean="0">
                <a:latin typeface="Times New Roman" pitchFamily="18" charset="0"/>
                <a:cs typeface="Times New Roman" pitchFamily="18" charset="0"/>
              </a:rPr>
              <a:t>2. Old Generation (Tenured Generation)</a:t>
            </a:r>
          </a:p>
          <a:p>
            <a:pPr algn="just">
              <a:lnSpc>
                <a:spcPct val="150000"/>
              </a:lnSpc>
              <a:buNone/>
            </a:pPr>
            <a:r>
              <a:rPr lang="en-US" b="1" dirty="0" smtClean="0">
                <a:latin typeface="Times New Roman" pitchFamily="18" charset="0"/>
                <a:cs typeface="Times New Roman" pitchFamily="18" charset="0"/>
              </a:rPr>
              <a:t>    Purpose:</a:t>
            </a:r>
            <a:r>
              <a:rPr lang="en-US" dirty="0" smtClean="0">
                <a:latin typeface="Times New Roman" pitchFamily="18" charset="0"/>
                <a:cs typeface="Times New Roman" pitchFamily="18" charset="0"/>
              </a:rPr>
              <a:t> Holds long-lived objects that have survived multiple garbage collection cycles in the Young Generation.</a:t>
            </a:r>
          </a:p>
          <a:p>
            <a:pPr algn="just">
              <a:lnSpc>
                <a:spcPct val="150000"/>
              </a:lnSpc>
              <a:buNone/>
            </a:pPr>
            <a:r>
              <a:rPr lang="en-US" b="1" dirty="0" smtClean="0">
                <a:latin typeface="Times New Roman" pitchFamily="18" charset="0"/>
                <a:cs typeface="Times New Roman" pitchFamily="18" charset="0"/>
              </a:rPr>
              <a:t>3.Metaspace (formerly Permanent Generation)</a:t>
            </a:r>
          </a:p>
          <a:p>
            <a:pPr algn="just">
              <a:lnSpc>
                <a:spcPct val="150000"/>
              </a:lnSpc>
              <a:buNone/>
            </a:pPr>
            <a:r>
              <a:rPr lang="en-US" b="1" dirty="0" smtClean="0">
                <a:latin typeface="Times New Roman" pitchFamily="18" charset="0"/>
                <a:cs typeface="Times New Roman" pitchFamily="18" charset="0"/>
              </a:rPr>
              <a:t>   Purpose:</a:t>
            </a:r>
            <a:r>
              <a:rPr lang="en-US" dirty="0" smtClean="0">
                <a:latin typeface="Times New Roman" pitchFamily="18" charset="0"/>
                <a:cs typeface="Times New Roman" pitchFamily="18" charset="0"/>
              </a:rPr>
              <a:t> Stores metadata for classes, methods, and runtime constants</a:t>
            </a:r>
            <a:r>
              <a:rPr lang="en-US" dirty="0" smtClean="0"/>
              <a:t>.</a:t>
            </a:r>
          </a:p>
          <a:p>
            <a:pPr algn="just">
              <a:lnSpc>
                <a:spcPct val="150000"/>
              </a:lnSpc>
            </a:pPr>
            <a:endParaRPr lang="en-US" dirty="0">
              <a:latin typeface="Times New Roman" pitchFamily="18" charset="0"/>
              <a:cs typeface="Times New Roman" pitchFamily="18" charset="0"/>
            </a:endParaRPr>
          </a:p>
        </p:txBody>
      </p:sp>
    </p:spTree>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14348" y="571480"/>
            <a:ext cx="7467600" cy="4873752"/>
          </a:xfrm>
        </p:spPr>
        <p:txBody>
          <a:bodyPr>
            <a:normAutofit lnSpcReduction="10000"/>
          </a:bodyPr>
          <a:lstStyle/>
          <a:p>
            <a:pPr algn="just">
              <a:lnSpc>
                <a:spcPct val="150000"/>
              </a:lnSpc>
              <a:buNone/>
            </a:pPr>
            <a:r>
              <a:rPr lang="en-US" b="1" dirty="0" smtClean="0">
                <a:latin typeface="Times New Roman" pitchFamily="18" charset="0"/>
                <a:cs typeface="Times New Roman" pitchFamily="18" charset="0"/>
              </a:rPr>
              <a:t>            SQL </a:t>
            </a:r>
            <a:r>
              <a:rPr lang="en-US" b="1" dirty="0" smtClean="0">
                <a:latin typeface="Times New Roman" pitchFamily="18" charset="0"/>
                <a:cs typeface="Times New Roman" pitchFamily="18" charset="0"/>
              </a:rPr>
              <a:t>(Structured Query Language)</a:t>
            </a: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A language to interact with relational databases.</a:t>
            </a:r>
          </a:p>
          <a:p>
            <a:pPr algn="just">
              <a:lnSpc>
                <a:spcPct val="150000"/>
              </a:lnSpc>
              <a:buNone/>
            </a:pPr>
            <a:r>
              <a:rPr lang="en-US" dirty="0" smtClean="0">
                <a:latin typeface="Times New Roman" pitchFamily="18" charset="0"/>
                <a:cs typeface="Times New Roman" pitchFamily="18" charset="0"/>
              </a:rPr>
              <a:t>   Categories </a:t>
            </a:r>
            <a:r>
              <a:rPr lang="en-US" dirty="0" smtClean="0">
                <a:latin typeface="Times New Roman" pitchFamily="18" charset="0"/>
                <a:cs typeface="Times New Roman" pitchFamily="18" charset="0"/>
              </a:rPr>
              <a:t>of SQL commands:</a:t>
            </a:r>
          </a:p>
          <a:p>
            <a:pPr lvl="1" algn="just">
              <a:lnSpc>
                <a:spcPct val="150000"/>
              </a:lnSpc>
            </a:pPr>
            <a:r>
              <a:rPr lang="en-US" sz="2400" b="1" dirty="0" smtClean="0">
                <a:latin typeface="Times New Roman" pitchFamily="18" charset="0"/>
                <a:cs typeface="Times New Roman" pitchFamily="18" charset="0"/>
              </a:rPr>
              <a:t>DDL</a:t>
            </a:r>
            <a:r>
              <a:rPr lang="en-US" sz="2400" dirty="0" smtClean="0">
                <a:latin typeface="Times New Roman" pitchFamily="18" charset="0"/>
                <a:cs typeface="Times New Roman" pitchFamily="18" charset="0"/>
              </a:rPr>
              <a:t> - Data Definition Language</a:t>
            </a:r>
          </a:p>
          <a:p>
            <a:pPr lvl="1" algn="just">
              <a:lnSpc>
                <a:spcPct val="150000"/>
              </a:lnSpc>
            </a:pPr>
            <a:r>
              <a:rPr lang="en-US" sz="2400" b="1" dirty="0" smtClean="0">
                <a:latin typeface="Times New Roman" pitchFamily="18" charset="0"/>
                <a:cs typeface="Times New Roman" pitchFamily="18" charset="0"/>
              </a:rPr>
              <a:t>DML</a:t>
            </a:r>
            <a:r>
              <a:rPr lang="en-US" sz="2400" dirty="0" smtClean="0">
                <a:latin typeface="Times New Roman" pitchFamily="18" charset="0"/>
                <a:cs typeface="Times New Roman" pitchFamily="18" charset="0"/>
              </a:rPr>
              <a:t> - Data Manipulation Language</a:t>
            </a:r>
          </a:p>
          <a:p>
            <a:pPr lvl="1" algn="just">
              <a:lnSpc>
                <a:spcPct val="150000"/>
              </a:lnSpc>
            </a:pPr>
            <a:r>
              <a:rPr lang="en-US" sz="2400" b="1" dirty="0" smtClean="0">
                <a:latin typeface="Times New Roman" pitchFamily="18" charset="0"/>
                <a:cs typeface="Times New Roman" pitchFamily="18" charset="0"/>
              </a:rPr>
              <a:t>TCL</a:t>
            </a:r>
            <a:r>
              <a:rPr lang="en-US" sz="2400" dirty="0" smtClean="0">
                <a:latin typeface="Times New Roman" pitchFamily="18" charset="0"/>
                <a:cs typeface="Times New Roman" pitchFamily="18" charset="0"/>
              </a:rPr>
              <a:t> - Transaction Control Language</a:t>
            </a:r>
          </a:p>
          <a:p>
            <a:pPr lvl="1" algn="just">
              <a:lnSpc>
                <a:spcPct val="150000"/>
              </a:lnSpc>
            </a:pPr>
            <a:r>
              <a:rPr lang="en-US" sz="2400" b="1" dirty="0" smtClean="0">
                <a:latin typeface="Times New Roman" pitchFamily="18" charset="0"/>
                <a:cs typeface="Times New Roman" pitchFamily="18" charset="0"/>
              </a:rPr>
              <a:t>DCL</a:t>
            </a:r>
            <a:r>
              <a:rPr lang="en-US" sz="2400" dirty="0" smtClean="0">
                <a:latin typeface="Times New Roman" pitchFamily="18" charset="0"/>
                <a:cs typeface="Times New Roman" pitchFamily="18" charset="0"/>
              </a:rPr>
              <a:t> - Data Control Language</a:t>
            </a:r>
          </a:p>
          <a:p>
            <a:pPr lvl="1" algn="just">
              <a:lnSpc>
                <a:spcPct val="150000"/>
              </a:lnSpc>
            </a:pPr>
            <a:r>
              <a:rPr lang="en-US" sz="2400" b="1" dirty="0" smtClean="0">
                <a:latin typeface="Times New Roman" pitchFamily="18" charset="0"/>
                <a:cs typeface="Times New Roman" pitchFamily="18" charset="0"/>
              </a:rPr>
              <a:t>DQL</a:t>
            </a:r>
            <a:r>
              <a:rPr lang="en-US" sz="2400" dirty="0" smtClean="0">
                <a:latin typeface="Times New Roman" pitchFamily="18" charset="0"/>
                <a:cs typeface="Times New Roman" pitchFamily="18" charset="0"/>
              </a:rPr>
              <a:t> - Data Query Language</a:t>
            </a:r>
          </a:p>
          <a:p>
            <a:pPr algn="just">
              <a:lnSpc>
                <a:spcPct val="150000"/>
              </a:lnSpc>
            </a:pPr>
            <a:endParaRPr lang="en-US" dirty="0">
              <a:latin typeface="Times New Roman" pitchFamily="18" charset="0"/>
              <a:cs typeface="Times New Roman" pitchFamily="18" charset="0"/>
            </a:endParaRPr>
          </a:p>
        </p:txBody>
      </p:sp>
    </p:spTree>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14348" y="785794"/>
            <a:ext cx="7467600" cy="4873752"/>
          </a:xfrm>
        </p:spPr>
        <p:txBody>
          <a:bodyPr/>
          <a:lstStyle/>
          <a:p>
            <a:pPr algn="just">
              <a:lnSpc>
                <a:spcPct val="150000"/>
              </a:lnSpc>
              <a:buNone/>
            </a:pPr>
            <a:r>
              <a:rPr lang="en-US" b="1" dirty="0" smtClean="0">
                <a:latin typeface="Times New Roman" pitchFamily="18" charset="0"/>
                <a:cs typeface="Times New Roman" pitchFamily="18" charset="0"/>
              </a:rPr>
              <a:t>                      DDL </a:t>
            </a:r>
            <a:r>
              <a:rPr lang="en-US" b="1" dirty="0" smtClean="0">
                <a:latin typeface="Times New Roman" pitchFamily="18" charset="0"/>
                <a:cs typeface="Times New Roman" pitchFamily="18" charset="0"/>
              </a:rPr>
              <a:t>(Data Definition Language)</a:t>
            </a:r>
          </a:p>
          <a:p>
            <a:pPr algn="just">
              <a:lnSpc>
                <a:spcPct val="150000"/>
              </a:lnSpc>
            </a:pPr>
            <a:r>
              <a:rPr lang="en-US" b="1" dirty="0" smtClean="0">
                <a:latin typeface="Times New Roman" pitchFamily="18" charset="0"/>
                <a:cs typeface="Times New Roman" pitchFamily="18" charset="0"/>
              </a:rPr>
              <a:t>Purpose:</a:t>
            </a:r>
            <a:r>
              <a:rPr lang="en-US" dirty="0" smtClean="0">
                <a:latin typeface="Times New Roman" pitchFamily="18" charset="0"/>
                <a:cs typeface="Times New Roman" pitchFamily="18" charset="0"/>
              </a:rPr>
              <a:t> Define or modify database structures (tables, schemas, etc.).</a:t>
            </a:r>
          </a:p>
          <a:p>
            <a:pPr algn="just">
              <a:lnSpc>
                <a:spcPct val="150000"/>
              </a:lnSpc>
              <a:buNone/>
            </a:pPr>
            <a:r>
              <a:rPr lang="en-US" b="1" dirty="0" smtClean="0">
                <a:latin typeface="Times New Roman" pitchFamily="18" charset="0"/>
                <a:cs typeface="Times New Roman" pitchFamily="18" charset="0"/>
              </a:rPr>
              <a:t>Common Commands:</a:t>
            </a: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CREATE, ALTER, DROP, </a:t>
            </a:r>
            <a:r>
              <a:rPr lang="en-US" dirty="0" smtClean="0">
                <a:latin typeface="Times New Roman" pitchFamily="18" charset="0"/>
                <a:cs typeface="Times New Roman" pitchFamily="18" charset="0"/>
              </a:rPr>
              <a:t>TRUNCATE</a:t>
            </a:r>
          </a:p>
          <a:p>
            <a:pPr algn="just">
              <a:lnSpc>
                <a:spcPct val="150000"/>
              </a:lnSpc>
            </a:pPr>
            <a:endParaRPr lang="en-US" dirty="0" smtClean="0">
              <a:latin typeface="Times New Roman" pitchFamily="18" charset="0"/>
              <a:cs typeface="Times New Roman" pitchFamily="18" charset="0"/>
            </a:endParaRPr>
          </a:p>
          <a:p>
            <a:pPr algn="just">
              <a:lnSpc>
                <a:spcPct val="150000"/>
              </a:lnSpc>
            </a:pPr>
            <a:endParaRPr lang="en-US" dirty="0" smtClean="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642918"/>
            <a:ext cx="8286808" cy="4873752"/>
          </a:xfrm>
        </p:spPr>
        <p:txBody>
          <a:bodyPr/>
          <a:lstStyle/>
          <a:p>
            <a:pPr lvl="3" algn="just">
              <a:buNone/>
            </a:pPr>
            <a:r>
              <a:rPr lang="en-US"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Creating Java Program</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program creation (writing the code)</a:t>
            </a:r>
          </a:p>
          <a:p>
            <a:pPr algn="just"/>
            <a:r>
              <a:rPr lang="en-US" dirty="0" smtClean="0">
                <a:latin typeface="Times New Roman" pitchFamily="18" charset="0"/>
                <a:cs typeface="Times New Roman" pitchFamily="18" charset="0"/>
              </a:rPr>
              <a:t>The program compilation.</a:t>
            </a:r>
          </a:p>
          <a:p>
            <a:pPr algn="just"/>
            <a:r>
              <a:rPr lang="en-US" dirty="0" smtClean="0">
                <a:latin typeface="Times New Roman" pitchFamily="18" charset="0"/>
                <a:cs typeface="Times New Roman" pitchFamily="18" charset="0"/>
              </a:rPr>
              <a:t>Executing the compiled code</a:t>
            </a:r>
            <a:r>
              <a:rPr lang="en-US" dirty="0" smtClean="0"/>
              <a:t>.</a:t>
            </a:r>
          </a:p>
          <a:p>
            <a:endParaRPr lang="en-US" dirty="0" smtClean="0"/>
          </a:p>
          <a:p>
            <a:pPr marL="179388" indent="-179388" algn="just">
              <a:lnSpc>
                <a:spcPct val="150000"/>
              </a:lnSpc>
              <a:buNone/>
            </a:pPr>
            <a:r>
              <a:rPr lang="en-US" dirty="0" smtClean="0"/>
              <a:t>  </a:t>
            </a:r>
            <a:r>
              <a:rPr lang="en-US" dirty="0" smtClean="0">
                <a:latin typeface="Times New Roman" pitchFamily="18" charset="0"/>
                <a:cs typeface="Times New Roman" pitchFamily="18" charset="0"/>
              </a:rPr>
              <a:t>It is worth noting here that JDK (Java Development Kit should be installed properly on the system, and the path should also be   set.</a:t>
            </a:r>
          </a:p>
          <a:p>
            <a:endParaRPr lang="en-US" dirty="0"/>
          </a:p>
        </p:txBody>
      </p:sp>
    </p:spTree>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57224" y="1000108"/>
            <a:ext cx="7467600" cy="4873752"/>
          </a:xfrm>
        </p:spPr>
        <p:txBody>
          <a:bodyPr/>
          <a:lstStyle/>
          <a:p>
            <a:pPr algn="just">
              <a:lnSpc>
                <a:spcPct val="150000"/>
              </a:lnSpc>
              <a:buNone/>
            </a:pPr>
            <a:r>
              <a:rPr lang="en-US" b="1" dirty="0" smtClean="0">
                <a:latin typeface="Times New Roman" pitchFamily="18" charset="0"/>
                <a:cs typeface="Times New Roman" pitchFamily="18" charset="0"/>
              </a:rPr>
              <a:t>           DML </a:t>
            </a:r>
            <a:r>
              <a:rPr lang="en-US" b="1" dirty="0" smtClean="0">
                <a:latin typeface="Times New Roman" pitchFamily="18" charset="0"/>
                <a:cs typeface="Times New Roman" pitchFamily="18" charset="0"/>
              </a:rPr>
              <a:t>(Data Manipulation Language)</a:t>
            </a:r>
          </a:p>
          <a:p>
            <a:pPr algn="just">
              <a:lnSpc>
                <a:spcPct val="150000"/>
              </a:lnSpc>
            </a:pPr>
            <a:r>
              <a:rPr lang="en-US" b="1" dirty="0" smtClean="0">
                <a:latin typeface="Times New Roman" pitchFamily="18" charset="0"/>
                <a:cs typeface="Times New Roman" pitchFamily="18" charset="0"/>
              </a:rPr>
              <a:t>Purpose:</a:t>
            </a:r>
            <a:r>
              <a:rPr lang="en-US" dirty="0" smtClean="0">
                <a:latin typeface="Times New Roman" pitchFamily="18" charset="0"/>
                <a:cs typeface="Times New Roman" pitchFamily="18" charset="0"/>
              </a:rPr>
              <a:t> Manipulate data stored in tables.</a:t>
            </a:r>
          </a:p>
          <a:p>
            <a:pPr algn="just">
              <a:lnSpc>
                <a:spcPct val="150000"/>
              </a:lnSpc>
              <a:buNone/>
            </a:pPr>
            <a:r>
              <a:rPr lang="en-US" b="1" dirty="0" smtClean="0">
                <a:latin typeface="Times New Roman" pitchFamily="18" charset="0"/>
                <a:cs typeface="Times New Roman" pitchFamily="18" charset="0"/>
              </a:rPr>
              <a:t>Common Commands:</a:t>
            </a: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INSERT, UPDATE, DELETE</a:t>
            </a:r>
          </a:p>
          <a:p>
            <a:pPr algn="just">
              <a:lnSpc>
                <a:spcPct val="150000"/>
              </a:lnSpc>
            </a:pPr>
            <a:endParaRPr lang="en-US" dirty="0">
              <a:latin typeface="Times New Roman" pitchFamily="18" charset="0"/>
              <a:cs typeface="Times New Roman" pitchFamily="18" charset="0"/>
            </a:endParaRPr>
          </a:p>
        </p:txBody>
      </p:sp>
    </p:spTree>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14348" y="714356"/>
            <a:ext cx="7467600" cy="4873752"/>
          </a:xfrm>
        </p:spPr>
        <p:txBody>
          <a:bodyPr/>
          <a:lstStyle/>
          <a:p>
            <a:pPr>
              <a:lnSpc>
                <a:spcPct val="150000"/>
              </a:lnSpc>
              <a:buNone/>
            </a:pPr>
            <a:r>
              <a:rPr lang="en-US" b="1" dirty="0" smtClean="0">
                <a:latin typeface="Times New Roman" pitchFamily="18" charset="0"/>
                <a:cs typeface="Times New Roman" pitchFamily="18" charset="0"/>
              </a:rPr>
              <a:t>              TCL </a:t>
            </a:r>
            <a:r>
              <a:rPr lang="en-US" b="1" dirty="0" smtClean="0">
                <a:latin typeface="Times New Roman" pitchFamily="18" charset="0"/>
                <a:cs typeface="Times New Roman" pitchFamily="18" charset="0"/>
              </a:rPr>
              <a:t>(Transaction Control Language)</a:t>
            </a:r>
          </a:p>
          <a:p>
            <a:pPr>
              <a:lnSpc>
                <a:spcPct val="150000"/>
              </a:lnSpc>
            </a:pPr>
            <a:r>
              <a:rPr lang="en-US" b="1" dirty="0" smtClean="0">
                <a:latin typeface="Times New Roman" pitchFamily="18" charset="0"/>
                <a:cs typeface="Times New Roman" pitchFamily="18" charset="0"/>
              </a:rPr>
              <a:t>Purpose:</a:t>
            </a:r>
            <a:r>
              <a:rPr lang="en-US" dirty="0" smtClean="0">
                <a:latin typeface="Times New Roman" pitchFamily="18" charset="0"/>
                <a:cs typeface="Times New Roman" pitchFamily="18" charset="0"/>
              </a:rPr>
              <a:t> Manage and control transactions to maintain data integrity.</a:t>
            </a:r>
          </a:p>
          <a:p>
            <a:pPr>
              <a:lnSpc>
                <a:spcPct val="150000"/>
              </a:lnSpc>
              <a:buNone/>
            </a:pPr>
            <a:r>
              <a:rPr lang="en-US" b="1" dirty="0" smtClean="0">
                <a:latin typeface="Times New Roman" pitchFamily="18" charset="0"/>
                <a:cs typeface="Times New Roman" pitchFamily="18" charset="0"/>
              </a:rPr>
              <a:t>Common Commands:</a:t>
            </a:r>
            <a:endParaRPr lang="en-US"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COMMIT, ROLLBACK, SAVEPOINT</a:t>
            </a:r>
          </a:p>
          <a:p>
            <a:pPr>
              <a:lnSpc>
                <a:spcPct val="150000"/>
              </a:lnSpc>
            </a:pPr>
            <a:endParaRPr lang="en-US" dirty="0">
              <a:latin typeface="Times New Roman" pitchFamily="18" charset="0"/>
              <a:cs typeface="Times New Roman" pitchFamily="18" charset="0"/>
            </a:endParaRPr>
          </a:p>
        </p:txBody>
      </p:sp>
    </p:spTree>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42910" y="714356"/>
            <a:ext cx="7467600" cy="4873752"/>
          </a:xfrm>
        </p:spPr>
        <p:txBody>
          <a:bodyPr/>
          <a:lstStyle/>
          <a:p>
            <a:pPr>
              <a:lnSpc>
                <a:spcPct val="150000"/>
              </a:lnSpc>
              <a:buNone/>
            </a:pPr>
            <a:r>
              <a:rPr lang="en-US" b="1" dirty="0" smtClean="0">
                <a:latin typeface="Times New Roman" pitchFamily="18" charset="0"/>
                <a:cs typeface="Times New Roman" pitchFamily="18" charset="0"/>
              </a:rPr>
              <a:t>                    DCL </a:t>
            </a:r>
            <a:r>
              <a:rPr lang="en-US" b="1" dirty="0" smtClean="0">
                <a:latin typeface="Times New Roman" pitchFamily="18" charset="0"/>
                <a:cs typeface="Times New Roman" pitchFamily="18" charset="0"/>
              </a:rPr>
              <a:t>(Data Control Language)</a:t>
            </a:r>
          </a:p>
          <a:p>
            <a:pPr>
              <a:lnSpc>
                <a:spcPct val="150000"/>
              </a:lnSpc>
            </a:pPr>
            <a:r>
              <a:rPr lang="en-US" b="1" dirty="0" smtClean="0">
                <a:latin typeface="Times New Roman" pitchFamily="18" charset="0"/>
                <a:cs typeface="Times New Roman" pitchFamily="18" charset="0"/>
              </a:rPr>
              <a:t>Purpose:</a:t>
            </a:r>
            <a:r>
              <a:rPr lang="en-US" dirty="0" smtClean="0">
                <a:latin typeface="Times New Roman" pitchFamily="18" charset="0"/>
                <a:cs typeface="Times New Roman" pitchFamily="18" charset="0"/>
              </a:rPr>
              <a:t> Control access and permissions for database objects.</a:t>
            </a:r>
          </a:p>
          <a:p>
            <a:pPr>
              <a:lnSpc>
                <a:spcPct val="150000"/>
              </a:lnSpc>
              <a:buNone/>
            </a:pPr>
            <a:r>
              <a:rPr lang="en-US" b="1" dirty="0" smtClean="0">
                <a:latin typeface="Times New Roman" pitchFamily="18" charset="0"/>
                <a:cs typeface="Times New Roman" pitchFamily="18" charset="0"/>
              </a:rPr>
              <a:t>Common Commands:</a:t>
            </a:r>
            <a:endParaRPr lang="en-US"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GRANT, REVOKE</a:t>
            </a:r>
          </a:p>
          <a:p>
            <a:pPr>
              <a:lnSpc>
                <a:spcPct val="150000"/>
              </a:lnSpc>
            </a:pPr>
            <a:endParaRPr lang="en-US" dirty="0">
              <a:latin typeface="Times New Roman" pitchFamily="18" charset="0"/>
              <a:cs typeface="Times New Roman" pitchFamily="18" charset="0"/>
            </a:endParaRPr>
          </a:p>
        </p:txBody>
      </p:sp>
    </p:spTree>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14348" y="642918"/>
            <a:ext cx="7467600" cy="4873752"/>
          </a:xfrm>
        </p:spPr>
        <p:txBody>
          <a:bodyPr/>
          <a:lstStyle/>
          <a:p>
            <a:pPr algn="just">
              <a:lnSpc>
                <a:spcPct val="150000"/>
              </a:lnSpc>
              <a:buNone/>
            </a:pPr>
            <a:r>
              <a:rPr lang="en-US" b="1" dirty="0" smtClean="0">
                <a:latin typeface="Times New Roman" pitchFamily="18" charset="0"/>
                <a:cs typeface="Times New Roman" pitchFamily="18" charset="0"/>
              </a:rPr>
              <a:t>                      DQL </a:t>
            </a:r>
            <a:r>
              <a:rPr lang="en-US" b="1" dirty="0" smtClean="0">
                <a:latin typeface="Times New Roman" pitchFamily="18" charset="0"/>
                <a:cs typeface="Times New Roman" pitchFamily="18" charset="0"/>
              </a:rPr>
              <a:t>(Data Query Language)</a:t>
            </a:r>
          </a:p>
          <a:p>
            <a:pPr algn="just">
              <a:lnSpc>
                <a:spcPct val="150000"/>
              </a:lnSpc>
            </a:pPr>
            <a:r>
              <a:rPr lang="en-US" b="1" dirty="0" smtClean="0">
                <a:latin typeface="Times New Roman" pitchFamily="18" charset="0"/>
                <a:cs typeface="Times New Roman" pitchFamily="18" charset="0"/>
              </a:rPr>
              <a:t>Purpose:</a:t>
            </a:r>
            <a:r>
              <a:rPr lang="en-US" dirty="0" smtClean="0">
                <a:latin typeface="Times New Roman" pitchFamily="18" charset="0"/>
                <a:cs typeface="Times New Roman" pitchFamily="18" charset="0"/>
              </a:rPr>
              <a:t> Retrieve data from the database.</a:t>
            </a:r>
          </a:p>
          <a:p>
            <a:pPr algn="just">
              <a:lnSpc>
                <a:spcPct val="150000"/>
              </a:lnSpc>
              <a:buNone/>
            </a:pPr>
            <a:r>
              <a:rPr lang="en-US" b="1" dirty="0" smtClean="0">
                <a:latin typeface="Times New Roman" pitchFamily="18" charset="0"/>
                <a:cs typeface="Times New Roman" pitchFamily="18" charset="0"/>
              </a:rPr>
              <a:t>Common Command:</a:t>
            </a: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SELECT</a:t>
            </a:r>
          </a:p>
          <a:p>
            <a:pPr algn="just">
              <a:lnSpc>
                <a:spcPct val="150000"/>
              </a:lnSpc>
            </a:pPr>
            <a:endParaRPr lang="en-US" dirty="0">
              <a:latin typeface="Times New Roman" pitchFamily="18" charset="0"/>
              <a:cs typeface="Times New Roman" pitchFamily="18" charset="0"/>
            </a:endParaRPr>
          </a:p>
        </p:txBody>
      </p:sp>
    </p:spTree>
  </p:cSld>
  <p:clrMapOvr>
    <a:masterClrMapping/>
  </p:clrMapOvr>
  <p:transition>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14348" y="714356"/>
            <a:ext cx="7467600" cy="4873752"/>
          </a:xfrm>
        </p:spPr>
        <p:txBody>
          <a:bodyPr>
            <a:normAutofit/>
          </a:bodyPr>
          <a:lstStyle/>
          <a:p>
            <a:pPr algn="just">
              <a:lnSpc>
                <a:spcPct val="150000"/>
              </a:lnSpc>
              <a:buNone/>
            </a:pPr>
            <a:r>
              <a:rPr lang="en-US" b="1" dirty="0" smtClean="0">
                <a:latin typeface="Times New Roman" pitchFamily="18" charset="0"/>
                <a:cs typeface="Times New Roman" pitchFamily="18" charset="0"/>
              </a:rPr>
              <a:t>                                 Summary</a:t>
            </a:r>
            <a:endParaRPr lang="en-US" b="1" dirty="0" smtClean="0">
              <a:latin typeface="Times New Roman" pitchFamily="18" charset="0"/>
              <a:cs typeface="Times New Roman" pitchFamily="18" charset="0"/>
            </a:endParaRPr>
          </a:p>
          <a:p>
            <a:pPr algn="just">
              <a:lnSpc>
                <a:spcPct val="150000"/>
              </a:lnSpc>
            </a:pPr>
            <a:r>
              <a:rPr lang="en-US" b="1" dirty="0" smtClean="0">
                <a:latin typeface="Times New Roman" pitchFamily="18" charset="0"/>
                <a:cs typeface="Times New Roman" pitchFamily="18" charset="0"/>
              </a:rPr>
              <a:t>DDL</a:t>
            </a:r>
            <a:r>
              <a:rPr lang="en-US" dirty="0" smtClean="0">
                <a:latin typeface="Times New Roman" pitchFamily="18" charset="0"/>
                <a:cs typeface="Times New Roman" pitchFamily="18" charset="0"/>
              </a:rPr>
              <a:t>: Defines structures (CREATE, DROP)</a:t>
            </a:r>
          </a:p>
          <a:p>
            <a:pPr algn="just">
              <a:lnSpc>
                <a:spcPct val="150000"/>
              </a:lnSpc>
            </a:pPr>
            <a:r>
              <a:rPr lang="en-US" b="1" dirty="0" smtClean="0">
                <a:latin typeface="Times New Roman" pitchFamily="18" charset="0"/>
                <a:cs typeface="Times New Roman" pitchFamily="18" charset="0"/>
              </a:rPr>
              <a:t>DML</a:t>
            </a:r>
            <a:r>
              <a:rPr lang="en-US" dirty="0" smtClean="0">
                <a:latin typeface="Times New Roman" pitchFamily="18" charset="0"/>
                <a:cs typeface="Times New Roman" pitchFamily="18" charset="0"/>
              </a:rPr>
              <a:t>: Manages data (INSERT, UPDATE, DELETE)</a:t>
            </a:r>
          </a:p>
          <a:p>
            <a:pPr algn="just">
              <a:lnSpc>
                <a:spcPct val="150000"/>
              </a:lnSpc>
            </a:pPr>
            <a:r>
              <a:rPr lang="en-US" b="1" dirty="0" smtClean="0">
                <a:latin typeface="Times New Roman" pitchFamily="18" charset="0"/>
                <a:cs typeface="Times New Roman" pitchFamily="18" charset="0"/>
              </a:rPr>
              <a:t>TCL</a:t>
            </a:r>
            <a:r>
              <a:rPr lang="en-US" dirty="0" smtClean="0">
                <a:latin typeface="Times New Roman" pitchFamily="18" charset="0"/>
                <a:cs typeface="Times New Roman" pitchFamily="18" charset="0"/>
              </a:rPr>
              <a:t>: Controls transactions (COMMIT, ROLLBACK)</a:t>
            </a:r>
          </a:p>
          <a:p>
            <a:pPr algn="just">
              <a:lnSpc>
                <a:spcPct val="150000"/>
              </a:lnSpc>
            </a:pPr>
            <a:r>
              <a:rPr lang="en-US" b="1" dirty="0" smtClean="0">
                <a:latin typeface="Times New Roman" pitchFamily="18" charset="0"/>
                <a:cs typeface="Times New Roman" pitchFamily="18" charset="0"/>
              </a:rPr>
              <a:t>DCL</a:t>
            </a:r>
            <a:r>
              <a:rPr lang="en-US" dirty="0" smtClean="0">
                <a:latin typeface="Times New Roman" pitchFamily="18" charset="0"/>
                <a:cs typeface="Times New Roman" pitchFamily="18" charset="0"/>
              </a:rPr>
              <a:t>: Grants/revokes permissions (GRANT, REVOKE)</a:t>
            </a:r>
          </a:p>
          <a:p>
            <a:pPr algn="just">
              <a:lnSpc>
                <a:spcPct val="150000"/>
              </a:lnSpc>
            </a:pPr>
            <a:r>
              <a:rPr lang="en-US" b="1" dirty="0" smtClean="0">
                <a:latin typeface="Times New Roman" pitchFamily="18" charset="0"/>
                <a:cs typeface="Times New Roman" pitchFamily="18" charset="0"/>
              </a:rPr>
              <a:t>DQL</a:t>
            </a:r>
            <a:r>
              <a:rPr lang="en-US" dirty="0" smtClean="0">
                <a:latin typeface="Times New Roman" pitchFamily="18" charset="0"/>
                <a:cs typeface="Times New Roman" pitchFamily="18" charset="0"/>
              </a:rPr>
              <a:t>: Queries data (SELECT)</a:t>
            </a:r>
          </a:p>
          <a:p>
            <a:pPr algn="just">
              <a:lnSpc>
                <a:spcPct val="150000"/>
              </a:lnSpc>
            </a:pPr>
            <a:endParaRPr lang="en-US" dirty="0">
              <a:latin typeface="Times New Roman" pitchFamily="18" charset="0"/>
              <a:cs typeface="Times New Roman" pitchFamily="18" charset="0"/>
            </a:endParaRPr>
          </a:p>
        </p:txBody>
      </p:sp>
    </p:spTree>
  </p:cSld>
  <p:clrMapOvr>
    <a:masterClrMapping/>
  </p:clrMapOvr>
  <p:transition>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smtClean="0"/>
          </a:p>
          <a:p>
            <a:endParaRPr lang="en-US" dirty="0" smtClean="0"/>
          </a:p>
          <a:p>
            <a:pPr>
              <a:buNone/>
            </a:pPr>
            <a:r>
              <a:rPr lang="en-US" dirty="0" smtClean="0"/>
              <a:t>                   </a:t>
            </a:r>
            <a:r>
              <a:rPr lang="en-US" sz="6000" dirty="0" smtClean="0">
                <a:latin typeface="Times New Roman" pitchFamily="18" charset="0"/>
                <a:cs typeface="Times New Roman" pitchFamily="18" charset="0"/>
              </a:rPr>
              <a:t>THANK YOU</a:t>
            </a:r>
            <a:endParaRPr lang="en-US" sz="6000" dirty="0">
              <a:latin typeface="Times New Roman" pitchFamily="18" charset="0"/>
              <a:cs typeface="Times New Roman" pitchFamily="18" charset="0"/>
            </a:endParaRPr>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42910" y="428604"/>
            <a:ext cx="7467600" cy="4873752"/>
          </a:xfrm>
        </p:spPr>
        <p:txBody>
          <a:bodyPr>
            <a:noAutofit/>
          </a:bodyPr>
          <a:lstStyle/>
          <a:p>
            <a:pPr>
              <a:lnSpc>
                <a:spcPct val="150000"/>
              </a:lnSpc>
              <a:buNone/>
            </a:pPr>
            <a:r>
              <a:rPr lang="en-US" sz="20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           Features  Of  Java </a:t>
            </a:r>
            <a:endParaRPr lang="en-US" sz="2000" dirty="0" smtClean="0">
              <a:latin typeface="Times New Roman" pitchFamily="18" charset="0"/>
              <a:cs typeface="Times New Roman" pitchFamily="18" charset="0"/>
            </a:endParaRPr>
          </a:p>
          <a:p>
            <a:pPr algn="just">
              <a:lnSpc>
                <a:spcPct val="150000"/>
              </a:lnSpc>
            </a:pPr>
            <a:r>
              <a:rPr lang="en-US" sz="2000" b="1" dirty="0" smtClean="0">
                <a:latin typeface="Times New Roman" pitchFamily="18" charset="0"/>
                <a:cs typeface="Times New Roman" pitchFamily="18" charset="0"/>
              </a:rPr>
              <a:t>Object-Oriented</a:t>
            </a:r>
            <a:r>
              <a:rPr lang="en-US" sz="2000" dirty="0" smtClean="0">
                <a:latin typeface="Times New Roman" pitchFamily="18" charset="0"/>
                <a:cs typeface="Times New Roman" pitchFamily="18" charset="0"/>
              </a:rPr>
              <a:t>: Supports modular and organized code with OOP principles.</a:t>
            </a:r>
          </a:p>
          <a:p>
            <a:pPr algn="just">
              <a:lnSpc>
                <a:spcPct val="150000"/>
              </a:lnSpc>
            </a:pPr>
            <a:r>
              <a:rPr lang="en-US" sz="2000" b="1" dirty="0" smtClean="0">
                <a:latin typeface="Times New Roman" pitchFamily="18" charset="0"/>
                <a:cs typeface="Times New Roman" pitchFamily="18" charset="0"/>
              </a:rPr>
              <a:t>Platform-Independent</a:t>
            </a:r>
            <a:r>
              <a:rPr lang="en-US" sz="2000" dirty="0" smtClean="0">
                <a:latin typeface="Times New Roman" pitchFamily="18" charset="0"/>
                <a:cs typeface="Times New Roman" pitchFamily="18" charset="0"/>
              </a:rPr>
              <a:t>: Java code runs on any device with a JVM.</a:t>
            </a:r>
          </a:p>
          <a:p>
            <a:pPr algn="just">
              <a:lnSpc>
                <a:spcPct val="150000"/>
              </a:lnSpc>
            </a:pPr>
            <a:r>
              <a:rPr lang="en-US" sz="2000" b="1" dirty="0" smtClean="0">
                <a:latin typeface="Times New Roman" pitchFamily="18" charset="0"/>
                <a:cs typeface="Times New Roman" pitchFamily="18" charset="0"/>
              </a:rPr>
              <a:t>Robust and Secure</a:t>
            </a:r>
            <a:r>
              <a:rPr lang="en-US" sz="2000" dirty="0" smtClean="0">
                <a:latin typeface="Times New Roman" pitchFamily="18" charset="0"/>
                <a:cs typeface="Times New Roman" pitchFamily="18" charset="0"/>
              </a:rPr>
              <a:t>: Strong memory management, garbage collection, and security features.</a:t>
            </a:r>
          </a:p>
          <a:p>
            <a:pPr algn="just">
              <a:lnSpc>
                <a:spcPct val="150000"/>
              </a:lnSpc>
            </a:pPr>
            <a:r>
              <a:rPr lang="en-US" sz="2000" b="1" dirty="0" smtClean="0">
                <a:latin typeface="Times New Roman" pitchFamily="18" charset="0"/>
                <a:cs typeface="Times New Roman" pitchFamily="18" charset="0"/>
              </a:rPr>
              <a:t>Multithreaded</a:t>
            </a:r>
            <a:r>
              <a:rPr lang="en-US" sz="2000" dirty="0" smtClean="0">
                <a:latin typeface="Times New Roman" pitchFamily="18" charset="0"/>
                <a:cs typeface="Times New Roman" pitchFamily="18" charset="0"/>
              </a:rPr>
              <a:t>: Allows concurrent execution for improved performance.</a:t>
            </a:r>
          </a:p>
          <a:p>
            <a:pPr algn="just">
              <a:lnSpc>
                <a:spcPct val="150000"/>
              </a:lnSpc>
            </a:pPr>
            <a:r>
              <a:rPr lang="en-US" sz="2000" b="1" dirty="0" smtClean="0">
                <a:latin typeface="Times New Roman" pitchFamily="18" charset="0"/>
                <a:cs typeface="Times New Roman" pitchFamily="18" charset="0"/>
              </a:rPr>
              <a:t>Rich Standard Library</a:t>
            </a:r>
            <a:r>
              <a:rPr lang="en-US" sz="2000" dirty="0" smtClean="0">
                <a:latin typeface="Times New Roman" pitchFamily="18" charset="0"/>
                <a:cs typeface="Times New Roman" pitchFamily="18" charset="0"/>
              </a:rPr>
              <a:t>: Extensive libraries for diverse application development.</a:t>
            </a:r>
          </a:p>
          <a:p>
            <a:pPr>
              <a:lnSpc>
                <a:spcPct val="150000"/>
              </a:lnSpc>
            </a:pPr>
            <a:endParaRPr lang="en-US" sz="2000" dirty="0" smtClean="0">
              <a:latin typeface="Times New Roman" pitchFamily="18" charset="0"/>
              <a:cs typeface="Times New Roman" pitchFamily="18" charset="0"/>
            </a:endParaRPr>
          </a:p>
          <a:p>
            <a:pPr>
              <a:lnSpc>
                <a:spcPct val="150000"/>
              </a:lnSpc>
              <a:buNone/>
            </a:pPr>
            <a:endParaRPr lang="en-US" sz="2000" dirty="0">
              <a:latin typeface="Times New Roman" pitchFamily="18" charset="0"/>
              <a:cs typeface="Times New Roman" pitchFamily="18" charset="0"/>
            </a:endParaRPr>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42910" y="571480"/>
            <a:ext cx="7467600" cy="4873752"/>
          </a:xfrm>
        </p:spPr>
        <p:txBody>
          <a:bodyPr/>
          <a:lstStyle/>
          <a:p>
            <a:pPr>
              <a:buNone/>
            </a:pPr>
            <a:r>
              <a:rPr lang="en-US" dirty="0" smtClean="0"/>
              <a:t>                    </a:t>
            </a:r>
            <a:r>
              <a:rPr lang="en-US" sz="3200" b="1" dirty="0" smtClean="0">
                <a:latin typeface="Times New Roman" pitchFamily="18" charset="0"/>
                <a:cs typeface="Times New Roman" pitchFamily="18" charset="0"/>
              </a:rPr>
              <a:t>Architecture Of Java</a:t>
            </a:r>
          </a:p>
          <a:p>
            <a:pPr>
              <a:buNone/>
            </a:pPr>
            <a:endParaRPr lang="en-US" sz="3200" b="1" dirty="0">
              <a:latin typeface="Times New Roman" pitchFamily="18" charset="0"/>
              <a:cs typeface="Times New Roman" pitchFamily="18" charset="0"/>
            </a:endParaRPr>
          </a:p>
        </p:txBody>
      </p:sp>
      <p:pic>
        <p:nvPicPr>
          <p:cNvPr id="5" name="Picture 4" descr="arch java.png"/>
          <p:cNvPicPr>
            <a:picLocks noChangeAspect="1"/>
          </p:cNvPicPr>
          <p:nvPr/>
        </p:nvPicPr>
        <p:blipFill>
          <a:blip r:embed="rId2"/>
          <a:stretch>
            <a:fillRect/>
          </a:stretch>
        </p:blipFill>
        <p:spPr>
          <a:xfrm>
            <a:off x="642910" y="1785926"/>
            <a:ext cx="7572428" cy="3857652"/>
          </a:xfrm>
          <a:prstGeom prst="rect">
            <a:avLst/>
          </a:prstGeom>
        </p:spPr>
      </p:pic>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285728"/>
            <a:ext cx="7467600" cy="5659570"/>
          </a:xfrm>
        </p:spPr>
        <p:txBody>
          <a:bodyPr>
            <a:normAutofit/>
          </a:bodyPr>
          <a:lstStyle/>
          <a:p>
            <a:pPr algn="just">
              <a:buNone/>
            </a:pP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Object Oriented Programming </a:t>
            </a:r>
          </a:p>
          <a:p>
            <a:pPr algn="just">
              <a:buNone/>
            </a:pPr>
            <a:endParaRPr lang="en-US" dirty="0" smtClean="0">
              <a:latin typeface="Times New Roman" pitchFamily="18" charset="0"/>
              <a:cs typeface="Times New Roman" pitchFamily="18" charset="0"/>
            </a:endParaRPr>
          </a:p>
          <a:p>
            <a:pPr marL="273050" indent="-3175" algn="just">
              <a:buNone/>
            </a:pPr>
            <a:r>
              <a:rPr lang="en-US" dirty="0" smtClean="0">
                <a:latin typeface="Times New Roman" pitchFamily="18" charset="0"/>
                <a:cs typeface="Times New Roman" pitchFamily="18" charset="0"/>
              </a:rPr>
              <a:t>In Java, Object-Oriented Programming (OOP) is a programming paradigm that organizes software design around objects rather than functions and logic. The main concepts of OOP in Java are:</a:t>
            </a:r>
          </a:p>
          <a:p>
            <a:pPr marL="273050" indent="-3175" algn="just">
              <a:buNone/>
            </a:pPr>
            <a:endParaRPr lang="en-US" dirty="0" smtClean="0">
              <a:latin typeface="Times New Roman" pitchFamily="18" charset="0"/>
              <a:cs typeface="Times New Roman" pitchFamily="18" charset="0"/>
            </a:endParaRPr>
          </a:p>
          <a:p>
            <a:pPr marL="273050" indent="-3175" algn="just">
              <a:buFont typeface="Wingdings" pitchFamily="2" charset="2"/>
              <a:buChar char="v"/>
            </a:pPr>
            <a:r>
              <a:rPr lang="en-US" dirty="0" smtClean="0">
                <a:latin typeface="Times New Roman" pitchFamily="18" charset="0"/>
                <a:cs typeface="Times New Roman" pitchFamily="18" charset="0"/>
              </a:rPr>
              <a:t> Encapsulation</a:t>
            </a:r>
          </a:p>
          <a:p>
            <a:pPr marL="273050" indent="-3175" algn="just">
              <a:buFont typeface="Wingdings" pitchFamily="2" charset="2"/>
              <a:buChar char="v"/>
            </a:pPr>
            <a:r>
              <a:rPr lang="en-US" dirty="0" smtClean="0">
                <a:latin typeface="Times New Roman" pitchFamily="18" charset="0"/>
                <a:cs typeface="Times New Roman" pitchFamily="18" charset="0"/>
              </a:rPr>
              <a:t> Inheritance</a:t>
            </a:r>
          </a:p>
          <a:p>
            <a:pPr marL="273050" indent="-3175" algn="just">
              <a:buFont typeface="Wingdings" pitchFamily="2" charset="2"/>
              <a:buChar char="v"/>
            </a:pPr>
            <a:r>
              <a:rPr lang="en-US" dirty="0" smtClean="0">
                <a:latin typeface="Times New Roman" pitchFamily="18" charset="0"/>
                <a:cs typeface="Times New Roman" pitchFamily="18" charset="0"/>
              </a:rPr>
              <a:t> Polymorphism</a:t>
            </a:r>
          </a:p>
          <a:p>
            <a:pPr marL="273050" indent="-3175" algn="just">
              <a:buFont typeface="Wingdings" pitchFamily="2" charset="2"/>
              <a:buChar char="v"/>
            </a:pPr>
            <a:r>
              <a:rPr lang="en-US" dirty="0" smtClean="0">
                <a:latin typeface="Times New Roman" pitchFamily="18" charset="0"/>
                <a:cs typeface="Times New Roman" pitchFamily="18" charset="0"/>
              </a:rPr>
              <a:t> Abstraction</a:t>
            </a:r>
            <a:endParaRPr lang="en-US" dirty="0">
              <a:latin typeface="Times New Roman" pitchFamily="18" charset="0"/>
              <a:cs typeface="Times New Roman" pitchFamily="18" charset="0"/>
            </a:endParaRPr>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14348" y="571480"/>
            <a:ext cx="7786742" cy="5500726"/>
          </a:xfrm>
        </p:spPr>
        <p:txBody>
          <a:bodyPr>
            <a:noAutofit/>
          </a:bodyPr>
          <a:lstStyle/>
          <a:p>
            <a:pPr algn="just">
              <a:lnSpc>
                <a:spcPct val="160000"/>
              </a:lnSpc>
            </a:pPr>
            <a:r>
              <a:rPr lang="en-US" sz="2000" b="1" dirty="0" smtClean="0">
                <a:latin typeface="Times New Roman" pitchFamily="18" charset="0"/>
                <a:cs typeface="Times New Roman" pitchFamily="18" charset="0"/>
              </a:rPr>
              <a:t>Encapsulation</a:t>
            </a:r>
            <a:r>
              <a:rPr lang="en-US" sz="2000" dirty="0" smtClean="0">
                <a:latin typeface="Times New Roman" pitchFamily="18" charset="0"/>
                <a:cs typeface="Times New Roman" pitchFamily="18" charset="0"/>
              </a:rPr>
              <a:t>: Encapsulation is the concept of wrapping data (variables) and methods (functions) that operate on the data into a single unit, or class. This helps in protecting the data from unauthorized access by restricting access to the internal state of an object through private variables and public getter and setter methods.</a:t>
            </a:r>
          </a:p>
          <a:p>
            <a:pPr algn="just">
              <a:lnSpc>
                <a:spcPct val="160000"/>
              </a:lnSpc>
            </a:pPr>
            <a:r>
              <a:rPr lang="en-US" sz="2000" b="1" dirty="0" smtClean="0">
                <a:latin typeface="Times New Roman" pitchFamily="18" charset="0"/>
                <a:cs typeface="Times New Roman" pitchFamily="18" charset="0"/>
              </a:rPr>
              <a:t>Inheritance</a:t>
            </a:r>
            <a:r>
              <a:rPr lang="en-US" sz="2000" dirty="0" smtClean="0">
                <a:latin typeface="Times New Roman" pitchFamily="18" charset="0"/>
                <a:cs typeface="Times New Roman" pitchFamily="18" charset="0"/>
              </a:rPr>
              <a:t>: Inheritance allows one class (subclass or child class) to inherit properties and behavior (methods) from another class (</a:t>
            </a:r>
            <a:r>
              <a:rPr lang="en-US" sz="2000" dirty="0" err="1" smtClean="0">
                <a:latin typeface="Times New Roman" pitchFamily="18" charset="0"/>
                <a:cs typeface="Times New Roman" pitchFamily="18" charset="0"/>
              </a:rPr>
              <a:t>superclass</a:t>
            </a:r>
            <a:r>
              <a:rPr lang="en-US" sz="2000" dirty="0" smtClean="0">
                <a:latin typeface="Times New Roman" pitchFamily="18" charset="0"/>
                <a:cs typeface="Times New Roman" pitchFamily="18" charset="0"/>
              </a:rPr>
              <a:t> or parent class). It promotes code reusability and establishes a relationship between different classes, enabling polymorphic behavior.</a:t>
            </a:r>
          </a:p>
          <a:p>
            <a:pPr algn="just">
              <a:lnSpc>
                <a:spcPct val="160000"/>
              </a:lnSpc>
            </a:pPr>
            <a:endParaRPr lang="en-US" sz="2000" dirty="0">
              <a:latin typeface="Times New Roman" pitchFamily="18" charset="0"/>
              <a:cs typeface="Times New Roman" pitchFamily="18" charset="0"/>
            </a:endParaRPr>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642918"/>
            <a:ext cx="7467600" cy="4873752"/>
          </a:xfrm>
        </p:spPr>
        <p:txBody>
          <a:bodyPr>
            <a:normAutofit/>
          </a:bodyPr>
          <a:lstStyle/>
          <a:p>
            <a:pPr>
              <a:lnSpc>
                <a:spcPct val="150000"/>
              </a:lnSpc>
            </a:pPr>
            <a:r>
              <a:rPr lang="en-US" sz="2000" b="1" dirty="0" smtClean="0">
                <a:latin typeface="Times New Roman" pitchFamily="18" charset="0"/>
                <a:cs typeface="Times New Roman" pitchFamily="18" charset="0"/>
              </a:rPr>
              <a:t>Polymorphism</a:t>
            </a:r>
            <a:r>
              <a:rPr lang="en-US" sz="2000" dirty="0" smtClean="0">
                <a:latin typeface="Times New Roman" pitchFamily="18" charset="0"/>
                <a:cs typeface="Times New Roman" pitchFamily="18" charset="0"/>
              </a:rPr>
              <a:t>: Polymorphism means "many forms," and it allows methods to perform different functions based on the object calling them. Java supports polymorphism through method overloading (compile-time polymorphism) and method overriding (runtime polymorphism).</a:t>
            </a:r>
          </a:p>
          <a:p>
            <a:pPr>
              <a:lnSpc>
                <a:spcPct val="150000"/>
              </a:lnSpc>
            </a:pPr>
            <a:r>
              <a:rPr lang="en-US" sz="2000" b="1" dirty="0" smtClean="0">
                <a:latin typeface="Times New Roman" pitchFamily="18" charset="0"/>
                <a:cs typeface="Times New Roman" pitchFamily="18" charset="0"/>
              </a:rPr>
              <a:t>Abstraction</a:t>
            </a:r>
            <a:r>
              <a:rPr lang="en-US" sz="2000" dirty="0" smtClean="0">
                <a:latin typeface="Times New Roman" pitchFamily="18" charset="0"/>
                <a:cs typeface="Times New Roman" pitchFamily="18" charset="0"/>
              </a:rPr>
              <a:t>: Abstraction is the process of hiding complex implementation details and showing only the necessary features of an object. In Java, abstraction is achieved using abstract classes and interfaces, allowing users to interact with an object at a higher level without worrying about underlying complexities.</a:t>
            </a:r>
          </a:p>
          <a:p>
            <a:pPr>
              <a:lnSpc>
                <a:spcPct val="150000"/>
              </a:lnSpc>
              <a:buNone/>
            </a:pPr>
            <a:endParaRPr lang="en-US" sz="2000" dirty="0" smtClean="0">
              <a:latin typeface="Times New Roman" pitchFamily="18" charset="0"/>
              <a:cs typeface="Times New Roman" pitchFamily="18" charset="0"/>
            </a:endParaRPr>
          </a:p>
          <a:p>
            <a:pPr>
              <a:lnSpc>
                <a:spcPct val="150000"/>
              </a:lnSpc>
            </a:pPr>
            <a:endParaRPr lang="en-US" sz="2000" dirty="0">
              <a:latin typeface="Times New Roman" pitchFamily="18" charset="0"/>
              <a:cs typeface="Times New Roman" pitchFamily="18" charset="0"/>
            </a:endParaRPr>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chemeClr val="tx1"/>
                </a:solidFill>
                <a:latin typeface="Times New Roman" pitchFamily="18" charset="0"/>
                <a:cs typeface="Times New Roman" pitchFamily="18" charset="0"/>
              </a:rPr>
              <a:t> String Class And Methods</a:t>
            </a:r>
            <a:endParaRPr lang="en-US" dirty="0"/>
          </a:p>
        </p:txBody>
      </p:sp>
      <p:sp>
        <p:nvSpPr>
          <p:cNvPr id="3" name="Content Placeholder 2"/>
          <p:cNvSpPr>
            <a:spLocks noGrp="1"/>
          </p:cNvSpPr>
          <p:nvPr>
            <p:ph sz="quarter" idx="1"/>
          </p:nvPr>
        </p:nvSpPr>
        <p:spPr/>
        <p:txBody>
          <a:bodyPr>
            <a:normAutofit fontScale="85000" lnSpcReduction="10000"/>
          </a:bodyPr>
          <a:lstStyle/>
          <a:p>
            <a:pPr algn="just">
              <a:lnSpc>
                <a:spcPct val="150000"/>
              </a:lnSpc>
            </a:pPr>
            <a:r>
              <a:rPr lang="en-US" dirty="0" smtClean="0">
                <a:latin typeface="Times New Roman" pitchFamily="18" charset="0"/>
                <a:cs typeface="Times New Roman" pitchFamily="18" charset="0"/>
              </a:rPr>
              <a:t>The String class in Java represents a sequence of characters and is immutable, meaning its value cannot be changed once created. It provides various methods for text manipulation, such as length(), substring(), </a:t>
            </a:r>
            <a:r>
              <a:rPr lang="en-US" dirty="0" err="1" smtClean="0">
                <a:latin typeface="Times New Roman" pitchFamily="18" charset="0"/>
                <a:cs typeface="Times New Roman" pitchFamily="18" charset="0"/>
              </a:rPr>
              <a:t>concat</a:t>
            </a:r>
            <a:r>
              <a:rPr lang="en-US" dirty="0" smtClean="0">
                <a:latin typeface="Times New Roman" pitchFamily="18" charset="0"/>
                <a:cs typeface="Times New Roman" pitchFamily="18" charset="0"/>
              </a:rPr>
              <a:t>(), replace(), and </a:t>
            </a:r>
            <a:r>
              <a:rPr lang="en-US" dirty="0" err="1" smtClean="0">
                <a:latin typeface="Times New Roman" pitchFamily="18" charset="0"/>
                <a:cs typeface="Times New Roman" pitchFamily="18" charset="0"/>
              </a:rPr>
              <a:t>toLowerCase</a:t>
            </a:r>
            <a:r>
              <a:rPr lang="en-US" dirty="0" smtClean="0">
                <a:latin typeface="Times New Roman" pitchFamily="18" charset="0"/>
                <a:cs typeface="Times New Roman" pitchFamily="18" charset="0"/>
              </a:rPr>
              <a:t>(). It also supports comparison operations with methods like equals(), </a:t>
            </a:r>
            <a:r>
              <a:rPr lang="en-US" dirty="0" err="1" smtClean="0">
                <a:latin typeface="Times New Roman" pitchFamily="18" charset="0"/>
                <a:cs typeface="Times New Roman" pitchFamily="18" charset="0"/>
              </a:rPr>
              <a:t>compareTo</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equalsIgnoreCase</a:t>
            </a:r>
            <a:r>
              <a:rPr lang="en-US" dirty="0" smtClean="0">
                <a:latin typeface="Times New Roman" pitchFamily="18" charset="0"/>
                <a:cs typeface="Times New Roman" pitchFamily="18" charset="0"/>
              </a:rPr>
              <a:t>(). The class utilizes a string pool to optimize memory by reusing identical string literals. Other useful methods include </a:t>
            </a:r>
            <a:r>
              <a:rPr lang="en-US" dirty="0" err="1" smtClean="0">
                <a:latin typeface="Times New Roman" pitchFamily="18" charset="0"/>
                <a:cs typeface="Times New Roman" pitchFamily="18" charset="0"/>
              </a:rPr>
              <a:t>indexOf</a:t>
            </a:r>
            <a:r>
              <a:rPr lang="en-US" dirty="0" smtClean="0">
                <a:latin typeface="Times New Roman" pitchFamily="18" charset="0"/>
                <a:cs typeface="Times New Roman" pitchFamily="18" charset="0"/>
              </a:rPr>
              <a:t>(), contains(), and split() for searching and splitting strings. Its immutability makes it thread-safe, ensuring security in multi-threaded environments.</a:t>
            </a:r>
            <a:endParaRPr lang="en-US" dirty="0">
              <a:latin typeface="Times New Roman" pitchFamily="18" charset="0"/>
              <a:cs typeface="Times New Roman" pitchFamily="18" charset="0"/>
            </a:endParaRPr>
          </a:p>
        </p:txBody>
      </p:sp>
    </p:spTree>
  </p:cSld>
  <p:clrMapOvr>
    <a:masterClrMapping/>
  </p:clrMapOvr>
  <p:transition>
    <p:dissolv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407</TotalTime>
  <Words>1361</Words>
  <Application>Microsoft Office PowerPoint</Application>
  <PresentationFormat>On-screen Show (4:3)</PresentationFormat>
  <Paragraphs>168</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Oriel</vt:lpstr>
      <vt:lpstr>What is java? Features of java architecture of java OOPS CONCEPT</vt:lpstr>
      <vt:lpstr>Slide 2</vt:lpstr>
      <vt:lpstr>Slide 3</vt:lpstr>
      <vt:lpstr>Slide 4</vt:lpstr>
      <vt:lpstr>Slide 5</vt:lpstr>
      <vt:lpstr>Slide 6</vt:lpstr>
      <vt:lpstr>Slide 7</vt:lpstr>
      <vt:lpstr>Slide 8</vt:lpstr>
      <vt:lpstr> String Class And Methods</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java? Features of java architecture of java</dc:title>
  <dc:creator>Lenovo</dc:creator>
  <cp:lastModifiedBy>Lenovo</cp:lastModifiedBy>
  <cp:revision>52</cp:revision>
  <dcterms:created xsi:type="dcterms:W3CDTF">2024-10-29T04:09:35Z</dcterms:created>
  <dcterms:modified xsi:type="dcterms:W3CDTF">2024-11-25T03:54:44Z</dcterms:modified>
</cp:coreProperties>
</file>