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71" r:id="rId6"/>
  </p:sldIdLst>
  <p:sldSz cx="18288000" cy="10287000"/>
  <p:notesSz cx="6858000" cy="9144000"/>
  <p:embeddedFontLst>
    <p:embeddedFont>
      <p:font typeface="DM Sans" pitchFamily="2" charset="0"/>
      <p:regular r:id="rId7"/>
      <p:bold r:id="rId8"/>
      <p:italic r:id="rId9"/>
      <p:boldItalic r:id="rId10"/>
    </p:embeddedFont>
    <p:embeddedFont>
      <p:font typeface="DM Sans Bold" pitchFamily="2" charset="0"/>
      <p:regular r:id="rId11"/>
      <p:bold r:id="rId12"/>
    </p:embeddedFont>
    <p:embeddedFont>
      <p:font typeface="Oswald Bold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9" autoAdjust="0"/>
  </p:normalViewPr>
  <p:slideViewPr>
    <p:cSldViewPr>
      <p:cViewPr varScale="1">
        <p:scale>
          <a:sx n="58" d="100"/>
          <a:sy n="58" d="100"/>
        </p:scale>
        <p:origin x="26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hu-HU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/>
          </a:p>
        </p:txBody>
      </p:sp>
      <p:sp>
        <p:nvSpPr>
          <p:cNvPr id="9" name="TextBox 9"/>
          <p:cNvSpPr txBox="1"/>
          <p:nvPr/>
        </p:nvSpPr>
        <p:spPr>
          <a:xfrm>
            <a:off x="2934436" y="2816995"/>
            <a:ext cx="12421860" cy="242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8000" b="1" spc="300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Karakterfelismerés</a:t>
            </a:r>
            <a:endParaRPr lang="en-US" sz="6600" b="1" spc="300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31704" y="2496181"/>
            <a:ext cx="12848808" cy="1112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5400" b="1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Adatelemzés</a:t>
            </a:r>
            <a:r>
              <a:rPr lang="en-US" sz="5400" b="1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sz="5400" b="1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mélytanulási</a:t>
            </a:r>
            <a:r>
              <a:rPr lang="en-US" sz="5400" b="1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sz="5400" b="1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módszerekkel</a:t>
            </a:r>
            <a:endParaRPr lang="en-US" sz="5400" b="1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8470FBD-9F82-B19E-8A96-DD708F1C0291}"/>
              </a:ext>
            </a:extLst>
          </p:cNvPr>
          <p:cNvSpPr txBox="1"/>
          <p:nvPr/>
        </p:nvSpPr>
        <p:spPr>
          <a:xfrm>
            <a:off x="539231" y="9258300"/>
            <a:ext cx="9081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231F20"/>
                </a:solidFill>
                <a:latin typeface="Oswald Bold"/>
              </a:rPr>
              <a:t>Dukát Nándor, Gaszner Ádám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hu-HU" dirty="0"/>
          </a:p>
        </p:txBody>
      </p:sp>
      <p:sp>
        <p:nvSpPr>
          <p:cNvPr id="15" name="TextBox 15"/>
          <p:cNvSpPr txBox="1"/>
          <p:nvPr/>
        </p:nvSpPr>
        <p:spPr>
          <a:xfrm>
            <a:off x="1240970" y="3557475"/>
            <a:ext cx="9610044" cy="199871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838200" y="754082"/>
            <a:ext cx="8720932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b="1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Adatelőkészítés</a:t>
            </a:r>
            <a:endParaRPr lang="en-US" sz="9981" b="1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 dirty="0"/>
          </a:p>
        </p:txBody>
      </p:sp>
      <p:pic>
        <p:nvPicPr>
          <p:cNvPr id="21" name="Kép 20" descr="A képen szöveg, Betűtípus, szám, óra látható&#10;&#10;Automatikusan generált leírás">
            <a:extLst>
              <a:ext uri="{FF2B5EF4-FFF2-40B4-BE49-F238E27FC236}">
                <a16:creationId xmlns:a16="http://schemas.microsoft.com/office/drawing/2014/main" id="{D3FA6C46-02FC-1CAF-A951-12B1FA595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034"/>
          <a:stretch/>
        </p:blipFill>
        <p:spPr>
          <a:xfrm>
            <a:off x="8915400" y="3134956"/>
            <a:ext cx="7736021" cy="5112166"/>
          </a:xfrm>
          <a:prstGeom prst="rect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7506AF89-9BA9-F3C4-3BFB-D84E1E827340}"/>
              </a:ext>
            </a:extLst>
          </p:cNvPr>
          <p:cNvSpPr txBox="1"/>
          <p:nvPr/>
        </p:nvSpPr>
        <p:spPr>
          <a:xfrm>
            <a:off x="1080000" y="3600000"/>
            <a:ext cx="6515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cv2</a:t>
            </a: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Méretcsökkentés</a:t>
            </a: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Normalizálás</a:t>
            </a: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Gauss </a:t>
            </a:r>
            <a:r>
              <a:rPr lang="hu-HU" sz="3600" spc="197" dirty="0" err="1">
                <a:solidFill>
                  <a:srgbClr val="231F20"/>
                </a:solidFill>
                <a:latin typeface="DM Sans"/>
              </a:rPr>
              <a:t>Blur</a:t>
            </a:r>
            <a:endParaRPr lang="hu-HU" sz="3600" spc="197" dirty="0">
              <a:solidFill>
                <a:srgbClr val="231F20"/>
              </a:solidFill>
              <a:latin typeface="DM Sans"/>
            </a:endParaRPr>
          </a:p>
          <a:p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hu-HU" dirty="0"/>
          </a:p>
        </p:txBody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/>
          </a:p>
        </p:txBody>
      </p:sp>
      <p:grpSp>
        <p:nvGrpSpPr>
          <p:cNvPr id="10" name="Group 10"/>
          <p:cNvGrpSpPr/>
          <p:nvPr/>
        </p:nvGrpSpPr>
        <p:grpSpPr>
          <a:xfrm>
            <a:off x="1774426" y="2989199"/>
            <a:ext cx="3474003" cy="1053338"/>
            <a:chOff x="0" y="-57150"/>
            <a:chExt cx="914964" cy="2774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14964" cy="277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400" b="1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Konvolúciós</a:t>
              </a:r>
              <a:r>
                <a:rPr lang="en-US" sz="2981" b="1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sz="2400" b="1" spc="29" dirty="0" err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réteg</a:t>
              </a:r>
              <a:endParaRPr lang="en-US" sz="2981" b="1" spc="29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179317" y="882568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Neurális</a:t>
            </a:r>
            <a:r>
              <a:rPr lang="en-US" sz="6947" b="1" spc="368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sz="6947" b="1" spc="368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háló</a:t>
            </a:r>
            <a:endParaRPr lang="en-US" sz="6947" b="1" spc="368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1779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3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réteg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32, 64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és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128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szűrővel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b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ReLU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aktivációs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függvény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b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“Valid” padding.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218805" y="2989199"/>
            <a:ext cx="3474003" cy="1053338"/>
            <a:chOff x="0" y="-57150"/>
            <a:chExt cx="914964" cy="27742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77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400" b="1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BatchNormalization</a:t>
              </a:r>
              <a:endParaRPr lang="en-US" sz="2981" b="1" spc="29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138875" y="4042536"/>
            <a:ext cx="6254887" cy="701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Kimenet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normalizálása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tanulás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gyorsítása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és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túlilleszkedés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csökkentése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érdekében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284209" y="2989199"/>
            <a:ext cx="3474003" cy="1053338"/>
            <a:chOff x="0" y="-57150"/>
            <a:chExt cx="914964" cy="27742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77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400" b="1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Polling</a:t>
              </a:r>
              <a:endParaRPr lang="en-US" sz="2981" b="1" spc="29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1420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Mátrix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dimenziójának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csökkentése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legfontosabb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jellemzők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kinyerésével</a:t>
            </a:r>
            <a:endParaRPr lang="en-US" sz="2010" spc="19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/>
          </a:p>
        </p:txBody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D8C96161-60FE-F84B-AB37-68A2A969836F}"/>
              </a:ext>
            </a:extLst>
          </p:cNvPr>
          <p:cNvSpPr txBox="1"/>
          <p:nvPr/>
        </p:nvSpPr>
        <p:spPr>
          <a:xfrm>
            <a:off x="5828361" y="7251538"/>
            <a:ext cx="6254887" cy="342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endParaRPr lang="en-US" sz="2010" spc="19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482E06CF-86C2-891C-0CC9-97765573389A}"/>
              </a:ext>
            </a:extLst>
          </p:cNvPr>
          <p:cNvGrpSpPr/>
          <p:nvPr/>
        </p:nvGrpSpPr>
        <p:grpSpPr>
          <a:xfrm>
            <a:off x="5024844" y="6770607"/>
            <a:ext cx="8595002" cy="1053338"/>
            <a:chOff x="-210108" y="-71614"/>
            <a:chExt cx="1368794" cy="277423"/>
          </a:xfrm>
        </p:grpSpPr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8216BE0C-F5CB-CD13-022C-427242A35FAB}"/>
                </a:ext>
              </a:extLst>
            </p:cNvPr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3B88FAA3-D28E-C7B7-9D88-CEF56C190BB6}"/>
                </a:ext>
              </a:extLst>
            </p:cNvPr>
            <p:cNvSpPr txBox="1"/>
            <p:nvPr/>
          </p:nvSpPr>
          <p:spPr>
            <a:xfrm>
              <a:off x="-210108" y="-71614"/>
              <a:ext cx="1368794" cy="277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400" b="1" spc="29" dirty="0" err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Teljesen</a:t>
              </a:r>
              <a:r>
                <a:rPr lang="en-US" sz="2400" b="1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sz="2400" b="1" spc="29" dirty="0" err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összekapcsolt</a:t>
              </a:r>
              <a:r>
                <a:rPr lang="en-US" sz="2400" b="1" spc="29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sz="2400" b="1" spc="29" dirty="0" err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rétegek</a:t>
              </a:r>
              <a:endParaRPr lang="en-US" sz="2981" b="1" spc="29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33" name="TextBox 18">
            <a:extLst>
              <a:ext uri="{FF2B5EF4-FFF2-40B4-BE49-F238E27FC236}">
                <a16:creationId xmlns:a16="http://schemas.microsoft.com/office/drawing/2014/main" id="{28D46B57-E532-FEA4-751A-5A9D20693501}"/>
              </a:ext>
            </a:extLst>
          </p:cNvPr>
          <p:cNvSpPr txBox="1"/>
          <p:nvPr/>
        </p:nvSpPr>
        <p:spPr>
          <a:xfrm>
            <a:off x="6138874" y="8007127"/>
            <a:ext cx="6254887" cy="142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Flatten: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egydimenziós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vektorrá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alakítás</a:t>
            </a:r>
            <a:b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Dense: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teljesen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összekötött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réteg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ReLU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b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Dropout: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túlillesztés</a:t>
            </a: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10" spc="197" dirty="0" err="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védelem</a:t>
            </a:r>
            <a:endParaRPr lang="en-US" sz="2010" spc="197" dirty="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Dense: output (softmax)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10F2B-5852-DBED-79FF-09A80E0B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C5BC10E-C45E-99DC-5DD4-118CF5803501}"/>
              </a:ext>
            </a:extLst>
          </p:cNvPr>
          <p:cNvSpPr/>
          <p:nvPr/>
        </p:nvSpPr>
        <p:spPr>
          <a:xfrm flipH="1" flipV="1">
            <a:off x="-304800" y="-284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hu-HU" dirty="0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721EC57-8F71-7D52-5936-81BF3EFDB778}"/>
              </a:ext>
            </a:extLst>
          </p:cNvPr>
          <p:cNvSpPr txBox="1"/>
          <p:nvPr/>
        </p:nvSpPr>
        <p:spPr>
          <a:xfrm>
            <a:off x="1240970" y="3557475"/>
            <a:ext cx="9610044" cy="199871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24FCBD8-40AC-63AF-A517-56EF67338339}"/>
              </a:ext>
            </a:extLst>
          </p:cNvPr>
          <p:cNvSpPr txBox="1"/>
          <p:nvPr/>
        </p:nvSpPr>
        <p:spPr>
          <a:xfrm>
            <a:off x="838200" y="754082"/>
            <a:ext cx="8720932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b="1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Modell </a:t>
            </a:r>
            <a:r>
              <a:rPr lang="en-US" sz="9981" b="1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tanítása</a:t>
            </a:r>
            <a:endParaRPr lang="en-US" sz="9981" b="1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21D05841-18B2-320C-E2A3-94DF9C88BAF8}"/>
              </a:ext>
            </a:extLst>
          </p:cNvPr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E6815D20-F232-178C-B249-92D269054C8C}"/>
              </a:ext>
            </a:extLst>
          </p:cNvPr>
          <p:cNvSpPr txBox="1"/>
          <p:nvPr/>
        </p:nvSpPr>
        <p:spPr>
          <a:xfrm>
            <a:off x="1080000" y="3600000"/>
            <a:ext cx="6515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hu-HU" sz="3600" spc="197" dirty="0" err="1">
                <a:solidFill>
                  <a:srgbClr val="231F20"/>
                </a:solidFill>
                <a:latin typeface="DM Sans"/>
              </a:rPr>
              <a:t>train</a:t>
            </a:r>
            <a:r>
              <a:rPr lang="hu-HU" sz="3600" spc="197" dirty="0">
                <a:solidFill>
                  <a:srgbClr val="231F20"/>
                </a:solidFill>
                <a:latin typeface="DM Sans"/>
              </a:rPr>
              <a:t>-test-</a:t>
            </a:r>
            <a:r>
              <a:rPr lang="hu-HU" sz="3600" spc="197" dirty="0" err="1">
                <a:solidFill>
                  <a:srgbClr val="231F20"/>
                </a:solidFill>
                <a:latin typeface="DM Sans"/>
              </a:rPr>
              <a:t>split</a:t>
            </a: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(90-10)</a:t>
            </a: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50 </a:t>
            </a:r>
            <a:r>
              <a:rPr lang="hu-HU" sz="3600" spc="197" dirty="0" err="1">
                <a:solidFill>
                  <a:srgbClr val="231F20"/>
                </a:solidFill>
                <a:latin typeface="DM Sans"/>
              </a:rPr>
              <a:t>epoch</a:t>
            </a:r>
            <a:endParaRPr lang="hu-HU" sz="3600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256 batch </a:t>
            </a:r>
            <a:r>
              <a:rPr lang="hu-HU" sz="3600" spc="197" dirty="0" err="1">
                <a:solidFill>
                  <a:srgbClr val="231F20"/>
                </a:solidFill>
                <a:latin typeface="DM Sans"/>
              </a:rPr>
              <a:t>size</a:t>
            </a:r>
            <a:endParaRPr lang="hu-HU" sz="3600" spc="197" dirty="0">
              <a:solidFill>
                <a:srgbClr val="231F20"/>
              </a:solidFill>
              <a:latin typeface="DM Sans"/>
            </a:endParaRP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</a:t>
            </a:r>
            <a:r>
              <a:rPr lang="hu-HU" sz="3600" spc="197" dirty="0" err="1">
                <a:solidFill>
                  <a:srgbClr val="231F20"/>
                </a:solidFill>
                <a:latin typeface="DM Sans"/>
              </a:rPr>
              <a:t>EarlyStopping</a:t>
            </a:r>
            <a:endParaRPr lang="hu-HU" sz="3600" spc="197" dirty="0">
              <a:solidFill>
                <a:srgbClr val="231F20"/>
              </a:solidFill>
              <a:latin typeface="DM Sans"/>
            </a:endParaRPr>
          </a:p>
          <a:p>
            <a:endParaRPr lang="hu-HU" dirty="0"/>
          </a:p>
        </p:txBody>
      </p:sp>
      <p:pic>
        <p:nvPicPr>
          <p:cNvPr id="3" name="Picture 29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35F2B4E7-DD1A-ACEB-8606-DC324642B2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924313"/>
            <a:ext cx="8676978" cy="52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2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12F90-A654-9172-7247-92B147DBA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D6AE4F1-1298-0904-8223-177A1404D2FF}"/>
              </a:ext>
            </a:extLst>
          </p:cNvPr>
          <p:cNvSpPr/>
          <p:nvPr/>
        </p:nvSpPr>
        <p:spPr>
          <a:xfrm flipH="1" flipV="1">
            <a:off x="-2286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hu-HU" dirty="0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40B57E4-114B-8E9F-A428-9C608658CA0B}"/>
              </a:ext>
            </a:extLst>
          </p:cNvPr>
          <p:cNvSpPr txBox="1"/>
          <p:nvPr/>
        </p:nvSpPr>
        <p:spPr>
          <a:xfrm>
            <a:off x="1240970" y="3557475"/>
            <a:ext cx="9610044" cy="199871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A4A78E7-5F4A-6A4F-424F-E0BB6B296DBF}"/>
              </a:ext>
            </a:extLst>
          </p:cNvPr>
          <p:cNvSpPr txBox="1"/>
          <p:nvPr/>
        </p:nvSpPr>
        <p:spPr>
          <a:xfrm>
            <a:off x="838200" y="754082"/>
            <a:ext cx="8720932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b="1" dirty="0" err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Eredmények</a:t>
            </a:r>
            <a:endParaRPr lang="en-US" sz="9981" b="1" dirty="0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CB311845-CC8A-7EEA-4AA3-1F97F670896E}"/>
              </a:ext>
            </a:extLst>
          </p:cNvPr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u-HU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645DE30-208E-EE0B-9935-36021A7CCDFB}"/>
              </a:ext>
            </a:extLst>
          </p:cNvPr>
          <p:cNvSpPr txBox="1"/>
          <p:nvPr/>
        </p:nvSpPr>
        <p:spPr>
          <a:xfrm>
            <a:off x="1080000" y="3600000"/>
            <a:ext cx="68304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92,5% validációs halmaz</a:t>
            </a: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82,2% teszt halmaz</a:t>
            </a: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78,1% F1 score</a:t>
            </a:r>
          </a:p>
          <a:p>
            <a:pPr marL="457200" indent="-457200">
              <a:lnSpc>
                <a:spcPct val="150000"/>
              </a:lnSpc>
              <a:buFont typeface="Rendszerbetűtípus - normál"/>
              <a:buChar char="►"/>
            </a:pPr>
            <a:r>
              <a:rPr lang="hu-HU" sz="3600" spc="197" dirty="0">
                <a:solidFill>
                  <a:srgbClr val="231F20"/>
                </a:solidFill>
                <a:latin typeface="DM Sans"/>
              </a:rPr>
              <a:t> Alul tanulás</a:t>
            </a:r>
          </a:p>
          <a:p>
            <a:endParaRPr lang="hu-HU" dirty="0"/>
          </a:p>
        </p:txBody>
      </p:sp>
      <p:pic>
        <p:nvPicPr>
          <p:cNvPr id="4" name="Picture 3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D8A81F-1D85-33E7-5801-16B8BF59C2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41"/>
          <a:stretch/>
        </p:blipFill>
        <p:spPr>
          <a:xfrm>
            <a:off x="8700674" y="2706190"/>
            <a:ext cx="8498314" cy="57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5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</Words>
  <Application>Microsoft Macintosh PowerPoint</Application>
  <PresentationFormat>Egyéni</PresentationFormat>
  <Paragraphs>28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2" baseType="lpstr">
      <vt:lpstr>Calibri</vt:lpstr>
      <vt:lpstr>Oswald Bold</vt:lpstr>
      <vt:lpstr>DM Sans Bold</vt:lpstr>
      <vt:lpstr>DM Sans</vt:lpstr>
      <vt:lpstr>Arial</vt:lpstr>
      <vt:lpstr>Rendszerbetűtípus - normál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Gaszner Ádám László</cp:lastModifiedBy>
  <cp:revision>2</cp:revision>
  <dcterms:created xsi:type="dcterms:W3CDTF">2006-08-16T00:00:00Z</dcterms:created>
  <dcterms:modified xsi:type="dcterms:W3CDTF">2024-12-01T19:15:06Z</dcterms:modified>
  <dc:identifier>DAGYEgsAhtc</dc:identifier>
</cp:coreProperties>
</file>