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3" r:id="rId3"/>
    <p:sldId id="257" r:id="rId4"/>
    <p:sldId id="270" r:id="rId5"/>
    <p:sldId id="265" r:id="rId6"/>
    <p:sldId id="282" r:id="rId7"/>
    <p:sldId id="284" r:id="rId8"/>
    <p:sldId id="290" r:id="rId9"/>
    <p:sldId id="291" r:id="rId10"/>
    <p:sldId id="292" r:id="rId11"/>
    <p:sldId id="293" r:id="rId12"/>
    <p:sldId id="266" r:id="rId13"/>
    <p:sldId id="285" r:id="rId14"/>
    <p:sldId id="259" r:id="rId15"/>
    <p:sldId id="286" r:id="rId16"/>
    <p:sldId id="267" r:id="rId17"/>
    <p:sldId id="269" r:id="rId18"/>
    <p:sldId id="287" r:id="rId19"/>
    <p:sldId id="288" r:id="rId20"/>
    <p:sldId id="289" r:id="rId21"/>
    <p:sldId id="260" r:id="rId22"/>
    <p:sldId id="294" r:id="rId23"/>
    <p:sldId id="262" r:id="rId24"/>
    <p:sldId id="271" r:id="rId25"/>
    <p:sldId id="283"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6E417-A3CD-4E7B-90A2-5D350FEDE951}" type="datetimeFigureOut">
              <a:rPr lang="en-IN" smtClean="0"/>
              <a:t>21-05-2022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7E45F-2BB2-46E5-8E4F-D6F87AAFA9D1}" type="slidenum">
              <a:rPr lang="en-IN" smtClean="0"/>
              <a:t>‹#›</a:t>
            </a:fld>
            <a:endParaRPr lang="en-IN"/>
          </a:p>
        </p:txBody>
      </p:sp>
    </p:spTree>
    <p:extLst>
      <p:ext uri="{BB962C8B-B14F-4D97-AF65-F5344CB8AC3E}">
        <p14:creationId xmlns:p14="http://schemas.microsoft.com/office/powerpoint/2010/main" val="223920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1A40-98EC-46A4-B616-2C695A1E69E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E871BC5-B6A9-4B78-847A-F8CA68D3C9D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0409BC-7C5F-4428-821D-0637B7A00BE4}"/>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59C6198F-3617-4FFC-89EB-F3238DE45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20522-68E0-4A5E-B334-7F8F8CC844C7}"/>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7645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BEFB-B672-463D-A989-9A61D1A456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D638D-950E-40B2-92E1-940FF020EF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84976-5D82-4BC3-9D71-A579B9D44461}"/>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899C0D50-3F95-439E-A85A-E1402426E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E21C-A40F-4035-B8B2-956CF1B4406F}"/>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48990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6E3AD-F336-4C93-B28C-F8B239BEB07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3A015-DC36-4D63-AF8E-555B8B6C447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15379-5C93-447D-B8E4-28897FD7741B}"/>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C2A304BF-7FB6-4449-AED4-29A2296D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8C3CB-65A9-417A-967A-D680B8624CC8}"/>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94127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DC2B-F4F0-400F-A50A-ED086BFC2D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09112-08FB-4C8D-A94B-ABC2EBFAD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E4BE2-70CA-4D14-8FEA-DFB870180DDF}"/>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47EF6B3C-8C23-4662-A65A-11A4ED123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DBAD2-6381-4269-98DE-39B9C0B378BF}"/>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328287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5D95-3E24-4913-9F41-1EF880DECBE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E4EB56-8F3F-45B6-AA87-BA470F3E93C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361FE-2867-406D-A810-67A6F450B94B}"/>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2BE742E3-AE14-468B-9A1E-9608BA1F0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984DF-8B0F-470D-B278-ADB8C9D2C0B1}"/>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317697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6367-966C-4429-809C-5C1F5DD85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AEB05-EB7D-490E-B110-D9D5A3A9E12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57DED1-269C-4EB9-BFC7-862C413D175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89762D-1A2F-41D2-A24B-00390A4A4250}"/>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6" name="Footer Placeholder 5">
            <a:extLst>
              <a:ext uri="{FF2B5EF4-FFF2-40B4-BE49-F238E27FC236}">
                <a16:creationId xmlns:a16="http://schemas.microsoft.com/office/drawing/2014/main" id="{A41925EE-426A-4B8B-B0AF-C7C4E333E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B9F87-5482-42EB-AED2-8746B178AF59}"/>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51588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67E6-B75B-416F-AE93-028123D5E2F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D1011E-6E95-42B2-92E3-8B5FF8DBFD3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3867B-28C7-47E9-A582-F4886C95A4C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870A56-E23F-470C-9A76-C900B320A98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DCCF4-11FA-4E86-9761-017824565D9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28139-3EB5-4FC0-8DBA-D3F4D3FBD2B1}"/>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8" name="Footer Placeholder 7">
            <a:extLst>
              <a:ext uri="{FF2B5EF4-FFF2-40B4-BE49-F238E27FC236}">
                <a16:creationId xmlns:a16="http://schemas.microsoft.com/office/drawing/2014/main" id="{968407D0-CD00-4B62-94D6-08F5FDA934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01077-5B50-47D3-9C93-24E578C18D82}"/>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79292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4C1F-E8E1-41A5-8C06-1089777572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DA7DE6-F5E7-4AAB-8948-72864CF1546B}"/>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4" name="Footer Placeholder 3">
            <a:extLst>
              <a:ext uri="{FF2B5EF4-FFF2-40B4-BE49-F238E27FC236}">
                <a16:creationId xmlns:a16="http://schemas.microsoft.com/office/drawing/2014/main" id="{EB5216BC-69E5-4730-BDD4-AEB37F1C6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8C4D8-39A0-4475-8479-1AFA30912256}"/>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19658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4A2D8-7855-4841-A719-E8CE61729980}"/>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3" name="Footer Placeholder 2">
            <a:extLst>
              <a:ext uri="{FF2B5EF4-FFF2-40B4-BE49-F238E27FC236}">
                <a16:creationId xmlns:a16="http://schemas.microsoft.com/office/drawing/2014/main" id="{C5B4300B-7742-4CD4-899C-7453172CA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D37D0-5EAE-4D42-9267-55D82C3292BC}"/>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272025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61AB-79B7-4DEC-B35E-51A119EA94B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FA5B5-83B0-4E22-AADE-177AD2000A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8EECDE-3B76-4806-9CC3-4DD112D7573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C5C5F1-219C-4425-A77D-C128B344B676}"/>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6" name="Footer Placeholder 5">
            <a:extLst>
              <a:ext uri="{FF2B5EF4-FFF2-40B4-BE49-F238E27FC236}">
                <a16:creationId xmlns:a16="http://schemas.microsoft.com/office/drawing/2014/main" id="{21E456ED-C503-4D08-A580-3F9BCB717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E0D5C-6009-475B-9EB8-767BE00A5CBC}"/>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117045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C779-D56B-421B-9B24-06934664F5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A77CD8-3457-4568-8665-6A91544BF2B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3100A09-B4F5-43A5-AFD0-BB777DABCB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611432E-A1E5-49F3-8DE6-391D8A1BF527}"/>
              </a:ext>
            </a:extLst>
          </p:cNvPr>
          <p:cNvSpPr>
            <a:spLocks noGrp="1"/>
          </p:cNvSpPr>
          <p:nvPr>
            <p:ph type="dt" sz="half" idx="10"/>
          </p:nvPr>
        </p:nvSpPr>
        <p:spPr/>
        <p:txBody>
          <a:bodyPr/>
          <a:lstStyle/>
          <a:p>
            <a:fld id="{8990BFB9-EB48-452E-8F54-E1B591B68914}" type="datetimeFigureOut">
              <a:rPr lang="en-US" smtClean="0"/>
              <a:pPr/>
              <a:t>5/21/2022</a:t>
            </a:fld>
            <a:endParaRPr lang="en-US"/>
          </a:p>
        </p:txBody>
      </p:sp>
      <p:sp>
        <p:nvSpPr>
          <p:cNvPr id="6" name="Footer Placeholder 5">
            <a:extLst>
              <a:ext uri="{FF2B5EF4-FFF2-40B4-BE49-F238E27FC236}">
                <a16:creationId xmlns:a16="http://schemas.microsoft.com/office/drawing/2014/main" id="{E87595FC-1685-424B-B3B1-FF9D5B467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F9EE2-A071-417D-9324-6CDC82227C52}"/>
              </a:ext>
            </a:extLst>
          </p:cNvPr>
          <p:cNvSpPr>
            <a:spLocks noGrp="1"/>
          </p:cNvSpPr>
          <p:nvPr>
            <p:ph type="sldNum" sz="quarter" idx="12"/>
          </p:nvPr>
        </p:nvSpPr>
        <p:spPr/>
        <p:txBody>
          <a:bodyPr/>
          <a:lstStyle/>
          <a:p>
            <a:fld id="{196FB2B7-5AA1-4BE7-8E30-53633C603222}" type="slidenum">
              <a:rPr lang="en-US" smtClean="0"/>
              <a:pPr/>
              <a:t>‹#›</a:t>
            </a:fld>
            <a:endParaRPr lang="en-US"/>
          </a:p>
        </p:txBody>
      </p:sp>
    </p:spTree>
    <p:extLst>
      <p:ext uri="{BB962C8B-B14F-4D97-AF65-F5344CB8AC3E}">
        <p14:creationId xmlns:p14="http://schemas.microsoft.com/office/powerpoint/2010/main" val="376748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68DBB-E757-4AD5-A65F-DC8FD336C0E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C64F0E-7D3F-43F3-A084-A5D98324450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51E04-E7ED-4521-9586-08BD4EBE469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990BFB9-EB48-452E-8F54-E1B591B68914}" type="datetimeFigureOut">
              <a:rPr lang="en-US" smtClean="0"/>
              <a:pPr/>
              <a:t>5/21/2022</a:t>
            </a:fld>
            <a:endParaRPr lang="en-US"/>
          </a:p>
        </p:txBody>
      </p:sp>
      <p:sp>
        <p:nvSpPr>
          <p:cNvPr id="5" name="Footer Placeholder 4">
            <a:extLst>
              <a:ext uri="{FF2B5EF4-FFF2-40B4-BE49-F238E27FC236}">
                <a16:creationId xmlns:a16="http://schemas.microsoft.com/office/drawing/2014/main" id="{290E3F13-93A8-4B12-B0B6-D7A2BEE671A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381E8-1761-4A9F-814C-646A9CEADAD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6FB2B7-5AA1-4BE7-8E30-53633C603222}" type="slidenum">
              <a:rPr lang="en-US" smtClean="0"/>
              <a:pPr/>
              <a:t>‹#›</a:t>
            </a:fld>
            <a:endParaRPr lang="en-US"/>
          </a:p>
        </p:txBody>
      </p:sp>
    </p:spTree>
    <p:extLst>
      <p:ext uri="{BB962C8B-B14F-4D97-AF65-F5344CB8AC3E}">
        <p14:creationId xmlns:p14="http://schemas.microsoft.com/office/powerpoint/2010/main" val="342777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914400"/>
            <a:ext cx="7772400" cy="1708772"/>
          </a:xfrm>
        </p:spPr>
        <p:txBody>
          <a:bodyPr>
            <a:normAutofit fontScale="90000"/>
          </a:bodyPr>
          <a:lstStyle/>
          <a:p>
            <a:r>
              <a:rPr lang="en-US" sz="4000" b="1" dirty="0">
                <a:latin typeface="Times New Roman" panose="02020603050405020304" pitchFamily="18" charset="0"/>
                <a:ea typeface="Calibri" panose="020F0502020204030204" pitchFamily="34" charset="0"/>
                <a:cs typeface="Times New Roman" panose="02020603050405020304" pitchFamily="18" charset="0"/>
              </a:rPr>
              <a:t>IMAGE DEDUPLICATION USING DEEP LEARNING</a:t>
            </a:r>
            <a:br>
              <a:rPr lang="en-IN" sz="4000" dirty="0">
                <a:effectLst/>
                <a:ea typeface="Calibri" panose="020F0502020204030204" pitchFamily="34" charset="0"/>
                <a:cs typeface="Times New Roman" panose="02020603050405020304" pitchFamily="18" charset="0"/>
              </a:rPr>
            </a:br>
            <a:br>
              <a:rPr lang="en-US" b="1" u="sng" dirty="0">
                <a:solidFill>
                  <a:srgbClr val="FF0000"/>
                </a:solidFill>
              </a:rPr>
            </a:br>
            <a:endParaRPr lang="en-US" u="sng" dirty="0">
              <a:solidFill>
                <a:srgbClr val="FF0000"/>
              </a:solidFill>
            </a:endParaRPr>
          </a:p>
        </p:txBody>
      </p:sp>
      <p:sp>
        <p:nvSpPr>
          <p:cNvPr id="3" name="Subtitle 2"/>
          <p:cNvSpPr>
            <a:spLocks noGrp="1"/>
          </p:cNvSpPr>
          <p:nvPr>
            <p:ph type="subTitle" idx="1"/>
          </p:nvPr>
        </p:nvSpPr>
        <p:spPr>
          <a:xfrm>
            <a:off x="642910" y="3088478"/>
            <a:ext cx="7929618" cy="721522"/>
          </a:xfrm>
        </p:spPr>
        <p:txBody>
          <a:bodyPr>
            <a:normAutofit fontScale="25000" lnSpcReduction="20000"/>
          </a:bodyPr>
          <a:lstStyle/>
          <a:p>
            <a:r>
              <a:rPr lang="en-US" sz="7200" dirty="0">
                <a:solidFill>
                  <a:schemeClr val="tx1"/>
                </a:solidFill>
                <a:latin typeface="Times New Roman" panose="02020603050405020304" pitchFamily="18" charset="0"/>
                <a:cs typeface="Times New Roman" panose="02020603050405020304" pitchFamily="18" charset="0"/>
              </a:rPr>
              <a:t>Submitted by </a:t>
            </a:r>
          </a:p>
          <a:p>
            <a:r>
              <a:rPr lang="en-US" sz="7200" dirty="0">
                <a:solidFill>
                  <a:schemeClr val="tx1"/>
                </a:solidFill>
                <a:latin typeface="Times New Roman" panose="02020603050405020304" pitchFamily="18" charset="0"/>
                <a:cs typeface="Times New Roman" panose="02020603050405020304" pitchFamily="18" charset="0"/>
              </a:rPr>
              <a:t>Batch No.: A09</a:t>
            </a:r>
          </a:p>
          <a:p>
            <a:endParaRPr lang="en-US" b="1" dirty="0">
              <a:solidFill>
                <a:schemeClr val="tx1"/>
              </a:solidFill>
            </a:endParaRPr>
          </a:p>
          <a:p>
            <a:r>
              <a:rPr lang="en-IN" dirty="0">
                <a:solidFill>
                  <a:schemeClr val="tx1"/>
                </a:solidFill>
              </a:rPr>
              <a:t>                                                                                                                            </a:t>
            </a:r>
            <a:endParaRPr lang="en-US" dirty="0">
              <a:solidFill>
                <a:schemeClr val="tx1"/>
              </a:solidFill>
            </a:endParaRPr>
          </a:p>
          <a:p>
            <a:r>
              <a:rPr lang="en-US" dirty="0">
                <a:solidFill>
                  <a:schemeClr val="tx1"/>
                </a:solidFill>
              </a:rPr>
              <a:t> </a:t>
            </a:r>
          </a:p>
          <a:p>
            <a:r>
              <a:rPr lang="en-US" dirty="0">
                <a:solidFill>
                  <a:schemeClr val="tx1"/>
                </a:solidFill>
              </a:rPr>
              <a:t> </a:t>
            </a:r>
          </a:p>
          <a:p>
            <a:r>
              <a:rPr lang="en-US" b="1" dirty="0">
                <a:solidFill>
                  <a:schemeClr val="tx1"/>
                </a:solidFill>
              </a:rPr>
              <a:t> </a:t>
            </a:r>
            <a:endParaRPr lang="en-US" dirty="0">
              <a:solidFill>
                <a:schemeClr val="tx1"/>
              </a:solidFill>
            </a:endParaRPr>
          </a:p>
          <a:p>
            <a:endParaRPr lang="en-US" dirty="0">
              <a:solidFill>
                <a:schemeClr val="tx1"/>
              </a:solidFill>
            </a:endParaRPr>
          </a:p>
        </p:txBody>
      </p:sp>
      <p:pic>
        <p:nvPicPr>
          <p:cNvPr id="4" name="image1.jpeg"/>
          <p:cNvPicPr/>
          <p:nvPr/>
        </p:nvPicPr>
        <p:blipFill>
          <a:blip r:embed="rId2" cstate="print"/>
          <a:stretch>
            <a:fillRect/>
          </a:stretch>
        </p:blipFill>
        <p:spPr>
          <a:xfrm>
            <a:off x="3119410" y="1524000"/>
            <a:ext cx="2819400" cy="1411436"/>
          </a:xfrm>
          <a:prstGeom prst="rect">
            <a:avLst/>
          </a:prstGeom>
        </p:spPr>
      </p:pic>
      <p:sp>
        <p:nvSpPr>
          <p:cNvPr id="5" name="TextBox 4"/>
          <p:cNvSpPr txBox="1"/>
          <p:nvPr/>
        </p:nvSpPr>
        <p:spPr>
          <a:xfrm>
            <a:off x="5791200" y="5500702"/>
            <a:ext cx="4281526" cy="1477328"/>
          </a:xfrm>
          <a:prstGeom prst="rect">
            <a:avLst/>
          </a:prstGeom>
          <a:noFill/>
        </p:spPr>
        <p:txBody>
          <a:bodyPr wrap="square" rtlCol="0">
            <a:spAutoFit/>
          </a:bodyPr>
          <a:lstStyle/>
          <a:p>
            <a:r>
              <a:rPr lang="en-US" b="1" dirty="0">
                <a:solidFill>
                  <a:srgbClr val="FF0000"/>
                </a:solidFill>
                <a:latin typeface="Verdana" pitchFamily="34" charset="0"/>
                <a:ea typeface="Verdana" pitchFamily="34" charset="0"/>
              </a:rPr>
              <a:t>Supervisor</a:t>
            </a:r>
          </a:p>
          <a:p>
            <a:endParaRPr lang="en-US" b="1" dirty="0">
              <a:latin typeface="Verdana" pitchFamily="34" charset="0"/>
              <a:ea typeface="Verdana" pitchFamily="34" charset="0"/>
            </a:endParaRPr>
          </a:p>
          <a:p>
            <a:r>
              <a:rPr lang="en-US" b="1" dirty="0" err="1"/>
              <a:t>MS.CH.Prathima,M.Tech,Professor</a:t>
            </a:r>
            <a:endParaRPr lang="en-US" dirty="0"/>
          </a:p>
          <a:p>
            <a:endParaRPr lang="en-US" dirty="0">
              <a:latin typeface="Verdana" pitchFamily="34" charset="0"/>
              <a:ea typeface="Verdana" pitchFamily="34" charset="0"/>
            </a:endParaRPr>
          </a:p>
          <a:p>
            <a:endParaRPr lang="en-US" dirty="0"/>
          </a:p>
        </p:txBody>
      </p:sp>
      <p:sp>
        <p:nvSpPr>
          <p:cNvPr id="12289"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6">
            <a:extLst>
              <a:ext uri="{FF2B5EF4-FFF2-40B4-BE49-F238E27FC236}">
                <a16:creationId xmlns:a16="http://schemas.microsoft.com/office/drawing/2014/main" id="{28A4615D-15E3-44A4-8232-09211EE9012C}"/>
              </a:ext>
            </a:extLst>
          </p:cNvPr>
          <p:cNvGraphicFramePr>
            <a:graphicFrameLocks noGrp="1"/>
          </p:cNvGraphicFramePr>
          <p:nvPr>
            <p:extLst>
              <p:ext uri="{D42A27DB-BD31-4B8C-83A1-F6EECF244321}">
                <p14:modId xmlns:p14="http://schemas.microsoft.com/office/powerpoint/2010/main" val="2468585778"/>
              </p:ext>
            </p:extLst>
          </p:nvPr>
        </p:nvGraphicFramePr>
        <p:xfrm>
          <a:off x="2209800" y="3657600"/>
          <a:ext cx="6019800" cy="292608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85159891"/>
                    </a:ext>
                  </a:extLst>
                </a:gridCol>
                <a:gridCol w="3048000">
                  <a:extLst>
                    <a:ext uri="{9D8B030D-6E8A-4147-A177-3AD203B41FA5}">
                      <a16:colId xmlns:a16="http://schemas.microsoft.com/office/drawing/2014/main" val="817523356"/>
                    </a:ext>
                  </a:extLst>
                </a:gridCol>
              </a:tblGrid>
              <a:tr h="747097">
                <a:tc>
                  <a:txBody>
                    <a:bodyPr/>
                    <a:lstStyle/>
                    <a:p>
                      <a:r>
                        <a:rPr lang="en-US" sz="1800" b="1" dirty="0">
                          <a:solidFill>
                            <a:schemeClr val="tx1"/>
                          </a:solidFill>
                          <a:latin typeface="Times New Roman" panose="02020603050405020304" pitchFamily="18" charset="0"/>
                          <a:cs typeface="Times New Roman" panose="02020603050405020304" pitchFamily="18" charset="0"/>
                        </a:rPr>
                        <a:t>B DINESH                                               K.VENKATESH		</a:t>
                      </a:r>
                    </a:p>
                    <a:p>
                      <a:r>
                        <a:rPr lang="en-US" sz="1800" b="1" dirty="0">
                          <a:solidFill>
                            <a:schemeClr val="tx1"/>
                          </a:solidFill>
                          <a:latin typeface="Times New Roman" panose="02020603050405020304" pitchFamily="18" charset="0"/>
                          <a:cs typeface="Times New Roman" panose="02020603050405020304" pitchFamily="18" charset="0"/>
                        </a:rPr>
                        <a:t>G.PREETHI SREE</a:t>
                      </a:r>
                    </a:p>
                    <a:p>
                      <a:r>
                        <a:rPr lang="en-US" sz="1800" b="1" dirty="0">
                          <a:solidFill>
                            <a:schemeClr val="tx1"/>
                          </a:solidFill>
                          <a:latin typeface="Times New Roman" panose="02020603050405020304" pitchFamily="18" charset="0"/>
                          <a:cs typeface="Times New Roman" panose="02020603050405020304" pitchFamily="18" charset="0"/>
                        </a:rPr>
                        <a:t>K R NANDHISH	</a:t>
                      </a:r>
                    </a:p>
                    <a:p>
                      <a:r>
                        <a:rPr lang="en-US" sz="1800" b="1" dirty="0">
                          <a:solidFill>
                            <a:schemeClr val="tx1"/>
                          </a:solidFill>
                          <a:latin typeface="Times New Roman" panose="02020603050405020304" pitchFamily="18" charset="0"/>
                          <a:cs typeface="Times New Roman" panose="02020603050405020304" pitchFamily="18" charset="0"/>
                        </a:rPr>
                        <a:t>M DELLI	</a:t>
                      </a:r>
                      <a:endParaRPr lang="en-IN"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19121A1206</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19121A1259</a:t>
                      </a:r>
                    </a:p>
                    <a:p>
                      <a:r>
                        <a:rPr lang="en-US" sz="1800" b="1" dirty="0">
                          <a:solidFill>
                            <a:schemeClr val="tx1"/>
                          </a:solidFill>
                          <a:latin typeface="Times New Roman" panose="02020603050405020304" pitchFamily="18" charset="0"/>
                          <a:cs typeface="Times New Roman" panose="02020603050405020304" pitchFamily="18" charset="0"/>
                        </a:rPr>
                        <a:t>19121A1238</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19121A1244</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19121A1227</a:t>
                      </a:r>
                    </a:p>
                    <a:p>
                      <a:endParaRPr lang="en-IN"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7438201"/>
                  </a:ext>
                </a:extLst>
              </a:tr>
              <a:tr h="208958">
                <a:tc>
                  <a:txBody>
                    <a:body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4027445"/>
                  </a:ext>
                </a:extLst>
              </a:tr>
              <a:tr h="208958">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3583585"/>
                  </a:ext>
                </a:extLst>
              </a:tr>
              <a:tr h="208958">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055580"/>
                  </a:ext>
                </a:extLst>
              </a:tr>
              <a:tr h="208958">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4219813"/>
                  </a:ext>
                </a:extLst>
              </a:tr>
            </a:tbl>
          </a:graphicData>
        </a:graphic>
      </p:graphicFrame>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AE93A-F4B2-DFD8-5584-410DCAECC028}"/>
              </a:ext>
            </a:extLst>
          </p:cNvPr>
          <p:cNvSpPr txBox="1"/>
          <p:nvPr/>
        </p:nvSpPr>
        <p:spPr>
          <a:xfrm>
            <a:off x="228600" y="381000"/>
            <a:ext cx="8458200" cy="5338641"/>
          </a:xfrm>
          <a:prstGeom prst="rect">
            <a:avLst/>
          </a:prstGeom>
          <a:noFill/>
        </p:spPr>
        <p:txBody>
          <a:bodyPr wrap="square" rtlCol="0">
            <a:spAutoFit/>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Gautami" panose="020B0502040204020203" pitchFamily="34" charset="0"/>
              </a:rPr>
              <a:t>Lab admin: </a:t>
            </a:r>
            <a:r>
              <a:rPr lang="en-IN" sz="2800" dirty="0">
                <a:effectLst/>
                <a:latin typeface="Calibri" panose="020F0502020204030204" pitchFamily="34" charset="0"/>
                <a:ea typeface="Calibri" panose="020F0502020204030204" pitchFamily="34" charset="0"/>
                <a:cs typeface="Gautami" panose="020B0502040204020203" pitchFamily="34" charset="0"/>
              </a:rPr>
              <a:t>- The work done by an administrator especially in labs faces major problems of duplicated images in their systems.</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Gautami" panose="020B0502040204020203" pitchFamily="34" charset="0"/>
              </a:rPr>
              <a:t>Even this might lead to lose a much greater storage spaces in their databases or even in the individual systems. Because many of the students who are working over systems are going in a same flow. That is majority of them are following the instructions of their mentors and technicians. Here the same images would be seen at last in a huge number which couldn’t be deleted manually.</a:t>
            </a:r>
          </a:p>
          <a:p>
            <a:endParaRPr lang="en-IN" sz="2800" dirty="0"/>
          </a:p>
        </p:txBody>
      </p:sp>
    </p:spTree>
    <p:extLst>
      <p:ext uri="{BB962C8B-B14F-4D97-AF65-F5344CB8AC3E}">
        <p14:creationId xmlns:p14="http://schemas.microsoft.com/office/powerpoint/2010/main" val="249456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C686C-5BC2-42DC-2845-956ECCDD661A}"/>
              </a:ext>
            </a:extLst>
          </p:cNvPr>
          <p:cNvSpPr txBox="1"/>
          <p:nvPr/>
        </p:nvSpPr>
        <p:spPr>
          <a:xfrm>
            <a:off x="304800" y="381000"/>
            <a:ext cx="8458200" cy="4401205"/>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Gautami" panose="020B0502040204020203" pitchFamily="34" charset="0"/>
              </a:rPr>
              <a:t>Neighbours: - </a:t>
            </a:r>
            <a:r>
              <a:rPr lang="en-IN" sz="2800" dirty="0">
                <a:effectLst/>
                <a:latin typeface="Calibri" panose="020F0502020204030204" pitchFamily="34" charset="0"/>
                <a:ea typeface="Calibri" panose="020F0502020204030204" pitchFamily="34" charset="0"/>
                <a:cs typeface="Gautami" panose="020B0502040204020203" pitchFamily="34" charset="0"/>
              </a:rPr>
              <a:t>Even the common public near and around us are also facing major issues with the duplicate images. Particularly images generated in the WhatsApp groups, social media, in general usage, many of the duplicate images are saved in the galleries. Which reduces the storage capacity and also makes them to work slowly. Moreover the reduction of duplicate images is necessary as it is impossible to search the similar images in the storage space. Also the fast running lifestyle got used for better technologies to do their work efficiently. </a:t>
            </a:r>
            <a:endParaRPr lang="en-IN" sz="2800" dirty="0"/>
          </a:p>
        </p:txBody>
      </p:sp>
    </p:spTree>
    <p:extLst>
      <p:ext uri="{BB962C8B-B14F-4D97-AF65-F5344CB8AC3E}">
        <p14:creationId xmlns:p14="http://schemas.microsoft.com/office/powerpoint/2010/main" val="9036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C955-289E-4674-9C0D-047274FB91B3}"/>
              </a:ext>
            </a:extLst>
          </p:cNvPr>
          <p:cNvSpPr>
            <a:spLocks noGrp="1"/>
          </p:cNvSpPr>
          <p:nvPr>
            <p:ph type="title"/>
          </p:nvPr>
        </p:nvSpPr>
        <p:spPr>
          <a:xfrm>
            <a:off x="246668" y="-75414"/>
            <a:ext cx="11963400" cy="1295400"/>
          </a:xfrm>
        </p:spPr>
        <p:txBody>
          <a:bodyPr/>
          <a:lstStyle/>
          <a:p>
            <a:r>
              <a:rPr lang="en-US" b="1" u="sng" dirty="0">
                <a:latin typeface="Times New Roman" panose="02020603050405020304" pitchFamily="18" charset="0"/>
                <a:cs typeface="Times New Roman" panose="02020603050405020304" pitchFamily="18" charset="0"/>
              </a:rPr>
              <a:t>PROBLEM DEFINITION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D13BE-518E-4DDD-B991-58164E7120EB}"/>
              </a:ext>
            </a:extLst>
          </p:cNvPr>
          <p:cNvSpPr>
            <a:spLocks noGrp="1"/>
          </p:cNvSpPr>
          <p:nvPr>
            <p:ph idx="1"/>
          </p:nvPr>
        </p:nvSpPr>
        <p:spPr>
          <a:xfrm>
            <a:off x="0" y="914400"/>
            <a:ext cx="9144000" cy="5791200"/>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major issue is duplicate or redundant data and storage problems. This is every one’s issue who uses phones and computers. Even in big data centers, 25 percent of duplicate data is stored. If we talk about images, the same images are stored with different names in same folder or directory. Now the problem is to clear this duplicate images. We feel lazy to clear this manually. Even we can clear duplicate data if the data size is in small range. It is difficult to delete duplicates from huge data sets. Here manual work is late and complex to complete. In this running world, no body will spend more time to do this. To overcome this problem, we need an automatic process.</a:t>
            </a:r>
          </a:p>
        </p:txBody>
      </p:sp>
    </p:spTree>
    <p:extLst>
      <p:ext uri="{BB962C8B-B14F-4D97-AF65-F5344CB8AC3E}">
        <p14:creationId xmlns:p14="http://schemas.microsoft.com/office/powerpoint/2010/main" val="379839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E4E83-17BA-EF85-DD5A-8BC80C66B5BE}"/>
              </a:ext>
            </a:extLst>
          </p:cNvPr>
          <p:cNvSpPr txBox="1"/>
          <p:nvPr/>
        </p:nvSpPr>
        <p:spPr>
          <a:xfrm>
            <a:off x="533400" y="152400"/>
            <a:ext cx="7924800" cy="6494085"/>
          </a:xfrm>
          <a:prstGeom prst="rect">
            <a:avLst/>
          </a:prstGeom>
          <a:noFill/>
        </p:spPr>
        <p:txBody>
          <a:bodyPr wrap="square" rtlCol="0">
            <a:spAutoFit/>
          </a:bodyPr>
          <a:lstStyle/>
          <a:p>
            <a:pPr algn="just"/>
            <a:r>
              <a:rPr lang="en-IN" sz="3200" b="1" dirty="0"/>
              <a:t>Proposed work:</a:t>
            </a:r>
          </a:p>
          <a:p>
            <a:pPr marL="457200" indent="-457200" algn="just">
              <a:buFont typeface="Arial" panose="020B0604020202020204" pitchFamily="34" charset="0"/>
              <a:buChar char="•"/>
            </a:pPr>
            <a:r>
              <a:rPr lang="en-IN" sz="3200" dirty="0"/>
              <a:t>To overcome above problem we came up  with an user interface which interacts with user and asks a folder path containing duplicate images. If the user gives the path and click on submit button, then all the duplicate images are deleted.</a:t>
            </a:r>
          </a:p>
          <a:p>
            <a:pPr marL="457200" indent="-457200" algn="just">
              <a:buFont typeface="Arial" panose="020B0604020202020204" pitchFamily="34" charset="0"/>
              <a:buChar char="•"/>
            </a:pPr>
            <a:r>
              <a:rPr lang="en-IN" sz="3200" dirty="0"/>
              <a:t>This helps user to delete the images fast and efficient manner.</a:t>
            </a:r>
          </a:p>
          <a:p>
            <a:pPr marL="457200" indent="-457200" algn="just">
              <a:buFont typeface="Arial" panose="020B0604020202020204" pitchFamily="34" charset="0"/>
              <a:buChar char="•"/>
            </a:pPr>
            <a:r>
              <a:rPr lang="en-IN" sz="3200" dirty="0"/>
              <a:t>The interface is user friendly and fast access.</a:t>
            </a:r>
          </a:p>
          <a:p>
            <a:pPr marL="457200" indent="-457200" algn="just">
              <a:buFont typeface="Arial" panose="020B0604020202020204" pitchFamily="34" charset="0"/>
              <a:buChar char="•"/>
            </a:pPr>
            <a:r>
              <a:rPr lang="en-IN" sz="3200" dirty="0"/>
              <a:t>The background code is implemented using python.</a:t>
            </a:r>
          </a:p>
        </p:txBody>
      </p:sp>
    </p:spTree>
    <p:extLst>
      <p:ext uri="{BB962C8B-B14F-4D97-AF65-F5344CB8AC3E}">
        <p14:creationId xmlns:p14="http://schemas.microsoft.com/office/powerpoint/2010/main" val="208767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55"/>
            <a:ext cx="7886700" cy="1325563"/>
          </a:xfrm>
        </p:spPr>
        <p:txBody>
          <a:bodyPr/>
          <a:lstStyle/>
          <a:p>
            <a:pPr algn="l"/>
            <a:r>
              <a:rPr lang="en-IN" b="1" u="sng" dirty="0">
                <a:latin typeface="Times New Roman" panose="02020603050405020304" pitchFamily="18" charset="0"/>
                <a:cs typeface="Times New Roman" panose="02020603050405020304" pitchFamily="18" charset="0"/>
              </a:rPr>
              <a:t>OBJECTIVES</a:t>
            </a:r>
            <a:r>
              <a:rPr lang="en-IN" u="sng" dirty="0">
                <a:solidFill>
                  <a:schemeClr val="accent6">
                    <a:lumMod val="75000"/>
                  </a:schemeClr>
                </a:solidFill>
              </a:rPr>
              <a:t>:</a:t>
            </a:r>
            <a:endParaRPr lang="en-US" u="sng" dirty="0">
              <a:solidFill>
                <a:schemeClr val="accent6">
                  <a:lumMod val="75000"/>
                </a:schemeClr>
              </a:solidFill>
            </a:endParaRPr>
          </a:p>
        </p:txBody>
      </p:sp>
      <p:sp>
        <p:nvSpPr>
          <p:cNvPr id="3" name="Content Placeholder 2"/>
          <p:cNvSpPr>
            <a:spLocks noGrp="1"/>
          </p:cNvSpPr>
          <p:nvPr>
            <p:ph idx="1"/>
          </p:nvPr>
        </p:nvSpPr>
        <p:spPr>
          <a:xfrm>
            <a:off x="32656" y="1417638"/>
            <a:ext cx="9111343" cy="5427007"/>
          </a:xfrm>
        </p:spPr>
        <p:txBody>
          <a:bodyPr>
            <a:noAutofit/>
          </a:bodyPr>
          <a:lstStyle/>
          <a:p>
            <a:pPr marL="0" indent="0" algn="just">
              <a:lnSpc>
                <a:spcPct val="150000"/>
              </a:lnSpc>
              <a:buNone/>
            </a:pPr>
            <a:r>
              <a:rPr lang="en-US" sz="2400" b="1" dirty="0">
                <a:latin typeface="Times New Roman" panose="02020603050405020304" pitchFamily="18" charset="0"/>
                <a:ea typeface="Verdana" pitchFamily="34" charset="0"/>
                <a:cs typeface="Times New Roman" panose="02020603050405020304" pitchFamily="18" charset="0"/>
              </a:rPr>
              <a:t>Main objectives are:</a:t>
            </a:r>
          </a:p>
          <a:p>
            <a:pPr algn="just">
              <a:lnSpc>
                <a:spcPct val="150000"/>
              </a:lnSpc>
            </a:pPr>
            <a:r>
              <a:rPr lang="en-US" sz="2400" dirty="0">
                <a:latin typeface="Times New Roman" panose="02020603050405020304" pitchFamily="18" charset="0"/>
                <a:ea typeface="Verdana" pitchFamily="34" charset="0"/>
                <a:cs typeface="Times New Roman" panose="02020603050405020304" pitchFamily="18" charset="0"/>
              </a:rPr>
              <a:t>To detect and remove the redundant images.</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Eliminating</a:t>
            </a:r>
            <a:r>
              <a:rPr lang="en-US" sz="2400" b="0" i="0" dirty="0">
                <a:solidFill>
                  <a:srgbClr val="444444"/>
                </a:solidFill>
                <a:effectLst/>
                <a:latin typeface="Times New Roman" panose="02020603050405020304" pitchFamily="18" charset="0"/>
                <a:cs typeface="Times New Roman" panose="02020603050405020304" pitchFamily="18" charset="0"/>
              </a:rPr>
              <a:t> redundant data will help to shrink storage requirements and improve bandwidth efficiency.</a:t>
            </a:r>
          </a:p>
          <a:p>
            <a:pPr algn="just">
              <a:lnSpc>
                <a:spcPct val="150000"/>
              </a:lnSpc>
            </a:pPr>
            <a:r>
              <a:rPr lang="en-US" sz="2400" b="0" i="0" dirty="0">
                <a:solidFill>
                  <a:srgbClr val="444444"/>
                </a:solidFill>
                <a:effectLst/>
                <a:latin typeface="Times New Roman" panose="02020603050405020304" pitchFamily="18" charset="0"/>
                <a:cs typeface="Times New Roman" panose="02020603050405020304" pitchFamily="18" charset="0"/>
              </a:rPr>
              <a:t>An user interface is developed</a:t>
            </a:r>
            <a:r>
              <a:rPr lang="en-US" sz="2400" dirty="0">
                <a:solidFill>
                  <a:srgbClr val="444444"/>
                </a:solidFill>
                <a:latin typeface="Times New Roman" panose="02020603050405020304" pitchFamily="18" charset="0"/>
                <a:cs typeface="Times New Roman" panose="02020603050405020304" pitchFamily="18" charset="0"/>
              </a:rPr>
              <a:t> for user friendly usage.</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User c</a:t>
            </a:r>
            <a:r>
              <a:rPr lang="en-US" sz="2400" b="0" i="0" dirty="0">
                <a:solidFill>
                  <a:srgbClr val="444444"/>
                </a:solidFill>
                <a:effectLst/>
                <a:latin typeface="Times New Roman" panose="02020603050405020304" pitchFamily="18" charset="0"/>
                <a:cs typeface="Times New Roman" panose="02020603050405020304" pitchFamily="18" charset="0"/>
              </a:rPr>
              <a:t>an paste the folder </a:t>
            </a:r>
            <a:r>
              <a:rPr lang="en-US" sz="2400" dirty="0">
                <a:solidFill>
                  <a:srgbClr val="444444"/>
                </a:solidFill>
                <a:latin typeface="Times New Roman" panose="02020603050405020304" pitchFamily="18" charset="0"/>
                <a:cs typeface="Times New Roman" panose="02020603050405020304" pitchFamily="18" charset="0"/>
              </a:rPr>
              <a:t>path containing duplicate images in the entry field and clear the duplicates.</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This saves user time as it is fast and efficient method.</a:t>
            </a:r>
            <a:endParaRPr lang="en-US" sz="2400" b="0" i="0" dirty="0">
              <a:solidFill>
                <a:srgbClr val="444444"/>
              </a:solidFill>
              <a:effectLst/>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ea typeface="Verdana" pitchFamily="34" charset="0"/>
              <a:cs typeface="Times New Roman" panose="02020603050405020304" pitchFamily="18" charset="0"/>
            </a:endParaRPr>
          </a:p>
        </p:txBody>
      </p:sp>
    </p:spTree>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91766-9071-FA7D-6D00-291DCA30DFBD}"/>
              </a:ext>
            </a:extLst>
          </p:cNvPr>
          <p:cNvSpPr txBox="1"/>
          <p:nvPr/>
        </p:nvSpPr>
        <p:spPr>
          <a:xfrm>
            <a:off x="2667000" y="2895600"/>
            <a:ext cx="4541893"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62383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733E-43EE-4433-AE69-DA6BD6AA924B}"/>
              </a:ext>
            </a:extLst>
          </p:cNvPr>
          <p:cNvSpPr>
            <a:spLocks noGrp="1"/>
          </p:cNvSpPr>
          <p:nvPr>
            <p:ph type="title"/>
          </p:nvPr>
        </p:nvSpPr>
        <p:spPr>
          <a:xfrm>
            <a:off x="152400" y="76200"/>
            <a:ext cx="10820400" cy="990600"/>
          </a:xfrm>
        </p:spPr>
        <p:txBody>
          <a:bodyPr/>
          <a:lstStyle/>
          <a:p>
            <a:r>
              <a:rPr lang="en-IN" b="1" u="sng"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15107CE-C65C-4FA8-A650-162B091BEDEA}"/>
              </a:ext>
            </a:extLst>
          </p:cNvPr>
          <p:cNvSpPr>
            <a:spLocks noGrp="1"/>
          </p:cNvSpPr>
          <p:nvPr>
            <p:ph idx="1"/>
          </p:nvPr>
        </p:nvSpPr>
        <p:spPr>
          <a:xfrm>
            <a:off x="0" y="304800"/>
            <a:ext cx="9144000" cy="6553200"/>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52AA89BB-FDA5-4052-8E95-CF05ADE0D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4" y="8562"/>
            <a:ext cx="9144000" cy="6858000"/>
          </a:xfrm>
          <a:prstGeom prst="rect">
            <a:avLst/>
          </a:prstGeom>
        </p:spPr>
      </p:pic>
    </p:spTree>
    <p:extLst>
      <p:ext uri="{BB962C8B-B14F-4D97-AF65-F5344CB8AC3E}">
        <p14:creationId xmlns:p14="http://schemas.microsoft.com/office/powerpoint/2010/main" val="358851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F28F4-A1D4-4C0B-8866-D635BAD27988}"/>
              </a:ext>
            </a:extLst>
          </p:cNvPr>
          <p:cNvSpPr>
            <a:spLocks noGrp="1"/>
          </p:cNvSpPr>
          <p:nvPr>
            <p:ph idx="1"/>
          </p:nvPr>
        </p:nvSpPr>
        <p:spPr>
          <a:xfrm>
            <a:off x="0" y="0"/>
            <a:ext cx="9144000" cy="6858000"/>
          </a:xfrm>
        </p:spPr>
        <p:txBody>
          <a:bodyPr>
            <a:normAutofit/>
          </a:bodyPr>
          <a:lstStyle/>
          <a:p>
            <a:pPr marL="0" indent="0" algn="just">
              <a:buNone/>
            </a:pPr>
            <a:endParaRPr lang="en-IN" sz="2200" dirty="0"/>
          </a:p>
          <a:p>
            <a:pPr algn="just"/>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8509CB-DA2F-9DE0-FFDD-9B6D8F011292}"/>
              </a:ext>
            </a:extLst>
          </p:cNvPr>
          <p:cNvSpPr txBox="1"/>
          <p:nvPr/>
        </p:nvSpPr>
        <p:spPr>
          <a:xfrm>
            <a:off x="152400" y="533400"/>
            <a:ext cx="8966771" cy="5262979"/>
          </a:xfrm>
          <a:prstGeom prst="rect">
            <a:avLst/>
          </a:prstGeom>
          <a:noFill/>
        </p:spPr>
        <p:txBody>
          <a:bodyPr wrap="square" rtlCol="0">
            <a:spAutoFit/>
          </a:bodyPr>
          <a:lstStyle/>
          <a:p>
            <a:r>
              <a:rPr lang="en-IN" sz="2400" b="1" dirty="0"/>
              <a:t>IMPLEMENTATION OF USER INTERFACE USING TKINTER:</a:t>
            </a:r>
          </a:p>
          <a:p>
            <a:pPr marL="342900" indent="-342900">
              <a:buFont typeface="Arial" panose="020B0604020202020204" pitchFamily="34" charset="0"/>
              <a:buChar char="•"/>
            </a:pPr>
            <a:r>
              <a:rPr lang="en-US" sz="2400" dirty="0"/>
              <a:t>The </a:t>
            </a:r>
            <a:r>
              <a:rPr lang="en-US" sz="2400" dirty="0" err="1"/>
              <a:t>tkinter</a:t>
            </a:r>
            <a:r>
              <a:rPr lang="en-US" sz="2400" dirty="0"/>
              <a:t> package or library (“Tk interface”) is the Python interface to the Tk GUI toolkit. Both Tk and </a:t>
            </a:r>
            <a:r>
              <a:rPr lang="en-US" sz="2400" dirty="0" err="1"/>
              <a:t>tkinter</a:t>
            </a:r>
            <a:r>
              <a:rPr lang="en-US" sz="2400" dirty="0"/>
              <a:t> are available on most Unix platforms, as well as on Windows systems.</a:t>
            </a:r>
          </a:p>
          <a:p>
            <a:pPr marL="342900" indent="-342900">
              <a:buFont typeface="Arial" panose="020B0604020202020204" pitchFamily="34" charset="0"/>
              <a:buChar char="•"/>
            </a:pPr>
            <a:r>
              <a:rPr lang="en-US" sz="2400" dirty="0"/>
              <a:t>Running </a:t>
            </a:r>
            <a:r>
              <a:rPr lang="en-US" sz="2400" b="1" dirty="0"/>
              <a:t>python -m </a:t>
            </a:r>
            <a:r>
              <a:rPr lang="en-US" sz="2400" b="1" dirty="0" err="1"/>
              <a:t>tkinter</a:t>
            </a:r>
            <a:r>
              <a:rPr lang="en-US" sz="2400" b="1" dirty="0"/>
              <a:t> </a:t>
            </a:r>
            <a:r>
              <a:rPr lang="en-US" sz="2400" dirty="0"/>
              <a:t>from the command prompt will open a window demonstrating a simple Tk interface, letting you know that </a:t>
            </a:r>
            <a:r>
              <a:rPr lang="en-US" sz="2400" dirty="0" err="1"/>
              <a:t>tkinter</a:t>
            </a:r>
            <a:r>
              <a:rPr lang="en-US" sz="2400" dirty="0"/>
              <a:t> is properly installed on your system, and also showing what version of </a:t>
            </a:r>
            <a:r>
              <a:rPr lang="en-US" sz="2400" dirty="0" err="1"/>
              <a:t>Tcl</a:t>
            </a:r>
            <a:r>
              <a:rPr lang="en-US" sz="2400" dirty="0"/>
              <a:t>/Tk is installed, so you can read the </a:t>
            </a:r>
            <a:r>
              <a:rPr lang="en-US" sz="2400" dirty="0" err="1"/>
              <a:t>Tcl</a:t>
            </a:r>
            <a:r>
              <a:rPr lang="en-US" sz="2400" dirty="0"/>
              <a:t>/Tk documentation specific to that version.</a:t>
            </a:r>
            <a:endParaRPr lang="en-IN" sz="2400" dirty="0"/>
          </a:p>
          <a:p>
            <a:pPr marL="342900" indent="-342900">
              <a:buFont typeface="Arial" panose="020B0604020202020204" pitchFamily="34" charset="0"/>
              <a:buChar char="•"/>
            </a:pPr>
            <a:r>
              <a:rPr lang="en-US" sz="2400" dirty="0"/>
              <a:t>Tk is a </a:t>
            </a:r>
            <a:r>
              <a:rPr lang="en-US" sz="2400" dirty="0" err="1"/>
              <a:t>Tcl</a:t>
            </a:r>
            <a:r>
              <a:rPr lang="en-US" sz="2400" dirty="0"/>
              <a:t> package implemented in C that adds custom commands to create and manipulate GUI widgets. Each Tk object embeds its own </a:t>
            </a:r>
            <a:r>
              <a:rPr lang="en-US" sz="2400" dirty="0" err="1"/>
              <a:t>Tcl</a:t>
            </a:r>
            <a:r>
              <a:rPr lang="en-US" sz="2400" dirty="0"/>
              <a:t> interpreter instance with Tk loaded into it. Tk’s widgets are very customizable, though at the cost of a dated appearance. Tk uses </a:t>
            </a:r>
            <a:r>
              <a:rPr lang="en-US" sz="2400" dirty="0" err="1"/>
              <a:t>Tcl’s</a:t>
            </a:r>
            <a:r>
              <a:rPr lang="en-US" sz="2400" dirty="0"/>
              <a:t> event queue to generate and process GUI events.</a:t>
            </a:r>
          </a:p>
        </p:txBody>
      </p:sp>
    </p:spTree>
    <p:extLst>
      <p:ext uri="{BB962C8B-B14F-4D97-AF65-F5344CB8AC3E}">
        <p14:creationId xmlns:p14="http://schemas.microsoft.com/office/powerpoint/2010/main" val="264909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1E101-454F-B86E-77F7-6B9291D5805E}"/>
              </a:ext>
            </a:extLst>
          </p:cNvPr>
          <p:cNvSpPr txBox="1"/>
          <p:nvPr/>
        </p:nvSpPr>
        <p:spPr>
          <a:xfrm>
            <a:off x="381000" y="457200"/>
            <a:ext cx="8382000" cy="5693866"/>
          </a:xfrm>
          <a:prstGeom prst="rect">
            <a:avLst/>
          </a:prstGeom>
          <a:noFill/>
        </p:spPr>
        <p:txBody>
          <a:bodyPr wrap="square" rtlCol="0">
            <a:spAutoFit/>
          </a:bodyPr>
          <a:lstStyle/>
          <a:p>
            <a:pPr algn="ctr"/>
            <a:r>
              <a:rPr lang="en-IN" sz="2800" b="1" dirty="0"/>
              <a:t>Tinker Modules</a:t>
            </a:r>
          </a:p>
          <a:p>
            <a:pPr marL="457200" indent="-457200">
              <a:buFont typeface="Arial" panose="020B0604020202020204" pitchFamily="34" charset="0"/>
              <a:buChar char="•"/>
            </a:pPr>
            <a:r>
              <a:rPr lang="en-US" sz="2800" dirty="0"/>
              <a:t>Support for </a:t>
            </a:r>
            <a:r>
              <a:rPr lang="en-US" sz="2800" dirty="0" err="1"/>
              <a:t>Tkinter</a:t>
            </a:r>
            <a:r>
              <a:rPr lang="en-US" sz="2800" dirty="0"/>
              <a:t> is spread across several modules. Most applications will need the main </a:t>
            </a:r>
            <a:r>
              <a:rPr lang="en-US" sz="2800" dirty="0" err="1"/>
              <a:t>tkinter</a:t>
            </a:r>
            <a:r>
              <a:rPr lang="en-US" sz="2800" dirty="0"/>
              <a:t> module, as well as the </a:t>
            </a:r>
            <a:r>
              <a:rPr lang="en-US" sz="2800" dirty="0" err="1"/>
              <a:t>tkinter.ttk</a:t>
            </a:r>
            <a:r>
              <a:rPr lang="en-US" sz="2800" dirty="0"/>
              <a:t> module, which provides the modern themed widget set and API:</a:t>
            </a:r>
          </a:p>
          <a:p>
            <a:r>
              <a:rPr lang="en-US" sz="2800" dirty="0"/>
              <a:t>           from </a:t>
            </a:r>
            <a:r>
              <a:rPr lang="en-US" sz="2800" dirty="0" err="1"/>
              <a:t>tkinter</a:t>
            </a:r>
            <a:r>
              <a:rPr lang="en-US" sz="2800" dirty="0"/>
              <a:t> import *</a:t>
            </a:r>
          </a:p>
          <a:p>
            <a:r>
              <a:rPr lang="en-US" sz="2800" dirty="0"/>
              <a:t>	from </a:t>
            </a:r>
            <a:r>
              <a:rPr lang="en-US" sz="2800" dirty="0" err="1"/>
              <a:t>tkinter</a:t>
            </a:r>
            <a:r>
              <a:rPr lang="en-US" sz="2800" dirty="0"/>
              <a:t> import </a:t>
            </a:r>
            <a:r>
              <a:rPr lang="en-US" sz="2800" dirty="0" err="1"/>
              <a:t>ttk</a:t>
            </a:r>
            <a:endParaRPr lang="en-US" sz="2800" dirty="0"/>
          </a:p>
          <a:p>
            <a:pPr marL="457200" indent="-457200">
              <a:buFont typeface="Arial" panose="020B0604020202020204" pitchFamily="34" charset="0"/>
              <a:buChar char="•"/>
            </a:pPr>
            <a:r>
              <a:rPr lang="en-US" sz="2800" b="0" i="0" dirty="0" err="1">
                <a:solidFill>
                  <a:srgbClr val="222222"/>
                </a:solidFill>
                <a:effectLst/>
                <a:latin typeface="Lucida Grande"/>
              </a:rPr>
              <a:t>Tcl</a:t>
            </a:r>
            <a:r>
              <a:rPr lang="en-US" sz="2800" b="0" i="0" dirty="0">
                <a:solidFill>
                  <a:srgbClr val="222222"/>
                </a:solidFill>
                <a:effectLst/>
                <a:latin typeface="Lucida Grande"/>
              </a:rPr>
              <a:t>/Tk 8.5 (2007) introduced a modern set of themed user interface components along with a new API to use them. Both old and new APIs are still available. Most documentation you will find online still uses the old API and can be woefully outdated.</a:t>
            </a:r>
            <a:endParaRPr lang="en-IN" sz="2800" dirty="0"/>
          </a:p>
        </p:txBody>
      </p:sp>
    </p:spTree>
    <p:extLst>
      <p:ext uri="{BB962C8B-B14F-4D97-AF65-F5344CB8AC3E}">
        <p14:creationId xmlns:p14="http://schemas.microsoft.com/office/powerpoint/2010/main" val="389770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3E8DE-E345-3204-9439-711767DC9C55}"/>
              </a:ext>
            </a:extLst>
          </p:cNvPr>
          <p:cNvSpPr txBox="1"/>
          <p:nvPr/>
        </p:nvSpPr>
        <p:spPr>
          <a:xfrm>
            <a:off x="504257" y="304800"/>
            <a:ext cx="8135487" cy="523220"/>
          </a:xfrm>
          <a:prstGeom prst="rect">
            <a:avLst/>
          </a:prstGeom>
          <a:noFill/>
        </p:spPr>
        <p:txBody>
          <a:bodyPr wrap="square" rtlCol="0">
            <a:spAutoFit/>
          </a:bodyPr>
          <a:lstStyle/>
          <a:p>
            <a:pPr algn="ctr"/>
            <a:r>
              <a:rPr lang="en-IN" sz="2800" b="1" dirty="0"/>
              <a:t>User Interface</a:t>
            </a:r>
          </a:p>
        </p:txBody>
      </p:sp>
    </p:spTree>
    <p:extLst>
      <p:ext uri="{BB962C8B-B14F-4D97-AF65-F5344CB8AC3E}">
        <p14:creationId xmlns:p14="http://schemas.microsoft.com/office/powerpoint/2010/main" val="343496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a:latin typeface="Times New Roman" panose="02020603050405020304" pitchFamily="18" charset="0"/>
                <a:cs typeface="Times New Roman" panose="02020603050405020304" pitchFamily="18" charset="0"/>
              </a:rPr>
              <a:t>CONTENTS</a:t>
            </a:r>
            <a:r>
              <a:rPr lang="en-IN" u="sng" dirty="0">
                <a:solidFill>
                  <a:schemeClr val="tx2"/>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Abstract</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Introduction</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Problem Definition </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Objectives </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Proposed System</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Expected Outcomes </a:t>
            </a:r>
          </a:p>
          <a:p>
            <a:pPr algn="just">
              <a:buFont typeface="Wingdings" pitchFamily="2" charset="2"/>
              <a:buChar char="v"/>
            </a:pPr>
            <a:r>
              <a:rPr lang="en-GB" sz="2200" b="1" dirty="0">
                <a:latin typeface="Times New Roman" panose="02020603050405020304" pitchFamily="18" charset="0"/>
                <a:ea typeface="Verdana" pitchFamily="34" charset="0"/>
                <a:cs typeface="Times New Roman" panose="02020603050405020304" pitchFamily="18" charset="0"/>
              </a:rPr>
              <a:t>Conclusion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4B9B3-D8A6-5D20-E5CB-F4B5DD8D291E}"/>
              </a:ext>
            </a:extLst>
          </p:cNvPr>
          <p:cNvSpPr txBox="1"/>
          <p:nvPr/>
        </p:nvSpPr>
        <p:spPr>
          <a:xfrm>
            <a:off x="228600" y="304800"/>
            <a:ext cx="8763000" cy="7109639"/>
          </a:xfrm>
          <a:prstGeom prst="rect">
            <a:avLst/>
          </a:prstGeom>
          <a:noFill/>
        </p:spPr>
        <p:txBody>
          <a:bodyPr wrap="square" rtlCol="0">
            <a:spAutoFit/>
          </a:bodyPr>
          <a:lstStyle/>
          <a:p>
            <a:r>
              <a:rPr lang="en-IN" sz="2400" b="1" dirty="0"/>
              <a:t>Detection and deletion of duplicates:</a:t>
            </a:r>
          </a:p>
          <a:p>
            <a:pPr marL="342900" indent="-342900">
              <a:buFont typeface="Arial" panose="020B0604020202020204" pitchFamily="34" charset="0"/>
              <a:buChar char="•"/>
            </a:pPr>
            <a:r>
              <a:rPr lang="en-IN" sz="2400" dirty="0"/>
              <a:t>Modules used:</a:t>
            </a:r>
          </a:p>
          <a:p>
            <a:r>
              <a:rPr lang="en-IN" sz="2400" dirty="0"/>
              <a:t>	From PIL import Image</a:t>
            </a:r>
          </a:p>
          <a:p>
            <a:r>
              <a:rPr lang="en-IN" sz="2400" dirty="0"/>
              <a:t>	import </a:t>
            </a:r>
            <a:r>
              <a:rPr lang="en-IN" sz="2400" dirty="0" err="1"/>
              <a:t>imagehash</a:t>
            </a:r>
            <a:endParaRPr lang="en-IN" sz="2400" dirty="0"/>
          </a:p>
          <a:p>
            <a:r>
              <a:rPr lang="en-IN" sz="2400" dirty="0"/>
              <a:t>	import </a:t>
            </a:r>
            <a:r>
              <a:rPr lang="en-IN" sz="2400" dirty="0" err="1"/>
              <a:t>os</a:t>
            </a:r>
            <a:endParaRPr lang="en-IN" sz="2400" dirty="0"/>
          </a:p>
          <a:p>
            <a:pPr marL="342900" indent="-342900">
              <a:buFont typeface="Arial" panose="020B0604020202020204" pitchFamily="34" charset="0"/>
              <a:buChar char="•"/>
            </a:pPr>
            <a:r>
              <a:rPr lang="en-IN" sz="2400" dirty="0"/>
              <a:t>About </a:t>
            </a:r>
            <a:r>
              <a:rPr lang="en-IN" sz="2400" b="1" dirty="0"/>
              <a:t>PIL </a:t>
            </a:r>
            <a:r>
              <a:rPr lang="en-IN" sz="2400" dirty="0"/>
              <a:t>module:</a:t>
            </a:r>
          </a:p>
          <a:p>
            <a:pPr marL="342900" indent="-342900">
              <a:buFont typeface="Arial" panose="020B0604020202020204" pitchFamily="34" charset="0"/>
              <a:buChar char="•"/>
            </a:pPr>
            <a:r>
              <a:rPr lang="en-US" sz="2400" dirty="0"/>
              <a:t>Python Imaging Library is a free and open-source additional library for the Python programming language that adds support for opening, manipulating, and saving many different image file formats.</a:t>
            </a:r>
            <a:endParaRPr lang="en-IN" sz="2400" dirty="0"/>
          </a:p>
          <a:p>
            <a:pPr marL="342900" indent="-342900" algn="just">
              <a:buFont typeface="Arial" panose="020B0604020202020204" pitchFamily="34" charset="0"/>
              <a:buChar char="•"/>
            </a:pPr>
            <a:r>
              <a:rPr lang="en-US" sz="2400" dirty="0"/>
              <a:t>Python Imaging Library (expansion of PIL) is the de facto image processing package for Python language. It incorporates lightweight image processing tools that aids in editing, creating and saving images. Support for Python Imaging Library got discontinued in 2011, but a project named pillow forked the original PIL project and added Python3.x support to it. Pillow was announced as a replacement for PIL for future usage. Pillow supports a large number of image file formats including BMP, PNG, JPEG, and TIFF.</a:t>
            </a:r>
            <a:endParaRPr lang="en-IN" sz="2400" dirty="0"/>
          </a:p>
        </p:txBody>
      </p:sp>
    </p:spTree>
    <p:extLst>
      <p:ext uri="{BB962C8B-B14F-4D97-AF65-F5344CB8AC3E}">
        <p14:creationId xmlns:p14="http://schemas.microsoft.com/office/powerpoint/2010/main" val="402466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86700" cy="1325563"/>
          </a:xfrm>
        </p:spPr>
        <p:txBody>
          <a:bodyPr/>
          <a:lstStyle/>
          <a:p>
            <a:pPr algn="l"/>
            <a:r>
              <a:rPr lang="en-US" b="1" u="sng"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a:xfrm>
            <a:off x="55984" y="1388091"/>
            <a:ext cx="9088016" cy="5393709"/>
          </a:xfrm>
        </p:spPr>
        <p:txBody>
          <a:bodyPr>
            <a:normAutofit/>
          </a:bodyPr>
          <a:lstStyle/>
          <a:p>
            <a:pPr algn="just"/>
            <a:r>
              <a:rPr lang="en-US" sz="2800" dirty="0"/>
              <a:t>Removes duplicate images </a:t>
            </a:r>
          </a:p>
          <a:p>
            <a:pPr algn="just"/>
            <a:r>
              <a:rPr lang="en-US" sz="2800" dirty="0"/>
              <a:t>Reduce storage space</a:t>
            </a:r>
          </a:p>
          <a:p>
            <a:pPr algn="just"/>
            <a:r>
              <a:rPr lang="en-US" sz="2800" dirty="0"/>
              <a:t>Redundancy of data is avoided</a:t>
            </a:r>
          </a:p>
          <a:p>
            <a:pPr algn="just"/>
            <a:r>
              <a:rPr lang="en-US" sz="2800" dirty="0"/>
              <a:t>User friendly interface</a:t>
            </a:r>
          </a:p>
          <a:p>
            <a:pPr algn="just"/>
            <a:r>
              <a:rPr lang="en-US" sz="2800" dirty="0"/>
              <a:t>Faster deletion of duplicates.</a:t>
            </a: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6D15E-969E-69F0-95B0-CB6DAC418F20}"/>
              </a:ext>
            </a:extLst>
          </p:cNvPr>
          <p:cNvSpPr txBox="1"/>
          <p:nvPr/>
        </p:nvSpPr>
        <p:spPr>
          <a:xfrm>
            <a:off x="381000" y="457200"/>
            <a:ext cx="8610600" cy="954107"/>
          </a:xfrm>
          <a:prstGeom prst="rect">
            <a:avLst/>
          </a:prstGeom>
          <a:noFill/>
        </p:spPr>
        <p:txBody>
          <a:bodyPr wrap="square" rtlCol="0">
            <a:spAutoFit/>
          </a:bodyPr>
          <a:lstStyle/>
          <a:p>
            <a:pPr algn="ctr"/>
            <a:r>
              <a:rPr lang="en-IN" sz="2800" b="1" dirty="0"/>
              <a:t>RESULTS</a:t>
            </a:r>
          </a:p>
          <a:p>
            <a:pPr algn="just"/>
            <a:endParaRPr lang="en-IN" sz="2800" dirty="0"/>
          </a:p>
        </p:txBody>
      </p:sp>
    </p:spTree>
    <p:extLst>
      <p:ext uri="{BB962C8B-B14F-4D97-AF65-F5344CB8AC3E}">
        <p14:creationId xmlns:p14="http://schemas.microsoft.com/office/powerpoint/2010/main" val="1284646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pPr algn="l"/>
            <a:r>
              <a:rPr lang="en-US" b="1"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0" y="1295400"/>
            <a:ext cx="9144000" cy="4754563"/>
          </a:xfrm>
        </p:spPr>
        <p:txBody>
          <a:bodyPr>
            <a:normAutofit/>
          </a:bodyPr>
          <a:lstStyle/>
          <a:p>
            <a:pPr marL="0" indent="0" algn="just">
              <a:lnSpc>
                <a:spcPct val="15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By using deep learning algorithms duplicate images are detected and removed.</a:t>
            </a: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6B2B-2769-4930-A694-D8358C8CE9C1}"/>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651AE59-7D04-4B30-B8A5-AA577261572A}"/>
              </a:ext>
            </a:extLst>
          </p:cNvPr>
          <p:cNvSpPr>
            <a:spLocks noGrp="1"/>
          </p:cNvSpPr>
          <p:nvPr>
            <p:ph idx="1"/>
          </p:nvPr>
        </p:nvSpPr>
        <p:spPr>
          <a:xfrm>
            <a:off x="665572" y="1524000"/>
            <a:ext cx="7886700" cy="4803775"/>
          </a:xfrm>
        </p:spPr>
        <p:txBody>
          <a:bodyPr>
            <a:normAutofit/>
          </a:bodyPr>
          <a:lstStyle/>
          <a:p>
            <a:pPr algn="just">
              <a:lnSpc>
                <a:spcPct val="150000"/>
              </a:lnSpc>
            </a:pPr>
            <a:r>
              <a:rPr lang="en-IN" b="0" i="0" dirty="0">
                <a:solidFill>
                  <a:srgbClr val="333333"/>
                </a:solidFill>
                <a:effectLst/>
                <a:latin typeface="Arial" panose="020B0604020202020204" pitchFamily="34" charset="0"/>
              </a:rPr>
              <a:t>S. Bhattacharjee and M. </a:t>
            </a:r>
            <a:r>
              <a:rPr lang="en-IN" b="0" i="0" dirty="0" err="1">
                <a:solidFill>
                  <a:srgbClr val="333333"/>
                </a:solidFill>
                <a:effectLst/>
                <a:latin typeface="Arial" panose="020B0604020202020204" pitchFamily="34" charset="0"/>
              </a:rPr>
              <a:t>Kutter</a:t>
            </a:r>
            <a:r>
              <a:rPr lang="en-IN" b="0" i="0" dirty="0">
                <a:solidFill>
                  <a:srgbClr val="333333"/>
                </a:solidFill>
                <a:effectLst/>
                <a:latin typeface="Arial" panose="020B0604020202020204" pitchFamily="34" charset="0"/>
              </a:rPr>
              <a:t>, "Compression tolerant image authentication", </a:t>
            </a:r>
            <a:r>
              <a:rPr lang="en-IN" b="0" i="1" dirty="0">
                <a:solidFill>
                  <a:srgbClr val="333333"/>
                </a:solidFill>
                <a:effectLst/>
                <a:latin typeface="Arial" panose="020B0604020202020204" pitchFamily="34" charset="0"/>
              </a:rPr>
              <a:t>Proc. ICIP-'98</a:t>
            </a:r>
            <a:r>
              <a:rPr lang="en-IN" b="0" i="0" dirty="0">
                <a:solidFill>
                  <a:srgbClr val="333333"/>
                </a:solidFill>
                <a:effectLst/>
                <a:latin typeface="Arial" panose="020B0604020202020204" pitchFamily="34" charset="0"/>
              </a:rPr>
              <a:t>, vol. 1, pp. 435-439, 1998-Sep.</a:t>
            </a:r>
          </a:p>
          <a:p>
            <a:pPr algn="just">
              <a:lnSpc>
                <a:spcPct val="150000"/>
              </a:lnSpc>
            </a:pPr>
            <a:r>
              <a:rPr lang="en-US" b="0" i="0" dirty="0">
                <a:solidFill>
                  <a:srgbClr val="333333"/>
                </a:solidFill>
                <a:effectLst/>
                <a:latin typeface="Arial" panose="020B0604020202020204" pitchFamily="34" charset="0"/>
              </a:rPr>
              <a:t> Venkatesan and M. H. Jakubowski, "Image hashing", </a:t>
            </a:r>
            <a:r>
              <a:rPr lang="en-US" b="0" i="1" dirty="0">
                <a:solidFill>
                  <a:srgbClr val="333333"/>
                </a:solidFill>
                <a:effectLst/>
                <a:latin typeface="Arial" panose="020B0604020202020204" pitchFamily="34" charset="0"/>
              </a:rPr>
              <a:t>DIMACS Conf. on Intellectual Property Protection</a:t>
            </a:r>
            <a:r>
              <a:rPr lang="en-US" b="0" i="0" dirty="0">
                <a:solidFill>
                  <a:srgbClr val="333333"/>
                </a:solidFill>
                <a:effectLst/>
                <a:latin typeface="Arial" panose="020B0604020202020204" pitchFamily="34" charset="0"/>
              </a:rPr>
              <a:t>, 2000-Apr.</a:t>
            </a:r>
            <a:endParaRPr lang="en-IN" dirty="0">
              <a:solidFill>
                <a:srgbClr val="333333"/>
              </a:solidFill>
              <a:latin typeface="Arial" panose="020B0604020202020204" pitchFamily="34" charset="0"/>
            </a:endParaRPr>
          </a:p>
          <a:p>
            <a:pPr algn="just">
              <a:lnSpc>
                <a:spcPct val="150000"/>
              </a:lnSpc>
            </a:pPr>
            <a:r>
              <a:rPr lang="en-US" b="1"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R. Venkatesan and S.-M. Koon, Robust image hashing into binary strings, manuscript, 1999.</a:t>
            </a:r>
            <a:endParaRPr lang="en-IN" b="0" i="0" dirty="0">
              <a:solidFill>
                <a:srgbClr val="333333"/>
              </a:solidFill>
              <a:effectLst/>
              <a:latin typeface="Arial" panose="020B0604020202020204" pitchFamily="34" charset="0"/>
            </a:endParaRPr>
          </a:p>
          <a:p>
            <a:pPr algn="just">
              <a:lnSpc>
                <a:spcPct val="150000"/>
              </a:lnSpc>
            </a:pPr>
            <a:r>
              <a:rPr lang="en-IN" b="0" i="0" dirty="0">
                <a:solidFill>
                  <a:srgbClr val="333333"/>
                </a:solidFill>
                <a:effectLst/>
                <a:latin typeface="Arial" panose="020B0604020202020204" pitchFamily="34" charset="0"/>
              </a:rPr>
              <a:t>R. Venkatesan, S. M. Koon, M. H. Jakubowski and P. Moulin, "Robust image hashing", </a:t>
            </a:r>
            <a:r>
              <a:rPr lang="en-IN" b="0" i="1" dirty="0">
                <a:solidFill>
                  <a:srgbClr val="333333"/>
                </a:solidFill>
                <a:effectLst/>
                <a:latin typeface="Arial" panose="020B0604020202020204" pitchFamily="34" charset="0"/>
              </a:rPr>
              <a:t>Proc. IEEE Conf. Image Processing</a:t>
            </a:r>
            <a:r>
              <a:rPr lang="en-IN" b="0" i="0" dirty="0">
                <a:solidFill>
                  <a:srgbClr val="333333"/>
                </a:solidFill>
                <a:effectLst/>
                <a:latin typeface="Arial" panose="020B0604020202020204" pitchFamily="34" charset="0"/>
              </a:rPr>
              <a:t>, pp. 664-666, 2000-Sep.</a:t>
            </a:r>
            <a:endParaRPr lang="en-IN" dirty="0">
              <a:solidFill>
                <a:srgbClr val="333333"/>
              </a:solidFill>
              <a:latin typeface="Arial" panose="020B0604020202020204" pitchFamily="34" charset="0"/>
            </a:endParaRPr>
          </a:p>
          <a:p>
            <a:pPr algn="just">
              <a:lnSpc>
                <a:spcPct val="150000"/>
              </a:lnSpc>
            </a:pPr>
            <a:endParaRPr lang="en-I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22788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5BC33-D18C-C071-D7EF-E42575A99FF8}"/>
              </a:ext>
            </a:extLst>
          </p:cNvPr>
          <p:cNvSpPr txBox="1"/>
          <p:nvPr/>
        </p:nvSpPr>
        <p:spPr>
          <a:xfrm>
            <a:off x="533400" y="304800"/>
            <a:ext cx="8610600"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Arial" panose="020B0604020202020204" pitchFamily="34" charset="0"/>
              </a:rPr>
              <a:t>C.-S. Lu and H.-Y. M. Liao, "Structural digital signature for image authentication", </a:t>
            </a:r>
            <a:r>
              <a:rPr lang="en-US" b="0" i="1" dirty="0">
                <a:solidFill>
                  <a:srgbClr val="333333"/>
                </a:solidFill>
                <a:effectLst/>
                <a:latin typeface="Arial" panose="020B0604020202020204" pitchFamily="34" charset="0"/>
              </a:rPr>
              <a:t>IEEE Trans. Multimedia</a:t>
            </a:r>
            <a:r>
              <a:rPr lang="en-US" b="0" i="0" dirty="0">
                <a:solidFill>
                  <a:srgbClr val="333333"/>
                </a:solidFill>
                <a:effectLst/>
                <a:latin typeface="Arial" panose="020B0604020202020204" pitchFamily="34" charset="0"/>
              </a:rPr>
              <a:t>, vol. 5, no. 3, pp. 161-173, Jun. 2003.</a:t>
            </a:r>
          </a:p>
          <a:p>
            <a:pPr marL="285750" indent="-285750">
              <a:buFont typeface="Arial" panose="020B0604020202020204" pitchFamily="34" charset="0"/>
              <a:buChar char="•"/>
            </a:pPr>
            <a:r>
              <a:rPr lang="en-IN" b="0" i="0" dirty="0">
                <a:solidFill>
                  <a:srgbClr val="333333"/>
                </a:solidFill>
                <a:effectLst/>
                <a:latin typeface="Arial" panose="020B0604020202020204" pitchFamily="34" charset="0"/>
              </a:rPr>
              <a:t>S. S. </a:t>
            </a:r>
            <a:r>
              <a:rPr lang="en-IN" b="0" i="0" dirty="0" err="1">
                <a:solidFill>
                  <a:srgbClr val="333333"/>
                </a:solidFill>
                <a:effectLst/>
                <a:latin typeface="Arial" panose="020B0604020202020204" pitchFamily="34" charset="0"/>
              </a:rPr>
              <a:t>Kozat</a:t>
            </a:r>
            <a:r>
              <a:rPr lang="en-IN" b="0" i="0" dirty="0">
                <a:solidFill>
                  <a:srgbClr val="333333"/>
                </a:solidFill>
                <a:effectLst/>
                <a:latin typeface="Arial" panose="020B0604020202020204" pitchFamily="34" charset="0"/>
              </a:rPr>
              <a:t>, K. </a:t>
            </a:r>
            <a:r>
              <a:rPr lang="en-IN" b="0" i="0" dirty="0" err="1">
                <a:solidFill>
                  <a:srgbClr val="333333"/>
                </a:solidFill>
                <a:effectLst/>
                <a:latin typeface="Arial" panose="020B0604020202020204" pitchFamily="34" charset="0"/>
              </a:rPr>
              <a:t>Mihcak</a:t>
            </a:r>
            <a:r>
              <a:rPr lang="en-IN" b="0" i="0" dirty="0">
                <a:solidFill>
                  <a:srgbClr val="333333"/>
                </a:solidFill>
                <a:effectLst/>
                <a:latin typeface="Arial" panose="020B0604020202020204" pitchFamily="34" charset="0"/>
              </a:rPr>
              <a:t> and R. Venkatesan, "Robust perceptual image hashing via matrix invariances", </a:t>
            </a:r>
            <a:r>
              <a:rPr lang="en-IN" b="0" i="1" dirty="0">
                <a:solidFill>
                  <a:srgbClr val="333333"/>
                </a:solidFill>
                <a:effectLst/>
                <a:latin typeface="Arial" panose="020B0604020202020204" pitchFamily="34" charset="0"/>
              </a:rPr>
              <a:t>Proc. IEEE Conf. Image Processing</a:t>
            </a:r>
            <a:r>
              <a:rPr lang="en-IN" b="0" i="0" dirty="0">
                <a:solidFill>
                  <a:srgbClr val="333333"/>
                </a:solidFill>
                <a:effectLst/>
                <a:latin typeface="Arial" panose="020B0604020202020204" pitchFamily="34" charset="0"/>
              </a:rPr>
              <a:t>, pp. 3443-3446, 2004-Oct.</a:t>
            </a:r>
            <a:endParaRPr lang="en-US" dirty="0">
              <a:solidFill>
                <a:srgbClr val="333333"/>
              </a:solidFill>
              <a:latin typeface="Arial" panose="020B0604020202020204" pitchFamily="34" charset="0"/>
            </a:endParaRPr>
          </a:p>
          <a:p>
            <a:pPr marL="285750" indent="-285750">
              <a:buFont typeface="Arial" panose="020B0604020202020204" pitchFamily="34" charset="0"/>
              <a:buChar char="•"/>
            </a:pPr>
            <a:r>
              <a:rPr lang="en-IN" b="0" i="0" dirty="0">
                <a:solidFill>
                  <a:srgbClr val="333333"/>
                </a:solidFill>
                <a:effectLst/>
                <a:latin typeface="Arial" panose="020B0604020202020204" pitchFamily="34" charset="0"/>
              </a:rPr>
              <a:t>V. Monga, A. Banerjee and B. L. Evans, "Clustering algorithms for perceptual image hashing", </a:t>
            </a:r>
            <a:r>
              <a:rPr lang="en-IN" b="0" i="1" dirty="0">
                <a:solidFill>
                  <a:srgbClr val="333333"/>
                </a:solidFill>
                <a:effectLst/>
                <a:latin typeface="Arial" panose="020B0604020202020204" pitchFamily="34" charset="0"/>
              </a:rPr>
              <a:t>Proc. IEEE Digital Signal Processing Workshop.</a:t>
            </a:r>
            <a:r>
              <a:rPr lang="en-IN" b="0" i="0" dirty="0">
                <a:solidFill>
                  <a:srgbClr val="333333"/>
                </a:solidFill>
                <a:effectLst/>
                <a:latin typeface="Arial" panose="020B0604020202020204" pitchFamily="34" charset="0"/>
              </a:rPr>
              <a:t>, pp. 283-287, 2004-Aug.</a:t>
            </a:r>
            <a:endParaRPr lang="en-IN" dirty="0"/>
          </a:p>
        </p:txBody>
      </p:sp>
    </p:spTree>
    <p:extLst>
      <p:ext uri="{BB962C8B-B14F-4D97-AF65-F5344CB8AC3E}">
        <p14:creationId xmlns:p14="http://schemas.microsoft.com/office/powerpoint/2010/main" val="1495887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0158A-3300-476A-BB96-AAF62F24213D}"/>
              </a:ext>
            </a:extLst>
          </p:cNvPr>
          <p:cNvSpPr txBox="1"/>
          <p:nvPr/>
        </p:nvSpPr>
        <p:spPr>
          <a:xfrm>
            <a:off x="2057400" y="2133600"/>
            <a:ext cx="4800600" cy="2123658"/>
          </a:xfrm>
          <a:prstGeom prst="rect">
            <a:avLst/>
          </a:prstGeom>
          <a:noFill/>
        </p:spPr>
        <p:txBody>
          <a:bodyPr wrap="square">
            <a:spAutoFit/>
          </a:bodyPr>
          <a:lstStyle/>
          <a:p>
            <a:r>
              <a:rPr lang="en-IN" sz="6600" b="1" dirty="0">
                <a:latin typeface="Forte" panose="03060902040502070203" pitchFamily="66" charset="0"/>
              </a:rPr>
              <a:t>THANK   					YOU</a:t>
            </a:r>
          </a:p>
        </p:txBody>
      </p:sp>
      <p:pic>
        <p:nvPicPr>
          <p:cNvPr id="5" name="Graphic 4" descr="Arrow Rotate right">
            <a:extLst>
              <a:ext uri="{FF2B5EF4-FFF2-40B4-BE49-F238E27FC236}">
                <a16:creationId xmlns:a16="http://schemas.microsoft.com/office/drawing/2014/main" id="{221A25DB-7A85-4C24-A4B3-48E088865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6800" y="2362200"/>
            <a:ext cx="914400" cy="914400"/>
          </a:xfrm>
          <a:prstGeom prst="rect">
            <a:avLst/>
          </a:prstGeom>
        </p:spPr>
      </p:pic>
    </p:spTree>
    <p:extLst>
      <p:ext uri="{BB962C8B-B14F-4D97-AF65-F5344CB8AC3E}">
        <p14:creationId xmlns:p14="http://schemas.microsoft.com/office/powerpoint/2010/main" val="59241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0049436" cy="1447800"/>
          </a:xfrm>
        </p:spPr>
        <p:txBody>
          <a:bodyPr>
            <a:normAutofit/>
          </a:bodyPr>
          <a:lstStyle/>
          <a:p>
            <a:pPr algn="l" fontAlgn="t"/>
            <a:r>
              <a:rPr lang="en-US" b="1"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080" y="533400"/>
            <a:ext cx="9144000" cy="6172200"/>
          </a:xfrm>
        </p:spPr>
        <p:txBody>
          <a:bodyPr>
            <a:normAutofit/>
          </a:bodyPr>
          <a:lstStyle/>
          <a:p>
            <a:pPr indent="0" algn="just">
              <a:lnSpc>
                <a:spcPct val="150000"/>
              </a:lnSpc>
              <a:spcAft>
                <a:spcPts val="1000"/>
              </a:spcAft>
              <a:buNone/>
            </a:pPr>
            <a:r>
              <a:rPr lang="en-US" sz="3400" dirty="0">
                <a:effectLst/>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 a days major issue in our society is duplication of all the objects in terms of images while capturing. For example, if we take a folder in our PC it allows to store same image with different names. Here wastage of memory is more. So, to avoid duplication of images, we need to scan the content inside the file and identify whether the images are duplicate or not. This process is known as CBIR (Content Based Image Retrieval). We have many techniques to find duplicate images. CNN (Convolution Neural Networks), </a:t>
            </a:r>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hash (perceptual hash), Block Truncation Technique etc. are used to find the image similarity identification and to avoid wastage of memory. Our proposed work is to capture images and store in a folder to identify the duplicate images and delete them. We developed an user interface to delete the duplicate images using folder path for user friendly usage.</a:t>
            </a:r>
            <a:endParaRPr lang="en-US" sz="3500" dirty="0"/>
          </a:p>
          <a:p>
            <a:pPr marL="0" indent="0" algn="just">
              <a:lnSpc>
                <a:spcPct val="170000"/>
              </a:lnSpc>
              <a:buNone/>
            </a:pPr>
            <a:endParaRPr lang="en-US" dirty="0"/>
          </a:p>
          <a:p>
            <a:pPr marL="0" indent="0" algn="just">
              <a:lnSpc>
                <a:spcPct val="170000"/>
              </a:lnSpc>
              <a:buNone/>
            </a:pPr>
            <a:endParaRPr lang="en-US" dirty="0"/>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DF5C-6E62-4350-BF28-30021145D8E2}"/>
              </a:ext>
            </a:extLst>
          </p:cNvPr>
          <p:cNvSpPr>
            <a:spLocks noGrp="1"/>
          </p:cNvSpPr>
          <p:nvPr>
            <p:ph type="title"/>
          </p:nvPr>
        </p:nvSpPr>
        <p:spPr>
          <a:xfrm>
            <a:off x="381000" y="29966"/>
            <a:ext cx="10363200" cy="1888503"/>
          </a:xfrm>
        </p:spPr>
        <p:txBody>
          <a:bodyPr/>
          <a:lstStyle/>
          <a:p>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B0751-0646-4E87-B6F6-1D4C03F81678}"/>
              </a:ext>
            </a:extLst>
          </p:cNvPr>
          <p:cNvSpPr>
            <a:spLocks noGrp="1"/>
          </p:cNvSpPr>
          <p:nvPr>
            <p:ph idx="1"/>
          </p:nvPr>
        </p:nvSpPr>
        <p:spPr>
          <a:xfrm>
            <a:off x="0" y="1219200"/>
            <a:ext cx="8991600" cy="5638800"/>
          </a:xfrm>
        </p:spPr>
        <p:txBody>
          <a:bodyPr>
            <a:normAutofit/>
          </a:bodyPr>
          <a:lstStyle/>
          <a:p>
            <a:pPr algn="just">
              <a:lnSpc>
                <a:spcPct val="160000"/>
              </a:lnSpc>
            </a:pPr>
            <a:r>
              <a:rPr lang="en-IN" sz="2200" dirty="0">
                <a:latin typeface="Times New Roman" panose="02020603050405020304" pitchFamily="18" charset="0"/>
                <a:cs typeface="Times New Roman" panose="02020603050405020304" pitchFamily="18" charset="0"/>
              </a:rPr>
              <a:t>What is the necessary of deduplication ?</a:t>
            </a: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0F2ACD-9471-4DFC-9BA2-DFE9BC85D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52600"/>
            <a:ext cx="7696201" cy="4876800"/>
          </a:xfrm>
          <a:prstGeom prst="rect">
            <a:avLst/>
          </a:prstGeom>
        </p:spPr>
      </p:pic>
    </p:spTree>
    <p:extLst>
      <p:ext uri="{BB962C8B-B14F-4D97-AF65-F5344CB8AC3E}">
        <p14:creationId xmlns:p14="http://schemas.microsoft.com/office/powerpoint/2010/main" val="85993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0" y="609600"/>
            <a:ext cx="9144000" cy="6443663"/>
          </a:xfrm>
        </p:spPr>
        <p:txBody>
          <a:bodyPr>
            <a:normAutofit/>
          </a:bodyPr>
          <a:lstStyle/>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In our day to day life we deal with huge amount of multimedia like images, videos, songs.</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Same images are shared through multiple platforms like WhatsApp, Instagram, Facebook, and Telegram.</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All these images are stored in our phone or pc. This causes wastage of memory. </a:t>
            </a:r>
          </a:p>
          <a:p>
            <a:pPr algn="just">
              <a:lnSpc>
                <a:spcPct val="150000"/>
              </a:lnSpc>
            </a:pPr>
            <a:r>
              <a:rPr lang="en-US" sz="2400" dirty="0">
                <a:solidFill>
                  <a:srgbClr val="444444"/>
                </a:solidFill>
                <a:latin typeface="Times New Roman" panose="02020603050405020304" pitchFamily="18" charset="0"/>
                <a:cs typeface="Times New Roman" panose="02020603050405020304" pitchFamily="18" charset="0"/>
              </a:rPr>
              <a:t>A</a:t>
            </a:r>
            <a:r>
              <a:rPr lang="en-US" sz="2400" b="0" i="0" dirty="0">
                <a:solidFill>
                  <a:srgbClr val="444444"/>
                </a:solidFill>
                <a:effectLst/>
                <a:latin typeface="Times New Roman" panose="02020603050405020304" pitchFamily="18" charset="0"/>
                <a:cs typeface="Times New Roman" panose="02020603050405020304" pitchFamily="18" charset="0"/>
              </a:rPr>
              <a:t> record or volume that</a:t>
            </a:r>
            <a:r>
              <a:rPr lang="en-US" sz="2400" dirty="0">
                <a:solidFill>
                  <a:srgbClr val="444444"/>
                </a:solidFill>
                <a:latin typeface="Times New Roman" panose="02020603050405020304" pitchFamily="18" charset="0"/>
                <a:cs typeface="Times New Roman" panose="02020603050405020304" pitchFamily="18" charset="0"/>
              </a:rPr>
              <a:t> is</a:t>
            </a:r>
            <a:r>
              <a:rPr lang="en-US" sz="2400" b="0" i="0" dirty="0">
                <a:solidFill>
                  <a:srgbClr val="444444"/>
                </a:solidFill>
                <a:effectLst/>
                <a:latin typeface="Times New Roman" panose="02020603050405020304" pitchFamily="18" charset="0"/>
                <a:cs typeface="Times New Roman" panose="02020603050405020304" pitchFamily="18" charset="0"/>
              </a:rPr>
              <a:t> backed up every week creates a </a:t>
            </a:r>
            <a:r>
              <a:rPr lang="en-US" sz="2400" dirty="0">
                <a:solidFill>
                  <a:srgbClr val="444444"/>
                </a:solidFill>
                <a:latin typeface="Times New Roman" panose="02020603050405020304" pitchFamily="18" charset="0"/>
                <a:cs typeface="Times New Roman" panose="02020603050405020304" pitchFamily="18" charset="0"/>
              </a:rPr>
              <a:t>huge</a:t>
            </a:r>
            <a:r>
              <a:rPr lang="en-US" sz="2400" b="0" i="0" dirty="0">
                <a:solidFill>
                  <a:srgbClr val="444444"/>
                </a:solidFill>
                <a:effectLst/>
                <a:latin typeface="Times New Roman" panose="02020603050405020304" pitchFamily="18" charset="0"/>
                <a:cs typeface="Times New Roman" panose="02020603050405020304" pitchFamily="18" charset="0"/>
              </a:rPr>
              <a:t> amount of duplicate data. </a:t>
            </a:r>
          </a:p>
          <a:p>
            <a:pPr algn="just">
              <a:lnSpc>
                <a:spcPct val="150000"/>
              </a:lnSpc>
            </a:pPr>
            <a:r>
              <a:rPr lang="en-US" dirty="0">
                <a:solidFill>
                  <a:srgbClr val="444444"/>
                </a:solidFill>
                <a:latin typeface="Roboto" panose="020B0604020202020204" pitchFamily="2" charset="0"/>
                <a:cs typeface="Times New Roman" panose="02020603050405020304" pitchFamily="18" charset="0"/>
              </a:rPr>
              <a:t>Even storing of same image with different resolutions, sizes, pixels causes duplicate data.</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D6F27-3D74-E8BE-C569-DC40F8913B18}"/>
              </a:ext>
            </a:extLst>
          </p:cNvPr>
          <p:cNvSpPr txBox="1"/>
          <p:nvPr/>
        </p:nvSpPr>
        <p:spPr>
          <a:xfrm>
            <a:off x="762000" y="609600"/>
            <a:ext cx="7848600" cy="6647974"/>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To store important data and access the data fast, we need to clear all the duplicate data.</a:t>
            </a:r>
          </a:p>
          <a:p>
            <a:pPr marL="285750" indent="-285750" algn="just">
              <a:buFont typeface="Arial" panose="020B0604020202020204" pitchFamily="34" charset="0"/>
              <a:buChar char="•"/>
            </a:pPr>
            <a:r>
              <a:rPr lang="en-IN" sz="2400" dirty="0"/>
              <a:t>But to clear such a huge amount of duplicate data manually, it is difficult for every one. All the users feels lazy to do manually.</a:t>
            </a:r>
          </a:p>
          <a:p>
            <a:pPr marL="285750" indent="-285750" algn="just">
              <a:buFont typeface="Arial" panose="020B0604020202020204" pitchFamily="34" charset="0"/>
              <a:buChar char="•"/>
            </a:pPr>
            <a:r>
              <a:rPr lang="en-IN" sz="2400" dirty="0"/>
              <a:t>So we need some automatic systems to clear all this junk and duplicate data.</a:t>
            </a:r>
          </a:p>
          <a:p>
            <a:pPr marL="285750" indent="-285750" algn="just">
              <a:buFont typeface="Arial" panose="020B0604020202020204" pitchFamily="34" charset="0"/>
              <a:buChar char="•"/>
            </a:pPr>
            <a:r>
              <a:rPr lang="en-IN" sz="2400" dirty="0"/>
              <a:t>To do this we are having many methods using artificial Intelligence, deep learning, and Machine learning. </a:t>
            </a:r>
          </a:p>
          <a:p>
            <a:pPr marL="285750" indent="-285750" algn="just">
              <a:buFont typeface="Arial" panose="020B0604020202020204" pitchFamily="34" charset="0"/>
              <a:buChar char="•"/>
            </a:pPr>
            <a:r>
              <a:rPr lang="en-IN" sz="2400" dirty="0"/>
              <a:t>Some of them are:</a:t>
            </a:r>
          </a:p>
          <a:p>
            <a:pPr algn="just"/>
            <a:r>
              <a:rPr lang="en-IN" sz="2400" dirty="0"/>
              <a:t>	1)CNN</a:t>
            </a:r>
          </a:p>
          <a:p>
            <a:pPr algn="just"/>
            <a:r>
              <a:rPr lang="en-IN" sz="2400" dirty="0"/>
              <a:t>	2)Phash</a:t>
            </a:r>
          </a:p>
          <a:p>
            <a:pPr algn="just"/>
            <a:r>
              <a:rPr lang="en-IN" sz="2400" dirty="0"/>
              <a:t>	3)Image Hashing</a:t>
            </a:r>
          </a:p>
          <a:p>
            <a:pPr algn="just"/>
            <a:r>
              <a:rPr lang="en-IN" sz="2400" dirty="0"/>
              <a:t>	4)Block Truncation techniques</a:t>
            </a:r>
          </a:p>
          <a:p>
            <a:pPr algn="just"/>
            <a:endParaRPr lang="en-IN" sz="2400" dirty="0"/>
          </a:p>
          <a:p>
            <a:pPr algn="just"/>
            <a:endParaRPr lang="en-IN" sz="2400" dirty="0"/>
          </a:p>
          <a:p>
            <a:pPr marL="285750" indent="-285750">
              <a:buFont typeface="Arial" panose="020B0604020202020204" pitchFamily="34" charset="0"/>
              <a:buChar char="•"/>
            </a:pPr>
            <a:endParaRPr lang="en-IN" sz="2400" dirty="0"/>
          </a:p>
          <a:p>
            <a:endParaRPr lang="en-IN" dirty="0"/>
          </a:p>
        </p:txBody>
      </p:sp>
    </p:spTree>
    <p:extLst>
      <p:ext uri="{BB962C8B-B14F-4D97-AF65-F5344CB8AC3E}">
        <p14:creationId xmlns:p14="http://schemas.microsoft.com/office/powerpoint/2010/main" val="60352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424371-69F2-9038-B48B-6653EB56EAEA}"/>
              </a:ext>
            </a:extLst>
          </p:cNvPr>
          <p:cNvSpPr txBox="1"/>
          <p:nvPr/>
        </p:nvSpPr>
        <p:spPr>
          <a:xfrm>
            <a:off x="685800" y="762000"/>
            <a:ext cx="8153400" cy="3046988"/>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Deduplication of images lowers storage costs as fewer disks are needed. It also </a:t>
            </a:r>
            <a:r>
              <a:rPr lang="en-US" sz="2400" dirty="0">
                <a:solidFill>
                  <a:srgbClr val="444444"/>
                </a:solidFill>
                <a:latin typeface="Times New Roman" panose="02020603050405020304" pitchFamily="18" charset="0"/>
                <a:cs typeface="Times New Roman" panose="02020603050405020304" pitchFamily="18" charset="0"/>
              </a:rPr>
              <a:t>increases</a:t>
            </a:r>
            <a:r>
              <a:rPr lang="en-US" sz="2400" b="0" i="0" dirty="0">
                <a:solidFill>
                  <a:srgbClr val="444444"/>
                </a:solidFill>
                <a:effectLst/>
                <a:latin typeface="Times New Roman" panose="02020603050405020304" pitchFamily="18" charset="0"/>
                <a:cs typeface="Times New Roman" panose="02020603050405020304" pitchFamily="18" charset="0"/>
              </a:rPr>
              <a:t> disaster recovery because there is  less data to transfer. Backup and archive data usually includes a huge amount of duplicate data.</a:t>
            </a:r>
            <a:endParaRPr lang="en-IN" sz="2400" b="0" i="0" dirty="0">
              <a:solidFill>
                <a:srgbClr val="44444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rgbClr val="444444"/>
                </a:solidFill>
                <a:latin typeface="Times New Roman" panose="02020603050405020304" pitchFamily="18" charset="0"/>
                <a:cs typeface="Times New Roman" panose="02020603050405020304" pitchFamily="18" charset="0"/>
              </a:rPr>
              <a:t>We can differentiate the images by scanning it through pixels.</a:t>
            </a:r>
          </a:p>
          <a:p>
            <a:pPr marL="285750" indent="-285750">
              <a:buFont typeface="Arial" panose="020B0604020202020204" pitchFamily="34" charset="0"/>
              <a:buChar char="•"/>
            </a:pPr>
            <a:r>
              <a:rPr lang="en-IN" sz="2400" b="0" i="0" dirty="0">
                <a:solidFill>
                  <a:srgbClr val="444444"/>
                </a:solidFill>
                <a:effectLst/>
                <a:latin typeface="Times New Roman" panose="02020603050405020304" pitchFamily="18" charset="0"/>
                <a:cs typeface="Times New Roman" panose="02020603050405020304" pitchFamily="18" charset="0"/>
              </a:rPr>
              <a:t>Every image will have different hash functions.</a:t>
            </a:r>
          </a:p>
          <a:p>
            <a:pPr marL="285750" indent="-285750">
              <a:buFont typeface="Arial" panose="020B0604020202020204" pitchFamily="34" charset="0"/>
              <a:buChar char="•"/>
            </a:pPr>
            <a:r>
              <a:rPr lang="en-IN" sz="2400" dirty="0">
                <a:solidFill>
                  <a:srgbClr val="444444"/>
                </a:solidFill>
                <a:latin typeface="Times New Roman" panose="02020603050405020304" pitchFamily="18" charset="0"/>
                <a:cs typeface="Times New Roman" panose="02020603050405020304" pitchFamily="18" charset="0"/>
              </a:rPr>
              <a:t>This helps us to find duplicate images.</a:t>
            </a:r>
          </a:p>
          <a:p>
            <a:pPr marL="285750" indent="-285750">
              <a:buFont typeface="Arial" panose="020B0604020202020204" pitchFamily="34" charset="0"/>
              <a:buChar char="•"/>
            </a:pPr>
            <a:endParaRPr lang="en-US" sz="2400" b="0" i="0" dirty="0">
              <a:solidFill>
                <a:srgbClr val="444444"/>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5E752B-6105-B891-DFA3-E113FA704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429000"/>
            <a:ext cx="6858000" cy="3046988"/>
          </a:xfrm>
          <a:prstGeom prst="rect">
            <a:avLst/>
          </a:prstGeom>
        </p:spPr>
      </p:pic>
    </p:spTree>
    <p:extLst>
      <p:ext uri="{BB962C8B-B14F-4D97-AF65-F5344CB8AC3E}">
        <p14:creationId xmlns:p14="http://schemas.microsoft.com/office/powerpoint/2010/main" val="377044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4B2C9-1EA0-E3B9-ED5A-884A76AD5833}"/>
              </a:ext>
            </a:extLst>
          </p:cNvPr>
          <p:cNvSpPr txBox="1"/>
          <p:nvPr/>
        </p:nvSpPr>
        <p:spPr>
          <a:xfrm>
            <a:off x="533400" y="487680"/>
            <a:ext cx="8382000" cy="5080302"/>
          </a:xfrm>
          <a:prstGeom prst="rect">
            <a:avLst/>
          </a:prstGeom>
          <a:noFill/>
        </p:spPr>
        <p:txBody>
          <a:bodyPr wrap="square" rtlCol="0">
            <a:spAutoFit/>
          </a:bodyPr>
          <a:lstStyle/>
          <a:p>
            <a:pPr algn="ctr"/>
            <a:r>
              <a:rPr lang="en-IN" sz="2600" b="1" dirty="0"/>
              <a:t>SURVEY</a:t>
            </a:r>
          </a:p>
          <a:p>
            <a:pPr>
              <a:lnSpc>
                <a:spcPct val="107000"/>
              </a:lnSpc>
              <a:spcAft>
                <a:spcPts val="800"/>
              </a:spcAft>
            </a:pPr>
            <a:r>
              <a:rPr lang="en-IN" sz="2600" dirty="0">
                <a:effectLst/>
                <a:latin typeface="Calibri" panose="020F0502020204030204" pitchFamily="34" charset="0"/>
                <a:ea typeface="Calibri" panose="020F0502020204030204" pitchFamily="34" charset="0"/>
                <a:cs typeface="Gautami" panose="020B0502040204020203" pitchFamily="34" charset="0"/>
              </a:rPr>
              <a:t>This survey was done to know the opinions of the people from different sections like a student, faculty, lab admin and public regarding issues raised by duplicate images.</a:t>
            </a:r>
          </a:p>
          <a:p>
            <a:r>
              <a:rPr lang="en-IN" sz="2600" b="1" dirty="0">
                <a:effectLst/>
                <a:latin typeface="Calibri" panose="020F0502020204030204" pitchFamily="34" charset="0"/>
                <a:ea typeface="Calibri" panose="020F0502020204030204" pitchFamily="34" charset="0"/>
                <a:cs typeface="Gautami" panose="020B0502040204020203" pitchFamily="34" charset="0"/>
              </a:rPr>
              <a:t>Student: - </a:t>
            </a:r>
            <a:r>
              <a:rPr lang="en-IN" sz="2600" dirty="0">
                <a:effectLst/>
                <a:latin typeface="Calibri" panose="020F0502020204030204" pitchFamily="34" charset="0"/>
                <a:ea typeface="Calibri" panose="020F0502020204030204" pitchFamily="34" charset="0"/>
                <a:cs typeface="Gautami" panose="020B0502040204020203" pitchFamily="34" charset="0"/>
              </a:rPr>
              <a:t>We surveyed a student who was facing major issues with the same images but with different file names in his phone gallery. Whenever this student reaches his Instagram or any social media, various images are been generated over those platforms. In turn those repeated or the same images are been stored in the gallery of student which reduces the storage space in the device also makes to work slowly</a:t>
            </a:r>
            <a:endParaRPr lang="en-IN" sz="2600" dirty="0"/>
          </a:p>
        </p:txBody>
      </p:sp>
    </p:spTree>
    <p:extLst>
      <p:ext uri="{BB962C8B-B14F-4D97-AF65-F5344CB8AC3E}">
        <p14:creationId xmlns:p14="http://schemas.microsoft.com/office/powerpoint/2010/main" val="59152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D0F45-E5E8-7305-BF49-8FA9F5321475}"/>
              </a:ext>
            </a:extLst>
          </p:cNvPr>
          <p:cNvSpPr txBox="1"/>
          <p:nvPr/>
        </p:nvSpPr>
        <p:spPr>
          <a:xfrm>
            <a:off x="228600" y="304800"/>
            <a:ext cx="8686800" cy="4832092"/>
          </a:xfrm>
          <a:prstGeom prst="rect">
            <a:avLst/>
          </a:prstGeom>
          <a:noFill/>
        </p:spPr>
        <p:txBody>
          <a:bodyPr wrap="square" rtlCol="0">
            <a:spAutoFit/>
          </a:bodyPr>
          <a:lstStyle/>
          <a:p>
            <a:pPr marL="457200" indent="-457200">
              <a:buFont typeface="Arial" panose="020B0604020202020204" pitchFamily="34" charset="0"/>
              <a:buChar char="•"/>
            </a:pPr>
            <a:r>
              <a:rPr lang="en-IN" sz="2800" b="1" dirty="0">
                <a:effectLst/>
                <a:latin typeface="Calibri" panose="020F0502020204030204" pitchFamily="34" charset="0"/>
                <a:ea typeface="Calibri" panose="020F0502020204030204" pitchFamily="34" charset="0"/>
                <a:cs typeface="Gautami" panose="020B0502040204020203" pitchFamily="34" charset="0"/>
              </a:rPr>
              <a:t>Faculty: - </a:t>
            </a:r>
            <a:r>
              <a:rPr lang="en-IN" sz="2800" dirty="0">
                <a:effectLst/>
                <a:latin typeface="Calibri" panose="020F0502020204030204" pitchFamily="34" charset="0"/>
                <a:ea typeface="Calibri" panose="020F0502020204030204" pitchFamily="34" charset="0"/>
                <a:cs typeface="Gautami" panose="020B0502040204020203" pitchFamily="34" charset="0"/>
              </a:rPr>
              <a:t>A faculty was also been surveyed regarding the issues of duplicate images. In general faculty would be circulating various images regarding syllabus, circulars, exam schedules also need to deal with the images with respect to the profession. Also being busy in the profession it is highly impossible to delete the duplicate images stored in the gallery. Probably the space recovered by deleted duplicate images could be utilized for useful purpose. </a:t>
            </a:r>
          </a:p>
          <a:p>
            <a:endParaRPr lang="en-IN" sz="2800" dirty="0">
              <a:effectLst/>
              <a:latin typeface="Calibri" panose="020F0502020204030204" pitchFamily="34" charset="0"/>
              <a:ea typeface="Calibri" panose="020F0502020204030204" pitchFamily="34" charset="0"/>
              <a:cs typeface="Gautami" panose="020B0502040204020203" pitchFamily="34" charset="0"/>
            </a:endParaRPr>
          </a:p>
          <a:p>
            <a:endParaRPr lang="en-IN" sz="2800" dirty="0"/>
          </a:p>
        </p:txBody>
      </p:sp>
    </p:spTree>
    <p:extLst>
      <p:ext uri="{BB962C8B-B14F-4D97-AF65-F5344CB8AC3E}">
        <p14:creationId xmlns:p14="http://schemas.microsoft.com/office/powerpoint/2010/main" val="3413948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4573</TotalTime>
  <Words>1855</Words>
  <Application>Microsoft Office PowerPoint</Application>
  <PresentationFormat>On-screen Show (4:3)</PresentationFormat>
  <Paragraphs>118</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Forte</vt:lpstr>
      <vt:lpstr>Lucida Grande</vt:lpstr>
      <vt:lpstr>Roboto</vt:lpstr>
      <vt:lpstr>Times New Roman</vt:lpstr>
      <vt:lpstr>Verdana</vt:lpstr>
      <vt:lpstr>Wingdings</vt:lpstr>
      <vt:lpstr>Office Theme</vt:lpstr>
      <vt:lpstr>IMAGE DEDUPLICATION USING DEEP LEARNING  </vt:lpstr>
      <vt:lpstr>CONTENTS: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OBJECTIVES:</vt:lpstr>
      <vt:lpstr>PowerPoint Presentation</vt:lpstr>
      <vt:lpstr>  </vt:lpstr>
      <vt:lpstr>PowerPoint Presentation</vt:lpstr>
      <vt:lpstr>PowerPoint Presentation</vt:lpstr>
      <vt:lpstr>PowerPoint Presentation</vt:lpstr>
      <vt:lpstr>PowerPoint Presentation</vt:lpstr>
      <vt:lpstr>EXPECTED OUTCOMES:</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ANALYTICS FOR SURVEILLANCE SYSTEM</dc:title>
  <dc:creator>Windows User</dc:creator>
  <cp:lastModifiedBy>dineshbarinepalli2000@gmail.com</cp:lastModifiedBy>
  <cp:revision>87</cp:revision>
  <dcterms:created xsi:type="dcterms:W3CDTF">2021-10-28T15:47:47Z</dcterms:created>
  <dcterms:modified xsi:type="dcterms:W3CDTF">2022-05-21T03:26:33Z</dcterms:modified>
</cp:coreProperties>
</file>