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9" r:id="rId8"/>
    <p:sldId id="290" r:id="rId9"/>
    <p:sldId id="291" r:id="rId10"/>
    <p:sldId id="292" r:id="rId11"/>
    <p:sldId id="285" r:id="rId12"/>
    <p:sldId id="28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1"/>
            <p14:sldId id="283"/>
            <p14:sldId id="289"/>
            <p14:sldId id="290"/>
            <p14:sldId id="291"/>
            <p14:sldId id="292"/>
            <p14:sldId id="285"/>
            <p14:sldId id="288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3B3838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0CBDE5FE-B441-488B-A10A-D0DA3F05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599"/>
          </a:xfrm>
          <a:solidFill>
            <a:srgbClr val="767171">
              <a:alpha val="80000"/>
            </a:srgbClr>
          </a:solidFill>
        </p:spPr>
        <p:txBody>
          <a:bodyPr anchor="ctr" anchorCtr="0">
            <a:normAutofit/>
          </a:bodyPr>
          <a:lstStyle/>
          <a:p>
            <a:r>
              <a:rPr lang="en-US" sz="44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Qat</a:t>
            </a:r>
            <a:r>
              <a:rPr lang="en-US" sz="4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Cat </a:t>
            </a:r>
            <a:r>
              <a:rPr lang="en-US" sz="4400" dirty="0">
                <a:solidFill>
                  <a:schemeClr val="bg1"/>
                </a:solidFill>
              </a:rPr>
              <a:t>– an educational game</a:t>
            </a:r>
            <a:br>
              <a:rPr lang="en-US" sz="4400" b="1" dirty="0">
                <a:solidFill>
                  <a:schemeClr val="bg1"/>
                </a:solidFill>
              </a:rPr>
            </a:b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Group 32: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551923"/>
            <a:ext cx="10518648" cy="2639151"/>
          </a:xfrm>
          <a:solidFill>
            <a:schemeClr val="bg2">
              <a:lumMod val="50000"/>
              <a:alpha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Siddarth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Singh</a:t>
            </a: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Nandi Bau</a:t>
            </a: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Dimpho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Majatladi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Daniela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Adano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Ann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Vuyanzi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+mj-lt"/>
              </a:rPr>
              <a:t>Coach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: Vicente Pina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Canelles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Acknowledgements!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457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Thanks goes to everyone who helped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WitsQ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Summer School and all mentors 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organisers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from IBM.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Special thanks goes to our coach Vicente Pina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Canelles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for his excellent guidance. Much appreciated!</a:t>
            </a:r>
          </a:p>
        </p:txBody>
      </p:sp>
    </p:spTree>
    <p:extLst>
      <p:ext uri="{BB962C8B-B14F-4D97-AF65-F5344CB8AC3E}">
        <p14:creationId xmlns:p14="http://schemas.microsoft.com/office/powerpoint/2010/main" val="13548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0AF323B-BF64-422C-BE1C-E973008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536192"/>
            <a:ext cx="11010030" cy="3871518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did we make this?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Create a demonstration of a game as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proof of concept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Showcase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IBM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Inspire interest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quantum mechanics and quantum computing topics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Expose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players to basic topics in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5D54B9A3-2F32-45A8-907E-0E0337D3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game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249590" cy="4885236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Grid-based puzzle game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used the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Pygame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engine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rendering and 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the mechanics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 navigates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Qat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Cat to destinations on the grid map by manipulating the quantum states of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qubits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Players control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Qat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adding simple gates to circuits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qubit states are encoded to the 4 directions that the player may choose to move in (up, right, down, left)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mechanics are used to demonstrate superposition, entanglement and interference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1D6543F-CA9D-47E0-B3A6-62F4556A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17" y="1536193"/>
            <a:ext cx="6261848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B1ED583A-7035-4911-96AD-BB82B0C2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5" y="1405839"/>
            <a:ext cx="7084160" cy="4109255"/>
          </a:xfrm>
          <a:prstGeom prst="rect">
            <a:avLst/>
          </a:prstGeom>
        </p:spPr>
      </p:pic>
      <p:pic>
        <p:nvPicPr>
          <p:cNvPr id="6" name="Picture 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D16FE321-AAD6-4067-BD1B-3A24F67B0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" t="89148" r="93335" b="816"/>
          <a:stretch/>
        </p:blipFill>
        <p:spPr>
          <a:xfrm>
            <a:off x="2557286" y="4629596"/>
            <a:ext cx="411061" cy="412435"/>
          </a:xfrm>
          <a:prstGeom prst="rect">
            <a:avLst/>
          </a:prstGeom>
        </p:spPr>
      </p:pic>
      <p:pic>
        <p:nvPicPr>
          <p:cNvPr id="10" name="Picture 9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FBB0AD56-9965-4BA8-8E3B-DBDE1129B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CB5D1-3FFE-4781-8B39-B2AE6F18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4" y="1401992"/>
            <a:ext cx="7084161" cy="411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F5F6A-CC53-49B1-BD09-3B3F0DE4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600" y="4675310"/>
            <a:ext cx="2014047" cy="1809980"/>
          </a:xfrm>
          <a:prstGeom prst="rect">
            <a:avLst/>
          </a:prstGeom>
        </p:spPr>
      </p:pic>
      <p:pic>
        <p:nvPicPr>
          <p:cNvPr id="7" name="Picture 6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72A77397-ED9F-4A2E-B071-5F4B767C7F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89148" r="93335" b="816"/>
          <a:stretch/>
        </p:blipFill>
        <p:spPr>
          <a:xfrm>
            <a:off x="2557286" y="4629763"/>
            <a:ext cx="411061" cy="412435"/>
          </a:xfrm>
          <a:prstGeom prst="rect">
            <a:avLst/>
          </a:prstGeom>
        </p:spPr>
      </p:pic>
      <p:pic>
        <p:nvPicPr>
          <p:cNvPr id="9" name="Picture 8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1F1A707-C719-4DE3-91F8-6D5DBC719C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70BE2-734E-453D-A535-DF5C4E7B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2" y="1397570"/>
            <a:ext cx="7084161" cy="4125794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393DE83-BAEF-460C-84BE-FF2B4C063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026" y="4616400"/>
            <a:ext cx="2551948" cy="1813928"/>
          </a:xfrm>
          <a:prstGeom prst="rect">
            <a:avLst/>
          </a:prstGeom>
        </p:spPr>
      </p:pic>
      <p:pic>
        <p:nvPicPr>
          <p:cNvPr id="7" name="Picture 6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DCB421A-0B33-4E74-8376-8312D5B0ED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89148" r="93335" b="816"/>
          <a:stretch/>
        </p:blipFill>
        <p:spPr>
          <a:xfrm>
            <a:off x="2557286" y="4629596"/>
            <a:ext cx="411061" cy="412435"/>
          </a:xfrm>
          <a:prstGeom prst="rect">
            <a:avLst/>
          </a:prstGeom>
        </p:spPr>
      </p:pic>
      <p:pic>
        <p:nvPicPr>
          <p:cNvPr id="10" name="Picture 9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FC519D6C-5220-41AC-9FE4-A775567A53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378D7D1B-6CC8-49DE-AC26-6FC0BD65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4" y="1395915"/>
            <a:ext cx="7084161" cy="4129104"/>
          </a:xfrm>
          <a:prstGeom prst="rect">
            <a:avLst/>
          </a:prstGeom>
        </p:spPr>
      </p:pic>
      <p:pic>
        <p:nvPicPr>
          <p:cNvPr id="7" name="Picture 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0123D49D-AE5D-4326-9D49-AE2C4497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28" y="4671998"/>
            <a:ext cx="2901944" cy="1706042"/>
          </a:xfrm>
          <a:prstGeom prst="rect">
            <a:avLst/>
          </a:prstGeom>
        </p:spPr>
      </p:pic>
      <p:pic>
        <p:nvPicPr>
          <p:cNvPr id="9" name="Picture 8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F8B95951-D116-4DFC-B36B-2BDE292470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89148" r="93335" b="816"/>
          <a:stretch/>
        </p:blipFill>
        <p:spPr>
          <a:xfrm>
            <a:off x="2557285" y="4629763"/>
            <a:ext cx="411061" cy="412435"/>
          </a:xfrm>
          <a:prstGeom prst="rect">
            <a:avLst/>
          </a:prstGeom>
        </p:spPr>
      </p:pic>
      <p:pic>
        <p:nvPicPr>
          <p:cNvPr id="10" name="Picture 9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793ABE9-7150-4D57-9B4F-8040A39CE1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D1609605-241E-41F1-9F4C-0A085B7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problems, future plans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2663244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Tutorials, links to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information tooltips and guides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to display the quantum states and probability amplitudes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Embed circuit diagram in game window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D1609605-241E-41F1-9F4C-0A085B7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problems, future plans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2964996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Co-op game mode – learn together or lose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level design – easy to very difficult, engage all levels of players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design different map mechanics and level types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Scoring system based on time or steps taken to complete level</a:t>
            </a:r>
          </a:p>
        </p:txBody>
      </p:sp>
    </p:spTree>
    <p:extLst>
      <p:ext uri="{BB962C8B-B14F-4D97-AF65-F5344CB8AC3E}">
        <p14:creationId xmlns:p14="http://schemas.microsoft.com/office/powerpoint/2010/main" val="391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285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Qat the Cat – an educational game  Group 32:</vt:lpstr>
      <vt:lpstr>Introduction</vt:lpstr>
      <vt:lpstr>The game</vt:lpstr>
      <vt:lpstr>Demo</vt:lpstr>
      <vt:lpstr>Demo</vt:lpstr>
      <vt:lpstr>Demo</vt:lpstr>
      <vt:lpstr>Demo</vt:lpstr>
      <vt:lpstr>Current problems, future plans</vt:lpstr>
      <vt:lpstr>Current problems, future plans</vt:lpstr>
      <vt:lpstr>Acknowledgements!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2019-12-12T20:43:31Z</dcterms:created>
  <dcterms:modified xsi:type="dcterms:W3CDTF">2019-12-13T12:28:28Z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