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0"/>
  </p:notesMasterIdLst>
  <p:sldIdLst>
    <p:sldId id="256" r:id="rId2"/>
    <p:sldId id="300" r:id="rId3"/>
    <p:sldId id="302" r:id="rId4"/>
    <p:sldId id="257" r:id="rId5"/>
    <p:sldId id="259" r:id="rId6"/>
    <p:sldId id="307" r:id="rId7"/>
    <p:sldId id="295" r:id="rId8"/>
    <p:sldId id="310" r:id="rId9"/>
    <p:sldId id="309" r:id="rId10"/>
    <p:sldId id="270" r:id="rId11"/>
    <p:sldId id="287" r:id="rId12"/>
    <p:sldId id="289" r:id="rId13"/>
    <p:sldId id="304" r:id="rId14"/>
    <p:sldId id="308" r:id="rId15"/>
    <p:sldId id="305" r:id="rId16"/>
    <p:sldId id="312" r:id="rId17"/>
    <p:sldId id="314" r:id="rId18"/>
    <p:sldId id="316" r:id="rId19"/>
    <p:sldId id="317" r:id="rId20"/>
    <p:sldId id="318" r:id="rId21"/>
    <p:sldId id="311" r:id="rId22"/>
    <p:sldId id="313" r:id="rId23"/>
    <p:sldId id="323" r:id="rId24"/>
    <p:sldId id="324" r:id="rId25"/>
    <p:sldId id="326" r:id="rId26"/>
    <p:sldId id="325" r:id="rId27"/>
    <p:sldId id="319" r:id="rId28"/>
    <p:sldId id="306" r:id="rId29"/>
    <p:sldId id="320" r:id="rId30"/>
    <p:sldId id="321" r:id="rId31"/>
    <p:sldId id="327" r:id="rId32"/>
    <p:sldId id="328" r:id="rId33"/>
    <p:sldId id="329" r:id="rId34"/>
    <p:sldId id="322" r:id="rId35"/>
    <p:sldId id="294" r:id="rId36"/>
    <p:sldId id="284" r:id="rId37"/>
    <p:sldId id="264" r:id="rId38"/>
    <p:sldId id="293" r:id="rId39"/>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98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a:tcStyle>
        <a:tcBdr/>
        <a:fill>
          <a:solidFill>
            <a:srgbClr val="F3F9F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30" autoAdjust="0"/>
    <p:restoredTop sz="95165" autoAdjust="0"/>
  </p:normalViewPr>
  <p:slideViewPr>
    <p:cSldViewPr snapToGrid="0">
      <p:cViewPr varScale="1">
        <p:scale>
          <a:sx n="51" d="100"/>
          <a:sy n="51" d="100"/>
        </p:scale>
        <p:origin x="1555" y="4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AF2611-4B58-ED43-AC9F-B952F610F406}" type="doc">
      <dgm:prSet loTypeId="urn:microsoft.com/office/officeart/2005/8/layout/StepDownProcess" loCatId="" qsTypeId="urn:microsoft.com/office/officeart/2005/8/quickstyle/simple1" qsCatId="simple" csTypeId="urn:microsoft.com/office/officeart/2005/8/colors/accent1_2" csCatId="accent1" phldr="1"/>
      <dgm:spPr/>
      <dgm:t>
        <a:bodyPr/>
        <a:lstStyle/>
        <a:p>
          <a:endParaRPr lang="en-US"/>
        </a:p>
      </dgm:t>
    </dgm:pt>
    <dgm:pt modelId="{16F9E631-8BA3-154F-A6E6-07CA57FBC2DB}">
      <dgm:prSet phldrT="[Text]"/>
      <dgm:spPr/>
      <dgm:t>
        <a:bodyPr/>
        <a:lstStyle/>
        <a:p>
          <a:r>
            <a:rPr lang="en-US" dirty="0">
              <a:solidFill>
                <a:schemeClr val="tx1"/>
              </a:solidFill>
            </a:rPr>
            <a:t>Literature Survey</a:t>
          </a:r>
        </a:p>
      </dgm:t>
    </dgm:pt>
    <dgm:pt modelId="{4BAA8D80-E90A-6945-90C2-16CAFC77FA6F}" type="parTrans" cxnId="{5D2F70F4-D4C2-FD4A-B54D-45A310324ADC}">
      <dgm:prSet/>
      <dgm:spPr/>
      <dgm:t>
        <a:bodyPr/>
        <a:lstStyle/>
        <a:p>
          <a:endParaRPr lang="en-US">
            <a:solidFill>
              <a:schemeClr val="tx1"/>
            </a:solidFill>
          </a:endParaRPr>
        </a:p>
      </dgm:t>
    </dgm:pt>
    <dgm:pt modelId="{40437896-D1C0-9744-812A-639F6C127825}" type="sibTrans" cxnId="{5D2F70F4-D4C2-FD4A-B54D-45A310324ADC}">
      <dgm:prSet/>
      <dgm:spPr/>
      <dgm:t>
        <a:bodyPr/>
        <a:lstStyle/>
        <a:p>
          <a:endParaRPr lang="en-US">
            <a:solidFill>
              <a:schemeClr val="tx1"/>
            </a:solidFill>
          </a:endParaRPr>
        </a:p>
      </dgm:t>
    </dgm:pt>
    <dgm:pt modelId="{26B4761A-8722-154A-9A4E-6B2E8309550C}">
      <dgm:prSet phldrT="[Text]"/>
      <dgm:spPr/>
      <dgm:t>
        <a:bodyPr/>
        <a:lstStyle/>
        <a:p>
          <a:r>
            <a:rPr lang="en-US" dirty="0">
              <a:solidFill>
                <a:schemeClr val="tx1"/>
              </a:solidFill>
            </a:rPr>
            <a:t>Abstract Submission</a:t>
          </a:r>
        </a:p>
      </dgm:t>
    </dgm:pt>
    <dgm:pt modelId="{19278814-36C8-0643-9FFA-66C8A44E8EEC}" type="parTrans" cxnId="{3CBBF823-4682-A649-AD39-366A0823CC07}">
      <dgm:prSet/>
      <dgm:spPr/>
      <dgm:t>
        <a:bodyPr/>
        <a:lstStyle/>
        <a:p>
          <a:endParaRPr lang="en-US">
            <a:solidFill>
              <a:schemeClr val="tx1"/>
            </a:solidFill>
          </a:endParaRPr>
        </a:p>
      </dgm:t>
    </dgm:pt>
    <dgm:pt modelId="{B2DCC36A-7A1A-4C4F-90DA-FAE4C97E6C7D}" type="sibTrans" cxnId="{3CBBF823-4682-A649-AD39-366A0823CC07}">
      <dgm:prSet/>
      <dgm:spPr/>
      <dgm:t>
        <a:bodyPr/>
        <a:lstStyle/>
        <a:p>
          <a:endParaRPr lang="en-US">
            <a:solidFill>
              <a:schemeClr val="tx1"/>
            </a:solidFill>
          </a:endParaRPr>
        </a:p>
      </dgm:t>
    </dgm:pt>
    <dgm:pt modelId="{CB6CE777-E645-594F-9F72-31FA50915471}">
      <dgm:prSet phldrT="[Text]" custT="1"/>
      <dgm:spPr/>
      <dgm:t>
        <a:bodyPr/>
        <a:lstStyle/>
        <a:p>
          <a:r>
            <a:rPr lang="en-US" sz="1000" dirty="0">
              <a:solidFill>
                <a:schemeClr val="tx1"/>
              </a:solidFill>
              <a:latin typeface="Helvetica"/>
              <a:cs typeface="Helvetica"/>
            </a:rPr>
            <a:t>23/02/2024</a:t>
          </a:r>
          <a:endParaRPr lang="en-US" sz="1000" dirty="0">
            <a:solidFill>
              <a:schemeClr val="tx1"/>
            </a:solidFill>
          </a:endParaRPr>
        </a:p>
      </dgm:t>
    </dgm:pt>
    <dgm:pt modelId="{A3FA10DA-B8BC-6B42-A66B-27F9CED77F23}" type="parTrans" cxnId="{84262DD1-54DB-8D42-9C16-B543B3BB3374}">
      <dgm:prSet/>
      <dgm:spPr/>
      <dgm:t>
        <a:bodyPr/>
        <a:lstStyle/>
        <a:p>
          <a:endParaRPr lang="en-US">
            <a:solidFill>
              <a:schemeClr val="tx1"/>
            </a:solidFill>
          </a:endParaRPr>
        </a:p>
      </dgm:t>
    </dgm:pt>
    <dgm:pt modelId="{F64EEB12-0851-6B4F-BF84-33083DA26F4B}" type="sibTrans" cxnId="{84262DD1-54DB-8D42-9C16-B543B3BB3374}">
      <dgm:prSet/>
      <dgm:spPr/>
      <dgm:t>
        <a:bodyPr/>
        <a:lstStyle/>
        <a:p>
          <a:endParaRPr lang="en-US">
            <a:solidFill>
              <a:schemeClr val="tx1"/>
            </a:solidFill>
          </a:endParaRPr>
        </a:p>
      </dgm:t>
    </dgm:pt>
    <dgm:pt modelId="{CA627FEB-5C4C-4C51-8A75-FEFCA4466D7B}">
      <dgm:prSet phldrT="[Text]" custT="1"/>
      <dgm:spPr/>
      <dgm:t>
        <a:bodyPr/>
        <a:lstStyle/>
        <a:p>
          <a:r>
            <a:rPr lang="en-US" sz="1050" dirty="0">
              <a:solidFill>
                <a:schemeClr val="tx1"/>
              </a:solidFill>
            </a:rPr>
            <a:t>10/03/2024</a:t>
          </a:r>
        </a:p>
      </dgm:t>
    </dgm:pt>
    <dgm:pt modelId="{312DFEE4-A0BE-4287-98A9-69EE828C53A8}" type="parTrans" cxnId="{8716AEE2-5EF1-42C9-B2C6-5BB2852185DF}">
      <dgm:prSet/>
      <dgm:spPr/>
      <dgm:t>
        <a:bodyPr/>
        <a:lstStyle/>
        <a:p>
          <a:endParaRPr lang="en-US"/>
        </a:p>
      </dgm:t>
    </dgm:pt>
    <dgm:pt modelId="{C867BD04-E42D-4E36-9651-FF055F4AF5F0}" type="sibTrans" cxnId="{8716AEE2-5EF1-42C9-B2C6-5BB2852185DF}">
      <dgm:prSet/>
      <dgm:spPr/>
      <dgm:t>
        <a:bodyPr/>
        <a:lstStyle/>
        <a:p>
          <a:endParaRPr lang="en-US"/>
        </a:p>
      </dgm:t>
    </dgm:pt>
    <dgm:pt modelId="{05C01FBF-0839-B840-AA40-B5D4B5EF9464}">
      <dgm:prSet phldrT="[Text]" custT="1"/>
      <dgm:spPr/>
      <dgm:t>
        <a:bodyPr/>
        <a:lstStyle/>
        <a:p>
          <a:r>
            <a:rPr lang="en-US" sz="1000" dirty="0">
              <a:solidFill>
                <a:schemeClr val="tx1"/>
              </a:solidFill>
            </a:rPr>
            <a:t>24/04/2024</a:t>
          </a:r>
        </a:p>
      </dgm:t>
    </dgm:pt>
    <dgm:pt modelId="{9CE79F6D-8C8B-134E-870B-A3814A161031}" type="sibTrans" cxnId="{570398A5-7B9B-684E-836B-828C67CE95B5}">
      <dgm:prSet/>
      <dgm:spPr/>
      <dgm:t>
        <a:bodyPr/>
        <a:lstStyle/>
        <a:p>
          <a:endParaRPr lang="en-US">
            <a:solidFill>
              <a:schemeClr val="tx1"/>
            </a:solidFill>
          </a:endParaRPr>
        </a:p>
      </dgm:t>
    </dgm:pt>
    <dgm:pt modelId="{4292C26E-910E-F242-B4EA-85C15677A931}" type="parTrans" cxnId="{570398A5-7B9B-684E-836B-828C67CE95B5}">
      <dgm:prSet/>
      <dgm:spPr/>
      <dgm:t>
        <a:bodyPr/>
        <a:lstStyle/>
        <a:p>
          <a:endParaRPr lang="en-US">
            <a:solidFill>
              <a:schemeClr val="tx1"/>
            </a:solidFill>
          </a:endParaRPr>
        </a:p>
      </dgm:t>
    </dgm:pt>
    <dgm:pt modelId="{251E4A29-F563-D34A-A9F7-27833A2BC30D}">
      <dgm:prSet phldrT="[Text]"/>
      <dgm:spPr/>
      <dgm:t>
        <a:bodyPr/>
        <a:lstStyle/>
        <a:p>
          <a:r>
            <a:rPr lang="en-US" dirty="0">
              <a:solidFill>
                <a:schemeClr val="tx1"/>
              </a:solidFill>
            </a:rPr>
            <a:t>Document Submission</a:t>
          </a:r>
        </a:p>
      </dgm:t>
    </dgm:pt>
    <dgm:pt modelId="{57ED735E-B5D2-C749-867E-EB96611C0B8B}" type="sibTrans" cxnId="{E336EE89-5EC2-AE4C-81C9-2EBDE6E482D4}">
      <dgm:prSet/>
      <dgm:spPr/>
      <dgm:t>
        <a:bodyPr/>
        <a:lstStyle/>
        <a:p>
          <a:endParaRPr lang="en-US">
            <a:solidFill>
              <a:schemeClr val="tx1"/>
            </a:solidFill>
          </a:endParaRPr>
        </a:p>
      </dgm:t>
    </dgm:pt>
    <dgm:pt modelId="{B9E7D4BF-66C0-D046-BA68-7E24F4AB0843}" type="parTrans" cxnId="{E336EE89-5EC2-AE4C-81C9-2EBDE6E482D4}">
      <dgm:prSet/>
      <dgm:spPr/>
      <dgm:t>
        <a:bodyPr/>
        <a:lstStyle/>
        <a:p>
          <a:endParaRPr lang="en-US">
            <a:solidFill>
              <a:schemeClr val="tx1"/>
            </a:solidFill>
          </a:endParaRPr>
        </a:p>
      </dgm:t>
    </dgm:pt>
    <dgm:pt modelId="{B761BE11-3B98-534C-8389-3D511BB432FF}">
      <dgm:prSet phldrT="[Text]" custT="1"/>
      <dgm:spPr/>
      <dgm:t>
        <a:bodyPr/>
        <a:lstStyle/>
        <a:p>
          <a:r>
            <a:rPr lang="en-US" sz="1000" dirty="0">
              <a:solidFill>
                <a:schemeClr val="tx1"/>
              </a:solidFill>
            </a:rPr>
            <a:t>14/04/2024</a:t>
          </a:r>
        </a:p>
      </dgm:t>
    </dgm:pt>
    <dgm:pt modelId="{1CFC13B1-0710-8745-A251-B44B9B630299}" type="sibTrans" cxnId="{7F3F2935-1376-434A-B6E9-CEA12E0D559A}">
      <dgm:prSet/>
      <dgm:spPr/>
      <dgm:t>
        <a:bodyPr/>
        <a:lstStyle/>
        <a:p>
          <a:endParaRPr lang="en-US">
            <a:solidFill>
              <a:schemeClr val="tx1"/>
            </a:solidFill>
          </a:endParaRPr>
        </a:p>
      </dgm:t>
    </dgm:pt>
    <dgm:pt modelId="{53F8C2F9-90C5-F04A-B13E-59A7DBEEB722}" type="parTrans" cxnId="{7F3F2935-1376-434A-B6E9-CEA12E0D559A}">
      <dgm:prSet/>
      <dgm:spPr/>
      <dgm:t>
        <a:bodyPr/>
        <a:lstStyle/>
        <a:p>
          <a:endParaRPr lang="en-US">
            <a:solidFill>
              <a:schemeClr val="tx1"/>
            </a:solidFill>
          </a:endParaRPr>
        </a:p>
      </dgm:t>
    </dgm:pt>
    <dgm:pt modelId="{44352C0E-9228-1D41-9AC7-630454862AAB}">
      <dgm:prSet phldrT="[Text]"/>
      <dgm:spPr/>
      <dgm:t>
        <a:bodyPr/>
        <a:lstStyle/>
        <a:p>
          <a:r>
            <a:rPr lang="en-US" dirty="0">
              <a:solidFill>
                <a:schemeClr val="tx1"/>
              </a:solidFill>
            </a:rPr>
            <a:t>Testing</a:t>
          </a:r>
        </a:p>
      </dgm:t>
    </dgm:pt>
    <dgm:pt modelId="{D2AC5C65-A520-AE49-8D76-EE23E4A07C4A}" type="sibTrans" cxnId="{016D9485-956C-624D-A592-DDA4E4AA6CC5}">
      <dgm:prSet/>
      <dgm:spPr/>
      <dgm:t>
        <a:bodyPr/>
        <a:lstStyle/>
        <a:p>
          <a:endParaRPr lang="en-US">
            <a:solidFill>
              <a:schemeClr val="tx1"/>
            </a:solidFill>
          </a:endParaRPr>
        </a:p>
      </dgm:t>
    </dgm:pt>
    <dgm:pt modelId="{BB03014B-614B-4E4D-B179-22BF96D1FDA5}" type="parTrans" cxnId="{016D9485-956C-624D-A592-DDA4E4AA6CC5}">
      <dgm:prSet/>
      <dgm:spPr/>
      <dgm:t>
        <a:bodyPr/>
        <a:lstStyle/>
        <a:p>
          <a:endParaRPr lang="en-US">
            <a:solidFill>
              <a:schemeClr val="tx1"/>
            </a:solidFill>
          </a:endParaRPr>
        </a:p>
      </dgm:t>
    </dgm:pt>
    <dgm:pt modelId="{712C06CF-58B4-8F4A-A1C3-18737522BAA5}">
      <dgm:prSet phldrT="[Text]" custT="1"/>
      <dgm:spPr/>
      <dgm:t>
        <a:bodyPr/>
        <a:lstStyle/>
        <a:p>
          <a:r>
            <a:rPr lang="en-US" sz="1100" dirty="0">
              <a:solidFill>
                <a:schemeClr val="tx1"/>
              </a:solidFill>
            </a:rPr>
            <a:t>07/04/2024</a:t>
          </a:r>
        </a:p>
      </dgm:t>
    </dgm:pt>
    <dgm:pt modelId="{F7A6ECC7-ED92-634B-B481-4D7D62B796B5}" type="sibTrans" cxnId="{552A83B2-FDAE-E143-BB66-928925B322B7}">
      <dgm:prSet/>
      <dgm:spPr/>
      <dgm:t>
        <a:bodyPr/>
        <a:lstStyle/>
        <a:p>
          <a:endParaRPr lang="en-US">
            <a:solidFill>
              <a:schemeClr val="tx1"/>
            </a:solidFill>
          </a:endParaRPr>
        </a:p>
      </dgm:t>
    </dgm:pt>
    <dgm:pt modelId="{00A2F76A-F4C8-F042-BC58-5B28B1FEF030}" type="parTrans" cxnId="{552A83B2-FDAE-E143-BB66-928925B322B7}">
      <dgm:prSet/>
      <dgm:spPr/>
      <dgm:t>
        <a:bodyPr/>
        <a:lstStyle/>
        <a:p>
          <a:endParaRPr lang="en-US">
            <a:solidFill>
              <a:schemeClr val="tx1"/>
            </a:solidFill>
          </a:endParaRPr>
        </a:p>
      </dgm:t>
    </dgm:pt>
    <dgm:pt modelId="{180ED30E-9BB7-2945-8E67-38EC3B69034A}">
      <dgm:prSet phldrT="[Text]"/>
      <dgm:spPr/>
      <dgm:t>
        <a:bodyPr/>
        <a:lstStyle/>
        <a:p>
          <a:r>
            <a:rPr lang="en-US" dirty="0">
              <a:solidFill>
                <a:schemeClr val="tx1"/>
              </a:solidFill>
            </a:rPr>
            <a:t>Implementation</a:t>
          </a:r>
        </a:p>
      </dgm:t>
    </dgm:pt>
    <dgm:pt modelId="{9581D7FD-E2E0-0241-80C7-1BF3EEF3518C}" type="sibTrans" cxnId="{15010B8E-8FC6-034B-A7AD-F331240F7012}">
      <dgm:prSet/>
      <dgm:spPr/>
      <dgm:t>
        <a:bodyPr/>
        <a:lstStyle/>
        <a:p>
          <a:endParaRPr lang="en-US">
            <a:solidFill>
              <a:schemeClr val="tx1"/>
            </a:solidFill>
          </a:endParaRPr>
        </a:p>
      </dgm:t>
    </dgm:pt>
    <dgm:pt modelId="{CCFA8DD9-517C-4C48-9ACE-EAEC7B4B1D8D}" type="parTrans" cxnId="{15010B8E-8FC6-034B-A7AD-F331240F7012}">
      <dgm:prSet/>
      <dgm:spPr/>
      <dgm:t>
        <a:bodyPr/>
        <a:lstStyle/>
        <a:p>
          <a:endParaRPr lang="en-US">
            <a:solidFill>
              <a:schemeClr val="tx1"/>
            </a:solidFill>
          </a:endParaRPr>
        </a:p>
      </dgm:t>
    </dgm:pt>
    <dgm:pt modelId="{6469F03D-EC0D-E14C-9147-635163E16719}">
      <dgm:prSet phldrT="[Text]" custT="1"/>
      <dgm:spPr/>
      <dgm:t>
        <a:bodyPr/>
        <a:lstStyle/>
        <a:p>
          <a:r>
            <a:rPr lang="en-US" sz="1100" dirty="0">
              <a:solidFill>
                <a:schemeClr val="tx1"/>
              </a:solidFill>
            </a:rPr>
            <a:t> 20/03/2024</a:t>
          </a:r>
        </a:p>
      </dgm:t>
    </dgm:pt>
    <dgm:pt modelId="{DCECCFCD-FFA0-2B4E-8620-4D260FCCA4E0}" type="sibTrans" cxnId="{69DAFA03-0878-9247-9AF4-F13FE4FF5D9B}">
      <dgm:prSet/>
      <dgm:spPr/>
      <dgm:t>
        <a:bodyPr/>
        <a:lstStyle/>
        <a:p>
          <a:endParaRPr lang="en-US">
            <a:solidFill>
              <a:schemeClr val="tx1"/>
            </a:solidFill>
          </a:endParaRPr>
        </a:p>
      </dgm:t>
    </dgm:pt>
    <dgm:pt modelId="{31D6F60D-A7D1-C54D-964D-3B8790B82FA4}" type="parTrans" cxnId="{69DAFA03-0878-9247-9AF4-F13FE4FF5D9B}">
      <dgm:prSet/>
      <dgm:spPr/>
      <dgm:t>
        <a:bodyPr/>
        <a:lstStyle/>
        <a:p>
          <a:endParaRPr lang="en-US">
            <a:solidFill>
              <a:schemeClr val="tx1"/>
            </a:solidFill>
          </a:endParaRPr>
        </a:p>
      </dgm:t>
    </dgm:pt>
    <dgm:pt modelId="{63672145-F932-0941-9207-6FD21631945F}">
      <dgm:prSet phldrT="[Text]"/>
      <dgm:spPr/>
      <dgm:t>
        <a:bodyPr/>
        <a:lstStyle/>
        <a:p>
          <a:r>
            <a:rPr lang="en-US" dirty="0">
              <a:solidFill>
                <a:schemeClr val="tx1"/>
              </a:solidFill>
            </a:rPr>
            <a:t>Design [Neural Networks]</a:t>
          </a:r>
        </a:p>
      </dgm:t>
    </dgm:pt>
    <dgm:pt modelId="{EE4E87B9-A6F7-D040-A8C9-2B94C61F8F15}" type="sibTrans" cxnId="{112C4A37-BD1F-0D4F-8BDF-AF61C42AA624}">
      <dgm:prSet/>
      <dgm:spPr/>
      <dgm:t>
        <a:bodyPr/>
        <a:lstStyle/>
        <a:p>
          <a:endParaRPr lang="en-US">
            <a:solidFill>
              <a:schemeClr val="tx1"/>
            </a:solidFill>
          </a:endParaRPr>
        </a:p>
      </dgm:t>
    </dgm:pt>
    <dgm:pt modelId="{DA9256D3-306A-2647-A641-4B0B371AA471}" type="parTrans" cxnId="{112C4A37-BD1F-0D4F-8BDF-AF61C42AA624}">
      <dgm:prSet/>
      <dgm:spPr/>
      <dgm:t>
        <a:bodyPr/>
        <a:lstStyle/>
        <a:p>
          <a:endParaRPr lang="en-US">
            <a:solidFill>
              <a:schemeClr val="tx1"/>
            </a:solidFill>
          </a:endParaRPr>
        </a:p>
      </dgm:t>
    </dgm:pt>
    <dgm:pt modelId="{49E2B0A6-6F15-3D4D-BF88-D0B2483CB55B}" type="pres">
      <dgm:prSet presAssocID="{92AF2611-4B58-ED43-AC9F-B952F610F406}" presName="rootnode" presStyleCnt="0">
        <dgm:presLayoutVars>
          <dgm:chMax/>
          <dgm:chPref/>
          <dgm:dir/>
          <dgm:animLvl val="lvl"/>
        </dgm:presLayoutVars>
      </dgm:prSet>
      <dgm:spPr/>
    </dgm:pt>
    <dgm:pt modelId="{E975EE4B-D42E-E84D-8A4A-2906A98D9890}" type="pres">
      <dgm:prSet presAssocID="{26B4761A-8722-154A-9A4E-6B2E8309550C}" presName="composite" presStyleCnt="0"/>
      <dgm:spPr/>
    </dgm:pt>
    <dgm:pt modelId="{FC8198D2-B811-F543-848D-08253013A363}" type="pres">
      <dgm:prSet presAssocID="{26B4761A-8722-154A-9A4E-6B2E8309550C}" presName="bentUpArrow1" presStyleLbl="alignImgPlace1" presStyleIdx="0" presStyleCnt="5"/>
      <dgm:spPr/>
    </dgm:pt>
    <dgm:pt modelId="{1A27501D-E342-BE40-9448-5C65451E51A0}" type="pres">
      <dgm:prSet presAssocID="{26B4761A-8722-154A-9A4E-6B2E8309550C}" presName="ParentText" presStyleLbl="node1" presStyleIdx="0" presStyleCnt="6">
        <dgm:presLayoutVars>
          <dgm:chMax val="1"/>
          <dgm:chPref val="1"/>
          <dgm:bulletEnabled val="1"/>
        </dgm:presLayoutVars>
      </dgm:prSet>
      <dgm:spPr/>
    </dgm:pt>
    <dgm:pt modelId="{13263DF5-F771-E44D-A3A6-7359AB5A694B}" type="pres">
      <dgm:prSet presAssocID="{26B4761A-8722-154A-9A4E-6B2E8309550C}" presName="ChildText" presStyleLbl="revTx" presStyleIdx="0" presStyleCnt="6" custScaleX="199197" custLinFactNeighborX="55604" custLinFactNeighborY="-1554">
        <dgm:presLayoutVars>
          <dgm:chMax val="0"/>
          <dgm:chPref val="0"/>
          <dgm:bulletEnabled val="1"/>
        </dgm:presLayoutVars>
      </dgm:prSet>
      <dgm:spPr/>
    </dgm:pt>
    <dgm:pt modelId="{1405AD88-5681-5740-8B0F-785D5C4C54E3}" type="pres">
      <dgm:prSet presAssocID="{B2DCC36A-7A1A-4C4F-90DA-FAE4C97E6C7D}" presName="sibTrans" presStyleCnt="0"/>
      <dgm:spPr/>
    </dgm:pt>
    <dgm:pt modelId="{876C9C10-85C7-794D-BECA-7E6B3040BD5B}" type="pres">
      <dgm:prSet presAssocID="{16F9E631-8BA3-154F-A6E6-07CA57FBC2DB}" presName="composite" presStyleCnt="0"/>
      <dgm:spPr/>
    </dgm:pt>
    <dgm:pt modelId="{7249723C-E4C0-8E4E-9876-FECBD8EB4088}" type="pres">
      <dgm:prSet presAssocID="{16F9E631-8BA3-154F-A6E6-07CA57FBC2DB}" presName="bentUpArrow1" presStyleLbl="alignImgPlace1" presStyleIdx="1" presStyleCnt="5"/>
      <dgm:spPr/>
    </dgm:pt>
    <dgm:pt modelId="{7176A5BC-3282-044F-8AE1-17BEE6013828}" type="pres">
      <dgm:prSet presAssocID="{16F9E631-8BA3-154F-A6E6-07CA57FBC2DB}" presName="ParentText" presStyleLbl="node1" presStyleIdx="1" presStyleCnt="6">
        <dgm:presLayoutVars>
          <dgm:chMax val="1"/>
          <dgm:chPref val="1"/>
          <dgm:bulletEnabled val="1"/>
        </dgm:presLayoutVars>
      </dgm:prSet>
      <dgm:spPr/>
    </dgm:pt>
    <dgm:pt modelId="{849E87F9-77C2-E148-A125-B75B32BAE82F}" type="pres">
      <dgm:prSet presAssocID="{16F9E631-8BA3-154F-A6E6-07CA57FBC2DB}" presName="ChildText" presStyleLbl="revTx" presStyleIdx="1" presStyleCnt="6" custScaleX="244962" custLinFactNeighborX="71475" custLinFactNeighborY="-1554">
        <dgm:presLayoutVars>
          <dgm:chMax val="0"/>
          <dgm:chPref val="0"/>
          <dgm:bulletEnabled val="1"/>
        </dgm:presLayoutVars>
      </dgm:prSet>
      <dgm:spPr/>
    </dgm:pt>
    <dgm:pt modelId="{A7334212-A42F-5947-B178-28EE2431D98C}" type="pres">
      <dgm:prSet presAssocID="{40437896-D1C0-9744-812A-639F6C127825}" presName="sibTrans" presStyleCnt="0"/>
      <dgm:spPr/>
    </dgm:pt>
    <dgm:pt modelId="{797595AA-82E7-9A45-818A-CBFC19FC01B4}" type="pres">
      <dgm:prSet presAssocID="{63672145-F932-0941-9207-6FD21631945F}" presName="composite" presStyleCnt="0"/>
      <dgm:spPr/>
    </dgm:pt>
    <dgm:pt modelId="{582A57C3-E208-4C4D-8464-8F41E2B621E9}" type="pres">
      <dgm:prSet presAssocID="{63672145-F932-0941-9207-6FD21631945F}" presName="bentUpArrow1" presStyleLbl="alignImgPlace1" presStyleIdx="2" presStyleCnt="5"/>
      <dgm:spPr/>
    </dgm:pt>
    <dgm:pt modelId="{8AD4400A-F79C-8A4B-829B-0D720ED8FB8C}" type="pres">
      <dgm:prSet presAssocID="{63672145-F932-0941-9207-6FD21631945F}" presName="ParentText" presStyleLbl="node1" presStyleIdx="2" presStyleCnt="6">
        <dgm:presLayoutVars>
          <dgm:chMax val="1"/>
          <dgm:chPref val="1"/>
          <dgm:bulletEnabled val="1"/>
        </dgm:presLayoutVars>
      </dgm:prSet>
      <dgm:spPr/>
    </dgm:pt>
    <dgm:pt modelId="{383D977E-49FE-154D-8370-6E0B15881094}" type="pres">
      <dgm:prSet presAssocID="{63672145-F932-0941-9207-6FD21631945F}" presName="ChildText" presStyleLbl="revTx" presStyleIdx="2" presStyleCnt="6" custScaleX="223363" custLinFactNeighborX="61177">
        <dgm:presLayoutVars>
          <dgm:chMax val="0"/>
          <dgm:chPref val="0"/>
          <dgm:bulletEnabled val="1"/>
        </dgm:presLayoutVars>
      </dgm:prSet>
      <dgm:spPr/>
    </dgm:pt>
    <dgm:pt modelId="{51D4CC9D-D22F-A045-9B1F-02AFD777BA4F}" type="pres">
      <dgm:prSet presAssocID="{EE4E87B9-A6F7-D040-A8C9-2B94C61F8F15}" presName="sibTrans" presStyleCnt="0"/>
      <dgm:spPr/>
    </dgm:pt>
    <dgm:pt modelId="{9B1BB91C-DFAA-BB42-8883-6C779B3E0CC7}" type="pres">
      <dgm:prSet presAssocID="{180ED30E-9BB7-2945-8E67-38EC3B69034A}" presName="composite" presStyleCnt="0"/>
      <dgm:spPr/>
    </dgm:pt>
    <dgm:pt modelId="{97925E51-E8AA-DC48-BFEB-51206266AB1D}" type="pres">
      <dgm:prSet presAssocID="{180ED30E-9BB7-2945-8E67-38EC3B69034A}" presName="bentUpArrow1" presStyleLbl="alignImgPlace1" presStyleIdx="3" presStyleCnt="5"/>
      <dgm:spPr/>
    </dgm:pt>
    <dgm:pt modelId="{8D80E448-C06F-8440-B08E-C700B7FCCC29}" type="pres">
      <dgm:prSet presAssocID="{180ED30E-9BB7-2945-8E67-38EC3B69034A}" presName="ParentText" presStyleLbl="node1" presStyleIdx="3" presStyleCnt="6">
        <dgm:presLayoutVars>
          <dgm:chMax val="1"/>
          <dgm:chPref val="1"/>
          <dgm:bulletEnabled val="1"/>
        </dgm:presLayoutVars>
      </dgm:prSet>
      <dgm:spPr/>
    </dgm:pt>
    <dgm:pt modelId="{7F2F534D-82F4-5443-8CF7-5BBA47CF0517}" type="pres">
      <dgm:prSet presAssocID="{180ED30E-9BB7-2945-8E67-38EC3B69034A}" presName="ChildText" presStyleLbl="revTx" presStyleIdx="3" presStyleCnt="6" custScaleX="216934" custLinFactNeighborX="66825">
        <dgm:presLayoutVars>
          <dgm:chMax val="0"/>
          <dgm:chPref val="0"/>
          <dgm:bulletEnabled val="1"/>
        </dgm:presLayoutVars>
      </dgm:prSet>
      <dgm:spPr/>
    </dgm:pt>
    <dgm:pt modelId="{CD6671F9-E0CD-EF49-94DC-C96CAC8CC7E3}" type="pres">
      <dgm:prSet presAssocID="{9581D7FD-E2E0-0241-80C7-1BF3EEF3518C}" presName="sibTrans" presStyleCnt="0"/>
      <dgm:spPr/>
    </dgm:pt>
    <dgm:pt modelId="{E13DFC65-0620-5546-9284-95854B643695}" type="pres">
      <dgm:prSet presAssocID="{44352C0E-9228-1D41-9AC7-630454862AAB}" presName="composite" presStyleCnt="0"/>
      <dgm:spPr/>
    </dgm:pt>
    <dgm:pt modelId="{7EA63742-38C6-7343-AA79-52C3D9CCAB0D}" type="pres">
      <dgm:prSet presAssocID="{44352C0E-9228-1D41-9AC7-630454862AAB}" presName="bentUpArrow1" presStyleLbl="alignImgPlace1" presStyleIdx="4" presStyleCnt="5"/>
      <dgm:spPr/>
    </dgm:pt>
    <dgm:pt modelId="{2642E532-D17B-8549-B299-BABD4A6DF310}" type="pres">
      <dgm:prSet presAssocID="{44352C0E-9228-1D41-9AC7-630454862AAB}" presName="ParentText" presStyleLbl="node1" presStyleIdx="4" presStyleCnt="6">
        <dgm:presLayoutVars>
          <dgm:chMax val="1"/>
          <dgm:chPref val="1"/>
          <dgm:bulletEnabled val="1"/>
        </dgm:presLayoutVars>
      </dgm:prSet>
      <dgm:spPr/>
    </dgm:pt>
    <dgm:pt modelId="{4D72B732-04CC-5F4B-8E9C-09245727D3B9}" type="pres">
      <dgm:prSet presAssocID="{44352C0E-9228-1D41-9AC7-630454862AAB}" presName="ChildText" presStyleLbl="revTx" presStyleIdx="4" presStyleCnt="6" custScaleX="210506" custLinFactNeighborX="54588">
        <dgm:presLayoutVars>
          <dgm:chMax val="0"/>
          <dgm:chPref val="0"/>
          <dgm:bulletEnabled val="1"/>
        </dgm:presLayoutVars>
      </dgm:prSet>
      <dgm:spPr/>
    </dgm:pt>
    <dgm:pt modelId="{6EA532CE-6739-A24B-AAAE-6A1691A35034}" type="pres">
      <dgm:prSet presAssocID="{D2AC5C65-A520-AE49-8D76-EE23E4A07C4A}" presName="sibTrans" presStyleCnt="0"/>
      <dgm:spPr/>
    </dgm:pt>
    <dgm:pt modelId="{658BC9F3-2A00-F547-8C78-511B7194FAEB}" type="pres">
      <dgm:prSet presAssocID="{251E4A29-F563-D34A-A9F7-27833A2BC30D}" presName="composite" presStyleCnt="0"/>
      <dgm:spPr/>
    </dgm:pt>
    <dgm:pt modelId="{9CCCECD5-8ED0-AC43-9710-1DD092099D67}" type="pres">
      <dgm:prSet presAssocID="{251E4A29-F563-D34A-A9F7-27833A2BC30D}" presName="ParentText" presStyleLbl="node1" presStyleIdx="5" presStyleCnt="6">
        <dgm:presLayoutVars>
          <dgm:chMax val="1"/>
          <dgm:chPref val="1"/>
          <dgm:bulletEnabled val="1"/>
        </dgm:presLayoutVars>
      </dgm:prSet>
      <dgm:spPr/>
    </dgm:pt>
    <dgm:pt modelId="{D3853491-2B6C-1449-B71D-8247E1F629BF}" type="pres">
      <dgm:prSet presAssocID="{251E4A29-F563-D34A-A9F7-27833A2BC30D}" presName="FinalChildText" presStyleLbl="revTx" presStyleIdx="5" presStyleCnt="6" custScaleX="147605" custLinFactNeighborX="24471" custLinFactNeighborY="1210">
        <dgm:presLayoutVars>
          <dgm:chMax val="0"/>
          <dgm:chPref val="0"/>
          <dgm:bulletEnabled val="1"/>
        </dgm:presLayoutVars>
      </dgm:prSet>
      <dgm:spPr/>
    </dgm:pt>
  </dgm:ptLst>
  <dgm:cxnLst>
    <dgm:cxn modelId="{69DAFA03-0878-9247-9AF4-F13FE4FF5D9B}" srcId="{63672145-F932-0941-9207-6FD21631945F}" destId="{6469F03D-EC0D-E14C-9147-635163E16719}" srcOrd="0" destOrd="0" parTransId="{31D6F60D-A7D1-C54D-964D-3B8790B82FA4}" sibTransId="{DCECCFCD-FFA0-2B4E-8620-4D260FCCA4E0}"/>
    <dgm:cxn modelId="{1CB6C709-502E-8E44-80CB-B4138F9C85B8}" type="presOf" srcId="{CB6CE777-E645-594F-9F72-31FA50915471}" destId="{13263DF5-F771-E44D-A3A6-7359AB5A694B}" srcOrd="0" destOrd="0" presId="urn:microsoft.com/office/officeart/2005/8/layout/StepDownProcess"/>
    <dgm:cxn modelId="{C4FEA40D-24EF-084F-959C-D30F2BA028D3}" type="presOf" srcId="{26B4761A-8722-154A-9A4E-6B2E8309550C}" destId="{1A27501D-E342-BE40-9448-5C65451E51A0}" srcOrd="0" destOrd="0" presId="urn:microsoft.com/office/officeart/2005/8/layout/StepDownProcess"/>
    <dgm:cxn modelId="{3CBBF823-4682-A649-AD39-366A0823CC07}" srcId="{92AF2611-4B58-ED43-AC9F-B952F610F406}" destId="{26B4761A-8722-154A-9A4E-6B2E8309550C}" srcOrd="0" destOrd="0" parTransId="{19278814-36C8-0643-9FFA-66C8A44E8EEC}" sibTransId="{B2DCC36A-7A1A-4C4F-90DA-FAE4C97E6C7D}"/>
    <dgm:cxn modelId="{75B1AC24-2247-418E-917B-87CFE3A11370}" type="presOf" srcId="{CA627FEB-5C4C-4C51-8A75-FEFCA4466D7B}" destId="{849E87F9-77C2-E148-A125-B75B32BAE82F}" srcOrd="0" destOrd="0" presId="urn:microsoft.com/office/officeart/2005/8/layout/StepDownProcess"/>
    <dgm:cxn modelId="{9AF40E27-2800-9B4C-8D69-CAB8B8A8A099}" type="presOf" srcId="{251E4A29-F563-D34A-A9F7-27833A2BC30D}" destId="{9CCCECD5-8ED0-AC43-9710-1DD092099D67}" srcOrd="0" destOrd="0" presId="urn:microsoft.com/office/officeart/2005/8/layout/StepDownProcess"/>
    <dgm:cxn modelId="{3038282E-24E0-754A-9BCA-5EB4B0881EBE}" type="presOf" srcId="{16F9E631-8BA3-154F-A6E6-07CA57FBC2DB}" destId="{7176A5BC-3282-044F-8AE1-17BEE6013828}" srcOrd="0" destOrd="0" presId="urn:microsoft.com/office/officeart/2005/8/layout/StepDownProcess"/>
    <dgm:cxn modelId="{7F3F2935-1376-434A-B6E9-CEA12E0D559A}" srcId="{44352C0E-9228-1D41-9AC7-630454862AAB}" destId="{B761BE11-3B98-534C-8389-3D511BB432FF}" srcOrd="0" destOrd="0" parTransId="{53F8C2F9-90C5-F04A-B13E-59A7DBEEB722}" sibTransId="{1CFC13B1-0710-8745-A251-B44B9B630299}"/>
    <dgm:cxn modelId="{112C4A37-BD1F-0D4F-8BDF-AF61C42AA624}" srcId="{92AF2611-4B58-ED43-AC9F-B952F610F406}" destId="{63672145-F932-0941-9207-6FD21631945F}" srcOrd="2" destOrd="0" parTransId="{DA9256D3-306A-2647-A641-4B0B371AA471}" sibTransId="{EE4E87B9-A6F7-D040-A8C9-2B94C61F8F15}"/>
    <dgm:cxn modelId="{D8BB2438-DD45-0A49-8E75-A834C7834329}" type="presOf" srcId="{92AF2611-4B58-ED43-AC9F-B952F610F406}" destId="{49E2B0A6-6F15-3D4D-BF88-D0B2483CB55B}" srcOrd="0" destOrd="0" presId="urn:microsoft.com/office/officeart/2005/8/layout/StepDownProcess"/>
    <dgm:cxn modelId="{23FA6D3C-5F88-8E47-BDA9-BDE6C1BC6D58}" type="presOf" srcId="{712C06CF-58B4-8F4A-A1C3-18737522BAA5}" destId="{7F2F534D-82F4-5443-8CF7-5BBA47CF0517}" srcOrd="0" destOrd="0" presId="urn:microsoft.com/office/officeart/2005/8/layout/StepDownProcess"/>
    <dgm:cxn modelId="{90051663-645C-6042-B826-BF1BEE404513}" type="presOf" srcId="{63672145-F932-0941-9207-6FD21631945F}" destId="{8AD4400A-F79C-8A4B-829B-0D720ED8FB8C}" srcOrd="0" destOrd="0" presId="urn:microsoft.com/office/officeart/2005/8/layout/StepDownProcess"/>
    <dgm:cxn modelId="{63981E6F-3BAE-44DB-B56D-A083004F0014}" type="presOf" srcId="{05C01FBF-0839-B840-AA40-B5D4B5EF9464}" destId="{D3853491-2B6C-1449-B71D-8247E1F629BF}" srcOrd="0" destOrd="0" presId="urn:microsoft.com/office/officeart/2005/8/layout/StepDownProcess"/>
    <dgm:cxn modelId="{016D9485-956C-624D-A592-DDA4E4AA6CC5}" srcId="{92AF2611-4B58-ED43-AC9F-B952F610F406}" destId="{44352C0E-9228-1D41-9AC7-630454862AAB}" srcOrd="4" destOrd="0" parTransId="{BB03014B-614B-4E4D-B179-22BF96D1FDA5}" sibTransId="{D2AC5C65-A520-AE49-8D76-EE23E4A07C4A}"/>
    <dgm:cxn modelId="{E336EE89-5EC2-AE4C-81C9-2EBDE6E482D4}" srcId="{92AF2611-4B58-ED43-AC9F-B952F610F406}" destId="{251E4A29-F563-D34A-A9F7-27833A2BC30D}" srcOrd="5" destOrd="0" parTransId="{B9E7D4BF-66C0-D046-BA68-7E24F4AB0843}" sibTransId="{57ED735E-B5D2-C749-867E-EB96611C0B8B}"/>
    <dgm:cxn modelId="{11A1E58A-ABF6-BE4D-91F0-325BCF38FC72}" type="presOf" srcId="{6469F03D-EC0D-E14C-9147-635163E16719}" destId="{383D977E-49FE-154D-8370-6E0B15881094}" srcOrd="0" destOrd="0" presId="urn:microsoft.com/office/officeart/2005/8/layout/StepDownProcess"/>
    <dgm:cxn modelId="{15010B8E-8FC6-034B-A7AD-F331240F7012}" srcId="{92AF2611-4B58-ED43-AC9F-B952F610F406}" destId="{180ED30E-9BB7-2945-8E67-38EC3B69034A}" srcOrd="3" destOrd="0" parTransId="{CCFA8DD9-517C-4C48-9ACE-EAEC7B4B1D8D}" sibTransId="{9581D7FD-E2E0-0241-80C7-1BF3EEF3518C}"/>
    <dgm:cxn modelId="{570398A5-7B9B-684E-836B-828C67CE95B5}" srcId="{251E4A29-F563-D34A-A9F7-27833A2BC30D}" destId="{05C01FBF-0839-B840-AA40-B5D4B5EF9464}" srcOrd="0" destOrd="0" parTransId="{4292C26E-910E-F242-B4EA-85C15677A931}" sibTransId="{9CE79F6D-8C8B-134E-870B-A3814A161031}"/>
    <dgm:cxn modelId="{552A83B2-FDAE-E143-BB66-928925B322B7}" srcId="{180ED30E-9BB7-2945-8E67-38EC3B69034A}" destId="{712C06CF-58B4-8F4A-A1C3-18737522BAA5}" srcOrd="0" destOrd="0" parTransId="{00A2F76A-F4C8-F042-BC58-5B28B1FEF030}" sibTransId="{F7A6ECC7-ED92-634B-B481-4D7D62B796B5}"/>
    <dgm:cxn modelId="{84262DD1-54DB-8D42-9C16-B543B3BB3374}" srcId="{26B4761A-8722-154A-9A4E-6B2E8309550C}" destId="{CB6CE777-E645-594F-9F72-31FA50915471}" srcOrd="0" destOrd="0" parTransId="{A3FA10DA-B8BC-6B42-A66B-27F9CED77F23}" sibTransId="{F64EEB12-0851-6B4F-BF84-33083DA26F4B}"/>
    <dgm:cxn modelId="{EA665ADD-A5EF-844A-8B63-2D7ECC046504}" type="presOf" srcId="{44352C0E-9228-1D41-9AC7-630454862AAB}" destId="{2642E532-D17B-8549-B299-BABD4A6DF310}" srcOrd="0" destOrd="0" presId="urn:microsoft.com/office/officeart/2005/8/layout/StepDownProcess"/>
    <dgm:cxn modelId="{8716AEE2-5EF1-42C9-B2C6-5BB2852185DF}" srcId="{16F9E631-8BA3-154F-A6E6-07CA57FBC2DB}" destId="{CA627FEB-5C4C-4C51-8A75-FEFCA4466D7B}" srcOrd="0" destOrd="0" parTransId="{312DFEE4-A0BE-4287-98A9-69EE828C53A8}" sibTransId="{C867BD04-E42D-4E36-9651-FF055F4AF5F0}"/>
    <dgm:cxn modelId="{5D2F70F4-D4C2-FD4A-B54D-45A310324ADC}" srcId="{92AF2611-4B58-ED43-AC9F-B952F610F406}" destId="{16F9E631-8BA3-154F-A6E6-07CA57FBC2DB}" srcOrd="1" destOrd="0" parTransId="{4BAA8D80-E90A-6945-90C2-16CAFC77FA6F}" sibTransId="{40437896-D1C0-9744-812A-639F6C127825}"/>
    <dgm:cxn modelId="{634270FB-D54E-9B40-B519-40B9861B65C3}" type="presOf" srcId="{B761BE11-3B98-534C-8389-3D511BB432FF}" destId="{4D72B732-04CC-5F4B-8E9C-09245727D3B9}" srcOrd="0" destOrd="0" presId="urn:microsoft.com/office/officeart/2005/8/layout/StepDownProcess"/>
    <dgm:cxn modelId="{553CD0FD-F2FB-3140-8551-691D85FC1D01}" type="presOf" srcId="{180ED30E-9BB7-2945-8E67-38EC3B69034A}" destId="{8D80E448-C06F-8440-B08E-C700B7FCCC29}" srcOrd="0" destOrd="0" presId="urn:microsoft.com/office/officeart/2005/8/layout/StepDownProcess"/>
    <dgm:cxn modelId="{CAA58818-923B-6242-9847-11CD1A086880}" type="presParOf" srcId="{49E2B0A6-6F15-3D4D-BF88-D0B2483CB55B}" destId="{E975EE4B-D42E-E84D-8A4A-2906A98D9890}" srcOrd="0" destOrd="0" presId="urn:microsoft.com/office/officeart/2005/8/layout/StepDownProcess"/>
    <dgm:cxn modelId="{D0DD2577-622D-2948-8D96-837600176068}" type="presParOf" srcId="{E975EE4B-D42E-E84D-8A4A-2906A98D9890}" destId="{FC8198D2-B811-F543-848D-08253013A363}" srcOrd="0" destOrd="0" presId="urn:microsoft.com/office/officeart/2005/8/layout/StepDownProcess"/>
    <dgm:cxn modelId="{8328243B-B6DB-724C-8C50-F098B7AAF6D6}" type="presParOf" srcId="{E975EE4B-D42E-E84D-8A4A-2906A98D9890}" destId="{1A27501D-E342-BE40-9448-5C65451E51A0}" srcOrd="1" destOrd="0" presId="urn:microsoft.com/office/officeart/2005/8/layout/StepDownProcess"/>
    <dgm:cxn modelId="{A0EEA3E4-28F5-9347-B752-8F465E17DB0E}" type="presParOf" srcId="{E975EE4B-D42E-E84D-8A4A-2906A98D9890}" destId="{13263DF5-F771-E44D-A3A6-7359AB5A694B}" srcOrd="2" destOrd="0" presId="urn:microsoft.com/office/officeart/2005/8/layout/StepDownProcess"/>
    <dgm:cxn modelId="{47F02AFF-9AD0-A041-B89E-95A3ABC44E39}" type="presParOf" srcId="{49E2B0A6-6F15-3D4D-BF88-D0B2483CB55B}" destId="{1405AD88-5681-5740-8B0F-785D5C4C54E3}" srcOrd="1" destOrd="0" presId="urn:microsoft.com/office/officeart/2005/8/layout/StepDownProcess"/>
    <dgm:cxn modelId="{CC26F27A-2F31-7B4F-A3D5-F58113FB0928}" type="presParOf" srcId="{49E2B0A6-6F15-3D4D-BF88-D0B2483CB55B}" destId="{876C9C10-85C7-794D-BECA-7E6B3040BD5B}" srcOrd="2" destOrd="0" presId="urn:microsoft.com/office/officeart/2005/8/layout/StepDownProcess"/>
    <dgm:cxn modelId="{D59FA65B-1A0F-1E47-B691-93027AEC90BA}" type="presParOf" srcId="{876C9C10-85C7-794D-BECA-7E6B3040BD5B}" destId="{7249723C-E4C0-8E4E-9876-FECBD8EB4088}" srcOrd="0" destOrd="0" presId="urn:microsoft.com/office/officeart/2005/8/layout/StepDownProcess"/>
    <dgm:cxn modelId="{51EB45CC-B96D-5D43-AF1B-84E3B2B8AED1}" type="presParOf" srcId="{876C9C10-85C7-794D-BECA-7E6B3040BD5B}" destId="{7176A5BC-3282-044F-8AE1-17BEE6013828}" srcOrd="1" destOrd="0" presId="urn:microsoft.com/office/officeart/2005/8/layout/StepDownProcess"/>
    <dgm:cxn modelId="{5CEB0EC2-0F54-B24C-B1F0-0B003EF1C5A2}" type="presParOf" srcId="{876C9C10-85C7-794D-BECA-7E6B3040BD5B}" destId="{849E87F9-77C2-E148-A125-B75B32BAE82F}" srcOrd="2" destOrd="0" presId="urn:microsoft.com/office/officeart/2005/8/layout/StepDownProcess"/>
    <dgm:cxn modelId="{D6478E3B-05EF-9646-A75F-F4ED66F49E38}" type="presParOf" srcId="{49E2B0A6-6F15-3D4D-BF88-D0B2483CB55B}" destId="{A7334212-A42F-5947-B178-28EE2431D98C}" srcOrd="3" destOrd="0" presId="urn:microsoft.com/office/officeart/2005/8/layout/StepDownProcess"/>
    <dgm:cxn modelId="{23FBC6FD-CDBE-FA4C-8441-E7B27BF05A51}" type="presParOf" srcId="{49E2B0A6-6F15-3D4D-BF88-D0B2483CB55B}" destId="{797595AA-82E7-9A45-818A-CBFC19FC01B4}" srcOrd="4" destOrd="0" presId="urn:microsoft.com/office/officeart/2005/8/layout/StepDownProcess"/>
    <dgm:cxn modelId="{145F56CF-4320-FE4F-8156-055F9762B34B}" type="presParOf" srcId="{797595AA-82E7-9A45-818A-CBFC19FC01B4}" destId="{582A57C3-E208-4C4D-8464-8F41E2B621E9}" srcOrd="0" destOrd="0" presId="urn:microsoft.com/office/officeart/2005/8/layout/StepDownProcess"/>
    <dgm:cxn modelId="{45C34818-F1AF-F649-A01C-A6D8DD6977AD}" type="presParOf" srcId="{797595AA-82E7-9A45-818A-CBFC19FC01B4}" destId="{8AD4400A-F79C-8A4B-829B-0D720ED8FB8C}" srcOrd="1" destOrd="0" presId="urn:microsoft.com/office/officeart/2005/8/layout/StepDownProcess"/>
    <dgm:cxn modelId="{FF01D02D-F3EF-2B41-B125-417E412F83BB}" type="presParOf" srcId="{797595AA-82E7-9A45-818A-CBFC19FC01B4}" destId="{383D977E-49FE-154D-8370-6E0B15881094}" srcOrd="2" destOrd="0" presId="urn:microsoft.com/office/officeart/2005/8/layout/StepDownProcess"/>
    <dgm:cxn modelId="{A608A5D7-E92F-3241-8C20-975A35A4E8FD}" type="presParOf" srcId="{49E2B0A6-6F15-3D4D-BF88-D0B2483CB55B}" destId="{51D4CC9D-D22F-A045-9B1F-02AFD777BA4F}" srcOrd="5" destOrd="0" presId="urn:microsoft.com/office/officeart/2005/8/layout/StepDownProcess"/>
    <dgm:cxn modelId="{B7ED08C4-F562-F343-AE8C-1411DA99F4EB}" type="presParOf" srcId="{49E2B0A6-6F15-3D4D-BF88-D0B2483CB55B}" destId="{9B1BB91C-DFAA-BB42-8883-6C779B3E0CC7}" srcOrd="6" destOrd="0" presId="urn:microsoft.com/office/officeart/2005/8/layout/StepDownProcess"/>
    <dgm:cxn modelId="{A5A50A0E-B79B-C34C-ADC7-C80B5C746A06}" type="presParOf" srcId="{9B1BB91C-DFAA-BB42-8883-6C779B3E0CC7}" destId="{97925E51-E8AA-DC48-BFEB-51206266AB1D}" srcOrd="0" destOrd="0" presId="urn:microsoft.com/office/officeart/2005/8/layout/StepDownProcess"/>
    <dgm:cxn modelId="{7C19BC84-CC29-EF4A-BC81-B1BE7CAADD4B}" type="presParOf" srcId="{9B1BB91C-DFAA-BB42-8883-6C779B3E0CC7}" destId="{8D80E448-C06F-8440-B08E-C700B7FCCC29}" srcOrd="1" destOrd="0" presId="urn:microsoft.com/office/officeart/2005/8/layout/StepDownProcess"/>
    <dgm:cxn modelId="{4C51BF22-07FD-FA4A-B14F-9FA0B702E5DB}" type="presParOf" srcId="{9B1BB91C-DFAA-BB42-8883-6C779B3E0CC7}" destId="{7F2F534D-82F4-5443-8CF7-5BBA47CF0517}" srcOrd="2" destOrd="0" presId="urn:microsoft.com/office/officeart/2005/8/layout/StepDownProcess"/>
    <dgm:cxn modelId="{729F0557-5384-6B4B-86BF-CDDE5C1D202F}" type="presParOf" srcId="{49E2B0A6-6F15-3D4D-BF88-D0B2483CB55B}" destId="{CD6671F9-E0CD-EF49-94DC-C96CAC8CC7E3}" srcOrd="7" destOrd="0" presId="urn:microsoft.com/office/officeart/2005/8/layout/StepDownProcess"/>
    <dgm:cxn modelId="{36E3AD21-65D7-B24C-B4D3-B7520133DB1C}" type="presParOf" srcId="{49E2B0A6-6F15-3D4D-BF88-D0B2483CB55B}" destId="{E13DFC65-0620-5546-9284-95854B643695}" srcOrd="8" destOrd="0" presId="urn:microsoft.com/office/officeart/2005/8/layout/StepDownProcess"/>
    <dgm:cxn modelId="{DD62FE2A-BC28-3E4D-BD4E-F24534EEBE0F}" type="presParOf" srcId="{E13DFC65-0620-5546-9284-95854B643695}" destId="{7EA63742-38C6-7343-AA79-52C3D9CCAB0D}" srcOrd="0" destOrd="0" presId="urn:microsoft.com/office/officeart/2005/8/layout/StepDownProcess"/>
    <dgm:cxn modelId="{75CB6DD7-E609-FF41-BFDA-AA78B1AF772C}" type="presParOf" srcId="{E13DFC65-0620-5546-9284-95854B643695}" destId="{2642E532-D17B-8549-B299-BABD4A6DF310}" srcOrd="1" destOrd="0" presId="urn:microsoft.com/office/officeart/2005/8/layout/StepDownProcess"/>
    <dgm:cxn modelId="{2D895992-0610-7847-8717-588D1860CD72}" type="presParOf" srcId="{E13DFC65-0620-5546-9284-95854B643695}" destId="{4D72B732-04CC-5F4B-8E9C-09245727D3B9}" srcOrd="2" destOrd="0" presId="urn:microsoft.com/office/officeart/2005/8/layout/StepDownProcess"/>
    <dgm:cxn modelId="{317597CB-5F05-5C46-8E98-608B8CB7DEA7}" type="presParOf" srcId="{49E2B0A6-6F15-3D4D-BF88-D0B2483CB55B}" destId="{6EA532CE-6739-A24B-AAAE-6A1691A35034}" srcOrd="9" destOrd="0" presId="urn:microsoft.com/office/officeart/2005/8/layout/StepDownProcess"/>
    <dgm:cxn modelId="{07B25F14-FD1D-C644-863E-76AE9B1DE37A}" type="presParOf" srcId="{49E2B0A6-6F15-3D4D-BF88-D0B2483CB55B}" destId="{658BC9F3-2A00-F547-8C78-511B7194FAEB}" srcOrd="10" destOrd="0" presId="urn:microsoft.com/office/officeart/2005/8/layout/StepDownProcess"/>
    <dgm:cxn modelId="{B023C484-9503-1F4F-8378-A4C3B820ACFA}" type="presParOf" srcId="{658BC9F3-2A00-F547-8C78-511B7194FAEB}" destId="{9CCCECD5-8ED0-AC43-9710-1DD092099D67}" srcOrd="0" destOrd="0" presId="urn:microsoft.com/office/officeart/2005/8/layout/StepDownProcess"/>
    <dgm:cxn modelId="{223E57CC-DC7E-483C-B9ED-63C99E899EA7}" type="presParOf" srcId="{658BC9F3-2A00-F547-8C78-511B7194FAEB}" destId="{D3853491-2B6C-1449-B71D-8247E1F629BF}"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8198D2-B811-F543-848D-08253013A363}">
      <dsp:nvSpPr>
        <dsp:cNvPr id="0" name=""/>
        <dsp:cNvSpPr/>
      </dsp:nvSpPr>
      <dsp:spPr>
        <a:xfrm rot="5400000">
          <a:off x="1033738" y="703706"/>
          <a:ext cx="605733" cy="689606"/>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A27501D-E342-BE40-9448-5C65451E51A0}">
      <dsp:nvSpPr>
        <dsp:cNvPr id="0" name=""/>
        <dsp:cNvSpPr/>
      </dsp:nvSpPr>
      <dsp:spPr>
        <a:xfrm>
          <a:off x="873256" y="32238"/>
          <a:ext cx="1019698" cy="713756"/>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tx1"/>
              </a:solidFill>
            </a:rPr>
            <a:t>Abstract Submission</a:t>
          </a:r>
        </a:p>
      </dsp:txBody>
      <dsp:txXfrm>
        <a:off x="908105" y="67087"/>
        <a:ext cx="950000" cy="644058"/>
      </dsp:txXfrm>
    </dsp:sp>
    <dsp:sp modelId="{13263DF5-F771-E44D-A3A6-7359AB5A694B}">
      <dsp:nvSpPr>
        <dsp:cNvPr id="0" name=""/>
        <dsp:cNvSpPr/>
      </dsp:nvSpPr>
      <dsp:spPr>
        <a:xfrm>
          <a:off x="1937493" y="91346"/>
          <a:ext cx="1477308" cy="576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57150" lvl="1" indent="-57150" algn="l" defTabSz="444500">
            <a:lnSpc>
              <a:spcPct val="90000"/>
            </a:lnSpc>
            <a:spcBef>
              <a:spcPct val="0"/>
            </a:spcBef>
            <a:spcAft>
              <a:spcPct val="15000"/>
            </a:spcAft>
            <a:buChar char="•"/>
          </a:pPr>
          <a:r>
            <a:rPr lang="en-US" sz="1000" kern="1200" dirty="0">
              <a:solidFill>
                <a:schemeClr val="tx1"/>
              </a:solidFill>
              <a:latin typeface="Helvetica"/>
              <a:cs typeface="Helvetica"/>
            </a:rPr>
            <a:t>23/02/2024</a:t>
          </a:r>
          <a:endParaRPr lang="en-US" sz="1000" kern="1200" dirty="0">
            <a:solidFill>
              <a:schemeClr val="tx1"/>
            </a:solidFill>
          </a:endParaRPr>
        </a:p>
      </dsp:txBody>
      <dsp:txXfrm>
        <a:off x="1937493" y="91346"/>
        <a:ext cx="1477308" cy="576889"/>
      </dsp:txXfrm>
    </dsp:sp>
    <dsp:sp modelId="{7249723C-E4C0-8E4E-9876-FECBD8EB4088}">
      <dsp:nvSpPr>
        <dsp:cNvPr id="0" name=""/>
        <dsp:cNvSpPr/>
      </dsp:nvSpPr>
      <dsp:spPr>
        <a:xfrm rot="5400000">
          <a:off x="2055740" y="1505490"/>
          <a:ext cx="605733" cy="689606"/>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76A5BC-3282-044F-8AE1-17BEE6013828}">
      <dsp:nvSpPr>
        <dsp:cNvPr id="0" name=""/>
        <dsp:cNvSpPr/>
      </dsp:nvSpPr>
      <dsp:spPr>
        <a:xfrm>
          <a:off x="1895257" y="834022"/>
          <a:ext cx="1019698" cy="713756"/>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tx1"/>
              </a:solidFill>
            </a:rPr>
            <a:t>Literature Survey</a:t>
          </a:r>
        </a:p>
      </dsp:txBody>
      <dsp:txXfrm>
        <a:off x="1930106" y="868871"/>
        <a:ext cx="950000" cy="644058"/>
      </dsp:txXfrm>
    </dsp:sp>
    <dsp:sp modelId="{849E87F9-77C2-E148-A125-B75B32BAE82F}">
      <dsp:nvSpPr>
        <dsp:cNvPr id="0" name=""/>
        <dsp:cNvSpPr/>
      </dsp:nvSpPr>
      <dsp:spPr>
        <a:xfrm>
          <a:off x="2907495" y="893130"/>
          <a:ext cx="1816716" cy="576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57150" lvl="1" indent="-57150" algn="l" defTabSz="466725">
            <a:lnSpc>
              <a:spcPct val="90000"/>
            </a:lnSpc>
            <a:spcBef>
              <a:spcPct val="0"/>
            </a:spcBef>
            <a:spcAft>
              <a:spcPct val="15000"/>
            </a:spcAft>
            <a:buChar char="•"/>
          </a:pPr>
          <a:r>
            <a:rPr lang="en-US" sz="1050" kern="1200" dirty="0">
              <a:solidFill>
                <a:schemeClr val="tx1"/>
              </a:solidFill>
            </a:rPr>
            <a:t>10/03/2024</a:t>
          </a:r>
        </a:p>
      </dsp:txBody>
      <dsp:txXfrm>
        <a:off x="2907495" y="893130"/>
        <a:ext cx="1816716" cy="576889"/>
      </dsp:txXfrm>
    </dsp:sp>
    <dsp:sp modelId="{582A57C3-E208-4C4D-8464-8F41E2B621E9}">
      <dsp:nvSpPr>
        <dsp:cNvPr id="0" name=""/>
        <dsp:cNvSpPr/>
      </dsp:nvSpPr>
      <dsp:spPr>
        <a:xfrm rot="5400000">
          <a:off x="3077741" y="2307273"/>
          <a:ext cx="605733" cy="689606"/>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D4400A-F79C-8A4B-829B-0D720ED8FB8C}">
      <dsp:nvSpPr>
        <dsp:cNvPr id="0" name=""/>
        <dsp:cNvSpPr/>
      </dsp:nvSpPr>
      <dsp:spPr>
        <a:xfrm>
          <a:off x="2917258" y="1635806"/>
          <a:ext cx="1019698" cy="713756"/>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tx1"/>
              </a:solidFill>
            </a:rPr>
            <a:t>Design [Neural Networks]</a:t>
          </a:r>
        </a:p>
      </dsp:txBody>
      <dsp:txXfrm>
        <a:off x="2952107" y="1670655"/>
        <a:ext cx="950000" cy="644058"/>
      </dsp:txXfrm>
    </dsp:sp>
    <dsp:sp modelId="{383D977E-49FE-154D-8370-6E0B15881094}">
      <dsp:nvSpPr>
        <dsp:cNvPr id="0" name=""/>
        <dsp:cNvSpPr/>
      </dsp:nvSpPr>
      <dsp:spPr>
        <a:xfrm>
          <a:off x="3933215" y="1703878"/>
          <a:ext cx="1656531" cy="576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Char char="•"/>
          </a:pPr>
          <a:r>
            <a:rPr lang="en-US" sz="1100" kern="1200" dirty="0">
              <a:solidFill>
                <a:schemeClr val="tx1"/>
              </a:solidFill>
            </a:rPr>
            <a:t> 20/03/2024</a:t>
          </a:r>
        </a:p>
      </dsp:txBody>
      <dsp:txXfrm>
        <a:off x="3933215" y="1703878"/>
        <a:ext cx="1656531" cy="576889"/>
      </dsp:txXfrm>
    </dsp:sp>
    <dsp:sp modelId="{97925E51-E8AA-DC48-BFEB-51206266AB1D}">
      <dsp:nvSpPr>
        <dsp:cNvPr id="0" name=""/>
        <dsp:cNvSpPr/>
      </dsp:nvSpPr>
      <dsp:spPr>
        <a:xfrm rot="5400000">
          <a:off x="4099742" y="3109057"/>
          <a:ext cx="605733" cy="689606"/>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80E448-C06F-8440-B08E-C700B7FCCC29}">
      <dsp:nvSpPr>
        <dsp:cNvPr id="0" name=""/>
        <dsp:cNvSpPr/>
      </dsp:nvSpPr>
      <dsp:spPr>
        <a:xfrm>
          <a:off x="3939259" y="2437589"/>
          <a:ext cx="1019698" cy="713756"/>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tx1"/>
              </a:solidFill>
            </a:rPr>
            <a:t>Implementation</a:t>
          </a:r>
        </a:p>
      </dsp:txBody>
      <dsp:txXfrm>
        <a:off x="3974108" y="2472438"/>
        <a:ext cx="950000" cy="644058"/>
      </dsp:txXfrm>
    </dsp:sp>
    <dsp:sp modelId="{7F2F534D-82F4-5443-8CF7-5BBA47CF0517}">
      <dsp:nvSpPr>
        <dsp:cNvPr id="0" name=""/>
        <dsp:cNvSpPr/>
      </dsp:nvSpPr>
      <dsp:spPr>
        <a:xfrm>
          <a:off x="5020944" y="2505662"/>
          <a:ext cx="1608851" cy="576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Char char="•"/>
          </a:pPr>
          <a:r>
            <a:rPr lang="en-US" sz="1100" kern="1200" dirty="0">
              <a:solidFill>
                <a:schemeClr val="tx1"/>
              </a:solidFill>
            </a:rPr>
            <a:t>07/04/2024</a:t>
          </a:r>
        </a:p>
      </dsp:txBody>
      <dsp:txXfrm>
        <a:off x="5020944" y="2505662"/>
        <a:ext cx="1608851" cy="576889"/>
      </dsp:txXfrm>
    </dsp:sp>
    <dsp:sp modelId="{7EA63742-38C6-7343-AA79-52C3D9CCAB0D}">
      <dsp:nvSpPr>
        <dsp:cNvPr id="0" name=""/>
        <dsp:cNvSpPr/>
      </dsp:nvSpPr>
      <dsp:spPr>
        <a:xfrm rot="5400000">
          <a:off x="5121743" y="3910841"/>
          <a:ext cx="605733" cy="689606"/>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42E532-D17B-8549-B299-BABD4A6DF310}">
      <dsp:nvSpPr>
        <dsp:cNvPr id="0" name=""/>
        <dsp:cNvSpPr/>
      </dsp:nvSpPr>
      <dsp:spPr>
        <a:xfrm>
          <a:off x="4961260" y="3239373"/>
          <a:ext cx="1019698" cy="713756"/>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tx1"/>
              </a:solidFill>
            </a:rPr>
            <a:t>Testing</a:t>
          </a:r>
        </a:p>
      </dsp:txBody>
      <dsp:txXfrm>
        <a:off x="4996109" y="3274222"/>
        <a:ext cx="950000" cy="644058"/>
      </dsp:txXfrm>
    </dsp:sp>
    <dsp:sp modelId="{4D72B732-04CC-5F4B-8E9C-09245727D3B9}">
      <dsp:nvSpPr>
        <dsp:cNvPr id="0" name=""/>
        <dsp:cNvSpPr/>
      </dsp:nvSpPr>
      <dsp:spPr>
        <a:xfrm>
          <a:off x="5976027" y="3307446"/>
          <a:ext cx="1561179" cy="576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57150" lvl="1" indent="-57150" algn="l" defTabSz="444500">
            <a:lnSpc>
              <a:spcPct val="90000"/>
            </a:lnSpc>
            <a:spcBef>
              <a:spcPct val="0"/>
            </a:spcBef>
            <a:spcAft>
              <a:spcPct val="15000"/>
            </a:spcAft>
            <a:buChar char="•"/>
          </a:pPr>
          <a:r>
            <a:rPr lang="en-US" sz="1000" kern="1200" dirty="0">
              <a:solidFill>
                <a:schemeClr val="tx1"/>
              </a:solidFill>
            </a:rPr>
            <a:t>14/04/2024</a:t>
          </a:r>
        </a:p>
      </dsp:txBody>
      <dsp:txXfrm>
        <a:off x="5976027" y="3307446"/>
        <a:ext cx="1561179" cy="576889"/>
      </dsp:txXfrm>
    </dsp:sp>
    <dsp:sp modelId="{9CCCECD5-8ED0-AC43-9710-1DD092099D67}">
      <dsp:nvSpPr>
        <dsp:cNvPr id="0" name=""/>
        <dsp:cNvSpPr/>
      </dsp:nvSpPr>
      <dsp:spPr>
        <a:xfrm>
          <a:off x="5983262" y="4041157"/>
          <a:ext cx="1019698" cy="713756"/>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tx1"/>
              </a:solidFill>
            </a:rPr>
            <a:t>Document Submission</a:t>
          </a:r>
        </a:p>
      </dsp:txBody>
      <dsp:txXfrm>
        <a:off x="6018111" y="4076006"/>
        <a:ext cx="950000" cy="644058"/>
      </dsp:txXfrm>
    </dsp:sp>
    <dsp:sp modelId="{D3853491-2B6C-1449-B71D-8247E1F629BF}">
      <dsp:nvSpPr>
        <dsp:cNvPr id="0" name=""/>
        <dsp:cNvSpPr/>
      </dsp:nvSpPr>
      <dsp:spPr>
        <a:xfrm>
          <a:off x="7007918" y="4116210"/>
          <a:ext cx="1094685" cy="576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57150" lvl="1" indent="-57150" algn="l" defTabSz="444500">
            <a:lnSpc>
              <a:spcPct val="90000"/>
            </a:lnSpc>
            <a:spcBef>
              <a:spcPct val="0"/>
            </a:spcBef>
            <a:spcAft>
              <a:spcPct val="15000"/>
            </a:spcAft>
            <a:buChar char="•"/>
          </a:pPr>
          <a:r>
            <a:rPr lang="en-US" sz="1000" kern="1200" dirty="0">
              <a:solidFill>
                <a:schemeClr val="tx1"/>
              </a:solidFill>
            </a:rPr>
            <a:t>24/04/2024</a:t>
          </a:r>
        </a:p>
      </dsp:txBody>
      <dsp:txXfrm>
        <a:off x="7007918" y="4116210"/>
        <a:ext cx="1094685" cy="576889"/>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xfrm>
            <a:off x="1143000" y="685800"/>
            <a:ext cx="4572000" cy="3429000"/>
          </a:xfrm>
          <a:prstGeom prst="rect">
            <a:avLst/>
          </a:prstGeom>
        </p:spPr>
        <p:txBody>
          <a:bodyPr/>
          <a:lstStyle/>
          <a:p>
            <a:endParaRPr/>
          </a:p>
        </p:txBody>
      </p:sp>
      <p:sp>
        <p:nvSpPr>
          <p:cNvPr id="127" name="Shape 12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7739982"/>
      </p:ext>
    </p:extLst>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motivation behind this project is </a:t>
            </a:r>
            <a:r>
              <a:rPr lang="en-US" b="0" i="0">
                <a:solidFill>
                  <a:srgbClr val="D1D5DB"/>
                </a:solidFill>
                <a:effectLst/>
                <a:latin typeface="Söhne"/>
              </a:rPr>
              <a:t>Imagine you have seen robots in various places, like factories, hospitals, or maybe even your own home. These robots are doing more than just staying in one place; they are moving around and interacting with people and objects.</a:t>
            </a:r>
          </a:p>
          <a:p>
            <a:endParaRPr lang="en-US"/>
          </a:p>
          <a:p>
            <a:r>
              <a:rPr lang="en-US" err="1"/>
              <a:t>Tools,parts</a:t>
            </a:r>
            <a:r>
              <a:rPr lang="en-US"/>
              <a:t> </a:t>
            </a:r>
            <a:r>
              <a:rPr lang="en-US" err="1"/>
              <a:t>delivery,medicine</a:t>
            </a:r>
            <a:r>
              <a:rPr lang="en-US"/>
              <a:t>=</a:t>
            </a:r>
            <a:r>
              <a:rPr lang="en-US" err="1"/>
              <a:t>customer,tool</a:t>
            </a:r>
            <a:r>
              <a:rPr lang="en-US"/>
              <a:t> to doctor etc.</a:t>
            </a:r>
          </a:p>
          <a:p>
            <a:endParaRPr lang="en-US"/>
          </a:p>
          <a:p>
            <a:r>
              <a:rPr lang="en-US" b="0" i="0">
                <a:solidFill>
                  <a:srgbClr val="D1D5DB"/>
                </a:solidFill>
                <a:effectLst/>
                <a:latin typeface="Söhne"/>
              </a:rPr>
              <a:t>To make robots more useful and make sure they work smoothly in different situations, it's really important to teach them how to hand over objects in a flexible and easy way, just like how we humans do it naturally.</a:t>
            </a:r>
            <a:endParaRPr lang="en-US"/>
          </a:p>
          <a:p>
            <a:endParaRPr lang="en-IN"/>
          </a:p>
        </p:txBody>
      </p:sp>
    </p:spTree>
    <p:extLst>
      <p:ext uri="{BB962C8B-B14F-4D97-AF65-F5344CB8AC3E}">
        <p14:creationId xmlns:p14="http://schemas.microsoft.com/office/powerpoint/2010/main" val="13596599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motivation behind this project is </a:t>
            </a:r>
            <a:r>
              <a:rPr lang="en-US" b="0" i="0">
                <a:solidFill>
                  <a:srgbClr val="D1D5DB"/>
                </a:solidFill>
                <a:effectLst/>
                <a:latin typeface="Söhne"/>
              </a:rPr>
              <a:t>Imagine you have seen robots in various places, like factories, hospitals, or maybe even your own home. These robots are doing more than just staying in one place; they are moving around and interacting with people and objects.</a:t>
            </a:r>
          </a:p>
          <a:p>
            <a:endParaRPr lang="en-US"/>
          </a:p>
          <a:p>
            <a:r>
              <a:rPr lang="en-US" err="1"/>
              <a:t>Tools,parts</a:t>
            </a:r>
            <a:r>
              <a:rPr lang="en-US"/>
              <a:t> </a:t>
            </a:r>
            <a:r>
              <a:rPr lang="en-US" err="1"/>
              <a:t>delivery,medicine</a:t>
            </a:r>
            <a:r>
              <a:rPr lang="en-US"/>
              <a:t>=</a:t>
            </a:r>
            <a:r>
              <a:rPr lang="en-US" err="1"/>
              <a:t>customer,tool</a:t>
            </a:r>
            <a:r>
              <a:rPr lang="en-US"/>
              <a:t> to doctor etc.</a:t>
            </a:r>
          </a:p>
          <a:p>
            <a:endParaRPr lang="en-US"/>
          </a:p>
          <a:p>
            <a:r>
              <a:rPr lang="en-US" b="0" i="0">
                <a:solidFill>
                  <a:srgbClr val="D1D5DB"/>
                </a:solidFill>
                <a:effectLst/>
                <a:latin typeface="Söhne"/>
              </a:rPr>
              <a:t>To make robots more useful and make sure they work smoothly in different situations, it's really important to teach them how to hand over objects in a flexible and easy way, just like how we humans do it naturally.</a:t>
            </a:r>
            <a:endParaRPr lang="en-US"/>
          </a:p>
          <a:p>
            <a:endParaRPr lang="en-IN"/>
          </a:p>
        </p:txBody>
      </p:sp>
    </p:spTree>
    <p:extLst>
      <p:ext uri="{BB962C8B-B14F-4D97-AF65-F5344CB8AC3E}">
        <p14:creationId xmlns:p14="http://schemas.microsoft.com/office/powerpoint/2010/main" val="2001496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motivation behind this project is </a:t>
            </a:r>
            <a:r>
              <a:rPr lang="en-US" b="0" i="0">
                <a:solidFill>
                  <a:srgbClr val="D1D5DB"/>
                </a:solidFill>
                <a:effectLst/>
                <a:latin typeface="Söhne"/>
              </a:rPr>
              <a:t>Imagine you have seen robots in various places, like factories, hospitals, or maybe even your own home. These robots are doing more than just staying in one place; they are moving around and interacting with people and objects.</a:t>
            </a:r>
          </a:p>
          <a:p>
            <a:endParaRPr lang="en-US"/>
          </a:p>
          <a:p>
            <a:r>
              <a:rPr lang="en-US" err="1"/>
              <a:t>Tools,parts</a:t>
            </a:r>
            <a:r>
              <a:rPr lang="en-US"/>
              <a:t> </a:t>
            </a:r>
            <a:r>
              <a:rPr lang="en-US" err="1"/>
              <a:t>delivery,medicine</a:t>
            </a:r>
            <a:r>
              <a:rPr lang="en-US"/>
              <a:t>=</a:t>
            </a:r>
            <a:r>
              <a:rPr lang="en-US" err="1"/>
              <a:t>customer,tool</a:t>
            </a:r>
            <a:r>
              <a:rPr lang="en-US"/>
              <a:t> to doctor etc.</a:t>
            </a:r>
          </a:p>
          <a:p>
            <a:endParaRPr lang="en-US"/>
          </a:p>
          <a:p>
            <a:r>
              <a:rPr lang="en-US" b="0" i="0">
                <a:solidFill>
                  <a:srgbClr val="D1D5DB"/>
                </a:solidFill>
                <a:effectLst/>
                <a:latin typeface="Söhne"/>
              </a:rPr>
              <a:t>To make robots more useful and make sure they work smoothly in different situations, it's really important to teach them how to hand over objects in a flexible and easy way, just like how we humans do it naturally.</a:t>
            </a:r>
            <a:endParaRPr lang="en-US"/>
          </a:p>
          <a:p>
            <a:endParaRPr lang="en-IN"/>
          </a:p>
        </p:txBody>
      </p:sp>
    </p:spTree>
    <p:extLst>
      <p:ext uri="{BB962C8B-B14F-4D97-AF65-F5344CB8AC3E}">
        <p14:creationId xmlns:p14="http://schemas.microsoft.com/office/powerpoint/2010/main" val="1609767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motivation behind this project is </a:t>
            </a:r>
            <a:r>
              <a:rPr lang="en-US" b="0" i="0">
                <a:solidFill>
                  <a:srgbClr val="D1D5DB"/>
                </a:solidFill>
                <a:effectLst/>
                <a:latin typeface="Söhne"/>
              </a:rPr>
              <a:t>Imagine you have seen robots in various places, like factories, hospitals, or maybe even your own home. These robots are doing more than just staying in one place; they are moving around and interacting with people and objects.</a:t>
            </a:r>
          </a:p>
          <a:p>
            <a:endParaRPr lang="en-US"/>
          </a:p>
          <a:p>
            <a:r>
              <a:rPr lang="en-US" err="1"/>
              <a:t>Tools,parts</a:t>
            </a:r>
            <a:r>
              <a:rPr lang="en-US"/>
              <a:t> </a:t>
            </a:r>
            <a:r>
              <a:rPr lang="en-US" err="1"/>
              <a:t>delivery,medicine</a:t>
            </a:r>
            <a:r>
              <a:rPr lang="en-US"/>
              <a:t>=</a:t>
            </a:r>
            <a:r>
              <a:rPr lang="en-US" err="1"/>
              <a:t>customer,tool</a:t>
            </a:r>
            <a:r>
              <a:rPr lang="en-US"/>
              <a:t> to doctor etc.</a:t>
            </a:r>
          </a:p>
          <a:p>
            <a:endParaRPr lang="en-US"/>
          </a:p>
          <a:p>
            <a:r>
              <a:rPr lang="en-US" b="0" i="0">
                <a:solidFill>
                  <a:srgbClr val="D1D5DB"/>
                </a:solidFill>
                <a:effectLst/>
                <a:latin typeface="Söhne"/>
              </a:rPr>
              <a:t>To make robots more useful and make sure they work smoothly in different situations, it's really important to teach them how to hand over objects in a flexible and easy way, just like how we humans do it naturally.</a:t>
            </a:r>
            <a:endParaRPr lang="en-US"/>
          </a:p>
          <a:p>
            <a:endParaRPr lang="en-IN"/>
          </a:p>
        </p:txBody>
      </p:sp>
    </p:spTree>
    <p:extLst>
      <p:ext uri="{BB962C8B-B14F-4D97-AF65-F5344CB8AC3E}">
        <p14:creationId xmlns:p14="http://schemas.microsoft.com/office/powerpoint/2010/main" val="2857820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dirty="0"/>
              <a:t> "Image to Audio for Enhanced Accessibility," represents a substantial advancement in addressing accessibility challenges for visually impaired individuals. Compared to previous projects, our approach excels in accuracy, quality, and user satisfaction, promising significantly better results. We combine cutting-edge deep learning techniques, extensive dataset utilization, and user feedback to provide a more efficient and user-centric solution. </a:t>
            </a:r>
          </a:p>
          <a:p>
            <a:pPr algn="just"/>
            <a:endParaRPr lang="en-US" sz="1200" dirty="0"/>
          </a:p>
          <a:p>
            <a:pPr algn="just"/>
            <a:r>
              <a:rPr lang="en-US" sz="1200" dirty="0"/>
              <a:t>Our dedication to continuous improvement ensures we remain at the forefront of accessibility technology, offering visually impaired individuals a level of independence and inclusivity previously unattainable. </a:t>
            </a:r>
          </a:p>
          <a:p>
            <a:pPr algn="just"/>
            <a:endParaRPr lang="en-US" sz="1200" dirty="0"/>
          </a:p>
          <a:p>
            <a:pPr algn="just"/>
            <a:r>
              <a:rPr lang="en-US" sz="1200" dirty="0"/>
              <a:t>In essence, our project sets new standards for digital accessibility, providing superior results and enhancing the lives of the visually impaired community.</a:t>
            </a:r>
            <a:endParaRPr lang="en-IN" sz="1200" dirty="0"/>
          </a:p>
          <a:p>
            <a:endParaRPr lang="en-IN" dirty="0"/>
          </a:p>
        </p:txBody>
      </p:sp>
    </p:spTree>
    <p:extLst>
      <p:ext uri="{BB962C8B-B14F-4D97-AF65-F5344CB8AC3E}">
        <p14:creationId xmlns:p14="http://schemas.microsoft.com/office/powerpoint/2010/main" val="1285815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D54751-F31F-6045-49D7-F5D2FF0092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5FDEA3-6358-9534-16D7-980996F472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670397-DE50-28AB-0B05-0C2A0B62366C}"/>
              </a:ext>
            </a:extLst>
          </p:cNvPr>
          <p:cNvSpPr>
            <a:spLocks noGrp="1"/>
          </p:cNvSpPr>
          <p:nvPr>
            <p:ph type="body" idx="1"/>
          </p:nvPr>
        </p:nvSpPr>
        <p:spPr/>
        <p:txBody>
          <a:bodyPr/>
          <a:lstStyle/>
          <a:p>
            <a:r>
              <a:rPr lang="en-US"/>
              <a:t>The motivation behind this project is </a:t>
            </a:r>
            <a:r>
              <a:rPr lang="en-US" b="0" i="0">
                <a:solidFill>
                  <a:srgbClr val="D1D5DB"/>
                </a:solidFill>
                <a:effectLst/>
                <a:latin typeface="Söhne"/>
              </a:rPr>
              <a:t>Imagine you have seen robots in various places, like factories, hospitals, or maybe even your own home. These robots are doing more than just staying in one place; they are moving around and interacting with people and objects.</a:t>
            </a:r>
          </a:p>
          <a:p>
            <a:endParaRPr lang="en-US"/>
          </a:p>
          <a:p>
            <a:r>
              <a:rPr lang="en-US" err="1"/>
              <a:t>Tools,parts</a:t>
            </a:r>
            <a:r>
              <a:rPr lang="en-US"/>
              <a:t> </a:t>
            </a:r>
            <a:r>
              <a:rPr lang="en-US" err="1"/>
              <a:t>delivery,medicine</a:t>
            </a:r>
            <a:r>
              <a:rPr lang="en-US"/>
              <a:t>=</a:t>
            </a:r>
            <a:r>
              <a:rPr lang="en-US" err="1"/>
              <a:t>customer,tool</a:t>
            </a:r>
            <a:r>
              <a:rPr lang="en-US"/>
              <a:t> to doctor etc.</a:t>
            </a:r>
          </a:p>
          <a:p>
            <a:endParaRPr lang="en-US"/>
          </a:p>
          <a:p>
            <a:r>
              <a:rPr lang="en-US" b="0" i="0">
                <a:solidFill>
                  <a:srgbClr val="D1D5DB"/>
                </a:solidFill>
                <a:effectLst/>
                <a:latin typeface="Söhne"/>
              </a:rPr>
              <a:t>To make robots more useful and make sure they work smoothly in different situations, it's really important to teach them how to hand over objects in a flexible and easy way, just like how we humans do it naturally.</a:t>
            </a:r>
            <a:endParaRPr lang="en-US"/>
          </a:p>
          <a:p>
            <a:endParaRPr lang="en-IN"/>
          </a:p>
        </p:txBody>
      </p:sp>
    </p:spTree>
    <p:extLst>
      <p:ext uri="{BB962C8B-B14F-4D97-AF65-F5344CB8AC3E}">
        <p14:creationId xmlns:p14="http://schemas.microsoft.com/office/powerpoint/2010/main" val="4226960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motivation behind this project is </a:t>
            </a:r>
            <a:r>
              <a:rPr lang="en-US" b="0" i="0">
                <a:solidFill>
                  <a:srgbClr val="D1D5DB"/>
                </a:solidFill>
                <a:effectLst/>
                <a:latin typeface="Söhne"/>
              </a:rPr>
              <a:t>Imagine you have seen robots in various places, like factories, hospitals, or maybe even your own home. These robots are doing more than just staying in one place; they are moving around and interacting with people and objects.</a:t>
            </a:r>
          </a:p>
          <a:p>
            <a:endParaRPr lang="en-US"/>
          </a:p>
          <a:p>
            <a:r>
              <a:rPr lang="en-US" err="1"/>
              <a:t>Tools,parts</a:t>
            </a:r>
            <a:r>
              <a:rPr lang="en-US"/>
              <a:t> </a:t>
            </a:r>
            <a:r>
              <a:rPr lang="en-US" err="1"/>
              <a:t>delivery,medicine</a:t>
            </a:r>
            <a:r>
              <a:rPr lang="en-US"/>
              <a:t>=</a:t>
            </a:r>
            <a:r>
              <a:rPr lang="en-US" err="1"/>
              <a:t>customer,tool</a:t>
            </a:r>
            <a:r>
              <a:rPr lang="en-US"/>
              <a:t> to doctor etc.</a:t>
            </a:r>
          </a:p>
          <a:p>
            <a:endParaRPr lang="en-US"/>
          </a:p>
          <a:p>
            <a:r>
              <a:rPr lang="en-US" b="0" i="0">
                <a:solidFill>
                  <a:srgbClr val="D1D5DB"/>
                </a:solidFill>
                <a:effectLst/>
                <a:latin typeface="Söhne"/>
              </a:rPr>
              <a:t>To make robots more useful and make sure they work smoothly in different situations, it's really important to teach them how to hand over objects in a flexible and easy way, just like how we humans do it naturally.</a:t>
            </a:r>
            <a:endParaRPr lang="en-US"/>
          </a:p>
          <a:p>
            <a:endParaRPr lang="en-IN"/>
          </a:p>
        </p:txBody>
      </p:sp>
    </p:spTree>
    <p:extLst>
      <p:ext uri="{BB962C8B-B14F-4D97-AF65-F5344CB8AC3E}">
        <p14:creationId xmlns:p14="http://schemas.microsoft.com/office/powerpoint/2010/main" val="1994917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motivation behind this project is </a:t>
            </a:r>
            <a:r>
              <a:rPr lang="en-US" b="0" i="0">
                <a:solidFill>
                  <a:srgbClr val="D1D5DB"/>
                </a:solidFill>
                <a:effectLst/>
                <a:latin typeface="Söhne"/>
              </a:rPr>
              <a:t>Imagine you have seen robots in various places, like factories, hospitals, or maybe even your own home. These robots are doing more than just staying in one place; they are moving around and interacting with people and objects.</a:t>
            </a:r>
          </a:p>
          <a:p>
            <a:endParaRPr lang="en-US"/>
          </a:p>
          <a:p>
            <a:r>
              <a:rPr lang="en-US" err="1"/>
              <a:t>Tools,parts</a:t>
            </a:r>
            <a:r>
              <a:rPr lang="en-US"/>
              <a:t> </a:t>
            </a:r>
            <a:r>
              <a:rPr lang="en-US" err="1"/>
              <a:t>delivery,medicine</a:t>
            </a:r>
            <a:r>
              <a:rPr lang="en-US"/>
              <a:t>=</a:t>
            </a:r>
            <a:r>
              <a:rPr lang="en-US" err="1"/>
              <a:t>customer,tool</a:t>
            </a:r>
            <a:r>
              <a:rPr lang="en-US"/>
              <a:t> to doctor etc.</a:t>
            </a:r>
          </a:p>
          <a:p>
            <a:endParaRPr lang="en-US"/>
          </a:p>
          <a:p>
            <a:r>
              <a:rPr lang="en-US" b="0" i="0">
                <a:solidFill>
                  <a:srgbClr val="D1D5DB"/>
                </a:solidFill>
                <a:effectLst/>
                <a:latin typeface="Söhne"/>
              </a:rPr>
              <a:t>To make robots more useful and make sure they work smoothly in different situations, it's really important to teach them how to hand over objects in a flexible and easy way, just like how we humans do it naturally.</a:t>
            </a:r>
            <a:endParaRPr lang="en-US"/>
          </a:p>
          <a:p>
            <a:endParaRPr lang="en-IN"/>
          </a:p>
        </p:txBody>
      </p:sp>
    </p:spTree>
    <p:extLst>
      <p:ext uri="{BB962C8B-B14F-4D97-AF65-F5344CB8AC3E}">
        <p14:creationId xmlns:p14="http://schemas.microsoft.com/office/powerpoint/2010/main" val="472143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motivation behind this project is </a:t>
            </a:r>
            <a:r>
              <a:rPr lang="en-US" b="0" i="0">
                <a:solidFill>
                  <a:srgbClr val="D1D5DB"/>
                </a:solidFill>
                <a:effectLst/>
                <a:latin typeface="Söhne"/>
              </a:rPr>
              <a:t>Imagine you have seen robots in various places, like factories, hospitals, or maybe even your own home. These robots are doing more than just staying in one place; they are moving around and interacting with people and objects.</a:t>
            </a:r>
          </a:p>
          <a:p>
            <a:endParaRPr lang="en-US"/>
          </a:p>
          <a:p>
            <a:r>
              <a:rPr lang="en-US" err="1"/>
              <a:t>Tools,parts</a:t>
            </a:r>
            <a:r>
              <a:rPr lang="en-US"/>
              <a:t> </a:t>
            </a:r>
            <a:r>
              <a:rPr lang="en-US" err="1"/>
              <a:t>delivery,medicine</a:t>
            </a:r>
            <a:r>
              <a:rPr lang="en-US"/>
              <a:t>=</a:t>
            </a:r>
            <a:r>
              <a:rPr lang="en-US" err="1"/>
              <a:t>customer,tool</a:t>
            </a:r>
            <a:r>
              <a:rPr lang="en-US"/>
              <a:t> to doctor etc.</a:t>
            </a:r>
          </a:p>
          <a:p>
            <a:endParaRPr lang="en-US"/>
          </a:p>
          <a:p>
            <a:r>
              <a:rPr lang="en-US" b="0" i="0">
                <a:solidFill>
                  <a:srgbClr val="D1D5DB"/>
                </a:solidFill>
                <a:effectLst/>
                <a:latin typeface="Söhne"/>
              </a:rPr>
              <a:t>To make robots more useful and make sure they work smoothly in different situations, it's really important to teach them how to hand over objects in a flexible and easy way, just like how we humans do it naturally.</a:t>
            </a:r>
            <a:endParaRPr lang="en-US"/>
          </a:p>
          <a:p>
            <a:endParaRPr lang="en-IN"/>
          </a:p>
        </p:txBody>
      </p:sp>
    </p:spTree>
    <p:extLst>
      <p:ext uri="{BB962C8B-B14F-4D97-AF65-F5344CB8AC3E}">
        <p14:creationId xmlns:p14="http://schemas.microsoft.com/office/powerpoint/2010/main" val="151507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motivation behind this project is </a:t>
            </a:r>
            <a:r>
              <a:rPr lang="en-US" b="0" i="0">
                <a:solidFill>
                  <a:srgbClr val="D1D5DB"/>
                </a:solidFill>
                <a:effectLst/>
                <a:latin typeface="Söhne"/>
              </a:rPr>
              <a:t>Imagine you have seen robots in various places, like factories, hospitals, or maybe even your own home. These robots are doing more than just staying in one place; they are moving around and interacting with people and objects.</a:t>
            </a:r>
          </a:p>
          <a:p>
            <a:endParaRPr lang="en-US"/>
          </a:p>
          <a:p>
            <a:r>
              <a:rPr lang="en-US" err="1"/>
              <a:t>Tools,parts</a:t>
            </a:r>
            <a:r>
              <a:rPr lang="en-US"/>
              <a:t> </a:t>
            </a:r>
            <a:r>
              <a:rPr lang="en-US" err="1"/>
              <a:t>delivery,medicine</a:t>
            </a:r>
            <a:r>
              <a:rPr lang="en-US"/>
              <a:t>=</a:t>
            </a:r>
            <a:r>
              <a:rPr lang="en-US" err="1"/>
              <a:t>customer,tool</a:t>
            </a:r>
            <a:r>
              <a:rPr lang="en-US"/>
              <a:t> to doctor etc.</a:t>
            </a:r>
          </a:p>
          <a:p>
            <a:endParaRPr lang="en-US"/>
          </a:p>
          <a:p>
            <a:r>
              <a:rPr lang="en-US" b="0" i="0">
                <a:solidFill>
                  <a:srgbClr val="D1D5DB"/>
                </a:solidFill>
                <a:effectLst/>
                <a:latin typeface="Söhne"/>
              </a:rPr>
              <a:t>To make robots more useful and make sure they work smoothly in different situations, it's really important to teach them how to hand over objects in a flexible and easy way, just like how we humans do it naturally.</a:t>
            </a:r>
            <a:endParaRPr lang="en-US"/>
          </a:p>
          <a:p>
            <a:endParaRPr lang="en-IN"/>
          </a:p>
        </p:txBody>
      </p:sp>
    </p:spTree>
    <p:extLst>
      <p:ext uri="{BB962C8B-B14F-4D97-AF65-F5344CB8AC3E}">
        <p14:creationId xmlns:p14="http://schemas.microsoft.com/office/powerpoint/2010/main" val="1766200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motivation behind this project is </a:t>
            </a:r>
            <a:r>
              <a:rPr lang="en-US" b="0" i="0">
                <a:solidFill>
                  <a:srgbClr val="D1D5DB"/>
                </a:solidFill>
                <a:effectLst/>
                <a:latin typeface="Söhne"/>
              </a:rPr>
              <a:t>Imagine you have seen robots in various places, like factories, hospitals, or maybe even your own home. These robots are doing more than just staying in one place; they are moving around and interacting with people and objects.</a:t>
            </a:r>
          </a:p>
          <a:p>
            <a:endParaRPr lang="en-US"/>
          </a:p>
          <a:p>
            <a:r>
              <a:rPr lang="en-US" err="1"/>
              <a:t>Tools,parts</a:t>
            </a:r>
            <a:r>
              <a:rPr lang="en-US"/>
              <a:t> </a:t>
            </a:r>
            <a:r>
              <a:rPr lang="en-US" err="1"/>
              <a:t>delivery,medicine</a:t>
            </a:r>
            <a:r>
              <a:rPr lang="en-US"/>
              <a:t>=</a:t>
            </a:r>
            <a:r>
              <a:rPr lang="en-US" err="1"/>
              <a:t>customer,tool</a:t>
            </a:r>
            <a:r>
              <a:rPr lang="en-US"/>
              <a:t> to doctor etc.</a:t>
            </a:r>
          </a:p>
          <a:p>
            <a:endParaRPr lang="en-US"/>
          </a:p>
          <a:p>
            <a:r>
              <a:rPr lang="en-US" b="0" i="0">
                <a:solidFill>
                  <a:srgbClr val="D1D5DB"/>
                </a:solidFill>
                <a:effectLst/>
                <a:latin typeface="Söhne"/>
              </a:rPr>
              <a:t>To make robots more useful and make sure they work smoothly in different situations, it's really important to teach them how to hand over objects in a flexible and easy way, just like how we humans do it naturally.</a:t>
            </a:r>
            <a:endParaRPr lang="en-US"/>
          </a:p>
          <a:p>
            <a:endParaRPr lang="en-IN"/>
          </a:p>
        </p:txBody>
      </p:sp>
    </p:spTree>
    <p:extLst>
      <p:ext uri="{BB962C8B-B14F-4D97-AF65-F5344CB8AC3E}">
        <p14:creationId xmlns:p14="http://schemas.microsoft.com/office/powerpoint/2010/main" val="3383072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motivation behind this project is </a:t>
            </a:r>
            <a:r>
              <a:rPr lang="en-US" b="0" i="0">
                <a:solidFill>
                  <a:srgbClr val="D1D5DB"/>
                </a:solidFill>
                <a:effectLst/>
                <a:latin typeface="Söhne"/>
              </a:rPr>
              <a:t>Imagine you have seen robots in various places, like factories, hospitals, or maybe even your own home. These robots are doing more than just staying in one place; they are moving around and interacting with people and objects.</a:t>
            </a:r>
          </a:p>
          <a:p>
            <a:endParaRPr lang="en-US"/>
          </a:p>
          <a:p>
            <a:r>
              <a:rPr lang="en-US" err="1"/>
              <a:t>Tools,parts</a:t>
            </a:r>
            <a:r>
              <a:rPr lang="en-US"/>
              <a:t> </a:t>
            </a:r>
            <a:r>
              <a:rPr lang="en-US" err="1"/>
              <a:t>delivery,medicine</a:t>
            </a:r>
            <a:r>
              <a:rPr lang="en-US"/>
              <a:t>=</a:t>
            </a:r>
            <a:r>
              <a:rPr lang="en-US" err="1"/>
              <a:t>customer,tool</a:t>
            </a:r>
            <a:r>
              <a:rPr lang="en-US"/>
              <a:t> to doctor etc.</a:t>
            </a:r>
          </a:p>
          <a:p>
            <a:endParaRPr lang="en-US"/>
          </a:p>
          <a:p>
            <a:r>
              <a:rPr lang="en-US" b="0" i="0">
                <a:solidFill>
                  <a:srgbClr val="D1D5DB"/>
                </a:solidFill>
                <a:effectLst/>
                <a:latin typeface="Söhne"/>
              </a:rPr>
              <a:t>To make robots more useful and make sure they work smoothly in different situations, it's really important to teach them how to hand over objects in a flexible and easy way, just like how we humans do it naturally.</a:t>
            </a:r>
            <a:endParaRPr lang="en-US"/>
          </a:p>
          <a:p>
            <a:endParaRPr lang="en-IN"/>
          </a:p>
        </p:txBody>
      </p:sp>
    </p:spTree>
    <p:extLst>
      <p:ext uri="{BB962C8B-B14F-4D97-AF65-F5344CB8AC3E}">
        <p14:creationId xmlns:p14="http://schemas.microsoft.com/office/powerpoint/2010/main" val="2145474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motivation behind this project is </a:t>
            </a:r>
            <a:r>
              <a:rPr lang="en-US" b="0" i="0">
                <a:solidFill>
                  <a:srgbClr val="D1D5DB"/>
                </a:solidFill>
                <a:effectLst/>
                <a:latin typeface="Söhne"/>
              </a:rPr>
              <a:t>Imagine you have seen robots in various places, like factories, hospitals, or maybe even your own home. These robots are doing more than just staying in one place; they are moving around and interacting with people and objects.</a:t>
            </a:r>
          </a:p>
          <a:p>
            <a:endParaRPr lang="en-US"/>
          </a:p>
          <a:p>
            <a:r>
              <a:rPr lang="en-US" err="1"/>
              <a:t>Tools,parts</a:t>
            </a:r>
            <a:r>
              <a:rPr lang="en-US"/>
              <a:t> </a:t>
            </a:r>
            <a:r>
              <a:rPr lang="en-US" err="1"/>
              <a:t>delivery,medicine</a:t>
            </a:r>
            <a:r>
              <a:rPr lang="en-US"/>
              <a:t>=</a:t>
            </a:r>
            <a:r>
              <a:rPr lang="en-US" err="1"/>
              <a:t>customer,tool</a:t>
            </a:r>
            <a:r>
              <a:rPr lang="en-US"/>
              <a:t> to doctor etc.</a:t>
            </a:r>
          </a:p>
          <a:p>
            <a:endParaRPr lang="en-US"/>
          </a:p>
          <a:p>
            <a:r>
              <a:rPr lang="en-US" b="0" i="0">
                <a:solidFill>
                  <a:srgbClr val="D1D5DB"/>
                </a:solidFill>
                <a:effectLst/>
                <a:latin typeface="Söhne"/>
              </a:rPr>
              <a:t>To make robots more useful and make sure they work smoothly in different situations, it's really important to teach them how to hand over objects in a flexible and easy way, just like how we humans do it naturally.</a:t>
            </a:r>
            <a:endParaRPr lang="en-US"/>
          </a:p>
          <a:p>
            <a:endParaRPr lang="en-IN"/>
          </a:p>
        </p:txBody>
      </p:sp>
    </p:spTree>
    <p:extLst>
      <p:ext uri="{BB962C8B-B14F-4D97-AF65-F5344CB8AC3E}">
        <p14:creationId xmlns:p14="http://schemas.microsoft.com/office/powerpoint/2010/main" val="4167872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4"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15"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20"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23"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24"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25"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26"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27"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36"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37"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38"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39"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4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4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49"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50"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51"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59"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60"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61"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62"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63"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71"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72"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73"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74"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75"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83"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84"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85"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86"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87"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9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96"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97"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98"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99"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0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10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109"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110"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111"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sp>
        <p:nvSpPr>
          <p:cNvPr id="3"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pic>
        <p:nvPicPr>
          <p:cNvPr id="4" name="image.png" descr="image.png"/>
          <p:cNvPicPr>
            <a:picLocks noChangeAspect="1"/>
          </p:cNvPicPr>
          <p:nvPr/>
        </p:nvPicPr>
        <p:blipFill>
          <a:blip r:embed="rId12"/>
          <a:stretch>
            <a:fillRect/>
          </a:stretch>
        </p:blipFill>
        <p:spPr>
          <a:xfrm>
            <a:off x="0" y="38100"/>
            <a:ext cx="1104900" cy="1104900"/>
          </a:xfrm>
          <a:prstGeom prst="rect">
            <a:avLst/>
          </a:prstGeom>
          <a:ln w="12700">
            <a:miter lim="400000"/>
          </a:ln>
        </p:spPr>
      </p:pic>
      <p:sp>
        <p:nvSpPr>
          <p:cNvPr id="5" name="Slide Number"/>
          <p:cNvSpPr txBox="1">
            <a:spLocks noGrp="1"/>
          </p:cNvSpPr>
          <p:nvPr>
            <p:ph type="sldNum" sz="quarter" idx="2"/>
          </p:nvPr>
        </p:nvSpPr>
        <p:spPr>
          <a:xfrm>
            <a:off x="8308692" y="381000"/>
            <a:ext cx="301909" cy="288824"/>
          </a:xfrm>
          <a:prstGeom prst="rect">
            <a:avLst/>
          </a:prstGeom>
          <a:ln w="12700">
            <a:miter lim="400000"/>
          </a:ln>
        </p:spPr>
        <p:txBody>
          <a:bodyPr wrap="none" lIns="45719" rIns="45719">
            <a:spAutoFit/>
          </a:bodyPr>
          <a:lstStyle>
            <a:lvl1pPr algn="r">
              <a:defRPr>
                <a:latin typeface="+mn-lt"/>
                <a:ea typeface="+mn-ea"/>
                <a:cs typeface="+mn-cs"/>
                <a:sym typeface="Arial"/>
              </a:defRPr>
            </a:lvl1pPr>
          </a:lstStyle>
          <a:p>
            <a:fld id="{86CB4B4D-7CA3-9044-876B-883B54F8677D}" type="slidenum">
              <a:t>‹#›</a:t>
            </a:fld>
            <a:endParaRPr/>
          </a:p>
        </p:txBody>
      </p:sp>
      <p:sp>
        <p:nvSpPr>
          <p:cNvPr id="6" name="Title Text"/>
          <p:cNvSpPr txBox="1">
            <a:spLocks noGrp="1"/>
          </p:cNvSpPr>
          <p:nvPr>
            <p:ph type="title"/>
          </p:nvPr>
        </p:nvSpPr>
        <p:spPr>
          <a:xfrm>
            <a:off x="457200" y="92074"/>
            <a:ext cx="8229600" cy="1508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7" name="Body Level One…"/>
          <p:cNvSpPr txBox="1">
            <a:spLocks noGrp="1"/>
          </p:cNvSpPr>
          <p:nvPr>
            <p:ph type="body" idx="1"/>
          </p:nvPr>
        </p:nvSpPr>
        <p:spPr>
          <a:xfrm>
            <a:off x="457200" y="1600200"/>
            <a:ext cx="8229600" cy="4525963"/>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hf hdr="0" dt="0"/>
  <p:txStyles>
    <p:title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342900" marR="0" indent="-3429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1pPr>
      <a:lvl2pPr marL="661307" marR="0" indent="-204107"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2pPr>
      <a:lvl3pPr marL="1200150" marR="0" indent="-28575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3pPr>
      <a:lvl4pPr marL="1600200" marR="0" indent="-2286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4pPr>
      <a:lvl5pPr marL="20828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5pPr>
      <a:lvl6pPr marL="25400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6pPr>
      <a:lvl7pPr marL="29972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7pPr>
      <a:lvl8pPr marL="34544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8pPr>
      <a:lvl9pPr marL="39116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hyperlink" Target="https://www.kaggle.com/competitions/google-research-identify-contrails-reduce-global-warming/data" TargetMode="Externa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0.xml"/><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a:t>
            </a:fld>
            <a:endParaRPr dirty="0"/>
          </a:p>
        </p:txBody>
      </p:sp>
      <p:sp>
        <p:nvSpPr>
          <p:cNvPr id="131" name="Z-SPA"/>
          <p:cNvSpPr txBox="1">
            <a:spLocks noGrp="1"/>
          </p:cNvSpPr>
          <p:nvPr>
            <p:ph type="title"/>
          </p:nvPr>
        </p:nvSpPr>
        <p:spPr>
          <a:xfrm>
            <a:off x="723900" y="1306873"/>
            <a:ext cx="7696200" cy="1912596"/>
          </a:xfrm>
          <a:prstGeom prst="rect">
            <a:avLst/>
          </a:prstGeom>
        </p:spPr>
        <p:txBody>
          <a:bodyPr>
            <a:noAutofit/>
          </a:bodyPr>
          <a:lstStyle/>
          <a:p>
            <a:pPr>
              <a:defRPr sz="4000" b="1">
                <a:latin typeface="Times New Roman"/>
                <a:ea typeface="Times New Roman"/>
                <a:cs typeface="Times New Roman"/>
                <a:sym typeface="Times New Roman"/>
              </a:defRPr>
            </a:pPr>
            <a:r>
              <a:rPr lang="en-US" sz="2600" dirty="0"/>
              <a:t>Satellite-Based Validation of Contrail Prediction Models for </a:t>
            </a:r>
            <a:br>
              <a:rPr lang="en-US" sz="2600" dirty="0"/>
            </a:br>
            <a:r>
              <a:rPr lang="en-US" sz="2600" dirty="0"/>
              <a:t>Sustainable Aviation</a:t>
            </a:r>
            <a:br>
              <a:rPr lang="en-GB" sz="1600" dirty="0"/>
            </a:br>
            <a:br>
              <a:rPr lang="en-GB" sz="2600" dirty="0"/>
            </a:br>
            <a:r>
              <a:rPr lang="en-GB" sz="1800" dirty="0"/>
              <a:t>Final Team ID: P174			Panel No.: 15</a:t>
            </a:r>
            <a:endParaRPr sz="2600" b="0" dirty="0"/>
          </a:p>
        </p:txBody>
      </p:sp>
      <p:sp>
        <p:nvSpPr>
          <p:cNvPr id="13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a:defRPr>
            </a:pPr>
            <a:endParaRPr/>
          </a:p>
        </p:txBody>
      </p:sp>
      <p:graphicFrame>
        <p:nvGraphicFramePr>
          <p:cNvPr id="137" name="Table"/>
          <p:cNvGraphicFramePr/>
          <p:nvPr>
            <p:extLst>
              <p:ext uri="{D42A27DB-BD31-4B8C-83A1-F6EECF244321}">
                <p14:modId xmlns:p14="http://schemas.microsoft.com/office/powerpoint/2010/main" val="2444610884"/>
              </p:ext>
            </p:extLst>
          </p:nvPr>
        </p:nvGraphicFramePr>
        <p:xfrm>
          <a:off x="582654" y="3311645"/>
          <a:ext cx="7983372" cy="1991060"/>
        </p:xfrm>
        <a:graphic>
          <a:graphicData uri="http://schemas.openxmlformats.org/drawingml/2006/table">
            <a:tbl>
              <a:tblPr>
                <a:tableStyleId>{4C3C2611-4C71-4FC5-86AE-919BDF0F9419}</a:tableStyleId>
              </a:tblPr>
              <a:tblGrid>
                <a:gridCol w="769825">
                  <a:extLst>
                    <a:ext uri="{9D8B030D-6E8A-4147-A177-3AD203B41FA5}">
                      <a16:colId xmlns:a16="http://schemas.microsoft.com/office/drawing/2014/main" val="20000"/>
                    </a:ext>
                  </a:extLst>
                </a:gridCol>
                <a:gridCol w="2263539">
                  <a:extLst>
                    <a:ext uri="{9D8B030D-6E8A-4147-A177-3AD203B41FA5}">
                      <a16:colId xmlns:a16="http://schemas.microsoft.com/office/drawing/2014/main" val="20001"/>
                    </a:ext>
                  </a:extLst>
                </a:gridCol>
                <a:gridCol w="3752502">
                  <a:extLst>
                    <a:ext uri="{9D8B030D-6E8A-4147-A177-3AD203B41FA5}">
                      <a16:colId xmlns:a16="http://schemas.microsoft.com/office/drawing/2014/main" val="20002"/>
                    </a:ext>
                  </a:extLst>
                </a:gridCol>
                <a:gridCol w="1197506">
                  <a:extLst>
                    <a:ext uri="{9D8B030D-6E8A-4147-A177-3AD203B41FA5}">
                      <a16:colId xmlns:a16="http://schemas.microsoft.com/office/drawing/2014/main" val="20003"/>
                    </a:ext>
                  </a:extLst>
                </a:gridCol>
              </a:tblGrid>
              <a:tr h="430658">
                <a:tc>
                  <a:txBody>
                    <a:bodyPr/>
                    <a:lstStyle/>
                    <a:p>
                      <a:pPr algn="ctr">
                        <a:defRPr sz="1800"/>
                      </a:pPr>
                      <a:r>
                        <a:rPr sz="1800" b="1" dirty="0">
                          <a:latin typeface="Times New Roman"/>
                          <a:ea typeface="Times New Roman"/>
                          <a:cs typeface="Times New Roman"/>
                          <a:sym typeface="Times New Roman"/>
                        </a:rPr>
                        <a:t>S.No</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800" b="1" dirty="0">
                          <a:latin typeface="Times New Roman"/>
                          <a:ea typeface="Times New Roman"/>
                          <a:cs typeface="Times New Roman"/>
                          <a:sym typeface="Times New Roman"/>
                        </a:rPr>
                        <a:t>Reg.No</a:t>
                      </a:r>
                    </a:p>
                  </a:txBody>
                  <a:tcPr marL="0" marR="0" marT="0" marB="0" anchor="ctr"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sz="1800" b="1" dirty="0">
                          <a:latin typeface="Times New Roman"/>
                          <a:ea typeface="Times New Roman"/>
                          <a:cs typeface="Times New Roman"/>
                          <a:sym typeface="Times New Roman"/>
                        </a:rPr>
                        <a:t>Name of the Student</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lang="en-US" sz="1800" b="1" dirty="0">
                          <a:latin typeface="Times New Roman"/>
                          <a:ea typeface="Times New Roman"/>
                          <a:cs typeface="Times New Roman"/>
                          <a:sym typeface="Times New Roman"/>
                        </a:rPr>
                        <a:t>Branch &amp; </a:t>
                      </a:r>
                      <a:r>
                        <a:rPr sz="1800" b="1" dirty="0">
                          <a:latin typeface="Times New Roman"/>
                          <a:ea typeface="Times New Roman"/>
                          <a:cs typeface="Times New Roman"/>
                          <a:sym typeface="Times New Roman"/>
                        </a:rPr>
                        <a:t>Section</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0"/>
                  </a:ext>
                </a:extLst>
              </a:tr>
              <a:tr h="360605">
                <a:tc>
                  <a:txBody>
                    <a:bodyPr/>
                    <a:lstStyle/>
                    <a:p>
                      <a:pPr algn="ctr">
                        <a:defRPr sz="1800"/>
                      </a:pPr>
                      <a:r>
                        <a:rPr sz="1600" dirty="0">
                          <a:latin typeface="Times New Roman"/>
                          <a:ea typeface="Times New Roman"/>
                          <a:cs typeface="Times New Roman"/>
                          <a:sym typeface="Times New Roman"/>
                        </a:rPr>
                        <a:t>1</a:t>
                      </a:r>
                    </a:p>
                  </a:txBody>
                  <a:tcPr marL="0" marR="0" marT="0" marB="0"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600" dirty="0">
                          <a:latin typeface="Times New Roman"/>
                          <a:ea typeface="Times New Roman"/>
                          <a:cs typeface="Times New Roman"/>
                          <a:sym typeface="Times New Roman"/>
                        </a:rPr>
                        <a:t>BL</a:t>
                      </a:r>
                      <a:r>
                        <a:rPr sz="1600" dirty="0">
                          <a:latin typeface="Times New Roman"/>
                          <a:ea typeface="Times New Roman"/>
                          <a:cs typeface="Times New Roman"/>
                          <a:sym typeface="Times New Roman"/>
                        </a:rPr>
                        <a:t>.EN.U4</a:t>
                      </a:r>
                      <a:r>
                        <a:rPr lang="en-IN" sz="1600" dirty="0">
                          <a:latin typeface="Times New Roman"/>
                          <a:ea typeface="Times New Roman"/>
                          <a:cs typeface="Times New Roman"/>
                          <a:sym typeface="Times New Roman"/>
                        </a:rPr>
                        <a:t>AIE20007</a:t>
                      </a:r>
                      <a:endParaRPr sz="1600" dirty="0">
                        <a:latin typeface="Times New Roman"/>
                        <a:ea typeface="Times New Roman"/>
                        <a:cs typeface="Times New Roman"/>
                        <a:sym typeface="Times New Roman"/>
                      </a:endParaRPr>
                    </a:p>
                  </a:txBody>
                  <a:tcPr marL="0" marR="0" marT="0" marB="0"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600" dirty="0">
                          <a:latin typeface="Times New Roman"/>
                          <a:ea typeface="Times New Roman"/>
                          <a:cs typeface="Times New Roman"/>
                          <a:sym typeface="Times New Roman"/>
                        </a:rPr>
                        <a:t>Baddireddi Sree Chandana</a:t>
                      </a:r>
                      <a:endParaRPr sz="16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600" dirty="0">
                          <a:latin typeface="Times New Roman"/>
                          <a:ea typeface="Times New Roman"/>
                          <a:cs typeface="Times New Roman"/>
                          <a:sym typeface="Times New Roman"/>
                        </a:rPr>
                        <a:t>AIE  - D</a:t>
                      </a:r>
                      <a:endParaRPr sz="1600" dirty="0">
                        <a:latin typeface="Times New Roman"/>
                        <a:ea typeface="Times New Roman"/>
                        <a:cs typeface="Times New Roman"/>
                        <a:sym typeface="Times New Roman"/>
                      </a:endParaRPr>
                    </a:p>
                  </a:txBody>
                  <a:tcPr marL="0" marR="0" marT="0" marB="0"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360605">
                <a:tc>
                  <a:txBody>
                    <a:bodyPr/>
                    <a:lstStyle/>
                    <a:p>
                      <a:pPr algn="ctr">
                        <a:defRPr sz="1800"/>
                      </a:pPr>
                      <a:r>
                        <a:rPr lang="en-US" sz="1600" dirty="0">
                          <a:latin typeface="Times New Roman"/>
                          <a:ea typeface="Times New Roman"/>
                          <a:cs typeface="Times New Roman"/>
                          <a:sym typeface="Times New Roman"/>
                        </a:rPr>
                        <a:t>2</a:t>
                      </a:r>
                      <a:endParaRPr sz="1600" dirty="0">
                        <a:latin typeface="Times New Roman"/>
                        <a:ea typeface="Times New Roman"/>
                        <a:cs typeface="Times New Roman"/>
                        <a:sym typeface="Times New Roman"/>
                      </a:endParaRPr>
                    </a:p>
                  </a:txBody>
                  <a:tcPr marL="0" marR="0" marT="0" marB="0"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pPr>
                      <a:r>
                        <a:rPr lang="en-US" sz="1600" dirty="0">
                          <a:latin typeface="Times New Roman"/>
                          <a:ea typeface="Times New Roman"/>
                          <a:cs typeface="Times New Roman"/>
                          <a:sym typeface="Times New Roman"/>
                        </a:rPr>
                        <a:t>BL.EN.U4AIE20046</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600" dirty="0">
                          <a:latin typeface="Times New Roman"/>
                          <a:ea typeface="Times New Roman"/>
                          <a:cs typeface="Times New Roman"/>
                          <a:sym typeface="Times New Roman"/>
                        </a:rPr>
                        <a:t>P Nandieswar Reddy</a:t>
                      </a:r>
                      <a:endParaRPr sz="16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600" dirty="0">
                          <a:latin typeface="Times New Roman"/>
                          <a:ea typeface="Times New Roman"/>
                          <a:cs typeface="Times New Roman"/>
                          <a:sym typeface="Times New Roman"/>
                        </a:rPr>
                        <a:t>AIE - D</a:t>
                      </a:r>
                      <a:endParaRPr sz="16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8421071"/>
                  </a:ext>
                </a:extLst>
              </a:tr>
              <a:tr h="360605">
                <a:tc>
                  <a:txBody>
                    <a:bodyPr/>
                    <a:lstStyle/>
                    <a:p>
                      <a:pPr algn="ctr">
                        <a:defRPr sz="1800"/>
                      </a:pPr>
                      <a:r>
                        <a:rPr lang="en-US" sz="1600" dirty="0">
                          <a:latin typeface="Times New Roman"/>
                          <a:ea typeface="Times New Roman"/>
                          <a:cs typeface="Times New Roman"/>
                          <a:sym typeface="Times New Roman"/>
                        </a:rPr>
                        <a:t>3</a:t>
                      </a:r>
                      <a:endParaRPr sz="1600" dirty="0">
                        <a:latin typeface="Times New Roman"/>
                        <a:ea typeface="Times New Roman"/>
                        <a:cs typeface="Times New Roman"/>
                        <a:sym typeface="Times New Roman"/>
                      </a:endParaRPr>
                    </a:p>
                  </a:txBody>
                  <a:tcPr marL="0" marR="0" marT="0" marB="0"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pPr>
                      <a:r>
                        <a:rPr lang="en-US" sz="1600" dirty="0">
                          <a:latin typeface="Times New Roman"/>
                          <a:ea typeface="Times New Roman"/>
                          <a:cs typeface="Times New Roman"/>
                          <a:sym typeface="Times New Roman"/>
                        </a:rPr>
                        <a:t>BL.EN.U4AIE20054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600" dirty="0">
                          <a:latin typeface="Times New Roman"/>
                          <a:ea typeface="Times New Roman"/>
                          <a:cs typeface="Times New Roman"/>
                          <a:sym typeface="Times New Roman"/>
                        </a:rPr>
                        <a:t>Rithvika Alapati</a:t>
                      </a:r>
                      <a:endParaRPr sz="16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600" dirty="0">
                          <a:latin typeface="Times New Roman"/>
                          <a:ea typeface="Times New Roman"/>
                          <a:cs typeface="Times New Roman"/>
                          <a:sym typeface="Times New Roman"/>
                        </a:rPr>
                        <a:t>AIE - D</a:t>
                      </a:r>
                      <a:endParaRPr sz="16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09946137"/>
                  </a:ext>
                </a:extLst>
              </a:tr>
              <a:tr h="360605">
                <a:tc>
                  <a:txBody>
                    <a:bodyPr/>
                    <a:lstStyle/>
                    <a:p>
                      <a:pPr algn="ctr">
                        <a:defRPr sz="1800"/>
                      </a:pPr>
                      <a:r>
                        <a:rPr lang="en-US" sz="1600" dirty="0">
                          <a:latin typeface="Times New Roman"/>
                          <a:ea typeface="Times New Roman"/>
                          <a:cs typeface="Times New Roman"/>
                          <a:sym typeface="Times New Roman"/>
                        </a:rPr>
                        <a:t>4</a:t>
                      </a:r>
                      <a:endParaRPr sz="1600" dirty="0">
                        <a:latin typeface="Times New Roman"/>
                        <a:ea typeface="Times New Roman"/>
                        <a:cs typeface="Times New Roman"/>
                        <a:sym typeface="Times New Roman"/>
                      </a:endParaRPr>
                    </a:p>
                  </a:txBody>
                  <a:tcPr marL="0" marR="0" marT="0" marB="0"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a:solidFill>
                        <a:srgbClr val="000000"/>
                      </a:solidFill>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pPr>
                      <a:r>
                        <a:rPr lang="en-US" sz="1600" dirty="0">
                          <a:latin typeface="Times New Roman"/>
                          <a:ea typeface="Times New Roman"/>
                          <a:cs typeface="Times New Roman"/>
                          <a:sym typeface="Times New Roman"/>
                        </a:rPr>
                        <a:t>BL.EN.U4AIE20056</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a:solidFill>
                        <a:srgbClr val="000000"/>
                      </a:solidFill>
                    </a:lnB>
                    <a:noFill/>
                  </a:tcPr>
                </a:tc>
                <a:tc>
                  <a:txBody>
                    <a:bodyPr/>
                    <a:lstStyle/>
                    <a:p>
                      <a:pPr algn="ctr">
                        <a:defRPr sz="1800"/>
                      </a:pPr>
                      <a:r>
                        <a:rPr lang="en-US" sz="1600" dirty="0">
                          <a:latin typeface="Times New Roman"/>
                          <a:ea typeface="Times New Roman"/>
                          <a:cs typeface="Times New Roman"/>
                          <a:sym typeface="Times New Roman"/>
                        </a:rPr>
                        <a:t>Sai Aswath S</a:t>
                      </a:r>
                      <a:endParaRPr sz="16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a:solidFill>
                        <a:srgbClr val="000000"/>
                      </a:solidFill>
                    </a:lnB>
                    <a:noFill/>
                  </a:tcPr>
                </a:tc>
                <a:tc>
                  <a:txBody>
                    <a:bodyPr/>
                    <a:lstStyle/>
                    <a:p>
                      <a:pPr algn="ctr">
                        <a:defRPr sz="1800"/>
                      </a:pPr>
                      <a:r>
                        <a:rPr lang="en-US" sz="1600" dirty="0">
                          <a:latin typeface="Times New Roman"/>
                          <a:ea typeface="Times New Roman"/>
                          <a:cs typeface="Times New Roman"/>
                          <a:sym typeface="Times New Roman"/>
                        </a:rPr>
                        <a:t>AIE - D</a:t>
                      </a:r>
                      <a:endParaRPr sz="16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80733238"/>
                  </a:ext>
                </a:extLst>
              </a:tr>
            </a:tbl>
          </a:graphicData>
        </a:graphic>
      </p:graphicFrame>
      <p:sp>
        <p:nvSpPr>
          <p:cNvPr id="2" name="TextBox 1"/>
          <p:cNvSpPr txBox="1"/>
          <p:nvPr/>
        </p:nvSpPr>
        <p:spPr>
          <a:xfrm>
            <a:off x="830638" y="5779566"/>
            <a:ext cx="9239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
        <p:nvSpPr>
          <p:cNvPr id="3" name="TextBox 2"/>
          <p:cNvSpPr txBox="1"/>
          <p:nvPr/>
        </p:nvSpPr>
        <p:spPr>
          <a:xfrm>
            <a:off x="830638" y="5591102"/>
            <a:ext cx="482328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800" b="1" dirty="0"/>
              <a:t>Project Guide: Ms. Radha D</a:t>
            </a:r>
          </a:p>
          <a:p>
            <a:pPr marL="0" marR="0" indent="0" algn="l" defTabSz="914400" rtl="0" fontAlgn="auto" latinLnBrk="0" hangingPunct="0">
              <a:lnSpc>
                <a:spcPct val="100000"/>
              </a:lnSpc>
              <a:spcBef>
                <a:spcPts val="0"/>
              </a:spcBef>
              <a:spcAft>
                <a:spcPts val="0"/>
              </a:spcAft>
              <a:buClrTx/>
              <a:buSzTx/>
              <a:buFontTx/>
              <a:buNone/>
              <a:tabLst/>
            </a:pPr>
            <a:r>
              <a:rPr lang="en-US" sz="1800" b="1" dirty="0"/>
              <a:t>                           Computer Science Dept.</a:t>
            </a:r>
            <a:endParaRPr lang="en-IN" sz="1800" b="1" dirty="0"/>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otivation"/>
          <p:cNvSpPr txBox="1">
            <a:spLocks noGrp="1"/>
          </p:cNvSpPr>
          <p:nvPr>
            <p:ph type="title"/>
          </p:nvPr>
        </p:nvSpPr>
        <p:spPr>
          <a:xfrm>
            <a:off x="990600" y="1371600"/>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IN" sz="3200" dirty="0"/>
              <a:t>Justification for the Proposed Problem</a:t>
            </a:r>
            <a:endParaRPr sz="3200" dirty="0"/>
          </a:p>
        </p:txBody>
      </p:sp>
      <p:sp>
        <p:nvSpPr>
          <p:cNvPr id="4" name="Group"/>
          <p:cNvSpPr/>
          <p:nvPr/>
        </p:nvSpPr>
        <p:spPr>
          <a:xfrm>
            <a:off x="606490" y="2269067"/>
            <a:ext cx="7851709" cy="3714044"/>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pPr marL="285750" indent="-285750" algn="just">
              <a:lnSpc>
                <a:spcPct val="125000"/>
              </a:lnSpc>
              <a:buFont typeface="Arial" panose="020B0604020202020204" pitchFamily="34" charset="0"/>
              <a:buChar char="•"/>
            </a:pPr>
            <a:r>
              <a:rPr lang="en-US" sz="1800" dirty="0"/>
              <a:t>Contrails contribute to global warming by trapping heat in the atmosphere, exacerbating climate change. </a:t>
            </a:r>
          </a:p>
          <a:p>
            <a:pPr marL="285750" indent="-285750" algn="just">
              <a:lnSpc>
                <a:spcPct val="125000"/>
              </a:lnSpc>
              <a:buFont typeface="Arial" panose="020B0604020202020204" pitchFamily="34" charset="0"/>
              <a:buChar char="•"/>
            </a:pPr>
            <a:r>
              <a:rPr lang="en-US" sz="1800" dirty="0"/>
              <a:t>Addressing this issue is crucial for mitigating the environmental impact of aviation, which is a significant contributor to greenhouse gas emissions.</a:t>
            </a:r>
          </a:p>
          <a:p>
            <a:pPr marL="285750" indent="-285750" algn="just">
              <a:lnSpc>
                <a:spcPct val="125000"/>
              </a:lnSpc>
              <a:buFont typeface="Arial" panose="020B0604020202020204" pitchFamily="34" charset="0"/>
              <a:buChar char="•"/>
            </a:pPr>
            <a:r>
              <a:rPr lang="en-US" sz="1800" dirty="0"/>
              <a:t>Leveraging satellite imagery provides a practical and scalable approach to validate contrail prediction models.</a:t>
            </a:r>
          </a:p>
          <a:p>
            <a:pPr marL="285750" indent="-285750" algn="just">
              <a:lnSpc>
                <a:spcPct val="125000"/>
              </a:lnSpc>
              <a:buFont typeface="Arial" panose="020B0604020202020204" pitchFamily="34" charset="0"/>
              <a:buChar char="•"/>
            </a:pPr>
            <a:r>
              <a:rPr lang="en-US" sz="1800" dirty="0"/>
              <a:t>Validated models empower airlines to implement effective contrail avoidance strategies, reducing their environmental footprint. </a:t>
            </a:r>
          </a:p>
          <a:p>
            <a:pPr marL="285750" indent="-285750" algn="just">
              <a:lnSpc>
                <a:spcPct val="125000"/>
              </a:lnSpc>
              <a:buFont typeface="Arial" panose="020B0604020202020204" pitchFamily="34" charset="0"/>
              <a:buChar char="•"/>
            </a:pPr>
            <a:r>
              <a:rPr lang="en-US" sz="1800" dirty="0"/>
              <a:t>Aligning with global efforts to combat climate change, this research contributes to the broader goal of achieving sustainability in the aviation sector.</a:t>
            </a:r>
          </a:p>
        </p:txBody>
      </p:sp>
      <p:sp>
        <p:nvSpPr>
          <p:cNvPr id="5" name="Slide Number"/>
          <p:cNvSpPr txBox="1">
            <a:spLocks noGrp="1"/>
          </p:cNvSpPr>
          <p:nvPr>
            <p:ph type="sldNum" sz="quarter" idx="2"/>
          </p:nvPr>
        </p:nvSpPr>
        <p:spPr>
          <a:xfrm>
            <a:off x="8418883" y="381000"/>
            <a:ext cx="191717" cy="30777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dirty="0"/>
              <a:t>6</a:t>
            </a:r>
            <a:endParaRPr dirty="0"/>
          </a:p>
        </p:txBody>
      </p:sp>
    </p:spTree>
    <p:extLst>
      <p:ext uri="{BB962C8B-B14F-4D97-AF65-F5344CB8AC3E}">
        <p14:creationId xmlns:p14="http://schemas.microsoft.com/office/powerpoint/2010/main" val="91841883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589" y="1333045"/>
            <a:ext cx="7315200" cy="887641"/>
          </a:xfrm>
        </p:spPr>
        <p:txBody>
          <a:bodyPr/>
          <a:lstStyle/>
          <a:p>
            <a:r>
              <a:rPr lang="en-US" sz="3200" dirty="0">
                <a:latin typeface="Times New Roman" panose="02020603050405020304" pitchFamily="18" charset="0"/>
                <a:cs typeface="Times New Roman" panose="02020603050405020304" pitchFamily="18" charset="0"/>
              </a:rPr>
              <a:t>Software/Tools Requirements</a:t>
            </a:r>
            <a:endParaRPr lang="en-IN" sz="3200" dirty="0">
              <a:latin typeface="Times New Roman" panose="02020603050405020304" pitchFamily="18" charset="0"/>
              <a:cs typeface="Times New Roman" panose="02020603050405020304" pitchFamily="18" charset="0"/>
            </a:endParaRPr>
          </a:p>
        </p:txBody>
      </p:sp>
      <p:sp>
        <p:nvSpPr>
          <p:cNvPr id="5" name="Slide Number"/>
          <p:cNvSpPr txBox="1">
            <a:spLocks noGrp="1"/>
          </p:cNvSpPr>
          <p:nvPr>
            <p:ph type="sldNum" sz="quarter" idx="2"/>
          </p:nvPr>
        </p:nvSpPr>
        <p:spPr>
          <a:xfrm>
            <a:off x="8319496" y="381000"/>
            <a:ext cx="291104" cy="30777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dirty="0"/>
              <a:t>13</a:t>
            </a:r>
            <a:endParaRPr dirty="0"/>
          </a:p>
        </p:txBody>
      </p:sp>
      <p:sp>
        <p:nvSpPr>
          <p:cNvPr id="4" name="TextBox 3">
            <a:extLst>
              <a:ext uri="{FF2B5EF4-FFF2-40B4-BE49-F238E27FC236}">
                <a16:creationId xmlns:a16="http://schemas.microsoft.com/office/drawing/2014/main" id="{13BF9CEE-261A-3513-319D-58030D8B36EB}"/>
              </a:ext>
            </a:extLst>
          </p:cNvPr>
          <p:cNvSpPr txBox="1"/>
          <p:nvPr/>
        </p:nvSpPr>
        <p:spPr>
          <a:xfrm>
            <a:off x="1330825" y="2565724"/>
            <a:ext cx="6482350" cy="31393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Operating System: Windows</a:t>
            </a: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Programming Language: Python</a:t>
            </a: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IDE: </a:t>
            </a:r>
            <a:r>
              <a:rPr lang="en-US" sz="1800" dirty="0" err="1">
                <a:latin typeface="Times New Roman" panose="02020603050405020304" pitchFamily="18" charset="0"/>
                <a:cs typeface="Times New Roman" panose="02020603050405020304" pitchFamily="18" charset="0"/>
              </a:rPr>
              <a:t>Jupyter</a:t>
            </a:r>
            <a:r>
              <a:rPr lang="en-US" sz="1800" dirty="0">
                <a:latin typeface="Times New Roman" panose="02020603050405020304" pitchFamily="18" charset="0"/>
                <a:cs typeface="Times New Roman" panose="02020603050405020304" pitchFamily="18" charset="0"/>
              </a:rPr>
              <a:t> Notebook</a:t>
            </a: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Data Visualization Tools: Matplotlib, Seaborn</a:t>
            </a: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Machine Learning Libraries: Scikit-learn, TensorFlow, </a:t>
            </a:r>
            <a:r>
              <a:rPr lang="en-US" sz="1800" dirty="0" err="1">
                <a:latin typeface="Times New Roman" panose="02020603050405020304" pitchFamily="18" charset="0"/>
                <a:cs typeface="Times New Roman" panose="02020603050405020304" pitchFamily="18" charset="0"/>
              </a:rPr>
              <a:t>PyTorch</a:t>
            </a: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Statistical Analysis Tools: Pandas, NumPy, or SciPy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652942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53589" y="1010911"/>
            <a:ext cx="7315200" cy="887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hangingPunct="1"/>
            <a:r>
              <a:rPr lang="en-IN" sz="3200" dirty="0">
                <a:latin typeface="Times New Roman" panose="02020603050405020304" pitchFamily="18" charset="0"/>
                <a:cs typeface="Times New Roman" panose="02020603050405020304" pitchFamily="18" charset="0"/>
              </a:rPr>
              <a:t>Data Set</a:t>
            </a: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587828" y="2028391"/>
            <a:ext cx="7968343" cy="42780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just"/>
            <a:r>
              <a:rPr lang="en-US" sz="1600" dirty="0">
                <a:latin typeface="Times New Roman" panose="02020603050405020304" pitchFamily="18" charset="0"/>
                <a:cs typeface="Times New Roman" panose="02020603050405020304" pitchFamily="18" charset="0"/>
              </a:rPr>
              <a:t>Dataset link : </a:t>
            </a:r>
            <a:r>
              <a:rPr lang="en-US" sz="1600" dirty="0">
                <a:latin typeface="Times New Roman" panose="02020603050405020304" pitchFamily="18" charset="0"/>
                <a:cs typeface="Times New Roman" panose="02020603050405020304" pitchFamily="18" charset="0"/>
                <a:hlinkClick r:id="rId2"/>
              </a:rPr>
              <a:t>https://www.kaggle.com/competitions/google-research-identify-contrails-reduce-global-warming/data</a:t>
            </a:r>
            <a:endParaRPr lang="en-US" sz="1600" dirty="0">
              <a:latin typeface="Times New Roman" panose="02020603050405020304" pitchFamily="18" charset="0"/>
              <a:cs typeface="Times New Roman" panose="02020603050405020304" pitchFamily="18" charset="0"/>
            </a:endParaRPr>
          </a:p>
          <a:p>
            <a:pPr algn="just"/>
            <a:endParaRPr lang="en-US" sz="1600" dirty="0">
              <a:solidFill>
                <a:srgbClr val="FF0000"/>
              </a:solidFill>
              <a:latin typeface="Times New Roman" panose="02020603050405020304" pitchFamily="18" charset="0"/>
              <a:cs typeface="Times New Roman" panose="02020603050405020304" pitchFamily="18" charset="0"/>
            </a:endParaRPr>
          </a:p>
          <a:p>
            <a:r>
              <a:rPr lang="en-US" sz="1600" dirty="0">
                <a:solidFill>
                  <a:schemeClr val="tx1"/>
                </a:solidFill>
                <a:latin typeface="Times New Roman" panose="02020603050405020304" pitchFamily="18" charset="0"/>
                <a:cs typeface="Times New Roman" panose="02020603050405020304" pitchFamily="18" charset="0"/>
              </a:rPr>
              <a:t> The dataset consists of satellite images obtained from the GOES-16 Advanced Baseline Imager (ABI), publicly available on Google Cloud Storage. </a:t>
            </a:r>
          </a:p>
          <a:p>
            <a:endParaRPr lang="en-US" sz="16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defRPr sz="2800">
                <a:latin typeface="+mn-lt"/>
                <a:ea typeface="+mn-ea"/>
                <a:cs typeface="+mn-cs"/>
                <a:sym typeface="Arial"/>
              </a:defRPr>
            </a:pPr>
            <a:r>
              <a:rPr lang="en-US" sz="1600" dirty="0">
                <a:solidFill>
                  <a:schemeClr val="tx1"/>
                </a:solidFill>
                <a:latin typeface="Times New Roman" panose="02020603050405020304" pitchFamily="18" charset="0"/>
                <a:cs typeface="Times New Roman" panose="02020603050405020304" pitchFamily="18" charset="0"/>
              </a:rPr>
              <a:t>Each example in the dataset contains a sequence of images at 10-minute intervals, allowing for the observation of temporal changes. </a:t>
            </a:r>
          </a:p>
          <a:p>
            <a:pPr algn="just">
              <a:buFont typeface="Arial" panose="020B0604020202020204" pitchFamily="34" charset="0"/>
              <a:buChar char="•"/>
              <a:defRPr sz="2800">
                <a:latin typeface="+mn-lt"/>
                <a:ea typeface="+mn-ea"/>
                <a:cs typeface="+mn-cs"/>
                <a:sym typeface="Arial"/>
              </a:defRPr>
            </a:pPr>
            <a:endParaRPr lang="en-US" sz="16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defRPr sz="2800">
                <a:latin typeface="+mn-lt"/>
                <a:ea typeface="+mn-ea"/>
                <a:cs typeface="+mn-cs"/>
                <a:sym typeface="Arial"/>
              </a:defRPr>
            </a:pPr>
            <a:r>
              <a:rPr lang="en-US" sz="1600" dirty="0">
                <a:solidFill>
                  <a:schemeClr val="tx1"/>
                </a:solidFill>
                <a:latin typeface="Times New Roman" panose="02020603050405020304" pitchFamily="18" charset="0"/>
                <a:cs typeface="Times New Roman" panose="02020603050405020304" pitchFamily="18" charset="0"/>
              </a:rPr>
              <a:t> Ground truth labels were determined by aggregating annotations from multiple labelers, with contrails defined based on specific criteria such as size, shape, and appearance.</a:t>
            </a:r>
          </a:p>
          <a:p>
            <a:pPr algn="just">
              <a:buFont typeface="Arial" panose="020B0604020202020204" pitchFamily="34" charset="0"/>
              <a:buChar char="•"/>
              <a:defRPr sz="2800">
                <a:latin typeface="+mn-lt"/>
                <a:ea typeface="+mn-ea"/>
                <a:cs typeface="+mn-cs"/>
                <a:sym typeface="Arial"/>
              </a:defRPr>
            </a:pPr>
            <a:endParaRPr lang="en-US" sz="1600" dirty="0">
              <a:solidFill>
                <a:schemeClr val="tx1"/>
              </a:solidFill>
              <a:latin typeface="Times New Roman" panose="02020603050405020304" pitchFamily="18" charset="0"/>
              <a:cs typeface="Times New Roman" panose="02020603050405020304" pitchFamily="18" charset="0"/>
            </a:endParaRPr>
          </a:p>
          <a:p>
            <a:pPr marL="285750" lvl="1" indent="-285750" algn="just" fontAlgn="base">
              <a:buFont typeface="Wingdings" panose="05000000000000000000" pitchFamily="2" charset="2"/>
              <a:buChar char="Ø"/>
            </a:pPr>
            <a:r>
              <a:rPr lang="en-US" sz="1600" dirty="0"/>
              <a:t>Contrails must contain at least 10 pixels</a:t>
            </a:r>
          </a:p>
          <a:p>
            <a:pPr marL="285750" lvl="1" indent="-285750" algn="just" fontAlgn="base">
              <a:buFont typeface="Wingdings" panose="05000000000000000000" pitchFamily="2" charset="2"/>
              <a:buChar char="Ø"/>
            </a:pPr>
            <a:r>
              <a:rPr lang="en-US" sz="1600" dirty="0"/>
              <a:t>At some time in their life, Contrails must be at least 3x longer than they are wide</a:t>
            </a:r>
          </a:p>
          <a:p>
            <a:pPr marL="285750" lvl="1" indent="-285750" algn="just" fontAlgn="base">
              <a:buFont typeface="Wingdings" panose="05000000000000000000" pitchFamily="2" charset="2"/>
              <a:buChar char="Ø"/>
            </a:pPr>
            <a:r>
              <a:rPr lang="en-US" sz="1600" dirty="0"/>
              <a:t>Contrails must appear suddenly </a:t>
            </a:r>
          </a:p>
          <a:p>
            <a:pPr marL="285750" lvl="1" indent="-285750" algn="just" fontAlgn="base">
              <a:buFont typeface="Wingdings" panose="05000000000000000000" pitchFamily="2" charset="2"/>
              <a:buChar char="Ø"/>
            </a:pPr>
            <a:r>
              <a:rPr lang="en-US" sz="1600" dirty="0"/>
              <a:t>Contrails should be visible in at least two image</a:t>
            </a:r>
          </a:p>
          <a:p>
            <a:endParaRPr lang="en-US" sz="1600" dirty="0">
              <a:solidFill>
                <a:srgbClr val="FF0000"/>
              </a:solidFill>
              <a:latin typeface="Times New Roman" panose="02020603050405020304" pitchFamily="18" charset="0"/>
              <a:cs typeface="Times New Roman" panose="02020603050405020304" pitchFamily="18" charset="0"/>
            </a:endParaRPr>
          </a:p>
        </p:txBody>
      </p:sp>
      <p:sp>
        <p:nvSpPr>
          <p:cNvPr id="5" name="Slide Number"/>
          <p:cNvSpPr txBox="1">
            <a:spLocks noGrp="1"/>
          </p:cNvSpPr>
          <p:nvPr>
            <p:ph type="sldNum" sz="quarter" idx="2"/>
          </p:nvPr>
        </p:nvSpPr>
        <p:spPr>
          <a:xfrm>
            <a:off x="8319496" y="381000"/>
            <a:ext cx="291104" cy="30777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dirty="0"/>
              <a:t>14</a:t>
            </a:r>
            <a:endParaRPr dirty="0"/>
          </a:p>
        </p:txBody>
      </p:sp>
      <p:sp>
        <p:nvSpPr>
          <p:cNvPr id="2" name="TextBox 1">
            <a:extLst>
              <a:ext uri="{FF2B5EF4-FFF2-40B4-BE49-F238E27FC236}">
                <a16:creationId xmlns:a16="http://schemas.microsoft.com/office/drawing/2014/main" id="{58BBF580-B03B-E941-B377-194820C306F2}"/>
              </a:ext>
            </a:extLst>
          </p:cNvPr>
          <p:cNvSpPr txBox="1"/>
          <p:nvPr/>
        </p:nvSpPr>
        <p:spPr>
          <a:xfrm>
            <a:off x="642257" y="5502884"/>
            <a:ext cx="8087775"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dirty="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4806806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dirty="0"/>
              <a:t>13</a:t>
            </a:fld>
            <a:endParaRPr/>
          </a:p>
        </p:txBody>
      </p:sp>
      <p:sp>
        <p:nvSpPr>
          <p:cNvPr id="141" name="Content"/>
          <p:cNvSpPr txBox="1">
            <a:spLocks noGrp="1"/>
          </p:cNvSpPr>
          <p:nvPr>
            <p:ph type="title"/>
          </p:nvPr>
        </p:nvSpPr>
        <p:spPr>
          <a:xfrm>
            <a:off x="609600" y="1371600"/>
            <a:ext cx="7772400" cy="685800"/>
          </a:xfrm>
          <a:prstGeom prst="rect">
            <a:avLst/>
          </a:prstGeom>
        </p:spPr>
        <p:txBody>
          <a:bodyPr lIns="45719" tIns="45720" rIns="45719" bIns="45720" anchor="ctr">
            <a:normAutofit/>
          </a:bodyPr>
          <a:lstStyle>
            <a:lvl1pPr>
              <a:defRPr sz="3200">
                <a:latin typeface="Times New Roman"/>
                <a:ea typeface="Times New Roman"/>
                <a:cs typeface="Times New Roman"/>
                <a:sym typeface="Times New Roman"/>
              </a:defRPr>
            </a:lvl1pPr>
          </a:lstStyle>
          <a:p>
            <a:r>
              <a:rPr lang="en-IN" dirty="0">
                <a:ea typeface="+mn-ea"/>
                <a:sym typeface="Arial"/>
              </a:rPr>
              <a:t>Dataset</a:t>
            </a:r>
            <a:endParaRPr lang="en-US" dirty="0"/>
          </a:p>
        </p:txBody>
      </p:sp>
      <p:sp>
        <p:nvSpPr>
          <p:cNvPr id="3" name="TextBox 2">
            <a:extLst>
              <a:ext uri="{FF2B5EF4-FFF2-40B4-BE49-F238E27FC236}">
                <a16:creationId xmlns:a16="http://schemas.microsoft.com/office/drawing/2014/main" id="{81858678-04AB-5AAC-C1F7-48455814DDB6}"/>
              </a:ext>
            </a:extLst>
          </p:cNvPr>
          <p:cNvSpPr txBox="1"/>
          <p:nvPr/>
        </p:nvSpPr>
        <p:spPr>
          <a:xfrm>
            <a:off x="685800" y="2397948"/>
            <a:ext cx="7641766" cy="584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lgn="just">
              <a:buFont typeface="Arial" panose="020B0604020202020204" pitchFamily="34" charset="0"/>
              <a:buChar char="•"/>
              <a:defRPr sz="2800">
                <a:latin typeface="+mn-lt"/>
                <a:ea typeface="+mn-ea"/>
                <a:cs typeface="+mn-cs"/>
                <a:sym typeface="Arial"/>
              </a:defRPr>
            </a:pPr>
            <a:r>
              <a:rPr lang="en-US" sz="1600" dirty="0">
                <a:solidFill>
                  <a:schemeClr val="tx1"/>
                </a:solidFill>
                <a:latin typeface="Times New Roman" panose="02020603050405020304" pitchFamily="18" charset="0"/>
                <a:cs typeface="Times New Roman" panose="02020603050405020304" pitchFamily="18" charset="0"/>
              </a:rPr>
              <a:t> Size of the dataset is 450GB</a:t>
            </a:r>
          </a:p>
          <a:p>
            <a:pPr algn="just">
              <a:buFont typeface="Arial" panose="020B0604020202020204" pitchFamily="34" charset="0"/>
              <a:buChar char="•"/>
              <a:defRPr sz="2800">
                <a:latin typeface="+mn-lt"/>
                <a:ea typeface="+mn-ea"/>
                <a:cs typeface="+mn-cs"/>
                <a:sym typeface="Arial"/>
              </a:defRPr>
            </a:pPr>
            <a:endParaRPr lang="en-US" sz="1600" dirty="0">
              <a:solidFill>
                <a:schemeClr val="tx1"/>
              </a:solidFill>
              <a:latin typeface="Times New Roman" panose="02020603050405020304" pitchFamily="18" charset="0"/>
              <a:cs typeface="Times New Roman" panose="02020603050405020304" pitchFamily="18" charset="0"/>
            </a:endParaRPr>
          </a:p>
        </p:txBody>
      </p:sp>
      <p:pic>
        <p:nvPicPr>
          <p:cNvPr id="2050" name="Picture 2" descr="https://www.googleapis.com/download/storage/v1/b/kaggle-user-content/o/inbox%2F59561%2F590a0bc76044a4ceb71368cf3b62412e%2Fcontrails_600.png?generation=1683669162469942&amp;alt=m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9183" y="2982723"/>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5256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F72B8A-0D70-9849-5029-906C7CCEBE7A}"/>
            </a:ext>
          </a:extLst>
        </p:cNvPr>
        <p:cNvGrpSpPr/>
        <p:nvPr/>
      </p:nvGrpSpPr>
      <p:grpSpPr>
        <a:xfrm>
          <a:off x="0" y="0"/>
          <a:ext cx="0" cy="0"/>
          <a:chOff x="0" y="0"/>
          <a:chExt cx="0" cy="0"/>
        </a:xfrm>
      </p:grpSpPr>
      <p:sp>
        <p:nvSpPr>
          <p:cNvPr id="140" name="Slide Number">
            <a:extLst>
              <a:ext uri="{FF2B5EF4-FFF2-40B4-BE49-F238E27FC236}">
                <a16:creationId xmlns:a16="http://schemas.microsoft.com/office/drawing/2014/main" id="{351A1AA6-D795-39C8-7001-8AE731F592AD}"/>
              </a:ext>
            </a:extLst>
          </p:cNvP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dirty="0"/>
              <a:t>14</a:t>
            </a:fld>
            <a:endParaRPr/>
          </a:p>
        </p:txBody>
      </p:sp>
      <p:sp>
        <p:nvSpPr>
          <p:cNvPr id="141" name="Content">
            <a:extLst>
              <a:ext uri="{FF2B5EF4-FFF2-40B4-BE49-F238E27FC236}">
                <a16:creationId xmlns:a16="http://schemas.microsoft.com/office/drawing/2014/main" id="{039C9631-28C7-142F-6CE1-2E91B13809FB}"/>
              </a:ext>
            </a:extLst>
          </p:cNvPr>
          <p:cNvSpPr txBox="1">
            <a:spLocks noGrp="1"/>
          </p:cNvSpPr>
          <p:nvPr>
            <p:ph type="title"/>
          </p:nvPr>
        </p:nvSpPr>
        <p:spPr>
          <a:xfrm>
            <a:off x="838200" y="182512"/>
            <a:ext cx="7772400" cy="685800"/>
          </a:xfrm>
          <a:prstGeom prst="rect">
            <a:avLst/>
          </a:prstGeom>
        </p:spPr>
        <p:txBody>
          <a:bodyPr lIns="45719" tIns="45720" rIns="45719" bIns="45720" anchor="ctr">
            <a:normAutofit/>
          </a:bodyPr>
          <a:lstStyle>
            <a:lvl1pPr>
              <a:defRPr sz="3200">
                <a:latin typeface="Times New Roman"/>
                <a:ea typeface="Times New Roman"/>
                <a:cs typeface="Times New Roman"/>
                <a:sym typeface="Times New Roman"/>
              </a:defRPr>
            </a:lvl1pPr>
          </a:lstStyle>
          <a:p>
            <a:r>
              <a:rPr lang="en-US" dirty="0">
                <a:ea typeface="+mn-ea"/>
                <a:sym typeface="Arial"/>
              </a:rPr>
              <a:t>Approach </a:t>
            </a:r>
            <a:endParaRPr lang="en-US" dirty="0"/>
          </a:p>
        </p:txBody>
      </p:sp>
      <p:pic>
        <p:nvPicPr>
          <p:cNvPr id="2" name="Picture 1" descr="A diagram of a process">
            <a:extLst>
              <a:ext uri="{FF2B5EF4-FFF2-40B4-BE49-F238E27FC236}">
                <a16:creationId xmlns:a16="http://schemas.microsoft.com/office/drawing/2014/main" id="{48148779-2CB0-C4F8-116D-E047A361BE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06968" y="1178690"/>
            <a:ext cx="4530063" cy="4975568"/>
          </a:xfrm>
          <a:prstGeom prst="rect">
            <a:avLst/>
          </a:prstGeom>
        </p:spPr>
      </p:pic>
    </p:spTree>
    <p:extLst>
      <p:ext uri="{BB962C8B-B14F-4D97-AF65-F5344CB8AC3E}">
        <p14:creationId xmlns:p14="http://schemas.microsoft.com/office/powerpoint/2010/main" val="382157008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dirty="0"/>
              <a:t>15</a:t>
            </a:fld>
            <a:endParaRPr/>
          </a:p>
        </p:txBody>
      </p:sp>
      <p:sp>
        <p:nvSpPr>
          <p:cNvPr id="141" name="Content"/>
          <p:cNvSpPr txBox="1">
            <a:spLocks noGrp="1"/>
          </p:cNvSpPr>
          <p:nvPr>
            <p:ph type="title"/>
          </p:nvPr>
        </p:nvSpPr>
        <p:spPr>
          <a:xfrm>
            <a:off x="609600" y="1371600"/>
            <a:ext cx="7772400" cy="685800"/>
          </a:xfrm>
          <a:prstGeom prst="rect">
            <a:avLst/>
          </a:prstGeom>
        </p:spPr>
        <p:txBody>
          <a:bodyPr lIns="45719" tIns="45720" rIns="45719" bIns="45720" anchor="ctr">
            <a:normAutofit/>
          </a:bodyPr>
          <a:lstStyle>
            <a:lvl1pPr>
              <a:defRPr sz="3200">
                <a:latin typeface="Times New Roman"/>
                <a:ea typeface="Times New Roman"/>
                <a:cs typeface="Times New Roman"/>
                <a:sym typeface="Times New Roman"/>
              </a:defRPr>
            </a:lvl1pPr>
          </a:lstStyle>
          <a:p>
            <a:r>
              <a:rPr lang="en-US" dirty="0">
                <a:ea typeface="+mn-ea"/>
                <a:sym typeface="Arial"/>
              </a:rPr>
              <a:t>Approach </a:t>
            </a:r>
            <a:endParaRPr lang="en-US" dirty="0"/>
          </a:p>
        </p:txBody>
      </p:sp>
      <p:sp>
        <p:nvSpPr>
          <p:cNvPr id="3" name="TextBox 2">
            <a:extLst>
              <a:ext uri="{FF2B5EF4-FFF2-40B4-BE49-F238E27FC236}">
                <a16:creationId xmlns:a16="http://schemas.microsoft.com/office/drawing/2014/main" id="{81858678-04AB-5AAC-C1F7-48455814DDB6}"/>
              </a:ext>
            </a:extLst>
          </p:cNvPr>
          <p:cNvSpPr txBox="1"/>
          <p:nvPr/>
        </p:nvSpPr>
        <p:spPr>
          <a:xfrm>
            <a:off x="685800" y="2397948"/>
            <a:ext cx="7641766" cy="37856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lgn="just">
              <a:buFont typeface="Arial" panose="020B0604020202020204" pitchFamily="34" charset="0"/>
              <a:buChar char="•"/>
              <a:defRPr sz="2800">
                <a:latin typeface="+mn-lt"/>
                <a:ea typeface="+mn-ea"/>
                <a:cs typeface="+mn-cs"/>
                <a:sym typeface="Arial"/>
              </a:defRPr>
            </a:pPr>
            <a:r>
              <a:rPr lang="en-US" sz="1600" dirty="0">
                <a:solidFill>
                  <a:schemeClr val="tx1"/>
                </a:solidFill>
                <a:latin typeface="Times New Roman" panose="02020603050405020304" pitchFamily="18" charset="0"/>
                <a:cs typeface="Times New Roman" panose="02020603050405020304" pitchFamily="18" charset="0"/>
              </a:rPr>
              <a:t>  Our approach involves utilizing a U-Net architecture, a popular deep learning model for semantic segmentation tasks, to detect and segment contrails in satellite images. </a:t>
            </a:r>
          </a:p>
          <a:p>
            <a:pPr algn="just">
              <a:buFont typeface="Arial" panose="020B0604020202020204" pitchFamily="34" charset="0"/>
              <a:buChar char="•"/>
              <a:defRPr sz="2800">
                <a:latin typeface="+mn-lt"/>
                <a:ea typeface="+mn-ea"/>
                <a:cs typeface="+mn-cs"/>
                <a:sym typeface="Arial"/>
              </a:defRPr>
            </a:pPr>
            <a:endParaRPr lang="en-US" sz="16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defRPr sz="2800">
                <a:latin typeface="+mn-lt"/>
                <a:ea typeface="+mn-ea"/>
                <a:cs typeface="+mn-cs"/>
                <a:sym typeface="Arial"/>
              </a:defRPr>
            </a:pPr>
            <a:r>
              <a:rPr lang="en-US" sz="1600" dirty="0">
                <a:solidFill>
                  <a:schemeClr val="tx1"/>
                </a:solidFill>
                <a:latin typeface="Times New Roman" panose="02020603050405020304" pitchFamily="18" charset="0"/>
                <a:cs typeface="Times New Roman" panose="02020603050405020304" pitchFamily="18" charset="0"/>
              </a:rPr>
              <a:t> This approach is well-suited for tasks where precise localization of objects within images is required, making it ideal for contrail detection. </a:t>
            </a:r>
          </a:p>
          <a:p>
            <a:pPr algn="just">
              <a:buFont typeface="Arial" panose="020B0604020202020204" pitchFamily="34" charset="0"/>
              <a:buChar char="•"/>
              <a:defRPr sz="2800">
                <a:latin typeface="+mn-lt"/>
                <a:ea typeface="+mn-ea"/>
                <a:cs typeface="+mn-cs"/>
                <a:sym typeface="Arial"/>
              </a:defRPr>
            </a:pPr>
            <a:endParaRPr lang="en-US" sz="16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defRPr sz="2800">
                <a:latin typeface="+mn-lt"/>
                <a:ea typeface="+mn-ea"/>
                <a:cs typeface="+mn-cs"/>
                <a:sym typeface="Arial"/>
              </a:defRPr>
            </a:pPr>
            <a:r>
              <a:rPr lang="en-US" sz="1600" dirty="0">
                <a:solidFill>
                  <a:schemeClr val="tx1"/>
                </a:solidFill>
                <a:latin typeface="Times New Roman" panose="02020603050405020304" pitchFamily="18" charset="0"/>
                <a:cs typeface="Times New Roman" panose="02020603050405020304" pitchFamily="18" charset="0"/>
              </a:rPr>
              <a:t>U-Net follows an encoder-decoder architecture, where the encoder extracts hierarchical features from the input image while the decoder reconstructs the spatial information to produce segmentation masks. </a:t>
            </a:r>
          </a:p>
          <a:p>
            <a:pPr algn="just">
              <a:buFont typeface="Arial" panose="020B0604020202020204" pitchFamily="34" charset="0"/>
              <a:buChar char="•"/>
              <a:defRPr sz="2800">
                <a:latin typeface="+mn-lt"/>
                <a:ea typeface="+mn-ea"/>
                <a:cs typeface="+mn-cs"/>
                <a:sym typeface="Arial"/>
              </a:defRPr>
            </a:pPr>
            <a:endParaRPr lang="en-US" sz="16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defRPr sz="2800">
                <a:latin typeface="+mn-lt"/>
                <a:ea typeface="+mn-ea"/>
                <a:cs typeface="+mn-cs"/>
                <a:sym typeface="Arial"/>
              </a:defRPr>
            </a:pPr>
            <a:r>
              <a:rPr lang="en-US" sz="1600" dirty="0">
                <a:solidFill>
                  <a:schemeClr val="tx1"/>
                </a:solidFill>
                <a:latin typeface="Times New Roman" panose="02020603050405020304" pitchFamily="18" charset="0"/>
                <a:cs typeface="Times New Roman" panose="02020603050405020304" pitchFamily="18" charset="0"/>
              </a:rPr>
              <a:t>This architecture is effective for capturing both local and global context, which is important for accurately detecting and segmenting contrails with varying sizes and shapes.</a:t>
            </a:r>
          </a:p>
          <a:p>
            <a:pPr algn="just">
              <a:buFont typeface="Arial" panose="020B0604020202020204" pitchFamily="34" charset="0"/>
              <a:buChar char="•"/>
              <a:defRPr sz="2800">
                <a:latin typeface="+mn-lt"/>
                <a:ea typeface="+mn-ea"/>
                <a:cs typeface="+mn-cs"/>
                <a:sym typeface="Arial"/>
              </a:defRPr>
            </a:pPr>
            <a:endParaRPr lang="en-US" sz="16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defRPr sz="2800">
                <a:latin typeface="+mn-lt"/>
                <a:ea typeface="+mn-ea"/>
                <a:cs typeface="+mn-cs"/>
                <a:sym typeface="Arial"/>
              </a:defRPr>
            </a:pPr>
            <a:endParaRPr lang="en-US" sz="16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defRPr sz="2800">
                <a:latin typeface="+mn-lt"/>
                <a:ea typeface="+mn-ea"/>
                <a:cs typeface="+mn-cs"/>
                <a:sym typeface="Arial"/>
              </a:defRPr>
            </a:pPr>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23138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8005DD-A1D1-93D3-AC71-EE6B0A7B25B2}"/>
              </a:ext>
            </a:extLst>
          </p:cNvPr>
          <p:cNvSpPr>
            <a:spLocks noGrp="1"/>
          </p:cNvSpPr>
          <p:nvPr>
            <p:ph type="sldNum" sz="quarter" idx="2"/>
          </p:nvPr>
        </p:nvSpPr>
        <p:spPr/>
        <p:txBody>
          <a:bodyPr/>
          <a:lstStyle/>
          <a:p>
            <a:fld id="{86CB4B4D-7CA3-9044-876B-883B54F8677D}" type="slidenum">
              <a:rPr lang="en-IN" smtClean="0"/>
              <a:t>16</a:t>
            </a:fld>
            <a:endParaRPr lang="en-IN"/>
          </a:p>
        </p:txBody>
      </p:sp>
      <p:pic>
        <p:nvPicPr>
          <p:cNvPr id="2050" name="Picture 2" descr="U-Net: Convolutional Networks for Biomedical Image Segmentation">
            <a:extLst>
              <a:ext uri="{FF2B5EF4-FFF2-40B4-BE49-F238E27FC236}">
                <a16:creationId xmlns:a16="http://schemas.microsoft.com/office/drawing/2014/main" id="{D5EBDC55-0F6A-DA61-A627-0D2AC594BF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730" y="1249740"/>
            <a:ext cx="7535915" cy="502132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4FB94758-4D29-9454-D6DC-4BFB82BF38E2}"/>
              </a:ext>
            </a:extLst>
          </p:cNvPr>
          <p:cNvSpPr>
            <a:spLocks noGrp="1"/>
          </p:cNvSpPr>
          <p:nvPr>
            <p:ph type="title"/>
          </p:nvPr>
        </p:nvSpPr>
        <p:spPr/>
        <p:txBody>
          <a:bodyPr/>
          <a:lstStyle/>
          <a:p>
            <a:r>
              <a:rPr lang="en-US" dirty="0"/>
              <a:t>U-Net</a:t>
            </a:r>
            <a:endParaRPr lang="en-IN" dirty="0"/>
          </a:p>
        </p:txBody>
      </p:sp>
      <p:sp>
        <p:nvSpPr>
          <p:cNvPr id="5" name="Title 2">
            <a:extLst>
              <a:ext uri="{FF2B5EF4-FFF2-40B4-BE49-F238E27FC236}">
                <a16:creationId xmlns:a16="http://schemas.microsoft.com/office/drawing/2014/main" id="{FCC8DD91-1C79-D5A2-9504-DBF71E4AC59A}"/>
              </a:ext>
            </a:extLst>
          </p:cNvPr>
          <p:cNvSpPr txBox="1">
            <a:spLocks/>
          </p:cNvSpPr>
          <p:nvPr/>
        </p:nvSpPr>
        <p:spPr>
          <a:xfrm>
            <a:off x="615821" y="5004641"/>
            <a:ext cx="1968759" cy="1508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hangingPunct="1"/>
            <a:r>
              <a:rPr lang="en-US" dirty="0"/>
              <a:t>U-Net</a:t>
            </a:r>
            <a:endParaRPr lang="en-IN" dirty="0"/>
          </a:p>
        </p:txBody>
      </p:sp>
    </p:spTree>
    <p:extLst>
      <p:ext uri="{BB962C8B-B14F-4D97-AF65-F5344CB8AC3E}">
        <p14:creationId xmlns:p14="http://schemas.microsoft.com/office/powerpoint/2010/main" val="9077012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dirty="0"/>
              <a:t>17</a:t>
            </a:fld>
            <a:endParaRPr/>
          </a:p>
        </p:txBody>
      </p:sp>
      <p:sp>
        <p:nvSpPr>
          <p:cNvPr id="141" name="Content"/>
          <p:cNvSpPr txBox="1">
            <a:spLocks noGrp="1"/>
          </p:cNvSpPr>
          <p:nvPr>
            <p:ph type="title"/>
          </p:nvPr>
        </p:nvSpPr>
        <p:spPr>
          <a:xfrm>
            <a:off x="555166" y="525412"/>
            <a:ext cx="7772400" cy="685800"/>
          </a:xfrm>
          <a:prstGeom prst="rect">
            <a:avLst/>
          </a:prstGeom>
        </p:spPr>
        <p:txBody>
          <a:bodyPr lIns="45719" tIns="45720" rIns="45719" bIns="45720" anchor="ctr">
            <a:normAutofit/>
          </a:bodyPr>
          <a:lstStyle>
            <a:lvl1pPr>
              <a:defRPr sz="3200">
                <a:latin typeface="Times New Roman"/>
                <a:ea typeface="Times New Roman"/>
                <a:cs typeface="Times New Roman"/>
                <a:sym typeface="Times New Roman"/>
              </a:defRPr>
            </a:lvl1pPr>
          </a:lstStyle>
          <a:p>
            <a:r>
              <a:rPr lang="en-US" dirty="0">
                <a:ea typeface="+mn-ea"/>
                <a:sym typeface="Arial"/>
              </a:rPr>
              <a:t>Approach </a:t>
            </a:r>
            <a:endParaRPr lang="en-US" dirty="0"/>
          </a:p>
        </p:txBody>
      </p:sp>
      <p:sp>
        <p:nvSpPr>
          <p:cNvPr id="3" name="TextBox 2">
            <a:extLst>
              <a:ext uri="{FF2B5EF4-FFF2-40B4-BE49-F238E27FC236}">
                <a16:creationId xmlns:a16="http://schemas.microsoft.com/office/drawing/2014/main" id="{81858678-04AB-5AAC-C1F7-48455814DDB6}"/>
              </a:ext>
            </a:extLst>
          </p:cNvPr>
          <p:cNvSpPr txBox="1"/>
          <p:nvPr/>
        </p:nvSpPr>
        <p:spPr>
          <a:xfrm>
            <a:off x="620483" y="1576854"/>
            <a:ext cx="7641766" cy="42780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lgn="just">
              <a:defRPr sz="2800">
                <a:latin typeface="+mn-lt"/>
                <a:ea typeface="+mn-ea"/>
                <a:cs typeface="+mn-cs"/>
                <a:sym typeface="Arial"/>
              </a:defRPr>
            </a:pPr>
            <a:endParaRPr lang="en-US" sz="1600" dirty="0">
              <a:solidFill>
                <a:schemeClr val="tx1"/>
              </a:solidFill>
              <a:latin typeface="Times New Roman" panose="02020603050405020304" pitchFamily="18" charset="0"/>
              <a:cs typeface="Times New Roman" panose="02020603050405020304" pitchFamily="18" charset="0"/>
            </a:endParaRPr>
          </a:p>
          <a:p>
            <a:pPr algn="just">
              <a:defRPr sz="2800">
                <a:latin typeface="+mn-lt"/>
                <a:ea typeface="+mn-ea"/>
                <a:cs typeface="+mn-cs"/>
                <a:sym typeface="Arial"/>
              </a:defRPr>
            </a:pPr>
            <a:r>
              <a:rPr lang="en-US" sz="1600" dirty="0">
                <a:solidFill>
                  <a:schemeClr val="tx1"/>
                </a:solidFill>
                <a:latin typeface="Times New Roman" panose="02020603050405020304" pitchFamily="18" charset="0"/>
                <a:cs typeface="Times New Roman" panose="02020603050405020304" pitchFamily="18" charset="0"/>
              </a:rPr>
              <a:t>Down sampling (Encoder):</a:t>
            </a:r>
          </a:p>
          <a:p>
            <a:pPr algn="just">
              <a:buFont typeface="Arial" panose="020B0604020202020204" pitchFamily="34" charset="0"/>
              <a:buChar char="•"/>
              <a:defRPr sz="2800">
                <a:latin typeface="+mn-lt"/>
                <a:ea typeface="+mn-ea"/>
                <a:cs typeface="+mn-cs"/>
                <a:sym typeface="Arial"/>
              </a:defRPr>
            </a:pPr>
            <a:endParaRPr lang="en-US" sz="16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defRPr sz="2800">
                <a:latin typeface="+mn-lt"/>
                <a:ea typeface="+mn-ea"/>
                <a:cs typeface="+mn-cs"/>
                <a:sym typeface="Arial"/>
              </a:defRPr>
            </a:pPr>
            <a:r>
              <a:rPr lang="en-US" sz="1600" dirty="0">
                <a:solidFill>
                  <a:schemeClr val="tx1"/>
                </a:solidFill>
                <a:latin typeface="Times New Roman" panose="02020603050405020304" pitchFamily="18" charset="0"/>
                <a:cs typeface="Times New Roman" panose="02020603050405020304" pitchFamily="18" charset="0"/>
              </a:rPr>
              <a:t>Reduces the spatial dimensions of the input feature maps while increasing the number of channels.</a:t>
            </a:r>
          </a:p>
          <a:p>
            <a:pPr algn="just">
              <a:buFont typeface="Arial" panose="020B0604020202020204" pitchFamily="34" charset="0"/>
              <a:buChar char="•"/>
              <a:defRPr sz="2800">
                <a:latin typeface="+mn-lt"/>
                <a:ea typeface="+mn-ea"/>
                <a:cs typeface="+mn-cs"/>
                <a:sym typeface="Arial"/>
              </a:defRPr>
            </a:pPr>
            <a:r>
              <a:rPr lang="en-US" sz="1600" dirty="0">
                <a:solidFill>
                  <a:schemeClr val="tx1"/>
                </a:solidFill>
                <a:latin typeface="Times New Roman" panose="02020603050405020304" pitchFamily="18" charset="0"/>
                <a:cs typeface="Times New Roman" panose="02020603050405020304" pitchFamily="18" charset="0"/>
              </a:rPr>
              <a:t>Achieved through operations like max-pooling or stride convolutions.</a:t>
            </a:r>
          </a:p>
          <a:p>
            <a:pPr algn="just">
              <a:buFont typeface="Arial" panose="020B0604020202020204" pitchFamily="34" charset="0"/>
              <a:buChar char="•"/>
              <a:defRPr sz="2800">
                <a:latin typeface="+mn-lt"/>
                <a:ea typeface="+mn-ea"/>
                <a:cs typeface="+mn-cs"/>
                <a:sym typeface="Arial"/>
              </a:defRPr>
            </a:pPr>
            <a:r>
              <a:rPr lang="en-US" sz="1600" dirty="0">
                <a:solidFill>
                  <a:schemeClr val="tx1"/>
                </a:solidFill>
                <a:latin typeface="Times New Roman" panose="02020603050405020304" pitchFamily="18" charset="0"/>
                <a:cs typeface="Times New Roman" panose="02020603050405020304" pitchFamily="18" charset="0"/>
              </a:rPr>
              <a:t>Helps in extracting high-level features by aggregating information from larger spatial regions.</a:t>
            </a:r>
          </a:p>
          <a:p>
            <a:pPr algn="just">
              <a:buFont typeface="Arial" panose="020B0604020202020204" pitchFamily="34" charset="0"/>
              <a:buChar char="•"/>
              <a:defRPr sz="2800">
                <a:latin typeface="+mn-lt"/>
                <a:ea typeface="+mn-ea"/>
                <a:cs typeface="+mn-cs"/>
                <a:sym typeface="Arial"/>
              </a:defRPr>
            </a:pPr>
            <a:endParaRPr lang="en-US" sz="1600" dirty="0">
              <a:solidFill>
                <a:schemeClr val="tx1"/>
              </a:solidFill>
              <a:latin typeface="Times New Roman" panose="02020603050405020304" pitchFamily="18" charset="0"/>
              <a:cs typeface="Times New Roman" panose="02020603050405020304" pitchFamily="18" charset="0"/>
            </a:endParaRPr>
          </a:p>
          <a:p>
            <a:pPr algn="just">
              <a:defRPr sz="2800">
                <a:latin typeface="+mn-lt"/>
                <a:ea typeface="+mn-ea"/>
                <a:cs typeface="+mn-cs"/>
                <a:sym typeface="Arial"/>
              </a:defRPr>
            </a:pPr>
            <a:r>
              <a:rPr lang="en-US" sz="1600" dirty="0">
                <a:solidFill>
                  <a:schemeClr val="tx1"/>
                </a:solidFill>
                <a:latin typeface="Times New Roman" panose="02020603050405020304" pitchFamily="18" charset="0"/>
                <a:cs typeface="Times New Roman" panose="02020603050405020304" pitchFamily="18" charset="0"/>
              </a:rPr>
              <a:t>Up sampling (Decoder):</a:t>
            </a:r>
          </a:p>
          <a:p>
            <a:pPr algn="just">
              <a:buFont typeface="Arial" panose="020B0604020202020204" pitchFamily="34" charset="0"/>
              <a:buChar char="•"/>
              <a:defRPr sz="2800">
                <a:latin typeface="+mn-lt"/>
                <a:ea typeface="+mn-ea"/>
                <a:cs typeface="+mn-cs"/>
                <a:sym typeface="Arial"/>
              </a:defRPr>
            </a:pPr>
            <a:endParaRPr lang="en-US" sz="16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defRPr sz="2800">
                <a:latin typeface="+mn-lt"/>
                <a:ea typeface="+mn-ea"/>
                <a:cs typeface="+mn-cs"/>
                <a:sym typeface="Arial"/>
              </a:defRPr>
            </a:pPr>
            <a:r>
              <a:rPr lang="en-US" sz="1600" dirty="0">
                <a:solidFill>
                  <a:schemeClr val="tx1"/>
                </a:solidFill>
                <a:latin typeface="Times New Roman" panose="02020603050405020304" pitchFamily="18" charset="0"/>
                <a:cs typeface="Times New Roman" panose="02020603050405020304" pitchFamily="18" charset="0"/>
              </a:rPr>
              <a:t>Increases the spatial dimensions of the feature maps while reducing the number of channels.</a:t>
            </a:r>
          </a:p>
          <a:p>
            <a:pPr algn="just">
              <a:buFont typeface="Arial" panose="020B0604020202020204" pitchFamily="34" charset="0"/>
              <a:buChar char="•"/>
              <a:defRPr sz="2800">
                <a:latin typeface="+mn-lt"/>
                <a:ea typeface="+mn-ea"/>
                <a:cs typeface="+mn-cs"/>
                <a:sym typeface="Arial"/>
              </a:defRPr>
            </a:pPr>
            <a:r>
              <a:rPr lang="en-US" sz="1600" dirty="0">
                <a:solidFill>
                  <a:schemeClr val="tx1"/>
                </a:solidFill>
                <a:latin typeface="Times New Roman" panose="02020603050405020304" pitchFamily="18" charset="0"/>
                <a:cs typeface="Times New Roman" panose="02020603050405020304" pitchFamily="18" charset="0"/>
              </a:rPr>
              <a:t>Accomplished through techniques like transposed convolutions or up sampling followed by convolution.</a:t>
            </a:r>
          </a:p>
          <a:p>
            <a:pPr algn="just">
              <a:buFont typeface="Arial" panose="020B0604020202020204" pitchFamily="34" charset="0"/>
              <a:buChar char="•"/>
              <a:defRPr sz="2800">
                <a:latin typeface="+mn-lt"/>
                <a:ea typeface="+mn-ea"/>
                <a:cs typeface="+mn-cs"/>
                <a:sym typeface="Arial"/>
              </a:defRPr>
            </a:pPr>
            <a:r>
              <a:rPr lang="en-US" sz="1600" dirty="0">
                <a:solidFill>
                  <a:schemeClr val="tx1"/>
                </a:solidFill>
                <a:latin typeface="Times New Roman" panose="02020603050405020304" pitchFamily="18" charset="0"/>
                <a:cs typeface="Times New Roman" panose="02020603050405020304" pitchFamily="18" charset="0"/>
              </a:rPr>
              <a:t>Aims to recover spatial details lost during down sampling and refine the segmentation boundaries.</a:t>
            </a:r>
          </a:p>
        </p:txBody>
      </p:sp>
    </p:spTree>
    <p:extLst>
      <p:ext uri="{BB962C8B-B14F-4D97-AF65-F5344CB8AC3E}">
        <p14:creationId xmlns:p14="http://schemas.microsoft.com/office/powerpoint/2010/main" val="82463106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dirty="0"/>
              <a:t>18</a:t>
            </a:fld>
            <a:endParaRPr/>
          </a:p>
        </p:txBody>
      </p:sp>
      <p:sp>
        <p:nvSpPr>
          <p:cNvPr id="141" name="Content"/>
          <p:cNvSpPr txBox="1">
            <a:spLocks noGrp="1"/>
          </p:cNvSpPr>
          <p:nvPr>
            <p:ph type="title"/>
          </p:nvPr>
        </p:nvSpPr>
        <p:spPr>
          <a:xfrm>
            <a:off x="555166" y="525412"/>
            <a:ext cx="7772400" cy="685800"/>
          </a:xfrm>
          <a:prstGeom prst="rect">
            <a:avLst/>
          </a:prstGeom>
        </p:spPr>
        <p:txBody>
          <a:bodyPr lIns="45719" tIns="45720" rIns="45719" bIns="45720" anchor="ctr">
            <a:normAutofit/>
          </a:bodyPr>
          <a:lstStyle>
            <a:lvl1pPr>
              <a:defRPr sz="3200">
                <a:latin typeface="Times New Roman"/>
                <a:ea typeface="Times New Roman"/>
                <a:cs typeface="Times New Roman"/>
                <a:sym typeface="Times New Roman"/>
              </a:defRPr>
            </a:lvl1pPr>
          </a:lstStyle>
          <a:p>
            <a:r>
              <a:rPr lang="en-US" dirty="0">
                <a:ea typeface="+mn-ea"/>
                <a:sym typeface="Arial"/>
              </a:rPr>
              <a:t>Approach </a:t>
            </a:r>
            <a:endParaRPr lang="en-US" dirty="0"/>
          </a:p>
        </p:txBody>
      </p:sp>
      <p:sp>
        <p:nvSpPr>
          <p:cNvPr id="3" name="TextBox 2">
            <a:extLst>
              <a:ext uri="{FF2B5EF4-FFF2-40B4-BE49-F238E27FC236}">
                <a16:creationId xmlns:a16="http://schemas.microsoft.com/office/drawing/2014/main" id="{81858678-04AB-5AAC-C1F7-48455814DDB6}"/>
              </a:ext>
            </a:extLst>
          </p:cNvPr>
          <p:cNvSpPr txBox="1"/>
          <p:nvPr/>
        </p:nvSpPr>
        <p:spPr>
          <a:xfrm>
            <a:off x="620483" y="1576854"/>
            <a:ext cx="7641766"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lgn="just">
              <a:defRPr sz="2800">
                <a:latin typeface="+mn-lt"/>
                <a:ea typeface="+mn-ea"/>
                <a:cs typeface="+mn-cs"/>
                <a:sym typeface="Arial"/>
              </a:defRPr>
            </a:pPr>
            <a:r>
              <a:rPr lang="en-US" sz="1600" dirty="0">
                <a:solidFill>
                  <a:schemeClr val="tx1"/>
                </a:solidFill>
                <a:latin typeface="Times New Roman" panose="02020603050405020304" pitchFamily="18" charset="0"/>
                <a:cs typeface="Times New Roman" panose="02020603050405020304" pitchFamily="18" charset="0"/>
              </a:rPr>
              <a:t>Up sampling:</a:t>
            </a:r>
          </a:p>
          <a:p>
            <a:pPr algn="just">
              <a:defRPr sz="2800">
                <a:latin typeface="+mn-lt"/>
                <a:ea typeface="+mn-ea"/>
                <a:cs typeface="+mn-cs"/>
                <a:sym typeface="Arial"/>
              </a:defRPr>
            </a:pPr>
            <a:endParaRPr lang="en-US" sz="1600" dirty="0">
              <a:solidFill>
                <a:schemeClr val="tx1"/>
              </a:solidFill>
              <a:latin typeface="Times New Roman" panose="02020603050405020304" pitchFamily="18" charset="0"/>
              <a:cs typeface="Times New Roman" panose="02020603050405020304" pitchFamily="18" charset="0"/>
            </a:endParaRPr>
          </a:p>
          <a:p>
            <a:pPr algn="just">
              <a:defRPr sz="2800">
                <a:latin typeface="+mn-lt"/>
                <a:ea typeface="+mn-ea"/>
                <a:cs typeface="+mn-cs"/>
                <a:sym typeface="Arial"/>
              </a:defRPr>
            </a:pPr>
            <a:endParaRPr lang="en-US" sz="16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C02B023-91FC-0930-B2DA-281C6CEC303A}"/>
              </a:ext>
            </a:extLst>
          </p:cNvPr>
          <p:cNvPicPr>
            <a:picLocks noChangeAspect="1"/>
          </p:cNvPicPr>
          <p:nvPr/>
        </p:nvPicPr>
        <p:blipFill>
          <a:blip r:embed="rId3"/>
          <a:stretch>
            <a:fillRect/>
          </a:stretch>
        </p:blipFill>
        <p:spPr>
          <a:xfrm>
            <a:off x="1225128" y="2604474"/>
            <a:ext cx="2009775" cy="1847850"/>
          </a:xfrm>
          <a:prstGeom prst="rect">
            <a:avLst/>
          </a:prstGeom>
        </p:spPr>
      </p:pic>
      <p:pic>
        <p:nvPicPr>
          <p:cNvPr id="6" name="Picture 5">
            <a:extLst>
              <a:ext uri="{FF2B5EF4-FFF2-40B4-BE49-F238E27FC236}">
                <a16:creationId xmlns:a16="http://schemas.microsoft.com/office/drawing/2014/main" id="{3CAF30E3-665C-D1CA-6319-78C520D46B80}"/>
              </a:ext>
            </a:extLst>
          </p:cNvPr>
          <p:cNvPicPr>
            <a:picLocks noChangeAspect="1"/>
          </p:cNvPicPr>
          <p:nvPr/>
        </p:nvPicPr>
        <p:blipFill>
          <a:blip r:embed="rId4"/>
          <a:stretch>
            <a:fillRect/>
          </a:stretch>
        </p:blipFill>
        <p:spPr>
          <a:xfrm>
            <a:off x="4451717" y="1780318"/>
            <a:ext cx="3810532" cy="3496163"/>
          </a:xfrm>
          <a:prstGeom prst="rect">
            <a:avLst/>
          </a:prstGeom>
        </p:spPr>
      </p:pic>
    </p:spTree>
    <p:extLst>
      <p:ext uri="{BB962C8B-B14F-4D97-AF65-F5344CB8AC3E}">
        <p14:creationId xmlns:p14="http://schemas.microsoft.com/office/powerpoint/2010/main" val="21090479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dirty="0"/>
              <a:t>19</a:t>
            </a:fld>
            <a:endParaRPr/>
          </a:p>
        </p:txBody>
      </p:sp>
      <p:sp>
        <p:nvSpPr>
          <p:cNvPr id="141" name="Content"/>
          <p:cNvSpPr txBox="1">
            <a:spLocks noGrp="1"/>
          </p:cNvSpPr>
          <p:nvPr>
            <p:ph type="title"/>
          </p:nvPr>
        </p:nvSpPr>
        <p:spPr>
          <a:xfrm>
            <a:off x="555166" y="525412"/>
            <a:ext cx="7772400" cy="685800"/>
          </a:xfrm>
          <a:prstGeom prst="rect">
            <a:avLst/>
          </a:prstGeom>
        </p:spPr>
        <p:txBody>
          <a:bodyPr lIns="45719" tIns="45720" rIns="45719" bIns="45720" anchor="ctr">
            <a:normAutofit/>
          </a:bodyPr>
          <a:lstStyle>
            <a:lvl1pPr>
              <a:defRPr sz="3200">
                <a:latin typeface="Times New Roman"/>
                <a:ea typeface="Times New Roman"/>
                <a:cs typeface="Times New Roman"/>
                <a:sym typeface="Times New Roman"/>
              </a:defRPr>
            </a:lvl1pPr>
          </a:lstStyle>
          <a:p>
            <a:r>
              <a:rPr lang="en-US" dirty="0">
                <a:ea typeface="+mn-ea"/>
                <a:sym typeface="Arial"/>
              </a:rPr>
              <a:t>Approach </a:t>
            </a:r>
            <a:endParaRPr lang="en-US" dirty="0"/>
          </a:p>
        </p:txBody>
      </p:sp>
      <p:sp>
        <p:nvSpPr>
          <p:cNvPr id="3" name="TextBox 2">
            <a:extLst>
              <a:ext uri="{FF2B5EF4-FFF2-40B4-BE49-F238E27FC236}">
                <a16:creationId xmlns:a16="http://schemas.microsoft.com/office/drawing/2014/main" id="{81858678-04AB-5AAC-C1F7-48455814DDB6}"/>
              </a:ext>
            </a:extLst>
          </p:cNvPr>
          <p:cNvSpPr txBox="1"/>
          <p:nvPr/>
        </p:nvSpPr>
        <p:spPr>
          <a:xfrm>
            <a:off x="620483" y="1576854"/>
            <a:ext cx="7641766"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lgn="just">
              <a:defRPr sz="2800">
                <a:latin typeface="+mn-lt"/>
                <a:ea typeface="+mn-ea"/>
                <a:cs typeface="+mn-cs"/>
                <a:sym typeface="Arial"/>
              </a:defRPr>
            </a:pPr>
            <a:r>
              <a:rPr lang="en-US" sz="1600" dirty="0">
                <a:solidFill>
                  <a:schemeClr val="tx1"/>
                </a:solidFill>
                <a:latin typeface="Times New Roman" panose="02020603050405020304" pitchFamily="18" charset="0"/>
                <a:cs typeface="Times New Roman" panose="02020603050405020304" pitchFamily="18" charset="0"/>
              </a:rPr>
              <a:t>Conv transpose:</a:t>
            </a:r>
          </a:p>
          <a:p>
            <a:pPr algn="just">
              <a:defRPr sz="2800">
                <a:latin typeface="+mn-lt"/>
                <a:ea typeface="+mn-ea"/>
                <a:cs typeface="+mn-cs"/>
                <a:sym typeface="Arial"/>
              </a:defRPr>
            </a:pPr>
            <a:endParaRPr lang="en-US" sz="1600" dirty="0">
              <a:solidFill>
                <a:schemeClr val="tx1"/>
              </a:solidFill>
              <a:latin typeface="Times New Roman" panose="02020603050405020304" pitchFamily="18" charset="0"/>
              <a:cs typeface="Times New Roman" panose="02020603050405020304" pitchFamily="18" charset="0"/>
            </a:endParaRPr>
          </a:p>
          <a:p>
            <a:pPr algn="just">
              <a:defRPr sz="2800">
                <a:latin typeface="+mn-lt"/>
                <a:ea typeface="+mn-ea"/>
                <a:cs typeface="+mn-cs"/>
                <a:sym typeface="Arial"/>
              </a:defRPr>
            </a:pPr>
            <a:endParaRPr lang="en-US" sz="16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C02B023-91FC-0930-B2DA-281C6CEC303A}"/>
              </a:ext>
            </a:extLst>
          </p:cNvPr>
          <p:cNvPicPr>
            <a:picLocks noChangeAspect="1"/>
          </p:cNvPicPr>
          <p:nvPr/>
        </p:nvPicPr>
        <p:blipFill>
          <a:blip r:embed="rId3"/>
          <a:stretch>
            <a:fillRect/>
          </a:stretch>
        </p:blipFill>
        <p:spPr>
          <a:xfrm>
            <a:off x="1141153" y="2505075"/>
            <a:ext cx="2009775" cy="1847850"/>
          </a:xfrm>
          <a:prstGeom prst="rect">
            <a:avLst/>
          </a:prstGeom>
        </p:spPr>
      </p:pic>
      <p:pic>
        <p:nvPicPr>
          <p:cNvPr id="5" name="Picture 4">
            <a:extLst>
              <a:ext uri="{FF2B5EF4-FFF2-40B4-BE49-F238E27FC236}">
                <a16:creationId xmlns:a16="http://schemas.microsoft.com/office/drawing/2014/main" id="{CEB2D903-3A4A-B47A-9797-693C8DDE7A33}"/>
              </a:ext>
            </a:extLst>
          </p:cNvPr>
          <p:cNvPicPr>
            <a:picLocks noChangeAspect="1"/>
          </p:cNvPicPr>
          <p:nvPr/>
        </p:nvPicPr>
        <p:blipFill>
          <a:blip r:embed="rId4"/>
          <a:stretch>
            <a:fillRect/>
          </a:stretch>
        </p:blipFill>
        <p:spPr>
          <a:xfrm>
            <a:off x="4211368" y="1804036"/>
            <a:ext cx="3791479" cy="3477110"/>
          </a:xfrm>
          <a:prstGeom prst="rect">
            <a:avLst/>
          </a:prstGeom>
        </p:spPr>
      </p:pic>
      <p:pic>
        <p:nvPicPr>
          <p:cNvPr id="8" name="Picture 7">
            <a:extLst>
              <a:ext uri="{FF2B5EF4-FFF2-40B4-BE49-F238E27FC236}">
                <a16:creationId xmlns:a16="http://schemas.microsoft.com/office/drawing/2014/main" id="{457DE0B9-A083-2AF7-3895-F6DB4C8B08A9}"/>
              </a:ext>
            </a:extLst>
          </p:cNvPr>
          <p:cNvPicPr>
            <a:picLocks noChangeAspect="1"/>
          </p:cNvPicPr>
          <p:nvPr/>
        </p:nvPicPr>
        <p:blipFill>
          <a:blip r:embed="rId5"/>
          <a:stretch>
            <a:fillRect/>
          </a:stretch>
        </p:blipFill>
        <p:spPr>
          <a:xfrm>
            <a:off x="5883789" y="4739392"/>
            <a:ext cx="2119058" cy="541754"/>
          </a:xfrm>
          <a:prstGeom prst="rect">
            <a:avLst/>
          </a:prstGeom>
        </p:spPr>
      </p:pic>
    </p:spTree>
    <p:extLst>
      <p:ext uri="{BB962C8B-B14F-4D97-AF65-F5344CB8AC3E}">
        <p14:creationId xmlns:p14="http://schemas.microsoft.com/office/powerpoint/2010/main" val="86923729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dirty="0"/>
              <a:t>2</a:t>
            </a:fld>
            <a:endParaRPr/>
          </a:p>
        </p:txBody>
      </p:sp>
      <p:sp>
        <p:nvSpPr>
          <p:cNvPr id="141" name="Content"/>
          <p:cNvSpPr txBox="1">
            <a:spLocks noGrp="1"/>
          </p:cNvSpPr>
          <p:nvPr>
            <p:ph type="title"/>
          </p:nvPr>
        </p:nvSpPr>
        <p:spPr>
          <a:xfrm>
            <a:off x="609600" y="1371600"/>
            <a:ext cx="7772400" cy="685800"/>
          </a:xfrm>
          <a:prstGeom prst="rect">
            <a:avLst/>
          </a:prstGeom>
        </p:spPr>
        <p:txBody>
          <a:bodyPr lIns="45719" tIns="45720" rIns="45719" bIns="45720" anchor="ctr">
            <a:normAutofit/>
          </a:bodyPr>
          <a:lstStyle>
            <a:lvl1pPr>
              <a:defRPr sz="3200">
                <a:latin typeface="Times New Roman"/>
                <a:ea typeface="Times New Roman"/>
                <a:cs typeface="Times New Roman"/>
                <a:sym typeface="Times New Roman"/>
              </a:defRPr>
            </a:lvl1pPr>
          </a:lstStyle>
          <a:p>
            <a:r>
              <a:rPr lang="en-IN"/>
              <a:t>Introduction </a:t>
            </a:r>
            <a:endParaRPr/>
          </a:p>
        </p:txBody>
      </p:sp>
      <p:sp>
        <p:nvSpPr>
          <p:cNvPr id="3" name="TextBox 2">
            <a:extLst>
              <a:ext uri="{FF2B5EF4-FFF2-40B4-BE49-F238E27FC236}">
                <a16:creationId xmlns:a16="http://schemas.microsoft.com/office/drawing/2014/main" id="{81858678-04AB-5AAC-C1F7-48455814DDB6}"/>
              </a:ext>
            </a:extLst>
          </p:cNvPr>
          <p:cNvSpPr txBox="1"/>
          <p:nvPr/>
        </p:nvSpPr>
        <p:spPr>
          <a:xfrm>
            <a:off x="685800" y="2397948"/>
            <a:ext cx="4100689" cy="36625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marL="285750" indent="-285750" algn="just">
              <a:buFont typeface="Arial" panose="020B0604020202020204" pitchFamily="34" charset="0"/>
              <a:buChar char="•"/>
              <a:defRPr sz="2800">
                <a:latin typeface="+mn-lt"/>
                <a:ea typeface="+mn-ea"/>
                <a:cs typeface="+mn-cs"/>
                <a:sym typeface="Arial"/>
              </a:defRPr>
            </a:pPr>
            <a:r>
              <a:rPr lang="en-US" sz="1600" dirty="0">
                <a:solidFill>
                  <a:schemeClr val="tx1"/>
                </a:solidFill>
                <a:latin typeface="Times New Roman" panose="02020603050405020304" pitchFamily="18" charset="0"/>
                <a:cs typeface="Times New Roman" panose="02020603050405020304" pitchFamily="18" charset="0"/>
              </a:rPr>
              <a:t>Contrails, or condensation trails, are clouds formed by the condensation of water vapor around particles emitted by aircraft engines. </a:t>
            </a:r>
          </a:p>
          <a:p>
            <a:pPr marL="285750" indent="-285750" algn="just">
              <a:buFont typeface="Arial" panose="020B0604020202020204" pitchFamily="34" charset="0"/>
              <a:buChar char="•"/>
              <a:defRPr sz="2800">
                <a:latin typeface="+mn-lt"/>
                <a:ea typeface="+mn-ea"/>
                <a:cs typeface="+mn-cs"/>
                <a:sym typeface="Arial"/>
              </a:defRPr>
            </a:pPr>
            <a:endParaRPr lang="en-US" sz="16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defRPr sz="2800">
                <a:latin typeface="+mn-lt"/>
                <a:ea typeface="+mn-ea"/>
                <a:cs typeface="+mn-cs"/>
                <a:sym typeface="Arial"/>
              </a:defRPr>
            </a:pPr>
            <a:r>
              <a:rPr lang="en-US" sz="1600" dirty="0">
                <a:solidFill>
                  <a:schemeClr val="tx1"/>
                </a:solidFill>
                <a:latin typeface="Times New Roman" panose="02020603050405020304" pitchFamily="18" charset="0"/>
                <a:cs typeface="Times New Roman" panose="02020603050405020304" pitchFamily="18" charset="0"/>
              </a:rPr>
              <a:t>These line-shaped clouds contribute to global warming by trapping heat and reflecting sunlight.</a:t>
            </a:r>
          </a:p>
          <a:p>
            <a:pPr marL="285750" indent="-285750" algn="just">
              <a:buFont typeface="Arial" panose="020B0604020202020204" pitchFamily="34" charset="0"/>
              <a:buChar char="•"/>
              <a:defRPr sz="2800">
                <a:latin typeface="+mn-lt"/>
                <a:ea typeface="+mn-ea"/>
                <a:cs typeface="+mn-cs"/>
                <a:sym typeface="Arial"/>
              </a:defRPr>
            </a:pPr>
            <a:endParaRPr lang="en-US" sz="16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defRPr sz="2800">
                <a:latin typeface="+mn-lt"/>
                <a:ea typeface="+mn-ea"/>
                <a:cs typeface="+mn-cs"/>
                <a:sym typeface="Arial"/>
              </a:defRPr>
            </a:pPr>
            <a:r>
              <a:rPr lang="en-US" sz="1600" dirty="0">
                <a:solidFill>
                  <a:schemeClr val="tx1"/>
                </a:solidFill>
                <a:latin typeface="Times New Roman" panose="02020603050405020304" pitchFamily="18" charset="0"/>
                <a:cs typeface="Times New Roman" panose="02020603050405020304" pitchFamily="18" charset="0"/>
              </a:rPr>
              <a:t>Studies indicate that contrails account for about 35% of aviation's global warming impact.</a:t>
            </a:r>
            <a:endParaRPr lang="en-US" sz="2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defRPr sz="2800">
                <a:latin typeface="+mn-lt"/>
                <a:ea typeface="+mn-ea"/>
                <a:cs typeface="+mn-cs"/>
                <a:sym typeface="Arial"/>
              </a:defRPr>
            </a:pPr>
            <a:endParaRPr lang="en-US" sz="2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defRPr sz="2800">
                <a:latin typeface="+mn-lt"/>
                <a:ea typeface="+mn-ea"/>
                <a:cs typeface="+mn-cs"/>
                <a:sym typeface="Arial"/>
              </a:defRPr>
            </a:pP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1028" name="Picture 4" descr="https://lh3.googleusercontent.com/3vUInbcTbdKjyJOdfkYZTQrAp2d4cflvX7ZAv0WW-64lYaB6hljUq-7nIRnxqq5n740LZV4XNFI5-zUcE7hR6qI1QPP9L7fno64O64U8=w2880-e365-pa-n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1005" y="2847143"/>
            <a:ext cx="3176571" cy="1788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847572"/>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dirty="0"/>
              <a:t>20</a:t>
            </a:fld>
            <a:endParaRPr/>
          </a:p>
        </p:txBody>
      </p:sp>
      <p:sp>
        <p:nvSpPr>
          <p:cNvPr id="141" name="Content"/>
          <p:cNvSpPr txBox="1">
            <a:spLocks noGrp="1"/>
          </p:cNvSpPr>
          <p:nvPr>
            <p:ph type="title"/>
          </p:nvPr>
        </p:nvSpPr>
        <p:spPr>
          <a:xfrm>
            <a:off x="555166" y="525412"/>
            <a:ext cx="7772400" cy="685800"/>
          </a:xfrm>
          <a:prstGeom prst="rect">
            <a:avLst/>
          </a:prstGeom>
        </p:spPr>
        <p:txBody>
          <a:bodyPr lIns="45719" tIns="45720" rIns="45719" bIns="45720" anchor="ctr">
            <a:normAutofit/>
          </a:bodyPr>
          <a:lstStyle>
            <a:lvl1pPr>
              <a:defRPr sz="3200">
                <a:latin typeface="Times New Roman"/>
                <a:ea typeface="Times New Roman"/>
                <a:cs typeface="Times New Roman"/>
                <a:sym typeface="Times New Roman"/>
              </a:defRPr>
            </a:lvl1pPr>
          </a:lstStyle>
          <a:p>
            <a:r>
              <a:rPr lang="en-US" dirty="0">
                <a:ea typeface="+mn-ea"/>
                <a:sym typeface="Arial"/>
              </a:rPr>
              <a:t>Approach </a:t>
            </a:r>
            <a:endParaRPr lang="en-US" dirty="0"/>
          </a:p>
        </p:txBody>
      </p:sp>
      <p:sp>
        <p:nvSpPr>
          <p:cNvPr id="3" name="TextBox 2">
            <a:extLst>
              <a:ext uri="{FF2B5EF4-FFF2-40B4-BE49-F238E27FC236}">
                <a16:creationId xmlns:a16="http://schemas.microsoft.com/office/drawing/2014/main" id="{81858678-04AB-5AAC-C1F7-48455814DDB6}"/>
              </a:ext>
            </a:extLst>
          </p:cNvPr>
          <p:cNvSpPr txBox="1"/>
          <p:nvPr/>
        </p:nvSpPr>
        <p:spPr>
          <a:xfrm>
            <a:off x="685800" y="1679491"/>
            <a:ext cx="7641766" cy="3539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lgn="just">
              <a:defRPr sz="2800">
                <a:latin typeface="+mn-lt"/>
                <a:ea typeface="+mn-ea"/>
                <a:cs typeface="+mn-cs"/>
                <a:sym typeface="Arial"/>
              </a:defRPr>
            </a:pPr>
            <a:r>
              <a:rPr lang="en-US" sz="1600" dirty="0">
                <a:solidFill>
                  <a:schemeClr val="tx1"/>
                </a:solidFill>
                <a:latin typeface="Times New Roman" panose="02020603050405020304" pitchFamily="18" charset="0"/>
                <a:cs typeface="Times New Roman" panose="02020603050405020304" pitchFamily="18" charset="0"/>
              </a:rPr>
              <a:t>Concatenation:</a:t>
            </a:r>
          </a:p>
          <a:p>
            <a:pPr algn="just">
              <a:defRPr sz="2800">
                <a:latin typeface="+mn-lt"/>
                <a:ea typeface="+mn-ea"/>
                <a:cs typeface="+mn-cs"/>
                <a:sym typeface="Arial"/>
              </a:defRPr>
            </a:pPr>
            <a:endParaRPr lang="en-US" sz="16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defRPr sz="2800">
                <a:latin typeface="+mn-lt"/>
                <a:ea typeface="+mn-ea"/>
                <a:cs typeface="+mn-cs"/>
                <a:sym typeface="Arial"/>
              </a:defRPr>
            </a:pPr>
            <a:r>
              <a:rPr lang="en-US" sz="1600" dirty="0">
                <a:solidFill>
                  <a:schemeClr val="tx1"/>
                </a:solidFill>
                <a:latin typeface="Times New Roman" panose="02020603050405020304" pitchFamily="18" charset="0"/>
                <a:cs typeface="Times New Roman" panose="02020603050405020304" pitchFamily="18" charset="0"/>
              </a:rPr>
              <a:t>Skip connections are established by concatenating feature maps from the down sampling path to the corresponding up sampling path.</a:t>
            </a:r>
          </a:p>
          <a:p>
            <a:pPr marL="285750" indent="-285750" algn="just">
              <a:buFont typeface="Arial" panose="020B0604020202020204" pitchFamily="34" charset="0"/>
              <a:buChar char="•"/>
              <a:defRPr sz="2800">
                <a:latin typeface="+mn-lt"/>
                <a:ea typeface="+mn-ea"/>
                <a:cs typeface="+mn-cs"/>
                <a:sym typeface="Arial"/>
              </a:defRPr>
            </a:pPr>
            <a:r>
              <a:rPr lang="en-US" sz="1600" dirty="0">
                <a:solidFill>
                  <a:schemeClr val="tx1"/>
                </a:solidFill>
                <a:latin typeface="Times New Roman" panose="02020603050405020304" pitchFamily="18" charset="0"/>
                <a:cs typeface="Times New Roman" panose="02020603050405020304" pitchFamily="18" charset="0"/>
              </a:rPr>
              <a:t>Enables the model to preserve spatial information and capture details at multiple scales.</a:t>
            </a:r>
          </a:p>
          <a:p>
            <a:pPr algn="just">
              <a:defRPr sz="2800">
                <a:latin typeface="+mn-lt"/>
                <a:ea typeface="+mn-ea"/>
                <a:cs typeface="+mn-cs"/>
                <a:sym typeface="Arial"/>
              </a:defRPr>
            </a:pPr>
            <a:endParaRPr lang="en-US" sz="1600" dirty="0">
              <a:solidFill>
                <a:schemeClr val="tx1"/>
              </a:solidFill>
              <a:latin typeface="Times New Roman" panose="02020603050405020304" pitchFamily="18" charset="0"/>
              <a:cs typeface="Times New Roman" panose="02020603050405020304" pitchFamily="18" charset="0"/>
            </a:endParaRPr>
          </a:p>
          <a:p>
            <a:pPr algn="just">
              <a:defRPr sz="2800">
                <a:latin typeface="+mn-lt"/>
                <a:ea typeface="+mn-ea"/>
                <a:cs typeface="+mn-cs"/>
                <a:sym typeface="Arial"/>
              </a:defRPr>
            </a:pPr>
            <a:endParaRPr lang="en-US" sz="1600" dirty="0">
              <a:solidFill>
                <a:schemeClr val="tx1"/>
              </a:solidFill>
              <a:latin typeface="Times New Roman" panose="02020603050405020304" pitchFamily="18" charset="0"/>
              <a:cs typeface="Times New Roman" panose="02020603050405020304" pitchFamily="18" charset="0"/>
            </a:endParaRPr>
          </a:p>
          <a:p>
            <a:pPr algn="just">
              <a:defRPr sz="2800">
                <a:latin typeface="+mn-lt"/>
                <a:ea typeface="+mn-ea"/>
                <a:cs typeface="+mn-cs"/>
                <a:sym typeface="Arial"/>
              </a:defRPr>
            </a:pPr>
            <a:r>
              <a:rPr lang="en-US" sz="1600" dirty="0">
                <a:solidFill>
                  <a:schemeClr val="tx1"/>
                </a:solidFill>
                <a:latin typeface="Times New Roman" panose="02020603050405020304" pitchFamily="18" charset="0"/>
                <a:cs typeface="Times New Roman" panose="02020603050405020304" pitchFamily="18" charset="0"/>
              </a:rPr>
              <a:t>Output Layer:</a:t>
            </a:r>
          </a:p>
          <a:p>
            <a:pPr algn="just">
              <a:defRPr sz="2800">
                <a:latin typeface="+mn-lt"/>
                <a:ea typeface="+mn-ea"/>
                <a:cs typeface="+mn-cs"/>
                <a:sym typeface="Arial"/>
              </a:defRPr>
            </a:pPr>
            <a:endParaRPr lang="en-US" sz="16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defRPr sz="2800">
                <a:latin typeface="+mn-lt"/>
                <a:ea typeface="+mn-ea"/>
                <a:cs typeface="+mn-cs"/>
                <a:sym typeface="Arial"/>
              </a:defRPr>
            </a:pPr>
            <a:r>
              <a:rPr lang="en-US" sz="1600" dirty="0">
                <a:solidFill>
                  <a:schemeClr val="tx1"/>
                </a:solidFill>
                <a:latin typeface="Times New Roman" panose="02020603050405020304" pitchFamily="18" charset="0"/>
                <a:cs typeface="Times New Roman" panose="02020603050405020304" pitchFamily="18" charset="0"/>
              </a:rPr>
              <a:t>Final layer responsible for producing the segmentation mask.</a:t>
            </a:r>
          </a:p>
          <a:p>
            <a:pPr marL="285750" indent="-285750" algn="just">
              <a:buFont typeface="Arial" panose="020B0604020202020204" pitchFamily="34" charset="0"/>
              <a:buChar char="•"/>
              <a:defRPr sz="2800">
                <a:latin typeface="+mn-lt"/>
                <a:ea typeface="+mn-ea"/>
                <a:cs typeface="+mn-cs"/>
                <a:sym typeface="Arial"/>
              </a:defRPr>
            </a:pPr>
            <a:r>
              <a:rPr lang="en-US" sz="1600" dirty="0">
                <a:solidFill>
                  <a:schemeClr val="tx1"/>
                </a:solidFill>
                <a:latin typeface="Times New Roman" panose="02020603050405020304" pitchFamily="18" charset="0"/>
                <a:cs typeface="Times New Roman" panose="02020603050405020304" pitchFamily="18" charset="0"/>
              </a:rPr>
              <a:t>Typically consists of a 1x1 convolutional layer to map the features to the desired number of output channels.</a:t>
            </a:r>
          </a:p>
          <a:p>
            <a:pPr marL="285750" indent="-285750" algn="just">
              <a:buFont typeface="Arial" panose="020B0604020202020204" pitchFamily="34" charset="0"/>
              <a:buChar char="•"/>
              <a:defRPr sz="2800">
                <a:latin typeface="+mn-lt"/>
                <a:ea typeface="+mn-ea"/>
                <a:cs typeface="+mn-cs"/>
                <a:sym typeface="Arial"/>
              </a:defRPr>
            </a:pPr>
            <a:r>
              <a:rPr lang="en-US" sz="1600" dirty="0">
                <a:solidFill>
                  <a:schemeClr val="tx1"/>
                </a:solidFill>
                <a:latin typeface="Times New Roman" panose="02020603050405020304" pitchFamily="18" charset="0"/>
                <a:cs typeface="Times New Roman" panose="02020603050405020304" pitchFamily="18" charset="0"/>
              </a:rPr>
              <a:t>Activation function may vary based on the task; for binary segmentation, a sigmoid activation is commonly used.</a:t>
            </a:r>
          </a:p>
        </p:txBody>
      </p:sp>
    </p:spTree>
    <p:extLst>
      <p:ext uri="{BB962C8B-B14F-4D97-AF65-F5344CB8AC3E}">
        <p14:creationId xmlns:p14="http://schemas.microsoft.com/office/powerpoint/2010/main" val="389452656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8005DD-A1D1-93D3-AC71-EE6B0A7B25B2}"/>
              </a:ext>
            </a:extLst>
          </p:cNvPr>
          <p:cNvSpPr>
            <a:spLocks noGrp="1"/>
          </p:cNvSpPr>
          <p:nvPr>
            <p:ph type="sldNum" sz="quarter" idx="2"/>
          </p:nvPr>
        </p:nvSpPr>
        <p:spPr/>
        <p:txBody>
          <a:bodyPr/>
          <a:lstStyle/>
          <a:p>
            <a:fld id="{86CB4B4D-7CA3-9044-876B-883B54F8677D}" type="slidenum">
              <a:rPr lang="en-IN" smtClean="0"/>
              <a:t>21</a:t>
            </a:fld>
            <a:endParaRPr lang="en-IN"/>
          </a:p>
        </p:txBody>
      </p:sp>
      <p:sp>
        <p:nvSpPr>
          <p:cNvPr id="3" name="Title 2">
            <a:extLst>
              <a:ext uri="{FF2B5EF4-FFF2-40B4-BE49-F238E27FC236}">
                <a16:creationId xmlns:a16="http://schemas.microsoft.com/office/drawing/2014/main" id="{4FB94758-4D29-9454-D6DC-4BFB82BF38E2}"/>
              </a:ext>
            </a:extLst>
          </p:cNvPr>
          <p:cNvSpPr>
            <a:spLocks noGrp="1"/>
          </p:cNvSpPr>
          <p:nvPr>
            <p:ph type="title"/>
          </p:nvPr>
        </p:nvSpPr>
        <p:spPr/>
        <p:txBody>
          <a:bodyPr/>
          <a:lstStyle/>
          <a:p>
            <a:r>
              <a:rPr lang="en-US" dirty="0"/>
              <a:t>U-Net</a:t>
            </a:r>
            <a:endParaRPr lang="en-IN" dirty="0"/>
          </a:p>
        </p:txBody>
      </p:sp>
      <p:pic>
        <p:nvPicPr>
          <p:cNvPr id="1026" name="Picture 2">
            <a:extLst>
              <a:ext uri="{FF2B5EF4-FFF2-40B4-BE49-F238E27FC236}">
                <a16:creationId xmlns:a16="http://schemas.microsoft.com/office/drawing/2014/main" id="{2F1728BA-DACD-C758-4893-1BC5408BDB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821895"/>
            <a:ext cx="8397551" cy="1593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90864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580938-6157-1F2B-AE24-07642253C597}"/>
              </a:ext>
            </a:extLst>
          </p:cNvPr>
          <p:cNvSpPr>
            <a:spLocks noGrp="1"/>
          </p:cNvSpPr>
          <p:nvPr>
            <p:ph type="sldNum" sz="quarter" idx="2"/>
          </p:nvPr>
        </p:nvSpPr>
        <p:spPr/>
        <p:txBody>
          <a:bodyPr/>
          <a:lstStyle/>
          <a:p>
            <a:fld id="{86CB4B4D-7CA3-9044-876B-883B54F8677D}" type="slidenum">
              <a:rPr lang="en-IN" smtClean="0"/>
              <a:t>22</a:t>
            </a:fld>
            <a:endParaRPr lang="en-IN"/>
          </a:p>
        </p:txBody>
      </p:sp>
      <p:sp>
        <p:nvSpPr>
          <p:cNvPr id="3" name="Title 2">
            <a:extLst>
              <a:ext uri="{FF2B5EF4-FFF2-40B4-BE49-F238E27FC236}">
                <a16:creationId xmlns:a16="http://schemas.microsoft.com/office/drawing/2014/main" id="{12008BD9-53B1-8A83-C6E3-4C3C856EF787}"/>
              </a:ext>
            </a:extLst>
          </p:cNvPr>
          <p:cNvSpPr>
            <a:spLocks noGrp="1"/>
          </p:cNvSpPr>
          <p:nvPr>
            <p:ph type="title"/>
          </p:nvPr>
        </p:nvSpPr>
        <p:spPr/>
        <p:txBody>
          <a:bodyPr/>
          <a:lstStyle/>
          <a:p>
            <a:r>
              <a:rPr lang="en-US" dirty="0"/>
              <a:t>Architecture</a:t>
            </a:r>
            <a:endParaRPr lang="en-IN" dirty="0"/>
          </a:p>
        </p:txBody>
      </p:sp>
      <p:graphicFrame>
        <p:nvGraphicFramePr>
          <p:cNvPr id="7" name="Table 6">
            <a:extLst>
              <a:ext uri="{FF2B5EF4-FFF2-40B4-BE49-F238E27FC236}">
                <a16:creationId xmlns:a16="http://schemas.microsoft.com/office/drawing/2014/main" id="{1F4E5784-B110-0375-DE4B-2ECF24565A7D}"/>
              </a:ext>
            </a:extLst>
          </p:cNvPr>
          <p:cNvGraphicFramePr>
            <a:graphicFrameLocks noGrp="1"/>
          </p:cNvGraphicFramePr>
          <p:nvPr>
            <p:extLst>
              <p:ext uri="{D42A27DB-BD31-4B8C-83A1-F6EECF244321}">
                <p14:modId xmlns:p14="http://schemas.microsoft.com/office/powerpoint/2010/main" val="4128881005"/>
              </p:ext>
            </p:extLst>
          </p:nvPr>
        </p:nvGraphicFramePr>
        <p:xfrm>
          <a:off x="1524000" y="1488233"/>
          <a:ext cx="6096000" cy="459740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3447311089"/>
                    </a:ext>
                  </a:extLst>
                </a:gridCol>
                <a:gridCol w="1219200">
                  <a:extLst>
                    <a:ext uri="{9D8B030D-6E8A-4147-A177-3AD203B41FA5}">
                      <a16:colId xmlns:a16="http://schemas.microsoft.com/office/drawing/2014/main" val="352460232"/>
                    </a:ext>
                  </a:extLst>
                </a:gridCol>
                <a:gridCol w="1219200">
                  <a:extLst>
                    <a:ext uri="{9D8B030D-6E8A-4147-A177-3AD203B41FA5}">
                      <a16:colId xmlns:a16="http://schemas.microsoft.com/office/drawing/2014/main" val="609786414"/>
                    </a:ext>
                  </a:extLst>
                </a:gridCol>
                <a:gridCol w="1219200">
                  <a:extLst>
                    <a:ext uri="{9D8B030D-6E8A-4147-A177-3AD203B41FA5}">
                      <a16:colId xmlns:a16="http://schemas.microsoft.com/office/drawing/2014/main" val="2030110716"/>
                    </a:ext>
                  </a:extLst>
                </a:gridCol>
                <a:gridCol w="1219200">
                  <a:extLst>
                    <a:ext uri="{9D8B030D-6E8A-4147-A177-3AD203B41FA5}">
                      <a16:colId xmlns:a16="http://schemas.microsoft.com/office/drawing/2014/main" val="2868228977"/>
                    </a:ext>
                  </a:extLst>
                </a:gridCol>
              </a:tblGrid>
              <a:tr h="370840">
                <a:tc>
                  <a:txBody>
                    <a:bodyPr/>
                    <a:lstStyle/>
                    <a:p>
                      <a:pPr fontAlgn="b"/>
                      <a:r>
                        <a:rPr lang="en-IN" b="1" dirty="0">
                          <a:effectLst/>
                        </a:rPr>
                        <a:t>Layer</a:t>
                      </a:r>
                    </a:p>
                  </a:txBody>
                  <a:tcPr anchor="b"/>
                </a:tc>
                <a:tc>
                  <a:txBody>
                    <a:bodyPr/>
                    <a:lstStyle/>
                    <a:p>
                      <a:pPr fontAlgn="b"/>
                      <a:r>
                        <a:rPr lang="en-IN" b="1">
                          <a:effectLst/>
                        </a:rPr>
                        <a:t>Input Size</a:t>
                      </a:r>
                    </a:p>
                  </a:txBody>
                  <a:tcPr anchor="b"/>
                </a:tc>
                <a:tc>
                  <a:txBody>
                    <a:bodyPr/>
                    <a:lstStyle/>
                    <a:p>
                      <a:pPr fontAlgn="b"/>
                      <a:r>
                        <a:rPr lang="en-IN" b="1">
                          <a:effectLst/>
                        </a:rPr>
                        <a:t>Output Size</a:t>
                      </a:r>
                    </a:p>
                  </a:txBody>
                  <a:tcPr anchor="b"/>
                </a:tc>
                <a:tc>
                  <a:txBody>
                    <a:bodyPr/>
                    <a:lstStyle/>
                    <a:p>
                      <a:pPr fontAlgn="b"/>
                      <a:r>
                        <a:rPr lang="en-IN" b="1">
                          <a:effectLst/>
                        </a:rPr>
                        <a:t>Input Channels</a:t>
                      </a:r>
                    </a:p>
                  </a:txBody>
                  <a:tcPr anchor="b"/>
                </a:tc>
                <a:tc>
                  <a:txBody>
                    <a:bodyPr/>
                    <a:lstStyle/>
                    <a:p>
                      <a:pPr fontAlgn="b"/>
                      <a:r>
                        <a:rPr lang="en-IN" b="1">
                          <a:effectLst/>
                        </a:rPr>
                        <a:t>Output Channels</a:t>
                      </a:r>
                    </a:p>
                  </a:txBody>
                  <a:tcPr anchor="b"/>
                </a:tc>
                <a:extLst>
                  <a:ext uri="{0D108BD9-81ED-4DB2-BD59-A6C34878D82A}">
                    <a16:rowId xmlns:a16="http://schemas.microsoft.com/office/drawing/2014/main" val="1381677159"/>
                  </a:ext>
                </a:extLst>
              </a:tr>
              <a:tr h="370840">
                <a:tc>
                  <a:txBody>
                    <a:bodyPr/>
                    <a:lstStyle/>
                    <a:p>
                      <a:pPr fontAlgn="base"/>
                      <a:r>
                        <a:rPr lang="en-IN">
                          <a:effectLst/>
                        </a:rPr>
                        <a:t>Input</a:t>
                      </a:r>
                    </a:p>
                  </a:txBody>
                  <a:tcPr anchor="ctr"/>
                </a:tc>
                <a:tc>
                  <a:txBody>
                    <a:bodyPr/>
                    <a:lstStyle/>
                    <a:p>
                      <a:pPr fontAlgn="base"/>
                      <a:r>
                        <a:rPr lang="en-IN">
                          <a:effectLst/>
                        </a:rPr>
                        <a:t>256x256x24</a:t>
                      </a:r>
                    </a:p>
                  </a:txBody>
                  <a:tcPr anchor="ctr"/>
                </a:tc>
                <a:tc>
                  <a:txBody>
                    <a:bodyPr/>
                    <a:lstStyle/>
                    <a:p>
                      <a:pPr fontAlgn="base"/>
                      <a:r>
                        <a:rPr lang="en-IN">
                          <a:effectLst/>
                        </a:rPr>
                        <a:t>-</a:t>
                      </a:r>
                    </a:p>
                  </a:txBody>
                  <a:tcPr anchor="ctr"/>
                </a:tc>
                <a:tc>
                  <a:txBody>
                    <a:bodyPr/>
                    <a:lstStyle/>
                    <a:p>
                      <a:pPr fontAlgn="base"/>
                      <a:r>
                        <a:rPr lang="en-IN">
                          <a:effectLst/>
                        </a:rPr>
                        <a:t>24</a:t>
                      </a:r>
                    </a:p>
                  </a:txBody>
                  <a:tcPr anchor="ctr"/>
                </a:tc>
                <a:tc>
                  <a:txBody>
                    <a:bodyPr/>
                    <a:lstStyle/>
                    <a:p>
                      <a:pPr fontAlgn="base"/>
                      <a:r>
                        <a:rPr lang="en-IN">
                          <a:effectLst/>
                        </a:rPr>
                        <a:t>-</a:t>
                      </a:r>
                    </a:p>
                  </a:txBody>
                  <a:tcPr anchor="ctr"/>
                </a:tc>
                <a:extLst>
                  <a:ext uri="{0D108BD9-81ED-4DB2-BD59-A6C34878D82A}">
                    <a16:rowId xmlns:a16="http://schemas.microsoft.com/office/drawing/2014/main" val="974101425"/>
                  </a:ext>
                </a:extLst>
              </a:tr>
              <a:tr h="370840">
                <a:tc>
                  <a:txBody>
                    <a:bodyPr/>
                    <a:lstStyle/>
                    <a:p>
                      <a:pPr fontAlgn="base"/>
                      <a:r>
                        <a:rPr lang="en-IN">
                          <a:effectLst/>
                        </a:rPr>
                        <a:t>inc</a:t>
                      </a:r>
                    </a:p>
                  </a:txBody>
                  <a:tcPr anchor="ctr"/>
                </a:tc>
                <a:tc>
                  <a:txBody>
                    <a:bodyPr/>
                    <a:lstStyle/>
                    <a:p>
                      <a:pPr fontAlgn="base"/>
                      <a:r>
                        <a:rPr lang="en-IN">
                          <a:effectLst/>
                        </a:rPr>
                        <a:t>256x256</a:t>
                      </a:r>
                    </a:p>
                  </a:txBody>
                  <a:tcPr anchor="ctr"/>
                </a:tc>
                <a:tc>
                  <a:txBody>
                    <a:bodyPr/>
                    <a:lstStyle/>
                    <a:p>
                      <a:pPr fontAlgn="base"/>
                      <a:r>
                        <a:rPr lang="en-IN">
                          <a:effectLst/>
                        </a:rPr>
                        <a:t>256x256</a:t>
                      </a:r>
                    </a:p>
                  </a:txBody>
                  <a:tcPr anchor="ctr"/>
                </a:tc>
                <a:tc>
                  <a:txBody>
                    <a:bodyPr/>
                    <a:lstStyle/>
                    <a:p>
                      <a:pPr fontAlgn="base"/>
                      <a:r>
                        <a:rPr lang="en-IN">
                          <a:effectLst/>
                        </a:rPr>
                        <a:t>24</a:t>
                      </a:r>
                    </a:p>
                  </a:txBody>
                  <a:tcPr anchor="ctr"/>
                </a:tc>
                <a:tc>
                  <a:txBody>
                    <a:bodyPr/>
                    <a:lstStyle/>
                    <a:p>
                      <a:pPr fontAlgn="base"/>
                      <a:r>
                        <a:rPr lang="en-IN">
                          <a:effectLst/>
                        </a:rPr>
                        <a:t>64</a:t>
                      </a:r>
                    </a:p>
                  </a:txBody>
                  <a:tcPr anchor="ctr"/>
                </a:tc>
                <a:extLst>
                  <a:ext uri="{0D108BD9-81ED-4DB2-BD59-A6C34878D82A}">
                    <a16:rowId xmlns:a16="http://schemas.microsoft.com/office/drawing/2014/main" val="3103979636"/>
                  </a:ext>
                </a:extLst>
              </a:tr>
              <a:tr h="370840">
                <a:tc>
                  <a:txBody>
                    <a:bodyPr/>
                    <a:lstStyle/>
                    <a:p>
                      <a:pPr fontAlgn="base"/>
                      <a:r>
                        <a:rPr lang="en-IN">
                          <a:effectLst/>
                        </a:rPr>
                        <a:t>down1</a:t>
                      </a:r>
                    </a:p>
                  </a:txBody>
                  <a:tcPr anchor="ctr"/>
                </a:tc>
                <a:tc>
                  <a:txBody>
                    <a:bodyPr/>
                    <a:lstStyle/>
                    <a:p>
                      <a:pPr fontAlgn="base"/>
                      <a:r>
                        <a:rPr lang="en-IN">
                          <a:effectLst/>
                        </a:rPr>
                        <a:t>256x256</a:t>
                      </a:r>
                    </a:p>
                  </a:txBody>
                  <a:tcPr anchor="ctr"/>
                </a:tc>
                <a:tc>
                  <a:txBody>
                    <a:bodyPr/>
                    <a:lstStyle/>
                    <a:p>
                      <a:pPr fontAlgn="base"/>
                      <a:r>
                        <a:rPr lang="en-IN">
                          <a:effectLst/>
                        </a:rPr>
                        <a:t>128x128</a:t>
                      </a:r>
                    </a:p>
                  </a:txBody>
                  <a:tcPr anchor="ctr"/>
                </a:tc>
                <a:tc>
                  <a:txBody>
                    <a:bodyPr/>
                    <a:lstStyle/>
                    <a:p>
                      <a:pPr fontAlgn="base"/>
                      <a:r>
                        <a:rPr lang="en-IN">
                          <a:effectLst/>
                        </a:rPr>
                        <a:t>64</a:t>
                      </a:r>
                    </a:p>
                  </a:txBody>
                  <a:tcPr anchor="ctr"/>
                </a:tc>
                <a:tc>
                  <a:txBody>
                    <a:bodyPr/>
                    <a:lstStyle/>
                    <a:p>
                      <a:pPr fontAlgn="base"/>
                      <a:r>
                        <a:rPr lang="en-IN">
                          <a:effectLst/>
                        </a:rPr>
                        <a:t>128</a:t>
                      </a:r>
                    </a:p>
                  </a:txBody>
                  <a:tcPr anchor="ctr"/>
                </a:tc>
                <a:extLst>
                  <a:ext uri="{0D108BD9-81ED-4DB2-BD59-A6C34878D82A}">
                    <a16:rowId xmlns:a16="http://schemas.microsoft.com/office/drawing/2014/main" val="1707263025"/>
                  </a:ext>
                </a:extLst>
              </a:tr>
              <a:tr h="370840">
                <a:tc>
                  <a:txBody>
                    <a:bodyPr/>
                    <a:lstStyle/>
                    <a:p>
                      <a:pPr fontAlgn="base"/>
                      <a:r>
                        <a:rPr lang="en-IN">
                          <a:effectLst/>
                        </a:rPr>
                        <a:t>down2</a:t>
                      </a:r>
                    </a:p>
                  </a:txBody>
                  <a:tcPr anchor="ctr"/>
                </a:tc>
                <a:tc>
                  <a:txBody>
                    <a:bodyPr/>
                    <a:lstStyle/>
                    <a:p>
                      <a:pPr fontAlgn="base"/>
                      <a:r>
                        <a:rPr lang="en-IN">
                          <a:effectLst/>
                        </a:rPr>
                        <a:t>128x128</a:t>
                      </a:r>
                    </a:p>
                  </a:txBody>
                  <a:tcPr anchor="ctr"/>
                </a:tc>
                <a:tc>
                  <a:txBody>
                    <a:bodyPr/>
                    <a:lstStyle/>
                    <a:p>
                      <a:pPr fontAlgn="base"/>
                      <a:r>
                        <a:rPr lang="en-IN">
                          <a:effectLst/>
                        </a:rPr>
                        <a:t>64x64</a:t>
                      </a:r>
                    </a:p>
                  </a:txBody>
                  <a:tcPr anchor="ctr"/>
                </a:tc>
                <a:tc>
                  <a:txBody>
                    <a:bodyPr/>
                    <a:lstStyle/>
                    <a:p>
                      <a:pPr fontAlgn="base"/>
                      <a:r>
                        <a:rPr lang="en-IN">
                          <a:effectLst/>
                        </a:rPr>
                        <a:t>128</a:t>
                      </a:r>
                    </a:p>
                  </a:txBody>
                  <a:tcPr anchor="ctr"/>
                </a:tc>
                <a:tc>
                  <a:txBody>
                    <a:bodyPr/>
                    <a:lstStyle/>
                    <a:p>
                      <a:pPr fontAlgn="base"/>
                      <a:r>
                        <a:rPr lang="en-IN">
                          <a:effectLst/>
                        </a:rPr>
                        <a:t>256</a:t>
                      </a:r>
                    </a:p>
                  </a:txBody>
                  <a:tcPr anchor="ctr"/>
                </a:tc>
                <a:extLst>
                  <a:ext uri="{0D108BD9-81ED-4DB2-BD59-A6C34878D82A}">
                    <a16:rowId xmlns:a16="http://schemas.microsoft.com/office/drawing/2014/main" val="1116238583"/>
                  </a:ext>
                </a:extLst>
              </a:tr>
              <a:tr h="370840">
                <a:tc>
                  <a:txBody>
                    <a:bodyPr/>
                    <a:lstStyle/>
                    <a:p>
                      <a:pPr fontAlgn="base"/>
                      <a:r>
                        <a:rPr lang="en-IN">
                          <a:effectLst/>
                        </a:rPr>
                        <a:t>down3</a:t>
                      </a:r>
                    </a:p>
                  </a:txBody>
                  <a:tcPr anchor="ctr"/>
                </a:tc>
                <a:tc>
                  <a:txBody>
                    <a:bodyPr/>
                    <a:lstStyle/>
                    <a:p>
                      <a:pPr fontAlgn="base"/>
                      <a:r>
                        <a:rPr lang="en-IN">
                          <a:effectLst/>
                        </a:rPr>
                        <a:t>64x64</a:t>
                      </a:r>
                    </a:p>
                  </a:txBody>
                  <a:tcPr anchor="ctr"/>
                </a:tc>
                <a:tc>
                  <a:txBody>
                    <a:bodyPr/>
                    <a:lstStyle/>
                    <a:p>
                      <a:pPr fontAlgn="base"/>
                      <a:r>
                        <a:rPr lang="en-IN">
                          <a:effectLst/>
                        </a:rPr>
                        <a:t>32x32</a:t>
                      </a:r>
                    </a:p>
                  </a:txBody>
                  <a:tcPr anchor="ctr"/>
                </a:tc>
                <a:tc>
                  <a:txBody>
                    <a:bodyPr/>
                    <a:lstStyle/>
                    <a:p>
                      <a:pPr fontAlgn="base"/>
                      <a:r>
                        <a:rPr lang="en-IN">
                          <a:effectLst/>
                        </a:rPr>
                        <a:t>256</a:t>
                      </a:r>
                    </a:p>
                  </a:txBody>
                  <a:tcPr anchor="ctr"/>
                </a:tc>
                <a:tc>
                  <a:txBody>
                    <a:bodyPr/>
                    <a:lstStyle/>
                    <a:p>
                      <a:pPr fontAlgn="base"/>
                      <a:r>
                        <a:rPr lang="en-IN">
                          <a:effectLst/>
                        </a:rPr>
                        <a:t>512</a:t>
                      </a:r>
                    </a:p>
                  </a:txBody>
                  <a:tcPr anchor="ctr"/>
                </a:tc>
                <a:extLst>
                  <a:ext uri="{0D108BD9-81ED-4DB2-BD59-A6C34878D82A}">
                    <a16:rowId xmlns:a16="http://schemas.microsoft.com/office/drawing/2014/main" val="1258426349"/>
                  </a:ext>
                </a:extLst>
              </a:tr>
              <a:tr h="370840">
                <a:tc>
                  <a:txBody>
                    <a:bodyPr/>
                    <a:lstStyle/>
                    <a:p>
                      <a:pPr fontAlgn="base"/>
                      <a:r>
                        <a:rPr lang="en-IN">
                          <a:effectLst/>
                        </a:rPr>
                        <a:t>down4</a:t>
                      </a:r>
                    </a:p>
                  </a:txBody>
                  <a:tcPr anchor="ctr"/>
                </a:tc>
                <a:tc>
                  <a:txBody>
                    <a:bodyPr/>
                    <a:lstStyle/>
                    <a:p>
                      <a:pPr fontAlgn="base"/>
                      <a:r>
                        <a:rPr lang="en-IN">
                          <a:effectLst/>
                        </a:rPr>
                        <a:t>32x32</a:t>
                      </a:r>
                    </a:p>
                  </a:txBody>
                  <a:tcPr anchor="ctr"/>
                </a:tc>
                <a:tc>
                  <a:txBody>
                    <a:bodyPr/>
                    <a:lstStyle/>
                    <a:p>
                      <a:pPr fontAlgn="base"/>
                      <a:r>
                        <a:rPr lang="en-IN">
                          <a:effectLst/>
                        </a:rPr>
                        <a:t>16x16</a:t>
                      </a:r>
                    </a:p>
                  </a:txBody>
                  <a:tcPr anchor="ctr"/>
                </a:tc>
                <a:tc>
                  <a:txBody>
                    <a:bodyPr/>
                    <a:lstStyle/>
                    <a:p>
                      <a:pPr fontAlgn="base"/>
                      <a:r>
                        <a:rPr lang="en-IN">
                          <a:effectLst/>
                        </a:rPr>
                        <a:t>512</a:t>
                      </a:r>
                    </a:p>
                  </a:txBody>
                  <a:tcPr anchor="ctr"/>
                </a:tc>
                <a:tc>
                  <a:txBody>
                    <a:bodyPr/>
                    <a:lstStyle/>
                    <a:p>
                      <a:pPr fontAlgn="base"/>
                      <a:r>
                        <a:rPr lang="en-IN">
                          <a:effectLst/>
                        </a:rPr>
                        <a:t>512</a:t>
                      </a:r>
                    </a:p>
                  </a:txBody>
                  <a:tcPr anchor="ctr"/>
                </a:tc>
                <a:extLst>
                  <a:ext uri="{0D108BD9-81ED-4DB2-BD59-A6C34878D82A}">
                    <a16:rowId xmlns:a16="http://schemas.microsoft.com/office/drawing/2014/main" val="675666278"/>
                  </a:ext>
                </a:extLst>
              </a:tr>
              <a:tr h="370840">
                <a:tc>
                  <a:txBody>
                    <a:bodyPr/>
                    <a:lstStyle/>
                    <a:p>
                      <a:pPr fontAlgn="base"/>
                      <a:r>
                        <a:rPr lang="en-IN">
                          <a:effectLst/>
                        </a:rPr>
                        <a:t>up1</a:t>
                      </a:r>
                    </a:p>
                  </a:txBody>
                  <a:tcPr anchor="ctr"/>
                </a:tc>
                <a:tc>
                  <a:txBody>
                    <a:bodyPr/>
                    <a:lstStyle/>
                    <a:p>
                      <a:pPr fontAlgn="base"/>
                      <a:r>
                        <a:rPr lang="en-IN">
                          <a:effectLst/>
                        </a:rPr>
                        <a:t>16x16</a:t>
                      </a:r>
                    </a:p>
                  </a:txBody>
                  <a:tcPr anchor="ctr"/>
                </a:tc>
                <a:tc>
                  <a:txBody>
                    <a:bodyPr/>
                    <a:lstStyle/>
                    <a:p>
                      <a:pPr fontAlgn="base"/>
                      <a:r>
                        <a:rPr lang="en-IN">
                          <a:effectLst/>
                        </a:rPr>
                        <a:t>32x32</a:t>
                      </a:r>
                    </a:p>
                  </a:txBody>
                  <a:tcPr anchor="ctr"/>
                </a:tc>
                <a:tc>
                  <a:txBody>
                    <a:bodyPr/>
                    <a:lstStyle/>
                    <a:p>
                      <a:pPr fontAlgn="base"/>
                      <a:r>
                        <a:rPr lang="en-IN">
                          <a:effectLst/>
                        </a:rPr>
                        <a:t>512</a:t>
                      </a:r>
                    </a:p>
                  </a:txBody>
                  <a:tcPr anchor="ctr"/>
                </a:tc>
                <a:tc>
                  <a:txBody>
                    <a:bodyPr/>
                    <a:lstStyle/>
                    <a:p>
                      <a:pPr fontAlgn="base"/>
                      <a:r>
                        <a:rPr lang="en-IN">
                          <a:effectLst/>
                        </a:rPr>
                        <a:t>256</a:t>
                      </a:r>
                    </a:p>
                  </a:txBody>
                  <a:tcPr anchor="ctr"/>
                </a:tc>
                <a:extLst>
                  <a:ext uri="{0D108BD9-81ED-4DB2-BD59-A6C34878D82A}">
                    <a16:rowId xmlns:a16="http://schemas.microsoft.com/office/drawing/2014/main" val="1575641100"/>
                  </a:ext>
                </a:extLst>
              </a:tr>
              <a:tr h="370840">
                <a:tc>
                  <a:txBody>
                    <a:bodyPr/>
                    <a:lstStyle/>
                    <a:p>
                      <a:pPr fontAlgn="base"/>
                      <a:r>
                        <a:rPr lang="en-IN">
                          <a:effectLst/>
                        </a:rPr>
                        <a:t>up2</a:t>
                      </a:r>
                    </a:p>
                  </a:txBody>
                  <a:tcPr anchor="ctr"/>
                </a:tc>
                <a:tc>
                  <a:txBody>
                    <a:bodyPr/>
                    <a:lstStyle/>
                    <a:p>
                      <a:pPr fontAlgn="base"/>
                      <a:r>
                        <a:rPr lang="en-IN">
                          <a:effectLst/>
                        </a:rPr>
                        <a:t>32x32</a:t>
                      </a:r>
                    </a:p>
                  </a:txBody>
                  <a:tcPr anchor="ctr"/>
                </a:tc>
                <a:tc>
                  <a:txBody>
                    <a:bodyPr/>
                    <a:lstStyle/>
                    <a:p>
                      <a:pPr fontAlgn="base"/>
                      <a:r>
                        <a:rPr lang="en-IN">
                          <a:effectLst/>
                        </a:rPr>
                        <a:t>64x64</a:t>
                      </a:r>
                    </a:p>
                  </a:txBody>
                  <a:tcPr anchor="ctr"/>
                </a:tc>
                <a:tc>
                  <a:txBody>
                    <a:bodyPr/>
                    <a:lstStyle/>
                    <a:p>
                      <a:pPr fontAlgn="base"/>
                      <a:r>
                        <a:rPr lang="en-IN">
                          <a:effectLst/>
                        </a:rPr>
                        <a:t>256</a:t>
                      </a:r>
                    </a:p>
                  </a:txBody>
                  <a:tcPr anchor="ctr"/>
                </a:tc>
                <a:tc>
                  <a:txBody>
                    <a:bodyPr/>
                    <a:lstStyle/>
                    <a:p>
                      <a:pPr fontAlgn="base"/>
                      <a:r>
                        <a:rPr lang="en-IN">
                          <a:effectLst/>
                        </a:rPr>
                        <a:t>128</a:t>
                      </a:r>
                    </a:p>
                  </a:txBody>
                  <a:tcPr anchor="ctr"/>
                </a:tc>
                <a:extLst>
                  <a:ext uri="{0D108BD9-81ED-4DB2-BD59-A6C34878D82A}">
                    <a16:rowId xmlns:a16="http://schemas.microsoft.com/office/drawing/2014/main" val="1224635534"/>
                  </a:ext>
                </a:extLst>
              </a:tr>
              <a:tr h="370840">
                <a:tc>
                  <a:txBody>
                    <a:bodyPr/>
                    <a:lstStyle/>
                    <a:p>
                      <a:pPr fontAlgn="base"/>
                      <a:r>
                        <a:rPr lang="en-IN">
                          <a:effectLst/>
                        </a:rPr>
                        <a:t>up3</a:t>
                      </a:r>
                    </a:p>
                  </a:txBody>
                  <a:tcPr anchor="ctr"/>
                </a:tc>
                <a:tc>
                  <a:txBody>
                    <a:bodyPr/>
                    <a:lstStyle/>
                    <a:p>
                      <a:pPr fontAlgn="base"/>
                      <a:r>
                        <a:rPr lang="en-IN">
                          <a:effectLst/>
                        </a:rPr>
                        <a:t>64x64</a:t>
                      </a:r>
                    </a:p>
                  </a:txBody>
                  <a:tcPr anchor="ctr"/>
                </a:tc>
                <a:tc>
                  <a:txBody>
                    <a:bodyPr/>
                    <a:lstStyle/>
                    <a:p>
                      <a:pPr fontAlgn="base"/>
                      <a:r>
                        <a:rPr lang="en-IN">
                          <a:effectLst/>
                        </a:rPr>
                        <a:t>128x128</a:t>
                      </a:r>
                    </a:p>
                  </a:txBody>
                  <a:tcPr anchor="ctr"/>
                </a:tc>
                <a:tc>
                  <a:txBody>
                    <a:bodyPr/>
                    <a:lstStyle/>
                    <a:p>
                      <a:pPr fontAlgn="base"/>
                      <a:r>
                        <a:rPr lang="en-IN">
                          <a:effectLst/>
                        </a:rPr>
                        <a:t>128</a:t>
                      </a:r>
                    </a:p>
                  </a:txBody>
                  <a:tcPr anchor="ctr"/>
                </a:tc>
                <a:tc>
                  <a:txBody>
                    <a:bodyPr/>
                    <a:lstStyle/>
                    <a:p>
                      <a:pPr fontAlgn="base"/>
                      <a:r>
                        <a:rPr lang="en-IN">
                          <a:effectLst/>
                        </a:rPr>
                        <a:t>64</a:t>
                      </a:r>
                    </a:p>
                  </a:txBody>
                  <a:tcPr anchor="ctr"/>
                </a:tc>
                <a:extLst>
                  <a:ext uri="{0D108BD9-81ED-4DB2-BD59-A6C34878D82A}">
                    <a16:rowId xmlns:a16="http://schemas.microsoft.com/office/drawing/2014/main" val="361319808"/>
                  </a:ext>
                </a:extLst>
              </a:tr>
              <a:tr h="370840">
                <a:tc>
                  <a:txBody>
                    <a:bodyPr/>
                    <a:lstStyle/>
                    <a:p>
                      <a:pPr fontAlgn="base"/>
                      <a:r>
                        <a:rPr lang="en-IN">
                          <a:effectLst/>
                        </a:rPr>
                        <a:t>up4</a:t>
                      </a:r>
                    </a:p>
                  </a:txBody>
                  <a:tcPr anchor="ctr"/>
                </a:tc>
                <a:tc>
                  <a:txBody>
                    <a:bodyPr/>
                    <a:lstStyle/>
                    <a:p>
                      <a:pPr fontAlgn="base"/>
                      <a:r>
                        <a:rPr lang="en-IN">
                          <a:effectLst/>
                        </a:rPr>
                        <a:t>128x128</a:t>
                      </a:r>
                    </a:p>
                  </a:txBody>
                  <a:tcPr anchor="ctr"/>
                </a:tc>
                <a:tc>
                  <a:txBody>
                    <a:bodyPr/>
                    <a:lstStyle/>
                    <a:p>
                      <a:pPr fontAlgn="base"/>
                      <a:r>
                        <a:rPr lang="en-IN">
                          <a:effectLst/>
                        </a:rPr>
                        <a:t>256x256</a:t>
                      </a:r>
                    </a:p>
                  </a:txBody>
                  <a:tcPr anchor="ctr"/>
                </a:tc>
                <a:tc>
                  <a:txBody>
                    <a:bodyPr/>
                    <a:lstStyle/>
                    <a:p>
                      <a:pPr fontAlgn="base"/>
                      <a:r>
                        <a:rPr lang="en-IN">
                          <a:effectLst/>
                        </a:rPr>
                        <a:t>64</a:t>
                      </a:r>
                    </a:p>
                  </a:txBody>
                  <a:tcPr anchor="ctr"/>
                </a:tc>
                <a:tc>
                  <a:txBody>
                    <a:bodyPr/>
                    <a:lstStyle/>
                    <a:p>
                      <a:pPr fontAlgn="base"/>
                      <a:r>
                        <a:rPr lang="en-IN">
                          <a:effectLst/>
                        </a:rPr>
                        <a:t>64</a:t>
                      </a:r>
                    </a:p>
                  </a:txBody>
                  <a:tcPr anchor="ctr"/>
                </a:tc>
                <a:extLst>
                  <a:ext uri="{0D108BD9-81ED-4DB2-BD59-A6C34878D82A}">
                    <a16:rowId xmlns:a16="http://schemas.microsoft.com/office/drawing/2014/main" val="2248932532"/>
                  </a:ext>
                </a:extLst>
              </a:tr>
              <a:tr h="370840">
                <a:tc>
                  <a:txBody>
                    <a:bodyPr/>
                    <a:lstStyle/>
                    <a:p>
                      <a:pPr fontAlgn="base"/>
                      <a:r>
                        <a:rPr lang="en-IN">
                          <a:effectLst/>
                        </a:rPr>
                        <a:t>Output</a:t>
                      </a:r>
                    </a:p>
                  </a:txBody>
                  <a:tcPr anchor="ctr"/>
                </a:tc>
                <a:tc>
                  <a:txBody>
                    <a:bodyPr/>
                    <a:lstStyle/>
                    <a:p>
                      <a:pPr fontAlgn="base"/>
                      <a:r>
                        <a:rPr lang="en-IN">
                          <a:effectLst/>
                        </a:rPr>
                        <a:t>256x256</a:t>
                      </a:r>
                    </a:p>
                  </a:txBody>
                  <a:tcPr anchor="ctr"/>
                </a:tc>
                <a:tc>
                  <a:txBody>
                    <a:bodyPr/>
                    <a:lstStyle/>
                    <a:p>
                      <a:pPr fontAlgn="base"/>
                      <a:r>
                        <a:rPr lang="en-IN">
                          <a:effectLst/>
                        </a:rPr>
                        <a:t>256x256</a:t>
                      </a:r>
                    </a:p>
                  </a:txBody>
                  <a:tcPr anchor="ctr"/>
                </a:tc>
                <a:tc>
                  <a:txBody>
                    <a:bodyPr/>
                    <a:lstStyle/>
                    <a:p>
                      <a:pPr fontAlgn="base"/>
                      <a:r>
                        <a:rPr lang="en-IN">
                          <a:effectLst/>
                        </a:rPr>
                        <a:t>64</a:t>
                      </a:r>
                    </a:p>
                  </a:txBody>
                  <a:tcPr anchor="ctr"/>
                </a:tc>
                <a:tc>
                  <a:txBody>
                    <a:bodyPr/>
                    <a:lstStyle/>
                    <a:p>
                      <a:pPr fontAlgn="base"/>
                      <a:r>
                        <a:rPr lang="en-IN" dirty="0">
                          <a:effectLst/>
                        </a:rPr>
                        <a:t>1</a:t>
                      </a:r>
                    </a:p>
                  </a:txBody>
                  <a:tcPr anchor="ctr"/>
                </a:tc>
                <a:extLst>
                  <a:ext uri="{0D108BD9-81ED-4DB2-BD59-A6C34878D82A}">
                    <a16:rowId xmlns:a16="http://schemas.microsoft.com/office/drawing/2014/main" val="1687084229"/>
                  </a:ext>
                </a:extLst>
              </a:tr>
            </a:tbl>
          </a:graphicData>
        </a:graphic>
      </p:graphicFrame>
    </p:spTree>
    <p:extLst>
      <p:ext uri="{BB962C8B-B14F-4D97-AF65-F5344CB8AC3E}">
        <p14:creationId xmlns:p14="http://schemas.microsoft.com/office/powerpoint/2010/main" val="3332114944"/>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dirty="0"/>
              <a:t>23</a:t>
            </a:fld>
            <a:endParaRPr/>
          </a:p>
        </p:txBody>
      </p:sp>
      <p:sp>
        <p:nvSpPr>
          <p:cNvPr id="141" name="Content"/>
          <p:cNvSpPr txBox="1">
            <a:spLocks noGrp="1"/>
          </p:cNvSpPr>
          <p:nvPr>
            <p:ph type="title"/>
          </p:nvPr>
        </p:nvSpPr>
        <p:spPr>
          <a:xfrm>
            <a:off x="555166" y="525412"/>
            <a:ext cx="7772400" cy="685800"/>
          </a:xfrm>
          <a:prstGeom prst="rect">
            <a:avLst/>
          </a:prstGeom>
        </p:spPr>
        <p:txBody>
          <a:bodyPr lIns="45719" tIns="45720" rIns="45719" bIns="45720" anchor="ctr">
            <a:normAutofit/>
          </a:bodyPr>
          <a:lstStyle>
            <a:lvl1pPr>
              <a:defRPr sz="3200">
                <a:latin typeface="Times New Roman"/>
                <a:ea typeface="Times New Roman"/>
                <a:cs typeface="Times New Roman"/>
                <a:sym typeface="Times New Roman"/>
              </a:defRPr>
            </a:lvl1pPr>
          </a:lstStyle>
          <a:p>
            <a:r>
              <a:rPr lang="en-US" dirty="0">
                <a:ea typeface="+mn-ea"/>
                <a:sym typeface="Arial"/>
              </a:rPr>
              <a:t>Variants </a:t>
            </a:r>
            <a:endParaRPr lang="en-US" dirty="0"/>
          </a:p>
        </p:txBody>
      </p:sp>
      <p:sp>
        <p:nvSpPr>
          <p:cNvPr id="3" name="TextBox 2">
            <a:extLst>
              <a:ext uri="{FF2B5EF4-FFF2-40B4-BE49-F238E27FC236}">
                <a16:creationId xmlns:a16="http://schemas.microsoft.com/office/drawing/2014/main" id="{81858678-04AB-5AAC-C1F7-48455814DDB6}"/>
              </a:ext>
            </a:extLst>
          </p:cNvPr>
          <p:cNvSpPr txBox="1"/>
          <p:nvPr/>
        </p:nvSpPr>
        <p:spPr>
          <a:xfrm>
            <a:off x="685800" y="1213665"/>
            <a:ext cx="7641766" cy="3385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lgn="just">
              <a:defRPr sz="2800">
                <a:latin typeface="+mn-lt"/>
                <a:ea typeface="+mn-ea"/>
                <a:cs typeface="+mn-cs"/>
                <a:sym typeface="Arial"/>
              </a:defRPr>
            </a:pPr>
            <a:r>
              <a:rPr lang="en-US" sz="1600" dirty="0">
                <a:solidFill>
                  <a:schemeClr val="tx1"/>
                </a:solidFill>
                <a:latin typeface="Times New Roman" panose="02020603050405020304" pitchFamily="18" charset="0"/>
                <a:cs typeface="Times New Roman" panose="02020603050405020304" pitchFamily="18" charset="0"/>
              </a:rPr>
              <a:t>Attention </a:t>
            </a:r>
            <a:r>
              <a:rPr lang="en-US" sz="1600" dirty="0" err="1">
                <a:solidFill>
                  <a:schemeClr val="tx1"/>
                </a:solidFill>
                <a:latin typeface="Times New Roman" panose="02020603050405020304" pitchFamily="18" charset="0"/>
                <a:cs typeface="Times New Roman" panose="02020603050405020304" pitchFamily="18" charset="0"/>
              </a:rPr>
              <a:t>Unet</a:t>
            </a:r>
            <a:r>
              <a:rPr lang="en-US" sz="1600" dirty="0">
                <a:solidFill>
                  <a:schemeClr val="tx1"/>
                </a:solidFill>
                <a:latin typeface="Times New Roman" panose="02020603050405020304" pitchFamily="18" charset="0"/>
                <a:cs typeface="Times New Roman" panose="02020603050405020304" pitchFamily="18" charset="0"/>
              </a:rPr>
              <a:t>:</a:t>
            </a:r>
          </a:p>
        </p:txBody>
      </p:sp>
      <p:pic>
        <p:nvPicPr>
          <p:cNvPr id="4" name="Picture 2">
            <a:extLst>
              <a:ext uri="{FF2B5EF4-FFF2-40B4-BE49-F238E27FC236}">
                <a16:creationId xmlns:a16="http://schemas.microsoft.com/office/drawing/2014/main" id="{5F85188C-0602-BBDC-205A-5B33CBE6B2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52219"/>
            <a:ext cx="8397551" cy="1593493"/>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742F0060-8309-AC00-9C33-843B059C43F0}"/>
              </a:ext>
            </a:extLst>
          </p:cNvPr>
          <p:cNvSpPr/>
          <p:nvPr/>
        </p:nvSpPr>
        <p:spPr>
          <a:xfrm>
            <a:off x="4796279" y="2078971"/>
            <a:ext cx="301496" cy="301496"/>
          </a:xfrm>
          <a:prstGeom prst="ellipse">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dirty="0">
              <a:ln>
                <a:noFill/>
              </a:ln>
              <a:solidFill>
                <a:srgbClr val="000000"/>
              </a:solidFill>
              <a:effectLst/>
              <a:uFillTx/>
              <a:latin typeface="+mn-lt"/>
              <a:ea typeface="+mn-ea"/>
              <a:cs typeface="+mn-cs"/>
              <a:sym typeface="Arial"/>
            </a:endParaRPr>
          </a:p>
        </p:txBody>
      </p:sp>
      <p:cxnSp>
        <p:nvCxnSpPr>
          <p:cNvPr id="13" name="Connector: Curved 12">
            <a:extLst>
              <a:ext uri="{FF2B5EF4-FFF2-40B4-BE49-F238E27FC236}">
                <a16:creationId xmlns:a16="http://schemas.microsoft.com/office/drawing/2014/main" id="{01DFC998-4B69-4DB3-AA0E-892A81B0AE3D}"/>
              </a:ext>
            </a:extLst>
          </p:cNvPr>
          <p:cNvCxnSpPr/>
          <p:nvPr/>
        </p:nvCxnSpPr>
        <p:spPr>
          <a:xfrm rot="5400000">
            <a:off x="4835105" y="2178170"/>
            <a:ext cx="241539" cy="94891"/>
          </a:xfrm>
          <a:prstGeom prst="curvedConnector3">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4" name="Oval 13">
            <a:extLst>
              <a:ext uri="{FF2B5EF4-FFF2-40B4-BE49-F238E27FC236}">
                <a16:creationId xmlns:a16="http://schemas.microsoft.com/office/drawing/2014/main" id="{1E435510-1DEC-ADE3-6274-25578B7080F0}"/>
              </a:ext>
            </a:extLst>
          </p:cNvPr>
          <p:cNvSpPr/>
          <p:nvPr/>
        </p:nvSpPr>
        <p:spPr>
          <a:xfrm>
            <a:off x="5345483" y="2378023"/>
            <a:ext cx="301496" cy="301496"/>
          </a:xfrm>
          <a:prstGeom prst="ellipse">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dirty="0">
              <a:ln>
                <a:noFill/>
              </a:ln>
              <a:solidFill>
                <a:srgbClr val="000000"/>
              </a:solidFill>
              <a:effectLst/>
              <a:uFillTx/>
              <a:latin typeface="+mn-lt"/>
              <a:ea typeface="+mn-ea"/>
              <a:cs typeface="+mn-cs"/>
              <a:sym typeface="Arial"/>
            </a:endParaRPr>
          </a:p>
        </p:txBody>
      </p:sp>
      <p:cxnSp>
        <p:nvCxnSpPr>
          <p:cNvPr id="15" name="Connector: Curved 14">
            <a:extLst>
              <a:ext uri="{FF2B5EF4-FFF2-40B4-BE49-F238E27FC236}">
                <a16:creationId xmlns:a16="http://schemas.microsoft.com/office/drawing/2014/main" id="{BE7EFAE9-C573-FD9E-3704-A390A7CCA151}"/>
              </a:ext>
            </a:extLst>
          </p:cNvPr>
          <p:cNvCxnSpPr/>
          <p:nvPr/>
        </p:nvCxnSpPr>
        <p:spPr>
          <a:xfrm rot="5400000">
            <a:off x="5384309" y="2477222"/>
            <a:ext cx="241539" cy="94891"/>
          </a:xfrm>
          <a:prstGeom prst="curvedConnector3">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6" name="Oval 15">
            <a:extLst>
              <a:ext uri="{FF2B5EF4-FFF2-40B4-BE49-F238E27FC236}">
                <a16:creationId xmlns:a16="http://schemas.microsoft.com/office/drawing/2014/main" id="{ACC5783C-4F8A-5129-DD12-7F99D79A6B28}"/>
              </a:ext>
            </a:extLst>
          </p:cNvPr>
          <p:cNvSpPr/>
          <p:nvPr/>
        </p:nvSpPr>
        <p:spPr>
          <a:xfrm>
            <a:off x="6136249" y="2642565"/>
            <a:ext cx="301496" cy="301496"/>
          </a:xfrm>
          <a:prstGeom prst="ellipse">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dirty="0">
              <a:ln>
                <a:noFill/>
              </a:ln>
              <a:solidFill>
                <a:srgbClr val="000000"/>
              </a:solidFill>
              <a:effectLst/>
              <a:uFillTx/>
              <a:latin typeface="+mn-lt"/>
              <a:ea typeface="+mn-ea"/>
              <a:cs typeface="+mn-cs"/>
              <a:sym typeface="Arial"/>
            </a:endParaRPr>
          </a:p>
        </p:txBody>
      </p:sp>
      <p:cxnSp>
        <p:nvCxnSpPr>
          <p:cNvPr id="17" name="Connector: Curved 16">
            <a:extLst>
              <a:ext uri="{FF2B5EF4-FFF2-40B4-BE49-F238E27FC236}">
                <a16:creationId xmlns:a16="http://schemas.microsoft.com/office/drawing/2014/main" id="{9BD9546F-8A8A-1BDD-CB65-5CF32C1C7A4E}"/>
              </a:ext>
            </a:extLst>
          </p:cNvPr>
          <p:cNvCxnSpPr/>
          <p:nvPr/>
        </p:nvCxnSpPr>
        <p:spPr>
          <a:xfrm rot="5400000">
            <a:off x="6175075" y="2741764"/>
            <a:ext cx="241539" cy="94891"/>
          </a:xfrm>
          <a:prstGeom prst="curvedConnector3">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7B9FD81E-898E-2E3D-D2AD-4417A46E80ED}"/>
              </a:ext>
            </a:extLst>
          </p:cNvPr>
          <p:cNvSpPr/>
          <p:nvPr/>
        </p:nvSpPr>
        <p:spPr>
          <a:xfrm>
            <a:off x="6857988" y="2932980"/>
            <a:ext cx="301496" cy="301496"/>
          </a:xfrm>
          <a:prstGeom prst="ellipse">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dirty="0">
              <a:ln>
                <a:noFill/>
              </a:ln>
              <a:solidFill>
                <a:srgbClr val="000000"/>
              </a:solidFill>
              <a:effectLst/>
              <a:uFillTx/>
              <a:latin typeface="+mn-lt"/>
              <a:ea typeface="+mn-ea"/>
              <a:cs typeface="+mn-cs"/>
              <a:sym typeface="Arial"/>
            </a:endParaRPr>
          </a:p>
        </p:txBody>
      </p:sp>
      <p:cxnSp>
        <p:nvCxnSpPr>
          <p:cNvPr id="19" name="Connector: Curved 18">
            <a:extLst>
              <a:ext uri="{FF2B5EF4-FFF2-40B4-BE49-F238E27FC236}">
                <a16:creationId xmlns:a16="http://schemas.microsoft.com/office/drawing/2014/main" id="{0EB5C370-5780-643C-A3DE-77756F9083F5}"/>
              </a:ext>
            </a:extLst>
          </p:cNvPr>
          <p:cNvCxnSpPr/>
          <p:nvPr/>
        </p:nvCxnSpPr>
        <p:spPr>
          <a:xfrm rot="5400000">
            <a:off x="6896814" y="3032179"/>
            <a:ext cx="241539" cy="94891"/>
          </a:xfrm>
          <a:prstGeom prst="curvedConnector3">
            <a:avLst/>
          </a:prstGeom>
          <a:ln>
            <a:headEnd type="triangle"/>
            <a:tailEnd type="triangle"/>
          </a:ln>
        </p:spPr>
        <p:style>
          <a:lnRef idx="1">
            <a:schemeClr val="dk1"/>
          </a:lnRef>
          <a:fillRef idx="0">
            <a:schemeClr val="dk1"/>
          </a:fillRef>
          <a:effectRef idx="0">
            <a:schemeClr val="dk1"/>
          </a:effectRef>
          <a:fontRef idx="minor">
            <a:schemeClr val="tx1"/>
          </a:fontRef>
        </p:style>
      </p:cxnSp>
      <p:pic>
        <p:nvPicPr>
          <p:cNvPr id="1026" name="Picture 2" descr="A detailed explanation of the Attention U-Net | by Robin Vinod | Towards  Data Science">
            <a:extLst>
              <a:ext uri="{FF2B5EF4-FFF2-40B4-BE49-F238E27FC236}">
                <a16:creationId xmlns:a16="http://schemas.microsoft.com/office/drawing/2014/main" id="{410847BA-4EEA-0E1C-CA86-CFFC35ECA5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45374"/>
          <a:stretch/>
        </p:blipFill>
        <p:spPr bwMode="auto">
          <a:xfrm>
            <a:off x="861157" y="3589124"/>
            <a:ext cx="7554609" cy="2290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18239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dirty="0"/>
              <a:t>24</a:t>
            </a:fld>
            <a:endParaRPr/>
          </a:p>
        </p:txBody>
      </p:sp>
      <p:sp>
        <p:nvSpPr>
          <p:cNvPr id="141" name="Content"/>
          <p:cNvSpPr txBox="1">
            <a:spLocks noGrp="1"/>
          </p:cNvSpPr>
          <p:nvPr>
            <p:ph type="title"/>
          </p:nvPr>
        </p:nvSpPr>
        <p:spPr>
          <a:xfrm>
            <a:off x="555166" y="525412"/>
            <a:ext cx="7772400" cy="685800"/>
          </a:xfrm>
          <a:prstGeom prst="rect">
            <a:avLst/>
          </a:prstGeom>
        </p:spPr>
        <p:txBody>
          <a:bodyPr lIns="45719" tIns="45720" rIns="45719" bIns="45720" anchor="ctr">
            <a:normAutofit/>
          </a:bodyPr>
          <a:lstStyle>
            <a:lvl1pPr>
              <a:defRPr sz="3200">
                <a:latin typeface="Times New Roman"/>
                <a:ea typeface="Times New Roman"/>
                <a:cs typeface="Times New Roman"/>
                <a:sym typeface="Times New Roman"/>
              </a:defRPr>
            </a:lvl1pPr>
          </a:lstStyle>
          <a:p>
            <a:r>
              <a:rPr lang="en-US" dirty="0">
                <a:ea typeface="+mn-ea"/>
                <a:sym typeface="Arial"/>
              </a:rPr>
              <a:t>Variants </a:t>
            </a:r>
            <a:endParaRPr lang="en-US" dirty="0"/>
          </a:p>
        </p:txBody>
      </p:sp>
      <p:sp>
        <p:nvSpPr>
          <p:cNvPr id="3" name="TextBox 2">
            <a:extLst>
              <a:ext uri="{FF2B5EF4-FFF2-40B4-BE49-F238E27FC236}">
                <a16:creationId xmlns:a16="http://schemas.microsoft.com/office/drawing/2014/main" id="{81858678-04AB-5AAC-C1F7-48455814DDB6}"/>
              </a:ext>
            </a:extLst>
          </p:cNvPr>
          <p:cNvSpPr txBox="1"/>
          <p:nvPr/>
        </p:nvSpPr>
        <p:spPr>
          <a:xfrm>
            <a:off x="685800" y="1213665"/>
            <a:ext cx="7641766" cy="3385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lgn="just">
              <a:defRPr sz="2800">
                <a:latin typeface="+mn-lt"/>
                <a:ea typeface="+mn-ea"/>
                <a:cs typeface="+mn-cs"/>
                <a:sym typeface="Arial"/>
              </a:defRPr>
            </a:pPr>
            <a:r>
              <a:rPr lang="en-US" sz="1600" dirty="0">
                <a:solidFill>
                  <a:schemeClr val="tx1"/>
                </a:solidFill>
                <a:latin typeface="Times New Roman" panose="02020603050405020304" pitchFamily="18" charset="0"/>
                <a:cs typeface="Times New Roman" panose="02020603050405020304" pitchFamily="18" charset="0"/>
              </a:rPr>
              <a:t>Residual </a:t>
            </a:r>
            <a:r>
              <a:rPr lang="en-US" sz="1600" dirty="0" err="1">
                <a:solidFill>
                  <a:schemeClr val="tx1"/>
                </a:solidFill>
                <a:latin typeface="Times New Roman" panose="02020603050405020304" pitchFamily="18" charset="0"/>
                <a:cs typeface="Times New Roman" panose="02020603050405020304" pitchFamily="18" charset="0"/>
              </a:rPr>
              <a:t>Unet</a:t>
            </a:r>
            <a:r>
              <a:rPr lang="en-US" sz="1600" dirty="0">
                <a:solidFill>
                  <a:schemeClr val="tx1"/>
                </a:solidFill>
                <a:latin typeface="Times New Roman" panose="02020603050405020304" pitchFamily="18" charset="0"/>
                <a:cs typeface="Times New Roman" panose="02020603050405020304" pitchFamily="18" charset="0"/>
              </a:rPr>
              <a:t>:</a:t>
            </a:r>
          </a:p>
        </p:txBody>
      </p:sp>
      <p:pic>
        <p:nvPicPr>
          <p:cNvPr id="2" name="Picture 2">
            <a:extLst>
              <a:ext uri="{FF2B5EF4-FFF2-40B4-BE49-F238E27FC236}">
                <a16:creationId xmlns:a16="http://schemas.microsoft.com/office/drawing/2014/main" id="{AF3B7D01-6D25-E133-1083-2F0E740525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276" y="1648703"/>
            <a:ext cx="8397551" cy="1593493"/>
          </a:xfrm>
          <a:prstGeom prst="rect">
            <a:avLst/>
          </a:prstGeom>
          <a:noFill/>
          <a:extLst>
            <a:ext uri="{909E8E84-426E-40DD-AFC4-6F175D3DCCD1}">
              <a14:hiddenFill xmlns:a14="http://schemas.microsoft.com/office/drawing/2010/main">
                <a:solidFill>
                  <a:srgbClr val="FFFFFF"/>
                </a:solidFill>
              </a14:hiddenFill>
            </a:ext>
          </a:extLst>
        </p:spPr>
      </p:pic>
      <p:sp>
        <p:nvSpPr>
          <p:cNvPr id="5" name="Arrow: Curved Down 4">
            <a:extLst>
              <a:ext uri="{FF2B5EF4-FFF2-40B4-BE49-F238E27FC236}">
                <a16:creationId xmlns:a16="http://schemas.microsoft.com/office/drawing/2014/main" id="{104E81D0-F87C-8774-B06A-BE68B60E90CF}"/>
              </a:ext>
            </a:extLst>
          </p:cNvPr>
          <p:cNvSpPr/>
          <p:nvPr/>
        </p:nvSpPr>
        <p:spPr>
          <a:xfrm>
            <a:off x="1388853" y="2311879"/>
            <a:ext cx="319177" cy="244517"/>
          </a:xfrm>
          <a:prstGeom prst="curvedDownArrow">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000000"/>
              </a:solidFill>
              <a:effectLst/>
              <a:uFillTx/>
              <a:latin typeface="+mn-lt"/>
              <a:ea typeface="+mn-ea"/>
              <a:cs typeface="+mn-cs"/>
              <a:sym typeface="Arial"/>
            </a:endParaRPr>
          </a:p>
        </p:txBody>
      </p:sp>
      <p:sp>
        <p:nvSpPr>
          <p:cNvPr id="7" name="Arrow: Curved Down 6">
            <a:extLst>
              <a:ext uri="{FF2B5EF4-FFF2-40B4-BE49-F238E27FC236}">
                <a16:creationId xmlns:a16="http://schemas.microsoft.com/office/drawing/2014/main" id="{D15C95E8-0F4C-8D55-C9FC-B1B707B8BFBC}"/>
              </a:ext>
            </a:extLst>
          </p:cNvPr>
          <p:cNvSpPr/>
          <p:nvPr/>
        </p:nvSpPr>
        <p:spPr>
          <a:xfrm>
            <a:off x="2239993" y="2067832"/>
            <a:ext cx="319177" cy="244517"/>
          </a:xfrm>
          <a:prstGeom prst="curvedDownArrow">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000000"/>
              </a:solidFill>
              <a:effectLst/>
              <a:uFillTx/>
              <a:latin typeface="+mn-lt"/>
              <a:ea typeface="+mn-ea"/>
              <a:cs typeface="+mn-cs"/>
              <a:sym typeface="Arial"/>
            </a:endParaRPr>
          </a:p>
        </p:txBody>
      </p:sp>
      <p:sp>
        <p:nvSpPr>
          <p:cNvPr id="8" name="Arrow: Curved Down 7">
            <a:extLst>
              <a:ext uri="{FF2B5EF4-FFF2-40B4-BE49-F238E27FC236}">
                <a16:creationId xmlns:a16="http://schemas.microsoft.com/office/drawing/2014/main" id="{B5165727-1096-678E-B981-058344C99858}"/>
              </a:ext>
            </a:extLst>
          </p:cNvPr>
          <p:cNvSpPr/>
          <p:nvPr/>
        </p:nvSpPr>
        <p:spPr>
          <a:xfrm>
            <a:off x="3048001" y="1945573"/>
            <a:ext cx="319177" cy="244517"/>
          </a:xfrm>
          <a:prstGeom prst="curvedDownArrow">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000000"/>
              </a:solidFill>
              <a:effectLst/>
              <a:uFillTx/>
              <a:latin typeface="+mn-lt"/>
              <a:ea typeface="+mn-ea"/>
              <a:cs typeface="+mn-cs"/>
              <a:sym typeface="Arial"/>
            </a:endParaRPr>
          </a:p>
        </p:txBody>
      </p:sp>
      <p:sp>
        <p:nvSpPr>
          <p:cNvPr id="9" name="Arrow: Curved Down 8">
            <a:extLst>
              <a:ext uri="{FF2B5EF4-FFF2-40B4-BE49-F238E27FC236}">
                <a16:creationId xmlns:a16="http://schemas.microsoft.com/office/drawing/2014/main" id="{33BEB4D9-D0F1-AA18-678E-07FC6246F997}"/>
              </a:ext>
            </a:extLst>
          </p:cNvPr>
          <p:cNvSpPr/>
          <p:nvPr/>
        </p:nvSpPr>
        <p:spPr>
          <a:xfrm>
            <a:off x="4546111" y="1483739"/>
            <a:ext cx="319177" cy="244517"/>
          </a:xfrm>
          <a:prstGeom prst="curvedDownArrow">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000000"/>
              </a:solidFill>
              <a:effectLst/>
              <a:uFillTx/>
              <a:latin typeface="+mn-lt"/>
              <a:ea typeface="+mn-ea"/>
              <a:cs typeface="+mn-cs"/>
              <a:sym typeface="Arial"/>
            </a:endParaRPr>
          </a:p>
        </p:txBody>
      </p:sp>
      <p:sp>
        <p:nvSpPr>
          <p:cNvPr id="10" name="Arrow: Curved Down 9">
            <a:extLst>
              <a:ext uri="{FF2B5EF4-FFF2-40B4-BE49-F238E27FC236}">
                <a16:creationId xmlns:a16="http://schemas.microsoft.com/office/drawing/2014/main" id="{E538BD08-5EB1-5932-FD93-A72AEBB9994F}"/>
              </a:ext>
            </a:extLst>
          </p:cNvPr>
          <p:cNvSpPr/>
          <p:nvPr/>
        </p:nvSpPr>
        <p:spPr>
          <a:xfrm>
            <a:off x="3758235" y="1696529"/>
            <a:ext cx="319177" cy="244517"/>
          </a:xfrm>
          <a:prstGeom prst="curvedDownArrow">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000000"/>
              </a:solidFill>
              <a:effectLst/>
              <a:uFillTx/>
              <a:latin typeface="+mn-lt"/>
              <a:ea typeface="+mn-ea"/>
              <a:cs typeface="+mn-cs"/>
              <a:sym typeface="Arial"/>
            </a:endParaRPr>
          </a:p>
        </p:txBody>
      </p:sp>
      <p:sp>
        <p:nvSpPr>
          <p:cNvPr id="11" name="Arrow: Curved Down 10">
            <a:extLst>
              <a:ext uri="{FF2B5EF4-FFF2-40B4-BE49-F238E27FC236}">
                <a16:creationId xmlns:a16="http://schemas.microsoft.com/office/drawing/2014/main" id="{7037B1DD-ABE8-7864-398D-D4B1A0E0C685}"/>
              </a:ext>
            </a:extLst>
          </p:cNvPr>
          <p:cNvSpPr/>
          <p:nvPr/>
        </p:nvSpPr>
        <p:spPr>
          <a:xfrm>
            <a:off x="5293741" y="1679282"/>
            <a:ext cx="319177" cy="244517"/>
          </a:xfrm>
          <a:prstGeom prst="curvedDownArrow">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000000"/>
              </a:solidFill>
              <a:effectLst/>
              <a:uFillTx/>
              <a:latin typeface="+mn-lt"/>
              <a:ea typeface="+mn-ea"/>
              <a:cs typeface="+mn-cs"/>
              <a:sym typeface="Arial"/>
            </a:endParaRPr>
          </a:p>
        </p:txBody>
      </p:sp>
      <p:sp>
        <p:nvSpPr>
          <p:cNvPr id="12" name="Arrow: Curved Down 11">
            <a:extLst>
              <a:ext uri="{FF2B5EF4-FFF2-40B4-BE49-F238E27FC236}">
                <a16:creationId xmlns:a16="http://schemas.microsoft.com/office/drawing/2014/main" id="{8B1854BD-4B4F-9512-0FDB-8E7DE4BE1471}"/>
              </a:ext>
            </a:extLst>
          </p:cNvPr>
          <p:cNvSpPr/>
          <p:nvPr/>
        </p:nvSpPr>
        <p:spPr>
          <a:xfrm>
            <a:off x="6041369" y="1918315"/>
            <a:ext cx="319177" cy="244517"/>
          </a:xfrm>
          <a:prstGeom prst="curvedDownArrow">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000000"/>
              </a:solidFill>
              <a:effectLst/>
              <a:uFillTx/>
              <a:latin typeface="+mn-lt"/>
              <a:ea typeface="+mn-ea"/>
              <a:cs typeface="+mn-cs"/>
              <a:sym typeface="Arial"/>
            </a:endParaRPr>
          </a:p>
        </p:txBody>
      </p:sp>
      <p:sp>
        <p:nvSpPr>
          <p:cNvPr id="20" name="Arrow: Curved Down 19">
            <a:extLst>
              <a:ext uri="{FF2B5EF4-FFF2-40B4-BE49-F238E27FC236}">
                <a16:creationId xmlns:a16="http://schemas.microsoft.com/office/drawing/2014/main" id="{4847FEFF-9D11-2869-6386-60B69E8437A3}"/>
              </a:ext>
            </a:extLst>
          </p:cNvPr>
          <p:cNvSpPr/>
          <p:nvPr/>
        </p:nvSpPr>
        <p:spPr>
          <a:xfrm>
            <a:off x="6814873" y="2063465"/>
            <a:ext cx="319177" cy="244517"/>
          </a:xfrm>
          <a:prstGeom prst="curvedDownArrow">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000000"/>
              </a:solidFill>
              <a:effectLst/>
              <a:uFillTx/>
              <a:latin typeface="+mn-lt"/>
              <a:ea typeface="+mn-ea"/>
              <a:cs typeface="+mn-cs"/>
              <a:sym typeface="Arial"/>
            </a:endParaRPr>
          </a:p>
        </p:txBody>
      </p:sp>
      <p:sp>
        <p:nvSpPr>
          <p:cNvPr id="21" name="Arrow: Curved Down 20">
            <a:extLst>
              <a:ext uri="{FF2B5EF4-FFF2-40B4-BE49-F238E27FC236}">
                <a16:creationId xmlns:a16="http://schemas.microsoft.com/office/drawing/2014/main" id="{8D30B8DE-3E20-3E94-4B8A-6B8A214EA876}"/>
              </a:ext>
            </a:extLst>
          </p:cNvPr>
          <p:cNvSpPr/>
          <p:nvPr/>
        </p:nvSpPr>
        <p:spPr>
          <a:xfrm>
            <a:off x="7628619" y="2323379"/>
            <a:ext cx="319177" cy="244517"/>
          </a:xfrm>
          <a:prstGeom prst="curvedDownArrow">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000000"/>
              </a:solidFill>
              <a:effectLst/>
              <a:uFillTx/>
              <a:latin typeface="+mn-lt"/>
              <a:ea typeface="+mn-ea"/>
              <a:cs typeface="+mn-cs"/>
              <a:sym typeface="Arial"/>
            </a:endParaRPr>
          </a:p>
        </p:txBody>
      </p:sp>
      <p:pic>
        <p:nvPicPr>
          <p:cNvPr id="30" name="Picture 2">
            <a:extLst>
              <a:ext uri="{FF2B5EF4-FFF2-40B4-BE49-F238E27FC236}">
                <a16:creationId xmlns:a16="http://schemas.microsoft.com/office/drawing/2014/main" id="{B588B037-4192-E093-5AE2-BEC29A10CE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782" y="4173352"/>
            <a:ext cx="8397551" cy="1593493"/>
          </a:xfrm>
          <a:prstGeom prst="rect">
            <a:avLst/>
          </a:prstGeom>
          <a:noFill/>
          <a:extLst>
            <a:ext uri="{909E8E84-426E-40DD-AFC4-6F175D3DCCD1}">
              <a14:hiddenFill xmlns:a14="http://schemas.microsoft.com/office/drawing/2010/main">
                <a:solidFill>
                  <a:srgbClr val="FFFFFF"/>
                </a:solidFill>
              </a14:hiddenFill>
            </a:ext>
          </a:extLst>
        </p:spPr>
      </p:pic>
      <p:sp>
        <p:nvSpPr>
          <p:cNvPr id="31" name="Arrow: Curved Down 30">
            <a:extLst>
              <a:ext uri="{FF2B5EF4-FFF2-40B4-BE49-F238E27FC236}">
                <a16:creationId xmlns:a16="http://schemas.microsoft.com/office/drawing/2014/main" id="{66E0B79D-8D61-D2F0-7A93-F2702E911853}"/>
              </a:ext>
            </a:extLst>
          </p:cNvPr>
          <p:cNvSpPr/>
          <p:nvPr/>
        </p:nvSpPr>
        <p:spPr>
          <a:xfrm>
            <a:off x="1377359" y="4836528"/>
            <a:ext cx="319177" cy="244517"/>
          </a:xfrm>
          <a:prstGeom prst="curvedDownArrow">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000000"/>
              </a:solidFill>
              <a:effectLst/>
              <a:uFillTx/>
              <a:latin typeface="+mn-lt"/>
              <a:ea typeface="+mn-ea"/>
              <a:cs typeface="+mn-cs"/>
              <a:sym typeface="Arial"/>
            </a:endParaRPr>
          </a:p>
        </p:txBody>
      </p:sp>
      <p:sp>
        <p:nvSpPr>
          <p:cNvPr id="32" name="Arrow: Curved Down 31">
            <a:extLst>
              <a:ext uri="{FF2B5EF4-FFF2-40B4-BE49-F238E27FC236}">
                <a16:creationId xmlns:a16="http://schemas.microsoft.com/office/drawing/2014/main" id="{391E99AF-1F3E-736C-FE26-4AE971799DA7}"/>
              </a:ext>
            </a:extLst>
          </p:cNvPr>
          <p:cNvSpPr/>
          <p:nvPr/>
        </p:nvSpPr>
        <p:spPr>
          <a:xfrm>
            <a:off x="2228499" y="4592481"/>
            <a:ext cx="319177" cy="244517"/>
          </a:xfrm>
          <a:prstGeom prst="curvedDownArrow">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000000"/>
              </a:solidFill>
              <a:effectLst/>
              <a:uFillTx/>
              <a:latin typeface="+mn-lt"/>
              <a:ea typeface="+mn-ea"/>
              <a:cs typeface="+mn-cs"/>
              <a:sym typeface="Arial"/>
            </a:endParaRPr>
          </a:p>
        </p:txBody>
      </p:sp>
      <p:sp>
        <p:nvSpPr>
          <p:cNvPr id="33" name="Arrow: Curved Down 32">
            <a:extLst>
              <a:ext uri="{FF2B5EF4-FFF2-40B4-BE49-F238E27FC236}">
                <a16:creationId xmlns:a16="http://schemas.microsoft.com/office/drawing/2014/main" id="{5E78A01F-63F5-408A-F817-6895EC382616}"/>
              </a:ext>
            </a:extLst>
          </p:cNvPr>
          <p:cNvSpPr/>
          <p:nvPr/>
        </p:nvSpPr>
        <p:spPr>
          <a:xfrm>
            <a:off x="3036507" y="4470222"/>
            <a:ext cx="319177" cy="244517"/>
          </a:xfrm>
          <a:prstGeom prst="curvedDownArrow">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000000"/>
              </a:solidFill>
              <a:effectLst/>
              <a:uFillTx/>
              <a:latin typeface="+mn-lt"/>
              <a:ea typeface="+mn-ea"/>
              <a:cs typeface="+mn-cs"/>
              <a:sym typeface="Arial"/>
            </a:endParaRPr>
          </a:p>
        </p:txBody>
      </p:sp>
      <p:sp>
        <p:nvSpPr>
          <p:cNvPr id="34" name="Arrow: Curved Down 33">
            <a:extLst>
              <a:ext uri="{FF2B5EF4-FFF2-40B4-BE49-F238E27FC236}">
                <a16:creationId xmlns:a16="http://schemas.microsoft.com/office/drawing/2014/main" id="{84F45A95-B548-1872-F536-1B0508EB5872}"/>
              </a:ext>
            </a:extLst>
          </p:cNvPr>
          <p:cNvSpPr/>
          <p:nvPr/>
        </p:nvSpPr>
        <p:spPr>
          <a:xfrm>
            <a:off x="4534617" y="4008388"/>
            <a:ext cx="319177" cy="244517"/>
          </a:xfrm>
          <a:prstGeom prst="curvedDownArrow">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000000"/>
              </a:solidFill>
              <a:effectLst/>
              <a:uFillTx/>
              <a:latin typeface="+mn-lt"/>
              <a:ea typeface="+mn-ea"/>
              <a:cs typeface="+mn-cs"/>
              <a:sym typeface="Arial"/>
            </a:endParaRPr>
          </a:p>
        </p:txBody>
      </p:sp>
      <p:sp>
        <p:nvSpPr>
          <p:cNvPr id="35" name="Arrow: Curved Down 34">
            <a:extLst>
              <a:ext uri="{FF2B5EF4-FFF2-40B4-BE49-F238E27FC236}">
                <a16:creationId xmlns:a16="http://schemas.microsoft.com/office/drawing/2014/main" id="{7289F1FA-E8E5-E706-B373-78CEAC2FDD3A}"/>
              </a:ext>
            </a:extLst>
          </p:cNvPr>
          <p:cNvSpPr/>
          <p:nvPr/>
        </p:nvSpPr>
        <p:spPr>
          <a:xfrm>
            <a:off x="3746741" y="4221178"/>
            <a:ext cx="319177" cy="244517"/>
          </a:xfrm>
          <a:prstGeom prst="curvedDownArrow">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000000"/>
              </a:solidFill>
              <a:effectLst/>
              <a:uFillTx/>
              <a:latin typeface="+mn-lt"/>
              <a:ea typeface="+mn-ea"/>
              <a:cs typeface="+mn-cs"/>
              <a:sym typeface="Arial"/>
            </a:endParaRPr>
          </a:p>
        </p:txBody>
      </p:sp>
      <p:sp>
        <p:nvSpPr>
          <p:cNvPr id="36" name="Arrow: Curved Down 35">
            <a:extLst>
              <a:ext uri="{FF2B5EF4-FFF2-40B4-BE49-F238E27FC236}">
                <a16:creationId xmlns:a16="http://schemas.microsoft.com/office/drawing/2014/main" id="{4DB0C6E7-835C-4C07-23A3-B706F2BF449E}"/>
              </a:ext>
            </a:extLst>
          </p:cNvPr>
          <p:cNvSpPr/>
          <p:nvPr/>
        </p:nvSpPr>
        <p:spPr>
          <a:xfrm>
            <a:off x="5282247" y="4203931"/>
            <a:ext cx="319177" cy="244517"/>
          </a:xfrm>
          <a:prstGeom prst="curvedDownArrow">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000000"/>
              </a:solidFill>
              <a:effectLst/>
              <a:uFillTx/>
              <a:latin typeface="+mn-lt"/>
              <a:ea typeface="+mn-ea"/>
              <a:cs typeface="+mn-cs"/>
              <a:sym typeface="Arial"/>
            </a:endParaRPr>
          </a:p>
        </p:txBody>
      </p:sp>
      <p:sp>
        <p:nvSpPr>
          <p:cNvPr id="37" name="Arrow: Curved Down 36">
            <a:extLst>
              <a:ext uri="{FF2B5EF4-FFF2-40B4-BE49-F238E27FC236}">
                <a16:creationId xmlns:a16="http://schemas.microsoft.com/office/drawing/2014/main" id="{D69BEF6E-3692-B8D8-8C6F-F2DD566EC293}"/>
              </a:ext>
            </a:extLst>
          </p:cNvPr>
          <p:cNvSpPr/>
          <p:nvPr/>
        </p:nvSpPr>
        <p:spPr>
          <a:xfrm>
            <a:off x="6029875" y="4442964"/>
            <a:ext cx="319177" cy="244517"/>
          </a:xfrm>
          <a:prstGeom prst="curvedDownArrow">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000000"/>
              </a:solidFill>
              <a:effectLst/>
              <a:uFillTx/>
              <a:latin typeface="+mn-lt"/>
              <a:ea typeface="+mn-ea"/>
              <a:cs typeface="+mn-cs"/>
              <a:sym typeface="Arial"/>
            </a:endParaRPr>
          </a:p>
        </p:txBody>
      </p:sp>
      <p:sp>
        <p:nvSpPr>
          <p:cNvPr id="38" name="Arrow: Curved Down 37">
            <a:extLst>
              <a:ext uri="{FF2B5EF4-FFF2-40B4-BE49-F238E27FC236}">
                <a16:creationId xmlns:a16="http://schemas.microsoft.com/office/drawing/2014/main" id="{6B4A4931-A16E-59D6-FC1C-B1AC94BDA533}"/>
              </a:ext>
            </a:extLst>
          </p:cNvPr>
          <p:cNvSpPr/>
          <p:nvPr/>
        </p:nvSpPr>
        <p:spPr>
          <a:xfrm>
            <a:off x="6803379" y="4588114"/>
            <a:ext cx="319177" cy="244517"/>
          </a:xfrm>
          <a:prstGeom prst="curvedDownArrow">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000000"/>
              </a:solidFill>
              <a:effectLst/>
              <a:uFillTx/>
              <a:latin typeface="+mn-lt"/>
              <a:ea typeface="+mn-ea"/>
              <a:cs typeface="+mn-cs"/>
              <a:sym typeface="Arial"/>
            </a:endParaRPr>
          </a:p>
        </p:txBody>
      </p:sp>
      <p:sp>
        <p:nvSpPr>
          <p:cNvPr id="39" name="Arrow: Curved Down 38">
            <a:extLst>
              <a:ext uri="{FF2B5EF4-FFF2-40B4-BE49-F238E27FC236}">
                <a16:creationId xmlns:a16="http://schemas.microsoft.com/office/drawing/2014/main" id="{296B414A-6CD3-09B0-6169-0E8F519DDC05}"/>
              </a:ext>
            </a:extLst>
          </p:cNvPr>
          <p:cNvSpPr/>
          <p:nvPr/>
        </p:nvSpPr>
        <p:spPr>
          <a:xfrm>
            <a:off x="7617125" y="4848028"/>
            <a:ext cx="319177" cy="244517"/>
          </a:xfrm>
          <a:prstGeom prst="curvedDownArrow">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000000"/>
              </a:solidFill>
              <a:effectLst/>
              <a:uFillTx/>
              <a:latin typeface="+mn-lt"/>
              <a:ea typeface="+mn-ea"/>
              <a:cs typeface="+mn-cs"/>
              <a:sym typeface="Arial"/>
            </a:endParaRPr>
          </a:p>
        </p:txBody>
      </p:sp>
      <p:sp>
        <p:nvSpPr>
          <p:cNvPr id="40" name="Oval 39">
            <a:extLst>
              <a:ext uri="{FF2B5EF4-FFF2-40B4-BE49-F238E27FC236}">
                <a16:creationId xmlns:a16="http://schemas.microsoft.com/office/drawing/2014/main" id="{96FDAB57-C1D4-D799-1619-E73AD2651C7B}"/>
              </a:ext>
            </a:extLst>
          </p:cNvPr>
          <p:cNvSpPr/>
          <p:nvPr/>
        </p:nvSpPr>
        <p:spPr>
          <a:xfrm>
            <a:off x="4784785" y="4715759"/>
            <a:ext cx="301496" cy="301496"/>
          </a:xfrm>
          <a:prstGeom prst="ellipse">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dirty="0">
              <a:ln>
                <a:noFill/>
              </a:ln>
              <a:solidFill>
                <a:srgbClr val="000000"/>
              </a:solidFill>
              <a:effectLst/>
              <a:uFillTx/>
              <a:latin typeface="+mn-lt"/>
              <a:ea typeface="+mn-ea"/>
              <a:cs typeface="+mn-cs"/>
              <a:sym typeface="Arial"/>
            </a:endParaRPr>
          </a:p>
        </p:txBody>
      </p:sp>
      <p:cxnSp>
        <p:nvCxnSpPr>
          <p:cNvPr id="41" name="Connector: Curved 40">
            <a:extLst>
              <a:ext uri="{FF2B5EF4-FFF2-40B4-BE49-F238E27FC236}">
                <a16:creationId xmlns:a16="http://schemas.microsoft.com/office/drawing/2014/main" id="{8A8987C1-3F52-4DFC-FE63-B63DCDF40976}"/>
              </a:ext>
            </a:extLst>
          </p:cNvPr>
          <p:cNvCxnSpPr/>
          <p:nvPr/>
        </p:nvCxnSpPr>
        <p:spPr>
          <a:xfrm rot="5400000">
            <a:off x="4823611" y="4814958"/>
            <a:ext cx="241539" cy="94891"/>
          </a:xfrm>
          <a:prstGeom prst="curvedConnector3">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2" name="Oval 41">
            <a:extLst>
              <a:ext uri="{FF2B5EF4-FFF2-40B4-BE49-F238E27FC236}">
                <a16:creationId xmlns:a16="http://schemas.microsoft.com/office/drawing/2014/main" id="{AACD0F92-494B-C8E1-DAFF-51753103C74F}"/>
              </a:ext>
            </a:extLst>
          </p:cNvPr>
          <p:cNvSpPr/>
          <p:nvPr/>
        </p:nvSpPr>
        <p:spPr>
          <a:xfrm>
            <a:off x="5333989" y="5014811"/>
            <a:ext cx="301496" cy="301496"/>
          </a:xfrm>
          <a:prstGeom prst="ellipse">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dirty="0">
              <a:ln>
                <a:noFill/>
              </a:ln>
              <a:solidFill>
                <a:srgbClr val="000000"/>
              </a:solidFill>
              <a:effectLst/>
              <a:uFillTx/>
              <a:latin typeface="+mn-lt"/>
              <a:ea typeface="+mn-ea"/>
              <a:cs typeface="+mn-cs"/>
              <a:sym typeface="Arial"/>
            </a:endParaRPr>
          </a:p>
        </p:txBody>
      </p:sp>
      <p:cxnSp>
        <p:nvCxnSpPr>
          <p:cNvPr id="43" name="Connector: Curved 42">
            <a:extLst>
              <a:ext uri="{FF2B5EF4-FFF2-40B4-BE49-F238E27FC236}">
                <a16:creationId xmlns:a16="http://schemas.microsoft.com/office/drawing/2014/main" id="{F1EA032D-C4F8-46BB-8408-B86F2CF4D606}"/>
              </a:ext>
            </a:extLst>
          </p:cNvPr>
          <p:cNvCxnSpPr/>
          <p:nvPr/>
        </p:nvCxnSpPr>
        <p:spPr>
          <a:xfrm rot="5400000">
            <a:off x="5372815" y="5114010"/>
            <a:ext cx="241539" cy="94891"/>
          </a:xfrm>
          <a:prstGeom prst="curvedConnector3">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4" name="Oval 43">
            <a:extLst>
              <a:ext uri="{FF2B5EF4-FFF2-40B4-BE49-F238E27FC236}">
                <a16:creationId xmlns:a16="http://schemas.microsoft.com/office/drawing/2014/main" id="{5BCBF1DA-8337-D1CA-2664-ED15235CF79F}"/>
              </a:ext>
            </a:extLst>
          </p:cNvPr>
          <p:cNvSpPr/>
          <p:nvPr/>
        </p:nvSpPr>
        <p:spPr>
          <a:xfrm>
            <a:off x="6124755" y="5279353"/>
            <a:ext cx="301496" cy="301496"/>
          </a:xfrm>
          <a:prstGeom prst="ellipse">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dirty="0">
              <a:ln>
                <a:noFill/>
              </a:ln>
              <a:solidFill>
                <a:srgbClr val="000000"/>
              </a:solidFill>
              <a:effectLst/>
              <a:uFillTx/>
              <a:latin typeface="+mn-lt"/>
              <a:ea typeface="+mn-ea"/>
              <a:cs typeface="+mn-cs"/>
              <a:sym typeface="Arial"/>
            </a:endParaRPr>
          </a:p>
        </p:txBody>
      </p:sp>
      <p:cxnSp>
        <p:nvCxnSpPr>
          <p:cNvPr id="45" name="Connector: Curved 44">
            <a:extLst>
              <a:ext uri="{FF2B5EF4-FFF2-40B4-BE49-F238E27FC236}">
                <a16:creationId xmlns:a16="http://schemas.microsoft.com/office/drawing/2014/main" id="{E489915C-5A4A-60E1-35E7-D04AF1B2D655}"/>
              </a:ext>
            </a:extLst>
          </p:cNvPr>
          <p:cNvCxnSpPr/>
          <p:nvPr/>
        </p:nvCxnSpPr>
        <p:spPr>
          <a:xfrm rot="5400000">
            <a:off x="6163581" y="5378552"/>
            <a:ext cx="241539" cy="94891"/>
          </a:xfrm>
          <a:prstGeom prst="curvedConnector3">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6" name="Oval 45">
            <a:extLst>
              <a:ext uri="{FF2B5EF4-FFF2-40B4-BE49-F238E27FC236}">
                <a16:creationId xmlns:a16="http://schemas.microsoft.com/office/drawing/2014/main" id="{E441A90C-0AB4-5E2C-F2E9-08C744C51256}"/>
              </a:ext>
            </a:extLst>
          </p:cNvPr>
          <p:cNvSpPr/>
          <p:nvPr/>
        </p:nvSpPr>
        <p:spPr>
          <a:xfrm>
            <a:off x="6846494" y="5569768"/>
            <a:ext cx="301496" cy="301496"/>
          </a:xfrm>
          <a:prstGeom prst="ellipse">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dirty="0">
              <a:ln>
                <a:noFill/>
              </a:ln>
              <a:solidFill>
                <a:srgbClr val="000000"/>
              </a:solidFill>
              <a:effectLst/>
              <a:uFillTx/>
              <a:latin typeface="+mn-lt"/>
              <a:ea typeface="+mn-ea"/>
              <a:cs typeface="+mn-cs"/>
              <a:sym typeface="Arial"/>
            </a:endParaRPr>
          </a:p>
        </p:txBody>
      </p:sp>
      <p:cxnSp>
        <p:nvCxnSpPr>
          <p:cNvPr id="47" name="Connector: Curved 46">
            <a:extLst>
              <a:ext uri="{FF2B5EF4-FFF2-40B4-BE49-F238E27FC236}">
                <a16:creationId xmlns:a16="http://schemas.microsoft.com/office/drawing/2014/main" id="{66BE36CD-274E-0BD0-537C-48E905C30FC3}"/>
              </a:ext>
            </a:extLst>
          </p:cNvPr>
          <p:cNvCxnSpPr/>
          <p:nvPr/>
        </p:nvCxnSpPr>
        <p:spPr>
          <a:xfrm rot="5400000">
            <a:off x="6885320" y="5668967"/>
            <a:ext cx="241539" cy="94891"/>
          </a:xfrm>
          <a:prstGeom prst="curvedConnector3">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8CD673E6-9271-C072-8369-0F897C3CE5E3}"/>
              </a:ext>
            </a:extLst>
          </p:cNvPr>
          <p:cNvSpPr txBox="1"/>
          <p:nvPr/>
        </p:nvSpPr>
        <p:spPr>
          <a:xfrm>
            <a:off x="665674" y="3669313"/>
            <a:ext cx="7641766" cy="3385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lgn="just">
              <a:defRPr sz="2800">
                <a:latin typeface="+mn-lt"/>
                <a:ea typeface="+mn-ea"/>
                <a:cs typeface="+mn-cs"/>
                <a:sym typeface="Arial"/>
              </a:defRPr>
            </a:pPr>
            <a:r>
              <a:rPr lang="en-US" sz="1600" dirty="0">
                <a:solidFill>
                  <a:schemeClr val="tx1"/>
                </a:solidFill>
                <a:latin typeface="Times New Roman" panose="02020603050405020304" pitchFamily="18" charset="0"/>
                <a:cs typeface="Times New Roman" panose="02020603050405020304" pitchFamily="18" charset="0"/>
              </a:rPr>
              <a:t>Attention + Residual </a:t>
            </a:r>
            <a:r>
              <a:rPr lang="en-US" sz="1600" dirty="0" err="1">
                <a:solidFill>
                  <a:schemeClr val="tx1"/>
                </a:solidFill>
                <a:latin typeface="Times New Roman" panose="02020603050405020304" pitchFamily="18" charset="0"/>
                <a:cs typeface="Times New Roman" panose="02020603050405020304" pitchFamily="18" charset="0"/>
              </a:rPr>
              <a:t>Unet</a:t>
            </a:r>
            <a:r>
              <a:rPr lang="en-US" sz="16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6101698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dirty="0"/>
              <a:t>25</a:t>
            </a:fld>
            <a:endParaRPr/>
          </a:p>
        </p:txBody>
      </p:sp>
      <p:sp>
        <p:nvSpPr>
          <p:cNvPr id="141" name="Content"/>
          <p:cNvSpPr txBox="1">
            <a:spLocks noGrp="1"/>
          </p:cNvSpPr>
          <p:nvPr>
            <p:ph type="title"/>
          </p:nvPr>
        </p:nvSpPr>
        <p:spPr>
          <a:xfrm>
            <a:off x="555166" y="525412"/>
            <a:ext cx="7772400" cy="685800"/>
          </a:xfrm>
          <a:prstGeom prst="rect">
            <a:avLst/>
          </a:prstGeom>
        </p:spPr>
        <p:txBody>
          <a:bodyPr lIns="45719" tIns="45720" rIns="45719" bIns="45720" anchor="ctr">
            <a:normAutofit/>
          </a:bodyPr>
          <a:lstStyle>
            <a:lvl1pPr>
              <a:defRPr sz="3200">
                <a:latin typeface="Times New Roman"/>
                <a:ea typeface="Times New Roman"/>
                <a:cs typeface="Times New Roman"/>
                <a:sym typeface="Times New Roman"/>
              </a:defRPr>
            </a:lvl1pPr>
          </a:lstStyle>
          <a:p>
            <a:r>
              <a:rPr lang="en-US" dirty="0">
                <a:ea typeface="+mn-ea"/>
                <a:sym typeface="Arial"/>
              </a:rPr>
              <a:t>Approach </a:t>
            </a:r>
            <a:endParaRPr lang="en-US" dirty="0"/>
          </a:p>
        </p:txBody>
      </p:sp>
      <p:sp>
        <p:nvSpPr>
          <p:cNvPr id="3" name="TextBox 2">
            <a:extLst>
              <a:ext uri="{FF2B5EF4-FFF2-40B4-BE49-F238E27FC236}">
                <a16:creationId xmlns:a16="http://schemas.microsoft.com/office/drawing/2014/main" id="{81858678-04AB-5AAC-C1F7-48455814DDB6}"/>
              </a:ext>
            </a:extLst>
          </p:cNvPr>
          <p:cNvSpPr txBox="1"/>
          <p:nvPr/>
        </p:nvSpPr>
        <p:spPr>
          <a:xfrm>
            <a:off x="685799" y="1550095"/>
            <a:ext cx="7641766" cy="584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lgn="just">
              <a:defRPr sz="2800">
                <a:latin typeface="+mn-lt"/>
                <a:ea typeface="+mn-ea"/>
                <a:cs typeface="+mn-cs"/>
                <a:sym typeface="Arial"/>
              </a:defRPr>
            </a:pPr>
            <a:r>
              <a:rPr lang="en-US" sz="1600" dirty="0" err="1">
                <a:solidFill>
                  <a:schemeClr val="tx1"/>
                </a:solidFill>
                <a:latin typeface="Times New Roman" panose="02020603050405020304" pitchFamily="18" charset="0"/>
                <a:cs typeface="Times New Roman" panose="02020603050405020304" pitchFamily="18" charset="0"/>
              </a:rPr>
              <a:t>PReLU</a:t>
            </a:r>
            <a:r>
              <a:rPr lang="en-US" sz="1600" dirty="0">
                <a:solidFill>
                  <a:schemeClr val="tx1"/>
                </a:solidFill>
                <a:latin typeface="Times New Roman" panose="02020603050405020304" pitchFamily="18" charset="0"/>
                <a:cs typeface="Times New Roman" panose="02020603050405020304" pitchFamily="18" charset="0"/>
              </a:rPr>
              <a:t> activation function</a:t>
            </a:r>
          </a:p>
          <a:p>
            <a:pPr algn="just">
              <a:defRPr sz="2800">
                <a:latin typeface="+mn-lt"/>
                <a:ea typeface="+mn-ea"/>
                <a:cs typeface="+mn-cs"/>
                <a:sym typeface="Arial"/>
              </a:defRPr>
            </a:pP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7F5D878-F3B3-A98F-C65D-9976C24A73FE}"/>
              </a:ext>
            </a:extLst>
          </p:cNvPr>
          <p:cNvSpPr txBox="1"/>
          <p:nvPr/>
        </p:nvSpPr>
        <p:spPr>
          <a:xfrm>
            <a:off x="4163783" y="3294316"/>
            <a:ext cx="4572000" cy="16004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Unlike </a:t>
            </a:r>
            <a:r>
              <a:rPr lang="en-US" dirty="0" err="1"/>
              <a:t>ReLU</a:t>
            </a:r>
            <a:r>
              <a:rPr lang="en-US" dirty="0"/>
              <a:t>, which can lead to "dead neurons" if many weights lead to negative inputs, ELU has a continuous gradient for negative values.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learnable parameter a provides flexibility to the activation function, enabling it to adapt to specific patterns in the data.</a:t>
            </a:r>
          </a:p>
        </p:txBody>
      </p:sp>
      <p:pic>
        <p:nvPicPr>
          <p:cNvPr id="4100" name="Picture 4" descr="PReLU Explained | Papers With Code">
            <a:extLst>
              <a:ext uri="{FF2B5EF4-FFF2-40B4-BE49-F238E27FC236}">
                <a16:creationId xmlns:a16="http://schemas.microsoft.com/office/drawing/2014/main" id="{39D675D9-65B1-56BA-E917-DC221BDCFE2B}"/>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4906"/>
          <a:stretch/>
        </p:blipFill>
        <p:spPr bwMode="auto">
          <a:xfrm>
            <a:off x="797324" y="3129772"/>
            <a:ext cx="2687748" cy="234582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PReLU activation. This paper introduced both the PReLU… | by Shaurya Goel |  Medium">
            <a:extLst>
              <a:ext uri="{FF2B5EF4-FFF2-40B4-BE49-F238E27FC236}">
                <a16:creationId xmlns:a16="http://schemas.microsoft.com/office/drawing/2014/main" id="{D62EBDC7-AE47-C4EB-82F2-4DB3178BD33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3412" y="2318349"/>
            <a:ext cx="2501660" cy="513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4916772"/>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dirty="0"/>
              <a:t>26</a:t>
            </a:fld>
            <a:endParaRPr/>
          </a:p>
        </p:txBody>
      </p:sp>
      <p:sp>
        <p:nvSpPr>
          <p:cNvPr id="141" name="Content"/>
          <p:cNvSpPr txBox="1">
            <a:spLocks noGrp="1"/>
          </p:cNvSpPr>
          <p:nvPr>
            <p:ph type="title"/>
          </p:nvPr>
        </p:nvSpPr>
        <p:spPr>
          <a:xfrm>
            <a:off x="555166" y="525412"/>
            <a:ext cx="7772400" cy="685800"/>
          </a:xfrm>
          <a:prstGeom prst="rect">
            <a:avLst/>
          </a:prstGeom>
        </p:spPr>
        <p:txBody>
          <a:bodyPr lIns="45719" tIns="45720" rIns="45719" bIns="45720" anchor="ctr">
            <a:normAutofit/>
          </a:bodyPr>
          <a:lstStyle>
            <a:lvl1pPr>
              <a:defRPr sz="3200">
                <a:latin typeface="Times New Roman"/>
                <a:ea typeface="Times New Roman"/>
                <a:cs typeface="Times New Roman"/>
                <a:sym typeface="Times New Roman"/>
              </a:defRPr>
            </a:lvl1pPr>
          </a:lstStyle>
          <a:p>
            <a:r>
              <a:rPr lang="en-US" dirty="0">
                <a:ea typeface="+mn-ea"/>
                <a:sym typeface="Arial"/>
              </a:rPr>
              <a:t>Approach </a:t>
            </a:r>
            <a:endParaRPr lang="en-US" dirty="0"/>
          </a:p>
        </p:txBody>
      </p:sp>
      <p:sp>
        <p:nvSpPr>
          <p:cNvPr id="3" name="TextBox 2">
            <a:extLst>
              <a:ext uri="{FF2B5EF4-FFF2-40B4-BE49-F238E27FC236}">
                <a16:creationId xmlns:a16="http://schemas.microsoft.com/office/drawing/2014/main" id="{81858678-04AB-5AAC-C1F7-48455814DDB6}"/>
              </a:ext>
            </a:extLst>
          </p:cNvPr>
          <p:cNvSpPr txBox="1"/>
          <p:nvPr/>
        </p:nvSpPr>
        <p:spPr>
          <a:xfrm>
            <a:off x="685799" y="1550095"/>
            <a:ext cx="7641766" cy="584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lgn="just">
              <a:defRPr sz="2800">
                <a:latin typeface="+mn-lt"/>
                <a:ea typeface="+mn-ea"/>
                <a:cs typeface="+mn-cs"/>
                <a:sym typeface="Arial"/>
              </a:defRPr>
            </a:pPr>
            <a:r>
              <a:rPr lang="en-US" sz="1600" dirty="0">
                <a:solidFill>
                  <a:schemeClr val="tx1"/>
                </a:solidFill>
                <a:latin typeface="Times New Roman" panose="02020603050405020304" pitchFamily="18" charset="0"/>
                <a:cs typeface="Times New Roman" panose="02020603050405020304" pitchFamily="18" charset="0"/>
              </a:rPr>
              <a:t>ELU activation function</a:t>
            </a:r>
          </a:p>
          <a:p>
            <a:pPr algn="just">
              <a:defRPr sz="2800">
                <a:latin typeface="+mn-lt"/>
                <a:ea typeface="+mn-ea"/>
                <a:cs typeface="+mn-cs"/>
                <a:sym typeface="Arial"/>
              </a:defRPr>
            </a:pPr>
            <a:endParaRPr lang="en-US" sz="1600" dirty="0">
              <a:solidFill>
                <a:schemeClr val="tx1"/>
              </a:solidFill>
              <a:latin typeface="Times New Roman" panose="02020603050405020304" pitchFamily="18" charset="0"/>
              <a:cs typeface="Times New Roman" panose="02020603050405020304" pitchFamily="18" charset="0"/>
            </a:endParaRPr>
          </a:p>
        </p:txBody>
      </p:sp>
      <p:pic>
        <p:nvPicPr>
          <p:cNvPr id="2050" name="Picture 2" descr="SiLU, GELU and ELU activation functions – Armand's Blog">
            <a:extLst>
              <a:ext uri="{FF2B5EF4-FFF2-40B4-BE49-F238E27FC236}">
                <a16:creationId xmlns:a16="http://schemas.microsoft.com/office/drawing/2014/main" id="{6C0262C4-F3EA-CDFA-DE9F-35D35F3582A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26" r="8039"/>
          <a:stretch/>
        </p:blipFill>
        <p:spPr bwMode="auto">
          <a:xfrm>
            <a:off x="474450" y="2055515"/>
            <a:ext cx="4097550" cy="39719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7F5D878-F3B3-A98F-C65D-9976C24A73FE}"/>
              </a:ext>
            </a:extLst>
          </p:cNvPr>
          <p:cNvSpPr txBox="1"/>
          <p:nvPr/>
        </p:nvSpPr>
        <p:spPr>
          <a:xfrm>
            <a:off x="4163783" y="3294316"/>
            <a:ext cx="4572000" cy="22467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Unlike </a:t>
            </a:r>
            <a:r>
              <a:rPr lang="en-US" dirty="0" err="1"/>
              <a:t>ReLU</a:t>
            </a:r>
            <a:r>
              <a:rPr lang="en-US" dirty="0"/>
              <a:t>, which can lead to "dead neurons" if many weights lead to negative inputs, ELU has a continuous gradient for negative values.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ELU has a smooth derivative, even for negative values, which can help maintain a more consistent gradient flow during backpropagation.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ELU can help models generalize better due to its smooth nature</a:t>
            </a:r>
            <a:endParaRPr lang="en-IN" dirty="0"/>
          </a:p>
        </p:txBody>
      </p:sp>
    </p:spTree>
    <p:extLst>
      <p:ext uri="{BB962C8B-B14F-4D97-AF65-F5344CB8AC3E}">
        <p14:creationId xmlns:p14="http://schemas.microsoft.com/office/powerpoint/2010/main" val="1153568559"/>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dirty="0"/>
              <a:t>27</a:t>
            </a:fld>
            <a:endParaRPr/>
          </a:p>
        </p:txBody>
      </p:sp>
      <p:sp>
        <p:nvSpPr>
          <p:cNvPr id="141" name="Content"/>
          <p:cNvSpPr txBox="1">
            <a:spLocks noGrp="1"/>
          </p:cNvSpPr>
          <p:nvPr>
            <p:ph type="title"/>
          </p:nvPr>
        </p:nvSpPr>
        <p:spPr>
          <a:xfrm>
            <a:off x="555166" y="525412"/>
            <a:ext cx="7772400" cy="685800"/>
          </a:xfrm>
          <a:prstGeom prst="rect">
            <a:avLst/>
          </a:prstGeom>
        </p:spPr>
        <p:txBody>
          <a:bodyPr lIns="45719" tIns="45720" rIns="45719" bIns="45720" anchor="ctr">
            <a:normAutofit/>
          </a:bodyPr>
          <a:lstStyle>
            <a:lvl1pPr>
              <a:defRPr sz="3200">
                <a:latin typeface="Times New Roman"/>
                <a:ea typeface="Times New Roman"/>
                <a:cs typeface="Times New Roman"/>
                <a:sym typeface="Times New Roman"/>
              </a:defRPr>
            </a:lvl1pPr>
          </a:lstStyle>
          <a:p>
            <a:r>
              <a:rPr lang="en-US" dirty="0">
                <a:ea typeface="+mn-ea"/>
                <a:sym typeface="Arial"/>
              </a:rPr>
              <a:t>Parameters  </a:t>
            </a:r>
            <a:endParaRPr lang="en-US" dirty="0"/>
          </a:p>
        </p:txBody>
      </p:sp>
      <p:sp>
        <p:nvSpPr>
          <p:cNvPr id="3" name="TextBox 2">
            <a:extLst>
              <a:ext uri="{FF2B5EF4-FFF2-40B4-BE49-F238E27FC236}">
                <a16:creationId xmlns:a16="http://schemas.microsoft.com/office/drawing/2014/main" id="{81858678-04AB-5AAC-C1F7-48455814DDB6}"/>
              </a:ext>
            </a:extLst>
          </p:cNvPr>
          <p:cNvSpPr txBox="1"/>
          <p:nvPr/>
        </p:nvSpPr>
        <p:spPr>
          <a:xfrm>
            <a:off x="620483" y="1576854"/>
            <a:ext cx="7641766" cy="1815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marL="285750" indent="-285750" algn="just">
              <a:buFont typeface="Arial" panose="020B0604020202020204" pitchFamily="34" charset="0"/>
              <a:buChar char="•"/>
              <a:defRPr sz="2800">
                <a:latin typeface="+mn-lt"/>
                <a:ea typeface="+mn-ea"/>
                <a:cs typeface="+mn-cs"/>
                <a:sym typeface="Arial"/>
              </a:defRPr>
            </a:pPr>
            <a:r>
              <a:rPr lang="en-US" sz="1600" dirty="0">
                <a:solidFill>
                  <a:schemeClr val="tx1"/>
                </a:solidFill>
                <a:latin typeface="Times New Roman" panose="02020603050405020304" pitchFamily="18" charset="0"/>
                <a:cs typeface="Times New Roman" panose="02020603050405020304" pitchFamily="18" charset="0"/>
              </a:rPr>
              <a:t>Epochs – 10 </a:t>
            </a:r>
          </a:p>
          <a:p>
            <a:pPr marL="285750" indent="-285750" algn="just">
              <a:buFont typeface="Arial" panose="020B0604020202020204" pitchFamily="34" charset="0"/>
              <a:buChar char="•"/>
              <a:defRPr sz="2800">
                <a:latin typeface="+mn-lt"/>
                <a:ea typeface="+mn-ea"/>
                <a:cs typeface="+mn-cs"/>
                <a:sym typeface="Arial"/>
              </a:defRPr>
            </a:pPr>
            <a:endParaRPr lang="en-US" sz="16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defRPr sz="2800">
                <a:latin typeface="+mn-lt"/>
                <a:ea typeface="+mn-ea"/>
                <a:cs typeface="+mn-cs"/>
                <a:sym typeface="Arial"/>
              </a:defRPr>
            </a:pPr>
            <a:r>
              <a:rPr lang="en-US" sz="1600" dirty="0">
                <a:solidFill>
                  <a:schemeClr val="tx1"/>
                </a:solidFill>
                <a:latin typeface="Times New Roman" panose="02020603050405020304" pitchFamily="18" charset="0"/>
                <a:cs typeface="Times New Roman" panose="02020603050405020304" pitchFamily="18" charset="0"/>
              </a:rPr>
              <a:t>Loss function – BCE (CONTRAIL / NO CONTRAIL)</a:t>
            </a:r>
          </a:p>
          <a:p>
            <a:pPr marL="285750" indent="-285750" algn="just">
              <a:buFont typeface="Arial" panose="020B0604020202020204" pitchFamily="34" charset="0"/>
              <a:buChar char="•"/>
              <a:defRPr sz="2800">
                <a:latin typeface="+mn-lt"/>
                <a:ea typeface="+mn-ea"/>
                <a:cs typeface="+mn-cs"/>
                <a:sym typeface="Arial"/>
              </a:defRPr>
            </a:pPr>
            <a:endParaRPr lang="en-US" sz="16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defRPr sz="2800">
                <a:latin typeface="+mn-lt"/>
                <a:ea typeface="+mn-ea"/>
                <a:cs typeface="+mn-cs"/>
                <a:sym typeface="Arial"/>
              </a:defRPr>
            </a:pPr>
            <a:r>
              <a:rPr lang="en-US" sz="1600" dirty="0">
                <a:solidFill>
                  <a:schemeClr val="tx1"/>
                </a:solidFill>
                <a:latin typeface="Times New Roman" panose="02020603050405020304" pitchFamily="18" charset="0"/>
                <a:cs typeface="Times New Roman" panose="02020603050405020304" pitchFamily="18" charset="0"/>
              </a:rPr>
              <a:t>Optimizer – Adam</a:t>
            </a:r>
          </a:p>
          <a:p>
            <a:pPr marL="285750" indent="-285750" algn="just">
              <a:buFont typeface="Arial" panose="020B0604020202020204" pitchFamily="34" charset="0"/>
              <a:buChar char="•"/>
              <a:defRPr sz="2800">
                <a:latin typeface="+mn-lt"/>
                <a:ea typeface="+mn-ea"/>
                <a:cs typeface="+mn-cs"/>
                <a:sym typeface="Arial"/>
              </a:defRPr>
            </a:pPr>
            <a:endParaRPr lang="en-US" sz="16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defRPr sz="2800">
                <a:latin typeface="+mn-lt"/>
                <a:ea typeface="+mn-ea"/>
                <a:cs typeface="+mn-cs"/>
                <a:sym typeface="Arial"/>
              </a:defRPr>
            </a:pPr>
            <a:r>
              <a:rPr lang="en-US" sz="1600" dirty="0">
                <a:solidFill>
                  <a:schemeClr val="tx1"/>
                </a:solidFill>
                <a:latin typeface="Times New Roman" panose="02020603050405020304" pitchFamily="18" charset="0"/>
                <a:cs typeface="Times New Roman" panose="02020603050405020304" pitchFamily="18" charset="0"/>
              </a:rPr>
              <a:t>Lr scheduler – Exponential decay </a:t>
            </a:r>
          </a:p>
        </p:txBody>
      </p:sp>
    </p:spTree>
    <p:extLst>
      <p:ext uri="{BB962C8B-B14F-4D97-AF65-F5344CB8AC3E}">
        <p14:creationId xmlns:p14="http://schemas.microsoft.com/office/powerpoint/2010/main" val="3452869641"/>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4296" y="1353320"/>
            <a:ext cx="7315200" cy="887641"/>
          </a:xfrm>
        </p:spPr>
        <p:txBody>
          <a:bodyPr/>
          <a:lstStyle/>
          <a:p>
            <a:r>
              <a:rPr lang="en-US" sz="3200" dirty="0">
                <a:latin typeface="Times New Roman" panose="02020603050405020304" pitchFamily="18" charset="0"/>
                <a:cs typeface="Times New Roman" panose="02020603050405020304" pitchFamily="18" charset="0"/>
              </a:rPr>
              <a:t>Evaluation Metrics</a:t>
            </a:r>
            <a:endParaRPr lang="en-IN" sz="3200" dirty="0">
              <a:latin typeface="Times New Roman" panose="02020603050405020304" pitchFamily="18" charset="0"/>
              <a:cs typeface="Times New Roman" panose="02020603050405020304" pitchFamily="18" charset="0"/>
            </a:endParaRPr>
          </a:p>
        </p:txBody>
      </p:sp>
      <p:sp>
        <p:nvSpPr>
          <p:cNvPr id="5" name="Slide Number"/>
          <p:cNvSpPr txBox="1">
            <a:spLocks noGrp="1"/>
          </p:cNvSpPr>
          <p:nvPr>
            <p:ph type="sldNum" sz="quarter" idx="2"/>
          </p:nvPr>
        </p:nvSpPr>
        <p:spPr>
          <a:xfrm>
            <a:off x="8319496" y="381000"/>
            <a:ext cx="291104" cy="30777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t>13</a:t>
            </a:r>
            <a:endParaRPr/>
          </a:p>
        </p:txBody>
      </p:sp>
      <p:sp>
        <p:nvSpPr>
          <p:cNvPr id="6" name="TextBox 5">
            <a:extLst>
              <a:ext uri="{FF2B5EF4-FFF2-40B4-BE49-F238E27FC236}">
                <a16:creationId xmlns:a16="http://schemas.microsoft.com/office/drawing/2014/main" id="{81858678-04AB-5AAC-C1F7-48455814DDB6}"/>
              </a:ext>
            </a:extLst>
          </p:cNvPr>
          <p:cNvSpPr txBox="1"/>
          <p:nvPr/>
        </p:nvSpPr>
        <p:spPr>
          <a:xfrm>
            <a:off x="685800" y="2397948"/>
            <a:ext cx="7641766" cy="32624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lgn="just">
              <a:buFont typeface="Arial" panose="020B0604020202020204" pitchFamily="34" charset="0"/>
              <a:buChar char="•"/>
              <a:defRPr sz="2800">
                <a:latin typeface="+mn-lt"/>
                <a:ea typeface="+mn-ea"/>
                <a:cs typeface="+mn-cs"/>
                <a:sym typeface="Arial"/>
              </a:defRPr>
            </a:pPr>
            <a:r>
              <a:rPr lang="en-US" sz="1600" dirty="0">
                <a:solidFill>
                  <a:schemeClr val="tx1"/>
                </a:solidFill>
                <a:latin typeface="Times New Roman" panose="02020603050405020304" pitchFamily="18" charset="0"/>
                <a:cs typeface="Times New Roman" panose="02020603050405020304" pitchFamily="18" charset="0"/>
              </a:rPr>
              <a:t>  The Dice coefficient can be used to compare the pixel-wise agreement between a predicted segmentation and its corresponding ground truth. </a:t>
            </a:r>
          </a:p>
          <a:p>
            <a:pPr algn="just">
              <a:buFont typeface="Arial" panose="020B0604020202020204" pitchFamily="34" charset="0"/>
              <a:buChar char="•"/>
              <a:defRPr sz="2800">
                <a:latin typeface="+mn-lt"/>
                <a:ea typeface="+mn-ea"/>
                <a:cs typeface="+mn-cs"/>
                <a:sym typeface="Arial"/>
              </a:defRPr>
            </a:pP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IN" i="1" dirty="0"/>
              <a:t>Dice </a:t>
            </a:r>
            <a:r>
              <a:rPr lang="en-IN" dirty="0"/>
              <a:t>= 2×∣</a:t>
            </a:r>
            <a:r>
              <a:rPr lang="en-IN" i="1" dirty="0"/>
              <a:t>P</a:t>
            </a:r>
            <a:r>
              <a:rPr lang="en-IN" dirty="0"/>
              <a:t>∩</a:t>
            </a:r>
            <a:r>
              <a:rPr lang="en-IN" i="1" dirty="0"/>
              <a:t>G</a:t>
            </a:r>
            <a:r>
              <a:rPr lang="en-IN" dirty="0"/>
              <a:t>∣​ / ∣</a:t>
            </a:r>
            <a:r>
              <a:rPr lang="en-IN" i="1" dirty="0"/>
              <a:t>P</a:t>
            </a:r>
            <a:r>
              <a:rPr lang="en-IN" dirty="0"/>
              <a:t>∣+∣</a:t>
            </a:r>
            <a:r>
              <a:rPr lang="en-IN" i="1" dirty="0"/>
              <a:t>G</a:t>
            </a:r>
            <a:r>
              <a:rPr lang="en-IN" dirty="0"/>
              <a:t>∣</a:t>
            </a:r>
          </a:p>
          <a:p>
            <a:br>
              <a:rPr lang="en-IN" sz="1600" dirty="0"/>
            </a:br>
            <a:r>
              <a:rPr lang="en-US" sz="1600" dirty="0"/>
              <a:t>P represents the set of pixels predicted as contrails by the model.</a:t>
            </a:r>
          </a:p>
          <a:p>
            <a:r>
              <a:rPr lang="en-US" sz="1600" dirty="0"/>
              <a:t>G represents the set of pixels annotated as contrails in the ground truth.</a:t>
            </a:r>
            <a:endParaRPr lang="en-US" sz="1600" dirty="0">
              <a:solidFill>
                <a:schemeClr val="tx1"/>
              </a:solidFill>
              <a:latin typeface="Times New Roman" panose="02020603050405020304" pitchFamily="18" charset="0"/>
              <a:cs typeface="Times New Roman" panose="02020603050405020304" pitchFamily="18" charset="0"/>
            </a:endParaRPr>
          </a:p>
          <a:p>
            <a:pPr algn="just">
              <a:defRPr sz="2800">
                <a:latin typeface="+mn-lt"/>
                <a:ea typeface="+mn-ea"/>
                <a:cs typeface="+mn-cs"/>
                <a:sym typeface="Arial"/>
              </a:defRPr>
            </a:pPr>
            <a:endParaRPr lang="en-US" sz="16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defRPr sz="2800">
                <a:latin typeface="+mn-lt"/>
                <a:ea typeface="+mn-ea"/>
                <a:cs typeface="+mn-cs"/>
                <a:sym typeface="Arial"/>
              </a:defRPr>
            </a:pPr>
            <a:r>
              <a:rPr lang="en-US" sz="1600" dirty="0">
                <a:solidFill>
                  <a:schemeClr val="tx1"/>
                </a:solidFill>
                <a:latin typeface="Times New Roman" panose="02020603050405020304" pitchFamily="18" charset="0"/>
                <a:cs typeface="Times New Roman" panose="02020603050405020304" pitchFamily="18" charset="0"/>
              </a:rPr>
              <a:t> Accuracy </a:t>
            </a:r>
          </a:p>
          <a:p>
            <a:pPr algn="just">
              <a:buFont typeface="Arial" panose="020B0604020202020204" pitchFamily="34" charset="0"/>
              <a:buChar char="•"/>
              <a:defRPr sz="2800">
                <a:latin typeface="+mn-lt"/>
                <a:ea typeface="+mn-ea"/>
                <a:cs typeface="+mn-cs"/>
                <a:sym typeface="Arial"/>
              </a:defRPr>
            </a:pPr>
            <a:r>
              <a:rPr lang="en-US" sz="1600" dirty="0">
                <a:solidFill>
                  <a:schemeClr val="tx1"/>
                </a:solidFill>
                <a:latin typeface="Times New Roman" panose="02020603050405020304" pitchFamily="18" charset="0"/>
                <a:cs typeface="Times New Roman" panose="02020603050405020304" pitchFamily="18" charset="0"/>
              </a:rPr>
              <a:t> Precision </a:t>
            </a:r>
          </a:p>
          <a:p>
            <a:pPr algn="just">
              <a:buFont typeface="Arial" panose="020B0604020202020204" pitchFamily="34" charset="0"/>
              <a:buChar char="•"/>
              <a:defRPr sz="2800">
                <a:latin typeface="+mn-lt"/>
                <a:ea typeface="+mn-ea"/>
                <a:cs typeface="+mn-cs"/>
                <a:sym typeface="Arial"/>
              </a:defRPr>
            </a:pPr>
            <a:r>
              <a:rPr lang="en-US" sz="1600" dirty="0">
                <a:solidFill>
                  <a:schemeClr val="tx1"/>
                </a:solidFill>
                <a:latin typeface="Times New Roman" panose="02020603050405020304" pitchFamily="18" charset="0"/>
                <a:cs typeface="Times New Roman" panose="02020603050405020304" pitchFamily="18" charset="0"/>
              </a:rPr>
              <a:t> Recall</a:t>
            </a:r>
          </a:p>
          <a:p>
            <a:pPr algn="just">
              <a:buFont typeface="Arial" panose="020B0604020202020204" pitchFamily="34" charset="0"/>
              <a:buChar char="•"/>
              <a:defRPr sz="2800">
                <a:latin typeface="+mn-lt"/>
                <a:ea typeface="+mn-ea"/>
                <a:cs typeface="+mn-cs"/>
                <a:sym typeface="Arial"/>
              </a:defRPr>
            </a:pPr>
            <a:r>
              <a:rPr lang="en-US" sz="1600" dirty="0">
                <a:solidFill>
                  <a:schemeClr val="tx1"/>
                </a:solidFill>
                <a:latin typeface="Times New Roman" panose="02020603050405020304" pitchFamily="18" charset="0"/>
                <a:cs typeface="Times New Roman" panose="02020603050405020304" pitchFamily="18" charset="0"/>
              </a:rPr>
              <a:t> F1</a:t>
            </a:r>
          </a:p>
          <a:p>
            <a:pPr algn="just">
              <a:buFont typeface="Arial" panose="020B0604020202020204" pitchFamily="34" charset="0"/>
              <a:buChar char="•"/>
              <a:defRPr sz="2800">
                <a:latin typeface="+mn-lt"/>
                <a:ea typeface="+mn-ea"/>
                <a:cs typeface="+mn-cs"/>
                <a:sym typeface="Arial"/>
              </a:defRPr>
            </a:pPr>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1190306"/>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8005DD-A1D1-93D3-AC71-EE6B0A7B25B2}"/>
              </a:ext>
            </a:extLst>
          </p:cNvPr>
          <p:cNvSpPr>
            <a:spLocks noGrp="1"/>
          </p:cNvSpPr>
          <p:nvPr>
            <p:ph type="sldNum" sz="quarter" idx="2"/>
          </p:nvPr>
        </p:nvSpPr>
        <p:spPr/>
        <p:txBody>
          <a:bodyPr/>
          <a:lstStyle/>
          <a:p>
            <a:fld id="{86CB4B4D-7CA3-9044-876B-883B54F8677D}" type="slidenum">
              <a:rPr lang="en-IN" smtClean="0"/>
              <a:t>29</a:t>
            </a:fld>
            <a:endParaRPr lang="en-IN"/>
          </a:p>
        </p:txBody>
      </p:sp>
      <p:sp>
        <p:nvSpPr>
          <p:cNvPr id="3" name="Title 2">
            <a:extLst>
              <a:ext uri="{FF2B5EF4-FFF2-40B4-BE49-F238E27FC236}">
                <a16:creationId xmlns:a16="http://schemas.microsoft.com/office/drawing/2014/main" id="{4FB94758-4D29-9454-D6DC-4BFB82BF38E2}"/>
              </a:ext>
            </a:extLst>
          </p:cNvPr>
          <p:cNvSpPr>
            <a:spLocks noGrp="1"/>
          </p:cNvSpPr>
          <p:nvPr>
            <p:ph type="title"/>
          </p:nvPr>
        </p:nvSpPr>
        <p:spPr>
          <a:xfrm>
            <a:off x="230046" y="0"/>
            <a:ext cx="8229600" cy="1508126"/>
          </a:xfrm>
        </p:spPr>
        <p:txBody>
          <a:bodyPr/>
          <a:lstStyle/>
          <a:p>
            <a:r>
              <a:rPr lang="en-US" dirty="0"/>
              <a:t>Results</a:t>
            </a:r>
            <a:endParaRPr lang="en-IN" dirty="0"/>
          </a:p>
        </p:txBody>
      </p:sp>
      <p:pic>
        <p:nvPicPr>
          <p:cNvPr id="5" name="Picture 4">
            <a:extLst>
              <a:ext uri="{FF2B5EF4-FFF2-40B4-BE49-F238E27FC236}">
                <a16:creationId xmlns:a16="http://schemas.microsoft.com/office/drawing/2014/main" id="{F07E21A3-905A-8274-33F7-86F512E425F6}"/>
              </a:ext>
            </a:extLst>
          </p:cNvPr>
          <p:cNvPicPr>
            <a:picLocks noChangeAspect="1"/>
          </p:cNvPicPr>
          <p:nvPr/>
        </p:nvPicPr>
        <p:blipFill>
          <a:blip r:embed="rId2"/>
          <a:stretch>
            <a:fillRect/>
          </a:stretch>
        </p:blipFill>
        <p:spPr>
          <a:xfrm>
            <a:off x="1264553" y="1162984"/>
            <a:ext cx="3025616" cy="2393848"/>
          </a:xfrm>
          <a:prstGeom prst="rect">
            <a:avLst/>
          </a:prstGeom>
        </p:spPr>
      </p:pic>
      <p:pic>
        <p:nvPicPr>
          <p:cNvPr id="7" name="Picture 6">
            <a:extLst>
              <a:ext uri="{FF2B5EF4-FFF2-40B4-BE49-F238E27FC236}">
                <a16:creationId xmlns:a16="http://schemas.microsoft.com/office/drawing/2014/main" id="{9D481B9B-21E4-EB4F-690E-C87CB22B8B9C}"/>
              </a:ext>
            </a:extLst>
          </p:cNvPr>
          <p:cNvPicPr>
            <a:picLocks noChangeAspect="1"/>
          </p:cNvPicPr>
          <p:nvPr/>
        </p:nvPicPr>
        <p:blipFill rotWithShape="1">
          <a:blip r:embed="rId3"/>
          <a:srcRect l="2669"/>
          <a:stretch/>
        </p:blipFill>
        <p:spPr>
          <a:xfrm>
            <a:off x="5095211" y="1162983"/>
            <a:ext cx="3033186" cy="2393848"/>
          </a:xfrm>
          <a:prstGeom prst="rect">
            <a:avLst/>
          </a:prstGeom>
        </p:spPr>
      </p:pic>
      <p:pic>
        <p:nvPicPr>
          <p:cNvPr id="9" name="Picture 8">
            <a:extLst>
              <a:ext uri="{FF2B5EF4-FFF2-40B4-BE49-F238E27FC236}">
                <a16:creationId xmlns:a16="http://schemas.microsoft.com/office/drawing/2014/main" id="{89EFFEDC-2B4B-D843-2101-CB0205BBA2CA}"/>
              </a:ext>
            </a:extLst>
          </p:cNvPr>
          <p:cNvPicPr>
            <a:picLocks noChangeAspect="1"/>
          </p:cNvPicPr>
          <p:nvPr/>
        </p:nvPicPr>
        <p:blipFill>
          <a:blip r:embed="rId4"/>
          <a:stretch>
            <a:fillRect/>
          </a:stretch>
        </p:blipFill>
        <p:spPr>
          <a:xfrm>
            <a:off x="1264553" y="3889260"/>
            <a:ext cx="3025616" cy="2354202"/>
          </a:xfrm>
          <a:prstGeom prst="rect">
            <a:avLst/>
          </a:prstGeom>
        </p:spPr>
      </p:pic>
      <p:pic>
        <p:nvPicPr>
          <p:cNvPr id="11" name="Picture 10">
            <a:extLst>
              <a:ext uri="{FF2B5EF4-FFF2-40B4-BE49-F238E27FC236}">
                <a16:creationId xmlns:a16="http://schemas.microsoft.com/office/drawing/2014/main" id="{8BD48FC0-9784-3683-39AD-7DA068DB934D}"/>
              </a:ext>
            </a:extLst>
          </p:cNvPr>
          <p:cNvPicPr>
            <a:picLocks noChangeAspect="1"/>
          </p:cNvPicPr>
          <p:nvPr/>
        </p:nvPicPr>
        <p:blipFill>
          <a:blip r:embed="rId5"/>
          <a:stretch>
            <a:fillRect/>
          </a:stretch>
        </p:blipFill>
        <p:spPr>
          <a:xfrm>
            <a:off x="5112224" y="3889259"/>
            <a:ext cx="3117376" cy="2354202"/>
          </a:xfrm>
          <a:prstGeom prst="rect">
            <a:avLst/>
          </a:prstGeom>
        </p:spPr>
      </p:pic>
    </p:spTree>
    <p:extLst>
      <p:ext uri="{BB962C8B-B14F-4D97-AF65-F5344CB8AC3E}">
        <p14:creationId xmlns:p14="http://schemas.microsoft.com/office/powerpoint/2010/main" val="290120950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dirty="0"/>
              <a:t>3</a:t>
            </a:fld>
            <a:endParaRPr/>
          </a:p>
        </p:txBody>
      </p:sp>
      <p:pic>
        <p:nvPicPr>
          <p:cNvPr id="1030" name="Picture 6" descr="https://lh3.googleusercontent.com/PCl2cKqpQ22VJuEFvkm1aK1Zqvu8kMo8sDYyTDysd3BmEPT98Dq2iOUOxbEg4xJSwsVHtccqK8r5IbDdPfbCxWOFyiRJwYT4985-B259=w2880-e365-pa-n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7820" y="1587525"/>
            <a:ext cx="7639756" cy="43013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51195272"/>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8005DD-A1D1-93D3-AC71-EE6B0A7B25B2}"/>
              </a:ext>
            </a:extLst>
          </p:cNvPr>
          <p:cNvSpPr>
            <a:spLocks noGrp="1"/>
          </p:cNvSpPr>
          <p:nvPr>
            <p:ph type="sldNum" sz="quarter" idx="2"/>
          </p:nvPr>
        </p:nvSpPr>
        <p:spPr/>
        <p:txBody>
          <a:bodyPr/>
          <a:lstStyle/>
          <a:p>
            <a:fld id="{86CB4B4D-7CA3-9044-876B-883B54F8677D}" type="slidenum">
              <a:rPr lang="en-IN" smtClean="0"/>
              <a:t>30</a:t>
            </a:fld>
            <a:endParaRPr lang="en-IN"/>
          </a:p>
        </p:txBody>
      </p:sp>
      <p:sp>
        <p:nvSpPr>
          <p:cNvPr id="3" name="Title 2">
            <a:extLst>
              <a:ext uri="{FF2B5EF4-FFF2-40B4-BE49-F238E27FC236}">
                <a16:creationId xmlns:a16="http://schemas.microsoft.com/office/drawing/2014/main" id="{4FB94758-4D29-9454-D6DC-4BFB82BF38E2}"/>
              </a:ext>
            </a:extLst>
          </p:cNvPr>
          <p:cNvSpPr>
            <a:spLocks noGrp="1"/>
          </p:cNvSpPr>
          <p:nvPr>
            <p:ph type="title"/>
          </p:nvPr>
        </p:nvSpPr>
        <p:spPr/>
        <p:txBody>
          <a:bodyPr/>
          <a:lstStyle/>
          <a:p>
            <a:r>
              <a:rPr lang="en-US" dirty="0"/>
              <a:t>Results</a:t>
            </a:r>
            <a:endParaRPr lang="en-IN" dirty="0"/>
          </a:p>
        </p:txBody>
      </p:sp>
      <p:pic>
        <p:nvPicPr>
          <p:cNvPr id="6" name="Picture 5">
            <a:extLst>
              <a:ext uri="{FF2B5EF4-FFF2-40B4-BE49-F238E27FC236}">
                <a16:creationId xmlns:a16="http://schemas.microsoft.com/office/drawing/2014/main" id="{ACC49963-BE46-2399-A661-AC9EFA164671}"/>
              </a:ext>
            </a:extLst>
          </p:cNvPr>
          <p:cNvPicPr>
            <a:picLocks noChangeAspect="1"/>
          </p:cNvPicPr>
          <p:nvPr/>
        </p:nvPicPr>
        <p:blipFill>
          <a:blip r:embed="rId2"/>
          <a:stretch>
            <a:fillRect/>
          </a:stretch>
        </p:blipFill>
        <p:spPr>
          <a:xfrm>
            <a:off x="0" y="1249246"/>
            <a:ext cx="9144000" cy="2885269"/>
          </a:xfrm>
          <a:prstGeom prst="rect">
            <a:avLst/>
          </a:prstGeom>
        </p:spPr>
      </p:pic>
      <p:pic>
        <p:nvPicPr>
          <p:cNvPr id="10" name="Picture 9">
            <a:extLst>
              <a:ext uri="{FF2B5EF4-FFF2-40B4-BE49-F238E27FC236}">
                <a16:creationId xmlns:a16="http://schemas.microsoft.com/office/drawing/2014/main" id="{FFFD06E6-D1D2-9C59-F521-9CDFBE0D24B2}"/>
              </a:ext>
            </a:extLst>
          </p:cNvPr>
          <p:cNvPicPr>
            <a:picLocks noChangeAspect="1"/>
          </p:cNvPicPr>
          <p:nvPr/>
        </p:nvPicPr>
        <p:blipFill>
          <a:blip r:embed="rId3"/>
          <a:stretch>
            <a:fillRect/>
          </a:stretch>
        </p:blipFill>
        <p:spPr>
          <a:xfrm>
            <a:off x="0" y="3848214"/>
            <a:ext cx="9144000" cy="2917712"/>
          </a:xfrm>
          <a:prstGeom prst="rect">
            <a:avLst/>
          </a:prstGeom>
        </p:spPr>
      </p:pic>
    </p:spTree>
    <p:extLst>
      <p:ext uri="{BB962C8B-B14F-4D97-AF65-F5344CB8AC3E}">
        <p14:creationId xmlns:p14="http://schemas.microsoft.com/office/powerpoint/2010/main" val="1728858372"/>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8005DD-A1D1-93D3-AC71-EE6B0A7B25B2}"/>
              </a:ext>
            </a:extLst>
          </p:cNvPr>
          <p:cNvSpPr>
            <a:spLocks noGrp="1"/>
          </p:cNvSpPr>
          <p:nvPr>
            <p:ph type="sldNum" sz="quarter" idx="2"/>
          </p:nvPr>
        </p:nvSpPr>
        <p:spPr/>
        <p:txBody>
          <a:bodyPr/>
          <a:lstStyle/>
          <a:p>
            <a:fld id="{86CB4B4D-7CA3-9044-876B-883B54F8677D}" type="slidenum">
              <a:rPr lang="en-IN" smtClean="0"/>
              <a:t>31</a:t>
            </a:fld>
            <a:endParaRPr lang="en-IN"/>
          </a:p>
        </p:txBody>
      </p:sp>
      <p:sp>
        <p:nvSpPr>
          <p:cNvPr id="3" name="Title 2">
            <a:extLst>
              <a:ext uri="{FF2B5EF4-FFF2-40B4-BE49-F238E27FC236}">
                <a16:creationId xmlns:a16="http://schemas.microsoft.com/office/drawing/2014/main" id="{4FB94758-4D29-9454-D6DC-4BFB82BF38E2}"/>
              </a:ext>
            </a:extLst>
          </p:cNvPr>
          <p:cNvSpPr>
            <a:spLocks noGrp="1"/>
          </p:cNvSpPr>
          <p:nvPr>
            <p:ph type="title"/>
          </p:nvPr>
        </p:nvSpPr>
        <p:spPr>
          <a:xfrm>
            <a:off x="230046" y="0"/>
            <a:ext cx="8229600" cy="1508126"/>
          </a:xfrm>
        </p:spPr>
        <p:txBody>
          <a:bodyPr/>
          <a:lstStyle/>
          <a:p>
            <a:r>
              <a:rPr lang="en-US" dirty="0"/>
              <a:t>Results</a:t>
            </a:r>
            <a:endParaRPr lang="en-IN" dirty="0"/>
          </a:p>
        </p:txBody>
      </p:sp>
      <p:graphicFrame>
        <p:nvGraphicFramePr>
          <p:cNvPr id="4" name="Table 3">
            <a:extLst>
              <a:ext uri="{FF2B5EF4-FFF2-40B4-BE49-F238E27FC236}">
                <a16:creationId xmlns:a16="http://schemas.microsoft.com/office/drawing/2014/main" id="{9A136E52-39A6-BDAE-13F1-B6C0E104B1D6}"/>
              </a:ext>
            </a:extLst>
          </p:cNvPr>
          <p:cNvGraphicFramePr>
            <a:graphicFrameLocks noGrp="1"/>
          </p:cNvGraphicFramePr>
          <p:nvPr>
            <p:extLst>
              <p:ext uri="{D42A27DB-BD31-4B8C-83A1-F6EECF244321}">
                <p14:modId xmlns:p14="http://schemas.microsoft.com/office/powerpoint/2010/main" val="3832522913"/>
              </p:ext>
            </p:extLst>
          </p:nvPr>
        </p:nvGraphicFramePr>
        <p:xfrm>
          <a:off x="552091" y="1422559"/>
          <a:ext cx="8208775" cy="4490280"/>
        </p:xfrm>
        <a:graphic>
          <a:graphicData uri="http://schemas.openxmlformats.org/drawingml/2006/table">
            <a:tbl>
              <a:tblPr firstRow="1" firstCol="1" bandRow="1">
                <a:tableStyleId>{5940675A-B579-460E-94D1-54222C63F5DA}</a:tableStyleId>
              </a:tblPr>
              <a:tblGrid>
                <a:gridCol w="2314060">
                  <a:extLst>
                    <a:ext uri="{9D8B030D-6E8A-4147-A177-3AD203B41FA5}">
                      <a16:colId xmlns:a16="http://schemas.microsoft.com/office/drawing/2014/main" val="4041443258"/>
                    </a:ext>
                  </a:extLst>
                </a:gridCol>
                <a:gridCol w="1178943">
                  <a:extLst>
                    <a:ext uri="{9D8B030D-6E8A-4147-A177-3AD203B41FA5}">
                      <a16:colId xmlns:a16="http://schemas.microsoft.com/office/drawing/2014/main" val="3611016006"/>
                    </a:ext>
                  </a:extLst>
                </a:gridCol>
                <a:gridCol w="1178943">
                  <a:extLst>
                    <a:ext uri="{9D8B030D-6E8A-4147-A177-3AD203B41FA5}">
                      <a16:colId xmlns:a16="http://schemas.microsoft.com/office/drawing/2014/main" val="1632396334"/>
                    </a:ext>
                  </a:extLst>
                </a:gridCol>
                <a:gridCol w="1178943">
                  <a:extLst>
                    <a:ext uri="{9D8B030D-6E8A-4147-A177-3AD203B41FA5}">
                      <a16:colId xmlns:a16="http://schemas.microsoft.com/office/drawing/2014/main" val="629090110"/>
                    </a:ext>
                  </a:extLst>
                </a:gridCol>
                <a:gridCol w="1178943">
                  <a:extLst>
                    <a:ext uri="{9D8B030D-6E8A-4147-A177-3AD203B41FA5}">
                      <a16:colId xmlns:a16="http://schemas.microsoft.com/office/drawing/2014/main" val="1020167692"/>
                    </a:ext>
                  </a:extLst>
                </a:gridCol>
                <a:gridCol w="1178943">
                  <a:extLst>
                    <a:ext uri="{9D8B030D-6E8A-4147-A177-3AD203B41FA5}">
                      <a16:colId xmlns:a16="http://schemas.microsoft.com/office/drawing/2014/main" val="1363967971"/>
                    </a:ext>
                  </a:extLst>
                </a:gridCol>
              </a:tblGrid>
              <a:tr h="184282">
                <a:tc>
                  <a:txBody>
                    <a:bodyPr/>
                    <a:lstStyle/>
                    <a:p>
                      <a:pPr algn="l">
                        <a:lnSpc>
                          <a:spcPct val="150000"/>
                        </a:lnSpc>
                        <a:spcAft>
                          <a:spcPts val="800"/>
                        </a:spcAft>
                      </a:pPr>
                      <a:r>
                        <a:rPr lang="en-US" sz="1400">
                          <a:effectLst/>
                        </a:rPr>
                        <a:t>Model</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Avg Accuracy</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Avg Precision </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Avg Recall</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Avg F1</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Dice score</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extLst>
                  <a:ext uri="{0D108BD9-81ED-4DB2-BD59-A6C34878D82A}">
                    <a16:rowId xmlns:a16="http://schemas.microsoft.com/office/drawing/2014/main" val="2707357357"/>
                  </a:ext>
                </a:extLst>
              </a:tr>
              <a:tr h="231376">
                <a:tc>
                  <a:txBody>
                    <a:bodyPr/>
                    <a:lstStyle/>
                    <a:p>
                      <a:pPr algn="l">
                        <a:lnSpc>
                          <a:spcPct val="150000"/>
                        </a:lnSpc>
                        <a:spcAft>
                          <a:spcPts val="800"/>
                        </a:spcAft>
                      </a:pPr>
                      <a:r>
                        <a:rPr lang="en-US" sz="1400">
                          <a:effectLst/>
                        </a:rPr>
                        <a:t>UNet (without thresholding)</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98.73</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10.52</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87.87</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18.44</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 </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extLst>
                  <a:ext uri="{0D108BD9-81ED-4DB2-BD59-A6C34878D82A}">
                    <a16:rowId xmlns:a16="http://schemas.microsoft.com/office/drawing/2014/main" val="767364255"/>
                  </a:ext>
                </a:extLst>
              </a:tr>
              <a:tr h="216557">
                <a:tc>
                  <a:txBody>
                    <a:bodyPr/>
                    <a:lstStyle/>
                    <a:p>
                      <a:pPr algn="l">
                        <a:lnSpc>
                          <a:spcPct val="150000"/>
                        </a:lnSpc>
                        <a:spcAft>
                          <a:spcPts val="800"/>
                        </a:spcAft>
                      </a:pPr>
                      <a:r>
                        <a:rPr lang="en-US" sz="1400">
                          <a:effectLst/>
                        </a:rPr>
                        <a:t>UNet (with thresholding)</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 </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 </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 </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 </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dirty="0">
                          <a:effectLst/>
                        </a:rPr>
                        <a:t>50.2</a:t>
                      </a:r>
                      <a:endParaRPr lang="en-IN" sz="1200" dirty="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extLst>
                  <a:ext uri="{0D108BD9-81ED-4DB2-BD59-A6C34878D82A}">
                    <a16:rowId xmlns:a16="http://schemas.microsoft.com/office/drawing/2014/main" val="2071382880"/>
                  </a:ext>
                </a:extLst>
              </a:tr>
              <a:tr h="330940">
                <a:tc>
                  <a:txBody>
                    <a:bodyPr/>
                    <a:lstStyle/>
                    <a:p>
                      <a:pPr algn="l">
                        <a:lnSpc>
                          <a:spcPct val="150000"/>
                        </a:lnSpc>
                        <a:spcAft>
                          <a:spcPts val="800"/>
                        </a:spcAft>
                      </a:pPr>
                      <a:r>
                        <a:rPr lang="en-US" sz="1400">
                          <a:effectLst/>
                        </a:rPr>
                        <a:t>Residual UNet (without thresholding)</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98.97</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12.48</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82.70</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21.32</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 </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extLst>
                  <a:ext uri="{0D108BD9-81ED-4DB2-BD59-A6C34878D82A}">
                    <a16:rowId xmlns:a16="http://schemas.microsoft.com/office/drawing/2014/main" val="3800104811"/>
                  </a:ext>
                </a:extLst>
              </a:tr>
              <a:tr h="330940">
                <a:tc>
                  <a:txBody>
                    <a:bodyPr/>
                    <a:lstStyle/>
                    <a:p>
                      <a:pPr algn="l">
                        <a:lnSpc>
                          <a:spcPct val="150000"/>
                        </a:lnSpc>
                        <a:spcAft>
                          <a:spcPts val="800"/>
                        </a:spcAft>
                      </a:pPr>
                      <a:r>
                        <a:rPr lang="en-US" sz="1400" dirty="0">
                          <a:effectLst/>
                        </a:rPr>
                        <a:t>Residual </a:t>
                      </a:r>
                      <a:r>
                        <a:rPr lang="en-US" sz="1400" dirty="0" err="1">
                          <a:effectLst/>
                        </a:rPr>
                        <a:t>UNet</a:t>
                      </a:r>
                      <a:r>
                        <a:rPr lang="en-US" sz="1400" dirty="0">
                          <a:effectLst/>
                        </a:rPr>
                        <a:t> (with thresholding 0.97)</a:t>
                      </a:r>
                      <a:endParaRPr lang="en-IN" sz="1200" dirty="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99.81</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44.31</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48.20</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45.00</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50.7</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extLst>
                  <a:ext uri="{0D108BD9-81ED-4DB2-BD59-A6C34878D82A}">
                    <a16:rowId xmlns:a16="http://schemas.microsoft.com/office/drawing/2014/main" val="3214239944"/>
                  </a:ext>
                </a:extLst>
              </a:tr>
              <a:tr h="330940">
                <a:tc>
                  <a:txBody>
                    <a:bodyPr/>
                    <a:lstStyle/>
                    <a:p>
                      <a:pPr algn="l">
                        <a:lnSpc>
                          <a:spcPct val="150000"/>
                        </a:lnSpc>
                        <a:spcAft>
                          <a:spcPts val="800"/>
                        </a:spcAft>
                      </a:pPr>
                      <a:r>
                        <a:rPr lang="en-US" sz="1400">
                          <a:effectLst/>
                        </a:rPr>
                        <a:t>Attention UNet  (without thresholding)</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99.1</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11.21</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61.22</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18.11</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 </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extLst>
                  <a:ext uri="{0D108BD9-81ED-4DB2-BD59-A6C34878D82A}">
                    <a16:rowId xmlns:a16="http://schemas.microsoft.com/office/drawing/2014/main" val="3342282408"/>
                  </a:ext>
                </a:extLst>
              </a:tr>
              <a:tr h="330940">
                <a:tc>
                  <a:txBody>
                    <a:bodyPr/>
                    <a:lstStyle/>
                    <a:p>
                      <a:pPr algn="l">
                        <a:lnSpc>
                          <a:spcPct val="150000"/>
                        </a:lnSpc>
                        <a:spcAft>
                          <a:spcPts val="800"/>
                        </a:spcAft>
                      </a:pPr>
                      <a:r>
                        <a:rPr lang="en-US" sz="1400">
                          <a:effectLst/>
                        </a:rPr>
                        <a:t>Attention UNet (with thresholding 0.96)</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99.83</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37.44</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34.33</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33.03</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dirty="0">
                          <a:effectLst/>
                        </a:rPr>
                        <a:t>51.2</a:t>
                      </a:r>
                      <a:endParaRPr lang="en-IN" sz="1200" dirty="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extLst>
                  <a:ext uri="{0D108BD9-81ED-4DB2-BD59-A6C34878D82A}">
                    <a16:rowId xmlns:a16="http://schemas.microsoft.com/office/drawing/2014/main" val="3290208688"/>
                  </a:ext>
                </a:extLst>
              </a:tr>
              <a:tr h="330940">
                <a:tc>
                  <a:txBody>
                    <a:bodyPr/>
                    <a:lstStyle/>
                    <a:p>
                      <a:pPr algn="l">
                        <a:lnSpc>
                          <a:spcPct val="150000"/>
                        </a:lnSpc>
                        <a:spcAft>
                          <a:spcPts val="800"/>
                        </a:spcAft>
                      </a:pPr>
                      <a:r>
                        <a:rPr lang="en-US" sz="1400">
                          <a:effectLst/>
                        </a:rPr>
                        <a:t>Attention Residual UNet (without thresholding)</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98.82</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10.80</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84.26</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18.78</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dirty="0">
                          <a:effectLst/>
                        </a:rPr>
                        <a:t> </a:t>
                      </a:r>
                      <a:endParaRPr lang="en-IN" sz="1200" dirty="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extLst>
                  <a:ext uri="{0D108BD9-81ED-4DB2-BD59-A6C34878D82A}">
                    <a16:rowId xmlns:a16="http://schemas.microsoft.com/office/drawing/2014/main" val="1299373665"/>
                  </a:ext>
                </a:extLst>
              </a:tr>
              <a:tr h="330940">
                <a:tc>
                  <a:txBody>
                    <a:bodyPr/>
                    <a:lstStyle/>
                    <a:p>
                      <a:pPr algn="l">
                        <a:lnSpc>
                          <a:spcPct val="150000"/>
                        </a:lnSpc>
                        <a:spcAft>
                          <a:spcPts val="800"/>
                        </a:spcAft>
                      </a:pPr>
                      <a:r>
                        <a:rPr lang="en-US" sz="1400">
                          <a:effectLst/>
                        </a:rPr>
                        <a:t>Attention Residual UNet (with thresholding 0.97)</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99.82</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44.83</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48.41</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45.05</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dirty="0">
                          <a:effectLst/>
                        </a:rPr>
                        <a:t>52.6</a:t>
                      </a:r>
                      <a:endParaRPr lang="en-IN" sz="1200" dirty="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extLst>
                  <a:ext uri="{0D108BD9-81ED-4DB2-BD59-A6C34878D82A}">
                    <a16:rowId xmlns:a16="http://schemas.microsoft.com/office/drawing/2014/main" val="3580406429"/>
                  </a:ext>
                </a:extLst>
              </a:tr>
            </a:tbl>
          </a:graphicData>
        </a:graphic>
      </p:graphicFrame>
    </p:spTree>
    <p:extLst>
      <p:ext uri="{BB962C8B-B14F-4D97-AF65-F5344CB8AC3E}">
        <p14:creationId xmlns:p14="http://schemas.microsoft.com/office/powerpoint/2010/main" val="1347922486"/>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8005DD-A1D1-93D3-AC71-EE6B0A7B25B2}"/>
              </a:ext>
            </a:extLst>
          </p:cNvPr>
          <p:cNvSpPr>
            <a:spLocks noGrp="1"/>
          </p:cNvSpPr>
          <p:nvPr>
            <p:ph type="sldNum" sz="quarter" idx="2"/>
          </p:nvPr>
        </p:nvSpPr>
        <p:spPr/>
        <p:txBody>
          <a:bodyPr/>
          <a:lstStyle/>
          <a:p>
            <a:fld id="{86CB4B4D-7CA3-9044-876B-883B54F8677D}" type="slidenum">
              <a:rPr lang="en-IN" smtClean="0"/>
              <a:t>32</a:t>
            </a:fld>
            <a:endParaRPr lang="en-IN"/>
          </a:p>
        </p:txBody>
      </p:sp>
      <p:sp>
        <p:nvSpPr>
          <p:cNvPr id="3" name="Title 2">
            <a:extLst>
              <a:ext uri="{FF2B5EF4-FFF2-40B4-BE49-F238E27FC236}">
                <a16:creationId xmlns:a16="http://schemas.microsoft.com/office/drawing/2014/main" id="{4FB94758-4D29-9454-D6DC-4BFB82BF38E2}"/>
              </a:ext>
            </a:extLst>
          </p:cNvPr>
          <p:cNvSpPr>
            <a:spLocks noGrp="1"/>
          </p:cNvSpPr>
          <p:nvPr>
            <p:ph type="title"/>
          </p:nvPr>
        </p:nvSpPr>
        <p:spPr>
          <a:xfrm>
            <a:off x="230046" y="0"/>
            <a:ext cx="8229600" cy="1508126"/>
          </a:xfrm>
        </p:spPr>
        <p:txBody>
          <a:bodyPr/>
          <a:lstStyle/>
          <a:p>
            <a:r>
              <a:rPr lang="en-US" dirty="0"/>
              <a:t>Results</a:t>
            </a:r>
            <a:endParaRPr lang="en-IN" dirty="0"/>
          </a:p>
        </p:txBody>
      </p:sp>
      <p:graphicFrame>
        <p:nvGraphicFramePr>
          <p:cNvPr id="5" name="Table 4">
            <a:extLst>
              <a:ext uri="{FF2B5EF4-FFF2-40B4-BE49-F238E27FC236}">
                <a16:creationId xmlns:a16="http://schemas.microsoft.com/office/drawing/2014/main" id="{B82471CB-F545-0DEA-D3A6-3369ACF44235}"/>
              </a:ext>
            </a:extLst>
          </p:cNvPr>
          <p:cNvGraphicFramePr>
            <a:graphicFrameLocks noGrp="1"/>
          </p:cNvGraphicFramePr>
          <p:nvPr>
            <p:extLst>
              <p:ext uri="{D42A27DB-BD31-4B8C-83A1-F6EECF244321}">
                <p14:modId xmlns:p14="http://schemas.microsoft.com/office/powerpoint/2010/main" val="864739535"/>
              </p:ext>
            </p:extLst>
          </p:nvPr>
        </p:nvGraphicFramePr>
        <p:xfrm>
          <a:off x="457200" y="1600200"/>
          <a:ext cx="8208775" cy="3702560"/>
        </p:xfrm>
        <a:graphic>
          <a:graphicData uri="http://schemas.openxmlformats.org/drawingml/2006/table">
            <a:tbl>
              <a:tblPr firstRow="1" firstCol="1" bandRow="1">
                <a:tableStyleId>{5940675A-B579-460E-94D1-54222C63F5DA}</a:tableStyleId>
              </a:tblPr>
              <a:tblGrid>
                <a:gridCol w="2314060">
                  <a:extLst>
                    <a:ext uri="{9D8B030D-6E8A-4147-A177-3AD203B41FA5}">
                      <a16:colId xmlns:a16="http://schemas.microsoft.com/office/drawing/2014/main" val="3246215645"/>
                    </a:ext>
                  </a:extLst>
                </a:gridCol>
                <a:gridCol w="1178943">
                  <a:extLst>
                    <a:ext uri="{9D8B030D-6E8A-4147-A177-3AD203B41FA5}">
                      <a16:colId xmlns:a16="http://schemas.microsoft.com/office/drawing/2014/main" val="3802500754"/>
                    </a:ext>
                  </a:extLst>
                </a:gridCol>
                <a:gridCol w="1178943">
                  <a:extLst>
                    <a:ext uri="{9D8B030D-6E8A-4147-A177-3AD203B41FA5}">
                      <a16:colId xmlns:a16="http://schemas.microsoft.com/office/drawing/2014/main" val="993669307"/>
                    </a:ext>
                  </a:extLst>
                </a:gridCol>
                <a:gridCol w="1178943">
                  <a:extLst>
                    <a:ext uri="{9D8B030D-6E8A-4147-A177-3AD203B41FA5}">
                      <a16:colId xmlns:a16="http://schemas.microsoft.com/office/drawing/2014/main" val="3474075441"/>
                    </a:ext>
                  </a:extLst>
                </a:gridCol>
                <a:gridCol w="1178943">
                  <a:extLst>
                    <a:ext uri="{9D8B030D-6E8A-4147-A177-3AD203B41FA5}">
                      <a16:colId xmlns:a16="http://schemas.microsoft.com/office/drawing/2014/main" val="1334100181"/>
                    </a:ext>
                  </a:extLst>
                </a:gridCol>
                <a:gridCol w="1178943">
                  <a:extLst>
                    <a:ext uri="{9D8B030D-6E8A-4147-A177-3AD203B41FA5}">
                      <a16:colId xmlns:a16="http://schemas.microsoft.com/office/drawing/2014/main" val="3077723681"/>
                    </a:ext>
                  </a:extLst>
                </a:gridCol>
              </a:tblGrid>
              <a:tr h="559703">
                <a:tc>
                  <a:txBody>
                    <a:bodyPr/>
                    <a:lstStyle/>
                    <a:p>
                      <a:pPr algn="l">
                        <a:lnSpc>
                          <a:spcPct val="150000"/>
                        </a:lnSpc>
                        <a:spcAft>
                          <a:spcPts val="800"/>
                        </a:spcAft>
                      </a:pPr>
                      <a:r>
                        <a:rPr lang="en-US" sz="1400" dirty="0">
                          <a:effectLst/>
                        </a:rPr>
                        <a:t>Attention Residual </a:t>
                      </a:r>
                      <a:r>
                        <a:rPr lang="en-US" sz="1400" dirty="0" err="1">
                          <a:effectLst/>
                        </a:rPr>
                        <a:t>UNet</a:t>
                      </a:r>
                      <a:r>
                        <a:rPr lang="en-US" sz="1400" dirty="0">
                          <a:effectLst/>
                        </a:rPr>
                        <a:t> with ELU activation function ( without thresholding)</a:t>
                      </a:r>
                      <a:endParaRPr lang="en-IN" sz="1200" dirty="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98.95</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12.42</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87.00</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21.40</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 </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extLst>
                  <a:ext uri="{0D108BD9-81ED-4DB2-BD59-A6C34878D82A}">
                    <a16:rowId xmlns:a16="http://schemas.microsoft.com/office/drawing/2014/main" val="2975800402"/>
                  </a:ext>
                </a:extLst>
              </a:tr>
              <a:tr h="559703">
                <a:tc>
                  <a:txBody>
                    <a:bodyPr/>
                    <a:lstStyle/>
                    <a:p>
                      <a:pPr algn="l">
                        <a:lnSpc>
                          <a:spcPct val="150000"/>
                        </a:lnSpc>
                        <a:spcAft>
                          <a:spcPts val="800"/>
                        </a:spcAft>
                      </a:pPr>
                      <a:r>
                        <a:rPr lang="en-US" sz="1400" dirty="0">
                          <a:effectLst/>
                        </a:rPr>
                        <a:t>Attention Residual </a:t>
                      </a:r>
                      <a:r>
                        <a:rPr lang="en-US" sz="1400" dirty="0" err="1">
                          <a:effectLst/>
                        </a:rPr>
                        <a:t>UNet</a:t>
                      </a:r>
                      <a:r>
                        <a:rPr lang="en-US" sz="1400" dirty="0">
                          <a:effectLst/>
                        </a:rPr>
                        <a:t> with ELU activation function ( with thresholding 0.97)</a:t>
                      </a:r>
                      <a:endParaRPr lang="en-IN" sz="1200" dirty="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99.83</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49.58</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50.84</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48.52</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dirty="0">
                          <a:effectLst/>
                        </a:rPr>
                        <a:t>53.8</a:t>
                      </a:r>
                      <a:endParaRPr lang="en-IN" sz="1200" dirty="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extLst>
                  <a:ext uri="{0D108BD9-81ED-4DB2-BD59-A6C34878D82A}">
                    <a16:rowId xmlns:a16="http://schemas.microsoft.com/office/drawing/2014/main" val="40815824"/>
                  </a:ext>
                </a:extLst>
              </a:tr>
              <a:tr h="559703">
                <a:tc>
                  <a:txBody>
                    <a:bodyPr/>
                    <a:lstStyle/>
                    <a:p>
                      <a:pPr algn="l">
                        <a:lnSpc>
                          <a:spcPct val="150000"/>
                        </a:lnSpc>
                        <a:spcAft>
                          <a:spcPts val="800"/>
                        </a:spcAft>
                      </a:pPr>
                      <a:r>
                        <a:rPr lang="en-US" sz="1400" dirty="0">
                          <a:effectLst/>
                        </a:rPr>
                        <a:t>Attention Residual </a:t>
                      </a:r>
                      <a:r>
                        <a:rPr lang="en-US" sz="1400" dirty="0" err="1">
                          <a:effectLst/>
                        </a:rPr>
                        <a:t>UNet</a:t>
                      </a:r>
                      <a:r>
                        <a:rPr lang="en-US" sz="1400" dirty="0">
                          <a:effectLst/>
                        </a:rPr>
                        <a:t> with PRELU activation function ( without thresholding)</a:t>
                      </a:r>
                      <a:endParaRPr lang="en-IN" sz="1200" dirty="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dirty="0">
                          <a:effectLst/>
                        </a:rPr>
                        <a:t>99.01</a:t>
                      </a:r>
                      <a:endParaRPr lang="en-IN" sz="1200" dirty="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15.4</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80.49</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25.33</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a:effectLst/>
                        </a:rPr>
                        <a:t> </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extLst>
                  <a:ext uri="{0D108BD9-81ED-4DB2-BD59-A6C34878D82A}">
                    <a16:rowId xmlns:a16="http://schemas.microsoft.com/office/drawing/2014/main" val="1883959434"/>
                  </a:ext>
                </a:extLst>
              </a:tr>
              <a:tr h="559703">
                <a:tc>
                  <a:txBody>
                    <a:bodyPr/>
                    <a:lstStyle/>
                    <a:p>
                      <a:pPr algn="l">
                        <a:lnSpc>
                          <a:spcPct val="150000"/>
                        </a:lnSpc>
                        <a:spcAft>
                          <a:spcPts val="800"/>
                        </a:spcAft>
                      </a:pPr>
                      <a:r>
                        <a:rPr lang="en-US" sz="1400">
                          <a:effectLst/>
                        </a:rPr>
                        <a:t>Attention Residual UNet with PRELU activation function ( with thresholding 0.98)</a:t>
                      </a:r>
                      <a:endParaRPr lang="en-IN" sz="120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dirty="0">
                          <a:effectLst/>
                        </a:rPr>
                        <a:t>99.84</a:t>
                      </a:r>
                      <a:endParaRPr lang="en-IN" sz="1200" dirty="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dirty="0">
                          <a:effectLst/>
                        </a:rPr>
                        <a:t>53.33</a:t>
                      </a:r>
                      <a:endParaRPr lang="en-IN" sz="1200" dirty="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dirty="0">
                          <a:effectLst/>
                        </a:rPr>
                        <a:t>46.63</a:t>
                      </a:r>
                      <a:endParaRPr lang="en-IN" sz="1200" dirty="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dirty="0">
                          <a:effectLst/>
                        </a:rPr>
                        <a:t>48.38</a:t>
                      </a:r>
                      <a:endParaRPr lang="en-IN" sz="1200" dirty="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tc>
                  <a:txBody>
                    <a:bodyPr/>
                    <a:lstStyle/>
                    <a:p>
                      <a:pPr algn="just">
                        <a:lnSpc>
                          <a:spcPct val="150000"/>
                        </a:lnSpc>
                        <a:spcAft>
                          <a:spcPts val="800"/>
                        </a:spcAft>
                      </a:pPr>
                      <a:r>
                        <a:rPr lang="en-US" sz="1400" dirty="0">
                          <a:effectLst/>
                        </a:rPr>
                        <a:t>53.18</a:t>
                      </a:r>
                      <a:endParaRPr lang="en-IN" sz="1200" dirty="0">
                        <a:effectLst/>
                        <a:latin typeface="Calibri" panose="020F0502020204030204" pitchFamily="34" charset="0"/>
                        <a:ea typeface="Calibri" panose="020F0502020204030204" pitchFamily="34" charset="0"/>
                        <a:cs typeface="Tunga" panose="020B0502040204020203" pitchFamily="34" charset="0"/>
                      </a:endParaRPr>
                    </a:p>
                  </a:txBody>
                  <a:tcPr marL="26730" marR="26730" marT="0" marB="0"/>
                </a:tc>
                <a:extLst>
                  <a:ext uri="{0D108BD9-81ED-4DB2-BD59-A6C34878D82A}">
                    <a16:rowId xmlns:a16="http://schemas.microsoft.com/office/drawing/2014/main" val="1143930622"/>
                  </a:ext>
                </a:extLst>
              </a:tr>
            </a:tbl>
          </a:graphicData>
        </a:graphic>
      </p:graphicFrame>
    </p:spTree>
    <p:extLst>
      <p:ext uri="{BB962C8B-B14F-4D97-AF65-F5344CB8AC3E}">
        <p14:creationId xmlns:p14="http://schemas.microsoft.com/office/powerpoint/2010/main" val="3661824800"/>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8005DD-A1D1-93D3-AC71-EE6B0A7B25B2}"/>
              </a:ext>
            </a:extLst>
          </p:cNvPr>
          <p:cNvSpPr>
            <a:spLocks noGrp="1"/>
          </p:cNvSpPr>
          <p:nvPr>
            <p:ph type="sldNum" sz="quarter" idx="2"/>
          </p:nvPr>
        </p:nvSpPr>
        <p:spPr/>
        <p:txBody>
          <a:bodyPr/>
          <a:lstStyle/>
          <a:p>
            <a:fld id="{86CB4B4D-7CA3-9044-876B-883B54F8677D}" type="slidenum">
              <a:rPr lang="en-IN" smtClean="0"/>
              <a:t>33</a:t>
            </a:fld>
            <a:endParaRPr lang="en-IN"/>
          </a:p>
        </p:txBody>
      </p:sp>
      <p:sp>
        <p:nvSpPr>
          <p:cNvPr id="3" name="Title 2">
            <a:extLst>
              <a:ext uri="{FF2B5EF4-FFF2-40B4-BE49-F238E27FC236}">
                <a16:creationId xmlns:a16="http://schemas.microsoft.com/office/drawing/2014/main" id="{4FB94758-4D29-9454-D6DC-4BFB82BF38E2}"/>
              </a:ext>
            </a:extLst>
          </p:cNvPr>
          <p:cNvSpPr>
            <a:spLocks noGrp="1"/>
          </p:cNvSpPr>
          <p:nvPr>
            <p:ph type="title"/>
          </p:nvPr>
        </p:nvSpPr>
        <p:spPr>
          <a:xfrm>
            <a:off x="230046" y="0"/>
            <a:ext cx="8229600" cy="1508126"/>
          </a:xfrm>
        </p:spPr>
        <p:txBody>
          <a:bodyPr/>
          <a:lstStyle/>
          <a:p>
            <a:r>
              <a:rPr lang="en-US" dirty="0"/>
              <a:t>Results</a:t>
            </a:r>
            <a:endParaRPr lang="en-IN" dirty="0"/>
          </a:p>
        </p:txBody>
      </p:sp>
      <p:pic>
        <p:nvPicPr>
          <p:cNvPr id="6" name="Picture 5">
            <a:extLst>
              <a:ext uri="{FF2B5EF4-FFF2-40B4-BE49-F238E27FC236}">
                <a16:creationId xmlns:a16="http://schemas.microsoft.com/office/drawing/2014/main" id="{F8148437-2458-DD58-6717-511EA7B6809C}"/>
              </a:ext>
            </a:extLst>
          </p:cNvPr>
          <p:cNvPicPr>
            <a:picLocks noChangeAspect="1"/>
          </p:cNvPicPr>
          <p:nvPr/>
        </p:nvPicPr>
        <p:blipFill>
          <a:blip r:embed="rId2"/>
          <a:stretch>
            <a:fillRect/>
          </a:stretch>
        </p:blipFill>
        <p:spPr>
          <a:xfrm>
            <a:off x="922579" y="1808025"/>
            <a:ext cx="6401693" cy="257211"/>
          </a:xfrm>
          <a:prstGeom prst="rect">
            <a:avLst/>
          </a:prstGeom>
        </p:spPr>
      </p:pic>
      <p:pic>
        <p:nvPicPr>
          <p:cNvPr id="8" name="Picture 7">
            <a:extLst>
              <a:ext uri="{FF2B5EF4-FFF2-40B4-BE49-F238E27FC236}">
                <a16:creationId xmlns:a16="http://schemas.microsoft.com/office/drawing/2014/main" id="{14A9D4E9-FE6B-32F4-71F5-254FE1044A07}"/>
              </a:ext>
            </a:extLst>
          </p:cNvPr>
          <p:cNvPicPr>
            <a:picLocks noChangeAspect="1"/>
          </p:cNvPicPr>
          <p:nvPr/>
        </p:nvPicPr>
        <p:blipFill>
          <a:blip r:embed="rId3"/>
          <a:stretch>
            <a:fillRect/>
          </a:stretch>
        </p:blipFill>
        <p:spPr>
          <a:xfrm>
            <a:off x="656678" y="2726996"/>
            <a:ext cx="7830643" cy="2991267"/>
          </a:xfrm>
          <a:prstGeom prst="rect">
            <a:avLst/>
          </a:prstGeom>
        </p:spPr>
      </p:pic>
    </p:spTree>
    <p:extLst>
      <p:ext uri="{BB962C8B-B14F-4D97-AF65-F5344CB8AC3E}">
        <p14:creationId xmlns:p14="http://schemas.microsoft.com/office/powerpoint/2010/main" val="559491000"/>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8005DD-A1D1-93D3-AC71-EE6B0A7B25B2}"/>
              </a:ext>
            </a:extLst>
          </p:cNvPr>
          <p:cNvSpPr>
            <a:spLocks noGrp="1"/>
          </p:cNvSpPr>
          <p:nvPr>
            <p:ph type="sldNum" sz="quarter" idx="2"/>
          </p:nvPr>
        </p:nvSpPr>
        <p:spPr/>
        <p:txBody>
          <a:bodyPr/>
          <a:lstStyle/>
          <a:p>
            <a:fld id="{86CB4B4D-7CA3-9044-876B-883B54F8677D}" type="slidenum">
              <a:rPr lang="en-IN" smtClean="0"/>
              <a:t>34</a:t>
            </a:fld>
            <a:endParaRPr lang="en-IN"/>
          </a:p>
        </p:txBody>
      </p:sp>
      <p:sp>
        <p:nvSpPr>
          <p:cNvPr id="3" name="Title 2">
            <a:extLst>
              <a:ext uri="{FF2B5EF4-FFF2-40B4-BE49-F238E27FC236}">
                <a16:creationId xmlns:a16="http://schemas.microsoft.com/office/drawing/2014/main" id="{4FB94758-4D29-9454-D6DC-4BFB82BF38E2}"/>
              </a:ext>
            </a:extLst>
          </p:cNvPr>
          <p:cNvSpPr>
            <a:spLocks noGrp="1"/>
          </p:cNvSpPr>
          <p:nvPr>
            <p:ph type="title"/>
          </p:nvPr>
        </p:nvSpPr>
        <p:spPr>
          <a:xfrm>
            <a:off x="230046" y="0"/>
            <a:ext cx="8229600" cy="1508126"/>
          </a:xfrm>
        </p:spPr>
        <p:txBody>
          <a:bodyPr/>
          <a:lstStyle/>
          <a:p>
            <a:r>
              <a:rPr lang="en-US" dirty="0"/>
              <a:t>Results</a:t>
            </a:r>
            <a:endParaRPr lang="en-IN" dirty="0"/>
          </a:p>
        </p:txBody>
      </p:sp>
      <p:pic>
        <p:nvPicPr>
          <p:cNvPr id="6" name="Picture 5">
            <a:extLst>
              <a:ext uri="{FF2B5EF4-FFF2-40B4-BE49-F238E27FC236}">
                <a16:creationId xmlns:a16="http://schemas.microsoft.com/office/drawing/2014/main" id="{7ABEBA4B-3EBF-B26B-7BC5-BF97F3F73DBE}"/>
              </a:ext>
            </a:extLst>
          </p:cNvPr>
          <p:cNvPicPr>
            <a:picLocks noChangeAspect="1"/>
          </p:cNvPicPr>
          <p:nvPr/>
        </p:nvPicPr>
        <p:blipFill>
          <a:blip r:embed="rId2"/>
          <a:stretch>
            <a:fillRect/>
          </a:stretch>
        </p:blipFill>
        <p:spPr>
          <a:xfrm>
            <a:off x="830424" y="1309621"/>
            <a:ext cx="5673011" cy="3564506"/>
          </a:xfrm>
          <a:prstGeom prst="rect">
            <a:avLst/>
          </a:prstGeom>
        </p:spPr>
      </p:pic>
      <p:pic>
        <p:nvPicPr>
          <p:cNvPr id="10" name="Picture 9">
            <a:extLst>
              <a:ext uri="{FF2B5EF4-FFF2-40B4-BE49-F238E27FC236}">
                <a16:creationId xmlns:a16="http://schemas.microsoft.com/office/drawing/2014/main" id="{9F3944C3-A6F8-1167-717E-4848FC5136FD}"/>
              </a:ext>
            </a:extLst>
          </p:cNvPr>
          <p:cNvPicPr>
            <a:picLocks noChangeAspect="1"/>
          </p:cNvPicPr>
          <p:nvPr/>
        </p:nvPicPr>
        <p:blipFill>
          <a:blip r:embed="rId3"/>
          <a:stretch>
            <a:fillRect/>
          </a:stretch>
        </p:blipFill>
        <p:spPr>
          <a:xfrm>
            <a:off x="1190153" y="5181615"/>
            <a:ext cx="3381847" cy="733527"/>
          </a:xfrm>
          <a:prstGeom prst="rect">
            <a:avLst/>
          </a:prstGeom>
        </p:spPr>
      </p:pic>
    </p:spTree>
    <p:extLst>
      <p:ext uri="{BB962C8B-B14F-4D97-AF65-F5344CB8AC3E}">
        <p14:creationId xmlns:p14="http://schemas.microsoft.com/office/powerpoint/2010/main" val="2083212511"/>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996E9-382B-B84C-AAC3-46A960F0BB12}"/>
              </a:ext>
            </a:extLst>
          </p:cNvPr>
          <p:cNvSpPr>
            <a:spLocks noGrp="1"/>
          </p:cNvSpPr>
          <p:nvPr>
            <p:ph type="title"/>
          </p:nvPr>
        </p:nvSpPr>
        <p:spPr>
          <a:xfrm>
            <a:off x="381001" y="955885"/>
            <a:ext cx="8229600" cy="740439"/>
          </a:xfrm>
        </p:spPr>
        <p:txBody>
          <a:bodyPr/>
          <a:lstStyle/>
          <a:p>
            <a:r>
              <a:rPr lang="en-US" sz="3200" dirty="0">
                <a:latin typeface="Times New Roman"/>
                <a:cs typeface="Times New Roman"/>
                <a:sym typeface="Times New Roman"/>
              </a:rPr>
              <a:t>Timeline</a:t>
            </a:r>
          </a:p>
        </p:txBody>
      </p:sp>
      <p:graphicFrame>
        <p:nvGraphicFramePr>
          <p:cNvPr id="3" name="Diagram 2">
            <a:extLst>
              <a:ext uri="{FF2B5EF4-FFF2-40B4-BE49-F238E27FC236}">
                <a16:creationId xmlns:a16="http://schemas.microsoft.com/office/drawing/2014/main" id="{8A60269A-FA76-F14A-9D24-81B24F1694DD}"/>
              </a:ext>
            </a:extLst>
          </p:cNvPr>
          <p:cNvGraphicFramePr/>
          <p:nvPr>
            <p:extLst>
              <p:ext uri="{D42A27DB-BD31-4B8C-83A1-F6EECF244321}">
                <p14:modId xmlns:p14="http://schemas.microsoft.com/office/powerpoint/2010/main" val="3583436157"/>
              </p:ext>
            </p:extLst>
          </p:nvPr>
        </p:nvGraphicFramePr>
        <p:xfrm>
          <a:off x="143436" y="1532966"/>
          <a:ext cx="8794376" cy="4787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80FACD9C-967E-6147-9271-D86550BAFC15}"/>
              </a:ext>
            </a:extLst>
          </p:cNvPr>
          <p:cNvSpPr>
            <a:spLocks noGrp="1"/>
          </p:cNvSpPr>
          <p:nvPr>
            <p:ph type="sldNum" sz="quarter" idx="2"/>
          </p:nvPr>
        </p:nvSpPr>
        <p:spPr/>
        <p:txBody>
          <a:bodyPr/>
          <a:lstStyle/>
          <a:p>
            <a:fld id="{86CB4B4D-7CA3-9044-876B-883B54F8677D}" type="slidenum">
              <a:rPr lang="en-IN" smtClean="0"/>
              <a:t>35</a:t>
            </a:fld>
            <a:endParaRPr lang="en-IN"/>
          </a:p>
        </p:txBody>
      </p:sp>
    </p:spTree>
    <p:extLst>
      <p:ext uri="{BB962C8B-B14F-4D97-AF65-F5344CB8AC3E}">
        <p14:creationId xmlns:p14="http://schemas.microsoft.com/office/powerpoint/2010/main" val="1207617698"/>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7" y="1137103"/>
            <a:ext cx="8229600" cy="1005206"/>
          </a:xfrm>
        </p:spPr>
        <p:txBody>
          <a:bodyPr/>
          <a:lstStyle/>
          <a:p>
            <a:r>
              <a:rPr lang="en-US" sz="3200" dirty="0">
                <a:latin typeface="Times New Roman"/>
                <a:cs typeface="Times New Roman"/>
              </a:rPr>
              <a:t>Conclusion</a:t>
            </a:r>
            <a:endParaRPr lang="en-IN" sz="3200" dirty="0">
              <a:latin typeface="Times New Roman"/>
              <a:cs typeface="Times New Roman"/>
            </a:endParaRPr>
          </a:p>
        </p:txBody>
      </p:sp>
      <p:sp>
        <p:nvSpPr>
          <p:cNvPr id="3" name="Slide Number Placeholder 2">
            <a:extLst>
              <a:ext uri="{FF2B5EF4-FFF2-40B4-BE49-F238E27FC236}">
                <a16:creationId xmlns:a16="http://schemas.microsoft.com/office/drawing/2014/main" id="{3068D77C-120F-6344-B7B5-1FCADC3AAC31}"/>
              </a:ext>
            </a:extLst>
          </p:cNvPr>
          <p:cNvSpPr>
            <a:spLocks noGrp="1"/>
          </p:cNvSpPr>
          <p:nvPr>
            <p:ph type="sldNum" sz="quarter" idx="2"/>
          </p:nvPr>
        </p:nvSpPr>
        <p:spPr/>
        <p:txBody>
          <a:bodyPr/>
          <a:lstStyle/>
          <a:p>
            <a:fld id="{86CB4B4D-7CA3-9044-876B-883B54F8677D}" type="slidenum">
              <a:rPr lang="en-IN" smtClean="0"/>
              <a:t>36</a:t>
            </a:fld>
            <a:endParaRPr lang="en-IN"/>
          </a:p>
        </p:txBody>
      </p:sp>
      <p:sp>
        <p:nvSpPr>
          <p:cNvPr id="7" name="TextBox 6">
            <a:extLst>
              <a:ext uri="{FF2B5EF4-FFF2-40B4-BE49-F238E27FC236}">
                <a16:creationId xmlns:a16="http://schemas.microsoft.com/office/drawing/2014/main" id="{6AFD9A5C-032E-4CBE-CBFC-288B93E5FF5A}"/>
              </a:ext>
            </a:extLst>
          </p:cNvPr>
          <p:cNvSpPr txBox="1"/>
          <p:nvPr/>
        </p:nvSpPr>
        <p:spPr>
          <a:xfrm>
            <a:off x="765110" y="2142309"/>
            <a:ext cx="7464490" cy="25256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lnSpc>
                <a:spcPct val="125000"/>
              </a:lnSpc>
            </a:pPr>
            <a:r>
              <a:rPr lang="en-US" sz="1600" dirty="0"/>
              <a:t>In conclusion, the task of detecting contrails from satellite images holds significant importance in understanding their role in global warming and climate dynamics. By utilizing deep learning methodologies like the U-Net architecture and assessing performance using metrics such as the Dice coefficient, we aim to develop precise model for contrail detection. Through strategies to address class imbalance and optimize model performance, we strive to improve the accuracy and reliability of contrail detection methods. These advancements have the potential to inform strategies and policies aimed at mitigating the environmental impact of aviation activities.</a:t>
            </a:r>
          </a:p>
        </p:txBody>
      </p:sp>
    </p:spTree>
    <p:extLst>
      <p:ext uri="{BB962C8B-B14F-4D97-AF65-F5344CB8AC3E}">
        <p14:creationId xmlns:p14="http://schemas.microsoft.com/office/powerpoint/2010/main" val="3207744249"/>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37</a:t>
            </a:fld>
            <a:endParaRPr/>
          </a:p>
        </p:txBody>
      </p:sp>
      <p:sp>
        <p:nvSpPr>
          <p:cNvPr id="210" name="References"/>
          <p:cNvSpPr txBox="1">
            <a:spLocks noGrp="1"/>
          </p:cNvSpPr>
          <p:nvPr>
            <p:ph type="title"/>
          </p:nvPr>
        </p:nvSpPr>
        <p:spPr>
          <a:xfrm>
            <a:off x="977537" y="1036320"/>
            <a:ext cx="6858000" cy="808038"/>
          </a:xfrm>
          <a:prstGeom prst="rect">
            <a:avLst/>
          </a:prstGeom>
        </p:spPr>
        <p:txBody>
          <a:bodyPr>
            <a:normAutofit/>
          </a:bodyPr>
          <a:lstStyle/>
          <a:p>
            <a:r>
              <a:rPr sz="3200" dirty="0">
                <a:latin typeface="Times New Roman"/>
                <a:cs typeface="Times New Roman"/>
              </a:rPr>
              <a:t>References</a:t>
            </a:r>
          </a:p>
        </p:txBody>
      </p:sp>
      <p:sp>
        <p:nvSpPr>
          <p:cNvPr id="3" name="TextBox 2">
            <a:extLst>
              <a:ext uri="{FF2B5EF4-FFF2-40B4-BE49-F238E27FC236}">
                <a16:creationId xmlns:a16="http://schemas.microsoft.com/office/drawing/2014/main" id="{20969E78-3C83-13C3-8700-6481BB45ACF0}"/>
              </a:ext>
            </a:extLst>
          </p:cNvPr>
          <p:cNvSpPr txBox="1"/>
          <p:nvPr/>
        </p:nvSpPr>
        <p:spPr>
          <a:xfrm>
            <a:off x="622704" y="2104998"/>
            <a:ext cx="8255084" cy="33239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GB" b="0" dirty="0">
                <a:solidFill>
                  <a:srgbClr val="222222"/>
                </a:solidFill>
                <a:effectLst/>
                <a:latin typeface="Times New Roman" panose="02020603050405020304" pitchFamily="18" charset="0"/>
                <a:cs typeface="Times New Roman" panose="02020603050405020304" pitchFamily="18" charset="0"/>
              </a:rPr>
              <a:t>1. Ng, Joe Yue-Hei, et al. "</a:t>
            </a:r>
            <a:r>
              <a:rPr lang="en-GB" b="0" dirty="0" err="1">
                <a:solidFill>
                  <a:srgbClr val="222222"/>
                </a:solidFill>
                <a:effectLst/>
                <a:latin typeface="Times New Roman" panose="02020603050405020304" pitchFamily="18" charset="0"/>
                <a:cs typeface="Times New Roman" panose="02020603050405020304" pitchFamily="18" charset="0"/>
              </a:rPr>
              <a:t>OpenContrails</a:t>
            </a:r>
            <a:r>
              <a:rPr lang="en-GB" b="0" dirty="0">
                <a:solidFill>
                  <a:srgbClr val="222222"/>
                </a:solidFill>
                <a:effectLst/>
                <a:latin typeface="Times New Roman" panose="02020603050405020304" pitchFamily="18" charset="0"/>
                <a:cs typeface="Times New Roman" panose="02020603050405020304" pitchFamily="18" charset="0"/>
              </a:rPr>
              <a:t>: Benchmarking Contrail Detection on GOES-16 </a:t>
            </a:r>
          </a:p>
          <a:p>
            <a:pPr algn="just"/>
            <a:r>
              <a:rPr lang="en-GB" b="0" dirty="0">
                <a:solidFill>
                  <a:srgbClr val="222222"/>
                </a:solidFill>
                <a:effectLst/>
                <a:latin typeface="Times New Roman" panose="02020603050405020304" pitchFamily="18" charset="0"/>
                <a:cs typeface="Times New Roman" panose="02020603050405020304" pitchFamily="18" charset="0"/>
              </a:rPr>
              <a:t>ABI." </a:t>
            </a:r>
            <a:r>
              <a:rPr lang="en-GB" b="0" dirty="0" err="1">
                <a:solidFill>
                  <a:srgbClr val="222222"/>
                </a:solidFill>
                <a:effectLst/>
                <a:latin typeface="Times New Roman" panose="02020603050405020304" pitchFamily="18" charset="0"/>
                <a:cs typeface="Times New Roman" panose="02020603050405020304" pitchFamily="18" charset="0"/>
              </a:rPr>
              <a:t>arXiv</a:t>
            </a:r>
            <a:r>
              <a:rPr lang="en-GB" b="0" dirty="0">
                <a:solidFill>
                  <a:srgbClr val="222222"/>
                </a:solidFill>
                <a:effectLst/>
                <a:latin typeface="Times New Roman" panose="02020603050405020304" pitchFamily="18" charset="0"/>
                <a:cs typeface="Times New Roman" panose="02020603050405020304" pitchFamily="18" charset="0"/>
              </a:rPr>
              <a:t> preprint arXiv:2304.02122 (2023).</a:t>
            </a:r>
          </a:p>
          <a:p>
            <a:pPr algn="just"/>
            <a:endParaRPr lang="en-GB" b="0" dirty="0">
              <a:solidFill>
                <a:srgbClr val="222222"/>
              </a:solidFill>
              <a:effectLst/>
              <a:latin typeface="Times New Roman" panose="02020603050405020304" pitchFamily="18" charset="0"/>
              <a:cs typeface="Times New Roman" panose="02020603050405020304" pitchFamily="18" charset="0"/>
            </a:endParaRPr>
          </a:p>
          <a:p>
            <a:pPr algn="just"/>
            <a:r>
              <a:rPr lang="en-GB" b="0" dirty="0">
                <a:solidFill>
                  <a:srgbClr val="222222"/>
                </a:solidFill>
                <a:effectLst/>
                <a:latin typeface="Times New Roman" panose="02020603050405020304" pitchFamily="18" charset="0"/>
                <a:cs typeface="Times New Roman" panose="02020603050405020304" pitchFamily="18" charset="0"/>
              </a:rPr>
              <a:t>2. </a:t>
            </a:r>
            <a:r>
              <a:rPr lang="en-GB" b="0" dirty="0" err="1">
                <a:solidFill>
                  <a:srgbClr val="222222"/>
                </a:solidFill>
                <a:effectLst/>
                <a:latin typeface="Times New Roman" panose="02020603050405020304" pitchFamily="18" charset="0"/>
                <a:cs typeface="Times New Roman" panose="02020603050405020304" pitchFamily="18" charset="0"/>
              </a:rPr>
              <a:t>Chevallier</a:t>
            </a:r>
            <a:r>
              <a:rPr lang="en-GB" b="0" dirty="0">
                <a:solidFill>
                  <a:srgbClr val="222222"/>
                </a:solidFill>
                <a:effectLst/>
                <a:latin typeface="Times New Roman" panose="02020603050405020304" pitchFamily="18" charset="0"/>
                <a:cs typeface="Times New Roman" panose="02020603050405020304" pitchFamily="18" charset="0"/>
              </a:rPr>
              <a:t>, </a:t>
            </a:r>
            <a:r>
              <a:rPr lang="en-GB" b="0" dirty="0" err="1">
                <a:solidFill>
                  <a:srgbClr val="222222"/>
                </a:solidFill>
                <a:effectLst/>
                <a:latin typeface="Times New Roman" panose="02020603050405020304" pitchFamily="18" charset="0"/>
                <a:cs typeface="Times New Roman" panose="02020603050405020304" pitchFamily="18" charset="0"/>
              </a:rPr>
              <a:t>Rémi</a:t>
            </a:r>
            <a:r>
              <a:rPr lang="en-GB" b="0" dirty="0">
                <a:solidFill>
                  <a:srgbClr val="222222"/>
                </a:solidFill>
                <a:effectLst/>
                <a:latin typeface="Times New Roman" panose="02020603050405020304" pitchFamily="18" charset="0"/>
                <a:cs typeface="Times New Roman" panose="02020603050405020304" pitchFamily="18" charset="0"/>
              </a:rPr>
              <a:t>, et al. "Linear contrails detection, tracking and matching with aircraft using </a:t>
            </a:r>
          </a:p>
          <a:p>
            <a:pPr algn="just"/>
            <a:r>
              <a:rPr lang="en-GB" b="0" dirty="0">
                <a:solidFill>
                  <a:srgbClr val="222222"/>
                </a:solidFill>
                <a:effectLst/>
                <a:latin typeface="Times New Roman" panose="02020603050405020304" pitchFamily="18" charset="0"/>
                <a:cs typeface="Times New Roman" panose="02020603050405020304" pitchFamily="18" charset="0"/>
              </a:rPr>
              <a:t>geostationary satellite and air traffic data." Aerospace 10.7 (2023): 578.</a:t>
            </a:r>
          </a:p>
          <a:p>
            <a:pPr algn="just"/>
            <a:endParaRPr lang="en-GB" b="0" dirty="0">
              <a:solidFill>
                <a:srgbClr val="222222"/>
              </a:solidFill>
              <a:effectLst/>
              <a:latin typeface="Times New Roman" panose="02020603050405020304" pitchFamily="18" charset="0"/>
              <a:cs typeface="Times New Roman" panose="02020603050405020304" pitchFamily="18" charset="0"/>
            </a:endParaRPr>
          </a:p>
          <a:p>
            <a:pPr algn="just"/>
            <a:r>
              <a:rPr lang="en-GB" b="0" dirty="0">
                <a:solidFill>
                  <a:srgbClr val="222222"/>
                </a:solidFill>
                <a:effectLst/>
                <a:latin typeface="Times New Roman" panose="02020603050405020304" pitchFamily="18" charset="0"/>
                <a:cs typeface="Times New Roman" panose="02020603050405020304" pitchFamily="18" charset="0"/>
              </a:rPr>
              <a:t>3. Siddiqui, Nasir. "Atmospheric Contrail Detection with a Deep Learning Algorithm." Scholarly </a:t>
            </a:r>
          </a:p>
          <a:p>
            <a:pPr algn="just"/>
            <a:r>
              <a:rPr lang="en-GB" b="0" dirty="0">
                <a:solidFill>
                  <a:srgbClr val="222222"/>
                </a:solidFill>
                <a:effectLst/>
                <a:latin typeface="Times New Roman" panose="02020603050405020304" pitchFamily="18" charset="0"/>
                <a:cs typeface="Times New Roman" panose="02020603050405020304" pitchFamily="18" charset="0"/>
              </a:rPr>
              <a:t>Horizons: University of Minnesota, Morris Undergraduate Journal 7.1 (2020): 5.</a:t>
            </a:r>
          </a:p>
          <a:p>
            <a:pPr algn="just"/>
            <a:endParaRPr lang="en-GB" b="0" dirty="0">
              <a:solidFill>
                <a:srgbClr val="222222"/>
              </a:solidFill>
              <a:effectLst/>
              <a:latin typeface="Times New Roman" panose="02020603050405020304" pitchFamily="18" charset="0"/>
              <a:cs typeface="Times New Roman" panose="02020603050405020304" pitchFamily="18" charset="0"/>
            </a:endParaRPr>
          </a:p>
          <a:p>
            <a:pPr algn="just"/>
            <a:r>
              <a:rPr lang="en-GB" b="0" dirty="0">
                <a:solidFill>
                  <a:srgbClr val="222222"/>
                </a:solidFill>
                <a:effectLst/>
                <a:latin typeface="Times New Roman" panose="02020603050405020304" pitchFamily="18" charset="0"/>
                <a:cs typeface="Times New Roman" panose="02020603050405020304" pitchFamily="18" charset="0"/>
              </a:rPr>
              <a:t>4. </a:t>
            </a:r>
            <a:r>
              <a:rPr lang="en-GB" b="0" dirty="0" err="1">
                <a:solidFill>
                  <a:srgbClr val="222222"/>
                </a:solidFill>
                <a:effectLst/>
                <a:latin typeface="Times New Roman" panose="02020603050405020304" pitchFamily="18" charset="0"/>
                <a:cs typeface="Times New Roman" panose="02020603050405020304" pitchFamily="18" charset="0"/>
              </a:rPr>
              <a:t>Nipu</a:t>
            </a:r>
            <a:r>
              <a:rPr lang="en-GB" b="0" dirty="0">
                <a:solidFill>
                  <a:srgbClr val="222222"/>
                </a:solidFill>
                <a:effectLst/>
                <a:latin typeface="Times New Roman" panose="02020603050405020304" pitchFamily="18" charset="0"/>
                <a:cs typeface="Times New Roman" panose="02020603050405020304" pitchFamily="18" charset="0"/>
              </a:rPr>
              <a:t>, </a:t>
            </a:r>
            <a:r>
              <a:rPr lang="en-GB" b="0" dirty="0" err="1">
                <a:solidFill>
                  <a:srgbClr val="222222"/>
                </a:solidFill>
                <a:effectLst/>
                <a:latin typeface="Times New Roman" panose="02020603050405020304" pitchFamily="18" charset="0"/>
                <a:cs typeface="Times New Roman" panose="02020603050405020304" pitchFamily="18" charset="0"/>
              </a:rPr>
              <a:t>Nafiul</a:t>
            </a:r>
            <a:r>
              <a:rPr lang="en-GB" b="0" dirty="0">
                <a:solidFill>
                  <a:srgbClr val="222222"/>
                </a:solidFill>
                <a:effectLst/>
                <a:latin typeface="Times New Roman" panose="02020603050405020304" pitchFamily="18" charset="0"/>
                <a:cs typeface="Times New Roman" panose="02020603050405020304" pitchFamily="18" charset="0"/>
              </a:rPr>
              <a:t>, et al. "Visual Analysis and Detection of Contrails in Aircraft Engine </a:t>
            </a:r>
          </a:p>
          <a:p>
            <a:pPr algn="just"/>
            <a:r>
              <a:rPr lang="en-GB" b="0" dirty="0">
                <a:solidFill>
                  <a:srgbClr val="222222"/>
                </a:solidFill>
                <a:effectLst/>
                <a:latin typeface="Times New Roman" panose="02020603050405020304" pitchFamily="18" charset="0"/>
                <a:cs typeface="Times New Roman" panose="02020603050405020304" pitchFamily="18" charset="0"/>
              </a:rPr>
              <a:t>Simulations." IEEE Transactions on Visualization and Computer Graphics 29.1 (2022): 798-</a:t>
            </a:r>
          </a:p>
          <a:p>
            <a:pPr algn="just"/>
            <a:r>
              <a:rPr lang="en-GB" b="0" dirty="0">
                <a:solidFill>
                  <a:srgbClr val="222222"/>
                </a:solidFill>
                <a:effectLst/>
                <a:latin typeface="Times New Roman" panose="02020603050405020304" pitchFamily="18" charset="0"/>
                <a:cs typeface="Times New Roman" panose="02020603050405020304" pitchFamily="18" charset="0"/>
              </a:rPr>
              <a:t>808.</a:t>
            </a:r>
          </a:p>
          <a:p>
            <a:pPr algn="just"/>
            <a:endParaRPr lang="en-GB" b="0" dirty="0">
              <a:solidFill>
                <a:srgbClr val="222222"/>
              </a:solidFill>
              <a:effectLst/>
              <a:latin typeface="Times New Roman" panose="02020603050405020304" pitchFamily="18" charset="0"/>
              <a:cs typeface="Times New Roman" panose="02020603050405020304" pitchFamily="18" charset="0"/>
            </a:endParaRPr>
          </a:p>
          <a:p>
            <a:pPr algn="just"/>
            <a:r>
              <a:rPr lang="en-GB" b="0" dirty="0">
                <a:solidFill>
                  <a:srgbClr val="222222"/>
                </a:solidFill>
                <a:effectLst/>
                <a:latin typeface="Times New Roman" panose="02020603050405020304" pitchFamily="18" charset="0"/>
                <a:cs typeface="Times New Roman" panose="02020603050405020304" pitchFamily="18" charset="0"/>
              </a:rPr>
              <a:t>5. Hoffman, Jay P., et al. "The Application of a Convolutional Neural Network for the Detection of Contrails in Satellite Imagery." Remote Sensing 15.11 (2023): 2854.</a:t>
            </a:r>
          </a:p>
        </p:txBody>
      </p:sp>
    </p:spTree>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2809149"/>
            <a:ext cx="8229600" cy="1508126"/>
          </a:xfrm>
        </p:spPr>
        <p:txBody>
          <a:bodyPr/>
          <a:lstStyle/>
          <a:p>
            <a:r>
              <a:rPr lang="en-US" sz="4400" dirty="0">
                <a:latin typeface="Times New Roman" panose="02020603050405020304" pitchFamily="18" charset="0"/>
                <a:cs typeface="Times New Roman" panose="02020603050405020304" pitchFamily="18" charset="0"/>
              </a:rPr>
              <a:t>THANK YOU</a:t>
            </a:r>
            <a:endParaRPr lang="en-IN" sz="44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721A96B-8B05-BD49-B6F0-8D4DA60AFD49}"/>
              </a:ext>
            </a:extLst>
          </p:cNvPr>
          <p:cNvSpPr>
            <a:spLocks noGrp="1"/>
          </p:cNvSpPr>
          <p:nvPr>
            <p:ph type="sldNum" sz="quarter" idx="2"/>
          </p:nvPr>
        </p:nvSpPr>
        <p:spPr/>
        <p:txBody>
          <a:bodyPr/>
          <a:lstStyle/>
          <a:p>
            <a:fld id="{86CB4B4D-7CA3-9044-876B-883B54F8677D}" type="slidenum">
              <a:rPr lang="en-IN" smtClean="0"/>
              <a:t>38</a:t>
            </a:fld>
            <a:endParaRPr lang="en-IN"/>
          </a:p>
        </p:txBody>
      </p:sp>
    </p:spTree>
    <p:extLst>
      <p:ext uri="{BB962C8B-B14F-4D97-AF65-F5344CB8AC3E}">
        <p14:creationId xmlns:p14="http://schemas.microsoft.com/office/powerpoint/2010/main" val="229017277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4</a:t>
            </a:fld>
            <a:endParaRPr/>
          </a:p>
        </p:txBody>
      </p:sp>
      <p:sp>
        <p:nvSpPr>
          <p:cNvPr id="141" name="Content"/>
          <p:cNvSpPr txBox="1">
            <a:spLocks noGrp="1"/>
          </p:cNvSpPr>
          <p:nvPr>
            <p:ph type="title"/>
          </p:nvPr>
        </p:nvSpPr>
        <p:spPr>
          <a:xfrm>
            <a:off x="635176" y="285927"/>
            <a:ext cx="7772400" cy="685800"/>
          </a:xfrm>
          <a:prstGeom prst="rect">
            <a:avLst/>
          </a:prstGeom>
        </p:spPr>
        <p:txBody>
          <a:bodyPr>
            <a:normAutofit/>
          </a:bodyPr>
          <a:lstStyle>
            <a:lvl1pPr>
              <a:defRPr sz="3200">
                <a:latin typeface="Times New Roman"/>
                <a:ea typeface="Times New Roman"/>
                <a:cs typeface="Times New Roman"/>
                <a:sym typeface="Times New Roman"/>
              </a:defRPr>
            </a:lvl1pPr>
          </a:lstStyle>
          <a:p>
            <a:r>
              <a:rPr lang="en-IN" dirty="0">
                <a:latin typeface="Times New Roman" panose="02020603050405020304" pitchFamily="18" charset="0"/>
                <a:ea typeface="+mn-ea"/>
                <a:cs typeface="Times New Roman" panose="02020603050405020304" pitchFamily="18" charset="0"/>
                <a:sym typeface="Arial"/>
              </a:rPr>
              <a:t>Problem</a:t>
            </a:r>
            <a:r>
              <a:rPr lang="en-IN" dirty="0"/>
              <a:t> Definition</a:t>
            </a:r>
            <a:endParaRPr dirty="0"/>
          </a:p>
        </p:txBody>
      </p:sp>
      <p:sp>
        <p:nvSpPr>
          <p:cNvPr id="5" name="TextBox 4">
            <a:extLst>
              <a:ext uri="{FF2B5EF4-FFF2-40B4-BE49-F238E27FC236}">
                <a16:creationId xmlns:a16="http://schemas.microsoft.com/office/drawing/2014/main" id="{24103B4B-26F4-A9B5-505E-1146D69303E8}"/>
              </a:ext>
            </a:extLst>
          </p:cNvPr>
          <p:cNvSpPr txBox="1"/>
          <p:nvPr/>
        </p:nvSpPr>
        <p:spPr>
          <a:xfrm>
            <a:off x="569862" y="1657427"/>
            <a:ext cx="5196457" cy="45243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Predicting the occurrence and behavior of contrails in satellite imagery poses a challenging problem.</a:t>
            </a: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Contrails are identified as a key contributor to climate change due to their ability to trap heat in the atmosphere, exacerbating the environmental impact of air travel. </a:t>
            </a: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Predictive models for contrail are trained using satellite imagery to validate contrail prediction models in real-world conditions.</a:t>
            </a: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aim is to develop an effective deep learning model capable of accurately predicting contrail patterns essential for addressing the environmental impact of aviation emissions.</a:t>
            </a:r>
            <a:endParaRPr lang="en-IN" sz="18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1D72C015-7228-3443-C70E-7DDC5F1164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9225" y="4185559"/>
            <a:ext cx="2057695" cy="14472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ntrails are a problem for aviation – but there could be an easy solution  | CNN">
            <a:extLst>
              <a:ext uri="{FF2B5EF4-FFF2-40B4-BE49-F238E27FC236}">
                <a16:creationId xmlns:a16="http://schemas.microsoft.com/office/drawing/2014/main" id="{34354F81-B861-3FAB-E842-EC960392B3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09226" y="1996322"/>
            <a:ext cx="2057696" cy="13517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5</a:t>
            </a:fld>
            <a:endParaRPr/>
          </a:p>
        </p:txBody>
      </p:sp>
      <p:sp>
        <p:nvSpPr>
          <p:cNvPr id="157" name="Motivation"/>
          <p:cNvSpPr txBox="1">
            <a:spLocks noGrp="1"/>
          </p:cNvSpPr>
          <p:nvPr>
            <p:ph type="title"/>
          </p:nvPr>
        </p:nvSpPr>
        <p:spPr>
          <a:xfrm>
            <a:off x="1143000" y="367146"/>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IN" sz="3200" dirty="0"/>
              <a:t>Literature Survey</a:t>
            </a:r>
            <a:endParaRPr sz="3200" dirty="0"/>
          </a:p>
        </p:txBody>
      </p:sp>
      <p:graphicFrame>
        <p:nvGraphicFramePr>
          <p:cNvPr id="2" name="Table 2">
            <a:extLst>
              <a:ext uri="{FF2B5EF4-FFF2-40B4-BE49-F238E27FC236}">
                <a16:creationId xmlns:a16="http://schemas.microsoft.com/office/drawing/2014/main" id="{9E0555AD-2513-94DB-0D0F-115A8244F34F}"/>
              </a:ext>
            </a:extLst>
          </p:cNvPr>
          <p:cNvGraphicFramePr>
            <a:graphicFrameLocks noGrp="1"/>
          </p:cNvGraphicFramePr>
          <p:nvPr>
            <p:extLst>
              <p:ext uri="{D42A27DB-BD31-4B8C-83A1-F6EECF244321}">
                <p14:modId xmlns:p14="http://schemas.microsoft.com/office/powerpoint/2010/main" val="1116024458"/>
              </p:ext>
            </p:extLst>
          </p:nvPr>
        </p:nvGraphicFramePr>
        <p:xfrm>
          <a:off x="515470" y="1288074"/>
          <a:ext cx="8113060" cy="5417055"/>
        </p:xfrm>
        <a:graphic>
          <a:graphicData uri="http://schemas.openxmlformats.org/drawingml/2006/table">
            <a:tbl>
              <a:tblPr firstRow="1" bandRow="1">
                <a:tableStyleId>{7DF18680-E054-41AD-8BC1-D1AEF772440D}</a:tableStyleId>
              </a:tblPr>
              <a:tblGrid>
                <a:gridCol w="609195">
                  <a:extLst>
                    <a:ext uri="{9D8B030D-6E8A-4147-A177-3AD203B41FA5}">
                      <a16:colId xmlns:a16="http://schemas.microsoft.com/office/drawing/2014/main" val="3359582560"/>
                    </a:ext>
                  </a:extLst>
                </a:gridCol>
                <a:gridCol w="1165412">
                  <a:extLst>
                    <a:ext uri="{9D8B030D-6E8A-4147-A177-3AD203B41FA5}">
                      <a16:colId xmlns:a16="http://schemas.microsoft.com/office/drawing/2014/main" val="246789036"/>
                    </a:ext>
                  </a:extLst>
                </a:gridCol>
                <a:gridCol w="1371600">
                  <a:extLst>
                    <a:ext uri="{9D8B030D-6E8A-4147-A177-3AD203B41FA5}">
                      <a16:colId xmlns:a16="http://schemas.microsoft.com/office/drawing/2014/main" val="2085544661"/>
                    </a:ext>
                  </a:extLst>
                </a:gridCol>
                <a:gridCol w="2626659">
                  <a:extLst>
                    <a:ext uri="{9D8B030D-6E8A-4147-A177-3AD203B41FA5}">
                      <a16:colId xmlns:a16="http://schemas.microsoft.com/office/drawing/2014/main" val="1277987297"/>
                    </a:ext>
                  </a:extLst>
                </a:gridCol>
                <a:gridCol w="2340194">
                  <a:extLst>
                    <a:ext uri="{9D8B030D-6E8A-4147-A177-3AD203B41FA5}">
                      <a16:colId xmlns:a16="http://schemas.microsoft.com/office/drawing/2014/main" val="3529693153"/>
                    </a:ext>
                  </a:extLst>
                </a:gridCol>
              </a:tblGrid>
              <a:tr h="479295">
                <a:tc>
                  <a:txBody>
                    <a:bodyPr/>
                    <a:lstStyle/>
                    <a:p>
                      <a:pPr algn="just"/>
                      <a:r>
                        <a:rPr lang="en-IN" sz="1200" dirty="0" err="1"/>
                        <a:t>S.No</a:t>
                      </a:r>
                      <a:r>
                        <a:rPr lang="en-IN" sz="1200" dirty="0"/>
                        <a:t>.</a:t>
                      </a:r>
                    </a:p>
                  </a:txBody>
                  <a:tcPr>
                    <a:solidFill>
                      <a:srgbClr val="4898CA"/>
                    </a:solidFill>
                  </a:tcPr>
                </a:tc>
                <a:tc>
                  <a:txBody>
                    <a:bodyPr/>
                    <a:lstStyle/>
                    <a:p>
                      <a:pPr algn="just"/>
                      <a:r>
                        <a:rPr lang="en-IN" sz="1200" dirty="0"/>
                        <a:t>Authors name(s)</a:t>
                      </a:r>
                    </a:p>
                  </a:txBody>
                  <a:tcPr>
                    <a:solidFill>
                      <a:srgbClr val="4898CA"/>
                    </a:solidFill>
                  </a:tcPr>
                </a:tc>
                <a:tc>
                  <a:txBody>
                    <a:bodyPr/>
                    <a:lstStyle/>
                    <a:p>
                      <a:pPr algn="just"/>
                      <a:r>
                        <a:rPr lang="en-IN" sz="1200" dirty="0"/>
                        <a:t>Full title of the paper with year</a:t>
                      </a:r>
                    </a:p>
                  </a:txBody>
                  <a:tcPr>
                    <a:solidFill>
                      <a:srgbClr val="4898CA"/>
                    </a:solidFill>
                  </a:tcPr>
                </a:tc>
                <a:tc>
                  <a:txBody>
                    <a:bodyPr/>
                    <a:lstStyle/>
                    <a:p>
                      <a:pPr algn="just"/>
                      <a:r>
                        <a:rPr lang="en-IN" sz="1200" dirty="0"/>
                        <a:t>Inference from the paper</a:t>
                      </a:r>
                    </a:p>
                  </a:txBody>
                  <a:tcPr>
                    <a:solidFill>
                      <a:srgbClr val="4898CA"/>
                    </a:solidFill>
                  </a:tcPr>
                </a:tc>
                <a:tc>
                  <a:txBody>
                    <a:bodyPr/>
                    <a:lstStyle/>
                    <a:p>
                      <a:pPr algn="just"/>
                      <a:r>
                        <a:rPr lang="en-IN" sz="1200" dirty="0"/>
                        <a:t>Open Problem (For proposed work)</a:t>
                      </a:r>
                    </a:p>
                  </a:txBody>
                  <a:tcPr>
                    <a:solidFill>
                      <a:srgbClr val="4898CA"/>
                    </a:solidFill>
                  </a:tcPr>
                </a:tc>
                <a:extLst>
                  <a:ext uri="{0D108BD9-81ED-4DB2-BD59-A6C34878D82A}">
                    <a16:rowId xmlns:a16="http://schemas.microsoft.com/office/drawing/2014/main" val="1015962150"/>
                  </a:ext>
                </a:extLst>
              </a:tr>
              <a:tr h="2575685">
                <a:tc>
                  <a:txBody>
                    <a:bodyPr/>
                    <a:lstStyle/>
                    <a:p>
                      <a:pPr algn="just"/>
                      <a:r>
                        <a:rPr lang="en-IN" sz="1200" dirty="0"/>
                        <a:t>1</a:t>
                      </a:r>
                    </a:p>
                  </a:txBody>
                  <a:tcPr/>
                </a:tc>
                <a:tc>
                  <a:txBody>
                    <a:bodyPr/>
                    <a:lstStyle/>
                    <a:p>
                      <a:pPr algn="just"/>
                      <a:r>
                        <a:rPr lang="pt-BR" sz="1200" b="0" i="0" u="none" strike="noStrike" cap="none" spc="0" baseline="0" dirty="0">
                          <a:solidFill>
                            <a:schemeClr val="dk1"/>
                          </a:solidFill>
                          <a:effectLst/>
                          <a:uFillTx/>
                          <a:latin typeface="+mn-lt"/>
                          <a:ea typeface="+mn-ea"/>
                          <a:cs typeface="+mn-cs"/>
                          <a:sym typeface="Arial"/>
                        </a:rPr>
                        <a:t>Joe Yue-Hei Ng, Kevin McCloskey, Jian Cui, Vincent R. Meijer, Erica Brand, Aaron Sarna, Nita Goyal,</a:t>
                      </a:r>
                    </a:p>
                    <a:p>
                      <a:pPr algn="just"/>
                      <a:r>
                        <a:rPr lang="pt-BR" sz="1200" b="0" i="0" u="none" strike="noStrike" cap="none" spc="0" baseline="0" dirty="0">
                          <a:solidFill>
                            <a:schemeClr val="dk1"/>
                          </a:solidFill>
                          <a:effectLst/>
                          <a:uFillTx/>
                          <a:latin typeface="+mn-lt"/>
                          <a:ea typeface="+mn-ea"/>
                          <a:cs typeface="+mn-cs"/>
                          <a:sym typeface="Arial"/>
                        </a:rPr>
                        <a:t>Christopher Van Arsdale, Scott Geraedts</a:t>
                      </a:r>
                      <a:endParaRPr lang="en-IN" sz="1200" dirty="0"/>
                    </a:p>
                  </a:txBody>
                  <a:tcPr/>
                </a:tc>
                <a:tc>
                  <a:txBody>
                    <a:bodyPr/>
                    <a:lstStyle/>
                    <a:p>
                      <a:pPr algn="just"/>
                      <a:r>
                        <a:rPr lang="en-US" sz="1200" b="0" i="0" u="none" strike="noStrike" cap="none" spc="0" baseline="0" dirty="0" err="1">
                          <a:solidFill>
                            <a:schemeClr val="dk1"/>
                          </a:solidFill>
                          <a:effectLst/>
                          <a:uFillTx/>
                          <a:latin typeface="+mn-lt"/>
                          <a:ea typeface="+mn-ea"/>
                          <a:cs typeface="+mn-cs"/>
                          <a:sym typeface="Arial"/>
                        </a:rPr>
                        <a:t>OpenContrails</a:t>
                      </a:r>
                      <a:r>
                        <a:rPr lang="en-US" sz="1200" b="0" i="0" u="none" strike="noStrike" cap="none" spc="0" baseline="0" dirty="0">
                          <a:solidFill>
                            <a:schemeClr val="dk1"/>
                          </a:solidFill>
                          <a:effectLst/>
                          <a:uFillTx/>
                          <a:latin typeface="+mn-lt"/>
                          <a:ea typeface="+mn-ea"/>
                          <a:cs typeface="+mn-cs"/>
                          <a:sym typeface="Arial"/>
                        </a:rPr>
                        <a:t>: Benchmarking Contrail Detection on</a:t>
                      </a:r>
                    </a:p>
                    <a:p>
                      <a:pPr algn="just"/>
                      <a:r>
                        <a:rPr lang="en-US" sz="1200" b="0" i="0" u="none" strike="noStrike" cap="none" spc="0" baseline="0" dirty="0">
                          <a:solidFill>
                            <a:schemeClr val="dk1"/>
                          </a:solidFill>
                          <a:effectLst/>
                          <a:uFillTx/>
                          <a:latin typeface="+mn-lt"/>
                          <a:ea typeface="+mn-ea"/>
                          <a:cs typeface="+mn-cs"/>
                          <a:sym typeface="Arial"/>
                        </a:rPr>
                        <a:t>GOES-16 ABI</a:t>
                      </a:r>
                    </a:p>
                    <a:p>
                      <a:pPr algn="just"/>
                      <a:r>
                        <a:rPr lang="en-US" sz="1200" b="0" i="0" u="none" strike="noStrike" cap="none" spc="0" baseline="0" dirty="0">
                          <a:solidFill>
                            <a:schemeClr val="dk1"/>
                          </a:solidFill>
                          <a:effectLst/>
                          <a:uFillTx/>
                          <a:latin typeface="+mn-lt"/>
                          <a:ea typeface="+mn-ea"/>
                          <a:cs typeface="+mn-cs"/>
                          <a:sym typeface="Arial"/>
                        </a:rPr>
                        <a:t>. 2023</a:t>
                      </a:r>
                      <a:endParaRPr lang="en-IN" sz="1200" dirty="0"/>
                    </a:p>
                  </a:txBody>
                  <a:tcPr/>
                </a:tc>
                <a:tc>
                  <a:txBody>
                    <a:bodyPr/>
                    <a:lstStyle/>
                    <a:p>
                      <a:pPr algn="just"/>
                      <a:r>
                        <a:rPr lang="en-US" sz="1200" dirty="0"/>
                        <a:t>This research on contrail detection underscores the importance of satellite data and convolutional neural network (CNN) models in combating aviation-induced climate change. By utilizing GOES-16 Advanced Baseline Imager (ABI), researchers have developed CNN-based contrail detection models. Also by integrating temporal context into these models through techniques like </a:t>
                      </a:r>
                      <a:r>
                        <a:rPr lang="en-US" sz="1200" dirty="0" err="1"/>
                        <a:t>spatio</a:t>
                      </a:r>
                      <a:r>
                        <a:rPr lang="en-US" sz="1200" dirty="0"/>
                        <a:t>-temporal encoders, hold promise for improving our understanding of contrail dynamics.</a:t>
                      </a:r>
                      <a:endParaRPr lang="en-IN" sz="1200" dirty="0"/>
                    </a:p>
                  </a:txBody>
                  <a:tcPr/>
                </a:tc>
                <a:tc>
                  <a:txBody>
                    <a:bodyPr/>
                    <a:lstStyle/>
                    <a:p>
                      <a:pPr algn="just"/>
                      <a:r>
                        <a:rPr lang="en-US" sz="1200" dirty="0"/>
                        <a:t>Exploring self-supervised and semi-supervised machine learning techniques to enhance contrail detection model performance. Extending research to include other geostationary satellites like Himawari-8 and Meteosat-11 will broaden coverage, particularly over Europe and the Asia-Pacific region.</a:t>
                      </a:r>
                      <a:endParaRPr lang="en-IN" sz="1200" dirty="0"/>
                    </a:p>
                  </a:txBody>
                  <a:tcPr/>
                </a:tc>
                <a:extLst>
                  <a:ext uri="{0D108BD9-81ED-4DB2-BD59-A6C34878D82A}">
                    <a16:rowId xmlns:a16="http://schemas.microsoft.com/office/drawing/2014/main" val="3877509688"/>
                  </a:ext>
                </a:extLst>
              </a:tr>
              <a:tr h="1910992">
                <a:tc>
                  <a:txBody>
                    <a:bodyPr/>
                    <a:lstStyle/>
                    <a:p>
                      <a:pPr algn="just"/>
                      <a:r>
                        <a:rPr lang="en-IN" sz="1200" dirty="0"/>
                        <a:t>2</a:t>
                      </a:r>
                    </a:p>
                  </a:txBody>
                  <a:tcPr/>
                </a:tc>
                <a:tc>
                  <a:txBody>
                    <a:bodyPr/>
                    <a:lstStyle/>
                    <a:p>
                      <a:pPr algn="just"/>
                      <a:r>
                        <a:rPr lang="en-IN" sz="1200" dirty="0" err="1"/>
                        <a:t>Rémi</a:t>
                      </a:r>
                      <a:r>
                        <a:rPr lang="en-IN" sz="1200" dirty="0"/>
                        <a:t> </a:t>
                      </a:r>
                      <a:r>
                        <a:rPr lang="en-IN" sz="1200" dirty="0" err="1"/>
                        <a:t>Chevallier</a:t>
                      </a:r>
                      <a:r>
                        <a:rPr lang="en-IN" sz="1200" dirty="0"/>
                        <a:t>, Marc Shapiro, </a:t>
                      </a:r>
                      <a:r>
                        <a:rPr lang="en-IN" sz="1200" dirty="0" err="1"/>
                        <a:t>Zebediah</a:t>
                      </a:r>
                      <a:r>
                        <a:rPr lang="en-IN" sz="1200" dirty="0"/>
                        <a:t> Engberg, Manuel Soler and Daniel </a:t>
                      </a:r>
                      <a:r>
                        <a:rPr lang="en-IN" sz="1200" dirty="0" err="1"/>
                        <a:t>Delahaye</a:t>
                      </a:r>
                      <a:endParaRPr lang="en-IN" sz="1200" dirty="0"/>
                    </a:p>
                  </a:txBody>
                  <a:tcPr/>
                </a:tc>
                <a:tc>
                  <a:txBody>
                    <a:bodyPr/>
                    <a:lstStyle/>
                    <a:p>
                      <a:pPr algn="just"/>
                      <a:r>
                        <a:rPr lang="en-US" sz="1200" dirty="0"/>
                        <a:t>Linear Contrails Detection, Tracking and Matching with</a:t>
                      </a:r>
                    </a:p>
                    <a:p>
                      <a:pPr algn="just"/>
                      <a:r>
                        <a:rPr lang="en-US" sz="1200" dirty="0"/>
                        <a:t>Aircraft Using Geostationary Satellite and Air Traffic Data 2023</a:t>
                      </a:r>
                      <a:endParaRPr lang="en-IN" sz="1200" dirty="0"/>
                    </a:p>
                  </a:txBody>
                  <a:tcPr/>
                </a:tc>
                <a:tc>
                  <a:txBody>
                    <a:bodyPr/>
                    <a:lstStyle/>
                    <a:p>
                      <a:pPr algn="just"/>
                      <a:r>
                        <a:rPr lang="en-US" sz="1200" dirty="0"/>
                        <a:t>The study presents a novel approach to monitor contrails and identify their associated aircraft, integrating air traffic data, weather data, and geostationary satellite images. Unlike traditional methods, it jointly solves tracking and flight identification issues, improving reliability.  This facilitates merging with other observation methods, aiding contrail evolution studies. </a:t>
                      </a:r>
                      <a:endParaRPr lang="en-IN" sz="12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t>Future work includes refining global contrail detection for consistency, potentially integrating satellite-based ADSB data. Extending contrail tracking beyond linear shape retention is valuable, with our method serving as a tool for initiating such tracking.</a:t>
                      </a:r>
                      <a:endParaRPr lang="en-IN" sz="1200" dirty="0"/>
                    </a:p>
                  </a:txBody>
                  <a:tcPr/>
                </a:tc>
                <a:extLst>
                  <a:ext uri="{0D108BD9-81ED-4DB2-BD59-A6C34878D82A}">
                    <a16:rowId xmlns:a16="http://schemas.microsoft.com/office/drawing/2014/main" val="3917762837"/>
                  </a:ext>
                </a:extLst>
              </a:tr>
            </a:tbl>
          </a:graphicData>
        </a:graphic>
      </p:graphicFrame>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38A157-A8B3-97DB-0D16-0C7C9EACF496}"/>
            </a:ext>
          </a:extLst>
        </p:cNvPr>
        <p:cNvGrpSpPr/>
        <p:nvPr/>
      </p:nvGrpSpPr>
      <p:grpSpPr>
        <a:xfrm>
          <a:off x="0" y="0"/>
          <a:ext cx="0" cy="0"/>
          <a:chOff x="0" y="0"/>
          <a:chExt cx="0" cy="0"/>
        </a:xfrm>
      </p:grpSpPr>
      <p:sp>
        <p:nvSpPr>
          <p:cNvPr id="156" name="Slide Number">
            <a:extLst>
              <a:ext uri="{FF2B5EF4-FFF2-40B4-BE49-F238E27FC236}">
                <a16:creationId xmlns:a16="http://schemas.microsoft.com/office/drawing/2014/main" id="{990F4EB6-678A-D93F-7315-FAC92ED9AB1B}"/>
              </a:ext>
            </a:extLst>
          </p:cNvP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6</a:t>
            </a:fld>
            <a:endParaRPr/>
          </a:p>
        </p:txBody>
      </p:sp>
      <p:sp>
        <p:nvSpPr>
          <p:cNvPr id="157" name="Motivation">
            <a:extLst>
              <a:ext uri="{FF2B5EF4-FFF2-40B4-BE49-F238E27FC236}">
                <a16:creationId xmlns:a16="http://schemas.microsoft.com/office/drawing/2014/main" id="{0602464A-70AF-8305-0530-597E12DBD706}"/>
              </a:ext>
            </a:extLst>
          </p:cNvPr>
          <p:cNvSpPr txBox="1">
            <a:spLocks noGrp="1"/>
          </p:cNvSpPr>
          <p:nvPr>
            <p:ph type="title"/>
          </p:nvPr>
        </p:nvSpPr>
        <p:spPr>
          <a:xfrm>
            <a:off x="1143000" y="367146"/>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IN" sz="3200" dirty="0"/>
              <a:t>Literature Survey</a:t>
            </a:r>
            <a:endParaRPr sz="3200" dirty="0"/>
          </a:p>
        </p:txBody>
      </p:sp>
      <p:graphicFrame>
        <p:nvGraphicFramePr>
          <p:cNvPr id="2" name="Table 2">
            <a:extLst>
              <a:ext uri="{FF2B5EF4-FFF2-40B4-BE49-F238E27FC236}">
                <a16:creationId xmlns:a16="http://schemas.microsoft.com/office/drawing/2014/main" id="{41B5D4D6-2A73-B4E2-9CD0-C54EA17FB7F2}"/>
              </a:ext>
            </a:extLst>
          </p:cNvPr>
          <p:cNvGraphicFramePr>
            <a:graphicFrameLocks noGrp="1"/>
          </p:cNvGraphicFramePr>
          <p:nvPr>
            <p:extLst>
              <p:ext uri="{D42A27DB-BD31-4B8C-83A1-F6EECF244321}">
                <p14:modId xmlns:p14="http://schemas.microsoft.com/office/powerpoint/2010/main" val="988084487"/>
              </p:ext>
            </p:extLst>
          </p:nvPr>
        </p:nvGraphicFramePr>
        <p:xfrm>
          <a:off x="515470" y="1281648"/>
          <a:ext cx="8113060" cy="5090540"/>
        </p:xfrm>
        <a:graphic>
          <a:graphicData uri="http://schemas.openxmlformats.org/drawingml/2006/table">
            <a:tbl>
              <a:tblPr firstRow="1" bandRow="1">
                <a:tableStyleId>{7DF18680-E054-41AD-8BC1-D1AEF772440D}</a:tableStyleId>
              </a:tblPr>
              <a:tblGrid>
                <a:gridCol w="609195">
                  <a:extLst>
                    <a:ext uri="{9D8B030D-6E8A-4147-A177-3AD203B41FA5}">
                      <a16:colId xmlns:a16="http://schemas.microsoft.com/office/drawing/2014/main" val="3359582560"/>
                    </a:ext>
                  </a:extLst>
                </a:gridCol>
                <a:gridCol w="1165412">
                  <a:extLst>
                    <a:ext uri="{9D8B030D-6E8A-4147-A177-3AD203B41FA5}">
                      <a16:colId xmlns:a16="http://schemas.microsoft.com/office/drawing/2014/main" val="246789036"/>
                    </a:ext>
                  </a:extLst>
                </a:gridCol>
                <a:gridCol w="1371600">
                  <a:extLst>
                    <a:ext uri="{9D8B030D-6E8A-4147-A177-3AD203B41FA5}">
                      <a16:colId xmlns:a16="http://schemas.microsoft.com/office/drawing/2014/main" val="2085544661"/>
                    </a:ext>
                  </a:extLst>
                </a:gridCol>
                <a:gridCol w="2626659">
                  <a:extLst>
                    <a:ext uri="{9D8B030D-6E8A-4147-A177-3AD203B41FA5}">
                      <a16:colId xmlns:a16="http://schemas.microsoft.com/office/drawing/2014/main" val="1277987297"/>
                    </a:ext>
                  </a:extLst>
                </a:gridCol>
                <a:gridCol w="2340194">
                  <a:extLst>
                    <a:ext uri="{9D8B030D-6E8A-4147-A177-3AD203B41FA5}">
                      <a16:colId xmlns:a16="http://schemas.microsoft.com/office/drawing/2014/main" val="3529693153"/>
                    </a:ext>
                  </a:extLst>
                </a:gridCol>
              </a:tblGrid>
              <a:tr h="448462">
                <a:tc>
                  <a:txBody>
                    <a:bodyPr/>
                    <a:lstStyle/>
                    <a:p>
                      <a:pPr algn="just"/>
                      <a:r>
                        <a:rPr lang="en-IN" sz="1200" dirty="0" err="1"/>
                        <a:t>S.No</a:t>
                      </a:r>
                      <a:r>
                        <a:rPr lang="en-IN" sz="1200" dirty="0"/>
                        <a:t>.</a:t>
                      </a:r>
                    </a:p>
                  </a:txBody>
                  <a:tcPr>
                    <a:solidFill>
                      <a:srgbClr val="4898CA"/>
                    </a:solidFill>
                  </a:tcPr>
                </a:tc>
                <a:tc>
                  <a:txBody>
                    <a:bodyPr/>
                    <a:lstStyle/>
                    <a:p>
                      <a:pPr algn="just"/>
                      <a:r>
                        <a:rPr lang="en-IN" sz="1200" dirty="0"/>
                        <a:t>Authors name(s)</a:t>
                      </a:r>
                    </a:p>
                  </a:txBody>
                  <a:tcPr>
                    <a:solidFill>
                      <a:srgbClr val="4898CA"/>
                    </a:solidFill>
                  </a:tcPr>
                </a:tc>
                <a:tc>
                  <a:txBody>
                    <a:bodyPr/>
                    <a:lstStyle/>
                    <a:p>
                      <a:pPr algn="just"/>
                      <a:r>
                        <a:rPr lang="en-IN" sz="1200" dirty="0"/>
                        <a:t>Full title of the paper with year</a:t>
                      </a:r>
                    </a:p>
                  </a:txBody>
                  <a:tcPr>
                    <a:solidFill>
                      <a:srgbClr val="4898CA"/>
                    </a:solidFill>
                  </a:tcPr>
                </a:tc>
                <a:tc>
                  <a:txBody>
                    <a:bodyPr/>
                    <a:lstStyle/>
                    <a:p>
                      <a:pPr algn="just"/>
                      <a:r>
                        <a:rPr lang="en-IN" sz="1200" dirty="0"/>
                        <a:t>Inference from the paper</a:t>
                      </a:r>
                    </a:p>
                  </a:txBody>
                  <a:tcPr>
                    <a:solidFill>
                      <a:srgbClr val="4898CA"/>
                    </a:solidFill>
                  </a:tcPr>
                </a:tc>
                <a:tc>
                  <a:txBody>
                    <a:bodyPr/>
                    <a:lstStyle/>
                    <a:p>
                      <a:pPr algn="just"/>
                      <a:r>
                        <a:rPr lang="en-IN" sz="1200" dirty="0"/>
                        <a:t>Open Problem (For proposed work)</a:t>
                      </a:r>
                    </a:p>
                  </a:txBody>
                  <a:tcPr>
                    <a:solidFill>
                      <a:srgbClr val="4898CA"/>
                    </a:solidFill>
                  </a:tcPr>
                </a:tc>
                <a:extLst>
                  <a:ext uri="{0D108BD9-81ED-4DB2-BD59-A6C34878D82A}">
                    <a16:rowId xmlns:a16="http://schemas.microsoft.com/office/drawing/2014/main" val="1015962150"/>
                  </a:ext>
                </a:extLst>
              </a:tr>
              <a:tr h="1704155">
                <a:tc>
                  <a:txBody>
                    <a:bodyPr/>
                    <a:lstStyle/>
                    <a:p>
                      <a:pPr algn="just"/>
                      <a:r>
                        <a:rPr lang="en-IN" sz="1200" dirty="0"/>
                        <a:t>3</a:t>
                      </a:r>
                    </a:p>
                  </a:txBody>
                  <a:tcPr/>
                </a:tc>
                <a:tc>
                  <a:txBody>
                    <a:bodyPr/>
                    <a:lstStyle/>
                    <a:p>
                      <a:pPr algn="just"/>
                      <a:r>
                        <a:rPr lang="en-US" sz="1200" dirty="0"/>
                        <a:t>Nasir Siddiqui, </a:t>
                      </a:r>
                      <a:r>
                        <a:rPr lang="en-US" sz="1200" dirty="0" err="1"/>
                        <a:t>Sylke</a:t>
                      </a:r>
                      <a:r>
                        <a:rPr lang="en-US" sz="1200" dirty="0"/>
                        <a:t> Boyd</a:t>
                      </a:r>
                    </a:p>
                  </a:txBody>
                  <a:tcPr/>
                </a:tc>
                <a:tc>
                  <a:txBody>
                    <a:bodyPr/>
                    <a:lstStyle/>
                    <a:p>
                      <a:pPr algn="just"/>
                      <a:r>
                        <a:rPr lang="en-US" sz="1200" b="0" i="0" u="none" strike="noStrike" cap="none" spc="0" baseline="0" dirty="0">
                          <a:solidFill>
                            <a:schemeClr val="dk1"/>
                          </a:solidFill>
                          <a:effectLst/>
                          <a:uFillTx/>
                          <a:latin typeface="+mn-lt"/>
                          <a:ea typeface="+mn-ea"/>
                          <a:cs typeface="+mn-cs"/>
                          <a:sym typeface="Arial"/>
                        </a:rPr>
                        <a:t>Atmospheric contrail detection with a deep learning algorithm.2020</a:t>
                      </a:r>
                      <a:endParaRPr lang="en-IN" sz="1200" dirty="0"/>
                    </a:p>
                  </a:txBody>
                  <a:tcPr/>
                </a:tc>
                <a:tc>
                  <a:txBody>
                    <a:bodyPr/>
                    <a:lstStyle/>
                    <a:p>
                      <a:pPr algn="just"/>
                      <a:r>
                        <a:rPr lang="en-US" sz="1200" dirty="0"/>
                        <a:t>A CNN trained on TSI images from the ARM facility achieved accuracies of 97.5% (training) and 98.5% (validation) in identifying aircraft contrails. This allows for automated detection of contrails in TSI imagery, aiding research on their role in climate change.</a:t>
                      </a:r>
                    </a:p>
                  </a:txBody>
                  <a:tcPr/>
                </a:tc>
                <a:tc>
                  <a:txBody>
                    <a:bodyPr/>
                    <a:lstStyle/>
                    <a:p>
                      <a:pPr algn="just"/>
                      <a:r>
                        <a:rPr lang="en-US" sz="1200" dirty="0"/>
                        <a:t>Expanding the application of the trained convolutional neural network (CNN) to analyze images from different months could reveal insights into the seasonal variability of contrail occurrences and its correlation with air traffic trends temperature and humidity. </a:t>
                      </a:r>
                      <a:endParaRPr lang="en-IN" sz="1200" dirty="0"/>
                    </a:p>
                  </a:txBody>
                  <a:tcPr/>
                </a:tc>
                <a:extLst>
                  <a:ext uri="{0D108BD9-81ED-4DB2-BD59-A6C34878D82A}">
                    <a16:rowId xmlns:a16="http://schemas.microsoft.com/office/drawing/2014/main" val="3877509688"/>
                  </a:ext>
                </a:extLst>
              </a:tr>
              <a:tr h="2895980">
                <a:tc>
                  <a:txBody>
                    <a:bodyPr/>
                    <a:lstStyle/>
                    <a:p>
                      <a:pPr algn="just"/>
                      <a:r>
                        <a:rPr lang="en-US" sz="1200" dirty="0"/>
                        <a:t>4</a:t>
                      </a:r>
                      <a:endParaRPr lang="en-IN" sz="1200" dirty="0"/>
                    </a:p>
                  </a:txBody>
                  <a:tcPr/>
                </a:tc>
                <a:tc>
                  <a:txBody>
                    <a:bodyPr/>
                    <a:lstStyle/>
                    <a:p>
                      <a:pPr algn="just"/>
                      <a:r>
                        <a:rPr lang="en-IN" sz="1200" dirty="0" err="1"/>
                        <a:t>Zhenkuan</a:t>
                      </a:r>
                      <a:r>
                        <a:rPr lang="en-IN" sz="1200" dirty="0"/>
                        <a:t> Wang</a:t>
                      </a:r>
                    </a:p>
                    <a:p>
                      <a:pPr algn="just"/>
                      <a:endParaRPr lang="en-IN" sz="1200" dirty="0"/>
                    </a:p>
                  </a:txBody>
                  <a:tcPr/>
                </a:tc>
                <a:tc>
                  <a:txBody>
                    <a:bodyPr/>
                    <a:lstStyle/>
                    <a:p>
                      <a:pPr algn="just"/>
                      <a:r>
                        <a:rPr lang="en-US" sz="1200" dirty="0"/>
                        <a:t>Combining </a:t>
                      </a:r>
                      <a:r>
                        <a:rPr lang="en-US" sz="1200" dirty="0" err="1"/>
                        <a:t>UperNet</a:t>
                      </a:r>
                      <a:r>
                        <a:rPr lang="en-US" sz="1200" dirty="0"/>
                        <a:t> and </a:t>
                      </a:r>
                      <a:r>
                        <a:rPr lang="en-US" sz="1200" dirty="0" err="1"/>
                        <a:t>ConvNext</a:t>
                      </a:r>
                      <a:r>
                        <a:rPr lang="en-US" sz="1200" dirty="0"/>
                        <a:t> for contrails identification to reduce global warming. 2023</a:t>
                      </a:r>
                    </a:p>
                  </a:txBody>
                  <a:tcPr/>
                </a:tc>
                <a:tc>
                  <a:txBody>
                    <a:bodyPr/>
                    <a:lstStyle/>
                    <a:p>
                      <a:pPr algn="just"/>
                      <a:r>
                        <a:rPr lang="en-US" sz="1200" dirty="0"/>
                        <a:t>This study introduces an innovative approach to detect aircraft contrails in global satellite images using semantic segmentation. By preprocessing NOAA GOES-16 satellite images and incorporating the </a:t>
                      </a:r>
                      <a:r>
                        <a:rPr lang="en-US" sz="1200" dirty="0" err="1"/>
                        <a:t>UPerNet</a:t>
                      </a:r>
                      <a:r>
                        <a:rPr lang="en-US" sz="1200" dirty="0"/>
                        <a:t> architecture with </a:t>
                      </a:r>
                      <a:r>
                        <a:rPr lang="en-US" sz="1200" dirty="0" err="1"/>
                        <a:t>ConvNeXt</a:t>
                      </a:r>
                      <a:r>
                        <a:rPr lang="en-US" sz="1200" dirty="0"/>
                        <a:t> configurations, the model achieves exceptional performance. The method addresses class imbalance and employs the </a:t>
                      </a:r>
                      <a:r>
                        <a:rPr lang="en-US" sz="1200" dirty="0" err="1"/>
                        <a:t>AdamW</a:t>
                      </a:r>
                      <a:r>
                        <a:rPr lang="en-US" sz="1200" dirty="0"/>
                        <a:t> optimizer for fine-tuning. Overall, the approach shows promise for enhanced contrail recognition in satellite imagery.</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t>The future scope of this research could be further optimization, integration of multi-modal data, real-time monitoring systems, climate impact assessment, and operational deployment can enhance contrail detection accuracy and promote sustainable aviation practices. These efforts aim to mitigate aviation's environmental footprint and support informed decision-making for environmental stewardship.</a:t>
                      </a:r>
                      <a:endParaRPr lang="en-IN" sz="1200" dirty="0"/>
                    </a:p>
                  </a:txBody>
                  <a:tcPr/>
                </a:tc>
                <a:extLst>
                  <a:ext uri="{0D108BD9-81ED-4DB2-BD59-A6C34878D82A}">
                    <a16:rowId xmlns:a16="http://schemas.microsoft.com/office/drawing/2014/main" val="3917762837"/>
                  </a:ext>
                </a:extLst>
              </a:tr>
            </a:tbl>
          </a:graphicData>
        </a:graphic>
      </p:graphicFrame>
    </p:spTree>
    <p:extLst>
      <p:ext uri="{BB962C8B-B14F-4D97-AF65-F5344CB8AC3E}">
        <p14:creationId xmlns:p14="http://schemas.microsoft.com/office/powerpoint/2010/main" val="254650854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3893C8-70AB-6BA0-5091-B1E771EA9E81}"/>
            </a:ext>
          </a:extLst>
        </p:cNvPr>
        <p:cNvGrpSpPr/>
        <p:nvPr/>
      </p:nvGrpSpPr>
      <p:grpSpPr>
        <a:xfrm>
          <a:off x="0" y="0"/>
          <a:ext cx="0" cy="0"/>
          <a:chOff x="0" y="0"/>
          <a:chExt cx="0" cy="0"/>
        </a:xfrm>
      </p:grpSpPr>
      <p:sp>
        <p:nvSpPr>
          <p:cNvPr id="156" name="Slide Number">
            <a:extLst>
              <a:ext uri="{FF2B5EF4-FFF2-40B4-BE49-F238E27FC236}">
                <a16:creationId xmlns:a16="http://schemas.microsoft.com/office/drawing/2014/main" id="{D141A1EE-7890-2737-E5A3-E0CCBCE15F6A}"/>
              </a:ext>
            </a:extLst>
          </p:cNvP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7</a:t>
            </a:fld>
            <a:endParaRPr/>
          </a:p>
        </p:txBody>
      </p:sp>
      <p:sp>
        <p:nvSpPr>
          <p:cNvPr id="157" name="Motivation">
            <a:extLst>
              <a:ext uri="{FF2B5EF4-FFF2-40B4-BE49-F238E27FC236}">
                <a16:creationId xmlns:a16="http://schemas.microsoft.com/office/drawing/2014/main" id="{4D04A204-3215-C9EB-78D3-29F98448310E}"/>
              </a:ext>
            </a:extLst>
          </p:cNvPr>
          <p:cNvSpPr txBox="1">
            <a:spLocks noGrp="1"/>
          </p:cNvSpPr>
          <p:nvPr>
            <p:ph type="title"/>
          </p:nvPr>
        </p:nvSpPr>
        <p:spPr>
          <a:xfrm>
            <a:off x="1143000" y="367146"/>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IN" sz="3200" dirty="0"/>
              <a:t>Literature Survey</a:t>
            </a:r>
            <a:endParaRPr sz="3200" dirty="0"/>
          </a:p>
        </p:txBody>
      </p:sp>
      <p:graphicFrame>
        <p:nvGraphicFramePr>
          <p:cNvPr id="2" name="Table 2">
            <a:extLst>
              <a:ext uri="{FF2B5EF4-FFF2-40B4-BE49-F238E27FC236}">
                <a16:creationId xmlns:a16="http://schemas.microsoft.com/office/drawing/2014/main" id="{CA2977CD-D79D-060C-ADB8-5E4A4D8DF2EA}"/>
              </a:ext>
            </a:extLst>
          </p:cNvPr>
          <p:cNvGraphicFramePr>
            <a:graphicFrameLocks noGrp="1"/>
          </p:cNvGraphicFramePr>
          <p:nvPr>
            <p:extLst>
              <p:ext uri="{D42A27DB-BD31-4B8C-83A1-F6EECF244321}">
                <p14:modId xmlns:p14="http://schemas.microsoft.com/office/powerpoint/2010/main" val="931580393"/>
              </p:ext>
            </p:extLst>
          </p:nvPr>
        </p:nvGraphicFramePr>
        <p:xfrm>
          <a:off x="601041" y="1276784"/>
          <a:ext cx="8009559" cy="5394960"/>
        </p:xfrm>
        <a:graphic>
          <a:graphicData uri="http://schemas.openxmlformats.org/drawingml/2006/table">
            <a:tbl>
              <a:tblPr firstRow="1" bandRow="1">
                <a:tableStyleId>{7DF18680-E054-41AD-8BC1-D1AEF772440D}</a:tableStyleId>
              </a:tblPr>
              <a:tblGrid>
                <a:gridCol w="631994">
                  <a:extLst>
                    <a:ext uri="{9D8B030D-6E8A-4147-A177-3AD203B41FA5}">
                      <a16:colId xmlns:a16="http://schemas.microsoft.com/office/drawing/2014/main" val="3359582560"/>
                    </a:ext>
                  </a:extLst>
                </a:gridCol>
                <a:gridCol w="1284104">
                  <a:extLst>
                    <a:ext uri="{9D8B030D-6E8A-4147-A177-3AD203B41FA5}">
                      <a16:colId xmlns:a16="http://schemas.microsoft.com/office/drawing/2014/main" val="246789036"/>
                    </a:ext>
                  </a:extLst>
                </a:gridCol>
                <a:gridCol w="1615150">
                  <a:extLst>
                    <a:ext uri="{9D8B030D-6E8A-4147-A177-3AD203B41FA5}">
                      <a16:colId xmlns:a16="http://schemas.microsoft.com/office/drawing/2014/main" val="2085544661"/>
                    </a:ext>
                  </a:extLst>
                </a:gridCol>
                <a:gridCol w="2367375">
                  <a:extLst>
                    <a:ext uri="{9D8B030D-6E8A-4147-A177-3AD203B41FA5}">
                      <a16:colId xmlns:a16="http://schemas.microsoft.com/office/drawing/2014/main" val="1277987297"/>
                    </a:ext>
                  </a:extLst>
                </a:gridCol>
                <a:gridCol w="2110936">
                  <a:extLst>
                    <a:ext uri="{9D8B030D-6E8A-4147-A177-3AD203B41FA5}">
                      <a16:colId xmlns:a16="http://schemas.microsoft.com/office/drawing/2014/main" val="3529693153"/>
                    </a:ext>
                  </a:extLst>
                </a:gridCol>
              </a:tblGrid>
              <a:tr h="412432">
                <a:tc>
                  <a:txBody>
                    <a:bodyPr/>
                    <a:lstStyle/>
                    <a:p>
                      <a:pPr algn="just"/>
                      <a:r>
                        <a:rPr lang="en-IN" sz="1200" dirty="0" err="1"/>
                        <a:t>S.No</a:t>
                      </a:r>
                      <a:r>
                        <a:rPr lang="en-IN" sz="1200" dirty="0"/>
                        <a:t>.</a:t>
                      </a:r>
                    </a:p>
                  </a:txBody>
                  <a:tcPr>
                    <a:solidFill>
                      <a:srgbClr val="4898CA"/>
                    </a:solidFill>
                  </a:tcPr>
                </a:tc>
                <a:tc>
                  <a:txBody>
                    <a:bodyPr/>
                    <a:lstStyle/>
                    <a:p>
                      <a:pPr algn="just"/>
                      <a:r>
                        <a:rPr lang="en-IN" sz="1200" dirty="0"/>
                        <a:t>Authors name(s)</a:t>
                      </a:r>
                    </a:p>
                  </a:txBody>
                  <a:tcPr>
                    <a:solidFill>
                      <a:srgbClr val="4898CA"/>
                    </a:solidFill>
                  </a:tcPr>
                </a:tc>
                <a:tc>
                  <a:txBody>
                    <a:bodyPr/>
                    <a:lstStyle/>
                    <a:p>
                      <a:pPr algn="just"/>
                      <a:r>
                        <a:rPr lang="en-IN" sz="1200" dirty="0"/>
                        <a:t>Full title of the paper with year</a:t>
                      </a:r>
                    </a:p>
                  </a:txBody>
                  <a:tcPr>
                    <a:solidFill>
                      <a:srgbClr val="4898CA"/>
                    </a:solidFill>
                  </a:tcPr>
                </a:tc>
                <a:tc>
                  <a:txBody>
                    <a:bodyPr/>
                    <a:lstStyle/>
                    <a:p>
                      <a:pPr algn="just"/>
                      <a:r>
                        <a:rPr lang="en-IN" sz="1200" dirty="0"/>
                        <a:t>Inference from the paper</a:t>
                      </a:r>
                    </a:p>
                  </a:txBody>
                  <a:tcPr>
                    <a:solidFill>
                      <a:srgbClr val="4898CA"/>
                    </a:solidFill>
                  </a:tcPr>
                </a:tc>
                <a:tc>
                  <a:txBody>
                    <a:bodyPr/>
                    <a:lstStyle/>
                    <a:p>
                      <a:pPr algn="just"/>
                      <a:r>
                        <a:rPr lang="en-IN" sz="1200" dirty="0"/>
                        <a:t>Open Problem (For proposed work)</a:t>
                      </a:r>
                    </a:p>
                  </a:txBody>
                  <a:tcPr>
                    <a:solidFill>
                      <a:srgbClr val="4898CA"/>
                    </a:solidFill>
                  </a:tcPr>
                </a:tc>
                <a:extLst>
                  <a:ext uri="{0D108BD9-81ED-4DB2-BD59-A6C34878D82A}">
                    <a16:rowId xmlns:a16="http://schemas.microsoft.com/office/drawing/2014/main" val="1015962150"/>
                  </a:ext>
                </a:extLst>
              </a:tr>
              <a:tr h="2392104">
                <a:tc>
                  <a:txBody>
                    <a:bodyPr/>
                    <a:lstStyle/>
                    <a:p>
                      <a:pPr algn="just"/>
                      <a:r>
                        <a:rPr lang="en-US" sz="1200" dirty="0"/>
                        <a:t>5</a:t>
                      </a:r>
                      <a:endParaRPr lang="en-IN" sz="1200" dirty="0"/>
                    </a:p>
                  </a:txBody>
                  <a:tcPr/>
                </a:tc>
                <a:tc>
                  <a:txBody>
                    <a:bodyPr/>
                    <a:lstStyle/>
                    <a:p>
                      <a:pPr algn="just"/>
                      <a:r>
                        <a:rPr lang="en-US" sz="1200" dirty="0"/>
                        <a:t>Jay P. Hoffman, Timothy F. </a:t>
                      </a:r>
                      <a:r>
                        <a:rPr lang="en-US" sz="1200" dirty="0" err="1"/>
                        <a:t>Rahmes</a:t>
                      </a:r>
                      <a:r>
                        <a:rPr lang="en-US" sz="1200" dirty="0"/>
                        <a:t>, Anthony J. </a:t>
                      </a:r>
                      <a:r>
                        <a:rPr lang="en-US" sz="1200" dirty="0" err="1"/>
                        <a:t>Wimmers</a:t>
                      </a:r>
                      <a:r>
                        <a:rPr lang="en-US" sz="1200" dirty="0"/>
                        <a:t> and Wayne F Feltz </a:t>
                      </a:r>
                      <a:endParaRPr lang="en-IN" sz="1200" dirty="0"/>
                    </a:p>
                  </a:txBody>
                  <a:tcPr/>
                </a:tc>
                <a:tc>
                  <a:txBody>
                    <a:bodyPr/>
                    <a:lstStyle/>
                    <a:p>
                      <a:pPr algn="just"/>
                      <a:r>
                        <a:rPr lang="en-US" sz="1200" dirty="0"/>
                        <a:t>The Application of a Convolutional Neural Network for the Detection of Contrails in Satellite Imagery .2023</a:t>
                      </a:r>
                      <a:endParaRPr lang="en-IN" sz="1200" dirty="0"/>
                    </a:p>
                  </a:txBody>
                  <a:tcPr/>
                </a:tc>
                <a:tc>
                  <a:txBody>
                    <a:bodyPr/>
                    <a:lstStyle/>
                    <a:p>
                      <a:pPr algn="just"/>
                      <a:r>
                        <a:rPr lang="en-US" sz="1200" dirty="0"/>
                        <a:t>Researchers developed a Convolutional Neural Network to accurately detect contrails in satellite imagery, achieving notable results: 0.51 probability of detection, 0.46 false alarm ratio, and an F1 score of 0.52. The Area Under the Curve (AUC-PR) was 73.9, indicating superior performance. This highlights the potential of CNNs for widespread contrail monitoring and understanding their climate impact.</a:t>
                      </a:r>
                      <a:endParaRPr lang="en-IN" sz="12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t>Future research aims to incorporate atmospheric data, such as ice saturation levels at altitude, to enhance contrail detection forecasts. By integrating this information with flight path maps and air traffic patterns, researchers can improve the accuracy of contrail detection in regions conducive to contrail formation.</a:t>
                      </a:r>
                      <a:endParaRPr lang="en-IN" sz="1200" dirty="0"/>
                    </a:p>
                  </a:txBody>
                  <a:tcPr/>
                </a:tc>
                <a:extLst>
                  <a:ext uri="{0D108BD9-81ED-4DB2-BD59-A6C34878D82A}">
                    <a16:rowId xmlns:a16="http://schemas.microsoft.com/office/drawing/2014/main" val="3917762837"/>
                  </a:ext>
                </a:extLst>
              </a:tr>
              <a:tr h="2081651">
                <a:tc>
                  <a:txBody>
                    <a:bodyPr/>
                    <a:lstStyle/>
                    <a:p>
                      <a:pPr algn="just"/>
                      <a:r>
                        <a:rPr lang="en-US" sz="1200" dirty="0"/>
                        <a:t>6</a:t>
                      </a:r>
                      <a:endParaRPr lang="en-IN" sz="1200" dirty="0"/>
                    </a:p>
                  </a:txBody>
                  <a:tcPr/>
                </a:tc>
                <a:tc>
                  <a:txBody>
                    <a:bodyPr/>
                    <a:lstStyle/>
                    <a:p>
                      <a:pPr algn="just"/>
                      <a:r>
                        <a:rPr lang="en-IN" sz="1200" dirty="0"/>
                        <a:t>Akshat </a:t>
                      </a:r>
                      <a:r>
                        <a:rPr lang="en-IN" sz="1200" dirty="0" err="1"/>
                        <a:t>Bhandar</a:t>
                      </a:r>
                      <a:r>
                        <a:rPr lang="en-IN" sz="1200" dirty="0"/>
                        <a:t>, Sriya </a:t>
                      </a:r>
                      <a:r>
                        <a:rPr lang="en-IN" sz="1200" dirty="0" err="1"/>
                        <a:t>Rallabandi</a:t>
                      </a:r>
                      <a:r>
                        <a:rPr lang="en-IN" sz="1200" dirty="0"/>
                        <a:t>, Sanchit Singhal, Aditya </a:t>
                      </a:r>
                      <a:r>
                        <a:rPr lang="en-IN" sz="1200" dirty="0" err="1"/>
                        <a:t>Kasliwal</a:t>
                      </a:r>
                      <a:r>
                        <a:rPr lang="en-IN" sz="1200" dirty="0"/>
                        <a:t>, </a:t>
                      </a:r>
                      <a:r>
                        <a:rPr lang="en-IN" sz="1200" dirty="0" err="1"/>
                        <a:t>Pratinav</a:t>
                      </a:r>
                      <a:r>
                        <a:rPr lang="en-IN" sz="1200" dirty="0"/>
                        <a:t> Seth </a:t>
                      </a:r>
                    </a:p>
                  </a:txBody>
                  <a:tcPr/>
                </a:tc>
                <a:tc>
                  <a:txBody>
                    <a:bodyPr/>
                    <a:lstStyle/>
                    <a:p>
                      <a:pPr algn="just"/>
                      <a:r>
                        <a:rPr lang="en-US" sz="1200" dirty="0"/>
                        <a:t>Performance evaluation of deep segmentation models for Contrails detection, 2023</a:t>
                      </a:r>
                      <a:endParaRPr lang="en-IN" sz="1200" dirty="0"/>
                    </a:p>
                  </a:txBody>
                  <a:tcPr/>
                </a:tc>
                <a:tc>
                  <a:txBody>
                    <a:bodyPr/>
                    <a:lstStyle/>
                    <a:p>
                      <a:pPr algn="just"/>
                      <a:r>
                        <a:rPr lang="en-US" sz="1200" dirty="0"/>
                        <a:t>The paper developed deep segmentation models for contrail detection in Landsat-8 imagery, with </a:t>
                      </a:r>
                      <a:r>
                        <a:rPr lang="en-US" sz="1200" dirty="0" err="1"/>
                        <a:t>UNet</a:t>
                      </a:r>
                      <a:r>
                        <a:rPr lang="en-US" sz="1200" dirty="0"/>
                        <a:t> using </a:t>
                      </a:r>
                      <a:r>
                        <a:rPr lang="en-US" sz="1200" dirty="0" err="1"/>
                        <a:t>Xception</a:t>
                      </a:r>
                      <a:r>
                        <a:rPr lang="en-US" sz="1200" dirty="0"/>
                        <a:t> 71 as the best performer, reaching an </a:t>
                      </a:r>
                      <a:r>
                        <a:rPr lang="en-US" sz="1200" dirty="0" err="1"/>
                        <a:t>IoU</a:t>
                      </a:r>
                      <a:r>
                        <a:rPr lang="en-US" sz="1200" dirty="0"/>
                        <a:t> of 0.4395. Despite challenges,, the model accurately segmented contrails.</a:t>
                      </a:r>
                      <a:endParaRPr lang="en-IN" sz="1200" dirty="0"/>
                    </a:p>
                  </a:txBody>
                  <a:tcPr/>
                </a:tc>
                <a:tc>
                  <a:txBody>
                    <a:bodyPr/>
                    <a:lstStyle/>
                    <a:p>
                      <a:pPr algn="just"/>
                      <a:r>
                        <a:rPr lang="en-US" sz="1200" dirty="0"/>
                        <a:t>Future research aims to enhance contrail detection in Landsat-8 imagery through temperature-based color preprocessing, uncertainty estimation, and advanced model techniques such as attention-based models and discriminator networks, to improve accuracy and generalization.</a:t>
                      </a:r>
                      <a:endParaRPr lang="en-IN" sz="1200" dirty="0"/>
                    </a:p>
                  </a:txBody>
                  <a:tcPr/>
                </a:tc>
                <a:extLst>
                  <a:ext uri="{0D108BD9-81ED-4DB2-BD59-A6C34878D82A}">
                    <a16:rowId xmlns:a16="http://schemas.microsoft.com/office/drawing/2014/main" val="3425193907"/>
                  </a:ext>
                </a:extLst>
              </a:tr>
            </a:tbl>
          </a:graphicData>
        </a:graphic>
      </p:graphicFrame>
    </p:spTree>
    <p:extLst>
      <p:ext uri="{BB962C8B-B14F-4D97-AF65-F5344CB8AC3E}">
        <p14:creationId xmlns:p14="http://schemas.microsoft.com/office/powerpoint/2010/main" val="426688814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3893C8-70AB-6BA0-5091-B1E771EA9E81}"/>
            </a:ext>
          </a:extLst>
        </p:cNvPr>
        <p:cNvGrpSpPr/>
        <p:nvPr/>
      </p:nvGrpSpPr>
      <p:grpSpPr>
        <a:xfrm>
          <a:off x="0" y="0"/>
          <a:ext cx="0" cy="0"/>
          <a:chOff x="0" y="0"/>
          <a:chExt cx="0" cy="0"/>
        </a:xfrm>
      </p:grpSpPr>
      <p:sp>
        <p:nvSpPr>
          <p:cNvPr id="156" name="Slide Number">
            <a:extLst>
              <a:ext uri="{FF2B5EF4-FFF2-40B4-BE49-F238E27FC236}">
                <a16:creationId xmlns:a16="http://schemas.microsoft.com/office/drawing/2014/main" id="{D141A1EE-7890-2737-E5A3-E0CCBCE15F6A}"/>
              </a:ext>
            </a:extLst>
          </p:cNvP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8</a:t>
            </a:fld>
            <a:endParaRPr/>
          </a:p>
        </p:txBody>
      </p:sp>
      <p:sp>
        <p:nvSpPr>
          <p:cNvPr id="157" name="Motivation">
            <a:extLst>
              <a:ext uri="{FF2B5EF4-FFF2-40B4-BE49-F238E27FC236}">
                <a16:creationId xmlns:a16="http://schemas.microsoft.com/office/drawing/2014/main" id="{4D04A204-3215-C9EB-78D3-29F98448310E}"/>
              </a:ext>
            </a:extLst>
          </p:cNvPr>
          <p:cNvSpPr txBox="1">
            <a:spLocks noGrp="1"/>
          </p:cNvSpPr>
          <p:nvPr>
            <p:ph type="title"/>
          </p:nvPr>
        </p:nvSpPr>
        <p:spPr>
          <a:xfrm>
            <a:off x="1143000" y="367146"/>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IN" sz="3200" dirty="0"/>
              <a:t>Literature Survey</a:t>
            </a:r>
            <a:endParaRPr sz="3200" dirty="0"/>
          </a:p>
        </p:txBody>
      </p:sp>
      <p:graphicFrame>
        <p:nvGraphicFramePr>
          <p:cNvPr id="2" name="Table 2">
            <a:extLst>
              <a:ext uri="{FF2B5EF4-FFF2-40B4-BE49-F238E27FC236}">
                <a16:creationId xmlns:a16="http://schemas.microsoft.com/office/drawing/2014/main" id="{CA2977CD-D79D-060C-ADB8-5E4A4D8DF2EA}"/>
              </a:ext>
            </a:extLst>
          </p:cNvPr>
          <p:cNvGraphicFramePr>
            <a:graphicFrameLocks noGrp="1"/>
          </p:cNvGraphicFramePr>
          <p:nvPr>
            <p:extLst>
              <p:ext uri="{D42A27DB-BD31-4B8C-83A1-F6EECF244321}">
                <p14:modId xmlns:p14="http://schemas.microsoft.com/office/powerpoint/2010/main" val="1736049246"/>
              </p:ext>
            </p:extLst>
          </p:nvPr>
        </p:nvGraphicFramePr>
        <p:xfrm>
          <a:off x="601041" y="1276784"/>
          <a:ext cx="8009559" cy="5318184"/>
        </p:xfrm>
        <a:graphic>
          <a:graphicData uri="http://schemas.openxmlformats.org/drawingml/2006/table">
            <a:tbl>
              <a:tblPr firstRow="1" bandRow="1">
                <a:tableStyleId>{7DF18680-E054-41AD-8BC1-D1AEF772440D}</a:tableStyleId>
              </a:tblPr>
              <a:tblGrid>
                <a:gridCol w="631994">
                  <a:extLst>
                    <a:ext uri="{9D8B030D-6E8A-4147-A177-3AD203B41FA5}">
                      <a16:colId xmlns:a16="http://schemas.microsoft.com/office/drawing/2014/main" val="3359582560"/>
                    </a:ext>
                  </a:extLst>
                </a:gridCol>
                <a:gridCol w="1284104">
                  <a:extLst>
                    <a:ext uri="{9D8B030D-6E8A-4147-A177-3AD203B41FA5}">
                      <a16:colId xmlns:a16="http://schemas.microsoft.com/office/drawing/2014/main" val="246789036"/>
                    </a:ext>
                  </a:extLst>
                </a:gridCol>
                <a:gridCol w="1615150">
                  <a:extLst>
                    <a:ext uri="{9D8B030D-6E8A-4147-A177-3AD203B41FA5}">
                      <a16:colId xmlns:a16="http://schemas.microsoft.com/office/drawing/2014/main" val="2085544661"/>
                    </a:ext>
                  </a:extLst>
                </a:gridCol>
                <a:gridCol w="2367375">
                  <a:extLst>
                    <a:ext uri="{9D8B030D-6E8A-4147-A177-3AD203B41FA5}">
                      <a16:colId xmlns:a16="http://schemas.microsoft.com/office/drawing/2014/main" val="1277987297"/>
                    </a:ext>
                  </a:extLst>
                </a:gridCol>
                <a:gridCol w="2110936">
                  <a:extLst>
                    <a:ext uri="{9D8B030D-6E8A-4147-A177-3AD203B41FA5}">
                      <a16:colId xmlns:a16="http://schemas.microsoft.com/office/drawing/2014/main" val="3529693153"/>
                    </a:ext>
                  </a:extLst>
                </a:gridCol>
              </a:tblGrid>
              <a:tr h="412432">
                <a:tc>
                  <a:txBody>
                    <a:bodyPr/>
                    <a:lstStyle/>
                    <a:p>
                      <a:pPr algn="just"/>
                      <a:r>
                        <a:rPr lang="en-IN" sz="1200" dirty="0" err="1"/>
                        <a:t>S.No</a:t>
                      </a:r>
                      <a:r>
                        <a:rPr lang="en-IN" sz="1200" dirty="0"/>
                        <a:t>.</a:t>
                      </a:r>
                    </a:p>
                  </a:txBody>
                  <a:tcPr>
                    <a:solidFill>
                      <a:srgbClr val="4898CA"/>
                    </a:solidFill>
                  </a:tcPr>
                </a:tc>
                <a:tc>
                  <a:txBody>
                    <a:bodyPr/>
                    <a:lstStyle/>
                    <a:p>
                      <a:pPr algn="just"/>
                      <a:r>
                        <a:rPr lang="en-IN" sz="1200" dirty="0"/>
                        <a:t>Authors name(s)</a:t>
                      </a:r>
                    </a:p>
                  </a:txBody>
                  <a:tcPr>
                    <a:solidFill>
                      <a:srgbClr val="4898CA"/>
                    </a:solidFill>
                  </a:tcPr>
                </a:tc>
                <a:tc>
                  <a:txBody>
                    <a:bodyPr/>
                    <a:lstStyle/>
                    <a:p>
                      <a:pPr algn="just"/>
                      <a:r>
                        <a:rPr lang="en-IN" sz="1200" dirty="0"/>
                        <a:t>Full title of the paper with year</a:t>
                      </a:r>
                    </a:p>
                  </a:txBody>
                  <a:tcPr>
                    <a:solidFill>
                      <a:srgbClr val="4898CA"/>
                    </a:solidFill>
                  </a:tcPr>
                </a:tc>
                <a:tc>
                  <a:txBody>
                    <a:bodyPr/>
                    <a:lstStyle/>
                    <a:p>
                      <a:pPr algn="just"/>
                      <a:r>
                        <a:rPr lang="en-IN" sz="1200" dirty="0"/>
                        <a:t>Inference from the paper</a:t>
                      </a:r>
                    </a:p>
                  </a:txBody>
                  <a:tcPr>
                    <a:solidFill>
                      <a:srgbClr val="4898CA"/>
                    </a:solidFill>
                  </a:tcPr>
                </a:tc>
                <a:tc>
                  <a:txBody>
                    <a:bodyPr/>
                    <a:lstStyle/>
                    <a:p>
                      <a:pPr algn="just"/>
                      <a:r>
                        <a:rPr lang="en-IN" sz="1200" dirty="0"/>
                        <a:t>Open Problem (For proposed work)</a:t>
                      </a:r>
                    </a:p>
                  </a:txBody>
                  <a:tcPr>
                    <a:solidFill>
                      <a:srgbClr val="4898CA"/>
                    </a:solidFill>
                  </a:tcPr>
                </a:tc>
                <a:extLst>
                  <a:ext uri="{0D108BD9-81ED-4DB2-BD59-A6C34878D82A}">
                    <a16:rowId xmlns:a16="http://schemas.microsoft.com/office/drawing/2014/main" val="1015962150"/>
                  </a:ext>
                </a:extLst>
              </a:tr>
              <a:tr h="2392104">
                <a:tc>
                  <a:txBody>
                    <a:bodyPr/>
                    <a:lstStyle/>
                    <a:p>
                      <a:pPr algn="just"/>
                      <a:r>
                        <a:rPr lang="en-US" sz="1200" dirty="0"/>
                        <a:t>7</a:t>
                      </a:r>
                      <a:endParaRPr lang="en-IN" sz="1200" dirty="0"/>
                    </a:p>
                  </a:txBody>
                  <a:tcPr/>
                </a:tc>
                <a:tc>
                  <a:txBody>
                    <a:bodyPr/>
                    <a:lstStyle/>
                    <a:p>
                      <a:pPr algn="just"/>
                      <a:r>
                        <a:rPr lang="en-US" sz="1200" dirty="0" err="1"/>
                        <a:t>Yejun</a:t>
                      </a:r>
                      <a:r>
                        <a:rPr lang="en-US" sz="1200" dirty="0"/>
                        <a:t> Le, Eun-</a:t>
                      </a:r>
                      <a:r>
                        <a:rPr lang="en-US" sz="1200" dirty="0" err="1"/>
                        <a:t>Kyeong</a:t>
                      </a:r>
                      <a:r>
                        <a:rPr lang="en-US" sz="1200" dirty="0"/>
                        <a:t> Kim, </a:t>
                      </a:r>
                      <a:r>
                        <a:rPr lang="en-US" sz="1200" dirty="0" err="1"/>
                        <a:t>jaejun</a:t>
                      </a:r>
                      <a:r>
                        <a:rPr lang="en-US" sz="1200" dirty="0"/>
                        <a:t> </a:t>
                      </a:r>
                      <a:r>
                        <a:rPr lang="en-US" sz="1200" dirty="0" err="1"/>
                        <a:t>yoo</a:t>
                      </a:r>
                      <a:endParaRPr lang="en-IN" sz="1200" dirty="0"/>
                    </a:p>
                  </a:txBody>
                  <a:tcPr/>
                </a:tc>
                <a:tc>
                  <a:txBody>
                    <a:bodyPr/>
                    <a:lstStyle/>
                    <a:p>
                      <a:pPr algn="just"/>
                      <a:r>
                        <a:rPr lang="en-US" sz="1200" dirty="0"/>
                        <a:t>Towards Robust Contrail Detection by Mitigating Label Bias via a</a:t>
                      </a:r>
                    </a:p>
                    <a:p>
                      <a:pPr algn="just"/>
                      <a:r>
                        <a:rPr lang="en-US" sz="1200" dirty="0"/>
                        <a:t>Probabilistic Deep Learning Model: A Preliminary Study.2023</a:t>
                      </a:r>
                      <a:endParaRPr lang="en-IN" sz="1200" dirty="0"/>
                    </a:p>
                  </a:txBody>
                  <a:tcPr/>
                </a:tc>
                <a:tc>
                  <a:txBody>
                    <a:bodyPr/>
                    <a:lstStyle/>
                    <a:p>
                      <a:pPr algn="just"/>
                      <a:r>
                        <a:rPr lang="en-US" sz="1200" dirty="0"/>
                        <a:t>Deep learning (DL) techniques have advanced to address this need but face challenges like class imbalance and labeling difficulties. they proposed a probabilistic DL approach using P-</a:t>
                      </a:r>
                      <a:r>
                        <a:rPr lang="en-US" sz="1200" dirty="0" err="1"/>
                        <a:t>UNet</a:t>
                      </a:r>
                      <a:r>
                        <a:rPr lang="en-US" sz="1200" dirty="0"/>
                        <a:t> to mitigate label bias in contrail detection. Evaluating model outputs on </a:t>
                      </a:r>
                      <a:r>
                        <a:rPr lang="en-US" sz="1200" dirty="0" err="1"/>
                        <a:t>OpenContrails</a:t>
                      </a:r>
                      <a:r>
                        <a:rPr lang="en-US" sz="1200" dirty="0"/>
                        <a:t> and MIT-Contrails datasets, our approach shows robustness against potential label biases.</a:t>
                      </a:r>
                      <a:endParaRPr lang="en-IN" sz="12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t>Further research could explore techniques to enhance precision while maintaining high recall, such as incorporating additional contextual information or refining labeling methodologies. </a:t>
                      </a:r>
                      <a:endParaRPr lang="en-IN" sz="1200" dirty="0"/>
                    </a:p>
                  </a:txBody>
                  <a:tcPr/>
                </a:tc>
                <a:extLst>
                  <a:ext uri="{0D108BD9-81ED-4DB2-BD59-A6C34878D82A}">
                    <a16:rowId xmlns:a16="http://schemas.microsoft.com/office/drawing/2014/main" val="3917762837"/>
                  </a:ext>
                </a:extLst>
              </a:tr>
              <a:tr h="2081651">
                <a:tc>
                  <a:txBody>
                    <a:bodyPr/>
                    <a:lstStyle/>
                    <a:p>
                      <a:pPr algn="just"/>
                      <a:r>
                        <a:rPr lang="en-US" sz="1200" dirty="0"/>
                        <a:t>8</a:t>
                      </a:r>
                      <a:endParaRPr lang="en-IN" sz="1200" dirty="0"/>
                    </a:p>
                  </a:txBody>
                  <a:tcPr/>
                </a:tc>
                <a:tc>
                  <a:txBody>
                    <a:bodyPr/>
                    <a:lstStyle/>
                    <a:p>
                      <a:pPr algn="just"/>
                      <a:r>
                        <a:rPr lang="en-IN" sz="1200" dirty="0"/>
                        <a:t>Junzi Sun</a:t>
                      </a:r>
                    </a:p>
                    <a:p>
                      <a:pPr algn="just"/>
                      <a:r>
                        <a:rPr lang="en-IN" sz="1200" dirty="0"/>
                        <a:t>and Esther </a:t>
                      </a:r>
                      <a:r>
                        <a:rPr lang="en-IN" sz="1200" dirty="0" err="1"/>
                        <a:t>Roosenbrand</a:t>
                      </a:r>
                      <a:endParaRPr lang="en-IN" sz="1200" dirty="0"/>
                    </a:p>
                    <a:p>
                      <a:pPr algn="just"/>
                      <a:endParaRPr lang="en-IN" sz="1200" dirty="0"/>
                    </a:p>
                  </a:txBody>
                  <a:tcPr/>
                </a:tc>
                <a:tc>
                  <a:txBody>
                    <a:bodyPr/>
                    <a:lstStyle/>
                    <a:p>
                      <a:pPr algn="just"/>
                      <a:r>
                        <a:rPr lang="en-US" sz="1200" dirty="0"/>
                        <a:t>Flight Contrail Segmentation via Augmented Transfer Learning</a:t>
                      </a:r>
                    </a:p>
                    <a:p>
                      <a:pPr algn="just"/>
                      <a:r>
                        <a:rPr lang="en-US" sz="1200" dirty="0"/>
                        <a:t>with Novel SR Loss Function in Hough Space, 2023</a:t>
                      </a:r>
                      <a:endParaRPr lang="en-IN" sz="1200" dirty="0"/>
                    </a:p>
                  </a:txBody>
                  <a:tcPr/>
                </a:tc>
                <a:tc>
                  <a:txBody>
                    <a:bodyPr/>
                    <a:lstStyle/>
                    <a:p>
                      <a:pPr algn="just"/>
                      <a:r>
                        <a:rPr lang="en-US" sz="1200" dirty="0"/>
                        <a:t>This paper addresses the environmental impact of flight contrails on climate change, highlighting challenges in their accurate detection using conventional techniques due to limited labeled datasets and varied image conditions. To overcome these obstacles, the authors propose a novel approach based on few-shot transfer learning, utilizing pre-trained segmentation models </a:t>
                      </a:r>
                      <a:endParaRPr lang="en-IN" sz="1200" dirty="0"/>
                    </a:p>
                  </a:txBody>
                  <a:tcPr/>
                </a:tc>
                <a:tc>
                  <a:txBody>
                    <a:bodyPr/>
                    <a:lstStyle/>
                    <a:p>
                      <a:pPr algn="just"/>
                      <a:r>
                        <a:rPr lang="en-US" sz="1200" dirty="0"/>
                        <a:t>Future research could focus on expanding the dataset, refining the model, and exploring real-time monitoring capabilities for practical applications in climate research and aviation industries</a:t>
                      </a:r>
                      <a:endParaRPr lang="en-IN" sz="1200" dirty="0"/>
                    </a:p>
                  </a:txBody>
                  <a:tcPr/>
                </a:tc>
                <a:extLst>
                  <a:ext uri="{0D108BD9-81ED-4DB2-BD59-A6C34878D82A}">
                    <a16:rowId xmlns:a16="http://schemas.microsoft.com/office/drawing/2014/main" val="3425193907"/>
                  </a:ext>
                </a:extLst>
              </a:tr>
            </a:tbl>
          </a:graphicData>
        </a:graphic>
      </p:graphicFrame>
    </p:spTree>
    <p:extLst>
      <p:ext uri="{BB962C8B-B14F-4D97-AF65-F5344CB8AC3E}">
        <p14:creationId xmlns:p14="http://schemas.microsoft.com/office/powerpoint/2010/main" val="112052120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3893C8-70AB-6BA0-5091-B1E771EA9E81}"/>
            </a:ext>
          </a:extLst>
        </p:cNvPr>
        <p:cNvGrpSpPr/>
        <p:nvPr/>
      </p:nvGrpSpPr>
      <p:grpSpPr>
        <a:xfrm>
          <a:off x="0" y="0"/>
          <a:ext cx="0" cy="0"/>
          <a:chOff x="0" y="0"/>
          <a:chExt cx="0" cy="0"/>
        </a:xfrm>
      </p:grpSpPr>
      <p:sp>
        <p:nvSpPr>
          <p:cNvPr id="156" name="Slide Number">
            <a:extLst>
              <a:ext uri="{FF2B5EF4-FFF2-40B4-BE49-F238E27FC236}">
                <a16:creationId xmlns:a16="http://schemas.microsoft.com/office/drawing/2014/main" id="{D141A1EE-7890-2737-E5A3-E0CCBCE15F6A}"/>
              </a:ext>
            </a:extLst>
          </p:cNvP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9</a:t>
            </a:fld>
            <a:endParaRPr/>
          </a:p>
        </p:txBody>
      </p:sp>
      <p:sp>
        <p:nvSpPr>
          <p:cNvPr id="157" name="Motivation">
            <a:extLst>
              <a:ext uri="{FF2B5EF4-FFF2-40B4-BE49-F238E27FC236}">
                <a16:creationId xmlns:a16="http://schemas.microsoft.com/office/drawing/2014/main" id="{4D04A204-3215-C9EB-78D3-29F98448310E}"/>
              </a:ext>
            </a:extLst>
          </p:cNvPr>
          <p:cNvSpPr txBox="1">
            <a:spLocks noGrp="1"/>
          </p:cNvSpPr>
          <p:nvPr>
            <p:ph type="title"/>
          </p:nvPr>
        </p:nvSpPr>
        <p:spPr>
          <a:xfrm>
            <a:off x="1143000" y="367146"/>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IN" sz="3200" dirty="0"/>
              <a:t>Literature Survey</a:t>
            </a:r>
            <a:endParaRPr sz="3200" dirty="0"/>
          </a:p>
        </p:txBody>
      </p:sp>
      <p:graphicFrame>
        <p:nvGraphicFramePr>
          <p:cNvPr id="2" name="Table 2">
            <a:extLst>
              <a:ext uri="{FF2B5EF4-FFF2-40B4-BE49-F238E27FC236}">
                <a16:creationId xmlns:a16="http://schemas.microsoft.com/office/drawing/2014/main" id="{CA2977CD-D79D-060C-ADB8-5E4A4D8DF2EA}"/>
              </a:ext>
            </a:extLst>
          </p:cNvPr>
          <p:cNvGraphicFramePr>
            <a:graphicFrameLocks noGrp="1"/>
          </p:cNvGraphicFramePr>
          <p:nvPr>
            <p:extLst>
              <p:ext uri="{D42A27DB-BD31-4B8C-83A1-F6EECF244321}">
                <p14:modId xmlns:p14="http://schemas.microsoft.com/office/powerpoint/2010/main" val="3335009160"/>
              </p:ext>
            </p:extLst>
          </p:nvPr>
        </p:nvGraphicFramePr>
        <p:xfrm>
          <a:off x="601041" y="1192805"/>
          <a:ext cx="8009559" cy="5318184"/>
        </p:xfrm>
        <a:graphic>
          <a:graphicData uri="http://schemas.openxmlformats.org/drawingml/2006/table">
            <a:tbl>
              <a:tblPr firstRow="1" bandRow="1">
                <a:tableStyleId>{7DF18680-E054-41AD-8BC1-D1AEF772440D}</a:tableStyleId>
              </a:tblPr>
              <a:tblGrid>
                <a:gridCol w="631994">
                  <a:extLst>
                    <a:ext uri="{9D8B030D-6E8A-4147-A177-3AD203B41FA5}">
                      <a16:colId xmlns:a16="http://schemas.microsoft.com/office/drawing/2014/main" val="3359582560"/>
                    </a:ext>
                  </a:extLst>
                </a:gridCol>
                <a:gridCol w="1284104">
                  <a:extLst>
                    <a:ext uri="{9D8B030D-6E8A-4147-A177-3AD203B41FA5}">
                      <a16:colId xmlns:a16="http://schemas.microsoft.com/office/drawing/2014/main" val="246789036"/>
                    </a:ext>
                  </a:extLst>
                </a:gridCol>
                <a:gridCol w="1615150">
                  <a:extLst>
                    <a:ext uri="{9D8B030D-6E8A-4147-A177-3AD203B41FA5}">
                      <a16:colId xmlns:a16="http://schemas.microsoft.com/office/drawing/2014/main" val="2085544661"/>
                    </a:ext>
                  </a:extLst>
                </a:gridCol>
                <a:gridCol w="2367375">
                  <a:extLst>
                    <a:ext uri="{9D8B030D-6E8A-4147-A177-3AD203B41FA5}">
                      <a16:colId xmlns:a16="http://schemas.microsoft.com/office/drawing/2014/main" val="1277987297"/>
                    </a:ext>
                  </a:extLst>
                </a:gridCol>
                <a:gridCol w="2110936">
                  <a:extLst>
                    <a:ext uri="{9D8B030D-6E8A-4147-A177-3AD203B41FA5}">
                      <a16:colId xmlns:a16="http://schemas.microsoft.com/office/drawing/2014/main" val="3529693153"/>
                    </a:ext>
                  </a:extLst>
                </a:gridCol>
              </a:tblGrid>
              <a:tr h="412432">
                <a:tc>
                  <a:txBody>
                    <a:bodyPr/>
                    <a:lstStyle/>
                    <a:p>
                      <a:pPr algn="just"/>
                      <a:r>
                        <a:rPr lang="en-IN" sz="1200" dirty="0" err="1"/>
                        <a:t>S.No</a:t>
                      </a:r>
                      <a:r>
                        <a:rPr lang="en-IN" sz="1200" dirty="0"/>
                        <a:t>.</a:t>
                      </a:r>
                    </a:p>
                  </a:txBody>
                  <a:tcPr>
                    <a:solidFill>
                      <a:srgbClr val="4898CA"/>
                    </a:solidFill>
                  </a:tcPr>
                </a:tc>
                <a:tc>
                  <a:txBody>
                    <a:bodyPr/>
                    <a:lstStyle/>
                    <a:p>
                      <a:pPr algn="just"/>
                      <a:r>
                        <a:rPr lang="en-IN" sz="1200" dirty="0"/>
                        <a:t>Authors name(s)</a:t>
                      </a:r>
                    </a:p>
                  </a:txBody>
                  <a:tcPr>
                    <a:solidFill>
                      <a:srgbClr val="4898CA"/>
                    </a:solidFill>
                  </a:tcPr>
                </a:tc>
                <a:tc>
                  <a:txBody>
                    <a:bodyPr/>
                    <a:lstStyle/>
                    <a:p>
                      <a:pPr algn="just"/>
                      <a:r>
                        <a:rPr lang="en-IN" sz="1200" dirty="0"/>
                        <a:t>Full title of the paper with year</a:t>
                      </a:r>
                    </a:p>
                  </a:txBody>
                  <a:tcPr>
                    <a:solidFill>
                      <a:srgbClr val="4898CA"/>
                    </a:solidFill>
                  </a:tcPr>
                </a:tc>
                <a:tc>
                  <a:txBody>
                    <a:bodyPr/>
                    <a:lstStyle/>
                    <a:p>
                      <a:pPr algn="just"/>
                      <a:r>
                        <a:rPr lang="en-IN" sz="1200" dirty="0"/>
                        <a:t>Inference from the paper</a:t>
                      </a:r>
                    </a:p>
                  </a:txBody>
                  <a:tcPr>
                    <a:solidFill>
                      <a:srgbClr val="4898CA"/>
                    </a:solidFill>
                  </a:tcPr>
                </a:tc>
                <a:tc>
                  <a:txBody>
                    <a:bodyPr/>
                    <a:lstStyle/>
                    <a:p>
                      <a:pPr algn="just"/>
                      <a:r>
                        <a:rPr lang="en-IN" sz="1200" dirty="0"/>
                        <a:t>Open Problem (For proposed work)</a:t>
                      </a:r>
                    </a:p>
                  </a:txBody>
                  <a:tcPr>
                    <a:solidFill>
                      <a:srgbClr val="4898CA"/>
                    </a:solidFill>
                  </a:tcPr>
                </a:tc>
                <a:extLst>
                  <a:ext uri="{0D108BD9-81ED-4DB2-BD59-A6C34878D82A}">
                    <a16:rowId xmlns:a16="http://schemas.microsoft.com/office/drawing/2014/main" val="1015962150"/>
                  </a:ext>
                </a:extLst>
              </a:tr>
              <a:tr h="2392104">
                <a:tc>
                  <a:txBody>
                    <a:bodyPr/>
                    <a:lstStyle/>
                    <a:p>
                      <a:pPr algn="just"/>
                      <a:r>
                        <a:rPr lang="en-US" sz="1200" dirty="0"/>
                        <a:t>9</a:t>
                      </a:r>
                      <a:endParaRPr lang="en-IN" sz="1200" dirty="0"/>
                    </a:p>
                  </a:txBody>
                  <a:tcPr/>
                </a:tc>
                <a:tc>
                  <a:txBody>
                    <a:bodyPr/>
                    <a:lstStyle/>
                    <a:p>
                      <a:pPr algn="just"/>
                      <a:r>
                        <a:rPr lang="en-US" sz="1200" dirty="0" err="1"/>
                        <a:t>Ardan</a:t>
                      </a:r>
                      <a:r>
                        <a:rPr lang="en-US" sz="1200" dirty="0"/>
                        <a:t> Hüseyin </a:t>
                      </a:r>
                      <a:r>
                        <a:rPr lang="en-US" sz="1200" dirty="0" err="1"/>
                        <a:t>Eşlik</a:t>
                      </a:r>
                      <a:r>
                        <a:rPr lang="en-US" sz="1200" dirty="0"/>
                        <a:t>, Emre </a:t>
                      </a:r>
                      <a:r>
                        <a:rPr lang="en-US" sz="1200" dirty="0" err="1"/>
                        <a:t>Akarslan</a:t>
                      </a:r>
                      <a:r>
                        <a:rPr lang="en-US" sz="1200" dirty="0"/>
                        <a:t>, </a:t>
                      </a:r>
                      <a:r>
                        <a:rPr lang="en-US" sz="1200" dirty="0" err="1"/>
                        <a:t>Fatih</a:t>
                      </a:r>
                      <a:r>
                        <a:rPr lang="en-US" sz="1200" dirty="0"/>
                        <a:t> Onur </a:t>
                      </a:r>
                      <a:r>
                        <a:rPr lang="en-US" sz="1200" dirty="0" err="1"/>
                        <a:t>Hocaoğlu</a:t>
                      </a:r>
                      <a:endParaRPr lang="en-IN" sz="1200" dirty="0"/>
                    </a:p>
                  </a:txBody>
                  <a:tcPr/>
                </a:tc>
                <a:tc>
                  <a:txBody>
                    <a:bodyPr/>
                    <a:lstStyle/>
                    <a:p>
                      <a:pPr algn="just"/>
                      <a:r>
                        <a:rPr lang="en-US" sz="1200" dirty="0"/>
                        <a:t>Creating Cloud Segmentation Data Set Using Sky</a:t>
                      </a:r>
                    </a:p>
                    <a:p>
                      <a:pPr algn="just"/>
                      <a:r>
                        <a:rPr lang="en-US" sz="1200" dirty="0"/>
                        <a:t>Images of </a:t>
                      </a:r>
                      <a:r>
                        <a:rPr lang="en-US" sz="1200" dirty="0" err="1"/>
                        <a:t>Afyonkarahisar</a:t>
                      </a:r>
                      <a:r>
                        <a:rPr lang="en-US" sz="1200" dirty="0"/>
                        <a:t> Region.2024</a:t>
                      </a:r>
                      <a:endParaRPr lang="en-IN" sz="1200" dirty="0"/>
                    </a:p>
                  </a:txBody>
                  <a:tcPr/>
                </a:tc>
                <a:tc>
                  <a:txBody>
                    <a:bodyPr/>
                    <a:lstStyle/>
                    <a:p>
                      <a:pPr algn="just"/>
                      <a:r>
                        <a:rPr lang="en-US" sz="1200" dirty="0"/>
                        <a:t>A cloud segmentation dataset comprising 825 sky images and corresponding masks was generated using data from </a:t>
                      </a:r>
                      <a:r>
                        <a:rPr lang="en-US" sz="1200" dirty="0" err="1"/>
                        <a:t>Afyon</a:t>
                      </a:r>
                      <a:r>
                        <a:rPr lang="en-US" sz="1200" dirty="0"/>
                        <a:t> </a:t>
                      </a:r>
                      <a:r>
                        <a:rPr lang="en-US" sz="1200" dirty="0" err="1"/>
                        <a:t>Kocatepe</a:t>
                      </a:r>
                      <a:r>
                        <a:rPr lang="en-US" sz="1200" dirty="0"/>
                        <a:t> University. transformed them into binary format for compatibility with machine learning and deep learning techniques. The dataset facilitates improved cloud location and shape prediction.</a:t>
                      </a:r>
                      <a:endParaRPr lang="en-IN" sz="12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t> ----</a:t>
                      </a:r>
                      <a:endParaRPr lang="en-IN" sz="1200" dirty="0"/>
                    </a:p>
                  </a:txBody>
                  <a:tcPr/>
                </a:tc>
                <a:extLst>
                  <a:ext uri="{0D108BD9-81ED-4DB2-BD59-A6C34878D82A}">
                    <a16:rowId xmlns:a16="http://schemas.microsoft.com/office/drawing/2014/main" val="3917762837"/>
                  </a:ext>
                </a:extLst>
              </a:tr>
              <a:tr h="2081651">
                <a:tc>
                  <a:txBody>
                    <a:bodyPr/>
                    <a:lstStyle/>
                    <a:p>
                      <a:pPr algn="just"/>
                      <a:r>
                        <a:rPr lang="en-US" sz="1200" dirty="0"/>
                        <a:t>10</a:t>
                      </a:r>
                      <a:endParaRPr lang="en-IN" sz="1200" dirty="0"/>
                    </a:p>
                  </a:txBody>
                  <a:tcPr/>
                </a:tc>
                <a:tc>
                  <a:txBody>
                    <a:bodyPr/>
                    <a:lstStyle/>
                    <a:p>
                      <a:pPr algn="just"/>
                      <a:r>
                        <a:rPr lang="en-IN" sz="1200" dirty="0"/>
                        <a:t>Caleb Akhtar Martínez and Jerome P. Jarrett</a:t>
                      </a:r>
                    </a:p>
                  </a:txBody>
                  <a:tcPr/>
                </a:tc>
                <a:tc>
                  <a:txBody>
                    <a:bodyPr/>
                    <a:lstStyle/>
                    <a:p>
                      <a:pPr algn="just"/>
                      <a:r>
                        <a:rPr lang="en-US" sz="1200" dirty="0"/>
                        <a:t>Comparing Two Contrail Models Under Certain and Uncertain</a:t>
                      </a:r>
                    </a:p>
                    <a:p>
                      <a:pPr algn="just"/>
                      <a:r>
                        <a:rPr lang="en-US" sz="1200" dirty="0"/>
                        <a:t>Inputs, 2024</a:t>
                      </a:r>
                      <a:endParaRPr lang="en-IN" sz="1200" dirty="0"/>
                    </a:p>
                  </a:txBody>
                  <a:tcPr/>
                </a:tc>
                <a:tc>
                  <a:txBody>
                    <a:bodyPr/>
                    <a:lstStyle/>
                    <a:p>
                      <a:pPr algn="just"/>
                      <a:r>
                        <a:rPr lang="en-US" sz="1200" dirty="0"/>
                        <a:t>In this study, two existing models of different fidelities, </a:t>
                      </a:r>
                      <a:r>
                        <a:rPr lang="en-US" sz="1200" dirty="0" err="1"/>
                        <a:t>CoCiP</a:t>
                      </a:r>
                      <a:r>
                        <a:rPr lang="en-US" sz="1200" dirty="0"/>
                        <a:t> and APCEMM, are compared under certain and uncertain inputs to understand their capabilities and sensitivity at different timescales. The comparison reveals similarities in the response to changing temperature and relative humidity but discrepancies in the evolution of contrail properties over time. </a:t>
                      </a:r>
                      <a:endParaRPr lang="en-IN" sz="1200" dirty="0"/>
                    </a:p>
                  </a:txBody>
                  <a:tcPr/>
                </a:tc>
                <a:tc>
                  <a:txBody>
                    <a:bodyPr/>
                    <a:lstStyle/>
                    <a:p>
                      <a:pPr algn="just"/>
                      <a:r>
                        <a:rPr lang="en-US" sz="1200" dirty="0"/>
                        <a:t>Future research should focus on acquiring more validation data to compare existing and future models accurately. Additionally, investigating the sensitivity of models to parameter changes under fixed meteorological conditions can further enhance model reliability. </a:t>
                      </a:r>
                      <a:endParaRPr lang="en-IN" sz="1200" dirty="0"/>
                    </a:p>
                  </a:txBody>
                  <a:tcPr/>
                </a:tc>
                <a:extLst>
                  <a:ext uri="{0D108BD9-81ED-4DB2-BD59-A6C34878D82A}">
                    <a16:rowId xmlns:a16="http://schemas.microsoft.com/office/drawing/2014/main" val="3425193907"/>
                  </a:ext>
                </a:extLst>
              </a:tr>
            </a:tbl>
          </a:graphicData>
        </a:graphic>
      </p:graphicFrame>
    </p:spTree>
    <p:extLst>
      <p:ext uri="{BB962C8B-B14F-4D97-AF65-F5344CB8AC3E}">
        <p14:creationId xmlns:p14="http://schemas.microsoft.com/office/powerpoint/2010/main" val="1412884010"/>
      </p:ext>
    </p:extLst>
  </p:cSld>
  <p:clrMapOvr>
    <a:masterClrMapping/>
  </p:clrMapOvr>
  <p:transition spd="med"/>
</p:sld>
</file>

<file path=ppt/theme/theme1.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10450</TotalTime>
  <Words>4315</Words>
  <Application>Microsoft Office PowerPoint</Application>
  <PresentationFormat>On-screen Show (4:3)</PresentationFormat>
  <Paragraphs>517</Paragraphs>
  <Slides>38</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Helvetica</vt:lpstr>
      <vt:lpstr>Söhne</vt:lpstr>
      <vt:lpstr>Times New Roman</vt:lpstr>
      <vt:lpstr>Wingdings</vt:lpstr>
      <vt:lpstr>11_Default Design</vt:lpstr>
      <vt:lpstr>Satellite-Based Validation of Contrail Prediction Models for  Sustainable Aviation  Final Team ID: P174   Panel No.: 15</vt:lpstr>
      <vt:lpstr>Introduction </vt:lpstr>
      <vt:lpstr>PowerPoint Presentation</vt:lpstr>
      <vt:lpstr>Problem Definition</vt:lpstr>
      <vt:lpstr>Literature Survey</vt:lpstr>
      <vt:lpstr>Literature Survey</vt:lpstr>
      <vt:lpstr>Literature Survey</vt:lpstr>
      <vt:lpstr>Literature Survey</vt:lpstr>
      <vt:lpstr>Literature Survey</vt:lpstr>
      <vt:lpstr>Justification for the Proposed Problem</vt:lpstr>
      <vt:lpstr>Software/Tools Requirements</vt:lpstr>
      <vt:lpstr>PowerPoint Presentation</vt:lpstr>
      <vt:lpstr>Dataset</vt:lpstr>
      <vt:lpstr>Approach </vt:lpstr>
      <vt:lpstr>Approach </vt:lpstr>
      <vt:lpstr>U-Net</vt:lpstr>
      <vt:lpstr>Approach </vt:lpstr>
      <vt:lpstr>Approach </vt:lpstr>
      <vt:lpstr>Approach </vt:lpstr>
      <vt:lpstr>Approach </vt:lpstr>
      <vt:lpstr>U-Net</vt:lpstr>
      <vt:lpstr>Architecture</vt:lpstr>
      <vt:lpstr>Variants </vt:lpstr>
      <vt:lpstr>Variants </vt:lpstr>
      <vt:lpstr>Approach </vt:lpstr>
      <vt:lpstr>Approach </vt:lpstr>
      <vt:lpstr>Parameters  </vt:lpstr>
      <vt:lpstr>Evaluation Metrics</vt:lpstr>
      <vt:lpstr>Results</vt:lpstr>
      <vt:lpstr>Results</vt:lpstr>
      <vt:lpstr>Results</vt:lpstr>
      <vt:lpstr>Results</vt:lpstr>
      <vt:lpstr>Results</vt:lpstr>
      <vt:lpstr>Results</vt:lpstr>
      <vt:lpstr>Timeline</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Detection System</dc:title>
  <dc:creator>sundar rathinavel</dc:creator>
  <cp:lastModifiedBy>Baddireddi Sree Chandana</cp:lastModifiedBy>
  <cp:revision>227</cp:revision>
  <dcterms:modified xsi:type="dcterms:W3CDTF">2024-05-09T02:05:34Z</dcterms:modified>
</cp:coreProperties>
</file>