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60" r:id="rId4"/>
    <p:sldId id="261" r:id="rId5"/>
    <p:sldId id="315" r:id="rId6"/>
    <p:sldId id="262" r:id="rId7"/>
    <p:sldId id="306" r:id="rId8"/>
    <p:sldId id="305" r:id="rId9"/>
    <p:sldId id="298" r:id="rId10"/>
    <p:sldId id="299" r:id="rId11"/>
    <p:sldId id="300" r:id="rId12"/>
    <p:sldId id="301" r:id="rId13"/>
    <p:sldId id="312" r:id="rId14"/>
    <p:sldId id="302" r:id="rId15"/>
    <p:sldId id="308" r:id="rId16"/>
    <p:sldId id="309" r:id="rId17"/>
    <p:sldId id="307" r:id="rId18"/>
    <p:sldId id="304" r:id="rId19"/>
    <p:sldId id="303" r:id="rId20"/>
    <p:sldId id="310" r:id="rId21"/>
    <p:sldId id="313" r:id="rId22"/>
    <p:sldId id="311" r:id="rId23"/>
    <p:sldId id="316" r:id="rId24"/>
    <p:sldId id="314" r:id="rId25"/>
    <p:sldId id="297" r:id="rId26"/>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0925" y="194563"/>
            <a:ext cx="8962148" cy="391159"/>
          </a:xfrm>
          <a:prstGeom prst="rect">
            <a:avLst/>
          </a:prstGeom>
        </p:spPr>
        <p:txBody>
          <a:bodyPr wrap="square" lIns="0" tIns="0" rIns="0" bIns="0">
            <a:spAutoFit/>
          </a:bodyPr>
          <a:lstStyle>
            <a:lvl1pPr>
              <a:defRPr sz="2400" b="0" i="0">
                <a:solidFill>
                  <a:srgbClr val="E83D3D"/>
                </a:solidFill>
                <a:latin typeface="Verdana"/>
                <a:cs typeface="Verdana"/>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F4D000"/>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7200" b="0" i="0">
                <a:solidFill>
                  <a:schemeClr val="bg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499"/>
                </a:lnTo>
                <a:lnTo>
                  <a:pt x="9144000" y="5143499"/>
                </a:lnTo>
                <a:lnTo>
                  <a:pt x="9144000" y="0"/>
                </a:lnTo>
                <a:close/>
              </a:path>
            </a:pathLst>
          </a:custGeom>
          <a:solidFill>
            <a:srgbClr val="264C57"/>
          </a:solidFill>
        </p:spPr>
        <p:txBody>
          <a:bodyPr wrap="square" lIns="0" tIns="0" rIns="0" bIns="0" rtlCol="0"/>
          <a:lstStyle/>
          <a:p>
            <a:endParaRPr/>
          </a:p>
        </p:txBody>
      </p:sp>
      <p:sp>
        <p:nvSpPr>
          <p:cNvPr id="17" name="bg object 17"/>
          <p:cNvSpPr/>
          <p:nvPr/>
        </p:nvSpPr>
        <p:spPr>
          <a:xfrm>
            <a:off x="4572000" y="0"/>
            <a:ext cx="4572000" cy="5143500"/>
          </a:xfrm>
          <a:custGeom>
            <a:avLst/>
            <a:gdLst/>
            <a:ahLst/>
            <a:cxnLst/>
            <a:rect l="l" t="t" r="r" b="b"/>
            <a:pathLst>
              <a:path w="4572000" h="5143500">
                <a:moveTo>
                  <a:pt x="4572000" y="0"/>
                </a:moveTo>
                <a:lnTo>
                  <a:pt x="0" y="0"/>
                </a:lnTo>
                <a:lnTo>
                  <a:pt x="0" y="5143499"/>
                </a:lnTo>
                <a:lnTo>
                  <a:pt x="4572000" y="5143499"/>
                </a:lnTo>
                <a:lnTo>
                  <a:pt x="4572000" y="0"/>
                </a:lnTo>
                <a:close/>
              </a:path>
            </a:pathLst>
          </a:custGeom>
          <a:solidFill>
            <a:srgbClr val="F4D000"/>
          </a:solidFill>
        </p:spPr>
        <p:txBody>
          <a:bodyPr wrap="square" lIns="0" tIns="0" rIns="0" bIns="0" rtlCol="0"/>
          <a:lstStyle/>
          <a:p>
            <a:endParaRPr/>
          </a:p>
        </p:txBody>
      </p:sp>
      <p:sp>
        <p:nvSpPr>
          <p:cNvPr id="18" name="bg object 18"/>
          <p:cNvSpPr/>
          <p:nvPr/>
        </p:nvSpPr>
        <p:spPr>
          <a:xfrm>
            <a:off x="4564038" y="0"/>
            <a:ext cx="810895" cy="5143500"/>
          </a:xfrm>
          <a:custGeom>
            <a:avLst/>
            <a:gdLst/>
            <a:ahLst/>
            <a:cxnLst/>
            <a:rect l="l" t="t" r="r" b="b"/>
            <a:pathLst>
              <a:path w="810895" h="5143500">
                <a:moveTo>
                  <a:pt x="0" y="0"/>
                </a:moveTo>
                <a:lnTo>
                  <a:pt x="0" y="5143499"/>
                </a:lnTo>
                <a:lnTo>
                  <a:pt x="810900" y="5143499"/>
                </a:lnTo>
                <a:lnTo>
                  <a:pt x="0" y="0"/>
                </a:lnTo>
                <a:close/>
              </a:path>
            </a:pathLst>
          </a:custGeom>
          <a:solidFill>
            <a:srgbClr val="00ABBF"/>
          </a:solidFill>
        </p:spPr>
        <p:txBody>
          <a:bodyPr wrap="square" lIns="0" tIns="0" rIns="0" bIns="0" rtlCol="0"/>
          <a:lstStyle/>
          <a:p>
            <a:endParaRPr/>
          </a:p>
        </p:txBody>
      </p:sp>
      <p:sp>
        <p:nvSpPr>
          <p:cNvPr id="19" name="bg object 19"/>
          <p:cNvSpPr/>
          <p:nvPr/>
        </p:nvSpPr>
        <p:spPr>
          <a:xfrm>
            <a:off x="145462" y="4154249"/>
            <a:ext cx="4521200" cy="989330"/>
          </a:xfrm>
          <a:custGeom>
            <a:avLst/>
            <a:gdLst/>
            <a:ahLst/>
            <a:cxnLst/>
            <a:rect l="l" t="t" r="r" b="b"/>
            <a:pathLst>
              <a:path w="4521200" h="989329">
                <a:moveTo>
                  <a:pt x="2260535" y="0"/>
                </a:moveTo>
                <a:lnTo>
                  <a:pt x="2196885" y="426"/>
                </a:lnTo>
                <a:lnTo>
                  <a:pt x="2133667" y="1699"/>
                </a:lnTo>
                <a:lnTo>
                  <a:pt x="2070905" y="3806"/>
                </a:lnTo>
                <a:lnTo>
                  <a:pt x="2008621" y="6737"/>
                </a:lnTo>
                <a:lnTo>
                  <a:pt x="1946838" y="10481"/>
                </a:lnTo>
                <a:lnTo>
                  <a:pt x="1885579" y="15026"/>
                </a:lnTo>
                <a:lnTo>
                  <a:pt x="1824867" y="20361"/>
                </a:lnTo>
                <a:lnTo>
                  <a:pt x="1764724" y="26475"/>
                </a:lnTo>
                <a:lnTo>
                  <a:pt x="1705173" y="33357"/>
                </a:lnTo>
                <a:lnTo>
                  <a:pt x="1646237" y="40996"/>
                </a:lnTo>
                <a:lnTo>
                  <a:pt x="1587940" y="49381"/>
                </a:lnTo>
                <a:lnTo>
                  <a:pt x="1530302" y="58501"/>
                </a:lnTo>
                <a:lnTo>
                  <a:pt x="1473348" y="68344"/>
                </a:lnTo>
                <a:lnTo>
                  <a:pt x="1417101" y="78899"/>
                </a:lnTo>
                <a:lnTo>
                  <a:pt x="1361582" y="90155"/>
                </a:lnTo>
                <a:lnTo>
                  <a:pt x="1306815" y="102102"/>
                </a:lnTo>
                <a:lnTo>
                  <a:pt x="1252823" y="114727"/>
                </a:lnTo>
                <a:lnTo>
                  <a:pt x="1199628" y="128020"/>
                </a:lnTo>
                <a:lnTo>
                  <a:pt x="1147254" y="141970"/>
                </a:lnTo>
                <a:lnTo>
                  <a:pt x="1095722" y="156565"/>
                </a:lnTo>
                <a:lnTo>
                  <a:pt x="1045056" y="171795"/>
                </a:lnTo>
                <a:lnTo>
                  <a:pt x="995279" y="187648"/>
                </a:lnTo>
                <a:lnTo>
                  <a:pt x="946413" y="204113"/>
                </a:lnTo>
                <a:lnTo>
                  <a:pt x="898482" y="221179"/>
                </a:lnTo>
                <a:lnTo>
                  <a:pt x="851507" y="238835"/>
                </a:lnTo>
                <a:lnTo>
                  <a:pt x="805512" y="257069"/>
                </a:lnTo>
                <a:lnTo>
                  <a:pt x="760520" y="275871"/>
                </a:lnTo>
                <a:lnTo>
                  <a:pt x="716553" y="295230"/>
                </a:lnTo>
                <a:lnTo>
                  <a:pt x="673634" y="315134"/>
                </a:lnTo>
                <a:lnTo>
                  <a:pt x="631786" y="335572"/>
                </a:lnTo>
                <a:lnTo>
                  <a:pt x="591032" y="356533"/>
                </a:lnTo>
                <a:lnTo>
                  <a:pt x="551395" y="378006"/>
                </a:lnTo>
                <a:lnTo>
                  <a:pt x="512897" y="399980"/>
                </a:lnTo>
                <a:lnTo>
                  <a:pt x="475561" y="422443"/>
                </a:lnTo>
                <a:lnTo>
                  <a:pt x="439409" y="445385"/>
                </a:lnTo>
                <a:lnTo>
                  <a:pt x="404466" y="468795"/>
                </a:lnTo>
                <a:lnTo>
                  <a:pt x="370753" y="492660"/>
                </a:lnTo>
                <a:lnTo>
                  <a:pt x="338294" y="516971"/>
                </a:lnTo>
                <a:lnTo>
                  <a:pt x="307110" y="541716"/>
                </a:lnTo>
                <a:lnTo>
                  <a:pt x="277226" y="566883"/>
                </a:lnTo>
                <a:lnTo>
                  <a:pt x="248663" y="592462"/>
                </a:lnTo>
                <a:lnTo>
                  <a:pt x="195594" y="644812"/>
                </a:lnTo>
                <a:lnTo>
                  <a:pt x="148085" y="698674"/>
                </a:lnTo>
                <a:lnTo>
                  <a:pt x="106320" y="753960"/>
                </a:lnTo>
                <a:lnTo>
                  <a:pt x="70479" y="810582"/>
                </a:lnTo>
                <a:lnTo>
                  <a:pt x="40746" y="868450"/>
                </a:lnTo>
                <a:lnTo>
                  <a:pt x="17302" y="927474"/>
                </a:lnTo>
                <a:lnTo>
                  <a:pt x="331" y="987567"/>
                </a:lnTo>
                <a:lnTo>
                  <a:pt x="0" y="989250"/>
                </a:lnTo>
                <a:lnTo>
                  <a:pt x="4521073" y="989250"/>
                </a:lnTo>
                <a:lnTo>
                  <a:pt x="4503770" y="927474"/>
                </a:lnTo>
                <a:lnTo>
                  <a:pt x="4480327" y="868450"/>
                </a:lnTo>
                <a:lnTo>
                  <a:pt x="4450593" y="810582"/>
                </a:lnTo>
                <a:lnTo>
                  <a:pt x="4414753" y="753960"/>
                </a:lnTo>
                <a:lnTo>
                  <a:pt x="4372987" y="698674"/>
                </a:lnTo>
                <a:lnTo>
                  <a:pt x="4325478" y="644812"/>
                </a:lnTo>
                <a:lnTo>
                  <a:pt x="4272409" y="592462"/>
                </a:lnTo>
                <a:lnTo>
                  <a:pt x="4243846" y="566883"/>
                </a:lnTo>
                <a:lnTo>
                  <a:pt x="4213962" y="541716"/>
                </a:lnTo>
                <a:lnTo>
                  <a:pt x="4182778" y="516971"/>
                </a:lnTo>
                <a:lnTo>
                  <a:pt x="4150319" y="492660"/>
                </a:lnTo>
                <a:lnTo>
                  <a:pt x="4116606" y="468795"/>
                </a:lnTo>
                <a:lnTo>
                  <a:pt x="4081662" y="445385"/>
                </a:lnTo>
                <a:lnTo>
                  <a:pt x="4045511" y="422443"/>
                </a:lnTo>
                <a:lnTo>
                  <a:pt x="4008175" y="399980"/>
                </a:lnTo>
                <a:lnTo>
                  <a:pt x="3969677" y="378006"/>
                </a:lnTo>
                <a:lnTo>
                  <a:pt x="3930039" y="356533"/>
                </a:lnTo>
                <a:lnTo>
                  <a:pt x="3889285" y="335572"/>
                </a:lnTo>
                <a:lnTo>
                  <a:pt x="3847437" y="315134"/>
                </a:lnTo>
                <a:lnTo>
                  <a:pt x="3804519" y="295230"/>
                </a:lnTo>
                <a:lnTo>
                  <a:pt x="3760552" y="275871"/>
                </a:lnTo>
                <a:lnTo>
                  <a:pt x="3715559" y="257069"/>
                </a:lnTo>
                <a:lnTo>
                  <a:pt x="3669564" y="238835"/>
                </a:lnTo>
                <a:lnTo>
                  <a:pt x="3622590" y="221179"/>
                </a:lnTo>
                <a:lnTo>
                  <a:pt x="3574658" y="204113"/>
                </a:lnTo>
                <a:lnTo>
                  <a:pt x="3525792" y="187648"/>
                </a:lnTo>
                <a:lnTo>
                  <a:pt x="3476015" y="171795"/>
                </a:lnTo>
                <a:lnTo>
                  <a:pt x="3425349" y="156565"/>
                </a:lnTo>
                <a:lnTo>
                  <a:pt x="3373817" y="141970"/>
                </a:lnTo>
                <a:lnTo>
                  <a:pt x="3321443" y="128020"/>
                </a:lnTo>
                <a:lnTo>
                  <a:pt x="3268248" y="114727"/>
                </a:lnTo>
                <a:lnTo>
                  <a:pt x="3214256" y="102102"/>
                </a:lnTo>
                <a:lnTo>
                  <a:pt x="3159489" y="90155"/>
                </a:lnTo>
                <a:lnTo>
                  <a:pt x="3103970" y="78899"/>
                </a:lnTo>
                <a:lnTo>
                  <a:pt x="3047723" y="68344"/>
                </a:lnTo>
                <a:lnTo>
                  <a:pt x="2990769" y="58501"/>
                </a:lnTo>
                <a:lnTo>
                  <a:pt x="2933132" y="49381"/>
                </a:lnTo>
                <a:lnTo>
                  <a:pt x="2874834" y="40996"/>
                </a:lnTo>
                <a:lnTo>
                  <a:pt x="2815898" y="33357"/>
                </a:lnTo>
                <a:lnTo>
                  <a:pt x="2756347" y="26475"/>
                </a:lnTo>
                <a:lnTo>
                  <a:pt x="2696204" y="20361"/>
                </a:lnTo>
                <a:lnTo>
                  <a:pt x="2635492" y="15026"/>
                </a:lnTo>
                <a:lnTo>
                  <a:pt x="2574233" y="10481"/>
                </a:lnTo>
                <a:lnTo>
                  <a:pt x="2512450" y="6737"/>
                </a:lnTo>
                <a:lnTo>
                  <a:pt x="2450166" y="3806"/>
                </a:lnTo>
                <a:lnTo>
                  <a:pt x="2387403" y="1699"/>
                </a:lnTo>
                <a:lnTo>
                  <a:pt x="2324186" y="426"/>
                </a:lnTo>
                <a:lnTo>
                  <a:pt x="2260535" y="0"/>
                </a:lnTo>
                <a:close/>
              </a:path>
            </a:pathLst>
          </a:custGeom>
          <a:solidFill>
            <a:srgbClr val="336574">
              <a:alpha val="22749"/>
            </a:srgbClr>
          </a:solidFill>
        </p:spPr>
        <p:txBody>
          <a:bodyPr wrap="square" lIns="0" tIns="0" rIns="0" bIns="0" rtlCol="0"/>
          <a:lstStyle/>
          <a:p>
            <a:endParaRPr/>
          </a:p>
        </p:txBody>
      </p:sp>
      <p:sp>
        <p:nvSpPr>
          <p:cNvPr id="20" name="bg object 20"/>
          <p:cNvSpPr/>
          <p:nvPr/>
        </p:nvSpPr>
        <p:spPr>
          <a:xfrm>
            <a:off x="1720809" y="547216"/>
            <a:ext cx="1367155" cy="800735"/>
          </a:xfrm>
          <a:custGeom>
            <a:avLst/>
            <a:gdLst/>
            <a:ahLst/>
            <a:cxnLst/>
            <a:rect l="l" t="t" r="r" b="b"/>
            <a:pathLst>
              <a:path w="1367155" h="800735">
                <a:moveTo>
                  <a:pt x="1367031" y="0"/>
                </a:moveTo>
                <a:lnTo>
                  <a:pt x="0" y="0"/>
                </a:lnTo>
                <a:lnTo>
                  <a:pt x="0" y="800162"/>
                </a:lnTo>
                <a:lnTo>
                  <a:pt x="1367031" y="800162"/>
                </a:lnTo>
                <a:lnTo>
                  <a:pt x="1367031" y="0"/>
                </a:lnTo>
                <a:close/>
              </a:path>
            </a:pathLst>
          </a:custGeom>
          <a:solidFill>
            <a:srgbClr val="F4D000"/>
          </a:solidFill>
        </p:spPr>
        <p:txBody>
          <a:bodyPr wrap="square" lIns="0" tIns="0" rIns="0" bIns="0" rtlCol="0"/>
          <a:lstStyle/>
          <a:p>
            <a:endParaRPr/>
          </a:p>
        </p:txBody>
      </p:sp>
      <p:sp>
        <p:nvSpPr>
          <p:cNvPr id="21" name="bg object 21"/>
          <p:cNvSpPr/>
          <p:nvPr/>
        </p:nvSpPr>
        <p:spPr>
          <a:xfrm>
            <a:off x="1723425" y="541155"/>
            <a:ext cx="1362075" cy="807720"/>
          </a:xfrm>
          <a:custGeom>
            <a:avLst/>
            <a:gdLst/>
            <a:ahLst/>
            <a:cxnLst/>
            <a:rect l="l" t="t" r="r" b="b"/>
            <a:pathLst>
              <a:path w="1362075" h="807719">
                <a:moveTo>
                  <a:pt x="1361799" y="0"/>
                </a:moveTo>
                <a:lnTo>
                  <a:pt x="0" y="807303"/>
                </a:lnTo>
                <a:lnTo>
                  <a:pt x="1361799" y="807303"/>
                </a:lnTo>
                <a:lnTo>
                  <a:pt x="1361799" y="0"/>
                </a:lnTo>
                <a:close/>
              </a:path>
            </a:pathLst>
          </a:custGeom>
          <a:solidFill>
            <a:srgbClr val="CEB2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400" b="0" i="0">
                <a:solidFill>
                  <a:srgbClr val="F4D000"/>
                </a:solidFill>
                <a:latin typeface="Verdana"/>
                <a:cs typeface="Verdan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F4D000"/>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499"/>
                </a:lnTo>
                <a:lnTo>
                  <a:pt x="9144000" y="5143499"/>
                </a:lnTo>
                <a:lnTo>
                  <a:pt x="9144000" y="0"/>
                </a:lnTo>
                <a:close/>
              </a:path>
            </a:pathLst>
          </a:custGeom>
          <a:solidFill>
            <a:srgbClr val="264C57"/>
          </a:solidFill>
        </p:spPr>
        <p:txBody>
          <a:bodyPr wrap="square" lIns="0" tIns="0" rIns="0" bIns="0" rtlCol="0"/>
          <a:lstStyle/>
          <a:p>
            <a:endParaRPr/>
          </a:p>
        </p:txBody>
      </p:sp>
      <p:sp>
        <p:nvSpPr>
          <p:cNvPr id="2" name="Holder 2"/>
          <p:cNvSpPr>
            <a:spLocks noGrp="1"/>
          </p:cNvSpPr>
          <p:nvPr>
            <p:ph type="title"/>
          </p:nvPr>
        </p:nvSpPr>
        <p:spPr>
          <a:xfrm>
            <a:off x="171676" y="633476"/>
            <a:ext cx="8800647" cy="391159"/>
          </a:xfrm>
          <a:prstGeom prst="rect">
            <a:avLst/>
          </a:prstGeom>
        </p:spPr>
        <p:txBody>
          <a:bodyPr wrap="square" lIns="0" tIns="0" rIns="0" bIns="0">
            <a:spAutoFit/>
          </a:bodyPr>
          <a:lstStyle>
            <a:lvl1pPr>
              <a:defRPr sz="2400" b="0" i="0">
                <a:solidFill>
                  <a:srgbClr val="F4D000"/>
                </a:solidFill>
                <a:latin typeface="Verdana"/>
                <a:cs typeface="Verdana"/>
              </a:defRPr>
            </a:lvl1pPr>
          </a:lstStyle>
          <a:p>
            <a:endParaRPr/>
          </a:p>
        </p:txBody>
      </p:sp>
      <p:sp>
        <p:nvSpPr>
          <p:cNvPr id="3" name="Holder 3"/>
          <p:cNvSpPr>
            <a:spLocks noGrp="1"/>
          </p:cNvSpPr>
          <p:nvPr>
            <p:ph type="body" idx="1"/>
          </p:nvPr>
        </p:nvSpPr>
        <p:spPr>
          <a:xfrm>
            <a:off x="2729030" y="1660651"/>
            <a:ext cx="3685938" cy="1122680"/>
          </a:xfrm>
          <a:prstGeom prst="rect">
            <a:avLst/>
          </a:prstGeom>
        </p:spPr>
        <p:txBody>
          <a:bodyPr wrap="square" lIns="0" tIns="0" rIns="0" bIns="0">
            <a:spAutoFit/>
          </a:bodyPr>
          <a:lstStyle>
            <a:lvl1pPr>
              <a:defRPr sz="7200" b="0" i="0">
                <a:solidFill>
                  <a:schemeClr val="bg1"/>
                </a:solidFill>
                <a:latin typeface="Verdana"/>
                <a:cs typeface="Verdana"/>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7/5/2022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7474" y="2356046"/>
            <a:ext cx="9017000" cy="2811145"/>
            <a:chOff x="127474" y="2332799"/>
            <a:chExt cx="9017000" cy="2811145"/>
          </a:xfrm>
        </p:grpSpPr>
        <p:sp>
          <p:nvSpPr>
            <p:cNvPr id="3" name="object 3"/>
            <p:cNvSpPr/>
            <p:nvPr/>
          </p:nvSpPr>
          <p:spPr>
            <a:xfrm>
              <a:off x="127474" y="2332799"/>
              <a:ext cx="9017000" cy="2538730"/>
            </a:xfrm>
            <a:custGeom>
              <a:avLst/>
              <a:gdLst/>
              <a:ahLst/>
              <a:cxnLst/>
              <a:rect l="l" t="t" r="r" b="b"/>
              <a:pathLst>
                <a:path w="9017000" h="2538729">
                  <a:moveTo>
                    <a:pt x="2532209" y="1437304"/>
                  </a:moveTo>
                  <a:lnTo>
                    <a:pt x="1546244" y="1498396"/>
                  </a:lnTo>
                  <a:lnTo>
                    <a:pt x="741387" y="1632796"/>
                  </a:lnTo>
                  <a:lnTo>
                    <a:pt x="198888" y="1767197"/>
                  </a:lnTo>
                  <a:lnTo>
                    <a:pt x="0" y="1828288"/>
                  </a:lnTo>
                  <a:lnTo>
                    <a:pt x="15898" y="2460582"/>
                  </a:lnTo>
                  <a:lnTo>
                    <a:pt x="9016525" y="2538522"/>
                  </a:lnTo>
                  <a:lnTo>
                    <a:pt x="9016525" y="1481461"/>
                  </a:lnTo>
                  <a:lnTo>
                    <a:pt x="3456975" y="1481461"/>
                  </a:lnTo>
                  <a:lnTo>
                    <a:pt x="3413337" y="1481123"/>
                  </a:lnTo>
                  <a:lnTo>
                    <a:pt x="3368330" y="1480104"/>
                  </a:lnTo>
                  <a:lnTo>
                    <a:pt x="3321916" y="1478395"/>
                  </a:lnTo>
                  <a:lnTo>
                    <a:pt x="3274059" y="1475986"/>
                  </a:lnTo>
                  <a:lnTo>
                    <a:pt x="3224723" y="1472867"/>
                  </a:lnTo>
                  <a:lnTo>
                    <a:pt x="3173871" y="1469030"/>
                  </a:lnTo>
                  <a:lnTo>
                    <a:pt x="3121465" y="1464466"/>
                  </a:lnTo>
                  <a:lnTo>
                    <a:pt x="3067469" y="1459164"/>
                  </a:lnTo>
                  <a:lnTo>
                    <a:pt x="3011848" y="1453117"/>
                  </a:lnTo>
                  <a:lnTo>
                    <a:pt x="2999887" y="1451273"/>
                  </a:lnTo>
                  <a:lnTo>
                    <a:pt x="2987675" y="1450326"/>
                  </a:lnTo>
                  <a:lnTo>
                    <a:pt x="2974947" y="1449977"/>
                  </a:lnTo>
                  <a:lnTo>
                    <a:pt x="2961438" y="1449927"/>
                  </a:lnTo>
                  <a:lnTo>
                    <a:pt x="2852905" y="1444297"/>
                  </a:lnTo>
                  <a:lnTo>
                    <a:pt x="2745136" y="1440365"/>
                  </a:lnTo>
                  <a:lnTo>
                    <a:pt x="2638211" y="1438057"/>
                  </a:lnTo>
                  <a:lnTo>
                    <a:pt x="2532209" y="1437304"/>
                  </a:lnTo>
                  <a:close/>
                </a:path>
                <a:path w="9017000" h="2538729">
                  <a:moveTo>
                    <a:pt x="7065027" y="0"/>
                  </a:moveTo>
                  <a:lnTo>
                    <a:pt x="6988201" y="516"/>
                  </a:lnTo>
                  <a:lnTo>
                    <a:pt x="6912842" y="2047"/>
                  </a:lnTo>
                  <a:lnTo>
                    <a:pt x="6838937" y="4567"/>
                  </a:lnTo>
                  <a:lnTo>
                    <a:pt x="6766473" y="8049"/>
                  </a:lnTo>
                  <a:lnTo>
                    <a:pt x="6695440" y="12464"/>
                  </a:lnTo>
                  <a:lnTo>
                    <a:pt x="6625823" y="17788"/>
                  </a:lnTo>
                  <a:lnTo>
                    <a:pt x="6557610" y="23993"/>
                  </a:lnTo>
                  <a:lnTo>
                    <a:pt x="6490790" y="31052"/>
                  </a:lnTo>
                  <a:lnTo>
                    <a:pt x="6425350" y="38939"/>
                  </a:lnTo>
                  <a:lnTo>
                    <a:pt x="6361277" y="47626"/>
                  </a:lnTo>
                  <a:lnTo>
                    <a:pt x="6298559" y="57087"/>
                  </a:lnTo>
                  <a:lnTo>
                    <a:pt x="6237183" y="67296"/>
                  </a:lnTo>
                  <a:lnTo>
                    <a:pt x="6177137" y="78224"/>
                  </a:lnTo>
                  <a:lnTo>
                    <a:pt x="6118409" y="89847"/>
                  </a:lnTo>
                  <a:lnTo>
                    <a:pt x="6060986" y="102135"/>
                  </a:lnTo>
                  <a:lnTo>
                    <a:pt x="6004856" y="115064"/>
                  </a:lnTo>
                  <a:lnTo>
                    <a:pt x="5950007" y="128606"/>
                  </a:lnTo>
                  <a:lnTo>
                    <a:pt x="5896425" y="142734"/>
                  </a:lnTo>
                  <a:lnTo>
                    <a:pt x="5844099" y="157422"/>
                  </a:lnTo>
                  <a:lnTo>
                    <a:pt x="5793015" y="172642"/>
                  </a:lnTo>
                  <a:lnTo>
                    <a:pt x="5743163" y="188368"/>
                  </a:lnTo>
                  <a:lnTo>
                    <a:pt x="5694529" y="204574"/>
                  </a:lnTo>
                  <a:lnTo>
                    <a:pt x="5647101" y="221231"/>
                  </a:lnTo>
                  <a:lnTo>
                    <a:pt x="5600866" y="238315"/>
                  </a:lnTo>
                  <a:lnTo>
                    <a:pt x="5555812" y="255797"/>
                  </a:lnTo>
                  <a:lnTo>
                    <a:pt x="5511927" y="273651"/>
                  </a:lnTo>
                  <a:lnTo>
                    <a:pt x="5469197" y="291850"/>
                  </a:lnTo>
                  <a:lnTo>
                    <a:pt x="5427612" y="310367"/>
                  </a:lnTo>
                  <a:lnTo>
                    <a:pt x="5387158" y="329176"/>
                  </a:lnTo>
                  <a:lnTo>
                    <a:pt x="5347823" y="348250"/>
                  </a:lnTo>
                  <a:lnTo>
                    <a:pt x="5309594" y="367562"/>
                  </a:lnTo>
                  <a:lnTo>
                    <a:pt x="5272459" y="387084"/>
                  </a:lnTo>
                  <a:lnTo>
                    <a:pt x="5236406" y="406792"/>
                  </a:lnTo>
                  <a:lnTo>
                    <a:pt x="5201423" y="426656"/>
                  </a:lnTo>
                  <a:lnTo>
                    <a:pt x="5167496" y="446652"/>
                  </a:lnTo>
                  <a:lnTo>
                    <a:pt x="5134613" y="466751"/>
                  </a:lnTo>
                  <a:lnTo>
                    <a:pt x="5071931" y="507155"/>
                  </a:lnTo>
                  <a:lnTo>
                    <a:pt x="5013278" y="547653"/>
                  </a:lnTo>
                  <a:lnTo>
                    <a:pt x="4958554" y="588031"/>
                  </a:lnTo>
                  <a:lnTo>
                    <a:pt x="4907660" y="628074"/>
                  </a:lnTo>
                  <a:lnTo>
                    <a:pt x="4860495" y="667569"/>
                  </a:lnTo>
                  <a:lnTo>
                    <a:pt x="4816962" y="706300"/>
                  </a:lnTo>
                  <a:lnTo>
                    <a:pt x="4776961" y="744054"/>
                  </a:lnTo>
                  <a:lnTo>
                    <a:pt x="4740422" y="780200"/>
                  </a:lnTo>
                  <a:lnTo>
                    <a:pt x="4705278" y="815856"/>
                  </a:lnTo>
                  <a:lnTo>
                    <a:pt x="4671385" y="850987"/>
                  </a:lnTo>
                  <a:lnTo>
                    <a:pt x="4638599" y="885558"/>
                  </a:lnTo>
                  <a:lnTo>
                    <a:pt x="4515656" y="1017499"/>
                  </a:lnTo>
                  <a:lnTo>
                    <a:pt x="4486251" y="1048717"/>
                  </a:lnTo>
                  <a:lnTo>
                    <a:pt x="4457091" y="1079157"/>
                  </a:lnTo>
                  <a:lnTo>
                    <a:pt x="4428032" y="1108781"/>
                  </a:lnTo>
                  <a:lnTo>
                    <a:pt x="4398931" y="1137553"/>
                  </a:lnTo>
                  <a:lnTo>
                    <a:pt x="4369644" y="1165436"/>
                  </a:lnTo>
                  <a:lnTo>
                    <a:pt x="4340026" y="1192395"/>
                  </a:lnTo>
                  <a:lnTo>
                    <a:pt x="4309934" y="1218393"/>
                  </a:lnTo>
                  <a:lnTo>
                    <a:pt x="4279225" y="1243394"/>
                  </a:lnTo>
                  <a:lnTo>
                    <a:pt x="4247755" y="1267361"/>
                  </a:lnTo>
                  <a:lnTo>
                    <a:pt x="4215379" y="1290259"/>
                  </a:lnTo>
                  <a:lnTo>
                    <a:pt x="4181955" y="1312050"/>
                  </a:lnTo>
                  <a:lnTo>
                    <a:pt x="4147338" y="1332698"/>
                  </a:lnTo>
                  <a:lnTo>
                    <a:pt x="4111384" y="1352168"/>
                  </a:lnTo>
                  <a:lnTo>
                    <a:pt x="4073951" y="1370422"/>
                  </a:lnTo>
                  <a:lnTo>
                    <a:pt x="4034894" y="1387425"/>
                  </a:lnTo>
                  <a:lnTo>
                    <a:pt x="3994069" y="1403139"/>
                  </a:lnTo>
                  <a:lnTo>
                    <a:pt x="3951332" y="1417530"/>
                  </a:lnTo>
                  <a:lnTo>
                    <a:pt x="3906541" y="1430560"/>
                  </a:lnTo>
                  <a:lnTo>
                    <a:pt x="3859551" y="1442193"/>
                  </a:lnTo>
                  <a:lnTo>
                    <a:pt x="3810218" y="1452393"/>
                  </a:lnTo>
                  <a:lnTo>
                    <a:pt x="3758398" y="1461124"/>
                  </a:lnTo>
                  <a:lnTo>
                    <a:pt x="3703949" y="1468348"/>
                  </a:lnTo>
                  <a:lnTo>
                    <a:pt x="3646726" y="1474030"/>
                  </a:lnTo>
                  <a:lnTo>
                    <a:pt x="3586585" y="1478134"/>
                  </a:lnTo>
                  <a:lnTo>
                    <a:pt x="3523382" y="1480623"/>
                  </a:lnTo>
                  <a:lnTo>
                    <a:pt x="3456975" y="1481461"/>
                  </a:lnTo>
                  <a:lnTo>
                    <a:pt x="9016525" y="1481461"/>
                  </a:lnTo>
                  <a:lnTo>
                    <a:pt x="9016525" y="924236"/>
                  </a:lnTo>
                  <a:lnTo>
                    <a:pt x="8780199" y="482309"/>
                  </a:lnTo>
                  <a:lnTo>
                    <a:pt x="7514808" y="16530"/>
                  </a:lnTo>
                  <a:lnTo>
                    <a:pt x="7410877" y="9897"/>
                  </a:lnTo>
                  <a:lnTo>
                    <a:pt x="7309241" y="4997"/>
                  </a:lnTo>
                  <a:lnTo>
                    <a:pt x="7209875" y="1780"/>
                  </a:lnTo>
                  <a:lnTo>
                    <a:pt x="7112754" y="195"/>
                  </a:lnTo>
                  <a:lnTo>
                    <a:pt x="7065027" y="0"/>
                  </a:lnTo>
                  <a:close/>
                </a:path>
              </a:pathLst>
            </a:custGeom>
            <a:solidFill>
              <a:srgbClr val="336574">
                <a:alpha val="53729"/>
              </a:srgbClr>
            </a:solidFill>
          </p:spPr>
          <p:txBody>
            <a:bodyPr wrap="square" lIns="0" tIns="0" rIns="0" bIns="0" rtlCol="0"/>
            <a:lstStyle/>
            <a:p>
              <a:endParaRPr/>
            </a:p>
          </p:txBody>
        </p:sp>
        <p:sp>
          <p:nvSpPr>
            <p:cNvPr id="4" name="object 4"/>
            <p:cNvSpPr/>
            <p:nvPr/>
          </p:nvSpPr>
          <p:spPr>
            <a:xfrm>
              <a:off x="179083" y="4350899"/>
              <a:ext cx="8964930" cy="793115"/>
            </a:xfrm>
            <a:custGeom>
              <a:avLst/>
              <a:gdLst/>
              <a:ahLst/>
              <a:cxnLst/>
              <a:rect l="l" t="t" r="r" b="b"/>
              <a:pathLst>
                <a:path w="8964930" h="793114">
                  <a:moveTo>
                    <a:pt x="0" y="792599"/>
                  </a:moveTo>
                  <a:lnTo>
                    <a:pt x="8964916" y="792599"/>
                  </a:lnTo>
                  <a:lnTo>
                    <a:pt x="8964916" y="0"/>
                  </a:lnTo>
                  <a:lnTo>
                    <a:pt x="0" y="0"/>
                  </a:lnTo>
                  <a:lnTo>
                    <a:pt x="0" y="792599"/>
                  </a:lnTo>
                  <a:close/>
                </a:path>
              </a:pathLst>
            </a:custGeom>
            <a:solidFill>
              <a:srgbClr val="1F424C"/>
            </a:solidFill>
          </p:spPr>
          <p:txBody>
            <a:bodyPr wrap="square" lIns="0" tIns="0" rIns="0" bIns="0" rtlCol="0"/>
            <a:lstStyle/>
            <a:p>
              <a:endParaRPr/>
            </a:p>
          </p:txBody>
        </p:sp>
        <p:sp>
          <p:nvSpPr>
            <p:cNvPr id="5" name="object 5"/>
            <p:cNvSpPr/>
            <p:nvPr/>
          </p:nvSpPr>
          <p:spPr>
            <a:xfrm>
              <a:off x="3395815" y="4347489"/>
              <a:ext cx="920115" cy="796290"/>
            </a:xfrm>
            <a:custGeom>
              <a:avLst/>
              <a:gdLst/>
              <a:ahLst/>
              <a:cxnLst/>
              <a:rect l="l" t="t" r="r" b="b"/>
              <a:pathLst>
                <a:path w="920114" h="796289">
                  <a:moveTo>
                    <a:pt x="557720" y="412051"/>
                  </a:moveTo>
                  <a:lnTo>
                    <a:pt x="349885" y="412051"/>
                  </a:lnTo>
                  <a:lnTo>
                    <a:pt x="170116" y="608545"/>
                  </a:lnTo>
                  <a:lnTo>
                    <a:pt x="171500" y="608545"/>
                  </a:lnTo>
                  <a:lnTo>
                    <a:pt x="0" y="796010"/>
                  </a:lnTo>
                  <a:lnTo>
                    <a:pt x="207835" y="796010"/>
                  </a:lnTo>
                  <a:lnTo>
                    <a:pt x="381520" y="606158"/>
                  </a:lnTo>
                  <a:lnTo>
                    <a:pt x="380123" y="606158"/>
                  </a:lnTo>
                  <a:lnTo>
                    <a:pt x="557720" y="412051"/>
                  </a:lnTo>
                  <a:close/>
                </a:path>
                <a:path w="920114" h="796289">
                  <a:moveTo>
                    <a:pt x="919657" y="0"/>
                  </a:moveTo>
                  <a:lnTo>
                    <a:pt x="711822" y="0"/>
                  </a:lnTo>
                  <a:lnTo>
                    <a:pt x="532053" y="196494"/>
                  </a:lnTo>
                  <a:lnTo>
                    <a:pt x="739876" y="196494"/>
                  </a:lnTo>
                  <a:lnTo>
                    <a:pt x="919657" y="0"/>
                  </a:lnTo>
                  <a:close/>
                </a:path>
              </a:pathLst>
            </a:custGeom>
            <a:solidFill>
              <a:srgbClr val="FFFFFF"/>
            </a:solidFill>
          </p:spPr>
          <p:txBody>
            <a:bodyPr wrap="square" lIns="0" tIns="0" rIns="0" bIns="0" rtlCol="0"/>
            <a:lstStyle/>
            <a:p>
              <a:endParaRPr/>
            </a:p>
          </p:txBody>
        </p:sp>
      </p:grpSp>
      <p:grpSp>
        <p:nvGrpSpPr>
          <p:cNvPr id="6" name="object 6"/>
          <p:cNvGrpSpPr/>
          <p:nvPr/>
        </p:nvGrpSpPr>
        <p:grpSpPr>
          <a:xfrm>
            <a:off x="-4762" y="1270"/>
            <a:ext cx="1449070" cy="5142230"/>
            <a:chOff x="-4762" y="1270"/>
            <a:chExt cx="1449070" cy="5142230"/>
          </a:xfrm>
        </p:grpSpPr>
        <p:sp>
          <p:nvSpPr>
            <p:cNvPr id="7" name="object 7"/>
            <p:cNvSpPr/>
            <p:nvPr/>
          </p:nvSpPr>
          <p:spPr>
            <a:xfrm>
              <a:off x="0" y="1269"/>
              <a:ext cx="175895" cy="5142230"/>
            </a:xfrm>
            <a:custGeom>
              <a:avLst/>
              <a:gdLst/>
              <a:ahLst/>
              <a:cxnLst/>
              <a:rect l="l" t="t" r="r" b="b"/>
              <a:pathLst>
                <a:path w="175895" h="5142230">
                  <a:moveTo>
                    <a:pt x="175844" y="0"/>
                  </a:moveTo>
                  <a:lnTo>
                    <a:pt x="0" y="0"/>
                  </a:lnTo>
                  <a:lnTo>
                    <a:pt x="0" y="7620"/>
                  </a:lnTo>
                  <a:lnTo>
                    <a:pt x="0" y="5142230"/>
                  </a:lnTo>
                  <a:lnTo>
                    <a:pt x="75768" y="5142230"/>
                  </a:lnTo>
                  <a:lnTo>
                    <a:pt x="75768" y="7620"/>
                  </a:lnTo>
                  <a:lnTo>
                    <a:pt x="175844" y="7620"/>
                  </a:lnTo>
                  <a:lnTo>
                    <a:pt x="175844" y="0"/>
                  </a:lnTo>
                  <a:close/>
                </a:path>
              </a:pathLst>
            </a:custGeom>
            <a:solidFill>
              <a:srgbClr val="FFFFFF"/>
            </a:solidFill>
          </p:spPr>
          <p:txBody>
            <a:bodyPr wrap="square" lIns="0" tIns="0" rIns="0" bIns="0" rtlCol="0"/>
            <a:lstStyle/>
            <a:p>
              <a:endParaRPr/>
            </a:p>
          </p:txBody>
        </p:sp>
        <p:sp>
          <p:nvSpPr>
            <p:cNvPr id="8" name="object 8"/>
            <p:cNvSpPr/>
            <p:nvPr/>
          </p:nvSpPr>
          <p:spPr>
            <a:xfrm>
              <a:off x="75775" y="1804"/>
              <a:ext cx="103505" cy="5142230"/>
            </a:xfrm>
            <a:custGeom>
              <a:avLst/>
              <a:gdLst/>
              <a:ahLst/>
              <a:cxnLst/>
              <a:rect l="l" t="t" r="r" b="b"/>
              <a:pathLst>
                <a:path w="103505" h="5142230">
                  <a:moveTo>
                    <a:pt x="100916" y="0"/>
                  </a:moveTo>
                  <a:lnTo>
                    <a:pt x="2504" y="0"/>
                  </a:lnTo>
                  <a:lnTo>
                    <a:pt x="0" y="7153"/>
                  </a:lnTo>
                  <a:lnTo>
                    <a:pt x="0" y="5141695"/>
                  </a:lnTo>
                  <a:lnTo>
                    <a:pt x="103421" y="5141695"/>
                  </a:lnTo>
                  <a:lnTo>
                    <a:pt x="103421" y="7153"/>
                  </a:lnTo>
                  <a:lnTo>
                    <a:pt x="100916" y="0"/>
                  </a:lnTo>
                  <a:close/>
                </a:path>
              </a:pathLst>
            </a:custGeom>
            <a:solidFill>
              <a:srgbClr val="B7B7B7"/>
            </a:solidFill>
          </p:spPr>
          <p:txBody>
            <a:bodyPr wrap="square" lIns="0" tIns="0" rIns="0" bIns="0" rtlCol="0"/>
            <a:lstStyle/>
            <a:p>
              <a:endParaRPr/>
            </a:p>
          </p:txBody>
        </p:sp>
        <p:sp>
          <p:nvSpPr>
            <p:cNvPr id="9" name="object 9"/>
            <p:cNvSpPr/>
            <p:nvPr/>
          </p:nvSpPr>
          <p:spPr>
            <a:xfrm>
              <a:off x="0" y="634783"/>
              <a:ext cx="1442085" cy="2961640"/>
            </a:xfrm>
            <a:custGeom>
              <a:avLst/>
              <a:gdLst/>
              <a:ahLst/>
              <a:cxnLst/>
              <a:rect l="l" t="t" r="r" b="b"/>
              <a:pathLst>
                <a:path w="1442085" h="2961640">
                  <a:moveTo>
                    <a:pt x="767537" y="1127899"/>
                  </a:moveTo>
                  <a:lnTo>
                    <a:pt x="763320" y="1113142"/>
                  </a:lnTo>
                  <a:lnTo>
                    <a:pt x="752513" y="1102194"/>
                  </a:lnTo>
                  <a:lnTo>
                    <a:pt x="736892" y="1097915"/>
                  </a:lnTo>
                  <a:lnTo>
                    <a:pt x="0" y="1097915"/>
                  </a:lnTo>
                  <a:lnTo>
                    <a:pt x="0" y="1863026"/>
                  </a:lnTo>
                  <a:lnTo>
                    <a:pt x="736892" y="1863026"/>
                  </a:lnTo>
                  <a:lnTo>
                    <a:pt x="752513" y="1858810"/>
                  </a:lnTo>
                  <a:lnTo>
                    <a:pt x="763320" y="1847977"/>
                  </a:lnTo>
                  <a:lnTo>
                    <a:pt x="767537" y="1833295"/>
                  </a:lnTo>
                  <a:lnTo>
                    <a:pt x="763397" y="1817509"/>
                  </a:lnTo>
                  <a:lnTo>
                    <a:pt x="582295" y="1495069"/>
                  </a:lnTo>
                  <a:lnTo>
                    <a:pt x="579374" y="1487830"/>
                  </a:lnTo>
                  <a:lnTo>
                    <a:pt x="578396" y="1480185"/>
                  </a:lnTo>
                  <a:lnTo>
                    <a:pt x="579374" y="1472552"/>
                  </a:lnTo>
                  <a:lnTo>
                    <a:pt x="582295" y="1465300"/>
                  </a:lnTo>
                  <a:lnTo>
                    <a:pt x="763397" y="1143622"/>
                  </a:lnTo>
                  <a:lnTo>
                    <a:pt x="767537" y="1127899"/>
                  </a:lnTo>
                  <a:close/>
                </a:path>
                <a:path w="1442085" h="2961640">
                  <a:moveTo>
                    <a:pt x="1113624" y="2579065"/>
                  </a:moveTo>
                  <a:lnTo>
                    <a:pt x="911402" y="2212162"/>
                  </a:lnTo>
                  <a:lnTo>
                    <a:pt x="884897" y="2196223"/>
                  </a:lnTo>
                  <a:lnTo>
                    <a:pt x="0" y="2196223"/>
                  </a:lnTo>
                  <a:lnTo>
                    <a:pt x="0" y="2961335"/>
                  </a:lnTo>
                  <a:lnTo>
                    <a:pt x="884897" y="2961335"/>
                  </a:lnTo>
                  <a:lnTo>
                    <a:pt x="1109586" y="2593949"/>
                  </a:lnTo>
                  <a:lnTo>
                    <a:pt x="1113624" y="2579065"/>
                  </a:lnTo>
                  <a:close/>
                </a:path>
                <a:path w="1442085" h="2961640">
                  <a:moveTo>
                    <a:pt x="1442085" y="382168"/>
                  </a:moveTo>
                  <a:lnTo>
                    <a:pt x="1240434" y="15176"/>
                  </a:lnTo>
                  <a:lnTo>
                    <a:pt x="1213358" y="0"/>
                  </a:lnTo>
                  <a:lnTo>
                    <a:pt x="0" y="0"/>
                  </a:lnTo>
                  <a:lnTo>
                    <a:pt x="0" y="764908"/>
                  </a:lnTo>
                  <a:lnTo>
                    <a:pt x="1213358" y="764908"/>
                  </a:lnTo>
                  <a:lnTo>
                    <a:pt x="1438059" y="396951"/>
                  </a:lnTo>
                  <a:lnTo>
                    <a:pt x="1442085" y="382168"/>
                  </a:lnTo>
                  <a:close/>
                </a:path>
              </a:pathLst>
            </a:custGeom>
            <a:solidFill>
              <a:srgbClr val="F4D000"/>
            </a:solidFill>
          </p:spPr>
          <p:txBody>
            <a:bodyPr wrap="square" lIns="0" tIns="0" rIns="0" bIns="0" rtlCol="0"/>
            <a:lstStyle/>
            <a:p>
              <a:endParaRPr/>
            </a:p>
          </p:txBody>
        </p:sp>
        <p:sp>
          <p:nvSpPr>
            <p:cNvPr id="10" name="object 10"/>
            <p:cNvSpPr/>
            <p:nvPr/>
          </p:nvSpPr>
          <p:spPr>
            <a:xfrm>
              <a:off x="0" y="1009276"/>
              <a:ext cx="1439545" cy="391160"/>
            </a:xfrm>
            <a:custGeom>
              <a:avLst/>
              <a:gdLst/>
              <a:ahLst/>
              <a:cxnLst/>
              <a:rect l="l" t="t" r="r" b="b"/>
              <a:pathLst>
                <a:path w="1439545" h="391159">
                  <a:moveTo>
                    <a:pt x="1439355" y="0"/>
                  </a:moveTo>
                  <a:lnTo>
                    <a:pt x="0" y="0"/>
                  </a:lnTo>
                  <a:lnTo>
                    <a:pt x="0" y="390627"/>
                  </a:lnTo>
                  <a:lnTo>
                    <a:pt x="1211709" y="390627"/>
                  </a:lnTo>
                  <a:lnTo>
                    <a:pt x="1219253" y="389379"/>
                  </a:lnTo>
                  <a:lnTo>
                    <a:pt x="1434805" y="17466"/>
                  </a:lnTo>
                  <a:lnTo>
                    <a:pt x="1439355" y="5232"/>
                  </a:lnTo>
                  <a:lnTo>
                    <a:pt x="1439355" y="0"/>
                  </a:lnTo>
                  <a:close/>
                </a:path>
              </a:pathLst>
            </a:custGeom>
            <a:solidFill>
              <a:srgbClr val="CEB200"/>
            </a:solidFill>
          </p:spPr>
          <p:txBody>
            <a:bodyPr wrap="square" lIns="0" tIns="0" rIns="0" bIns="0" rtlCol="0"/>
            <a:lstStyle/>
            <a:p>
              <a:endParaRPr/>
            </a:p>
          </p:txBody>
        </p:sp>
        <p:sp>
          <p:nvSpPr>
            <p:cNvPr id="11" name="object 11"/>
            <p:cNvSpPr/>
            <p:nvPr/>
          </p:nvSpPr>
          <p:spPr>
            <a:xfrm>
              <a:off x="0" y="1009276"/>
              <a:ext cx="1439545" cy="391160"/>
            </a:xfrm>
            <a:custGeom>
              <a:avLst/>
              <a:gdLst/>
              <a:ahLst/>
              <a:cxnLst/>
              <a:rect l="l" t="t" r="r" b="b"/>
              <a:pathLst>
                <a:path w="1439545" h="391159">
                  <a:moveTo>
                    <a:pt x="0" y="0"/>
                  </a:moveTo>
                  <a:lnTo>
                    <a:pt x="1439356" y="0"/>
                  </a:lnTo>
                  <a:lnTo>
                    <a:pt x="1439356" y="5231"/>
                  </a:lnTo>
                  <a:lnTo>
                    <a:pt x="1237885" y="373739"/>
                  </a:lnTo>
                  <a:lnTo>
                    <a:pt x="1211709" y="390628"/>
                  </a:lnTo>
                  <a:lnTo>
                    <a:pt x="0" y="390628"/>
                  </a:lnTo>
                </a:path>
              </a:pathLst>
            </a:custGeom>
            <a:ln w="9525">
              <a:solidFill>
                <a:srgbClr val="CEB200"/>
              </a:solidFill>
            </a:ln>
          </p:spPr>
          <p:txBody>
            <a:bodyPr wrap="square" lIns="0" tIns="0" rIns="0" bIns="0" rtlCol="0"/>
            <a:lstStyle/>
            <a:p>
              <a:endParaRPr/>
            </a:p>
          </p:txBody>
        </p:sp>
        <p:sp>
          <p:nvSpPr>
            <p:cNvPr id="12" name="object 12"/>
            <p:cNvSpPr/>
            <p:nvPr/>
          </p:nvSpPr>
          <p:spPr>
            <a:xfrm>
              <a:off x="0" y="3205477"/>
              <a:ext cx="1109980" cy="391160"/>
            </a:xfrm>
            <a:custGeom>
              <a:avLst/>
              <a:gdLst/>
              <a:ahLst/>
              <a:cxnLst/>
              <a:rect l="l" t="t" r="r" b="b"/>
              <a:pathLst>
                <a:path w="1109980" h="391160">
                  <a:moveTo>
                    <a:pt x="1109555" y="0"/>
                  </a:moveTo>
                  <a:lnTo>
                    <a:pt x="0" y="0"/>
                  </a:lnTo>
                  <a:lnTo>
                    <a:pt x="0" y="390627"/>
                  </a:lnTo>
                  <a:lnTo>
                    <a:pt x="881909" y="390627"/>
                  </a:lnTo>
                  <a:lnTo>
                    <a:pt x="889453" y="389379"/>
                  </a:lnTo>
                  <a:lnTo>
                    <a:pt x="1105005" y="17465"/>
                  </a:lnTo>
                  <a:lnTo>
                    <a:pt x="1109555" y="5231"/>
                  </a:lnTo>
                  <a:lnTo>
                    <a:pt x="1109555" y="0"/>
                  </a:lnTo>
                  <a:close/>
                </a:path>
              </a:pathLst>
            </a:custGeom>
            <a:solidFill>
              <a:srgbClr val="CEB200"/>
            </a:solidFill>
          </p:spPr>
          <p:txBody>
            <a:bodyPr wrap="square" lIns="0" tIns="0" rIns="0" bIns="0" rtlCol="0"/>
            <a:lstStyle/>
            <a:p>
              <a:endParaRPr/>
            </a:p>
          </p:txBody>
        </p:sp>
        <p:sp>
          <p:nvSpPr>
            <p:cNvPr id="13" name="object 13"/>
            <p:cNvSpPr/>
            <p:nvPr/>
          </p:nvSpPr>
          <p:spPr>
            <a:xfrm>
              <a:off x="0" y="3205477"/>
              <a:ext cx="1109980" cy="391160"/>
            </a:xfrm>
            <a:custGeom>
              <a:avLst/>
              <a:gdLst/>
              <a:ahLst/>
              <a:cxnLst/>
              <a:rect l="l" t="t" r="r" b="b"/>
              <a:pathLst>
                <a:path w="1109980" h="391160">
                  <a:moveTo>
                    <a:pt x="0" y="0"/>
                  </a:moveTo>
                  <a:lnTo>
                    <a:pt x="1109556" y="0"/>
                  </a:lnTo>
                  <a:lnTo>
                    <a:pt x="1109556" y="5231"/>
                  </a:lnTo>
                  <a:lnTo>
                    <a:pt x="908085" y="373739"/>
                  </a:lnTo>
                  <a:lnTo>
                    <a:pt x="881909" y="390628"/>
                  </a:lnTo>
                  <a:lnTo>
                    <a:pt x="0" y="390628"/>
                  </a:lnTo>
                </a:path>
              </a:pathLst>
            </a:custGeom>
            <a:ln w="9525">
              <a:solidFill>
                <a:srgbClr val="CEB200"/>
              </a:solidFill>
            </a:ln>
          </p:spPr>
          <p:txBody>
            <a:bodyPr wrap="square" lIns="0" tIns="0" rIns="0" bIns="0" rtlCol="0"/>
            <a:lstStyle/>
            <a:p>
              <a:endParaRPr/>
            </a:p>
          </p:txBody>
        </p:sp>
        <p:sp>
          <p:nvSpPr>
            <p:cNvPr id="14" name="object 14"/>
            <p:cNvSpPr/>
            <p:nvPr/>
          </p:nvSpPr>
          <p:spPr>
            <a:xfrm>
              <a:off x="0" y="2107377"/>
              <a:ext cx="763905" cy="391160"/>
            </a:xfrm>
            <a:custGeom>
              <a:avLst/>
              <a:gdLst/>
              <a:ahLst/>
              <a:cxnLst/>
              <a:rect l="l" t="t" r="r" b="b"/>
              <a:pathLst>
                <a:path w="763905" h="391160">
                  <a:moveTo>
                    <a:pt x="575355" y="0"/>
                  </a:moveTo>
                  <a:lnTo>
                    <a:pt x="0" y="0"/>
                  </a:lnTo>
                  <a:lnTo>
                    <a:pt x="0" y="390627"/>
                  </a:lnTo>
                  <a:lnTo>
                    <a:pt x="734140" y="390627"/>
                  </a:lnTo>
                  <a:lnTo>
                    <a:pt x="748718" y="386143"/>
                  </a:lnTo>
                  <a:lnTo>
                    <a:pt x="758976" y="374835"/>
                  </a:lnTo>
                  <a:lnTo>
                    <a:pt x="763361" y="359920"/>
                  </a:lnTo>
                  <a:lnTo>
                    <a:pt x="760315" y="344615"/>
                  </a:lnTo>
                  <a:lnTo>
                    <a:pt x="579906" y="17465"/>
                  </a:lnTo>
                  <a:lnTo>
                    <a:pt x="577651" y="12233"/>
                  </a:lnTo>
                  <a:lnTo>
                    <a:pt x="575355" y="5231"/>
                  </a:lnTo>
                  <a:lnTo>
                    <a:pt x="575355" y="0"/>
                  </a:lnTo>
                  <a:close/>
                </a:path>
              </a:pathLst>
            </a:custGeom>
            <a:solidFill>
              <a:srgbClr val="CEB200"/>
            </a:solidFill>
          </p:spPr>
          <p:txBody>
            <a:bodyPr wrap="square" lIns="0" tIns="0" rIns="0" bIns="0" rtlCol="0"/>
            <a:lstStyle/>
            <a:p>
              <a:endParaRPr/>
            </a:p>
          </p:txBody>
        </p:sp>
        <p:sp>
          <p:nvSpPr>
            <p:cNvPr id="15" name="object 15"/>
            <p:cNvSpPr/>
            <p:nvPr/>
          </p:nvSpPr>
          <p:spPr>
            <a:xfrm>
              <a:off x="0" y="2107376"/>
              <a:ext cx="763905" cy="391160"/>
            </a:xfrm>
            <a:custGeom>
              <a:avLst/>
              <a:gdLst/>
              <a:ahLst/>
              <a:cxnLst/>
              <a:rect l="l" t="t" r="r" b="b"/>
              <a:pathLst>
                <a:path w="763905" h="391160">
                  <a:moveTo>
                    <a:pt x="579906" y="17465"/>
                  </a:moveTo>
                  <a:lnTo>
                    <a:pt x="577651" y="12234"/>
                  </a:lnTo>
                  <a:lnTo>
                    <a:pt x="575355" y="5231"/>
                  </a:lnTo>
                  <a:lnTo>
                    <a:pt x="575355" y="0"/>
                  </a:lnTo>
                  <a:lnTo>
                    <a:pt x="0" y="0"/>
                  </a:lnTo>
                </a:path>
                <a:path w="763905" h="391160">
                  <a:moveTo>
                    <a:pt x="0" y="390628"/>
                  </a:moveTo>
                  <a:lnTo>
                    <a:pt x="734140" y="390628"/>
                  </a:lnTo>
                  <a:lnTo>
                    <a:pt x="748718" y="386143"/>
                  </a:lnTo>
                  <a:lnTo>
                    <a:pt x="758976" y="374835"/>
                  </a:lnTo>
                  <a:lnTo>
                    <a:pt x="763361" y="359920"/>
                  </a:lnTo>
                  <a:lnTo>
                    <a:pt x="760315" y="344616"/>
                  </a:lnTo>
                  <a:lnTo>
                    <a:pt x="579906" y="17465"/>
                  </a:lnTo>
                </a:path>
              </a:pathLst>
            </a:custGeom>
            <a:ln w="9525">
              <a:solidFill>
                <a:srgbClr val="CEB200"/>
              </a:solidFill>
            </a:ln>
          </p:spPr>
          <p:txBody>
            <a:bodyPr wrap="square" lIns="0" tIns="0" rIns="0" bIns="0" rtlCol="0"/>
            <a:lstStyle/>
            <a:p>
              <a:endParaRPr/>
            </a:p>
          </p:txBody>
        </p:sp>
      </p:grpSp>
      <p:sp>
        <p:nvSpPr>
          <p:cNvPr id="16" name="object 16"/>
          <p:cNvSpPr txBox="1"/>
          <p:nvPr/>
        </p:nvSpPr>
        <p:spPr>
          <a:xfrm>
            <a:off x="1648424" y="1323030"/>
            <a:ext cx="2082116" cy="504625"/>
          </a:xfrm>
          <a:prstGeom prst="rect">
            <a:avLst/>
          </a:prstGeom>
        </p:spPr>
        <p:txBody>
          <a:bodyPr vert="horz" wrap="square" lIns="0" tIns="12065" rIns="0" bIns="0" rtlCol="0">
            <a:spAutoFit/>
          </a:bodyPr>
          <a:lstStyle/>
          <a:p>
            <a:pPr marL="12700">
              <a:lnSpc>
                <a:spcPct val="100000"/>
              </a:lnSpc>
              <a:spcBef>
                <a:spcPts val="95"/>
              </a:spcBef>
            </a:pPr>
            <a:r>
              <a:rPr sz="3200" b="1" spc="365">
                <a:solidFill>
                  <a:srgbClr val="FFFFFF"/>
                </a:solidFill>
                <a:latin typeface="Verdana"/>
                <a:cs typeface="Verdana"/>
              </a:rPr>
              <a:t>B</a:t>
            </a:r>
            <a:r>
              <a:rPr sz="3200" b="1" spc="390">
                <a:solidFill>
                  <a:srgbClr val="FFFFFF"/>
                </a:solidFill>
                <a:latin typeface="Verdana"/>
                <a:cs typeface="Verdana"/>
              </a:rPr>
              <a:t>D</a:t>
            </a:r>
            <a:r>
              <a:rPr sz="3200" b="1" spc="415">
                <a:solidFill>
                  <a:srgbClr val="FFFFFF"/>
                </a:solidFill>
                <a:latin typeface="Verdana"/>
                <a:cs typeface="Verdana"/>
              </a:rPr>
              <a:t>A</a:t>
            </a:r>
            <a:endParaRPr sz="3200">
              <a:latin typeface="Verdana"/>
              <a:cs typeface="Verdana"/>
            </a:endParaRPr>
          </a:p>
        </p:txBody>
      </p:sp>
      <p:sp>
        <p:nvSpPr>
          <p:cNvPr id="17" name="object 17"/>
          <p:cNvSpPr txBox="1">
            <a:spLocks noGrp="1"/>
          </p:cNvSpPr>
          <p:nvPr>
            <p:ph type="title"/>
          </p:nvPr>
        </p:nvSpPr>
        <p:spPr>
          <a:xfrm>
            <a:off x="1648424" y="1751293"/>
            <a:ext cx="3001068" cy="1234120"/>
          </a:xfrm>
          <a:prstGeom prst="rect">
            <a:avLst/>
          </a:prstGeom>
        </p:spPr>
        <p:txBody>
          <a:bodyPr vert="horz" wrap="square" lIns="0" tIns="12065" rIns="0" bIns="0" rtlCol="0" anchor="t">
            <a:spAutoFit/>
          </a:bodyPr>
          <a:lstStyle/>
          <a:p>
            <a:pPr marL="12700">
              <a:lnSpc>
                <a:spcPct val="100000"/>
              </a:lnSpc>
              <a:spcBef>
                <a:spcPts val="95"/>
              </a:spcBef>
            </a:pPr>
            <a:r>
              <a:rPr sz="3200" b="1" spc="320" dirty="0">
                <a:solidFill>
                  <a:srgbClr val="FFFFFF"/>
                </a:solidFill>
                <a:latin typeface="Verdana"/>
                <a:cs typeface="Verdana"/>
              </a:rPr>
              <a:t>Analytics</a:t>
            </a:r>
            <a:endParaRPr sz="2750" dirty="0">
              <a:latin typeface="Verdana"/>
              <a:cs typeface="Verdana"/>
            </a:endParaRPr>
          </a:p>
          <a:p>
            <a:pPr marL="12700" marR="5080">
              <a:lnSpc>
                <a:spcPct val="101099"/>
              </a:lnSpc>
              <a:spcBef>
                <a:spcPts val="55"/>
              </a:spcBef>
            </a:pPr>
            <a:r>
              <a:rPr spc="270" dirty="0">
                <a:solidFill>
                  <a:srgbClr val="B79C00"/>
                </a:solidFill>
              </a:rPr>
              <a:t>Taxi</a:t>
            </a:r>
            <a:r>
              <a:rPr spc="-75" dirty="0">
                <a:solidFill>
                  <a:srgbClr val="B79C00"/>
                </a:solidFill>
              </a:rPr>
              <a:t> </a:t>
            </a:r>
            <a:r>
              <a:rPr spc="330" dirty="0">
                <a:solidFill>
                  <a:srgbClr val="B79C00"/>
                </a:solidFill>
              </a:rPr>
              <a:t>Data</a:t>
            </a:r>
            <a:r>
              <a:rPr lang="en-US" spc="330" dirty="0">
                <a:solidFill>
                  <a:srgbClr val="B79C00"/>
                </a:solidFill>
              </a:rPr>
              <a:t> </a:t>
            </a:r>
            <a:r>
              <a:rPr spc="-650" dirty="0">
                <a:solidFill>
                  <a:srgbClr val="B79C00"/>
                </a:solidFill>
              </a:rPr>
              <a:t> </a:t>
            </a:r>
            <a:r>
              <a:rPr spc="350" dirty="0">
                <a:solidFill>
                  <a:srgbClr val="B79C00"/>
                </a:solidFill>
              </a:rPr>
              <a:t>Analysi</a:t>
            </a:r>
            <a:r>
              <a:rPr lang="en-US" spc="350" dirty="0">
                <a:solidFill>
                  <a:srgbClr val="B79C00"/>
                </a:solidFill>
              </a:rPr>
              <a:t>s</a:t>
            </a:r>
            <a:endParaRPr dirty="0"/>
          </a:p>
        </p:txBody>
      </p:sp>
      <p:grpSp>
        <p:nvGrpSpPr>
          <p:cNvPr id="18" name="object 18"/>
          <p:cNvGrpSpPr/>
          <p:nvPr/>
        </p:nvGrpSpPr>
        <p:grpSpPr>
          <a:xfrm>
            <a:off x="5220155" y="1048847"/>
            <a:ext cx="3924300" cy="3620135"/>
            <a:chOff x="5220155" y="1048847"/>
            <a:chExt cx="3924300" cy="3620135"/>
          </a:xfrm>
        </p:grpSpPr>
        <p:sp>
          <p:nvSpPr>
            <p:cNvPr id="19" name="object 19"/>
            <p:cNvSpPr/>
            <p:nvPr/>
          </p:nvSpPr>
          <p:spPr>
            <a:xfrm>
              <a:off x="5467949" y="3751249"/>
              <a:ext cx="661670" cy="918210"/>
            </a:xfrm>
            <a:custGeom>
              <a:avLst/>
              <a:gdLst/>
              <a:ahLst/>
              <a:cxnLst/>
              <a:rect l="l" t="t" r="r" b="b"/>
              <a:pathLst>
                <a:path w="661670" h="918210">
                  <a:moveTo>
                    <a:pt x="550998" y="0"/>
                  </a:moveTo>
                  <a:lnTo>
                    <a:pt x="110202" y="0"/>
                  </a:lnTo>
                  <a:lnTo>
                    <a:pt x="67306" y="8660"/>
                  </a:lnTo>
                  <a:lnTo>
                    <a:pt x="32277" y="32277"/>
                  </a:lnTo>
                  <a:lnTo>
                    <a:pt x="8660" y="67306"/>
                  </a:lnTo>
                  <a:lnTo>
                    <a:pt x="0" y="110202"/>
                  </a:lnTo>
                  <a:lnTo>
                    <a:pt x="0" y="807497"/>
                  </a:lnTo>
                  <a:lnTo>
                    <a:pt x="8660" y="850393"/>
                  </a:lnTo>
                  <a:lnTo>
                    <a:pt x="32277" y="885422"/>
                  </a:lnTo>
                  <a:lnTo>
                    <a:pt x="67306" y="909039"/>
                  </a:lnTo>
                  <a:lnTo>
                    <a:pt x="110202" y="917700"/>
                  </a:lnTo>
                  <a:lnTo>
                    <a:pt x="550998" y="917700"/>
                  </a:lnTo>
                  <a:lnTo>
                    <a:pt x="593894" y="909039"/>
                  </a:lnTo>
                  <a:lnTo>
                    <a:pt x="628923" y="885422"/>
                  </a:lnTo>
                  <a:lnTo>
                    <a:pt x="652540" y="850393"/>
                  </a:lnTo>
                  <a:lnTo>
                    <a:pt x="661200" y="807497"/>
                  </a:lnTo>
                  <a:lnTo>
                    <a:pt x="661200" y="110202"/>
                  </a:lnTo>
                  <a:lnTo>
                    <a:pt x="652540" y="67306"/>
                  </a:lnTo>
                  <a:lnTo>
                    <a:pt x="628923" y="32277"/>
                  </a:lnTo>
                  <a:lnTo>
                    <a:pt x="593894" y="8660"/>
                  </a:lnTo>
                  <a:lnTo>
                    <a:pt x="550998" y="0"/>
                  </a:lnTo>
                  <a:close/>
                </a:path>
              </a:pathLst>
            </a:custGeom>
            <a:solidFill>
              <a:srgbClr val="000000"/>
            </a:solidFill>
          </p:spPr>
          <p:txBody>
            <a:bodyPr wrap="square" lIns="0" tIns="0" rIns="0" bIns="0" rtlCol="0"/>
            <a:lstStyle/>
            <a:p>
              <a:endParaRPr/>
            </a:p>
          </p:txBody>
        </p:sp>
        <p:sp>
          <p:nvSpPr>
            <p:cNvPr id="20" name="object 20"/>
            <p:cNvSpPr/>
            <p:nvPr/>
          </p:nvSpPr>
          <p:spPr>
            <a:xfrm>
              <a:off x="5220155" y="1862419"/>
              <a:ext cx="539115" cy="407034"/>
            </a:xfrm>
            <a:custGeom>
              <a:avLst/>
              <a:gdLst/>
              <a:ahLst/>
              <a:cxnLst/>
              <a:rect l="l" t="t" r="r" b="b"/>
              <a:pathLst>
                <a:path w="539114" h="407035">
                  <a:moveTo>
                    <a:pt x="384714" y="0"/>
                  </a:moveTo>
                  <a:lnTo>
                    <a:pt x="337217" y="2085"/>
                  </a:lnTo>
                  <a:lnTo>
                    <a:pt x="285913" y="8142"/>
                  </a:lnTo>
                  <a:lnTo>
                    <a:pt x="233099" y="17870"/>
                  </a:lnTo>
                  <a:lnTo>
                    <a:pt x="181070" y="30970"/>
                  </a:lnTo>
                  <a:lnTo>
                    <a:pt x="132124" y="47140"/>
                  </a:lnTo>
                  <a:lnTo>
                    <a:pt x="88554" y="66082"/>
                  </a:lnTo>
                  <a:lnTo>
                    <a:pt x="52658" y="87495"/>
                  </a:lnTo>
                  <a:lnTo>
                    <a:pt x="4839" y="152230"/>
                  </a:lnTo>
                  <a:lnTo>
                    <a:pt x="0" y="196913"/>
                  </a:lnTo>
                  <a:lnTo>
                    <a:pt x="8622" y="242181"/>
                  </a:lnTo>
                  <a:lnTo>
                    <a:pt x="27115" y="285084"/>
                  </a:lnTo>
                  <a:lnTo>
                    <a:pt x="51889" y="322674"/>
                  </a:lnTo>
                  <a:lnTo>
                    <a:pt x="79355" y="352003"/>
                  </a:lnTo>
                  <a:lnTo>
                    <a:pt x="171832" y="386799"/>
                  </a:lnTo>
                  <a:lnTo>
                    <a:pt x="259935" y="398108"/>
                  </a:lnTo>
                  <a:lnTo>
                    <a:pt x="337095" y="404536"/>
                  </a:lnTo>
                  <a:lnTo>
                    <a:pt x="370178" y="406570"/>
                  </a:lnTo>
                  <a:lnTo>
                    <a:pt x="538972" y="242987"/>
                  </a:lnTo>
                  <a:lnTo>
                    <a:pt x="528125" y="148341"/>
                  </a:lnTo>
                  <a:lnTo>
                    <a:pt x="510599" y="74028"/>
                  </a:lnTo>
                  <a:lnTo>
                    <a:pt x="481478" y="20827"/>
                  </a:lnTo>
                  <a:lnTo>
                    <a:pt x="443998" y="5044"/>
                  </a:lnTo>
                  <a:lnTo>
                    <a:pt x="384714" y="0"/>
                  </a:lnTo>
                  <a:close/>
                </a:path>
              </a:pathLst>
            </a:custGeom>
            <a:solidFill>
              <a:srgbClr val="E83D3D"/>
            </a:solidFill>
          </p:spPr>
          <p:txBody>
            <a:bodyPr wrap="square" lIns="0" tIns="0" rIns="0" bIns="0" rtlCol="0"/>
            <a:lstStyle/>
            <a:p>
              <a:endParaRPr/>
            </a:p>
          </p:txBody>
        </p:sp>
        <p:sp>
          <p:nvSpPr>
            <p:cNvPr id="21" name="object 21"/>
            <p:cNvSpPr/>
            <p:nvPr/>
          </p:nvSpPr>
          <p:spPr>
            <a:xfrm>
              <a:off x="5590334" y="2105406"/>
              <a:ext cx="306070" cy="227329"/>
            </a:xfrm>
            <a:custGeom>
              <a:avLst/>
              <a:gdLst/>
              <a:ahLst/>
              <a:cxnLst/>
              <a:rect l="l" t="t" r="r" b="b"/>
              <a:pathLst>
                <a:path w="306070" h="227330">
                  <a:moveTo>
                    <a:pt x="168794" y="0"/>
                  </a:moveTo>
                  <a:lnTo>
                    <a:pt x="0" y="163582"/>
                  </a:lnTo>
                  <a:lnTo>
                    <a:pt x="280095" y="227148"/>
                  </a:lnTo>
                  <a:lnTo>
                    <a:pt x="305913" y="31457"/>
                  </a:lnTo>
                  <a:lnTo>
                    <a:pt x="277990" y="26542"/>
                  </a:lnTo>
                  <a:lnTo>
                    <a:pt x="231577" y="15728"/>
                  </a:lnTo>
                  <a:lnTo>
                    <a:pt x="168794" y="0"/>
                  </a:lnTo>
                  <a:close/>
                </a:path>
              </a:pathLst>
            </a:custGeom>
            <a:solidFill>
              <a:srgbClr val="000000"/>
            </a:solidFill>
          </p:spPr>
          <p:txBody>
            <a:bodyPr wrap="square" lIns="0" tIns="0" rIns="0" bIns="0" rtlCol="0"/>
            <a:lstStyle/>
            <a:p>
              <a:endParaRPr/>
            </a:p>
          </p:txBody>
        </p:sp>
        <p:sp>
          <p:nvSpPr>
            <p:cNvPr id="22" name="object 22"/>
            <p:cNvSpPr/>
            <p:nvPr/>
          </p:nvSpPr>
          <p:spPr>
            <a:xfrm>
              <a:off x="5238859" y="1862419"/>
              <a:ext cx="520700" cy="311785"/>
            </a:xfrm>
            <a:custGeom>
              <a:avLst/>
              <a:gdLst/>
              <a:ahLst/>
              <a:cxnLst/>
              <a:rect l="l" t="t" r="r" b="b"/>
              <a:pathLst>
                <a:path w="520700" h="311785">
                  <a:moveTo>
                    <a:pt x="366011" y="0"/>
                  </a:moveTo>
                  <a:lnTo>
                    <a:pt x="318513" y="2085"/>
                  </a:lnTo>
                  <a:lnTo>
                    <a:pt x="267209" y="8142"/>
                  </a:lnTo>
                  <a:lnTo>
                    <a:pt x="214395" y="17870"/>
                  </a:lnTo>
                  <a:lnTo>
                    <a:pt x="162367" y="30970"/>
                  </a:lnTo>
                  <a:lnTo>
                    <a:pt x="113420" y="47140"/>
                  </a:lnTo>
                  <a:lnTo>
                    <a:pt x="69851" y="66082"/>
                  </a:lnTo>
                  <a:lnTo>
                    <a:pt x="33954" y="87495"/>
                  </a:lnTo>
                  <a:lnTo>
                    <a:pt x="5207" y="113901"/>
                  </a:lnTo>
                  <a:lnTo>
                    <a:pt x="0" y="121494"/>
                  </a:lnTo>
                  <a:lnTo>
                    <a:pt x="14044" y="145053"/>
                  </a:lnTo>
                  <a:lnTo>
                    <a:pt x="54825" y="187698"/>
                  </a:lnTo>
                  <a:lnTo>
                    <a:pt x="121192" y="226509"/>
                  </a:lnTo>
                  <a:lnTo>
                    <a:pt x="163912" y="242472"/>
                  </a:lnTo>
                  <a:lnTo>
                    <a:pt x="207935" y="255221"/>
                  </a:lnTo>
                  <a:lnTo>
                    <a:pt x="419424" y="306605"/>
                  </a:lnTo>
                  <a:lnTo>
                    <a:pt x="449323" y="311762"/>
                  </a:lnTo>
                  <a:lnTo>
                    <a:pt x="520269" y="242987"/>
                  </a:lnTo>
                  <a:lnTo>
                    <a:pt x="509421" y="148341"/>
                  </a:lnTo>
                  <a:lnTo>
                    <a:pt x="491895" y="74028"/>
                  </a:lnTo>
                  <a:lnTo>
                    <a:pt x="462775" y="20827"/>
                  </a:lnTo>
                  <a:lnTo>
                    <a:pt x="425295" y="5044"/>
                  </a:lnTo>
                  <a:lnTo>
                    <a:pt x="366011" y="0"/>
                  </a:lnTo>
                  <a:close/>
                </a:path>
              </a:pathLst>
            </a:custGeom>
            <a:solidFill>
              <a:srgbClr val="B2322E"/>
            </a:solidFill>
          </p:spPr>
          <p:txBody>
            <a:bodyPr wrap="square" lIns="0" tIns="0" rIns="0" bIns="0" rtlCol="0"/>
            <a:lstStyle/>
            <a:p>
              <a:endParaRPr/>
            </a:p>
          </p:txBody>
        </p:sp>
        <p:pic>
          <p:nvPicPr>
            <p:cNvPr id="23" name="object 23"/>
            <p:cNvPicPr/>
            <p:nvPr/>
          </p:nvPicPr>
          <p:blipFill>
            <a:blip r:embed="rId2" cstate="print"/>
            <a:stretch>
              <a:fillRect/>
            </a:stretch>
          </p:blipFill>
          <p:spPr>
            <a:xfrm>
              <a:off x="5232133" y="2114519"/>
              <a:ext cx="246008" cy="116285"/>
            </a:xfrm>
            <a:prstGeom prst="rect">
              <a:avLst/>
            </a:prstGeom>
          </p:spPr>
        </p:pic>
        <p:sp>
          <p:nvSpPr>
            <p:cNvPr id="24" name="object 24"/>
            <p:cNvSpPr/>
            <p:nvPr/>
          </p:nvSpPr>
          <p:spPr>
            <a:xfrm>
              <a:off x="6615903" y="3885718"/>
              <a:ext cx="2286000" cy="394970"/>
            </a:xfrm>
            <a:custGeom>
              <a:avLst/>
              <a:gdLst/>
              <a:ahLst/>
              <a:cxnLst/>
              <a:rect l="l" t="t" r="r" b="b"/>
              <a:pathLst>
                <a:path w="2286000" h="394970">
                  <a:moveTo>
                    <a:pt x="1692288" y="0"/>
                  </a:moveTo>
                  <a:lnTo>
                    <a:pt x="1352804" y="6223"/>
                  </a:lnTo>
                  <a:lnTo>
                    <a:pt x="1266830" y="7376"/>
                  </a:lnTo>
                  <a:lnTo>
                    <a:pt x="1127107" y="23139"/>
                  </a:lnTo>
                  <a:lnTo>
                    <a:pt x="865833" y="57817"/>
                  </a:lnTo>
                  <a:lnTo>
                    <a:pt x="613427" y="92496"/>
                  </a:lnTo>
                  <a:lnTo>
                    <a:pt x="500310" y="108259"/>
                  </a:lnTo>
                  <a:lnTo>
                    <a:pt x="144062" y="223894"/>
                  </a:lnTo>
                  <a:lnTo>
                    <a:pt x="0" y="317184"/>
                  </a:lnTo>
                  <a:lnTo>
                    <a:pt x="151655" y="394853"/>
                  </a:lnTo>
                  <a:lnTo>
                    <a:pt x="1993645" y="394853"/>
                  </a:lnTo>
                  <a:lnTo>
                    <a:pt x="2285457" y="317184"/>
                  </a:lnTo>
                  <a:lnTo>
                    <a:pt x="2260642" y="207894"/>
                  </a:lnTo>
                  <a:lnTo>
                    <a:pt x="2238685" y="131018"/>
                  </a:lnTo>
                  <a:lnTo>
                    <a:pt x="2218416" y="92421"/>
                  </a:lnTo>
                  <a:lnTo>
                    <a:pt x="2126415" y="74868"/>
                  </a:lnTo>
                  <a:lnTo>
                    <a:pt x="1946647" y="43444"/>
                  </a:lnTo>
                  <a:lnTo>
                    <a:pt x="1692288" y="0"/>
                  </a:lnTo>
                  <a:close/>
                </a:path>
              </a:pathLst>
            </a:custGeom>
            <a:solidFill>
              <a:srgbClr val="38354C"/>
            </a:solidFill>
          </p:spPr>
          <p:txBody>
            <a:bodyPr wrap="square" lIns="0" tIns="0" rIns="0" bIns="0" rtlCol="0"/>
            <a:lstStyle/>
            <a:p>
              <a:endParaRPr/>
            </a:p>
          </p:txBody>
        </p:sp>
        <p:pic>
          <p:nvPicPr>
            <p:cNvPr id="25" name="object 25"/>
            <p:cNvPicPr/>
            <p:nvPr/>
          </p:nvPicPr>
          <p:blipFill>
            <a:blip r:embed="rId3" cstate="print"/>
            <a:stretch>
              <a:fillRect/>
            </a:stretch>
          </p:blipFill>
          <p:spPr>
            <a:xfrm>
              <a:off x="5413461" y="1048847"/>
              <a:ext cx="3730538" cy="3154055"/>
            </a:xfrm>
            <a:prstGeom prst="rect">
              <a:avLst/>
            </a:prstGeom>
          </p:spPr>
        </p:pic>
      </p:grpSp>
      <p:sp>
        <p:nvSpPr>
          <p:cNvPr id="26" name="TextBox 25">
            <a:extLst>
              <a:ext uri="{FF2B5EF4-FFF2-40B4-BE49-F238E27FC236}">
                <a16:creationId xmlns:a16="http://schemas.microsoft.com/office/drawing/2014/main" id="{2D2906C7-39B6-E5E3-3076-A657264830FC}"/>
              </a:ext>
            </a:extLst>
          </p:cNvPr>
          <p:cNvSpPr txBox="1"/>
          <p:nvPr/>
        </p:nvSpPr>
        <p:spPr>
          <a:xfrm>
            <a:off x="1139115" y="3511835"/>
            <a:ext cx="4367021" cy="923330"/>
          </a:xfrm>
          <a:prstGeom prst="rect">
            <a:avLst/>
          </a:prstGeom>
          <a:noFill/>
        </p:spPr>
        <p:txBody>
          <a:bodyPr wrap="square" rtlCol="0">
            <a:spAutoFit/>
          </a:bodyPr>
          <a:lstStyle/>
          <a:p>
            <a:r>
              <a:rPr lang="en-US">
                <a:solidFill>
                  <a:schemeClr val="bg1"/>
                </a:solidFill>
              </a:rPr>
              <a:t>BL.EN.U4AIE20046   P.NANDIESWAR </a:t>
            </a:r>
          </a:p>
          <a:p>
            <a:r>
              <a:rPr lang="en-US">
                <a:solidFill>
                  <a:schemeClr val="bg1"/>
                </a:solidFill>
              </a:rPr>
              <a:t>BL.EN.U4AIE20054   RITHVIKA ALAPATI </a:t>
            </a:r>
          </a:p>
          <a:p>
            <a:r>
              <a:rPr lang="en-US">
                <a:solidFill>
                  <a:schemeClr val="bg1"/>
                </a:solidFill>
              </a:rPr>
              <a:t>BL.EN.U4AIE20056    SAI ASWATH 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BFAE-D623-EED0-F7F7-F9F57EFEEE67}"/>
              </a:ext>
            </a:extLst>
          </p:cNvPr>
          <p:cNvSpPr>
            <a:spLocks noGrp="1"/>
          </p:cNvSpPr>
          <p:nvPr>
            <p:ph type="title"/>
          </p:nvPr>
        </p:nvSpPr>
        <p:spPr>
          <a:xfrm>
            <a:off x="171676" y="229009"/>
            <a:ext cx="8800647" cy="3970318"/>
          </a:xfrm>
        </p:spPr>
        <p:txBody>
          <a:bodyPr wrap="square" lIns="0" tIns="0" rIns="0" bIns="0" anchor="t">
            <a:spAutoFit/>
          </a:bodyPr>
          <a:lstStyle/>
          <a:p>
            <a:pPr algn="l"/>
            <a:r>
              <a:rPr lang="en-US" sz="2800">
                <a:solidFill>
                  <a:srgbClr val="FF0000"/>
                </a:solidFill>
                <a:latin typeface="Verdana" panose="020B0604030504040204" pitchFamily="34" charset="0"/>
                <a:ea typeface="Verdana" panose="020B0604030504040204" pitchFamily="34" charset="0"/>
              </a:rPr>
              <a:t>Data reading</a:t>
            </a:r>
            <a:br>
              <a:rPr lang="en-US">
                <a:latin typeface="Times New Roman"/>
                <a:ea typeface="Verdana"/>
              </a:rPr>
            </a:br>
            <a:br>
              <a:rPr lang="en-US">
                <a:latin typeface="Verdana" panose="020B0604030504040204" pitchFamily="34" charset="0"/>
                <a:ea typeface="Verdana" panose="020B0604030504040204" pitchFamily="34" charset="0"/>
              </a:rPr>
            </a:br>
            <a:br>
              <a:rPr lang="en-US">
                <a:latin typeface="Verdana" panose="020B0604030504040204" pitchFamily="34" charset="0"/>
                <a:ea typeface="Verdana" panose="020B0604030504040204" pitchFamily="34" charset="0"/>
              </a:rPr>
            </a:br>
            <a:r>
              <a:rPr lang="en-US" sz="1400">
                <a:latin typeface="Verdana" panose="020B0604030504040204" pitchFamily="34" charset="0"/>
                <a:ea typeface="Verdana" panose="020B0604030504040204" pitchFamily="34" charset="0"/>
              </a:rPr>
              <a:t>data = spark.read.csv('yellow_tripdata_2015*.csv')</a:t>
            </a:r>
          </a:p>
          <a:p>
            <a:r>
              <a:rPr lang="en-US" sz="1400" err="1">
                <a:latin typeface="Verdana" panose="020B0604030504040204" pitchFamily="34" charset="0"/>
                <a:ea typeface="Verdana" panose="020B0604030504040204" pitchFamily="34" charset="0"/>
              </a:rPr>
              <a:t>data.createOrReplaceTempView</a:t>
            </a:r>
            <a:r>
              <a:rPr lang="en-US" sz="1400">
                <a:latin typeface="Verdana" panose="020B0604030504040204" pitchFamily="34" charset="0"/>
                <a:ea typeface="Verdana" panose="020B0604030504040204" pitchFamily="34" charset="0"/>
              </a:rPr>
              <a:t>('</a:t>
            </a:r>
            <a:r>
              <a:rPr lang="en-US" sz="1400" err="1">
                <a:latin typeface="Verdana" panose="020B0604030504040204" pitchFamily="34" charset="0"/>
                <a:ea typeface="Verdana" panose="020B0604030504040204" pitchFamily="34" charset="0"/>
              </a:rPr>
              <a:t>NY_taxi</a:t>
            </a:r>
            <a:r>
              <a:rPr lang="en-US" sz="1400">
                <a:latin typeface="Verdana" panose="020B0604030504040204" pitchFamily="34" charset="0"/>
                <a:ea typeface="Verdana" panose="020B0604030504040204" pitchFamily="34" charset="0"/>
              </a:rPr>
              <a:t>')</a:t>
            </a:r>
            <a:br>
              <a:rPr lang="en-US" sz="1400">
                <a:latin typeface="Verdana" panose="020B0604030504040204" pitchFamily="34" charset="0"/>
                <a:ea typeface="Verdana" panose="020B0604030504040204" pitchFamily="34" charset="0"/>
              </a:rPr>
            </a:br>
            <a:r>
              <a:rPr lang="en-US" sz="1400" err="1">
                <a:latin typeface="Verdana" panose="020B0604030504040204" pitchFamily="34" charset="0"/>
                <a:ea typeface="Verdana" panose="020B0604030504040204" pitchFamily="34" charset="0"/>
              </a:rPr>
              <a:t>data.count</a:t>
            </a:r>
            <a:r>
              <a:rPr lang="en-US" sz="1400">
                <a:latin typeface="Verdana" panose="020B0604030504040204" pitchFamily="34" charset="0"/>
                <a:ea typeface="Verdana" panose="020B0604030504040204" pitchFamily="34" charset="0"/>
              </a:rPr>
              <a:t>()</a:t>
            </a:r>
            <a:br>
              <a:rPr lang="en-US" sz="1400">
                <a:latin typeface="Verdana" panose="020B0604030504040204" pitchFamily="34" charset="0"/>
                <a:ea typeface="Verdana" panose="020B0604030504040204" pitchFamily="34" charset="0"/>
              </a:rPr>
            </a:br>
            <a:r>
              <a:rPr lang="en-US" sz="1400" err="1">
                <a:latin typeface="Verdana" panose="020B0604030504040204" pitchFamily="34" charset="0"/>
                <a:ea typeface="Verdana" panose="020B0604030504040204" pitchFamily="34" charset="0"/>
              </a:rPr>
              <a:t>data.printSchema</a:t>
            </a:r>
            <a:r>
              <a:rPr lang="en-US" sz="1400">
                <a:latin typeface="Verdana" panose="020B0604030504040204" pitchFamily="34" charset="0"/>
                <a:ea typeface="Verdana" panose="020B0604030504040204" pitchFamily="34" charset="0"/>
              </a:rPr>
              <a:t>()</a:t>
            </a:r>
            <a:br>
              <a:rPr lang="en-US" sz="1400">
                <a:latin typeface="Verdana" panose="020B0604030504040204" pitchFamily="34" charset="0"/>
                <a:ea typeface="Verdana" panose="020B0604030504040204" pitchFamily="34" charset="0"/>
              </a:rPr>
            </a:br>
            <a:br>
              <a:rPr lang="en-US" sz="1400">
                <a:latin typeface="Verdana" panose="020B0604030504040204" pitchFamily="34" charset="0"/>
                <a:ea typeface="Verdana" panose="020B0604030504040204" pitchFamily="34" charset="0"/>
              </a:rPr>
            </a:br>
            <a:br>
              <a:rPr lang="en-US" sz="1400">
                <a:latin typeface="Verdana" panose="020B0604030504040204" pitchFamily="34" charset="0"/>
                <a:ea typeface="Verdana" panose="020B0604030504040204" pitchFamily="34" charset="0"/>
              </a:rPr>
            </a:br>
            <a:br>
              <a:rPr lang="en-US" sz="1400">
                <a:latin typeface="Verdana" panose="020B0604030504040204" pitchFamily="34" charset="0"/>
                <a:ea typeface="Verdana" panose="020B0604030504040204" pitchFamily="34" charset="0"/>
              </a:rPr>
            </a:br>
            <a:r>
              <a:rPr lang="en-US" sz="1400">
                <a:latin typeface="Verdana" panose="020B0604030504040204" pitchFamily="34" charset="0"/>
                <a:ea typeface="Verdana" panose="020B0604030504040204" pitchFamily="34" charset="0"/>
              </a:rPr>
              <a:t>read all csv files and merge them into one </a:t>
            </a:r>
            <a:r>
              <a:rPr lang="en-US" sz="1400" err="1">
                <a:latin typeface="Verdana" panose="020B0604030504040204" pitchFamily="34" charset="0"/>
                <a:ea typeface="Verdana" panose="020B0604030504040204" pitchFamily="34" charset="0"/>
              </a:rPr>
              <a:t>dataframe</a:t>
            </a:r>
            <a:br>
              <a:rPr lang="en-US" sz="1400">
                <a:latin typeface="Verdana" panose="020B0604030504040204" pitchFamily="34" charset="0"/>
                <a:ea typeface="Verdana" panose="020B0604030504040204" pitchFamily="34" charset="0"/>
              </a:rPr>
            </a:br>
            <a:br>
              <a:rPr lang="en-US" sz="1400">
                <a:latin typeface="Verdana" panose="020B0604030504040204" pitchFamily="34" charset="0"/>
                <a:ea typeface="Verdana" panose="020B0604030504040204" pitchFamily="34" charset="0"/>
              </a:rPr>
            </a:br>
            <a:r>
              <a:rPr lang="en-US" sz="1400">
                <a:latin typeface="Verdana" panose="020B0604030504040204" pitchFamily="34" charset="0"/>
                <a:ea typeface="Verdana" panose="020B0604030504040204" pitchFamily="34" charset="0"/>
              </a:rPr>
              <a:t>create a temporary view </a:t>
            </a:r>
            <a:r>
              <a:rPr lang="en-US" sz="1400" err="1">
                <a:latin typeface="Verdana" panose="020B0604030504040204" pitchFamily="34" charset="0"/>
                <a:ea typeface="Verdana" panose="020B0604030504040204" pitchFamily="34" charset="0"/>
              </a:rPr>
              <a:t>sql</a:t>
            </a:r>
            <a:r>
              <a:rPr lang="en-US" sz="1400">
                <a:latin typeface="Verdana" panose="020B0604030504040204" pitchFamily="34" charset="0"/>
                <a:ea typeface="Verdana" panose="020B0604030504040204" pitchFamily="34" charset="0"/>
              </a:rPr>
              <a:t> query for the read data</a:t>
            </a:r>
            <a:br>
              <a:rPr lang="en-US" sz="1400">
                <a:latin typeface="Verdana" panose="020B0604030504040204" pitchFamily="34" charset="0"/>
                <a:ea typeface="Verdana" panose="020B0604030504040204" pitchFamily="34" charset="0"/>
              </a:rPr>
            </a:br>
            <a:br>
              <a:rPr lang="en-US" sz="1400">
                <a:latin typeface="Verdana" panose="020B0604030504040204" pitchFamily="34" charset="0"/>
                <a:ea typeface="Verdana" panose="020B0604030504040204" pitchFamily="34" charset="0"/>
              </a:rPr>
            </a:br>
            <a:r>
              <a:rPr lang="en-US" sz="1400">
                <a:latin typeface="Verdana" panose="020B0604030504040204" pitchFamily="34" charset="0"/>
                <a:ea typeface="Verdana" panose="020B0604030504040204" pitchFamily="34" charset="0"/>
              </a:rPr>
              <a:t>then verifying data by counting it and projecting schema of the data
</a:t>
            </a:r>
          </a:p>
        </p:txBody>
      </p:sp>
      <p:pic>
        <p:nvPicPr>
          <p:cNvPr id="4" name="Picture 3">
            <a:extLst>
              <a:ext uri="{FF2B5EF4-FFF2-40B4-BE49-F238E27FC236}">
                <a16:creationId xmlns:a16="http://schemas.microsoft.com/office/drawing/2014/main" id="{6B2B978C-60D5-1224-C384-8EAC4E57B3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7486" y="111021"/>
            <a:ext cx="2994837" cy="34778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17461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BD52B-9F63-BE21-0B01-2B0EBE0BE720}"/>
              </a:ext>
            </a:extLst>
          </p:cNvPr>
          <p:cNvSpPr>
            <a:spLocks noGrp="1"/>
          </p:cNvSpPr>
          <p:nvPr>
            <p:ph type="title"/>
          </p:nvPr>
        </p:nvSpPr>
        <p:spPr>
          <a:xfrm>
            <a:off x="253318" y="225262"/>
            <a:ext cx="8800647" cy="5109091"/>
          </a:xfrm>
        </p:spPr>
        <p:txBody>
          <a:bodyPr wrap="square" lIns="0" tIns="0" rIns="0" bIns="0" anchor="t">
            <a:spAutoFit/>
          </a:bodyPr>
          <a:lstStyle/>
          <a:p>
            <a:pPr algn="l"/>
            <a:r>
              <a:rPr lang="en-US" sz="2800">
                <a:solidFill>
                  <a:srgbClr val="FF0000"/>
                </a:solidFill>
                <a:ea typeface="Verdana"/>
              </a:rPr>
              <a:t>Data preprocessing </a:t>
            </a:r>
            <a:br>
              <a:rPr lang="en-US">
                <a:ea typeface="Verdana"/>
              </a:rPr>
            </a:br>
            <a:br>
              <a:rPr lang="en-US">
                <a:ea typeface="Verdana"/>
              </a:rPr>
            </a:br>
            <a:r>
              <a:rPr lang="en-US" sz="1400">
                <a:ea typeface="Verdana"/>
              </a:rPr>
              <a:t>data = </a:t>
            </a:r>
            <a:r>
              <a:rPr lang="en-US" sz="1400" err="1">
                <a:ea typeface="Verdana"/>
              </a:rPr>
              <a:t>data.drop</a:t>
            </a:r>
            <a:r>
              <a:rPr lang="en-US" sz="1400">
                <a:ea typeface="Verdana"/>
              </a:rPr>
              <a:t>('_c4','_c7','_c8','_c11','_c12','c13','_c14','_c15','_c16','_c17')</a:t>
            </a:r>
            <a:br>
              <a:rPr lang="en-US"/>
            </a:br>
            <a:r>
              <a:rPr lang="en-US" sz="1400" err="1">
                <a:ea typeface="Verdana"/>
              </a:rPr>
              <a:t>data.printSchema</a:t>
            </a:r>
            <a:r>
              <a:rPr lang="en-US" sz="1400">
                <a:ea typeface="Verdana"/>
              </a:rPr>
              <a:t>()</a:t>
            </a:r>
          </a:p>
          <a:p>
            <a:pPr algn="l"/>
            <a:r>
              <a:rPr lang="en-US" sz="1400">
                <a:ea typeface="Verdana"/>
              </a:rPr>
              <a:t>data = </a:t>
            </a:r>
            <a:r>
              <a:rPr lang="en-US" sz="1400" err="1">
                <a:ea typeface="Verdana"/>
              </a:rPr>
              <a:t>data.withColumn</a:t>
            </a:r>
            <a:r>
              <a:rPr lang="en-US" sz="1400">
                <a:ea typeface="Verdana"/>
              </a:rPr>
              <a:t>("_c18", data["_c18"].cast(</a:t>
            </a:r>
            <a:r>
              <a:rPr lang="en-US" sz="1400" err="1">
                <a:ea typeface="Verdana"/>
              </a:rPr>
              <a:t>DoubleType</a:t>
            </a:r>
            <a:r>
              <a:rPr lang="en-US" sz="1400">
                <a:ea typeface="Verdana"/>
              </a:rPr>
              <a:t>()))</a:t>
            </a:r>
            <a:br>
              <a:rPr lang="en-US" sz="1400">
                <a:ea typeface="Verdana"/>
              </a:rPr>
            </a:br>
            <a:r>
              <a:rPr lang="en-US" sz="1400" err="1">
                <a:ea typeface="Verdana"/>
              </a:rPr>
              <a:t>data.select</a:t>
            </a:r>
            <a:r>
              <a:rPr lang="en-US" sz="1400">
                <a:ea typeface="Verdana"/>
              </a:rPr>
              <a:t>(</a:t>
            </a:r>
            <a:r>
              <a:rPr lang="en-US" sz="1400" err="1">
                <a:ea typeface="Verdana"/>
              </a:rPr>
              <a:t>F.min</a:t>
            </a:r>
            <a:r>
              <a:rPr lang="en-US" sz="1400">
                <a:ea typeface="Verdana"/>
              </a:rPr>
              <a:t>('_c18').alias('min'), </a:t>
            </a:r>
            <a:r>
              <a:rPr lang="en-US" sz="1400" err="1">
                <a:ea typeface="Verdana"/>
              </a:rPr>
              <a:t>F.max</a:t>
            </a:r>
            <a:r>
              <a:rPr lang="en-US" sz="1400">
                <a:ea typeface="Verdana"/>
              </a:rPr>
              <a:t>('_c18').alias('max')).show()</a:t>
            </a:r>
            <a:br>
              <a:rPr lang="en-US"/>
            </a:br>
            <a:r>
              <a:rPr lang="en-US" sz="1400" err="1">
                <a:ea typeface="Verdana"/>
              </a:rPr>
              <a:t>data.select</a:t>
            </a:r>
            <a:r>
              <a:rPr lang="en-US" sz="1400">
                <a:ea typeface="Verdana"/>
              </a:rPr>
              <a:t>('_c18').describe().</a:t>
            </a:r>
            <a:r>
              <a:rPr lang="en-US" sz="1400" err="1">
                <a:ea typeface="Verdana"/>
              </a:rPr>
              <a:t>toPandas</a:t>
            </a:r>
            <a:r>
              <a:rPr lang="en-US" sz="1400">
                <a:ea typeface="Verdana"/>
              </a:rPr>
              <a:t>()</a:t>
            </a:r>
          </a:p>
          <a:p>
            <a:pPr algn="l"/>
            <a:r>
              <a:rPr lang="en-US" sz="1400">
                <a:ea typeface="Verdana"/>
              </a:rPr>
              <a:t>data = </a:t>
            </a:r>
            <a:r>
              <a:rPr lang="en-US" sz="1400" err="1">
                <a:ea typeface="Verdana"/>
              </a:rPr>
              <a:t>data.filter</a:t>
            </a:r>
            <a:r>
              <a:rPr lang="en-US" sz="1400">
                <a:ea typeface="Verdana"/>
              </a:rPr>
              <a:t>(data['_c3']&gt;0)</a:t>
            </a:r>
            <a:br>
              <a:rPr lang="en-US" sz="1400">
                <a:ea typeface="Verdana"/>
              </a:rPr>
            </a:br>
            <a:br>
              <a:rPr lang="en-US" sz="1400">
                <a:ea typeface="Verdana"/>
              </a:rPr>
            </a:br>
            <a:r>
              <a:rPr lang="en-US" sz="1400">
                <a:ea typeface="Verdana"/>
              </a:rPr>
              <a:t>drop the unwanted data </a:t>
            </a:r>
            <a:r>
              <a:rPr lang="en-US" sz="1400" err="1">
                <a:ea typeface="Verdana"/>
              </a:rPr>
              <a:t>colums</a:t>
            </a:r>
            <a:r>
              <a:rPr lang="en-US" sz="1400">
                <a:ea typeface="Verdana"/>
              </a:rPr>
              <a:t> from data to avoid computing unwanted data</a:t>
            </a:r>
            <a:br>
              <a:rPr lang="en-US" sz="1400">
                <a:ea typeface="Verdana"/>
              </a:rPr>
            </a:br>
            <a:br>
              <a:rPr lang="en-US" sz="1400">
                <a:ea typeface="Verdana"/>
              </a:rPr>
            </a:br>
            <a:r>
              <a:rPr lang="en-US" sz="1400">
                <a:ea typeface="Verdana"/>
              </a:rPr>
              <a:t>check whether the data is </a:t>
            </a:r>
            <a:r>
              <a:rPr lang="en-US" sz="1400" err="1">
                <a:ea typeface="Verdana"/>
              </a:rPr>
              <a:t>droped</a:t>
            </a:r>
            <a:r>
              <a:rPr lang="en-US" sz="1400">
                <a:ea typeface="Verdana"/>
              </a:rPr>
              <a:t> by projecting schema</a:t>
            </a:r>
            <a:br>
              <a:rPr lang="en-US" sz="1400">
                <a:ea typeface="Verdana"/>
              </a:rPr>
            </a:br>
            <a:br>
              <a:rPr lang="en-US" sz="1400">
                <a:ea typeface="Verdana"/>
              </a:rPr>
            </a:br>
            <a:r>
              <a:rPr lang="en-US" sz="1400">
                <a:ea typeface="Verdana"/>
              </a:rPr>
              <a:t>all data </a:t>
            </a:r>
            <a:r>
              <a:rPr lang="en-US" sz="1400" err="1">
                <a:ea typeface="Verdana"/>
              </a:rPr>
              <a:t>colums</a:t>
            </a:r>
            <a:r>
              <a:rPr lang="en-US" sz="1400">
                <a:ea typeface="Verdana"/>
              </a:rPr>
              <a:t> are in string type. Cast them to double or integer data type accordingly</a:t>
            </a:r>
            <a:br>
              <a:rPr lang="en-US" sz="1400">
                <a:ea typeface="Verdana"/>
              </a:rPr>
            </a:br>
            <a:br>
              <a:rPr lang="en-US" sz="1400">
                <a:ea typeface="Verdana"/>
              </a:rPr>
            </a:br>
            <a:r>
              <a:rPr lang="en-US" sz="1400">
                <a:ea typeface="Verdana"/>
              </a:rPr>
              <a:t>check min and max of taxi fare(to remove negative and outliers)</a:t>
            </a:r>
            <a:br>
              <a:rPr lang="en-US" sz="1400">
                <a:ea typeface="Verdana"/>
              </a:rPr>
            </a:br>
            <a:br>
              <a:rPr lang="en-US" sz="1400">
                <a:ea typeface="Verdana"/>
              </a:rPr>
            </a:br>
            <a:r>
              <a:rPr lang="en-US" sz="1400">
                <a:ea typeface="Verdana"/>
              </a:rPr>
              <a:t>checking mean and </a:t>
            </a:r>
            <a:r>
              <a:rPr lang="en-US" sz="1400" err="1">
                <a:ea typeface="Verdana"/>
              </a:rPr>
              <a:t>std_dev</a:t>
            </a:r>
            <a:r>
              <a:rPr lang="en-US" sz="1400">
                <a:ea typeface="Verdana"/>
              </a:rPr>
              <a:t> of data</a:t>
            </a:r>
            <a:br>
              <a:rPr lang="en-US" sz="1400">
                <a:ea typeface="Verdana"/>
              </a:rPr>
            </a:br>
            <a:br>
              <a:rPr lang="en-US" sz="1400">
                <a:ea typeface="Verdana"/>
              </a:rPr>
            </a:br>
            <a:r>
              <a:rPr lang="en-US" sz="1400">
                <a:ea typeface="Verdana"/>
              </a:rPr>
              <a:t>remove rides with passenger count with 0</a:t>
            </a:r>
            <a:br>
              <a:rPr lang="en-US" sz="1400">
                <a:ea typeface="Verdana"/>
              </a:rPr>
            </a:br>
            <a:r>
              <a:rPr lang="en-US" sz="1400">
                <a:ea typeface="Verdana"/>
              </a:rPr>
              <a:t> </a:t>
            </a:r>
            <a:br>
              <a:rPr lang="en-US" sz="1400">
                <a:ea typeface="Verdana"/>
              </a:rPr>
            </a:br>
            <a:endParaRPr lang="en-US" sz="1400">
              <a:ea typeface="Verdana"/>
            </a:endParaRPr>
          </a:p>
        </p:txBody>
      </p:sp>
    </p:spTree>
    <p:extLst>
      <p:ext uri="{BB962C8B-B14F-4D97-AF65-F5344CB8AC3E}">
        <p14:creationId xmlns:p14="http://schemas.microsoft.com/office/powerpoint/2010/main" val="4237099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D6A0B-1537-76A8-4417-DA2A1465423D}"/>
              </a:ext>
            </a:extLst>
          </p:cNvPr>
          <p:cNvSpPr>
            <a:spLocks noGrp="1"/>
          </p:cNvSpPr>
          <p:nvPr>
            <p:ph type="title"/>
          </p:nvPr>
        </p:nvSpPr>
        <p:spPr>
          <a:xfrm>
            <a:off x="171676" y="222771"/>
            <a:ext cx="8800647" cy="2831544"/>
          </a:xfrm>
        </p:spPr>
        <p:txBody>
          <a:bodyPr wrap="square" lIns="0" tIns="0" rIns="0" bIns="0" anchor="t">
            <a:spAutoFit/>
          </a:bodyPr>
          <a:lstStyle/>
          <a:p>
            <a:pPr algn="l"/>
            <a:r>
              <a:rPr lang="en-US" sz="1400">
                <a:ea typeface="Verdana"/>
              </a:rPr>
              <a:t>req = """select * from </a:t>
            </a:r>
            <a:r>
              <a:rPr lang="en-US" sz="1400" err="1">
                <a:ea typeface="Verdana"/>
              </a:rPr>
              <a:t>NY_taxi</a:t>
            </a:r>
            <a:r>
              <a:rPr lang="en-US" sz="1400">
                <a:ea typeface="Verdana"/>
              </a:rPr>
              <a:t> where _c18&gt;0 and _c18&lt;100"""</a:t>
            </a:r>
            <a:endParaRPr lang="en-US"/>
          </a:p>
          <a:p>
            <a:pPr algn="l"/>
            <a:r>
              <a:rPr lang="en-US" sz="1400">
                <a:ea typeface="Verdana"/>
              </a:rPr>
              <a:t>data = </a:t>
            </a:r>
            <a:r>
              <a:rPr lang="en-US" sz="1400" err="1">
                <a:ea typeface="Verdana"/>
              </a:rPr>
              <a:t>spark.sql</a:t>
            </a:r>
            <a:r>
              <a:rPr lang="en-US" sz="1400">
                <a:ea typeface="Verdana"/>
              </a:rPr>
              <a:t>(req)</a:t>
            </a:r>
            <a:endParaRPr lang="en-US"/>
          </a:p>
          <a:p>
            <a:r>
              <a:rPr lang="en-US" sz="1400" err="1">
                <a:ea typeface="Verdana"/>
              </a:rPr>
              <a:t>data.count</a:t>
            </a:r>
            <a:r>
              <a:rPr lang="en-US" sz="1400">
                <a:ea typeface="Verdana"/>
              </a:rPr>
              <a:t>()</a:t>
            </a:r>
            <a:br>
              <a:rPr lang="en-US" sz="1400">
                <a:ea typeface="Verdana"/>
              </a:rPr>
            </a:br>
            <a:br>
              <a:rPr lang="en-US" sz="1400">
                <a:ea typeface="Verdana"/>
              </a:rPr>
            </a:br>
            <a:r>
              <a:rPr lang="en-US" sz="1400">
                <a:ea typeface="Verdana"/>
              </a:rPr>
              <a:t>removing outliers from data and checking the count of rows</a:t>
            </a:r>
            <a:br>
              <a:rPr lang="en-US" sz="1400">
                <a:ea typeface="Verdana"/>
              </a:rPr>
            </a:br>
            <a:br>
              <a:rPr lang="en-US" sz="1400">
                <a:ea typeface="Verdana"/>
              </a:rPr>
            </a:br>
            <a:r>
              <a:rPr lang="en-US" sz="1400" err="1">
                <a:ea typeface="Verdana"/>
              </a:rPr>
              <a:t>data.select</a:t>
            </a:r>
            <a:r>
              <a:rPr lang="en-US" sz="1400">
                <a:ea typeface="Verdana"/>
              </a:rPr>
              <a:t>([</a:t>
            </a:r>
            <a:r>
              <a:rPr lang="en-US" sz="1400" err="1">
                <a:ea typeface="Verdana"/>
              </a:rPr>
              <a:t>F.count</a:t>
            </a:r>
            <a:r>
              <a:rPr lang="en-US" sz="1400">
                <a:ea typeface="Verdana"/>
              </a:rPr>
              <a:t>(</a:t>
            </a:r>
            <a:r>
              <a:rPr lang="en-US" sz="1400" err="1">
                <a:ea typeface="Verdana"/>
              </a:rPr>
              <a:t>F.when</a:t>
            </a:r>
            <a:r>
              <a:rPr lang="en-US" sz="1400">
                <a:ea typeface="Verdana"/>
              </a:rPr>
              <a:t>(</a:t>
            </a:r>
            <a:r>
              <a:rPr lang="en-US" sz="1400" err="1">
                <a:ea typeface="Verdana"/>
              </a:rPr>
              <a:t>F.isnan</a:t>
            </a:r>
            <a:r>
              <a:rPr lang="en-US" sz="1400">
                <a:ea typeface="Verdana"/>
              </a:rPr>
              <a:t>(c),c)).alias(c) for c in </a:t>
            </a:r>
            <a:r>
              <a:rPr lang="en-US" sz="1400" err="1">
                <a:ea typeface="Verdana"/>
              </a:rPr>
              <a:t>data.columns</a:t>
            </a:r>
            <a:r>
              <a:rPr lang="en-US" sz="1400">
                <a:ea typeface="Verdana"/>
              </a:rPr>
              <a:t>]).show()</a:t>
            </a:r>
            <a:br>
              <a:rPr lang="en-US" sz="1400">
                <a:ea typeface="Verdana"/>
              </a:rPr>
            </a:br>
            <a:br>
              <a:rPr lang="en-US"/>
            </a:br>
            <a:r>
              <a:rPr lang="en-US" sz="1400">
                <a:ea typeface="Verdana"/>
              </a:rPr>
              <a:t>used for removing null values from data</a:t>
            </a:r>
            <a:br>
              <a:rPr lang="en-US" sz="1400">
                <a:ea typeface="Verdana"/>
              </a:rPr>
            </a:br>
            <a:br>
              <a:rPr lang="en-US" sz="1400">
                <a:ea typeface="Verdana"/>
              </a:rPr>
            </a:br>
            <a:br>
              <a:rPr lang="en-US" sz="1400">
                <a:ea typeface="Verdana"/>
              </a:rPr>
            </a:br>
            <a:endParaRPr lang="en-US" sz="1400">
              <a:ea typeface="Verdana"/>
            </a:endParaRPr>
          </a:p>
        </p:txBody>
      </p:sp>
      <p:pic>
        <p:nvPicPr>
          <p:cNvPr id="4" name="Picture 3">
            <a:extLst>
              <a:ext uri="{FF2B5EF4-FFF2-40B4-BE49-F238E27FC236}">
                <a16:creationId xmlns:a16="http://schemas.microsoft.com/office/drawing/2014/main" id="{5CE58FDE-EAE6-2BA9-C625-C8BB10707672}"/>
              </a:ext>
            </a:extLst>
          </p:cNvPr>
          <p:cNvPicPr>
            <a:picLocks noChangeAspect="1"/>
          </p:cNvPicPr>
          <p:nvPr/>
        </p:nvPicPr>
        <p:blipFill rotWithShape="1">
          <a:blip r:embed="rId2">
            <a:extLst>
              <a:ext uri="{28A0092B-C50C-407E-A947-70E740481C1C}">
                <a14:useLocalDpi xmlns:a14="http://schemas.microsoft.com/office/drawing/2010/main" val="0"/>
              </a:ext>
            </a:extLst>
          </a:blip>
          <a:srcRect r="29638"/>
          <a:stretch/>
        </p:blipFill>
        <p:spPr>
          <a:xfrm>
            <a:off x="5910145" y="2904165"/>
            <a:ext cx="3233854" cy="2147257"/>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A96859AF-1F92-3F90-836C-21C3323848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3803"/>
            <a:ext cx="5787715" cy="231761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276190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8CFF39-8458-BC26-A37B-6BFA8E2B8111}"/>
              </a:ext>
            </a:extLst>
          </p:cNvPr>
          <p:cNvPicPr>
            <a:picLocks noChangeAspect="1"/>
          </p:cNvPicPr>
          <p:nvPr/>
        </p:nvPicPr>
        <p:blipFill>
          <a:blip r:embed="rId2"/>
          <a:stretch>
            <a:fillRect/>
          </a:stretch>
        </p:blipFill>
        <p:spPr>
          <a:xfrm>
            <a:off x="1776761" y="260028"/>
            <a:ext cx="5293844" cy="462344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08080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3C67D-80E6-59B2-66BE-9C81024F5AE8}"/>
              </a:ext>
            </a:extLst>
          </p:cNvPr>
          <p:cNvSpPr>
            <a:spLocks noGrp="1"/>
          </p:cNvSpPr>
          <p:nvPr>
            <p:ph type="title"/>
          </p:nvPr>
        </p:nvSpPr>
        <p:spPr>
          <a:xfrm>
            <a:off x="78686" y="83538"/>
            <a:ext cx="8800647" cy="2092881"/>
          </a:xfrm>
        </p:spPr>
        <p:txBody>
          <a:bodyPr wrap="square" lIns="0" tIns="0" rIns="0" bIns="0" anchor="t">
            <a:spAutoFit/>
          </a:bodyPr>
          <a:lstStyle/>
          <a:p>
            <a:pPr algn="l"/>
            <a:r>
              <a:rPr lang="en-US" sz="2800">
                <a:solidFill>
                  <a:srgbClr val="FF0000"/>
                </a:solidFill>
                <a:ea typeface="Verdana"/>
              </a:rPr>
              <a:t>Data visualization and analysis</a:t>
            </a:r>
            <a:br>
              <a:rPr lang="en-US">
                <a:ea typeface="Verdana"/>
              </a:rPr>
            </a:br>
            <a:br>
              <a:rPr lang="en-US">
                <a:ea typeface="Verdana"/>
              </a:rPr>
            </a:br>
            <a:r>
              <a:rPr lang="en-US" sz="1400">
                <a:ea typeface="Verdana"/>
              </a:rPr>
              <a:t>hist = </a:t>
            </a:r>
            <a:r>
              <a:rPr lang="en-US" sz="1400" err="1">
                <a:ea typeface="Verdana"/>
              </a:rPr>
              <a:t>data.select</a:t>
            </a:r>
            <a:r>
              <a:rPr lang="en-US" sz="1400">
                <a:ea typeface="Verdana"/>
              </a:rPr>
              <a:t>('_c18').</a:t>
            </a:r>
            <a:r>
              <a:rPr lang="en-US" sz="1400" err="1">
                <a:ea typeface="Verdana"/>
              </a:rPr>
              <a:t>rdd.flatMap</a:t>
            </a:r>
            <a:r>
              <a:rPr lang="en-US" sz="1400">
                <a:ea typeface="Verdana"/>
              </a:rPr>
              <a:t>(lambda x: x).histogram(100)</a:t>
            </a:r>
          </a:p>
          <a:p>
            <a:pPr algn="l"/>
            <a:r>
              <a:rPr lang="en-US" sz="1400" err="1">
                <a:ea typeface="Verdana"/>
              </a:rPr>
              <a:t>plt.figure</a:t>
            </a:r>
            <a:r>
              <a:rPr lang="en-US" sz="1400">
                <a:ea typeface="Verdana"/>
              </a:rPr>
              <a:t>(</a:t>
            </a:r>
            <a:r>
              <a:rPr lang="en-US" sz="1400" err="1">
                <a:ea typeface="Verdana"/>
              </a:rPr>
              <a:t>figsize</a:t>
            </a:r>
            <a:r>
              <a:rPr lang="en-US" sz="1400">
                <a:ea typeface="Verdana"/>
              </a:rPr>
              <a:t>=(22,6))</a:t>
            </a:r>
          </a:p>
          <a:p>
            <a:pPr algn="l"/>
            <a:r>
              <a:rPr lang="en-US" sz="1400" err="1">
                <a:ea typeface="Verdana"/>
              </a:rPr>
              <a:t>sns.barplot</a:t>
            </a:r>
            <a:r>
              <a:rPr lang="en-US" sz="1400">
                <a:ea typeface="Verdana"/>
              </a:rPr>
              <a:t>(list(map(lambda x: int(x), hist[0][:-1])), hist[1])</a:t>
            </a:r>
          </a:p>
          <a:p>
            <a:pPr algn="l"/>
            <a:r>
              <a:rPr lang="en-US" sz="1400" err="1">
                <a:ea typeface="Verdana"/>
              </a:rPr>
              <a:t>plt.show</a:t>
            </a:r>
            <a:r>
              <a:rPr lang="en-US" sz="1400">
                <a:ea typeface="Verdana"/>
              </a:rPr>
              <a:t>()</a:t>
            </a:r>
            <a:br>
              <a:rPr lang="en-US" sz="1400">
                <a:ea typeface="Verdana"/>
              </a:rPr>
            </a:br>
            <a:br>
              <a:rPr lang="en-US" sz="1400">
                <a:ea typeface="Verdana"/>
              </a:rPr>
            </a:br>
            <a:endParaRPr lang="en-US" sz="1400">
              <a:ea typeface="Verdana"/>
            </a:endParaRPr>
          </a:p>
        </p:txBody>
      </p:sp>
      <p:pic>
        <p:nvPicPr>
          <p:cNvPr id="4" name="Picture 3">
            <a:extLst>
              <a:ext uri="{FF2B5EF4-FFF2-40B4-BE49-F238E27FC236}">
                <a16:creationId xmlns:a16="http://schemas.microsoft.com/office/drawing/2014/main" id="{B1D92534-9897-5CA4-E2E4-401D53F1FD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770793"/>
            <a:ext cx="9144000" cy="337270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7687877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A18E904-29EB-524A-A14E-420D984DEF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761" y="1000562"/>
            <a:ext cx="8519532" cy="3142376"/>
          </a:xfrm>
          <a:prstGeom prst="rect">
            <a:avLst/>
          </a:prstGeom>
        </p:spPr>
      </p:pic>
      <p:sp>
        <p:nvSpPr>
          <p:cNvPr id="10" name="TextBox 9">
            <a:extLst>
              <a:ext uri="{FF2B5EF4-FFF2-40B4-BE49-F238E27FC236}">
                <a16:creationId xmlns:a16="http://schemas.microsoft.com/office/drawing/2014/main" id="{377D646D-9C8A-667B-1AB2-388E7AF3A0B5}"/>
              </a:ext>
            </a:extLst>
          </p:cNvPr>
          <p:cNvSpPr txBox="1"/>
          <p:nvPr/>
        </p:nvSpPr>
        <p:spPr>
          <a:xfrm>
            <a:off x="379141" y="415125"/>
            <a:ext cx="3806283" cy="369332"/>
          </a:xfrm>
          <a:prstGeom prst="rect">
            <a:avLst/>
          </a:prstGeom>
          <a:noFill/>
        </p:spPr>
        <p:txBody>
          <a:bodyPr wrap="square" rtlCol="0">
            <a:spAutoFit/>
          </a:bodyPr>
          <a:lstStyle/>
          <a:p>
            <a:r>
              <a:rPr lang="en-GB">
                <a:solidFill>
                  <a:schemeClr val="bg1"/>
                </a:solidFill>
              </a:rPr>
              <a:t>DISTANCE VS no of trips</a:t>
            </a:r>
            <a:endParaRPr lang="en-IN">
              <a:solidFill>
                <a:schemeClr val="bg1"/>
              </a:solidFill>
            </a:endParaRPr>
          </a:p>
        </p:txBody>
      </p:sp>
    </p:spTree>
    <p:extLst>
      <p:ext uri="{BB962C8B-B14F-4D97-AF65-F5344CB8AC3E}">
        <p14:creationId xmlns:p14="http://schemas.microsoft.com/office/powerpoint/2010/main" val="3499931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D725E18-4B27-20EC-3FBA-E95954621A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22784"/>
            <a:ext cx="9144000" cy="3372707"/>
          </a:xfrm>
          <a:prstGeom prst="rect">
            <a:avLst/>
          </a:prstGeom>
          <a:ln>
            <a:noFill/>
          </a:ln>
          <a:effectLst>
            <a:outerShdw blurRad="190500" algn="tl" rotWithShape="0">
              <a:srgbClr val="000000">
                <a:alpha val="70000"/>
              </a:srgbClr>
            </a:outerShdw>
          </a:effectLst>
        </p:spPr>
      </p:pic>
      <p:sp>
        <p:nvSpPr>
          <p:cNvPr id="2" name="TextBox 1">
            <a:extLst>
              <a:ext uri="{FF2B5EF4-FFF2-40B4-BE49-F238E27FC236}">
                <a16:creationId xmlns:a16="http://schemas.microsoft.com/office/drawing/2014/main" id="{E35BBED7-9376-0D68-6CE3-5C8C627BC149}"/>
              </a:ext>
            </a:extLst>
          </p:cNvPr>
          <p:cNvSpPr txBox="1"/>
          <p:nvPr/>
        </p:nvSpPr>
        <p:spPr>
          <a:xfrm>
            <a:off x="275063" y="252761"/>
            <a:ext cx="3100039" cy="369332"/>
          </a:xfrm>
          <a:prstGeom prst="rect">
            <a:avLst/>
          </a:prstGeom>
          <a:noFill/>
        </p:spPr>
        <p:txBody>
          <a:bodyPr wrap="square" rtlCol="0">
            <a:spAutoFit/>
          </a:bodyPr>
          <a:lstStyle/>
          <a:p>
            <a:r>
              <a:rPr lang="en-GB">
                <a:solidFill>
                  <a:schemeClr val="bg1"/>
                </a:solidFill>
              </a:rPr>
              <a:t>Direction vs no of trips</a:t>
            </a:r>
            <a:endParaRPr lang="en-IN">
              <a:solidFill>
                <a:schemeClr val="bg1"/>
              </a:solidFill>
            </a:endParaRPr>
          </a:p>
        </p:txBody>
      </p:sp>
    </p:spTree>
    <p:extLst>
      <p:ext uri="{BB962C8B-B14F-4D97-AF65-F5344CB8AC3E}">
        <p14:creationId xmlns:p14="http://schemas.microsoft.com/office/powerpoint/2010/main" val="941492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3C67D-80E6-59B2-66BE-9C81024F5AE8}"/>
              </a:ext>
            </a:extLst>
          </p:cNvPr>
          <p:cNvSpPr>
            <a:spLocks noGrp="1"/>
          </p:cNvSpPr>
          <p:nvPr>
            <p:ph type="title"/>
          </p:nvPr>
        </p:nvSpPr>
        <p:spPr>
          <a:xfrm>
            <a:off x="104769" y="-13573"/>
            <a:ext cx="8800647" cy="2585323"/>
          </a:xfrm>
        </p:spPr>
        <p:txBody>
          <a:bodyPr wrap="square" lIns="0" tIns="0" rIns="0" bIns="0" anchor="t">
            <a:spAutoFit/>
          </a:bodyPr>
          <a:lstStyle/>
          <a:p>
            <a:pPr algn="l"/>
            <a:r>
              <a:rPr lang="en-US" sz="2800">
                <a:solidFill>
                  <a:srgbClr val="FF0000"/>
                </a:solidFill>
                <a:ea typeface="Verdana"/>
              </a:rPr>
              <a:t>Data visualization and analysis</a:t>
            </a:r>
            <a:br>
              <a:rPr lang="en-US" sz="1400">
                <a:ea typeface="Verdana"/>
              </a:rPr>
            </a:br>
            <a:br>
              <a:rPr lang="en-US" sz="1400">
                <a:ea typeface="Verdana"/>
              </a:rPr>
            </a:br>
            <a:r>
              <a:rPr lang="en-US" sz="1400">
                <a:ea typeface="Verdana"/>
              </a:rPr>
              <a:t>distance analysis:</a:t>
            </a:r>
            <a:br>
              <a:rPr lang="en-US" sz="1400">
                <a:ea typeface="Verdana"/>
              </a:rPr>
            </a:br>
            <a:r>
              <a:rPr lang="en-US" sz="1400">
                <a:ea typeface="Verdana"/>
              </a:rPr>
              <a:t> p = 0.017453292519943295</a:t>
            </a:r>
          </a:p>
          <a:p>
            <a:r>
              <a:rPr lang="en-US" sz="1400">
                <a:ea typeface="Verdana"/>
              </a:rPr>
              <a:t>data = </a:t>
            </a:r>
            <a:r>
              <a:rPr lang="en-US" sz="1400" err="1">
                <a:ea typeface="Verdana"/>
              </a:rPr>
              <a:t>data.withColumn</a:t>
            </a:r>
            <a:r>
              <a:rPr lang="en-US" sz="1400">
                <a:ea typeface="Verdana"/>
              </a:rPr>
              <a:t>('distance', 0.6213712*12742*</a:t>
            </a:r>
            <a:r>
              <a:rPr lang="en-US" sz="1400" err="1">
                <a:ea typeface="Verdana"/>
              </a:rPr>
              <a:t>F.asin</a:t>
            </a:r>
            <a:r>
              <a:rPr lang="en-US" sz="1400">
                <a:ea typeface="Verdana"/>
              </a:rPr>
              <a:t>((0.5-F.cos((data['_c10']-data['_c6'])*p)/2 +  </a:t>
            </a:r>
            <a:r>
              <a:rPr lang="en-US" sz="1400" err="1">
                <a:ea typeface="Verdana"/>
              </a:rPr>
              <a:t>F.cos</a:t>
            </a:r>
            <a:r>
              <a:rPr lang="en-US" sz="1400">
                <a:ea typeface="Verdana"/>
              </a:rPr>
              <a:t>(data['_c6']*p) * </a:t>
            </a:r>
            <a:r>
              <a:rPr lang="en-US" sz="1400" err="1">
                <a:ea typeface="Verdana"/>
              </a:rPr>
              <a:t>F.cos</a:t>
            </a:r>
            <a:r>
              <a:rPr lang="en-US" sz="1400">
                <a:ea typeface="Verdana"/>
              </a:rPr>
              <a:t>(data['_c10']*p) * (1-F.cos((data['_c9']-data['_c5'])*p))/2)**0.5))</a:t>
            </a:r>
            <a:br>
              <a:rPr lang="en-US" sz="1400">
                <a:ea typeface="Verdana"/>
              </a:rPr>
            </a:br>
            <a:br>
              <a:rPr lang="en-US" sz="1400">
                <a:ea typeface="Verdana"/>
              </a:rPr>
            </a:br>
            <a:r>
              <a:rPr lang="en-US" sz="1400">
                <a:ea typeface="Verdana"/>
              </a:rPr>
              <a:t>to calculate distance and direction between two points using latitude and longitude we used Haversine formula</a:t>
            </a:r>
            <a:br>
              <a:rPr lang="en-US" sz="1400">
                <a:ea typeface="Verdana"/>
              </a:rPr>
            </a:br>
            <a:endParaRPr lang="en-US" sz="1400">
              <a:ea typeface="Verdana"/>
            </a:endParaRPr>
          </a:p>
        </p:txBody>
      </p:sp>
      <p:sp>
        <p:nvSpPr>
          <p:cNvPr id="3" name="Title 1">
            <a:extLst>
              <a:ext uri="{FF2B5EF4-FFF2-40B4-BE49-F238E27FC236}">
                <a16:creationId xmlns:a16="http://schemas.microsoft.com/office/drawing/2014/main" id="{36B4B21B-BF3A-DAF0-10AB-4AC5EDF311AC}"/>
              </a:ext>
            </a:extLst>
          </p:cNvPr>
          <p:cNvSpPr txBox="1">
            <a:spLocks/>
          </p:cNvSpPr>
          <p:nvPr/>
        </p:nvSpPr>
        <p:spPr>
          <a:xfrm>
            <a:off x="104769" y="2440014"/>
            <a:ext cx="8288523" cy="2970044"/>
          </a:xfrm>
          <a:prstGeom prst="rect">
            <a:avLst/>
          </a:prstGeom>
        </p:spPr>
        <p:txBody>
          <a:bodyPr wrap="square" lIns="0" tIns="0" rIns="0" bIns="0" anchor="t">
            <a:spAutoFit/>
          </a:bodyPr>
          <a:lstStyle>
            <a:lvl1pPr>
              <a:defRPr sz="2400" b="0" i="0">
                <a:solidFill>
                  <a:srgbClr val="F4D000"/>
                </a:solidFill>
                <a:latin typeface="Verdana"/>
                <a:ea typeface="+mj-ea"/>
                <a:cs typeface="Verdana"/>
              </a:defRPr>
            </a:lvl1pPr>
          </a:lstStyle>
          <a:p>
            <a:pPr algn="l"/>
            <a:r>
              <a:rPr lang="en-US" sz="2800" kern="0">
                <a:solidFill>
                  <a:srgbClr val="FF0000"/>
                </a:solidFill>
                <a:ea typeface="Verdana"/>
              </a:rPr>
              <a:t>Time and date analysis</a:t>
            </a:r>
          </a:p>
          <a:p>
            <a:pPr algn="l"/>
            <a:br>
              <a:rPr lang="en-US" sz="1100" kern="0">
                <a:ea typeface="Verdana"/>
              </a:rPr>
            </a:br>
            <a:r>
              <a:rPr lang="en-US" sz="1400" kern="0">
                <a:ea typeface="Verdana"/>
              </a:rPr>
              <a:t>data = </a:t>
            </a:r>
            <a:r>
              <a:rPr lang="en-US" sz="1400" kern="0" err="1">
                <a:ea typeface="Verdana"/>
              </a:rPr>
              <a:t>data.withColumn</a:t>
            </a:r>
            <a:r>
              <a:rPr lang="en-US" sz="1400" kern="0">
                <a:ea typeface="Verdana"/>
              </a:rPr>
              <a:t>('</a:t>
            </a:r>
            <a:r>
              <a:rPr lang="en-US" sz="1400" kern="0" err="1">
                <a:ea typeface="Verdana"/>
              </a:rPr>
              <a:t>dayofweek</a:t>
            </a:r>
            <a:r>
              <a:rPr lang="en-US" sz="1400" kern="0">
                <a:ea typeface="Verdana"/>
              </a:rPr>
              <a:t>', </a:t>
            </a:r>
            <a:r>
              <a:rPr lang="en-US" sz="1400" kern="0" err="1">
                <a:ea typeface="Verdana"/>
              </a:rPr>
              <a:t>F.dayofweek</a:t>
            </a:r>
            <a:r>
              <a:rPr lang="en-US" sz="1400" kern="0">
                <a:ea typeface="Verdana"/>
              </a:rPr>
              <a:t>(data['_c1']))</a:t>
            </a:r>
          </a:p>
          <a:p>
            <a:pPr algn="l"/>
            <a:r>
              <a:rPr lang="en-US" sz="1400" kern="0">
                <a:ea typeface="Verdana"/>
              </a:rPr>
              <a:t>data = </a:t>
            </a:r>
            <a:r>
              <a:rPr lang="en-US" sz="1400" kern="0" err="1">
                <a:ea typeface="Verdana"/>
              </a:rPr>
              <a:t>data.withColumn</a:t>
            </a:r>
            <a:r>
              <a:rPr lang="en-US" sz="1400" kern="0">
                <a:ea typeface="Verdana"/>
              </a:rPr>
              <a:t>('hour', </a:t>
            </a:r>
            <a:r>
              <a:rPr lang="en-US" sz="1400" kern="0" err="1">
                <a:ea typeface="Verdana"/>
              </a:rPr>
              <a:t>F.hour</a:t>
            </a:r>
            <a:r>
              <a:rPr lang="en-US" sz="1400" kern="0">
                <a:ea typeface="Verdana"/>
              </a:rPr>
              <a:t>(data['_c1']))</a:t>
            </a:r>
          </a:p>
          <a:p>
            <a:pPr algn="l"/>
            <a:r>
              <a:rPr lang="en-US" sz="1400" kern="0">
                <a:ea typeface="Verdana"/>
              </a:rPr>
              <a:t>data = </a:t>
            </a:r>
            <a:r>
              <a:rPr lang="en-US" sz="1400" kern="0" err="1">
                <a:ea typeface="Verdana"/>
              </a:rPr>
              <a:t>data.withColumn</a:t>
            </a:r>
            <a:r>
              <a:rPr lang="en-US" sz="1400" kern="0">
                <a:ea typeface="Verdana"/>
              </a:rPr>
              <a:t>('</a:t>
            </a:r>
            <a:r>
              <a:rPr lang="en-US" sz="1400" kern="0" err="1">
                <a:ea typeface="Verdana"/>
              </a:rPr>
              <a:t>peak_hours</a:t>
            </a:r>
            <a:r>
              <a:rPr lang="en-US" sz="1400" kern="0">
                <a:ea typeface="Verdana"/>
              </a:rPr>
              <a:t>', </a:t>
            </a:r>
            <a:r>
              <a:rPr lang="en-US" sz="1400" kern="0" err="1">
                <a:ea typeface="Verdana"/>
              </a:rPr>
              <a:t>F.when</a:t>
            </a:r>
            <a:r>
              <a:rPr lang="en-US" sz="1400" kern="0">
                <a:ea typeface="Verdana"/>
              </a:rPr>
              <a:t>((data['hour']&gt;=16) &amp; (data['hour']&lt;20) &amp; (data['</a:t>
            </a:r>
            <a:r>
              <a:rPr lang="en-US" sz="1400" kern="0" err="1">
                <a:ea typeface="Verdana"/>
              </a:rPr>
              <a:t>dayofweek</a:t>
            </a:r>
            <a:r>
              <a:rPr lang="en-US" sz="1400" kern="0">
                <a:ea typeface="Verdana"/>
              </a:rPr>
              <a:t>']!=7)&amp;(data['</a:t>
            </a:r>
            <a:r>
              <a:rPr lang="en-US" sz="1400" kern="0" err="1">
                <a:ea typeface="Verdana"/>
              </a:rPr>
              <a:t>dayofweek</a:t>
            </a:r>
            <a:r>
              <a:rPr lang="en-US" sz="1400" kern="0">
                <a:ea typeface="Verdana"/>
              </a:rPr>
              <a:t>']!=0), 1).otherwise(0))</a:t>
            </a:r>
          </a:p>
          <a:p>
            <a:r>
              <a:rPr lang="en-US" sz="1400" kern="0">
                <a:ea typeface="Verdana"/>
              </a:rPr>
              <a:t>data = </a:t>
            </a:r>
            <a:r>
              <a:rPr lang="en-US" sz="1400" kern="0" err="1">
                <a:ea typeface="Verdana"/>
              </a:rPr>
              <a:t>data.withColumn</a:t>
            </a:r>
            <a:r>
              <a:rPr lang="en-US" sz="1400" kern="0">
                <a:ea typeface="Verdana"/>
              </a:rPr>
              <a:t>('</a:t>
            </a:r>
            <a:r>
              <a:rPr lang="en-US" sz="1400" kern="0" err="1">
                <a:ea typeface="Verdana"/>
              </a:rPr>
              <a:t>night_time</a:t>
            </a:r>
            <a:r>
              <a:rPr lang="en-US" sz="1400" kern="0">
                <a:ea typeface="Verdana"/>
              </a:rPr>
              <a:t>', </a:t>
            </a:r>
            <a:r>
              <a:rPr lang="en-US" sz="1400" kern="0" err="1">
                <a:ea typeface="Verdana"/>
              </a:rPr>
              <a:t>F.when</a:t>
            </a:r>
            <a:r>
              <a:rPr lang="en-US" sz="1400" kern="0">
                <a:ea typeface="Verdana"/>
              </a:rPr>
              <a:t>((data['hour']&gt;=20) | (data['hour']&lt;6), 1).otherwise(0))</a:t>
            </a:r>
            <a:br>
              <a:rPr lang="en-US" sz="1400" kern="0">
                <a:ea typeface="Verdana"/>
              </a:rPr>
            </a:br>
            <a:br>
              <a:rPr lang="en-US" sz="1400" kern="0">
                <a:ea typeface="Verdana"/>
              </a:rPr>
            </a:br>
            <a:r>
              <a:rPr lang="en-US" sz="1400" kern="0">
                <a:ea typeface="Verdana"/>
              </a:rPr>
              <a:t>analyzing day, hour for getting highly dependent hour and day separating nighttime for different price</a:t>
            </a:r>
            <a:br>
              <a:rPr lang="en-US" sz="1400" kern="0">
                <a:ea typeface="Verdana"/>
              </a:rPr>
            </a:br>
            <a:br>
              <a:rPr lang="en-US" sz="1400" kern="0">
                <a:ea typeface="Verdana"/>
              </a:rPr>
            </a:br>
            <a:endParaRPr lang="en-US" sz="1400" kern="0">
              <a:ea typeface="Verdana"/>
            </a:endParaRPr>
          </a:p>
        </p:txBody>
      </p:sp>
    </p:spTree>
    <p:extLst>
      <p:ext uri="{BB962C8B-B14F-4D97-AF65-F5344CB8AC3E}">
        <p14:creationId xmlns:p14="http://schemas.microsoft.com/office/powerpoint/2010/main" val="1280624478"/>
      </p:ext>
    </p:extLst>
  </p:cSld>
  <p:clrMapOvr>
    <a:masterClrMapping/>
  </p:clrMapOvr>
  <p:transition spd="slow">
    <p:cover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9CDF7-BBC3-59E0-4487-183753E588BF}"/>
              </a:ext>
            </a:extLst>
          </p:cNvPr>
          <p:cNvSpPr>
            <a:spLocks noGrp="1"/>
          </p:cNvSpPr>
          <p:nvPr>
            <p:ph type="title"/>
          </p:nvPr>
        </p:nvSpPr>
        <p:spPr>
          <a:xfrm>
            <a:off x="171676" y="633476"/>
            <a:ext cx="8800647" cy="4832092"/>
          </a:xfrm>
        </p:spPr>
        <p:txBody>
          <a:bodyPr wrap="square" lIns="0" tIns="0" rIns="0" bIns="0" anchor="t">
            <a:spAutoFit/>
          </a:bodyPr>
          <a:lstStyle/>
          <a:p>
            <a:pPr algn="l"/>
            <a:r>
              <a:rPr lang="en-US" sz="1400">
                <a:ea typeface="Verdana"/>
              </a:rPr>
              <a:t>(</a:t>
            </a:r>
            <a:r>
              <a:rPr lang="en-US" sz="1400" err="1">
                <a:ea typeface="Verdana"/>
              </a:rPr>
              <a:t>trainingData</a:t>
            </a:r>
            <a:r>
              <a:rPr lang="en-US" sz="1400">
                <a:ea typeface="Verdana"/>
              </a:rPr>
              <a:t>, </a:t>
            </a:r>
            <a:r>
              <a:rPr lang="en-US" sz="1400" err="1">
                <a:ea typeface="Verdana"/>
              </a:rPr>
              <a:t>testData</a:t>
            </a:r>
            <a:r>
              <a:rPr lang="en-US" sz="1400">
                <a:ea typeface="Verdana"/>
              </a:rPr>
              <a:t>) = </a:t>
            </a:r>
            <a:r>
              <a:rPr lang="en-US" sz="1400" err="1">
                <a:ea typeface="Verdana"/>
              </a:rPr>
              <a:t>data.randomSplit</a:t>
            </a:r>
            <a:r>
              <a:rPr lang="en-US" sz="1400">
                <a:ea typeface="Verdana"/>
              </a:rPr>
              <a:t>([0.7, 0.3], seed=66)</a:t>
            </a:r>
          </a:p>
          <a:p>
            <a:pPr algn="l"/>
            <a:r>
              <a:rPr lang="en-US" sz="1400" err="1">
                <a:ea typeface="Verdana"/>
              </a:rPr>
              <a:t>continuous_variables</a:t>
            </a:r>
            <a:r>
              <a:rPr lang="en-US" sz="1400">
                <a:ea typeface="Verdana"/>
              </a:rPr>
              <a:t> = ['dayofweek','hour','peak_hours','night_time','_c3','distance','direction']</a:t>
            </a:r>
          </a:p>
          <a:p>
            <a:pPr algn="l"/>
            <a:r>
              <a:rPr lang="en-US" sz="1400">
                <a:ea typeface="Verdana"/>
              </a:rPr>
              <a:t>assembler = </a:t>
            </a:r>
            <a:r>
              <a:rPr lang="en-US" sz="1400" err="1">
                <a:ea typeface="Verdana"/>
              </a:rPr>
              <a:t>VectorAssembler</a:t>
            </a:r>
            <a:r>
              <a:rPr lang="en-US" sz="1400">
                <a:ea typeface="Verdana"/>
              </a:rPr>
              <a:t>(</a:t>
            </a:r>
            <a:r>
              <a:rPr lang="en-US" sz="1400" err="1">
                <a:ea typeface="Verdana"/>
              </a:rPr>
              <a:t>inputCols</a:t>
            </a:r>
            <a:r>
              <a:rPr lang="en-US" sz="1400">
                <a:ea typeface="Verdana"/>
              </a:rPr>
              <a:t>=</a:t>
            </a:r>
            <a:r>
              <a:rPr lang="en-US" sz="1400" err="1">
                <a:ea typeface="Verdana"/>
              </a:rPr>
              <a:t>continuous_variables,outputCol</a:t>
            </a:r>
            <a:r>
              <a:rPr lang="en-US" sz="1400">
                <a:ea typeface="Verdana"/>
              </a:rPr>
              <a:t>='features')</a:t>
            </a:r>
            <a:br>
              <a:rPr lang="en-US" sz="1400">
                <a:ea typeface="Verdana"/>
              </a:rPr>
            </a:br>
            <a:br>
              <a:rPr lang="en-US" sz="1400">
                <a:ea typeface="Verdana"/>
              </a:rPr>
            </a:br>
            <a:r>
              <a:rPr lang="en-US" sz="1400">
                <a:ea typeface="Verdana"/>
              </a:rPr>
              <a:t>dividing data for training and </a:t>
            </a:r>
            <a:r>
              <a:rPr lang="en-US" sz="1400" err="1">
                <a:ea typeface="Verdana"/>
              </a:rPr>
              <a:t>tesing</a:t>
            </a:r>
            <a:r>
              <a:rPr lang="en-US" sz="1400">
                <a:ea typeface="Verdana"/>
              </a:rPr>
              <a:t> the model</a:t>
            </a:r>
            <a:br>
              <a:rPr lang="en-US" sz="1400">
                <a:ea typeface="Verdana"/>
              </a:rPr>
            </a:br>
            <a:br>
              <a:rPr lang="en-US" sz="1400">
                <a:ea typeface="Verdana"/>
              </a:rPr>
            </a:br>
            <a:r>
              <a:rPr lang="en-US" sz="1400">
                <a:ea typeface="Verdana"/>
              </a:rPr>
              <a:t>from the data we derived using given data we are creating </a:t>
            </a:r>
            <a:br>
              <a:rPr lang="en-US" sz="1400">
                <a:ea typeface="Verdana"/>
              </a:rPr>
            </a:br>
            <a:br>
              <a:rPr lang="en-US" sz="1400">
                <a:ea typeface="Verdana"/>
              </a:rPr>
            </a:br>
            <a:r>
              <a:rPr lang="en-US" sz="1400" err="1">
                <a:ea typeface="Verdana"/>
              </a:rPr>
              <a:t>trainingData</a:t>
            </a:r>
            <a:r>
              <a:rPr lang="en-US" sz="1400">
                <a:ea typeface="Verdana"/>
              </a:rPr>
              <a:t> = </a:t>
            </a:r>
            <a:r>
              <a:rPr lang="en-US" sz="1400" err="1">
                <a:ea typeface="Verdana"/>
              </a:rPr>
              <a:t>assembler.setHandleInvalid</a:t>
            </a:r>
            <a:r>
              <a:rPr lang="en-US" sz="1400">
                <a:ea typeface="Verdana"/>
              </a:rPr>
              <a:t>("skip").transform(</a:t>
            </a:r>
            <a:r>
              <a:rPr lang="en-US" sz="1400" err="1">
                <a:ea typeface="Verdana"/>
              </a:rPr>
              <a:t>trainingData</a:t>
            </a:r>
            <a:r>
              <a:rPr lang="en-US" sz="1400">
                <a:ea typeface="Verdana"/>
              </a:rPr>
              <a:t>)</a:t>
            </a:r>
          </a:p>
          <a:p>
            <a:pPr algn="l"/>
            <a:r>
              <a:rPr lang="en-US" sz="1400" err="1">
                <a:ea typeface="Verdana"/>
              </a:rPr>
              <a:t>testData</a:t>
            </a:r>
            <a:r>
              <a:rPr lang="en-US" sz="1400">
                <a:ea typeface="Verdana"/>
              </a:rPr>
              <a:t> = </a:t>
            </a:r>
            <a:r>
              <a:rPr lang="en-US" sz="1400" err="1">
                <a:ea typeface="Verdana"/>
              </a:rPr>
              <a:t>assembler.setHandleInvalid</a:t>
            </a:r>
            <a:r>
              <a:rPr lang="en-US" sz="1400">
                <a:ea typeface="Verdana"/>
              </a:rPr>
              <a:t>("skip").transform(</a:t>
            </a:r>
            <a:r>
              <a:rPr lang="en-US" sz="1400" err="1">
                <a:ea typeface="Verdana"/>
              </a:rPr>
              <a:t>testData</a:t>
            </a:r>
            <a:r>
              <a:rPr lang="en-US" sz="1400">
                <a:ea typeface="Verdana"/>
              </a:rPr>
              <a:t>)</a:t>
            </a:r>
            <a:br>
              <a:rPr lang="en-US"/>
            </a:br>
            <a:br>
              <a:rPr lang="en-US"/>
            </a:br>
            <a:r>
              <a:rPr lang="en-US" sz="1400">
                <a:ea typeface="Verdana"/>
              </a:rPr>
              <a:t>tells to skip the invalid data</a:t>
            </a:r>
            <a:br>
              <a:rPr lang="en-US" sz="1400">
                <a:ea typeface="Verdana"/>
              </a:rPr>
            </a:br>
            <a:br>
              <a:rPr lang="en-US" sz="1400">
                <a:ea typeface="Verdana"/>
              </a:rPr>
            </a:br>
            <a:r>
              <a:rPr lang="en-US" sz="1400">
                <a:ea typeface="Verdana"/>
              </a:rPr>
              <a:t>dt = </a:t>
            </a:r>
            <a:r>
              <a:rPr lang="en-US" sz="1400" err="1">
                <a:ea typeface="Verdana"/>
              </a:rPr>
              <a:t>DecisionTreeRegressor</a:t>
            </a:r>
            <a:r>
              <a:rPr lang="en-US" sz="1400">
                <a:ea typeface="Verdana"/>
              </a:rPr>
              <a:t>(</a:t>
            </a:r>
            <a:r>
              <a:rPr lang="en-US" sz="1400" err="1">
                <a:ea typeface="Verdana"/>
              </a:rPr>
              <a:t>featuresCol</a:t>
            </a:r>
            <a:r>
              <a:rPr lang="en-US" sz="1400">
                <a:ea typeface="Verdana"/>
              </a:rPr>
              <a:t>='features', </a:t>
            </a:r>
            <a:r>
              <a:rPr lang="en-US" sz="1400" err="1">
                <a:ea typeface="Verdana"/>
              </a:rPr>
              <a:t>labelCol</a:t>
            </a:r>
            <a:r>
              <a:rPr lang="en-US" sz="1400">
                <a:ea typeface="Verdana"/>
              </a:rPr>
              <a:t>='_c18')</a:t>
            </a:r>
            <a:br>
              <a:rPr lang="en-US" sz="1400">
                <a:ea typeface="Verdana"/>
              </a:rPr>
            </a:br>
            <a:r>
              <a:rPr lang="en-US" sz="1400">
                <a:ea typeface="Verdana"/>
              </a:rPr>
              <a:t>predictions = </a:t>
            </a:r>
            <a:r>
              <a:rPr lang="en-US" sz="1400" err="1">
                <a:ea typeface="Verdana"/>
              </a:rPr>
              <a:t>model.transform</a:t>
            </a:r>
            <a:r>
              <a:rPr lang="en-US" sz="1400">
                <a:ea typeface="Verdana"/>
              </a:rPr>
              <a:t>(</a:t>
            </a:r>
            <a:r>
              <a:rPr lang="en-US" sz="1400" err="1">
                <a:ea typeface="Verdana"/>
              </a:rPr>
              <a:t>testData</a:t>
            </a:r>
            <a:r>
              <a:rPr lang="en-US" sz="1400">
                <a:ea typeface="Verdana"/>
              </a:rPr>
              <a:t>)</a:t>
            </a:r>
            <a:br>
              <a:rPr lang="en-US"/>
            </a:br>
            <a:r>
              <a:rPr lang="en-US" sz="1400">
                <a:ea typeface="Verdana"/>
              </a:rPr>
              <a:t>evaluator = </a:t>
            </a:r>
            <a:r>
              <a:rPr lang="en-US" sz="1400" err="1">
                <a:ea typeface="Verdana"/>
              </a:rPr>
              <a:t>RegressionEvaluator</a:t>
            </a:r>
            <a:r>
              <a:rPr lang="en-US" sz="1400">
                <a:ea typeface="Verdana"/>
              </a:rPr>
              <a:t>(</a:t>
            </a:r>
            <a:r>
              <a:rPr lang="en-US" sz="1400" err="1">
                <a:ea typeface="Verdana"/>
              </a:rPr>
              <a:t>labelCol</a:t>
            </a:r>
            <a:r>
              <a:rPr lang="en-US" sz="1400">
                <a:ea typeface="Verdana"/>
              </a:rPr>
              <a:t>='_c18',  </a:t>
            </a:r>
            <a:r>
              <a:rPr lang="en-US" sz="1400" err="1">
                <a:ea typeface="Verdana"/>
              </a:rPr>
              <a:t>predictionCol</a:t>
            </a:r>
            <a:r>
              <a:rPr lang="en-US" sz="1400">
                <a:ea typeface="Verdana"/>
              </a:rPr>
              <a:t>="prediction", </a:t>
            </a:r>
            <a:r>
              <a:rPr lang="en-US" sz="1400" err="1">
                <a:ea typeface="Verdana"/>
              </a:rPr>
              <a:t>metricName</a:t>
            </a:r>
            <a:r>
              <a:rPr lang="en-US" sz="1400">
                <a:ea typeface="Verdana"/>
              </a:rPr>
              <a:t>="</a:t>
            </a:r>
            <a:r>
              <a:rPr lang="en-US" sz="1400" err="1">
                <a:ea typeface="Verdana"/>
              </a:rPr>
              <a:t>rmse</a:t>
            </a:r>
            <a:r>
              <a:rPr lang="en-US" sz="1400">
                <a:ea typeface="Verdana"/>
              </a:rPr>
              <a:t>")</a:t>
            </a:r>
          </a:p>
          <a:p>
            <a:pPr algn="l"/>
            <a:br>
              <a:rPr lang="en-US"/>
            </a:br>
            <a:br>
              <a:rPr lang="en-US" sz="1400">
                <a:ea typeface="Verdana"/>
              </a:rPr>
            </a:br>
            <a:br>
              <a:rPr lang="en-US" sz="1400">
                <a:ea typeface="Verdana"/>
              </a:rPr>
            </a:br>
            <a:endParaRPr lang="en-US" sz="1400">
              <a:ea typeface="Verdana"/>
            </a:endParaRPr>
          </a:p>
        </p:txBody>
      </p:sp>
    </p:spTree>
    <p:extLst>
      <p:ext uri="{BB962C8B-B14F-4D97-AF65-F5344CB8AC3E}">
        <p14:creationId xmlns:p14="http://schemas.microsoft.com/office/powerpoint/2010/main" val="2150796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376985-DD22-51CD-5DB2-8DBB94CA52E6}"/>
              </a:ext>
            </a:extLst>
          </p:cNvPr>
          <p:cNvSpPr>
            <a:spLocks noGrp="1"/>
          </p:cNvSpPr>
          <p:nvPr>
            <p:ph type="title"/>
          </p:nvPr>
        </p:nvSpPr>
        <p:spPr/>
        <p:txBody>
          <a:bodyPr/>
          <a:lstStyle/>
          <a:p>
            <a:endParaRPr lang="en-IN"/>
          </a:p>
        </p:txBody>
      </p:sp>
      <p:pic>
        <p:nvPicPr>
          <p:cNvPr id="6" name="Picture 5">
            <a:extLst>
              <a:ext uri="{FF2B5EF4-FFF2-40B4-BE49-F238E27FC236}">
                <a16:creationId xmlns:a16="http://schemas.microsoft.com/office/drawing/2014/main" id="{F5A2C8D2-57DA-7D90-5738-EF11A6E5F4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273" y="3533310"/>
            <a:ext cx="8782050" cy="857250"/>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C4D9F89F-A51B-44AA-C274-FB7C7CAAAC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69" y="633476"/>
            <a:ext cx="8705850" cy="22669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78860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56102" y="1423312"/>
            <a:ext cx="3279086" cy="1256754"/>
          </a:xfrm>
          <a:prstGeom prst="rect">
            <a:avLst/>
          </a:prstGeom>
        </p:spPr>
        <p:txBody>
          <a:bodyPr vert="horz" wrap="square" lIns="0" tIns="12700" rIns="0" bIns="0" rtlCol="0">
            <a:spAutoFit/>
          </a:bodyPr>
          <a:lstStyle/>
          <a:p>
            <a:pPr marL="12700" marR="5080" indent="31750">
              <a:lnSpc>
                <a:spcPct val="100000"/>
              </a:lnSpc>
              <a:spcBef>
                <a:spcPts val="100"/>
              </a:spcBef>
            </a:pPr>
            <a:r>
              <a:rPr lang="en-US" sz="4000">
                <a:solidFill>
                  <a:srgbClr val="FF0000"/>
                </a:solidFill>
                <a:latin typeface="Verdana"/>
                <a:cs typeface="Verdana"/>
              </a:rPr>
              <a:t>Problem </a:t>
            </a:r>
          </a:p>
          <a:p>
            <a:pPr marL="12700" marR="5080" indent="31750">
              <a:lnSpc>
                <a:spcPct val="100000"/>
              </a:lnSpc>
              <a:spcBef>
                <a:spcPts val="100"/>
              </a:spcBef>
            </a:pPr>
            <a:r>
              <a:rPr lang="en-US" sz="4000">
                <a:solidFill>
                  <a:srgbClr val="FF0000"/>
                </a:solidFill>
                <a:latin typeface="Verdana"/>
                <a:cs typeface="Verdana"/>
              </a:rPr>
              <a:t>Statement </a:t>
            </a:r>
          </a:p>
        </p:txBody>
      </p:sp>
      <p:sp>
        <p:nvSpPr>
          <p:cNvPr id="3" name="object 3"/>
          <p:cNvSpPr txBox="1">
            <a:spLocks noGrp="1"/>
          </p:cNvSpPr>
          <p:nvPr>
            <p:ph type="title"/>
          </p:nvPr>
        </p:nvSpPr>
        <p:spPr>
          <a:xfrm>
            <a:off x="1720809" y="547216"/>
            <a:ext cx="1367155" cy="800735"/>
          </a:xfrm>
          <a:prstGeom prst="rect">
            <a:avLst/>
          </a:prstGeom>
        </p:spPr>
        <p:txBody>
          <a:bodyPr vert="horz" wrap="square" lIns="0" tIns="66040" rIns="0" bIns="0" rtlCol="0">
            <a:spAutoFit/>
          </a:bodyPr>
          <a:lstStyle/>
          <a:p>
            <a:pPr marL="302895">
              <a:lnSpc>
                <a:spcPct val="100000"/>
              </a:lnSpc>
              <a:spcBef>
                <a:spcPts val="520"/>
              </a:spcBef>
            </a:pPr>
            <a:r>
              <a:rPr sz="4000" spc="459">
                <a:solidFill>
                  <a:srgbClr val="1F424C"/>
                </a:solidFill>
              </a:rPr>
              <a:t>01</a:t>
            </a:r>
            <a:endParaRPr sz="4000"/>
          </a:p>
        </p:txBody>
      </p:sp>
      <p:grpSp>
        <p:nvGrpSpPr>
          <p:cNvPr id="4" name="object 4"/>
          <p:cNvGrpSpPr/>
          <p:nvPr/>
        </p:nvGrpSpPr>
        <p:grpSpPr>
          <a:xfrm>
            <a:off x="1917110" y="0"/>
            <a:ext cx="3467735" cy="5143500"/>
            <a:chOff x="1907200" y="0"/>
            <a:chExt cx="3467735" cy="5143500"/>
          </a:xfrm>
        </p:grpSpPr>
        <p:sp>
          <p:nvSpPr>
            <p:cNvPr id="5" name="object 5"/>
            <p:cNvSpPr/>
            <p:nvPr/>
          </p:nvSpPr>
          <p:spPr>
            <a:xfrm>
              <a:off x="4564038" y="0"/>
              <a:ext cx="810895" cy="5143500"/>
            </a:xfrm>
            <a:custGeom>
              <a:avLst/>
              <a:gdLst/>
              <a:ahLst/>
              <a:cxnLst/>
              <a:rect l="l" t="t" r="r" b="b"/>
              <a:pathLst>
                <a:path w="810895" h="5143500">
                  <a:moveTo>
                    <a:pt x="0" y="0"/>
                  </a:moveTo>
                  <a:lnTo>
                    <a:pt x="0" y="5143499"/>
                  </a:lnTo>
                  <a:lnTo>
                    <a:pt x="810900" y="5143499"/>
                  </a:lnTo>
                  <a:lnTo>
                    <a:pt x="0" y="0"/>
                  </a:lnTo>
                  <a:close/>
                </a:path>
              </a:pathLst>
            </a:custGeom>
            <a:solidFill>
              <a:srgbClr val="00ABBF"/>
            </a:solidFill>
          </p:spPr>
          <p:txBody>
            <a:bodyPr wrap="square" lIns="0" tIns="0" rIns="0" bIns="0" rtlCol="0"/>
            <a:lstStyle/>
            <a:p>
              <a:endParaRPr/>
            </a:p>
          </p:txBody>
        </p:sp>
        <p:sp>
          <p:nvSpPr>
            <p:cNvPr id="6" name="object 6"/>
            <p:cNvSpPr/>
            <p:nvPr/>
          </p:nvSpPr>
          <p:spPr>
            <a:xfrm>
              <a:off x="2207726" y="3497424"/>
              <a:ext cx="377825" cy="1097280"/>
            </a:xfrm>
            <a:custGeom>
              <a:avLst/>
              <a:gdLst/>
              <a:ahLst/>
              <a:cxnLst/>
              <a:rect l="l" t="t" r="r" b="b"/>
              <a:pathLst>
                <a:path w="377825" h="1097279">
                  <a:moveTo>
                    <a:pt x="377280" y="0"/>
                  </a:moveTo>
                  <a:lnTo>
                    <a:pt x="0" y="0"/>
                  </a:lnTo>
                  <a:lnTo>
                    <a:pt x="0" y="385414"/>
                  </a:lnTo>
                  <a:lnTo>
                    <a:pt x="126546" y="483732"/>
                  </a:lnTo>
                  <a:lnTo>
                    <a:pt x="0" y="582050"/>
                  </a:lnTo>
                  <a:lnTo>
                    <a:pt x="126546" y="680569"/>
                  </a:lnTo>
                  <a:lnTo>
                    <a:pt x="0" y="778887"/>
                  </a:lnTo>
                  <a:lnTo>
                    <a:pt x="126546" y="877003"/>
                  </a:lnTo>
                  <a:lnTo>
                    <a:pt x="0" y="974515"/>
                  </a:lnTo>
                  <a:lnTo>
                    <a:pt x="0" y="975523"/>
                  </a:lnTo>
                  <a:lnTo>
                    <a:pt x="188541" y="1097010"/>
                  </a:lnTo>
                  <a:lnTo>
                    <a:pt x="377280" y="975523"/>
                  </a:lnTo>
                  <a:lnTo>
                    <a:pt x="377280" y="0"/>
                  </a:lnTo>
                  <a:close/>
                </a:path>
              </a:pathLst>
            </a:custGeom>
            <a:solidFill>
              <a:srgbClr val="989898"/>
            </a:solidFill>
          </p:spPr>
          <p:txBody>
            <a:bodyPr wrap="square" lIns="0" tIns="0" rIns="0" bIns="0" rtlCol="0"/>
            <a:lstStyle/>
            <a:p>
              <a:endParaRPr/>
            </a:p>
          </p:txBody>
        </p:sp>
        <p:sp>
          <p:nvSpPr>
            <p:cNvPr id="7" name="object 7"/>
            <p:cNvSpPr/>
            <p:nvPr/>
          </p:nvSpPr>
          <p:spPr>
            <a:xfrm>
              <a:off x="1907200" y="2793686"/>
              <a:ext cx="978535" cy="812165"/>
            </a:xfrm>
            <a:custGeom>
              <a:avLst/>
              <a:gdLst/>
              <a:ahLst/>
              <a:cxnLst/>
              <a:rect l="l" t="t" r="r" b="b"/>
              <a:pathLst>
                <a:path w="978535" h="812164">
                  <a:moveTo>
                    <a:pt x="780147" y="0"/>
                  </a:moveTo>
                  <a:lnTo>
                    <a:pt x="198382" y="0"/>
                  </a:lnTo>
                  <a:lnTo>
                    <a:pt x="152753" y="5381"/>
                  </a:lnTo>
                  <a:lnTo>
                    <a:pt x="110941" y="20697"/>
                  </a:lnTo>
                  <a:lnTo>
                    <a:pt x="74114" y="44707"/>
                  </a:lnTo>
                  <a:lnTo>
                    <a:pt x="43440" y="76171"/>
                  </a:lnTo>
                  <a:lnTo>
                    <a:pt x="20084" y="113849"/>
                  </a:lnTo>
                  <a:lnTo>
                    <a:pt x="5215" y="156499"/>
                  </a:lnTo>
                  <a:lnTo>
                    <a:pt x="0" y="202882"/>
                  </a:lnTo>
                  <a:lnTo>
                    <a:pt x="0" y="608846"/>
                  </a:lnTo>
                  <a:lnTo>
                    <a:pt x="5215" y="655557"/>
                  </a:lnTo>
                  <a:lnTo>
                    <a:pt x="20084" y="698360"/>
                  </a:lnTo>
                  <a:lnTo>
                    <a:pt x="43440" y="736059"/>
                  </a:lnTo>
                  <a:lnTo>
                    <a:pt x="74114" y="767460"/>
                  </a:lnTo>
                  <a:lnTo>
                    <a:pt x="110941" y="791369"/>
                  </a:lnTo>
                  <a:lnTo>
                    <a:pt x="152753" y="806590"/>
                  </a:lnTo>
                  <a:lnTo>
                    <a:pt x="198382" y="811930"/>
                  </a:lnTo>
                  <a:lnTo>
                    <a:pt x="780147" y="811930"/>
                  </a:lnTo>
                  <a:lnTo>
                    <a:pt x="825444" y="806590"/>
                  </a:lnTo>
                  <a:lnTo>
                    <a:pt x="867079" y="791369"/>
                  </a:lnTo>
                  <a:lnTo>
                    <a:pt x="903846" y="767460"/>
                  </a:lnTo>
                  <a:lnTo>
                    <a:pt x="934540" y="736059"/>
                  </a:lnTo>
                  <a:lnTo>
                    <a:pt x="957956" y="698360"/>
                  </a:lnTo>
                  <a:lnTo>
                    <a:pt x="972889" y="655557"/>
                  </a:lnTo>
                  <a:lnTo>
                    <a:pt x="978134" y="608846"/>
                  </a:lnTo>
                  <a:lnTo>
                    <a:pt x="978134" y="328197"/>
                  </a:lnTo>
                  <a:lnTo>
                    <a:pt x="489068" y="328197"/>
                  </a:lnTo>
                  <a:lnTo>
                    <a:pt x="454245" y="320963"/>
                  </a:lnTo>
                  <a:lnTo>
                    <a:pt x="425991" y="301300"/>
                  </a:lnTo>
                  <a:lnTo>
                    <a:pt x="407036" y="272270"/>
                  </a:lnTo>
                  <a:lnTo>
                    <a:pt x="400110" y="236931"/>
                  </a:lnTo>
                  <a:lnTo>
                    <a:pt x="407036" y="201166"/>
                  </a:lnTo>
                  <a:lnTo>
                    <a:pt x="425991" y="172182"/>
                  </a:lnTo>
                  <a:lnTo>
                    <a:pt x="454245" y="152756"/>
                  </a:lnTo>
                  <a:lnTo>
                    <a:pt x="489068" y="145663"/>
                  </a:lnTo>
                  <a:lnTo>
                    <a:pt x="969095" y="145663"/>
                  </a:lnTo>
                  <a:lnTo>
                    <a:pt x="957956" y="113849"/>
                  </a:lnTo>
                  <a:lnTo>
                    <a:pt x="934540" y="76171"/>
                  </a:lnTo>
                  <a:lnTo>
                    <a:pt x="903846" y="44707"/>
                  </a:lnTo>
                  <a:lnTo>
                    <a:pt x="867079" y="20697"/>
                  </a:lnTo>
                  <a:lnTo>
                    <a:pt x="825444" y="5381"/>
                  </a:lnTo>
                  <a:lnTo>
                    <a:pt x="780147" y="0"/>
                  </a:lnTo>
                  <a:close/>
                </a:path>
                <a:path w="978535" h="812164">
                  <a:moveTo>
                    <a:pt x="969095" y="145663"/>
                  </a:moveTo>
                  <a:lnTo>
                    <a:pt x="489068" y="145663"/>
                  </a:lnTo>
                  <a:lnTo>
                    <a:pt x="523589" y="152756"/>
                  </a:lnTo>
                  <a:lnTo>
                    <a:pt x="551947" y="172182"/>
                  </a:lnTo>
                  <a:lnTo>
                    <a:pt x="571155" y="201166"/>
                  </a:lnTo>
                  <a:lnTo>
                    <a:pt x="578222" y="236931"/>
                  </a:lnTo>
                  <a:lnTo>
                    <a:pt x="571155" y="272270"/>
                  </a:lnTo>
                  <a:lnTo>
                    <a:pt x="551947" y="301300"/>
                  </a:lnTo>
                  <a:lnTo>
                    <a:pt x="523589" y="320963"/>
                  </a:lnTo>
                  <a:lnTo>
                    <a:pt x="489068" y="328197"/>
                  </a:lnTo>
                  <a:lnTo>
                    <a:pt x="978134" y="328197"/>
                  </a:lnTo>
                  <a:lnTo>
                    <a:pt x="978134" y="202882"/>
                  </a:lnTo>
                  <a:lnTo>
                    <a:pt x="972889" y="156499"/>
                  </a:lnTo>
                  <a:lnTo>
                    <a:pt x="969095" y="145663"/>
                  </a:lnTo>
                  <a:close/>
                </a:path>
              </a:pathLst>
            </a:custGeom>
            <a:solidFill>
              <a:srgbClr val="B2322E"/>
            </a:solidFill>
          </p:spPr>
          <p:txBody>
            <a:bodyPr wrap="square" lIns="0" tIns="0" rIns="0" bIns="0" rtlCol="0"/>
            <a:lstStyle/>
            <a:p>
              <a:endParaRPr/>
            </a:p>
          </p:txBody>
        </p:sp>
        <p:sp>
          <p:nvSpPr>
            <p:cNvPr id="8" name="object 8"/>
            <p:cNvSpPr/>
            <p:nvPr/>
          </p:nvSpPr>
          <p:spPr>
            <a:xfrm>
              <a:off x="2396267" y="3605615"/>
              <a:ext cx="189230" cy="989330"/>
            </a:xfrm>
            <a:custGeom>
              <a:avLst/>
              <a:gdLst/>
              <a:ahLst/>
              <a:cxnLst/>
              <a:rect l="l" t="t" r="r" b="b"/>
              <a:pathLst>
                <a:path w="189230" h="989329">
                  <a:moveTo>
                    <a:pt x="188739" y="0"/>
                  </a:moveTo>
                  <a:lnTo>
                    <a:pt x="0" y="0"/>
                  </a:lnTo>
                  <a:lnTo>
                    <a:pt x="0" y="988821"/>
                  </a:lnTo>
                  <a:lnTo>
                    <a:pt x="188739" y="867334"/>
                  </a:lnTo>
                  <a:lnTo>
                    <a:pt x="188739" y="0"/>
                  </a:lnTo>
                  <a:close/>
                </a:path>
              </a:pathLst>
            </a:custGeom>
            <a:solidFill>
              <a:srgbClr val="807F7F"/>
            </a:solidFill>
          </p:spPr>
          <p:txBody>
            <a:bodyPr wrap="square" lIns="0" tIns="0" rIns="0" bIns="0" rtlCol="0"/>
            <a:lstStyle/>
            <a:p>
              <a:endParaRPr/>
            </a:p>
          </p:txBody>
        </p:sp>
        <p:sp>
          <p:nvSpPr>
            <p:cNvPr id="9" name="object 9"/>
            <p:cNvSpPr/>
            <p:nvPr/>
          </p:nvSpPr>
          <p:spPr>
            <a:xfrm>
              <a:off x="2396267" y="2793686"/>
              <a:ext cx="489584" cy="812165"/>
            </a:xfrm>
            <a:custGeom>
              <a:avLst/>
              <a:gdLst/>
              <a:ahLst/>
              <a:cxnLst/>
              <a:rect l="l" t="t" r="r" b="b"/>
              <a:pathLst>
                <a:path w="489585" h="812164">
                  <a:moveTo>
                    <a:pt x="291078" y="0"/>
                  </a:moveTo>
                  <a:lnTo>
                    <a:pt x="0" y="0"/>
                  </a:lnTo>
                  <a:lnTo>
                    <a:pt x="0" y="145663"/>
                  </a:lnTo>
                  <a:lnTo>
                    <a:pt x="34521" y="152756"/>
                  </a:lnTo>
                  <a:lnTo>
                    <a:pt x="62880" y="172182"/>
                  </a:lnTo>
                  <a:lnTo>
                    <a:pt x="82087" y="201166"/>
                  </a:lnTo>
                  <a:lnTo>
                    <a:pt x="89153" y="236931"/>
                  </a:lnTo>
                  <a:lnTo>
                    <a:pt x="82087" y="272270"/>
                  </a:lnTo>
                  <a:lnTo>
                    <a:pt x="62880" y="301300"/>
                  </a:lnTo>
                  <a:lnTo>
                    <a:pt x="34521" y="320963"/>
                  </a:lnTo>
                  <a:lnTo>
                    <a:pt x="0" y="328197"/>
                  </a:lnTo>
                  <a:lnTo>
                    <a:pt x="0" y="811930"/>
                  </a:lnTo>
                  <a:lnTo>
                    <a:pt x="291078" y="811930"/>
                  </a:lnTo>
                  <a:lnTo>
                    <a:pt x="336377" y="806590"/>
                  </a:lnTo>
                  <a:lnTo>
                    <a:pt x="378012" y="791369"/>
                  </a:lnTo>
                  <a:lnTo>
                    <a:pt x="414779" y="767460"/>
                  </a:lnTo>
                  <a:lnTo>
                    <a:pt x="445473" y="736059"/>
                  </a:lnTo>
                  <a:lnTo>
                    <a:pt x="468889" y="698360"/>
                  </a:lnTo>
                  <a:lnTo>
                    <a:pt x="483822" y="655557"/>
                  </a:lnTo>
                  <a:lnTo>
                    <a:pt x="489068" y="608846"/>
                  </a:lnTo>
                  <a:lnTo>
                    <a:pt x="489068" y="202882"/>
                  </a:lnTo>
                  <a:lnTo>
                    <a:pt x="483822" y="156499"/>
                  </a:lnTo>
                  <a:lnTo>
                    <a:pt x="468889" y="113849"/>
                  </a:lnTo>
                  <a:lnTo>
                    <a:pt x="445473" y="76171"/>
                  </a:lnTo>
                  <a:lnTo>
                    <a:pt x="414779" y="44707"/>
                  </a:lnTo>
                  <a:lnTo>
                    <a:pt x="378012" y="20697"/>
                  </a:lnTo>
                  <a:lnTo>
                    <a:pt x="336377" y="5381"/>
                  </a:lnTo>
                  <a:lnTo>
                    <a:pt x="291078" y="0"/>
                  </a:lnTo>
                  <a:close/>
                </a:path>
              </a:pathLst>
            </a:custGeom>
            <a:solidFill>
              <a:srgbClr val="E83D3D"/>
            </a:solidFill>
          </p:spPr>
          <p:txBody>
            <a:bodyPr wrap="square" lIns="0" tIns="0" rIns="0" bIns="0" rtlCol="0"/>
            <a:lstStyle/>
            <a:p>
              <a:endParaRPr/>
            </a:p>
          </p:txBody>
        </p:sp>
      </p:grpSp>
      <p:sp>
        <p:nvSpPr>
          <p:cNvPr id="10" name="TextBox 9">
            <a:extLst>
              <a:ext uri="{FF2B5EF4-FFF2-40B4-BE49-F238E27FC236}">
                <a16:creationId xmlns:a16="http://schemas.microsoft.com/office/drawing/2014/main" id="{8997895E-1509-1B5E-0C16-AC6E5FFF232D}"/>
              </a:ext>
            </a:extLst>
          </p:cNvPr>
          <p:cNvSpPr txBox="1"/>
          <p:nvPr/>
        </p:nvSpPr>
        <p:spPr>
          <a:xfrm>
            <a:off x="5024255" y="1216617"/>
            <a:ext cx="3971781" cy="2123658"/>
          </a:xfrm>
          <a:prstGeom prst="rect">
            <a:avLst/>
          </a:prstGeom>
          <a:noFill/>
        </p:spPr>
        <p:txBody>
          <a:bodyPr wrap="square" rtlCol="0">
            <a:spAutoFit/>
          </a:bodyPr>
          <a:lstStyle/>
          <a:p>
            <a:r>
              <a:rPr lang="en-GB" sz="4400">
                <a:latin typeface="Verdana" panose="020B0604030504040204" pitchFamily="34" charset="0"/>
                <a:ea typeface="Verdana" panose="020B0604030504040204" pitchFamily="34" charset="0"/>
              </a:rPr>
              <a:t>Analysing taxi data and visualisation   </a:t>
            </a:r>
            <a:endParaRPr lang="en-IN" sz="4400">
              <a:latin typeface="Verdana" panose="020B0604030504040204" pitchFamily="34" charset="0"/>
              <a:ea typeface="Verdana" panose="020B0604030504040204" pitchFamily="34" charset="0"/>
            </a:endParaRP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A58B10A-9C7C-1604-2A1B-E0A7EA942E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96" y="0"/>
            <a:ext cx="3532432" cy="2813732"/>
          </a:xfrm>
          <a:prstGeom prst="rect">
            <a:avLst/>
          </a:prstGeom>
        </p:spPr>
      </p:pic>
      <p:pic>
        <p:nvPicPr>
          <p:cNvPr id="20" name="Picture 19">
            <a:extLst>
              <a:ext uri="{FF2B5EF4-FFF2-40B4-BE49-F238E27FC236}">
                <a16:creationId xmlns:a16="http://schemas.microsoft.com/office/drawing/2014/main" id="{1CABEFEC-3A7C-30F8-7A59-B1CEF2F78B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5432" y="2424"/>
            <a:ext cx="3650760" cy="2907986"/>
          </a:xfrm>
          <a:prstGeom prst="rect">
            <a:avLst/>
          </a:prstGeom>
        </p:spPr>
      </p:pic>
      <p:pic>
        <p:nvPicPr>
          <p:cNvPr id="22" name="Picture 21">
            <a:extLst>
              <a:ext uri="{FF2B5EF4-FFF2-40B4-BE49-F238E27FC236}">
                <a16:creationId xmlns:a16="http://schemas.microsoft.com/office/drawing/2014/main" id="{FA9E00C2-E6AB-68C4-2568-9C62A11A21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3646" y="2215412"/>
            <a:ext cx="3656847" cy="2912835"/>
          </a:xfrm>
          <a:prstGeom prst="rect">
            <a:avLst/>
          </a:prstGeom>
        </p:spPr>
      </p:pic>
      <p:sp>
        <p:nvSpPr>
          <p:cNvPr id="23" name="TextBox 22">
            <a:extLst>
              <a:ext uri="{FF2B5EF4-FFF2-40B4-BE49-F238E27FC236}">
                <a16:creationId xmlns:a16="http://schemas.microsoft.com/office/drawing/2014/main" id="{4B41A0FA-F7E4-1223-C688-543BC2861848}"/>
              </a:ext>
            </a:extLst>
          </p:cNvPr>
          <p:cNvSpPr txBox="1"/>
          <p:nvPr/>
        </p:nvSpPr>
        <p:spPr>
          <a:xfrm>
            <a:off x="323471" y="2945204"/>
            <a:ext cx="1992947" cy="369332"/>
          </a:xfrm>
          <a:prstGeom prst="rect">
            <a:avLst/>
          </a:prstGeom>
          <a:noFill/>
        </p:spPr>
        <p:txBody>
          <a:bodyPr wrap="square" rtlCol="0">
            <a:spAutoFit/>
          </a:bodyPr>
          <a:lstStyle/>
          <a:p>
            <a:r>
              <a:rPr lang="en-GB">
                <a:solidFill>
                  <a:schemeClr val="bg1"/>
                </a:solidFill>
              </a:rPr>
              <a:t>SLAVE-1 </a:t>
            </a:r>
            <a:endParaRPr lang="en-IN">
              <a:solidFill>
                <a:schemeClr val="bg1"/>
              </a:solidFill>
            </a:endParaRPr>
          </a:p>
        </p:txBody>
      </p:sp>
      <p:sp>
        <p:nvSpPr>
          <p:cNvPr id="24" name="TextBox 23">
            <a:extLst>
              <a:ext uri="{FF2B5EF4-FFF2-40B4-BE49-F238E27FC236}">
                <a16:creationId xmlns:a16="http://schemas.microsoft.com/office/drawing/2014/main" id="{1A7A9953-6B82-01F9-A6AA-D319DDF25BE7}"/>
              </a:ext>
            </a:extLst>
          </p:cNvPr>
          <p:cNvSpPr txBox="1"/>
          <p:nvPr/>
        </p:nvSpPr>
        <p:spPr>
          <a:xfrm>
            <a:off x="6533801" y="2907986"/>
            <a:ext cx="1992947" cy="369332"/>
          </a:xfrm>
          <a:prstGeom prst="rect">
            <a:avLst/>
          </a:prstGeom>
          <a:noFill/>
        </p:spPr>
        <p:txBody>
          <a:bodyPr wrap="square" rtlCol="0">
            <a:spAutoFit/>
          </a:bodyPr>
          <a:lstStyle/>
          <a:p>
            <a:r>
              <a:rPr lang="en-GB">
                <a:solidFill>
                  <a:schemeClr val="bg1"/>
                </a:solidFill>
              </a:rPr>
              <a:t>SLAVE-2</a:t>
            </a:r>
            <a:endParaRPr lang="en-IN">
              <a:solidFill>
                <a:schemeClr val="bg1"/>
              </a:solidFill>
            </a:endParaRPr>
          </a:p>
        </p:txBody>
      </p:sp>
    </p:spTree>
    <p:extLst>
      <p:ext uri="{BB962C8B-B14F-4D97-AF65-F5344CB8AC3E}">
        <p14:creationId xmlns:p14="http://schemas.microsoft.com/office/powerpoint/2010/main" val="3132026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3FEFB6-45C4-01C0-98A2-8B46F75BBCC6}"/>
              </a:ext>
            </a:extLst>
          </p:cNvPr>
          <p:cNvPicPr>
            <a:picLocks noChangeAspect="1"/>
          </p:cNvPicPr>
          <p:nvPr/>
        </p:nvPicPr>
        <p:blipFill>
          <a:blip r:embed="rId2"/>
          <a:stretch>
            <a:fillRect/>
          </a:stretch>
        </p:blipFill>
        <p:spPr>
          <a:xfrm>
            <a:off x="1039824" y="476068"/>
            <a:ext cx="7064352" cy="419136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58556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E54BF4-DCDD-9845-0A35-D725AEC297C8}"/>
              </a:ext>
            </a:extLst>
          </p:cNvPr>
          <p:cNvPicPr>
            <a:picLocks noChangeAspect="1"/>
          </p:cNvPicPr>
          <p:nvPr/>
        </p:nvPicPr>
        <p:blipFill>
          <a:blip r:embed="rId2"/>
          <a:stretch>
            <a:fillRect/>
          </a:stretch>
        </p:blipFill>
        <p:spPr>
          <a:xfrm>
            <a:off x="1706244" y="2631223"/>
            <a:ext cx="6226387" cy="2423648"/>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C82D79C4-96A1-2D6A-97BE-9816282D39BD}"/>
              </a:ext>
            </a:extLst>
          </p:cNvPr>
          <p:cNvPicPr>
            <a:picLocks noChangeAspect="1"/>
          </p:cNvPicPr>
          <p:nvPr/>
        </p:nvPicPr>
        <p:blipFill>
          <a:blip r:embed="rId3"/>
          <a:stretch>
            <a:fillRect/>
          </a:stretch>
        </p:blipFill>
        <p:spPr>
          <a:xfrm>
            <a:off x="2213016" y="148102"/>
            <a:ext cx="5362776" cy="228286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04141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E82FE7-A79A-F77B-8C67-33D846F59702}"/>
              </a:ext>
            </a:extLst>
          </p:cNvPr>
          <p:cNvPicPr>
            <a:picLocks noChangeAspect="1"/>
          </p:cNvPicPr>
          <p:nvPr/>
        </p:nvPicPr>
        <p:blipFill rotWithShape="1">
          <a:blip r:embed="rId2">
            <a:extLst>
              <a:ext uri="{28A0092B-C50C-407E-A947-70E740481C1C}">
                <a14:useLocalDpi xmlns:a14="http://schemas.microsoft.com/office/drawing/2010/main" val="0"/>
              </a:ext>
            </a:extLst>
          </a:blip>
          <a:srcRect l="10489" t="14165" r="3333" b="11979"/>
          <a:stretch/>
        </p:blipFill>
        <p:spPr>
          <a:xfrm>
            <a:off x="184192" y="406322"/>
            <a:ext cx="8775616" cy="4330856"/>
          </a:xfrm>
          <a:prstGeom prst="rect">
            <a:avLst/>
          </a:prstGeom>
        </p:spPr>
      </p:pic>
    </p:spTree>
    <p:extLst>
      <p:ext uri="{BB962C8B-B14F-4D97-AF65-F5344CB8AC3E}">
        <p14:creationId xmlns:p14="http://schemas.microsoft.com/office/powerpoint/2010/main" val="1176019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3136" y="2366607"/>
            <a:ext cx="9017000" cy="2811145"/>
            <a:chOff x="127474" y="2332799"/>
            <a:chExt cx="9017000" cy="2811145"/>
          </a:xfrm>
        </p:grpSpPr>
        <p:sp>
          <p:nvSpPr>
            <p:cNvPr id="3" name="object 3"/>
            <p:cNvSpPr/>
            <p:nvPr/>
          </p:nvSpPr>
          <p:spPr>
            <a:xfrm>
              <a:off x="127474" y="2332799"/>
              <a:ext cx="9017000" cy="2538730"/>
            </a:xfrm>
            <a:custGeom>
              <a:avLst/>
              <a:gdLst/>
              <a:ahLst/>
              <a:cxnLst/>
              <a:rect l="l" t="t" r="r" b="b"/>
              <a:pathLst>
                <a:path w="9017000" h="2538729">
                  <a:moveTo>
                    <a:pt x="2532209" y="1437304"/>
                  </a:moveTo>
                  <a:lnTo>
                    <a:pt x="1546244" y="1498396"/>
                  </a:lnTo>
                  <a:lnTo>
                    <a:pt x="741387" y="1632796"/>
                  </a:lnTo>
                  <a:lnTo>
                    <a:pt x="198888" y="1767197"/>
                  </a:lnTo>
                  <a:lnTo>
                    <a:pt x="0" y="1828288"/>
                  </a:lnTo>
                  <a:lnTo>
                    <a:pt x="15898" y="2460582"/>
                  </a:lnTo>
                  <a:lnTo>
                    <a:pt x="9016525" y="2538522"/>
                  </a:lnTo>
                  <a:lnTo>
                    <a:pt x="9016525" y="1481461"/>
                  </a:lnTo>
                  <a:lnTo>
                    <a:pt x="3456975" y="1481461"/>
                  </a:lnTo>
                  <a:lnTo>
                    <a:pt x="3413337" y="1481123"/>
                  </a:lnTo>
                  <a:lnTo>
                    <a:pt x="3368330" y="1480104"/>
                  </a:lnTo>
                  <a:lnTo>
                    <a:pt x="3321916" y="1478395"/>
                  </a:lnTo>
                  <a:lnTo>
                    <a:pt x="3274059" y="1475986"/>
                  </a:lnTo>
                  <a:lnTo>
                    <a:pt x="3224723" y="1472867"/>
                  </a:lnTo>
                  <a:lnTo>
                    <a:pt x="3173871" y="1469030"/>
                  </a:lnTo>
                  <a:lnTo>
                    <a:pt x="3121465" y="1464466"/>
                  </a:lnTo>
                  <a:lnTo>
                    <a:pt x="3067469" y="1459164"/>
                  </a:lnTo>
                  <a:lnTo>
                    <a:pt x="3011848" y="1453117"/>
                  </a:lnTo>
                  <a:lnTo>
                    <a:pt x="2999887" y="1451273"/>
                  </a:lnTo>
                  <a:lnTo>
                    <a:pt x="2987675" y="1450326"/>
                  </a:lnTo>
                  <a:lnTo>
                    <a:pt x="2974947" y="1449977"/>
                  </a:lnTo>
                  <a:lnTo>
                    <a:pt x="2961438" y="1449927"/>
                  </a:lnTo>
                  <a:lnTo>
                    <a:pt x="2852905" y="1444297"/>
                  </a:lnTo>
                  <a:lnTo>
                    <a:pt x="2745136" y="1440365"/>
                  </a:lnTo>
                  <a:lnTo>
                    <a:pt x="2638211" y="1438057"/>
                  </a:lnTo>
                  <a:lnTo>
                    <a:pt x="2532209" y="1437304"/>
                  </a:lnTo>
                  <a:close/>
                </a:path>
                <a:path w="9017000" h="2538729">
                  <a:moveTo>
                    <a:pt x="7065027" y="0"/>
                  </a:moveTo>
                  <a:lnTo>
                    <a:pt x="6988201" y="516"/>
                  </a:lnTo>
                  <a:lnTo>
                    <a:pt x="6912842" y="2047"/>
                  </a:lnTo>
                  <a:lnTo>
                    <a:pt x="6838937" y="4567"/>
                  </a:lnTo>
                  <a:lnTo>
                    <a:pt x="6766473" y="8049"/>
                  </a:lnTo>
                  <a:lnTo>
                    <a:pt x="6695440" y="12464"/>
                  </a:lnTo>
                  <a:lnTo>
                    <a:pt x="6625823" y="17788"/>
                  </a:lnTo>
                  <a:lnTo>
                    <a:pt x="6557610" y="23993"/>
                  </a:lnTo>
                  <a:lnTo>
                    <a:pt x="6490790" y="31052"/>
                  </a:lnTo>
                  <a:lnTo>
                    <a:pt x="6425350" y="38939"/>
                  </a:lnTo>
                  <a:lnTo>
                    <a:pt x="6361277" y="47626"/>
                  </a:lnTo>
                  <a:lnTo>
                    <a:pt x="6298559" y="57087"/>
                  </a:lnTo>
                  <a:lnTo>
                    <a:pt x="6237183" y="67296"/>
                  </a:lnTo>
                  <a:lnTo>
                    <a:pt x="6177137" y="78224"/>
                  </a:lnTo>
                  <a:lnTo>
                    <a:pt x="6118409" y="89847"/>
                  </a:lnTo>
                  <a:lnTo>
                    <a:pt x="6060986" y="102135"/>
                  </a:lnTo>
                  <a:lnTo>
                    <a:pt x="6004856" y="115064"/>
                  </a:lnTo>
                  <a:lnTo>
                    <a:pt x="5950007" y="128606"/>
                  </a:lnTo>
                  <a:lnTo>
                    <a:pt x="5896425" y="142734"/>
                  </a:lnTo>
                  <a:lnTo>
                    <a:pt x="5844099" y="157422"/>
                  </a:lnTo>
                  <a:lnTo>
                    <a:pt x="5793015" y="172642"/>
                  </a:lnTo>
                  <a:lnTo>
                    <a:pt x="5743163" y="188368"/>
                  </a:lnTo>
                  <a:lnTo>
                    <a:pt x="5694529" y="204574"/>
                  </a:lnTo>
                  <a:lnTo>
                    <a:pt x="5647101" y="221231"/>
                  </a:lnTo>
                  <a:lnTo>
                    <a:pt x="5600866" y="238315"/>
                  </a:lnTo>
                  <a:lnTo>
                    <a:pt x="5555812" y="255797"/>
                  </a:lnTo>
                  <a:lnTo>
                    <a:pt x="5511927" y="273651"/>
                  </a:lnTo>
                  <a:lnTo>
                    <a:pt x="5469197" y="291850"/>
                  </a:lnTo>
                  <a:lnTo>
                    <a:pt x="5427612" y="310367"/>
                  </a:lnTo>
                  <a:lnTo>
                    <a:pt x="5387158" y="329176"/>
                  </a:lnTo>
                  <a:lnTo>
                    <a:pt x="5347823" y="348250"/>
                  </a:lnTo>
                  <a:lnTo>
                    <a:pt x="5309594" y="367562"/>
                  </a:lnTo>
                  <a:lnTo>
                    <a:pt x="5272459" y="387084"/>
                  </a:lnTo>
                  <a:lnTo>
                    <a:pt x="5236406" y="406792"/>
                  </a:lnTo>
                  <a:lnTo>
                    <a:pt x="5201423" y="426656"/>
                  </a:lnTo>
                  <a:lnTo>
                    <a:pt x="5167496" y="446652"/>
                  </a:lnTo>
                  <a:lnTo>
                    <a:pt x="5134613" y="466751"/>
                  </a:lnTo>
                  <a:lnTo>
                    <a:pt x="5071931" y="507155"/>
                  </a:lnTo>
                  <a:lnTo>
                    <a:pt x="5013278" y="547653"/>
                  </a:lnTo>
                  <a:lnTo>
                    <a:pt x="4958554" y="588031"/>
                  </a:lnTo>
                  <a:lnTo>
                    <a:pt x="4907660" y="628074"/>
                  </a:lnTo>
                  <a:lnTo>
                    <a:pt x="4860495" y="667569"/>
                  </a:lnTo>
                  <a:lnTo>
                    <a:pt x="4816962" y="706300"/>
                  </a:lnTo>
                  <a:lnTo>
                    <a:pt x="4776961" y="744054"/>
                  </a:lnTo>
                  <a:lnTo>
                    <a:pt x="4740422" y="780200"/>
                  </a:lnTo>
                  <a:lnTo>
                    <a:pt x="4705278" y="815856"/>
                  </a:lnTo>
                  <a:lnTo>
                    <a:pt x="4671385" y="850987"/>
                  </a:lnTo>
                  <a:lnTo>
                    <a:pt x="4638599" y="885558"/>
                  </a:lnTo>
                  <a:lnTo>
                    <a:pt x="4515656" y="1017499"/>
                  </a:lnTo>
                  <a:lnTo>
                    <a:pt x="4486251" y="1048717"/>
                  </a:lnTo>
                  <a:lnTo>
                    <a:pt x="4457091" y="1079157"/>
                  </a:lnTo>
                  <a:lnTo>
                    <a:pt x="4428032" y="1108781"/>
                  </a:lnTo>
                  <a:lnTo>
                    <a:pt x="4398931" y="1137553"/>
                  </a:lnTo>
                  <a:lnTo>
                    <a:pt x="4369644" y="1165436"/>
                  </a:lnTo>
                  <a:lnTo>
                    <a:pt x="4340026" y="1192395"/>
                  </a:lnTo>
                  <a:lnTo>
                    <a:pt x="4309934" y="1218393"/>
                  </a:lnTo>
                  <a:lnTo>
                    <a:pt x="4279225" y="1243394"/>
                  </a:lnTo>
                  <a:lnTo>
                    <a:pt x="4247755" y="1267361"/>
                  </a:lnTo>
                  <a:lnTo>
                    <a:pt x="4215379" y="1290259"/>
                  </a:lnTo>
                  <a:lnTo>
                    <a:pt x="4181955" y="1312050"/>
                  </a:lnTo>
                  <a:lnTo>
                    <a:pt x="4147338" y="1332698"/>
                  </a:lnTo>
                  <a:lnTo>
                    <a:pt x="4111384" y="1352168"/>
                  </a:lnTo>
                  <a:lnTo>
                    <a:pt x="4073951" y="1370422"/>
                  </a:lnTo>
                  <a:lnTo>
                    <a:pt x="4034894" y="1387425"/>
                  </a:lnTo>
                  <a:lnTo>
                    <a:pt x="3994069" y="1403139"/>
                  </a:lnTo>
                  <a:lnTo>
                    <a:pt x="3951332" y="1417530"/>
                  </a:lnTo>
                  <a:lnTo>
                    <a:pt x="3906541" y="1430560"/>
                  </a:lnTo>
                  <a:lnTo>
                    <a:pt x="3859551" y="1442193"/>
                  </a:lnTo>
                  <a:lnTo>
                    <a:pt x="3810218" y="1452393"/>
                  </a:lnTo>
                  <a:lnTo>
                    <a:pt x="3758398" y="1461124"/>
                  </a:lnTo>
                  <a:lnTo>
                    <a:pt x="3703949" y="1468348"/>
                  </a:lnTo>
                  <a:lnTo>
                    <a:pt x="3646726" y="1474030"/>
                  </a:lnTo>
                  <a:lnTo>
                    <a:pt x="3586585" y="1478134"/>
                  </a:lnTo>
                  <a:lnTo>
                    <a:pt x="3523382" y="1480623"/>
                  </a:lnTo>
                  <a:lnTo>
                    <a:pt x="3456975" y="1481461"/>
                  </a:lnTo>
                  <a:lnTo>
                    <a:pt x="9016525" y="1481461"/>
                  </a:lnTo>
                  <a:lnTo>
                    <a:pt x="9016525" y="924236"/>
                  </a:lnTo>
                  <a:lnTo>
                    <a:pt x="8780199" y="482309"/>
                  </a:lnTo>
                  <a:lnTo>
                    <a:pt x="7514808" y="16530"/>
                  </a:lnTo>
                  <a:lnTo>
                    <a:pt x="7410877" y="9897"/>
                  </a:lnTo>
                  <a:lnTo>
                    <a:pt x="7309241" y="4997"/>
                  </a:lnTo>
                  <a:lnTo>
                    <a:pt x="7209875" y="1780"/>
                  </a:lnTo>
                  <a:lnTo>
                    <a:pt x="7112754" y="195"/>
                  </a:lnTo>
                  <a:lnTo>
                    <a:pt x="7065027" y="0"/>
                  </a:lnTo>
                  <a:close/>
                </a:path>
              </a:pathLst>
            </a:custGeom>
            <a:solidFill>
              <a:srgbClr val="336574">
                <a:alpha val="53729"/>
              </a:srgbClr>
            </a:solidFill>
          </p:spPr>
          <p:txBody>
            <a:bodyPr wrap="square" lIns="0" tIns="0" rIns="0" bIns="0" rtlCol="0"/>
            <a:lstStyle/>
            <a:p>
              <a:endParaRPr/>
            </a:p>
          </p:txBody>
        </p:sp>
        <p:sp>
          <p:nvSpPr>
            <p:cNvPr id="4" name="object 4"/>
            <p:cNvSpPr/>
            <p:nvPr/>
          </p:nvSpPr>
          <p:spPr>
            <a:xfrm>
              <a:off x="179083" y="4350899"/>
              <a:ext cx="8964930" cy="793115"/>
            </a:xfrm>
            <a:custGeom>
              <a:avLst/>
              <a:gdLst/>
              <a:ahLst/>
              <a:cxnLst/>
              <a:rect l="l" t="t" r="r" b="b"/>
              <a:pathLst>
                <a:path w="8964930" h="793114">
                  <a:moveTo>
                    <a:pt x="0" y="792599"/>
                  </a:moveTo>
                  <a:lnTo>
                    <a:pt x="8964916" y="792599"/>
                  </a:lnTo>
                  <a:lnTo>
                    <a:pt x="8964916" y="0"/>
                  </a:lnTo>
                  <a:lnTo>
                    <a:pt x="0" y="0"/>
                  </a:lnTo>
                  <a:lnTo>
                    <a:pt x="0" y="792599"/>
                  </a:lnTo>
                  <a:close/>
                </a:path>
              </a:pathLst>
            </a:custGeom>
            <a:solidFill>
              <a:srgbClr val="1F424C"/>
            </a:solidFill>
          </p:spPr>
          <p:txBody>
            <a:bodyPr wrap="square" lIns="0" tIns="0" rIns="0" bIns="0" rtlCol="0"/>
            <a:lstStyle/>
            <a:p>
              <a:endParaRPr/>
            </a:p>
          </p:txBody>
        </p:sp>
        <p:sp>
          <p:nvSpPr>
            <p:cNvPr id="5" name="object 5"/>
            <p:cNvSpPr/>
            <p:nvPr/>
          </p:nvSpPr>
          <p:spPr>
            <a:xfrm>
              <a:off x="3395815" y="4347489"/>
              <a:ext cx="920115" cy="796290"/>
            </a:xfrm>
            <a:custGeom>
              <a:avLst/>
              <a:gdLst/>
              <a:ahLst/>
              <a:cxnLst/>
              <a:rect l="l" t="t" r="r" b="b"/>
              <a:pathLst>
                <a:path w="920114" h="796289">
                  <a:moveTo>
                    <a:pt x="557720" y="412051"/>
                  </a:moveTo>
                  <a:lnTo>
                    <a:pt x="349885" y="412051"/>
                  </a:lnTo>
                  <a:lnTo>
                    <a:pt x="170116" y="608545"/>
                  </a:lnTo>
                  <a:lnTo>
                    <a:pt x="171500" y="608545"/>
                  </a:lnTo>
                  <a:lnTo>
                    <a:pt x="0" y="796010"/>
                  </a:lnTo>
                  <a:lnTo>
                    <a:pt x="207835" y="796010"/>
                  </a:lnTo>
                  <a:lnTo>
                    <a:pt x="381520" y="606158"/>
                  </a:lnTo>
                  <a:lnTo>
                    <a:pt x="380123" y="606158"/>
                  </a:lnTo>
                  <a:lnTo>
                    <a:pt x="557720" y="412051"/>
                  </a:lnTo>
                  <a:close/>
                </a:path>
                <a:path w="920114" h="796289">
                  <a:moveTo>
                    <a:pt x="919657" y="0"/>
                  </a:moveTo>
                  <a:lnTo>
                    <a:pt x="711822" y="0"/>
                  </a:lnTo>
                  <a:lnTo>
                    <a:pt x="532053" y="196494"/>
                  </a:lnTo>
                  <a:lnTo>
                    <a:pt x="739876" y="196494"/>
                  </a:lnTo>
                  <a:lnTo>
                    <a:pt x="919657" y="0"/>
                  </a:lnTo>
                  <a:close/>
                </a:path>
              </a:pathLst>
            </a:custGeom>
            <a:solidFill>
              <a:srgbClr val="FFFFFF"/>
            </a:solidFill>
          </p:spPr>
          <p:txBody>
            <a:bodyPr wrap="square" lIns="0" tIns="0" rIns="0" bIns="0" rtlCol="0"/>
            <a:lstStyle/>
            <a:p>
              <a:endParaRPr/>
            </a:p>
          </p:txBody>
        </p:sp>
      </p:grpSp>
      <p:grpSp>
        <p:nvGrpSpPr>
          <p:cNvPr id="6" name="object 6"/>
          <p:cNvGrpSpPr/>
          <p:nvPr/>
        </p:nvGrpSpPr>
        <p:grpSpPr>
          <a:xfrm>
            <a:off x="-73049" y="510448"/>
            <a:ext cx="1449070" cy="5142230"/>
            <a:chOff x="-4762" y="1270"/>
            <a:chExt cx="1449070" cy="5142230"/>
          </a:xfrm>
        </p:grpSpPr>
        <p:sp>
          <p:nvSpPr>
            <p:cNvPr id="7" name="object 7"/>
            <p:cNvSpPr/>
            <p:nvPr/>
          </p:nvSpPr>
          <p:spPr>
            <a:xfrm>
              <a:off x="0" y="1269"/>
              <a:ext cx="175895" cy="5142230"/>
            </a:xfrm>
            <a:custGeom>
              <a:avLst/>
              <a:gdLst/>
              <a:ahLst/>
              <a:cxnLst/>
              <a:rect l="l" t="t" r="r" b="b"/>
              <a:pathLst>
                <a:path w="175895" h="5142230">
                  <a:moveTo>
                    <a:pt x="175844" y="0"/>
                  </a:moveTo>
                  <a:lnTo>
                    <a:pt x="0" y="0"/>
                  </a:lnTo>
                  <a:lnTo>
                    <a:pt x="0" y="7620"/>
                  </a:lnTo>
                  <a:lnTo>
                    <a:pt x="0" y="5142230"/>
                  </a:lnTo>
                  <a:lnTo>
                    <a:pt x="75768" y="5142230"/>
                  </a:lnTo>
                  <a:lnTo>
                    <a:pt x="75768" y="7620"/>
                  </a:lnTo>
                  <a:lnTo>
                    <a:pt x="175844" y="7620"/>
                  </a:lnTo>
                  <a:lnTo>
                    <a:pt x="175844" y="0"/>
                  </a:lnTo>
                  <a:close/>
                </a:path>
              </a:pathLst>
            </a:custGeom>
            <a:solidFill>
              <a:srgbClr val="FFFFFF"/>
            </a:solidFill>
          </p:spPr>
          <p:txBody>
            <a:bodyPr wrap="square" lIns="0" tIns="0" rIns="0" bIns="0" rtlCol="0"/>
            <a:lstStyle/>
            <a:p>
              <a:endParaRPr/>
            </a:p>
          </p:txBody>
        </p:sp>
        <p:sp>
          <p:nvSpPr>
            <p:cNvPr id="8" name="object 8"/>
            <p:cNvSpPr/>
            <p:nvPr/>
          </p:nvSpPr>
          <p:spPr>
            <a:xfrm>
              <a:off x="75775" y="1804"/>
              <a:ext cx="103505" cy="5142230"/>
            </a:xfrm>
            <a:custGeom>
              <a:avLst/>
              <a:gdLst/>
              <a:ahLst/>
              <a:cxnLst/>
              <a:rect l="l" t="t" r="r" b="b"/>
              <a:pathLst>
                <a:path w="103505" h="5142230">
                  <a:moveTo>
                    <a:pt x="100916" y="0"/>
                  </a:moveTo>
                  <a:lnTo>
                    <a:pt x="2504" y="0"/>
                  </a:lnTo>
                  <a:lnTo>
                    <a:pt x="0" y="7153"/>
                  </a:lnTo>
                  <a:lnTo>
                    <a:pt x="0" y="5141695"/>
                  </a:lnTo>
                  <a:lnTo>
                    <a:pt x="103421" y="5141695"/>
                  </a:lnTo>
                  <a:lnTo>
                    <a:pt x="103421" y="7153"/>
                  </a:lnTo>
                  <a:lnTo>
                    <a:pt x="100916" y="0"/>
                  </a:lnTo>
                  <a:close/>
                </a:path>
              </a:pathLst>
            </a:custGeom>
            <a:solidFill>
              <a:srgbClr val="B7B7B7"/>
            </a:solidFill>
          </p:spPr>
          <p:txBody>
            <a:bodyPr wrap="square" lIns="0" tIns="0" rIns="0" bIns="0" rtlCol="0"/>
            <a:lstStyle/>
            <a:p>
              <a:endParaRPr/>
            </a:p>
          </p:txBody>
        </p:sp>
        <p:sp>
          <p:nvSpPr>
            <p:cNvPr id="9" name="object 9"/>
            <p:cNvSpPr/>
            <p:nvPr/>
          </p:nvSpPr>
          <p:spPr>
            <a:xfrm>
              <a:off x="0" y="634783"/>
              <a:ext cx="1442085" cy="2961640"/>
            </a:xfrm>
            <a:custGeom>
              <a:avLst/>
              <a:gdLst/>
              <a:ahLst/>
              <a:cxnLst/>
              <a:rect l="l" t="t" r="r" b="b"/>
              <a:pathLst>
                <a:path w="1442085" h="2961640">
                  <a:moveTo>
                    <a:pt x="767537" y="1127899"/>
                  </a:moveTo>
                  <a:lnTo>
                    <a:pt x="763320" y="1113142"/>
                  </a:lnTo>
                  <a:lnTo>
                    <a:pt x="752513" y="1102194"/>
                  </a:lnTo>
                  <a:lnTo>
                    <a:pt x="736892" y="1097915"/>
                  </a:lnTo>
                  <a:lnTo>
                    <a:pt x="0" y="1097915"/>
                  </a:lnTo>
                  <a:lnTo>
                    <a:pt x="0" y="1863026"/>
                  </a:lnTo>
                  <a:lnTo>
                    <a:pt x="736892" y="1863026"/>
                  </a:lnTo>
                  <a:lnTo>
                    <a:pt x="752513" y="1858810"/>
                  </a:lnTo>
                  <a:lnTo>
                    <a:pt x="763320" y="1847977"/>
                  </a:lnTo>
                  <a:lnTo>
                    <a:pt x="767537" y="1833295"/>
                  </a:lnTo>
                  <a:lnTo>
                    <a:pt x="763397" y="1817509"/>
                  </a:lnTo>
                  <a:lnTo>
                    <a:pt x="582295" y="1495069"/>
                  </a:lnTo>
                  <a:lnTo>
                    <a:pt x="579374" y="1487830"/>
                  </a:lnTo>
                  <a:lnTo>
                    <a:pt x="578396" y="1480185"/>
                  </a:lnTo>
                  <a:lnTo>
                    <a:pt x="579374" y="1472552"/>
                  </a:lnTo>
                  <a:lnTo>
                    <a:pt x="582295" y="1465300"/>
                  </a:lnTo>
                  <a:lnTo>
                    <a:pt x="763397" y="1143622"/>
                  </a:lnTo>
                  <a:lnTo>
                    <a:pt x="767537" y="1127899"/>
                  </a:lnTo>
                  <a:close/>
                </a:path>
                <a:path w="1442085" h="2961640">
                  <a:moveTo>
                    <a:pt x="1113624" y="2579065"/>
                  </a:moveTo>
                  <a:lnTo>
                    <a:pt x="911402" y="2212162"/>
                  </a:lnTo>
                  <a:lnTo>
                    <a:pt x="884897" y="2196223"/>
                  </a:lnTo>
                  <a:lnTo>
                    <a:pt x="0" y="2196223"/>
                  </a:lnTo>
                  <a:lnTo>
                    <a:pt x="0" y="2961335"/>
                  </a:lnTo>
                  <a:lnTo>
                    <a:pt x="884897" y="2961335"/>
                  </a:lnTo>
                  <a:lnTo>
                    <a:pt x="1109586" y="2593949"/>
                  </a:lnTo>
                  <a:lnTo>
                    <a:pt x="1113624" y="2579065"/>
                  </a:lnTo>
                  <a:close/>
                </a:path>
                <a:path w="1442085" h="2961640">
                  <a:moveTo>
                    <a:pt x="1442085" y="382168"/>
                  </a:moveTo>
                  <a:lnTo>
                    <a:pt x="1240434" y="15176"/>
                  </a:lnTo>
                  <a:lnTo>
                    <a:pt x="1213358" y="0"/>
                  </a:lnTo>
                  <a:lnTo>
                    <a:pt x="0" y="0"/>
                  </a:lnTo>
                  <a:lnTo>
                    <a:pt x="0" y="764908"/>
                  </a:lnTo>
                  <a:lnTo>
                    <a:pt x="1213358" y="764908"/>
                  </a:lnTo>
                  <a:lnTo>
                    <a:pt x="1438059" y="396951"/>
                  </a:lnTo>
                  <a:lnTo>
                    <a:pt x="1442085" y="382168"/>
                  </a:lnTo>
                  <a:close/>
                </a:path>
              </a:pathLst>
            </a:custGeom>
            <a:solidFill>
              <a:srgbClr val="F4D000"/>
            </a:solidFill>
          </p:spPr>
          <p:txBody>
            <a:bodyPr wrap="square" lIns="0" tIns="0" rIns="0" bIns="0" rtlCol="0"/>
            <a:lstStyle/>
            <a:p>
              <a:endParaRPr/>
            </a:p>
          </p:txBody>
        </p:sp>
        <p:sp>
          <p:nvSpPr>
            <p:cNvPr id="10" name="object 10"/>
            <p:cNvSpPr/>
            <p:nvPr/>
          </p:nvSpPr>
          <p:spPr>
            <a:xfrm>
              <a:off x="0" y="1009276"/>
              <a:ext cx="1439545" cy="391160"/>
            </a:xfrm>
            <a:custGeom>
              <a:avLst/>
              <a:gdLst/>
              <a:ahLst/>
              <a:cxnLst/>
              <a:rect l="l" t="t" r="r" b="b"/>
              <a:pathLst>
                <a:path w="1439545" h="391159">
                  <a:moveTo>
                    <a:pt x="1439355" y="0"/>
                  </a:moveTo>
                  <a:lnTo>
                    <a:pt x="0" y="0"/>
                  </a:lnTo>
                  <a:lnTo>
                    <a:pt x="0" y="390627"/>
                  </a:lnTo>
                  <a:lnTo>
                    <a:pt x="1211709" y="390627"/>
                  </a:lnTo>
                  <a:lnTo>
                    <a:pt x="1219253" y="389379"/>
                  </a:lnTo>
                  <a:lnTo>
                    <a:pt x="1434805" y="17466"/>
                  </a:lnTo>
                  <a:lnTo>
                    <a:pt x="1439355" y="5232"/>
                  </a:lnTo>
                  <a:lnTo>
                    <a:pt x="1439355" y="0"/>
                  </a:lnTo>
                  <a:close/>
                </a:path>
              </a:pathLst>
            </a:custGeom>
            <a:solidFill>
              <a:srgbClr val="CEB200"/>
            </a:solidFill>
          </p:spPr>
          <p:txBody>
            <a:bodyPr wrap="square" lIns="0" tIns="0" rIns="0" bIns="0" rtlCol="0"/>
            <a:lstStyle/>
            <a:p>
              <a:endParaRPr/>
            </a:p>
          </p:txBody>
        </p:sp>
        <p:sp>
          <p:nvSpPr>
            <p:cNvPr id="11" name="object 11"/>
            <p:cNvSpPr/>
            <p:nvPr/>
          </p:nvSpPr>
          <p:spPr>
            <a:xfrm>
              <a:off x="0" y="1009276"/>
              <a:ext cx="1439545" cy="391160"/>
            </a:xfrm>
            <a:custGeom>
              <a:avLst/>
              <a:gdLst/>
              <a:ahLst/>
              <a:cxnLst/>
              <a:rect l="l" t="t" r="r" b="b"/>
              <a:pathLst>
                <a:path w="1439545" h="391159">
                  <a:moveTo>
                    <a:pt x="0" y="0"/>
                  </a:moveTo>
                  <a:lnTo>
                    <a:pt x="1439356" y="0"/>
                  </a:lnTo>
                  <a:lnTo>
                    <a:pt x="1439356" y="5231"/>
                  </a:lnTo>
                  <a:lnTo>
                    <a:pt x="1237885" y="373739"/>
                  </a:lnTo>
                  <a:lnTo>
                    <a:pt x="1211709" y="390628"/>
                  </a:lnTo>
                  <a:lnTo>
                    <a:pt x="0" y="390628"/>
                  </a:lnTo>
                </a:path>
              </a:pathLst>
            </a:custGeom>
            <a:ln w="9525">
              <a:solidFill>
                <a:srgbClr val="CEB200"/>
              </a:solidFill>
            </a:ln>
          </p:spPr>
          <p:txBody>
            <a:bodyPr wrap="square" lIns="0" tIns="0" rIns="0" bIns="0" rtlCol="0"/>
            <a:lstStyle/>
            <a:p>
              <a:endParaRPr/>
            </a:p>
          </p:txBody>
        </p:sp>
        <p:sp>
          <p:nvSpPr>
            <p:cNvPr id="12" name="object 12"/>
            <p:cNvSpPr/>
            <p:nvPr/>
          </p:nvSpPr>
          <p:spPr>
            <a:xfrm>
              <a:off x="0" y="3205477"/>
              <a:ext cx="1109980" cy="391160"/>
            </a:xfrm>
            <a:custGeom>
              <a:avLst/>
              <a:gdLst/>
              <a:ahLst/>
              <a:cxnLst/>
              <a:rect l="l" t="t" r="r" b="b"/>
              <a:pathLst>
                <a:path w="1109980" h="391160">
                  <a:moveTo>
                    <a:pt x="1109555" y="0"/>
                  </a:moveTo>
                  <a:lnTo>
                    <a:pt x="0" y="0"/>
                  </a:lnTo>
                  <a:lnTo>
                    <a:pt x="0" y="390627"/>
                  </a:lnTo>
                  <a:lnTo>
                    <a:pt x="881909" y="390627"/>
                  </a:lnTo>
                  <a:lnTo>
                    <a:pt x="889453" y="389379"/>
                  </a:lnTo>
                  <a:lnTo>
                    <a:pt x="1105005" y="17465"/>
                  </a:lnTo>
                  <a:lnTo>
                    <a:pt x="1109555" y="5231"/>
                  </a:lnTo>
                  <a:lnTo>
                    <a:pt x="1109555" y="0"/>
                  </a:lnTo>
                  <a:close/>
                </a:path>
              </a:pathLst>
            </a:custGeom>
            <a:solidFill>
              <a:srgbClr val="CEB200"/>
            </a:solidFill>
          </p:spPr>
          <p:txBody>
            <a:bodyPr wrap="square" lIns="0" tIns="0" rIns="0" bIns="0" rtlCol="0"/>
            <a:lstStyle/>
            <a:p>
              <a:endParaRPr/>
            </a:p>
          </p:txBody>
        </p:sp>
        <p:sp>
          <p:nvSpPr>
            <p:cNvPr id="13" name="object 13"/>
            <p:cNvSpPr/>
            <p:nvPr/>
          </p:nvSpPr>
          <p:spPr>
            <a:xfrm>
              <a:off x="0" y="3205477"/>
              <a:ext cx="1109980" cy="391160"/>
            </a:xfrm>
            <a:custGeom>
              <a:avLst/>
              <a:gdLst/>
              <a:ahLst/>
              <a:cxnLst/>
              <a:rect l="l" t="t" r="r" b="b"/>
              <a:pathLst>
                <a:path w="1109980" h="391160">
                  <a:moveTo>
                    <a:pt x="0" y="0"/>
                  </a:moveTo>
                  <a:lnTo>
                    <a:pt x="1109556" y="0"/>
                  </a:lnTo>
                  <a:lnTo>
                    <a:pt x="1109556" y="5231"/>
                  </a:lnTo>
                  <a:lnTo>
                    <a:pt x="908085" y="373739"/>
                  </a:lnTo>
                  <a:lnTo>
                    <a:pt x="881909" y="390628"/>
                  </a:lnTo>
                  <a:lnTo>
                    <a:pt x="0" y="390628"/>
                  </a:lnTo>
                </a:path>
              </a:pathLst>
            </a:custGeom>
            <a:ln w="9525">
              <a:solidFill>
                <a:srgbClr val="CEB200"/>
              </a:solidFill>
            </a:ln>
          </p:spPr>
          <p:txBody>
            <a:bodyPr wrap="square" lIns="0" tIns="0" rIns="0" bIns="0" rtlCol="0"/>
            <a:lstStyle/>
            <a:p>
              <a:endParaRPr/>
            </a:p>
          </p:txBody>
        </p:sp>
        <p:sp>
          <p:nvSpPr>
            <p:cNvPr id="14" name="object 14"/>
            <p:cNvSpPr/>
            <p:nvPr/>
          </p:nvSpPr>
          <p:spPr>
            <a:xfrm>
              <a:off x="0" y="2107377"/>
              <a:ext cx="763905" cy="391160"/>
            </a:xfrm>
            <a:custGeom>
              <a:avLst/>
              <a:gdLst/>
              <a:ahLst/>
              <a:cxnLst/>
              <a:rect l="l" t="t" r="r" b="b"/>
              <a:pathLst>
                <a:path w="763905" h="391160">
                  <a:moveTo>
                    <a:pt x="575355" y="0"/>
                  </a:moveTo>
                  <a:lnTo>
                    <a:pt x="0" y="0"/>
                  </a:lnTo>
                  <a:lnTo>
                    <a:pt x="0" y="390627"/>
                  </a:lnTo>
                  <a:lnTo>
                    <a:pt x="734140" y="390627"/>
                  </a:lnTo>
                  <a:lnTo>
                    <a:pt x="748718" y="386143"/>
                  </a:lnTo>
                  <a:lnTo>
                    <a:pt x="758976" y="374835"/>
                  </a:lnTo>
                  <a:lnTo>
                    <a:pt x="763361" y="359920"/>
                  </a:lnTo>
                  <a:lnTo>
                    <a:pt x="760315" y="344615"/>
                  </a:lnTo>
                  <a:lnTo>
                    <a:pt x="579906" y="17465"/>
                  </a:lnTo>
                  <a:lnTo>
                    <a:pt x="577651" y="12233"/>
                  </a:lnTo>
                  <a:lnTo>
                    <a:pt x="575355" y="5231"/>
                  </a:lnTo>
                  <a:lnTo>
                    <a:pt x="575355" y="0"/>
                  </a:lnTo>
                  <a:close/>
                </a:path>
              </a:pathLst>
            </a:custGeom>
            <a:solidFill>
              <a:srgbClr val="CEB200"/>
            </a:solidFill>
          </p:spPr>
          <p:txBody>
            <a:bodyPr wrap="square" lIns="0" tIns="0" rIns="0" bIns="0" rtlCol="0"/>
            <a:lstStyle/>
            <a:p>
              <a:endParaRPr/>
            </a:p>
          </p:txBody>
        </p:sp>
        <p:sp>
          <p:nvSpPr>
            <p:cNvPr id="15" name="object 15"/>
            <p:cNvSpPr/>
            <p:nvPr/>
          </p:nvSpPr>
          <p:spPr>
            <a:xfrm>
              <a:off x="0" y="2107376"/>
              <a:ext cx="763905" cy="391160"/>
            </a:xfrm>
            <a:custGeom>
              <a:avLst/>
              <a:gdLst/>
              <a:ahLst/>
              <a:cxnLst/>
              <a:rect l="l" t="t" r="r" b="b"/>
              <a:pathLst>
                <a:path w="763905" h="391160">
                  <a:moveTo>
                    <a:pt x="579906" y="17465"/>
                  </a:moveTo>
                  <a:lnTo>
                    <a:pt x="577651" y="12234"/>
                  </a:lnTo>
                  <a:lnTo>
                    <a:pt x="575355" y="5231"/>
                  </a:lnTo>
                  <a:lnTo>
                    <a:pt x="575355" y="0"/>
                  </a:lnTo>
                  <a:lnTo>
                    <a:pt x="0" y="0"/>
                  </a:lnTo>
                </a:path>
                <a:path w="763905" h="391160">
                  <a:moveTo>
                    <a:pt x="0" y="390628"/>
                  </a:moveTo>
                  <a:lnTo>
                    <a:pt x="734140" y="390628"/>
                  </a:lnTo>
                  <a:lnTo>
                    <a:pt x="748718" y="386143"/>
                  </a:lnTo>
                  <a:lnTo>
                    <a:pt x="758976" y="374835"/>
                  </a:lnTo>
                  <a:lnTo>
                    <a:pt x="763361" y="359920"/>
                  </a:lnTo>
                  <a:lnTo>
                    <a:pt x="760315" y="344616"/>
                  </a:lnTo>
                  <a:lnTo>
                    <a:pt x="579906" y="17465"/>
                  </a:lnTo>
                </a:path>
              </a:pathLst>
            </a:custGeom>
            <a:ln w="9525">
              <a:solidFill>
                <a:srgbClr val="CEB200"/>
              </a:solidFill>
            </a:ln>
          </p:spPr>
          <p:txBody>
            <a:bodyPr wrap="square" lIns="0" tIns="0" rIns="0" bIns="0" rtlCol="0"/>
            <a:lstStyle/>
            <a:p>
              <a:endParaRPr/>
            </a:p>
          </p:txBody>
        </p:sp>
      </p:grpSp>
      <p:grpSp>
        <p:nvGrpSpPr>
          <p:cNvPr id="18" name="object 18"/>
          <p:cNvGrpSpPr/>
          <p:nvPr/>
        </p:nvGrpSpPr>
        <p:grpSpPr>
          <a:xfrm>
            <a:off x="6618246" y="1002066"/>
            <a:ext cx="2518266" cy="3620135"/>
            <a:chOff x="5220155" y="1048847"/>
            <a:chExt cx="3924300" cy="3620135"/>
          </a:xfrm>
        </p:grpSpPr>
        <p:sp>
          <p:nvSpPr>
            <p:cNvPr id="19" name="object 19"/>
            <p:cNvSpPr/>
            <p:nvPr/>
          </p:nvSpPr>
          <p:spPr>
            <a:xfrm>
              <a:off x="5467949" y="3751249"/>
              <a:ext cx="661670" cy="918210"/>
            </a:xfrm>
            <a:custGeom>
              <a:avLst/>
              <a:gdLst/>
              <a:ahLst/>
              <a:cxnLst/>
              <a:rect l="l" t="t" r="r" b="b"/>
              <a:pathLst>
                <a:path w="661670" h="918210">
                  <a:moveTo>
                    <a:pt x="550998" y="0"/>
                  </a:moveTo>
                  <a:lnTo>
                    <a:pt x="110202" y="0"/>
                  </a:lnTo>
                  <a:lnTo>
                    <a:pt x="67306" y="8660"/>
                  </a:lnTo>
                  <a:lnTo>
                    <a:pt x="32277" y="32277"/>
                  </a:lnTo>
                  <a:lnTo>
                    <a:pt x="8660" y="67306"/>
                  </a:lnTo>
                  <a:lnTo>
                    <a:pt x="0" y="110202"/>
                  </a:lnTo>
                  <a:lnTo>
                    <a:pt x="0" y="807497"/>
                  </a:lnTo>
                  <a:lnTo>
                    <a:pt x="8660" y="850393"/>
                  </a:lnTo>
                  <a:lnTo>
                    <a:pt x="32277" y="885422"/>
                  </a:lnTo>
                  <a:lnTo>
                    <a:pt x="67306" y="909039"/>
                  </a:lnTo>
                  <a:lnTo>
                    <a:pt x="110202" y="917700"/>
                  </a:lnTo>
                  <a:lnTo>
                    <a:pt x="550998" y="917700"/>
                  </a:lnTo>
                  <a:lnTo>
                    <a:pt x="593894" y="909039"/>
                  </a:lnTo>
                  <a:lnTo>
                    <a:pt x="628923" y="885422"/>
                  </a:lnTo>
                  <a:lnTo>
                    <a:pt x="652540" y="850393"/>
                  </a:lnTo>
                  <a:lnTo>
                    <a:pt x="661200" y="807497"/>
                  </a:lnTo>
                  <a:lnTo>
                    <a:pt x="661200" y="110202"/>
                  </a:lnTo>
                  <a:lnTo>
                    <a:pt x="652540" y="67306"/>
                  </a:lnTo>
                  <a:lnTo>
                    <a:pt x="628923" y="32277"/>
                  </a:lnTo>
                  <a:lnTo>
                    <a:pt x="593894" y="8660"/>
                  </a:lnTo>
                  <a:lnTo>
                    <a:pt x="550998" y="0"/>
                  </a:lnTo>
                  <a:close/>
                </a:path>
              </a:pathLst>
            </a:custGeom>
            <a:solidFill>
              <a:srgbClr val="000000"/>
            </a:solidFill>
          </p:spPr>
          <p:txBody>
            <a:bodyPr wrap="square" lIns="0" tIns="0" rIns="0" bIns="0" rtlCol="0"/>
            <a:lstStyle/>
            <a:p>
              <a:endParaRPr/>
            </a:p>
          </p:txBody>
        </p:sp>
        <p:sp>
          <p:nvSpPr>
            <p:cNvPr id="20" name="object 20"/>
            <p:cNvSpPr/>
            <p:nvPr/>
          </p:nvSpPr>
          <p:spPr>
            <a:xfrm>
              <a:off x="5220155" y="1862419"/>
              <a:ext cx="539115" cy="407034"/>
            </a:xfrm>
            <a:custGeom>
              <a:avLst/>
              <a:gdLst/>
              <a:ahLst/>
              <a:cxnLst/>
              <a:rect l="l" t="t" r="r" b="b"/>
              <a:pathLst>
                <a:path w="539114" h="407035">
                  <a:moveTo>
                    <a:pt x="384714" y="0"/>
                  </a:moveTo>
                  <a:lnTo>
                    <a:pt x="337217" y="2085"/>
                  </a:lnTo>
                  <a:lnTo>
                    <a:pt x="285913" y="8142"/>
                  </a:lnTo>
                  <a:lnTo>
                    <a:pt x="233099" y="17870"/>
                  </a:lnTo>
                  <a:lnTo>
                    <a:pt x="181070" y="30970"/>
                  </a:lnTo>
                  <a:lnTo>
                    <a:pt x="132124" y="47140"/>
                  </a:lnTo>
                  <a:lnTo>
                    <a:pt x="88554" y="66082"/>
                  </a:lnTo>
                  <a:lnTo>
                    <a:pt x="52658" y="87495"/>
                  </a:lnTo>
                  <a:lnTo>
                    <a:pt x="4839" y="152230"/>
                  </a:lnTo>
                  <a:lnTo>
                    <a:pt x="0" y="196913"/>
                  </a:lnTo>
                  <a:lnTo>
                    <a:pt x="8622" y="242181"/>
                  </a:lnTo>
                  <a:lnTo>
                    <a:pt x="27115" y="285084"/>
                  </a:lnTo>
                  <a:lnTo>
                    <a:pt x="51889" y="322674"/>
                  </a:lnTo>
                  <a:lnTo>
                    <a:pt x="79355" y="352003"/>
                  </a:lnTo>
                  <a:lnTo>
                    <a:pt x="171832" y="386799"/>
                  </a:lnTo>
                  <a:lnTo>
                    <a:pt x="259935" y="398108"/>
                  </a:lnTo>
                  <a:lnTo>
                    <a:pt x="337095" y="404536"/>
                  </a:lnTo>
                  <a:lnTo>
                    <a:pt x="370178" y="406570"/>
                  </a:lnTo>
                  <a:lnTo>
                    <a:pt x="538972" y="242987"/>
                  </a:lnTo>
                  <a:lnTo>
                    <a:pt x="528125" y="148341"/>
                  </a:lnTo>
                  <a:lnTo>
                    <a:pt x="510599" y="74028"/>
                  </a:lnTo>
                  <a:lnTo>
                    <a:pt x="481478" y="20827"/>
                  </a:lnTo>
                  <a:lnTo>
                    <a:pt x="443998" y="5044"/>
                  </a:lnTo>
                  <a:lnTo>
                    <a:pt x="384714" y="0"/>
                  </a:lnTo>
                  <a:close/>
                </a:path>
              </a:pathLst>
            </a:custGeom>
            <a:solidFill>
              <a:srgbClr val="E83D3D"/>
            </a:solidFill>
          </p:spPr>
          <p:txBody>
            <a:bodyPr wrap="square" lIns="0" tIns="0" rIns="0" bIns="0" rtlCol="0"/>
            <a:lstStyle/>
            <a:p>
              <a:endParaRPr/>
            </a:p>
          </p:txBody>
        </p:sp>
        <p:sp>
          <p:nvSpPr>
            <p:cNvPr id="21" name="object 21"/>
            <p:cNvSpPr/>
            <p:nvPr/>
          </p:nvSpPr>
          <p:spPr>
            <a:xfrm>
              <a:off x="5590334" y="2105406"/>
              <a:ext cx="306070" cy="227329"/>
            </a:xfrm>
            <a:custGeom>
              <a:avLst/>
              <a:gdLst/>
              <a:ahLst/>
              <a:cxnLst/>
              <a:rect l="l" t="t" r="r" b="b"/>
              <a:pathLst>
                <a:path w="306070" h="227330">
                  <a:moveTo>
                    <a:pt x="168794" y="0"/>
                  </a:moveTo>
                  <a:lnTo>
                    <a:pt x="0" y="163582"/>
                  </a:lnTo>
                  <a:lnTo>
                    <a:pt x="280095" y="227148"/>
                  </a:lnTo>
                  <a:lnTo>
                    <a:pt x="305913" y="31457"/>
                  </a:lnTo>
                  <a:lnTo>
                    <a:pt x="277990" y="26542"/>
                  </a:lnTo>
                  <a:lnTo>
                    <a:pt x="231577" y="15728"/>
                  </a:lnTo>
                  <a:lnTo>
                    <a:pt x="168794" y="0"/>
                  </a:lnTo>
                  <a:close/>
                </a:path>
              </a:pathLst>
            </a:custGeom>
            <a:solidFill>
              <a:srgbClr val="000000"/>
            </a:solidFill>
          </p:spPr>
          <p:txBody>
            <a:bodyPr wrap="square" lIns="0" tIns="0" rIns="0" bIns="0" rtlCol="0"/>
            <a:lstStyle/>
            <a:p>
              <a:endParaRPr/>
            </a:p>
          </p:txBody>
        </p:sp>
        <p:sp>
          <p:nvSpPr>
            <p:cNvPr id="22" name="object 22"/>
            <p:cNvSpPr/>
            <p:nvPr/>
          </p:nvSpPr>
          <p:spPr>
            <a:xfrm>
              <a:off x="5238859" y="1862419"/>
              <a:ext cx="520700" cy="311785"/>
            </a:xfrm>
            <a:custGeom>
              <a:avLst/>
              <a:gdLst/>
              <a:ahLst/>
              <a:cxnLst/>
              <a:rect l="l" t="t" r="r" b="b"/>
              <a:pathLst>
                <a:path w="520700" h="311785">
                  <a:moveTo>
                    <a:pt x="366011" y="0"/>
                  </a:moveTo>
                  <a:lnTo>
                    <a:pt x="318513" y="2085"/>
                  </a:lnTo>
                  <a:lnTo>
                    <a:pt x="267209" y="8142"/>
                  </a:lnTo>
                  <a:lnTo>
                    <a:pt x="214395" y="17870"/>
                  </a:lnTo>
                  <a:lnTo>
                    <a:pt x="162367" y="30970"/>
                  </a:lnTo>
                  <a:lnTo>
                    <a:pt x="113420" y="47140"/>
                  </a:lnTo>
                  <a:lnTo>
                    <a:pt x="69851" y="66082"/>
                  </a:lnTo>
                  <a:lnTo>
                    <a:pt x="33954" y="87495"/>
                  </a:lnTo>
                  <a:lnTo>
                    <a:pt x="5207" y="113901"/>
                  </a:lnTo>
                  <a:lnTo>
                    <a:pt x="0" y="121494"/>
                  </a:lnTo>
                  <a:lnTo>
                    <a:pt x="14044" y="145053"/>
                  </a:lnTo>
                  <a:lnTo>
                    <a:pt x="54825" y="187698"/>
                  </a:lnTo>
                  <a:lnTo>
                    <a:pt x="121192" y="226509"/>
                  </a:lnTo>
                  <a:lnTo>
                    <a:pt x="163912" y="242472"/>
                  </a:lnTo>
                  <a:lnTo>
                    <a:pt x="207935" y="255221"/>
                  </a:lnTo>
                  <a:lnTo>
                    <a:pt x="419424" y="306605"/>
                  </a:lnTo>
                  <a:lnTo>
                    <a:pt x="449323" y="311762"/>
                  </a:lnTo>
                  <a:lnTo>
                    <a:pt x="520269" y="242987"/>
                  </a:lnTo>
                  <a:lnTo>
                    <a:pt x="509421" y="148341"/>
                  </a:lnTo>
                  <a:lnTo>
                    <a:pt x="491895" y="74028"/>
                  </a:lnTo>
                  <a:lnTo>
                    <a:pt x="462775" y="20827"/>
                  </a:lnTo>
                  <a:lnTo>
                    <a:pt x="425295" y="5044"/>
                  </a:lnTo>
                  <a:lnTo>
                    <a:pt x="366011" y="0"/>
                  </a:lnTo>
                  <a:close/>
                </a:path>
              </a:pathLst>
            </a:custGeom>
            <a:solidFill>
              <a:srgbClr val="B2322E"/>
            </a:solidFill>
          </p:spPr>
          <p:txBody>
            <a:bodyPr wrap="square" lIns="0" tIns="0" rIns="0" bIns="0" rtlCol="0"/>
            <a:lstStyle/>
            <a:p>
              <a:endParaRPr/>
            </a:p>
          </p:txBody>
        </p:sp>
        <p:pic>
          <p:nvPicPr>
            <p:cNvPr id="23" name="object 23"/>
            <p:cNvPicPr/>
            <p:nvPr/>
          </p:nvPicPr>
          <p:blipFill>
            <a:blip r:embed="rId2" cstate="print"/>
            <a:stretch>
              <a:fillRect/>
            </a:stretch>
          </p:blipFill>
          <p:spPr>
            <a:xfrm>
              <a:off x="5232133" y="2114519"/>
              <a:ext cx="246008" cy="116285"/>
            </a:xfrm>
            <a:prstGeom prst="rect">
              <a:avLst/>
            </a:prstGeom>
          </p:spPr>
        </p:pic>
        <p:sp>
          <p:nvSpPr>
            <p:cNvPr id="24" name="object 24"/>
            <p:cNvSpPr/>
            <p:nvPr/>
          </p:nvSpPr>
          <p:spPr>
            <a:xfrm>
              <a:off x="6615903" y="3885718"/>
              <a:ext cx="2286000" cy="394970"/>
            </a:xfrm>
            <a:custGeom>
              <a:avLst/>
              <a:gdLst/>
              <a:ahLst/>
              <a:cxnLst/>
              <a:rect l="l" t="t" r="r" b="b"/>
              <a:pathLst>
                <a:path w="2286000" h="394970">
                  <a:moveTo>
                    <a:pt x="1692288" y="0"/>
                  </a:moveTo>
                  <a:lnTo>
                    <a:pt x="1352804" y="6223"/>
                  </a:lnTo>
                  <a:lnTo>
                    <a:pt x="1266830" y="7376"/>
                  </a:lnTo>
                  <a:lnTo>
                    <a:pt x="1127107" y="23139"/>
                  </a:lnTo>
                  <a:lnTo>
                    <a:pt x="865833" y="57817"/>
                  </a:lnTo>
                  <a:lnTo>
                    <a:pt x="613427" y="92496"/>
                  </a:lnTo>
                  <a:lnTo>
                    <a:pt x="500310" y="108259"/>
                  </a:lnTo>
                  <a:lnTo>
                    <a:pt x="144062" y="223894"/>
                  </a:lnTo>
                  <a:lnTo>
                    <a:pt x="0" y="317184"/>
                  </a:lnTo>
                  <a:lnTo>
                    <a:pt x="151655" y="394853"/>
                  </a:lnTo>
                  <a:lnTo>
                    <a:pt x="1993645" y="394853"/>
                  </a:lnTo>
                  <a:lnTo>
                    <a:pt x="2285457" y="317184"/>
                  </a:lnTo>
                  <a:lnTo>
                    <a:pt x="2260642" y="207894"/>
                  </a:lnTo>
                  <a:lnTo>
                    <a:pt x="2238685" y="131018"/>
                  </a:lnTo>
                  <a:lnTo>
                    <a:pt x="2218416" y="92421"/>
                  </a:lnTo>
                  <a:lnTo>
                    <a:pt x="2126415" y="74868"/>
                  </a:lnTo>
                  <a:lnTo>
                    <a:pt x="1946647" y="43444"/>
                  </a:lnTo>
                  <a:lnTo>
                    <a:pt x="1692288" y="0"/>
                  </a:lnTo>
                  <a:close/>
                </a:path>
              </a:pathLst>
            </a:custGeom>
            <a:solidFill>
              <a:srgbClr val="38354C"/>
            </a:solidFill>
          </p:spPr>
          <p:txBody>
            <a:bodyPr wrap="square" lIns="0" tIns="0" rIns="0" bIns="0" rtlCol="0"/>
            <a:lstStyle/>
            <a:p>
              <a:endParaRPr/>
            </a:p>
          </p:txBody>
        </p:sp>
        <p:pic>
          <p:nvPicPr>
            <p:cNvPr id="25" name="object 25"/>
            <p:cNvPicPr/>
            <p:nvPr/>
          </p:nvPicPr>
          <p:blipFill>
            <a:blip r:embed="rId3" cstate="print"/>
            <a:stretch>
              <a:fillRect/>
            </a:stretch>
          </p:blipFill>
          <p:spPr>
            <a:xfrm>
              <a:off x="5413461" y="1048847"/>
              <a:ext cx="3730538" cy="3154055"/>
            </a:xfrm>
            <a:prstGeom prst="rect">
              <a:avLst/>
            </a:prstGeom>
          </p:spPr>
        </p:pic>
      </p:grpSp>
      <p:sp>
        <p:nvSpPr>
          <p:cNvPr id="26" name="TextBox 25">
            <a:extLst>
              <a:ext uri="{FF2B5EF4-FFF2-40B4-BE49-F238E27FC236}">
                <a16:creationId xmlns:a16="http://schemas.microsoft.com/office/drawing/2014/main" id="{2D2906C7-39B6-E5E3-3076-A657264830FC}"/>
              </a:ext>
            </a:extLst>
          </p:cNvPr>
          <p:cNvSpPr txBox="1"/>
          <p:nvPr/>
        </p:nvSpPr>
        <p:spPr>
          <a:xfrm>
            <a:off x="1552591" y="1201884"/>
            <a:ext cx="4760884" cy="2308324"/>
          </a:xfrm>
          <a:prstGeom prst="rect">
            <a:avLst/>
          </a:prstGeom>
          <a:noFill/>
        </p:spPr>
        <p:txBody>
          <a:bodyPr wrap="square" rtlCol="0">
            <a:spAutoFit/>
          </a:bodyPr>
          <a:lstStyle/>
          <a:p>
            <a:r>
              <a:rPr lang="en-US" dirty="0">
                <a:solidFill>
                  <a:schemeClr val="bg1"/>
                </a:solidFill>
                <a:latin typeface="Verdana" panose="020B0604030504040204" pitchFamily="34" charset="0"/>
                <a:ea typeface="Verdana" panose="020B0604030504040204" pitchFamily="34" charset="0"/>
              </a:rPr>
              <a:t>P.NANDIESWAR   - </a:t>
            </a:r>
            <a:r>
              <a:rPr lang="en-US" dirty="0" err="1">
                <a:solidFill>
                  <a:schemeClr val="bg1"/>
                </a:solidFill>
                <a:latin typeface="Verdana" panose="020B0604030504040204" pitchFamily="34" charset="0"/>
                <a:ea typeface="Verdana" panose="020B0604030504040204" pitchFamily="34" charset="0"/>
              </a:rPr>
              <a:t>Sql</a:t>
            </a:r>
            <a:r>
              <a:rPr lang="en-US" dirty="0">
                <a:solidFill>
                  <a:schemeClr val="bg1"/>
                </a:solidFill>
                <a:latin typeface="Verdana" panose="020B0604030504040204" pitchFamily="34" charset="0"/>
                <a:ea typeface="Verdana" panose="020B0604030504040204" pitchFamily="34" charset="0"/>
              </a:rPr>
              <a:t>  ,making cluster, data preprocessing  </a:t>
            </a:r>
          </a:p>
          <a:p>
            <a:endParaRPr lang="en-US" dirty="0">
              <a:solidFill>
                <a:schemeClr val="bg1"/>
              </a:solidFill>
              <a:latin typeface="Verdana" panose="020B0604030504040204" pitchFamily="34" charset="0"/>
              <a:ea typeface="Verdana" panose="020B0604030504040204" pitchFamily="34" charset="0"/>
            </a:endParaRPr>
          </a:p>
          <a:p>
            <a:r>
              <a:rPr lang="en-US" dirty="0">
                <a:solidFill>
                  <a:schemeClr val="bg1"/>
                </a:solidFill>
                <a:latin typeface="Verdana" panose="020B0604030504040204" pitchFamily="34" charset="0"/>
                <a:ea typeface="Verdana" panose="020B0604030504040204" pitchFamily="34" charset="0"/>
              </a:rPr>
              <a:t>RITHVIKA ALAPATI – ppt , making clustering, data visualization  </a:t>
            </a:r>
          </a:p>
          <a:p>
            <a:endParaRPr lang="en-US" dirty="0">
              <a:solidFill>
                <a:schemeClr val="bg1"/>
              </a:solidFill>
              <a:latin typeface="Verdana" panose="020B0604030504040204" pitchFamily="34" charset="0"/>
              <a:ea typeface="Verdana" panose="020B0604030504040204" pitchFamily="34" charset="0"/>
            </a:endParaRPr>
          </a:p>
          <a:p>
            <a:r>
              <a:rPr lang="en-US" dirty="0">
                <a:solidFill>
                  <a:schemeClr val="bg1"/>
                </a:solidFill>
                <a:latin typeface="Verdana" panose="020B0604030504040204" pitchFamily="34" charset="0"/>
                <a:ea typeface="Verdana" panose="020B0604030504040204" pitchFamily="34" charset="0"/>
              </a:rPr>
              <a:t>SAI ASWATH S  - dataset , clustering  ,machine learning </a:t>
            </a:r>
          </a:p>
        </p:txBody>
      </p:sp>
      <p:sp>
        <p:nvSpPr>
          <p:cNvPr id="28" name="Title 27">
            <a:extLst>
              <a:ext uri="{FF2B5EF4-FFF2-40B4-BE49-F238E27FC236}">
                <a16:creationId xmlns:a16="http://schemas.microsoft.com/office/drawing/2014/main" id="{439D237B-BF8C-EAD3-40B0-551AC686A2C7}"/>
              </a:ext>
            </a:extLst>
          </p:cNvPr>
          <p:cNvSpPr>
            <a:spLocks noGrp="1"/>
          </p:cNvSpPr>
          <p:nvPr>
            <p:ph type="title"/>
          </p:nvPr>
        </p:nvSpPr>
        <p:spPr>
          <a:xfrm>
            <a:off x="235650" y="141116"/>
            <a:ext cx="8800647" cy="369332"/>
          </a:xfrm>
        </p:spPr>
        <p:txBody>
          <a:bodyPr/>
          <a:lstStyle/>
          <a:p>
            <a:r>
              <a:rPr lang="en-US">
                <a:solidFill>
                  <a:srgbClr val="FF0000"/>
                </a:solidFill>
              </a:rPr>
              <a:t>CONTRIBUTION</a:t>
            </a:r>
          </a:p>
        </p:txBody>
      </p:sp>
    </p:spTree>
    <p:extLst>
      <p:ext uri="{BB962C8B-B14F-4D97-AF65-F5344CB8AC3E}">
        <p14:creationId xmlns:p14="http://schemas.microsoft.com/office/powerpoint/2010/main" val="447778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5146040"/>
            <a:chOff x="0" y="0"/>
            <a:chExt cx="9144000" cy="5146040"/>
          </a:xfrm>
        </p:grpSpPr>
        <p:sp>
          <p:nvSpPr>
            <p:cNvPr id="3" name="object 3"/>
            <p:cNvSpPr/>
            <p:nvPr/>
          </p:nvSpPr>
          <p:spPr>
            <a:xfrm>
              <a:off x="0" y="0"/>
              <a:ext cx="9144000" cy="1311910"/>
            </a:xfrm>
            <a:custGeom>
              <a:avLst/>
              <a:gdLst/>
              <a:ahLst/>
              <a:cxnLst/>
              <a:rect l="l" t="t" r="r" b="b"/>
              <a:pathLst>
                <a:path w="9144000" h="1311910">
                  <a:moveTo>
                    <a:pt x="0" y="1311600"/>
                  </a:moveTo>
                  <a:lnTo>
                    <a:pt x="0" y="0"/>
                  </a:lnTo>
                  <a:lnTo>
                    <a:pt x="9144000" y="0"/>
                  </a:lnTo>
                  <a:lnTo>
                    <a:pt x="9144000" y="1311600"/>
                  </a:lnTo>
                  <a:lnTo>
                    <a:pt x="0" y="1311600"/>
                  </a:lnTo>
                  <a:close/>
                </a:path>
              </a:pathLst>
            </a:custGeom>
            <a:solidFill>
              <a:srgbClr val="F4D000"/>
            </a:solidFill>
          </p:spPr>
          <p:txBody>
            <a:bodyPr wrap="square" lIns="0" tIns="0" rIns="0" bIns="0" rtlCol="0"/>
            <a:lstStyle/>
            <a:p>
              <a:endParaRPr/>
            </a:p>
          </p:txBody>
        </p:sp>
        <p:sp>
          <p:nvSpPr>
            <p:cNvPr id="4" name="object 4"/>
            <p:cNvSpPr/>
            <p:nvPr/>
          </p:nvSpPr>
          <p:spPr>
            <a:xfrm>
              <a:off x="0" y="387099"/>
              <a:ext cx="9144000" cy="1085215"/>
            </a:xfrm>
            <a:custGeom>
              <a:avLst/>
              <a:gdLst/>
              <a:ahLst/>
              <a:cxnLst/>
              <a:rect l="l" t="t" r="r" b="b"/>
              <a:pathLst>
                <a:path w="9144000" h="1085215">
                  <a:moveTo>
                    <a:pt x="2532209" y="613942"/>
                  </a:moveTo>
                  <a:lnTo>
                    <a:pt x="1546244" y="640037"/>
                  </a:lnTo>
                  <a:lnTo>
                    <a:pt x="741387" y="697446"/>
                  </a:lnTo>
                  <a:lnTo>
                    <a:pt x="198888" y="754855"/>
                  </a:lnTo>
                  <a:lnTo>
                    <a:pt x="0" y="780950"/>
                  </a:lnTo>
                  <a:lnTo>
                    <a:pt x="15898" y="1051034"/>
                  </a:lnTo>
                  <a:lnTo>
                    <a:pt x="9144000" y="1084797"/>
                  </a:lnTo>
                  <a:lnTo>
                    <a:pt x="9144000" y="632804"/>
                  </a:lnTo>
                  <a:lnTo>
                    <a:pt x="3456975" y="632804"/>
                  </a:lnTo>
                  <a:lnTo>
                    <a:pt x="3321916" y="631494"/>
                  </a:lnTo>
                  <a:lnTo>
                    <a:pt x="3173871" y="627493"/>
                  </a:lnTo>
                  <a:lnTo>
                    <a:pt x="3011848" y="620695"/>
                  </a:lnTo>
                  <a:lnTo>
                    <a:pt x="2999886" y="619908"/>
                  </a:lnTo>
                  <a:lnTo>
                    <a:pt x="2987675" y="619504"/>
                  </a:lnTo>
                  <a:lnTo>
                    <a:pt x="2974947" y="619355"/>
                  </a:lnTo>
                  <a:lnTo>
                    <a:pt x="2961438" y="619334"/>
                  </a:lnTo>
                  <a:lnTo>
                    <a:pt x="2691563" y="614671"/>
                  </a:lnTo>
                  <a:lnTo>
                    <a:pt x="2532209" y="613942"/>
                  </a:lnTo>
                  <a:close/>
                </a:path>
                <a:path w="9144000" h="1085215">
                  <a:moveTo>
                    <a:pt x="7065027" y="0"/>
                  </a:moveTo>
                  <a:lnTo>
                    <a:pt x="6819895" y="2299"/>
                  </a:lnTo>
                  <a:lnTo>
                    <a:pt x="6590059" y="8934"/>
                  </a:lnTo>
                  <a:lnTo>
                    <a:pt x="6445121" y="15570"/>
                  </a:lnTo>
                  <a:lnTo>
                    <a:pt x="6306663" y="23839"/>
                  </a:lnTo>
                  <a:lnTo>
                    <a:pt x="6174556" y="33623"/>
                  </a:lnTo>
                  <a:lnTo>
                    <a:pt x="6048675" y="44804"/>
                  </a:lnTo>
                  <a:lnTo>
                    <a:pt x="5928889" y="57266"/>
                  </a:lnTo>
                  <a:lnTo>
                    <a:pt x="5815074" y="70889"/>
                  </a:lnTo>
                  <a:lnTo>
                    <a:pt x="5707099" y="85558"/>
                  </a:lnTo>
                  <a:lnTo>
                    <a:pt x="5604839" y="101154"/>
                  </a:lnTo>
                  <a:lnTo>
                    <a:pt x="5508165" y="117559"/>
                  </a:lnTo>
                  <a:lnTo>
                    <a:pt x="5416950" y="134656"/>
                  </a:lnTo>
                  <a:lnTo>
                    <a:pt x="5331066" y="152328"/>
                  </a:lnTo>
                  <a:lnTo>
                    <a:pt x="5250386" y="170457"/>
                  </a:lnTo>
                  <a:lnTo>
                    <a:pt x="5174782" y="188925"/>
                  </a:lnTo>
                  <a:lnTo>
                    <a:pt x="5104126" y="207614"/>
                  </a:lnTo>
                  <a:lnTo>
                    <a:pt x="5038291" y="226408"/>
                  </a:lnTo>
                  <a:lnTo>
                    <a:pt x="4977149" y="245188"/>
                  </a:lnTo>
                  <a:lnTo>
                    <a:pt x="4920573" y="263837"/>
                  </a:lnTo>
                  <a:lnTo>
                    <a:pt x="4868434" y="282237"/>
                  </a:lnTo>
                  <a:lnTo>
                    <a:pt x="4820606" y="300271"/>
                  </a:lnTo>
                  <a:lnTo>
                    <a:pt x="4776961" y="317821"/>
                  </a:lnTo>
                  <a:lnTo>
                    <a:pt x="4732778" y="336542"/>
                  </a:lnTo>
                  <a:lnTo>
                    <a:pt x="4690607" y="354950"/>
                  </a:lnTo>
                  <a:lnTo>
                    <a:pt x="4465406" y="457279"/>
                  </a:lnTo>
                  <a:lnTo>
                    <a:pt x="4430108" y="472721"/>
                  </a:lnTo>
                  <a:lnTo>
                    <a:pt x="4394762" y="487628"/>
                  </a:lnTo>
                  <a:lnTo>
                    <a:pt x="4359111" y="501973"/>
                  </a:lnTo>
                  <a:lnTo>
                    <a:pt x="4322898" y="515726"/>
                  </a:lnTo>
                  <a:lnTo>
                    <a:pt x="4285865" y="528862"/>
                  </a:lnTo>
                  <a:lnTo>
                    <a:pt x="4247755" y="541351"/>
                  </a:lnTo>
                  <a:lnTo>
                    <a:pt x="4208310" y="553166"/>
                  </a:lnTo>
                  <a:lnTo>
                    <a:pt x="4167273" y="564280"/>
                  </a:lnTo>
                  <a:lnTo>
                    <a:pt x="4124387" y="574665"/>
                  </a:lnTo>
                  <a:lnTo>
                    <a:pt x="4079395" y="584292"/>
                  </a:lnTo>
                  <a:lnTo>
                    <a:pt x="4032038" y="593134"/>
                  </a:lnTo>
                  <a:lnTo>
                    <a:pt x="3982060" y="601163"/>
                  </a:lnTo>
                  <a:lnTo>
                    <a:pt x="3929203" y="608352"/>
                  </a:lnTo>
                  <a:lnTo>
                    <a:pt x="3873209" y="614673"/>
                  </a:lnTo>
                  <a:lnTo>
                    <a:pt x="3813822" y="620097"/>
                  </a:lnTo>
                  <a:lnTo>
                    <a:pt x="3750784" y="624597"/>
                  </a:lnTo>
                  <a:lnTo>
                    <a:pt x="3683838" y="628146"/>
                  </a:lnTo>
                  <a:lnTo>
                    <a:pt x="3612726" y="630715"/>
                  </a:lnTo>
                  <a:lnTo>
                    <a:pt x="3537191" y="632277"/>
                  </a:lnTo>
                  <a:lnTo>
                    <a:pt x="3456975" y="632804"/>
                  </a:lnTo>
                  <a:lnTo>
                    <a:pt x="9144000" y="632804"/>
                  </a:lnTo>
                  <a:lnTo>
                    <a:pt x="9144000" y="496608"/>
                  </a:lnTo>
                  <a:lnTo>
                    <a:pt x="8780198" y="206017"/>
                  </a:lnTo>
                  <a:lnTo>
                    <a:pt x="7514807" y="7061"/>
                  </a:lnTo>
                  <a:lnTo>
                    <a:pt x="7259276" y="1359"/>
                  </a:lnTo>
                  <a:lnTo>
                    <a:pt x="7065027" y="0"/>
                  </a:lnTo>
                  <a:close/>
                </a:path>
              </a:pathLst>
            </a:custGeom>
            <a:solidFill>
              <a:srgbClr val="CEB200">
                <a:alpha val="40779"/>
              </a:srgbClr>
            </a:solidFill>
          </p:spPr>
          <p:txBody>
            <a:bodyPr wrap="square" lIns="0" tIns="0" rIns="0" bIns="0" rtlCol="0"/>
            <a:lstStyle/>
            <a:p>
              <a:endParaRPr/>
            </a:p>
          </p:txBody>
        </p:sp>
        <p:sp>
          <p:nvSpPr>
            <p:cNvPr id="5" name="object 5"/>
            <p:cNvSpPr/>
            <p:nvPr/>
          </p:nvSpPr>
          <p:spPr>
            <a:xfrm>
              <a:off x="4330718" y="950154"/>
              <a:ext cx="1020444" cy="382270"/>
            </a:xfrm>
            <a:custGeom>
              <a:avLst/>
              <a:gdLst/>
              <a:ahLst/>
              <a:cxnLst/>
              <a:rect l="l" t="t" r="r" b="b"/>
              <a:pathLst>
                <a:path w="1020445" h="382269">
                  <a:moveTo>
                    <a:pt x="0" y="381718"/>
                  </a:moveTo>
                  <a:lnTo>
                    <a:pt x="2262" y="340636"/>
                  </a:lnTo>
                  <a:lnTo>
                    <a:pt x="10324" y="300778"/>
                  </a:lnTo>
                  <a:lnTo>
                    <a:pt x="23879" y="262378"/>
                  </a:lnTo>
                  <a:lnTo>
                    <a:pt x="42621" y="225668"/>
                  </a:lnTo>
                  <a:lnTo>
                    <a:pt x="66241" y="190880"/>
                  </a:lnTo>
                  <a:lnTo>
                    <a:pt x="94434" y="158249"/>
                  </a:lnTo>
                  <a:lnTo>
                    <a:pt x="126891" y="128006"/>
                  </a:lnTo>
                  <a:lnTo>
                    <a:pt x="163307" y="100385"/>
                  </a:lnTo>
                  <a:lnTo>
                    <a:pt x="203374" y="75618"/>
                  </a:lnTo>
                  <a:lnTo>
                    <a:pt x="246784" y="53938"/>
                  </a:lnTo>
                  <a:lnTo>
                    <a:pt x="293232" y="35579"/>
                  </a:lnTo>
                  <a:lnTo>
                    <a:pt x="342410" y="20772"/>
                  </a:lnTo>
                  <a:lnTo>
                    <a:pt x="394011" y="9752"/>
                  </a:lnTo>
                  <a:lnTo>
                    <a:pt x="447728" y="2750"/>
                  </a:lnTo>
                  <a:lnTo>
                    <a:pt x="503254" y="0"/>
                  </a:lnTo>
                  <a:lnTo>
                    <a:pt x="558858" y="1671"/>
                  </a:lnTo>
                  <a:lnTo>
                    <a:pt x="612806" y="7627"/>
                  </a:lnTo>
                  <a:lnTo>
                    <a:pt x="664781" y="17642"/>
                  </a:lnTo>
                  <a:lnTo>
                    <a:pt x="714468" y="31489"/>
                  </a:lnTo>
                  <a:lnTo>
                    <a:pt x="761553" y="48940"/>
                  </a:lnTo>
                  <a:lnTo>
                    <a:pt x="805720" y="69770"/>
                  </a:lnTo>
                  <a:lnTo>
                    <a:pt x="846654" y="93750"/>
                  </a:lnTo>
                  <a:lnTo>
                    <a:pt x="884039" y="120655"/>
                  </a:lnTo>
                  <a:lnTo>
                    <a:pt x="917561" y="150257"/>
                  </a:lnTo>
                  <a:lnTo>
                    <a:pt x="946905" y="182330"/>
                  </a:lnTo>
                  <a:lnTo>
                    <a:pt x="971754" y="216647"/>
                  </a:lnTo>
                  <a:lnTo>
                    <a:pt x="991795" y="252981"/>
                  </a:lnTo>
                  <a:lnTo>
                    <a:pt x="1006711" y="291105"/>
                  </a:lnTo>
                  <a:lnTo>
                    <a:pt x="1016188" y="330792"/>
                  </a:lnTo>
                  <a:lnTo>
                    <a:pt x="1019911" y="371816"/>
                  </a:lnTo>
                  <a:lnTo>
                    <a:pt x="1019970" y="378307"/>
                  </a:lnTo>
                  <a:lnTo>
                    <a:pt x="1019914" y="381553"/>
                  </a:lnTo>
                  <a:lnTo>
                    <a:pt x="509956" y="376767"/>
                  </a:lnTo>
                  <a:lnTo>
                    <a:pt x="0" y="381718"/>
                  </a:lnTo>
                  <a:close/>
                </a:path>
              </a:pathLst>
            </a:custGeom>
            <a:ln w="38100">
              <a:solidFill>
                <a:srgbClr val="F4D000"/>
              </a:solidFill>
            </a:ln>
          </p:spPr>
          <p:txBody>
            <a:bodyPr wrap="square" lIns="0" tIns="0" rIns="0" bIns="0" rtlCol="0"/>
            <a:lstStyle/>
            <a:p>
              <a:endParaRPr/>
            </a:p>
          </p:txBody>
        </p:sp>
        <p:sp>
          <p:nvSpPr>
            <p:cNvPr id="6" name="object 6"/>
            <p:cNvSpPr/>
            <p:nvPr/>
          </p:nvSpPr>
          <p:spPr>
            <a:xfrm>
              <a:off x="4398472" y="1016855"/>
              <a:ext cx="883285" cy="298450"/>
            </a:xfrm>
            <a:custGeom>
              <a:avLst/>
              <a:gdLst/>
              <a:ahLst/>
              <a:cxnLst/>
              <a:rect l="l" t="t" r="r" b="b"/>
              <a:pathLst>
                <a:path w="883285" h="298450">
                  <a:moveTo>
                    <a:pt x="435117" y="0"/>
                  </a:moveTo>
                  <a:lnTo>
                    <a:pt x="379779" y="2829"/>
                  </a:lnTo>
                  <a:lnTo>
                    <a:pt x="326591" y="10038"/>
                  </a:lnTo>
                  <a:lnTo>
                    <a:pt x="275961" y="21346"/>
                  </a:lnTo>
                  <a:lnTo>
                    <a:pt x="228294" y="36475"/>
                  </a:lnTo>
                  <a:lnTo>
                    <a:pt x="184001" y="55145"/>
                  </a:lnTo>
                  <a:lnTo>
                    <a:pt x="143488" y="77075"/>
                  </a:lnTo>
                  <a:lnTo>
                    <a:pt x="107163" y="101987"/>
                  </a:lnTo>
                  <a:lnTo>
                    <a:pt x="75434" y="129601"/>
                  </a:lnTo>
                  <a:lnTo>
                    <a:pt x="48709" y="159636"/>
                  </a:lnTo>
                  <a:lnTo>
                    <a:pt x="27395" y="191814"/>
                  </a:lnTo>
                  <a:lnTo>
                    <a:pt x="2632" y="261478"/>
                  </a:lnTo>
                  <a:lnTo>
                    <a:pt x="0" y="298405"/>
                  </a:lnTo>
                  <a:lnTo>
                    <a:pt x="441552" y="294119"/>
                  </a:lnTo>
                  <a:lnTo>
                    <a:pt x="883123" y="297547"/>
                  </a:lnTo>
                  <a:lnTo>
                    <a:pt x="878858" y="252971"/>
                  </a:lnTo>
                  <a:lnTo>
                    <a:pt x="851058" y="183817"/>
                  </a:lnTo>
                  <a:lnTo>
                    <a:pt x="828345" y="152067"/>
                  </a:lnTo>
                  <a:lnTo>
                    <a:pt x="800317" y="122563"/>
                  </a:lnTo>
                  <a:lnTo>
                    <a:pt x="767394" y="95578"/>
                  </a:lnTo>
                  <a:lnTo>
                    <a:pt x="729994" y="71382"/>
                  </a:lnTo>
                  <a:lnTo>
                    <a:pt x="688539" y="50247"/>
                  </a:lnTo>
                  <a:lnTo>
                    <a:pt x="643447" y="32445"/>
                  </a:lnTo>
                  <a:lnTo>
                    <a:pt x="595139" y="18248"/>
                  </a:lnTo>
                  <a:lnTo>
                    <a:pt x="544035" y="7927"/>
                  </a:lnTo>
                  <a:lnTo>
                    <a:pt x="490554" y="1753"/>
                  </a:lnTo>
                  <a:lnTo>
                    <a:pt x="435117" y="0"/>
                  </a:lnTo>
                  <a:close/>
                </a:path>
              </a:pathLst>
            </a:custGeom>
            <a:solidFill>
              <a:srgbClr val="F4D000"/>
            </a:solidFill>
          </p:spPr>
          <p:txBody>
            <a:bodyPr wrap="square" lIns="0" tIns="0" rIns="0" bIns="0" rtlCol="0"/>
            <a:lstStyle/>
            <a:p>
              <a:endParaRPr/>
            </a:p>
          </p:txBody>
        </p:sp>
        <p:pic>
          <p:nvPicPr>
            <p:cNvPr id="7" name="object 7"/>
            <p:cNvPicPr/>
            <p:nvPr/>
          </p:nvPicPr>
          <p:blipFill>
            <a:blip r:embed="rId2" cstate="print"/>
            <a:stretch>
              <a:fillRect/>
            </a:stretch>
          </p:blipFill>
          <p:spPr>
            <a:xfrm>
              <a:off x="0" y="1304800"/>
              <a:ext cx="9144000" cy="3840682"/>
            </a:xfrm>
            <a:prstGeom prst="rect">
              <a:avLst/>
            </a:prstGeom>
          </p:spPr>
        </p:pic>
      </p:grpSp>
      <p:sp>
        <p:nvSpPr>
          <p:cNvPr id="8" name="object 8"/>
          <p:cNvSpPr txBox="1">
            <a:spLocks noGrp="1"/>
          </p:cNvSpPr>
          <p:nvPr>
            <p:ph type="title"/>
          </p:nvPr>
        </p:nvSpPr>
        <p:spPr>
          <a:xfrm>
            <a:off x="493401" y="2500318"/>
            <a:ext cx="5527689" cy="1028487"/>
          </a:xfrm>
          <a:prstGeom prst="rect">
            <a:avLst/>
          </a:prstGeom>
        </p:spPr>
        <p:txBody>
          <a:bodyPr vert="horz" wrap="square" lIns="0" tIns="12700" rIns="0" bIns="0" rtlCol="0">
            <a:spAutoFit/>
          </a:bodyPr>
          <a:lstStyle/>
          <a:p>
            <a:pPr marL="12700">
              <a:lnSpc>
                <a:spcPct val="100000"/>
              </a:lnSpc>
              <a:spcBef>
                <a:spcPts val="100"/>
              </a:spcBef>
            </a:pPr>
            <a:r>
              <a:rPr lang="en-US" sz="6600" b="1" i="0">
                <a:solidFill>
                  <a:schemeClr val="bg1"/>
                </a:solidFill>
                <a:effectLst/>
                <a:latin typeface="Verdana" panose="020B0604030504040204" pitchFamily="34" charset="0"/>
                <a:ea typeface="Verdana" panose="020B0604030504040204" pitchFamily="34" charset="0"/>
              </a:rPr>
              <a:t>Thank you</a:t>
            </a:r>
            <a:endParaRPr lang="en-US" sz="8000" b="1">
              <a:solidFill>
                <a:schemeClr val="bg1"/>
              </a:solidFill>
              <a:latin typeface="Verdana" panose="020B0604030504040204" pitchFamily="34" charset="0"/>
              <a:ea typeface="Verdana" panose="020B0604030504040204" pitchFamily="34" charset="0"/>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3148330" cy="1213485"/>
          </a:xfrm>
          <a:custGeom>
            <a:avLst/>
            <a:gdLst/>
            <a:ahLst/>
            <a:cxnLst/>
            <a:rect l="l" t="t" r="r" b="b"/>
            <a:pathLst>
              <a:path w="3148330" h="1213485">
                <a:moveTo>
                  <a:pt x="3148200" y="0"/>
                </a:moveTo>
                <a:lnTo>
                  <a:pt x="0" y="0"/>
                </a:lnTo>
                <a:lnTo>
                  <a:pt x="0" y="1212899"/>
                </a:lnTo>
                <a:lnTo>
                  <a:pt x="3148200" y="0"/>
                </a:lnTo>
                <a:close/>
              </a:path>
            </a:pathLst>
          </a:custGeom>
          <a:solidFill>
            <a:srgbClr val="336574">
              <a:alpha val="32548"/>
            </a:srgbClr>
          </a:solidFill>
        </p:spPr>
        <p:txBody>
          <a:bodyPr wrap="square" lIns="0" tIns="0" rIns="0" bIns="0" rtlCol="0"/>
          <a:lstStyle/>
          <a:p>
            <a:endParaRPr/>
          </a:p>
        </p:txBody>
      </p:sp>
      <p:sp>
        <p:nvSpPr>
          <p:cNvPr id="3" name="object 3"/>
          <p:cNvSpPr/>
          <p:nvPr/>
        </p:nvSpPr>
        <p:spPr>
          <a:xfrm>
            <a:off x="5358826" y="0"/>
            <a:ext cx="3785235" cy="5143500"/>
          </a:xfrm>
          <a:custGeom>
            <a:avLst/>
            <a:gdLst/>
            <a:ahLst/>
            <a:cxnLst/>
            <a:rect l="l" t="t" r="r" b="b"/>
            <a:pathLst>
              <a:path w="3785234" h="5143500">
                <a:moveTo>
                  <a:pt x="3785174" y="0"/>
                </a:moveTo>
                <a:lnTo>
                  <a:pt x="3225266" y="0"/>
                </a:lnTo>
                <a:lnTo>
                  <a:pt x="3195642" y="21301"/>
                </a:lnTo>
                <a:lnTo>
                  <a:pt x="3154903" y="51150"/>
                </a:lnTo>
                <a:lnTo>
                  <a:pt x="3114106" y="81595"/>
                </a:lnTo>
                <a:lnTo>
                  <a:pt x="3073258" y="112634"/>
                </a:lnTo>
                <a:lnTo>
                  <a:pt x="3032364" y="144261"/>
                </a:lnTo>
                <a:lnTo>
                  <a:pt x="2991431" y="176475"/>
                </a:lnTo>
                <a:lnTo>
                  <a:pt x="2950465" y="209269"/>
                </a:lnTo>
                <a:lnTo>
                  <a:pt x="2909471" y="242642"/>
                </a:lnTo>
                <a:lnTo>
                  <a:pt x="2868457" y="276589"/>
                </a:lnTo>
                <a:lnTo>
                  <a:pt x="2827429" y="311107"/>
                </a:lnTo>
                <a:lnTo>
                  <a:pt x="2786391" y="346191"/>
                </a:lnTo>
                <a:lnTo>
                  <a:pt x="2745351" y="381839"/>
                </a:lnTo>
                <a:lnTo>
                  <a:pt x="2704315" y="418045"/>
                </a:lnTo>
                <a:lnTo>
                  <a:pt x="2663289" y="454807"/>
                </a:lnTo>
                <a:lnTo>
                  <a:pt x="2622279" y="492121"/>
                </a:lnTo>
                <a:lnTo>
                  <a:pt x="2581291" y="529983"/>
                </a:lnTo>
                <a:lnTo>
                  <a:pt x="2540332" y="568390"/>
                </a:lnTo>
                <a:lnTo>
                  <a:pt x="2499407" y="607337"/>
                </a:lnTo>
                <a:lnTo>
                  <a:pt x="2458522" y="646820"/>
                </a:lnTo>
                <a:lnTo>
                  <a:pt x="2417684" y="686837"/>
                </a:lnTo>
                <a:lnTo>
                  <a:pt x="2376899" y="727384"/>
                </a:lnTo>
                <a:lnTo>
                  <a:pt x="2336174" y="768455"/>
                </a:lnTo>
                <a:lnTo>
                  <a:pt x="2295513" y="810049"/>
                </a:lnTo>
                <a:lnTo>
                  <a:pt x="2254924" y="852161"/>
                </a:lnTo>
                <a:lnTo>
                  <a:pt x="2214412" y="894787"/>
                </a:lnTo>
                <a:lnTo>
                  <a:pt x="2173984" y="937924"/>
                </a:lnTo>
                <a:lnTo>
                  <a:pt x="2133646" y="981568"/>
                </a:lnTo>
                <a:lnTo>
                  <a:pt x="2093404" y="1025714"/>
                </a:lnTo>
                <a:lnTo>
                  <a:pt x="2053263" y="1070361"/>
                </a:lnTo>
                <a:lnTo>
                  <a:pt x="2013232" y="1115503"/>
                </a:lnTo>
                <a:lnTo>
                  <a:pt x="1973314" y="1161137"/>
                </a:lnTo>
                <a:lnTo>
                  <a:pt x="1933517" y="1207259"/>
                </a:lnTo>
                <a:lnTo>
                  <a:pt x="1893847" y="1253865"/>
                </a:lnTo>
                <a:lnTo>
                  <a:pt x="1854309" y="1300953"/>
                </a:lnTo>
                <a:lnTo>
                  <a:pt x="1814910" y="1348517"/>
                </a:lnTo>
                <a:lnTo>
                  <a:pt x="1775657" y="1396554"/>
                </a:lnTo>
                <a:lnTo>
                  <a:pt x="1736555" y="1445061"/>
                </a:lnTo>
                <a:lnTo>
                  <a:pt x="1697610" y="1494034"/>
                </a:lnTo>
                <a:lnTo>
                  <a:pt x="1658829" y="1543469"/>
                </a:lnTo>
                <a:lnTo>
                  <a:pt x="1620218" y="1593362"/>
                </a:lnTo>
                <a:lnTo>
                  <a:pt x="1581782" y="1643709"/>
                </a:lnTo>
                <a:lnTo>
                  <a:pt x="1543528" y="1694507"/>
                </a:lnTo>
                <a:lnTo>
                  <a:pt x="1505463" y="1745753"/>
                </a:lnTo>
                <a:lnTo>
                  <a:pt x="1467592" y="1797441"/>
                </a:lnTo>
                <a:lnTo>
                  <a:pt x="1429921" y="1849570"/>
                </a:lnTo>
                <a:lnTo>
                  <a:pt x="1392457" y="1902134"/>
                </a:lnTo>
                <a:lnTo>
                  <a:pt x="1355206" y="1955130"/>
                </a:lnTo>
                <a:lnTo>
                  <a:pt x="1318173" y="2008554"/>
                </a:lnTo>
                <a:lnTo>
                  <a:pt x="1281491" y="2062219"/>
                </a:lnTo>
                <a:lnTo>
                  <a:pt x="1245287" y="2115936"/>
                </a:lnTo>
                <a:lnTo>
                  <a:pt x="1209562" y="2169698"/>
                </a:lnTo>
                <a:lnTo>
                  <a:pt x="1174319" y="2223497"/>
                </a:lnTo>
                <a:lnTo>
                  <a:pt x="1139557" y="2277326"/>
                </a:lnTo>
                <a:lnTo>
                  <a:pt x="1105279" y="2331178"/>
                </a:lnTo>
                <a:lnTo>
                  <a:pt x="1071486" y="2385047"/>
                </a:lnTo>
                <a:lnTo>
                  <a:pt x="1038179" y="2438924"/>
                </a:lnTo>
                <a:lnTo>
                  <a:pt x="1005359" y="2492804"/>
                </a:lnTo>
                <a:lnTo>
                  <a:pt x="973028" y="2546678"/>
                </a:lnTo>
                <a:lnTo>
                  <a:pt x="941186" y="2600541"/>
                </a:lnTo>
                <a:lnTo>
                  <a:pt x="909836" y="2654384"/>
                </a:lnTo>
                <a:lnTo>
                  <a:pt x="878979" y="2708200"/>
                </a:lnTo>
                <a:lnTo>
                  <a:pt x="848615" y="2761984"/>
                </a:lnTo>
                <a:lnTo>
                  <a:pt x="818747" y="2815727"/>
                </a:lnTo>
                <a:lnTo>
                  <a:pt x="789375" y="2869422"/>
                </a:lnTo>
                <a:lnTo>
                  <a:pt x="760500" y="2923063"/>
                </a:lnTo>
                <a:lnTo>
                  <a:pt x="732125" y="2976642"/>
                </a:lnTo>
                <a:lnTo>
                  <a:pt x="704250" y="3030152"/>
                </a:lnTo>
                <a:lnTo>
                  <a:pt x="676877" y="3083587"/>
                </a:lnTo>
                <a:lnTo>
                  <a:pt x="650007" y="3136938"/>
                </a:lnTo>
                <a:lnTo>
                  <a:pt x="623641" y="3190200"/>
                </a:lnTo>
                <a:lnTo>
                  <a:pt x="597780" y="3243364"/>
                </a:lnTo>
                <a:lnTo>
                  <a:pt x="572427" y="3296424"/>
                </a:lnTo>
                <a:lnTo>
                  <a:pt x="547581" y="3349373"/>
                </a:lnTo>
                <a:lnTo>
                  <a:pt x="523246" y="3402204"/>
                </a:lnTo>
                <a:lnTo>
                  <a:pt x="499420" y="3454909"/>
                </a:lnTo>
                <a:lnTo>
                  <a:pt x="476107" y="3507482"/>
                </a:lnTo>
                <a:lnTo>
                  <a:pt x="453307" y="3559915"/>
                </a:lnTo>
                <a:lnTo>
                  <a:pt x="431022" y="3612201"/>
                </a:lnTo>
                <a:lnTo>
                  <a:pt x="409253" y="3664334"/>
                </a:lnTo>
                <a:lnTo>
                  <a:pt x="388001" y="3716306"/>
                </a:lnTo>
                <a:lnTo>
                  <a:pt x="367268" y="3768110"/>
                </a:lnTo>
                <a:lnTo>
                  <a:pt x="347054" y="3819740"/>
                </a:lnTo>
                <a:lnTo>
                  <a:pt x="327362" y="3871187"/>
                </a:lnTo>
                <a:lnTo>
                  <a:pt x="308192" y="3922445"/>
                </a:lnTo>
                <a:lnTo>
                  <a:pt x="289546" y="3973507"/>
                </a:lnTo>
                <a:lnTo>
                  <a:pt x="271425" y="4024365"/>
                </a:lnTo>
                <a:lnTo>
                  <a:pt x="253830" y="4075014"/>
                </a:lnTo>
                <a:lnTo>
                  <a:pt x="236763" y="4125444"/>
                </a:lnTo>
                <a:lnTo>
                  <a:pt x="220225" y="4175651"/>
                </a:lnTo>
                <a:lnTo>
                  <a:pt x="204217" y="4225626"/>
                </a:lnTo>
                <a:lnTo>
                  <a:pt x="188740" y="4275362"/>
                </a:lnTo>
                <a:lnTo>
                  <a:pt x="173797" y="4324852"/>
                </a:lnTo>
                <a:lnTo>
                  <a:pt x="159388" y="4374090"/>
                </a:lnTo>
                <a:lnTo>
                  <a:pt x="145514" y="4423068"/>
                </a:lnTo>
                <a:lnTo>
                  <a:pt x="132177" y="4471778"/>
                </a:lnTo>
                <a:lnTo>
                  <a:pt x="119378" y="4520215"/>
                </a:lnTo>
                <a:lnTo>
                  <a:pt x="107118" y="4568371"/>
                </a:lnTo>
                <a:lnTo>
                  <a:pt x="95399" y="4616238"/>
                </a:lnTo>
                <a:lnTo>
                  <a:pt x="84222" y="4663810"/>
                </a:lnTo>
                <a:lnTo>
                  <a:pt x="73588" y="4711080"/>
                </a:lnTo>
                <a:lnTo>
                  <a:pt x="63499" y="4758041"/>
                </a:lnTo>
                <a:lnTo>
                  <a:pt x="53956" y="4804685"/>
                </a:lnTo>
                <a:lnTo>
                  <a:pt x="44959" y="4851005"/>
                </a:lnTo>
                <a:lnTo>
                  <a:pt x="36512" y="4896994"/>
                </a:lnTo>
                <a:lnTo>
                  <a:pt x="28614" y="4942646"/>
                </a:lnTo>
                <a:lnTo>
                  <a:pt x="21267" y="4987953"/>
                </a:lnTo>
                <a:lnTo>
                  <a:pt x="14472" y="5032909"/>
                </a:lnTo>
                <a:lnTo>
                  <a:pt x="8231" y="5077505"/>
                </a:lnTo>
                <a:lnTo>
                  <a:pt x="2545" y="5121735"/>
                </a:lnTo>
                <a:lnTo>
                  <a:pt x="0" y="5143500"/>
                </a:lnTo>
                <a:lnTo>
                  <a:pt x="3785174" y="5143500"/>
                </a:lnTo>
                <a:lnTo>
                  <a:pt x="3785174" y="0"/>
                </a:lnTo>
                <a:close/>
              </a:path>
            </a:pathLst>
          </a:custGeom>
          <a:solidFill>
            <a:srgbClr val="336574">
              <a:alpha val="22749"/>
            </a:srgbClr>
          </a:solidFill>
        </p:spPr>
        <p:txBody>
          <a:bodyPr wrap="square" lIns="0" tIns="0" rIns="0" bIns="0" rtlCol="0"/>
          <a:lstStyle/>
          <a:p>
            <a:endParaRPr/>
          </a:p>
        </p:txBody>
      </p:sp>
      <p:sp>
        <p:nvSpPr>
          <p:cNvPr id="9" name="object 9"/>
          <p:cNvSpPr txBox="1"/>
          <p:nvPr/>
        </p:nvSpPr>
        <p:spPr>
          <a:xfrm>
            <a:off x="264204" y="2730880"/>
            <a:ext cx="3632200" cy="1013098"/>
          </a:xfrm>
          <a:prstGeom prst="rect">
            <a:avLst/>
          </a:prstGeom>
        </p:spPr>
        <p:txBody>
          <a:bodyPr vert="horz" wrap="square" lIns="0" tIns="12700" rIns="0" bIns="0" rtlCol="0">
            <a:spAutoFit/>
          </a:bodyPr>
          <a:lstStyle/>
          <a:p>
            <a:pPr marL="344169" indent="-285750">
              <a:lnSpc>
                <a:spcPct val="100000"/>
              </a:lnSpc>
              <a:spcBef>
                <a:spcPts val="100"/>
              </a:spcBef>
              <a:buFont typeface="Wingdings" panose="05000000000000000000" pitchFamily="2" charset="2"/>
              <a:buChar char="Ø"/>
            </a:pPr>
            <a:r>
              <a:rPr lang="en-GB" sz="1600" spc="-95" dirty="0">
                <a:solidFill>
                  <a:srgbClr val="FFFFFF"/>
                </a:solidFill>
                <a:latin typeface="Verdana" panose="020B0604030504040204" pitchFamily="34" charset="0"/>
                <a:ea typeface="Verdana" panose="020B0604030504040204" pitchFamily="34" charset="0"/>
                <a:cs typeface="Microsoft Sans Serif"/>
              </a:rPr>
              <a:t>F</a:t>
            </a:r>
            <a:r>
              <a:rPr lang="en-GB" sz="1600" spc="-45" dirty="0">
                <a:solidFill>
                  <a:srgbClr val="FFFFFF"/>
                </a:solidFill>
                <a:latin typeface="Verdana" panose="020B0604030504040204" pitchFamily="34" charset="0"/>
                <a:ea typeface="Verdana" panose="020B0604030504040204" pitchFamily="34" charset="0"/>
                <a:cs typeface="Microsoft Sans Serif"/>
              </a:rPr>
              <a:t>i</a:t>
            </a:r>
            <a:r>
              <a:rPr lang="en-GB" sz="1600" spc="40" dirty="0">
                <a:solidFill>
                  <a:srgbClr val="FFFFFF"/>
                </a:solidFill>
                <a:latin typeface="Verdana" panose="020B0604030504040204" pitchFamily="34" charset="0"/>
                <a:ea typeface="Verdana" panose="020B0604030504040204" pitchFamily="34" charset="0"/>
                <a:cs typeface="Microsoft Sans Serif"/>
              </a:rPr>
              <a:t>l</a:t>
            </a:r>
            <a:r>
              <a:rPr lang="en-GB" sz="1600" spc="-15" dirty="0">
                <a:solidFill>
                  <a:srgbClr val="FFFFFF"/>
                </a:solidFill>
                <a:latin typeface="Verdana" panose="020B0604030504040204" pitchFamily="34" charset="0"/>
                <a:ea typeface="Verdana" panose="020B0604030504040204" pitchFamily="34" charset="0"/>
                <a:cs typeface="Microsoft Sans Serif"/>
              </a:rPr>
              <a:t>e</a:t>
            </a:r>
            <a:r>
              <a:rPr lang="en-GB" sz="1600" spc="-70" dirty="0">
                <a:solidFill>
                  <a:srgbClr val="FFFFFF"/>
                </a:solidFill>
                <a:latin typeface="Verdana" panose="020B0604030504040204" pitchFamily="34" charset="0"/>
                <a:ea typeface="Verdana" panose="020B0604030504040204" pitchFamily="34" charset="0"/>
                <a:cs typeface="Microsoft Sans Serif"/>
              </a:rPr>
              <a:t> </a:t>
            </a:r>
            <a:r>
              <a:rPr lang="en-GB" sz="1600" spc="-50" dirty="0">
                <a:solidFill>
                  <a:srgbClr val="FFFFFF"/>
                </a:solidFill>
                <a:latin typeface="Verdana" panose="020B0604030504040204" pitchFamily="34" charset="0"/>
                <a:ea typeface="Verdana" panose="020B0604030504040204" pitchFamily="34" charset="0"/>
                <a:cs typeface="Microsoft Sans Serif"/>
              </a:rPr>
              <a:t>F</a:t>
            </a:r>
            <a:r>
              <a:rPr lang="en-GB" sz="1600" spc="-60" dirty="0">
                <a:solidFill>
                  <a:srgbClr val="FFFFFF"/>
                </a:solidFill>
                <a:latin typeface="Verdana" panose="020B0604030504040204" pitchFamily="34" charset="0"/>
                <a:ea typeface="Verdana" panose="020B0604030504040204" pitchFamily="34" charset="0"/>
                <a:cs typeface="Microsoft Sans Serif"/>
              </a:rPr>
              <a:t>o</a:t>
            </a:r>
            <a:r>
              <a:rPr lang="en-GB" sz="1600" spc="65" dirty="0">
                <a:solidFill>
                  <a:srgbClr val="FFFFFF"/>
                </a:solidFill>
                <a:latin typeface="Verdana" panose="020B0604030504040204" pitchFamily="34" charset="0"/>
                <a:ea typeface="Verdana" panose="020B0604030504040204" pitchFamily="34" charset="0"/>
                <a:cs typeface="Microsoft Sans Serif"/>
              </a:rPr>
              <a:t>r</a:t>
            </a:r>
            <a:r>
              <a:rPr lang="en-GB" sz="1600" spc="35" dirty="0">
                <a:solidFill>
                  <a:srgbClr val="FFFFFF"/>
                </a:solidFill>
                <a:latin typeface="Verdana" panose="020B0604030504040204" pitchFamily="34" charset="0"/>
                <a:ea typeface="Verdana" panose="020B0604030504040204" pitchFamily="34" charset="0"/>
                <a:cs typeface="Microsoft Sans Serif"/>
              </a:rPr>
              <a:t>m</a:t>
            </a:r>
            <a:r>
              <a:rPr lang="en-GB" sz="1600" spc="-85" dirty="0">
                <a:solidFill>
                  <a:srgbClr val="FFFFFF"/>
                </a:solidFill>
                <a:latin typeface="Verdana" panose="020B0604030504040204" pitchFamily="34" charset="0"/>
                <a:ea typeface="Verdana" panose="020B0604030504040204" pitchFamily="34" charset="0"/>
                <a:cs typeface="Microsoft Sans Serif"/>
              </a:rPr>
              <a:t>a</a:t>
            </a:r>
            <a:r>
              <a:rPr lang="en-GB" sz="1600" spc="170" dirty="0">
                <a:solidFill>
                  <a:srgbClr val="FFFFFF"/>
                </a:solidFill>
                <a:latin typeface="Verdana" panose="020B0604030504040204" pitchFamily="34" charset="0"/>
                <a:ea typeface="Verdana" panose="020B0604030504040204" pitchFamily="34" charset="0"/>
                <a:cs typeface="Microsoft Sans Serif"/>
              </a:rPr>
              <a:t>t</a:t>
            </a:r>
            <a:r>
              <a:rPr lang="en-GB" sz="1600" spc="-60" dirty="0">
                <a:solidFill>
                  <a:srgbClr val="FFFFFF"/>
                </a:solidFill>
                <a:latin typeface="Verdana" panose="020B0604030504040204" pitchFamily="34" charset="0"/>
                <a:ea typeface="Verdana" panose="020B0604030504040204" pitchFamily="34" charset="0"/>
                <a:cs typeface="Microsoft Sans Serif"/>
              </a:rPr>
              <a:t> </a:t>
            </a:r>
            <a:r>
              <a:rPr lang="en-GB" sz="1600" spc="-55" dirty="0">
                <a:solidFill>
                  <a:srgbClr val="FFFFFF"/>
                </a:solidFill>
                <a:latin typeface="Verdana" panose="020B0604030504040204" pitchFamily="34" charset="0"/>
                <a:ea typeface="Verdana" panose="020B0604030504040204" pitchFamily="34" charset="0"/>
                <a:cs typeface="Microsoft Sans Serif"/>
              </a:rPr>
              <a:t>:</a:t>
            </a:r>
            <a:r>
              <a:rPr lang="en-GB" sz="1600" dirty="0">
                <a:solidFill>
                  <a:srgbClr val="FFFFFF"/>
                </a:solidFill>
                <a:latin typeface="Verdana" panose="020B0604030504040204" pitchFamily="34" charset="0"/>
                <a:ea typeface="Verdana" panose="020B0604030504040204" pitchFamily="34" charset="0"/>
                <a:cs typeface="Microsoft Sans Serif"/>
              </a:rPr>
              <a:t> </a:t>
            </a:r>
            <a:r>
              <a:rPr lang="en-GB" sz="1600" spc="-135" dirty="0">
                <a:solidFill>
                  <a:srgbClr val="FFFFFF"/>
                </a:solidFill>
                <a:latin typeface="Verdana" panose="020B0604030504040204" pitchFamily="34" charset="0"/>
                <a:ea typeface="Verdana" panose="020B0604030504040204" pitchFamily="34" charset="0"/>
                <a:cs typeface="Microsoft Sans Serif"/>
              </a:rPr>
              <a:t> </a:t>
            </a:r>
            <a:r>
              <a:rPr lang="en-GB" sz="1600" spc="-185" dirty="0">
                <a:solidFill>
                  <a:srgbClr val="FFFFFF"/>
                </a:solidFill>
                <a:latin typeface="Verdana" panose="020B0604030504040204" pitchFamily="34" charset="0"/>
                <a:ea typeface="Verdana" panose="020B0604030504040204" pitchFamily="34" charset="0"/>
                <a:cs typeface="Microsoft Sans Serif"/>
              </a:rPr>
              <a:t>C</a:t>
            </a:r>
            <a:r>
              <a:rPr lang="en-GB" sz="1600" spc="-245" dirty="0">
                <a:solidFill>
                  <a:srgbClr val="FFFFFF"/>
                </a:solidFill>
                <a:latin typeface="Verdana" panose="020B0604030504040204" pitchFamily="34" charset="0"/>
                <a:ea typeface="Verdana" panose="020B0604030504040204" pitchFamily="34" charset="0"/>
                <a:cs typeface="Microsoft Sans Serif"/>
              </a:rPr>
              <a:t>S</a:t>
            </a:r>
            <a:r>
              <a:rPr lang="en-GB" sz="1600" spc="-70" dirty="0">
                <a:solidFill>
                  <a:srgbClr val="FFFFFF"/>
                </a:solidFill>
                <a:latin typeface="Verdana" panose="020B0604030504040204" pitchFamily="34" charset="0"/>
                <a:ea typeface="Verdana" panose="020B0604030504040204" pitchFamily="34" charset="0"/>
                <a:cs typeface="Microsoft Sans Serif"/>
              </a:rPr>
              <a:t>V</a:t>
            </a:r>
            <a:r>
              <a:rPr lang="en-GB" sz="1600" spc="-65" dirty="0">
                <a:solidFill>
                  <a:srgbClr val="FFFFFF"/>
                </a:solidFill>
                <a:latin typeface="Verdana" panose="020B0604030504040204" pitchFamily="34" charset="0"/>
                <a:ea typeface="Verdana" panose="020B0604030504040204" pitchFamily="34" charset="0"/>
                <a:cs typeface="Microsoft Sans Serif"/>
              </a:rPr>
              <a:t> </a:t>
            </a:r>
            <a:r>
              <a:rPr lang="en-GB" sz="1600" spc="-50" dirty="0">
                <a:solidFill>
                  <a:srgbClr val="FFFFFF"/>
                </a:solidFill>
                <a:latin typeface="Verdana" panose="020B0604030504040204" pitchFamily="34" charset="0"/>
                <a:ea typeface="Verdana" panose="020B0604030504040204" pitchFamily="34" charset="0"/>
                <a:cs typeface="Microsoft Sans Serif"/>
              </a:rPr>
              <a:t>F</a:t>
            </a:r>
            <a:r>
              <a:rPr lang="en-GB" sz="1600" spc="-60" dirty="0">
                <a:solidFill>
                  <a:srgbClr val="FFFFFF"/>
                </a:solidFill>
                <a:latin typeface="Verdana" panose="020B0604030504040204" pitchFamily="34" charset="0"/>
                <a:ea typeface="Verdana" panose="020B0604030504040204" pitchFamily="34" charset="0"/>
                <a:cs typeface="Microsoft Sans Serif"/>
              </a:rPr>
              <a:t>o</a:t>
            </a:r>
            <a:r>
              <a:rPr lang="en-GB" sz="1600" spc="65" dirty="0">
                <a:solidFill>
                  <a:srgbClr val="FFFFFF"/>
                </a:solidFill>
                <a:latin typeface="Verdana" panose="020B0604030504040204" pitchFamily="34" charset="0"/>
                <a:ea typeface="Verdana" panose="020B0604030504040204" pitchFamily="34" charset="0"/>
                <a:cs typeface="Microsoft Sans Serif"/>
              </a:rPr>
              <a:t>r</a:t>
            </a:r>
            <a:r>
              <a:rPr lang="en-GB" sz="1600" spc="35" dirty="0">
                <a:solidFill>
                  <a:srgbClr val="FFFFFF"/>
                </a:solidFill>
                <a:latin typeface="Verdana" panose="020B0604030504040204" pitchFamily="34" charset="0"/>
                <a:ea typeface="Verdana" panose="020B0604030504040204" pitchFamily="34" charset="0"/>
                <a:cs typeface="Microsoft Sans Serif"/>
              </a:rPr>
              <a:t>m</a:t>
            </a:r>
            <a:r>
              <a:rPr lang="en-GB" sz="1600" spc="-85" dirty="0">
                <a:solidFill>
                  <a:srgbClr val="FFFFFF"/>
                </a:solidFill>
                <a:latin typeface="Verdana" panose="020B0604030504040204" pitchFamily="34" charset="0"/>
                <a:ea typeface="Verdana" panose="020B0604030504040204" pitchFamily="34" charset="0"/>
                <a:cs typeface="Microsoft Sans Serif"/>
              </a:rPr>
              <a:t>a</a:t>
            </a:r>
            <a:r>
              <a:rPr lang="en-GB" sz="1600" spc="170" dirty="0">
                <a:solidFill>
                  <a:srgbClr val="FFFFFF"/>
                </a:solidFill>
                <a:latin typeface="Verdana" panose="020B0604030504040204" pitchFamily="34" charset="0"/>
                <a:ea typeface="Verdana" panose="020B0604030504040204" pitchFamily="34" charset="0"/>
                <a:cs typeface="Microsoft Sans Serif"/>
              </a:rPr>
              <a:t>t</a:t>
            </a:r>
            <a:endParaRPr lang="en-GB" sz="1600" dirty="0">
              <a:latin typeface="Verdana" panose="020B0604030504040204" pitchFamily="34" charset="0"/>
              <a:ea typeface="Verdana" panose="020B0604030504040204" pitchFamily="34" charset="0"/>
              <a:cs typeface="Microsoft Sans Serif"/>
            </a:endParaRPr>
          </a:p>
          <a:p>
            <a:pPr>
              <a:lnSpc>
                <a:spcPct val="100000"/>
              </a:lnSpc>
              <a:spcBef>
                <a:spcPts val="25"/>
              </a:spcBef>
            </a:pPr>
            <a:endParaRPr lang="en-GB" sz="1650" dirty="0">
              <a:latin typeface="Verdana" panose="020B0604030504040204" pitchFamily="34" charset="0"/>
              <a:ea typeface="Verdana" panose="020B0604030504040204" pitchFamily="34" charset="0"/>
              <a:cs typeface="Microsoft Sans Serif"/>
            </a:endParaRPr>
          </a:p>
          <a:p>
            <a:pPr marL="344169" indent="-285750">
              <a:lnSpc>
                <a:spcPct val="100000"/>
              </a:lnSpc>
              <a:buFont typeface="Wingdings" panose="05000000000000000000" pitchFamily="2" charset="2"/>
              <a:buChar char="Ø"/>
              <a:tabLst>
                <a:tab pos="1145540" algn="l"/>
              </a:tabLst>
            </a:pPr>
            <a:r>
              <a:rPr lang="en-GB" sz="1600" spc="-95" dirty="0">
                <a:solidFill>
                  <a:srgbClr val="FFFFFF"/>
                </a:solidFill>
                <a:latin typeface="Verdana" panose="020B0604030504040204" pitchFamily="34" charset="0"/>
                <a:ea typeface="Verdana" panose="020B0604030504040204" pitchFamily="34" charset="0"/>
                <a:cs typeface="Microsoft Sans Serif"/>
              </a:rPr>
              <a:t>F</a:t>
            </a:r>
            <a:r>
              <a:rPr lang="en-GB" sz="1600" spc="-45" dirty="0">
                <a:solidFill>
                  <a:srgbClr val="FFFFFF"/>
                </a:solidFill>
                <a:latin typeface="Verdana" panose="020B0604030504040204" pitchFamily="34" charset="0"/>
                <a:ea typeface="Verdana" panose="020B0604030504040204" pitchFamily="34" charset="0"/>
                <a:cs typeface="Microsoft Sans Serif"/>
              </a:rPr>
              <a:t>i</a:t>
            </a:r>
            <a:r>
              <a:rPr lang="en-GB" sz="1600" spc="40" dirty="0">
                <a:solidFill>
                  <a:srgbClr val="FFFFFF"/>
                </a:solidFill>
                <a:latin typeface="Verdana" panose="020B0604030504040204" pitchFamily="34" charset="0"/>
                <a:ea typeface="Verdana" panose="020B0604030504040204" pitchFamily="34" charset="0"/>
                <a:cs typeface="Microsoft Sans Serif"/>
              </a:rPr>
              <a:t>l</a:t>
            </a:r>
            <a:r>
              <a:rPr lang="en-GB" sz="1600" spc="-15" dirty="0">
                <a:solidFill>
                  <a:srgbClr val="FFFFFF"/>
                </a:solidFill>
                <a:latin typeface="Verdana" panose="020B0604030504040204" pitchFamily="34" charset="0"/>
                <a:ea typeface="Verdana" panose="020B0604030504040204" pitchFamily="34" charset="0"/>
                <a:cs typeface="Microsoft Sans Serif"/>
              </a:rPr>
              <a:t>e</a:t>
            </a:r>
            <a:r>
              <a:rPr lang="en-GB" sz="1600" spc="-70" dirty="0">
                <a:solidFill>
                  <a:srgbClr val="FFFFFF"/>
                </a:solidFill>
                <a:latin typeface="Verdana" panose="020B0604030504040204" pitchFamily="34" charset="0"/>
                <a:ea typeface="Verdana" panose="020B0604030504040204" pitchFamily="34" charset="0"/>
                <a:cs typeface="Microsoft Sans Serif"/>
              </a:rPr>
              <a:t> </a:t>
            </a:r>
            <a:r>
              <a:rPr lang="en-GB" sz="1600" spc="-245" dirty="0">
                <a:solidFill>
                  <a:srgbClr val="FFFFFF"/>
                </a:solidFill>
                <a:latin typeface="Verdana" panose="020B0604030504040204" pitchFamily="34" charset="0"/>
                <a:ea typeface="Verdana" panose="020B0604030504040204" pitchFamily="34" charset="0"/>
                <a:cs typeface="Microsoft Sans Serif"/>
              </a:rPr>
              <a:t>S</a:t>
            </a:r>
            <a:r>
              <a:rPr lang="en-GB" sz="1600" spc="5" dirty="0">
                <a:solidFill>
                  <a:srgbClr val="FFFFFF"/>
                </a:solidFill>
                <a:latin typeface="Verdana" panose="020B0604030504040204" pitchFamily="34" charset="0"/>
                <a:ea typeface="Verdana" panose="020B0604030504040204" pitchFamily="34" charset="0"/>
                <a:cs typeface="Microsoft Sans Serif"/>
              </a:rPr>
              <a:t>i</a:t>
            </a:r>
            <a:r>
              <a:rPr lang="en-GB" sz="1600" spc="-80" dirty="0">
                <a:solidFill>
                  <a:srgbClr val="FFFFFF"/>
                </a:solidFill>
                <a:latin typeface="Verdana" panose="020B0604030504040204" pitchFamily="34" charset="0"/>
                <a:ea typeface="Verdana" panose="020B0604030504040204" pitchFamily="34" charset="0"/>
                <a:cs typeface="Microsoft Sans Serif"/>
              </a:rPr>
              <a:t>z</a:t>
            </a:r>
            <a:r>
              <a:rPr lang="en-GB" sz="1600" spc="-15" dirty="0">
                <a:solidFill>
                  <a:srgbClr val="FFFFFF"/>
                </a:solidFill>
                <a:latin typeface="Verdana" panose="020B0604030504040204" pitchFamily="34" charset="0"/>
                <a:ea typeface="Verdana" panose="020B0604030504040204" pitchFamily="34" charset="0"/>
                <a:cs typeface="Microsoft Sans Serif"/>
              </a:rPr>
              <a:t>e</a:t>
            </a:r>
            <a:r>
              <a:rPr lang="en-GB" sz="1600" dirty="0">
                <a:solidFill>
                  <a:srgbClr val="FFFFFF"/>
                </a:solidFill>
                <a:latin typeface="Verdana" panose="020B0604030504040204" pitchFamily="34" charset="0"/>
                <a:ea typeface="Verdana" panose="020B0604030504040204" pitchFamily="34" charset="0"/>
                <a:cs typeface="Microsoft Sans Serif"/>
              </a:rPr>
              <a:t>	</a:t>
            </a:r>
            <a:r>
              <a:rPr lang="en-GB" sz="1600" spc="-55" dirty="0">
                <a:solidFill>
                  <a:srgbClr val="FFFFFF"/>
                </a:solidFill>
                <a:latin typeface="Verdana" panose="020B0604030504040204" pitchFamily="34" charset="0"/>
                <a:ea typeface="Verdana" panose="020B0604030504040204" pitchFamily="34" charset="0"/>
                <a:cs typeface="Microsoft Sans Serif"/>
              </a:rPr>
              <a:t>:</a:t>
            </a:r>
            <a:r>
              <a:rPr lang="en-GB" sz="1600" spc="-70" dirty="0">
                <a:solidFill>
                  <a:srgbClr val="FFFFFF"/>
                </a:solidFill>
                <a:latin typeface="Verdana" panose="020B0604030504040204" pitchFamily="34" charset="0"/>
                <a:ea typeface="Verdana" panose="020B0604030504040204" pitchFamily="34" charset="0"/>
                <a:cs typeface="Microsoft Sans Serif"/>
              </a:rPr>
              <a:t> </a:t>
            </a:r>
            <a:r>
              <a:rPr lang="en-GB" sz="1600" spc="5" dirty="0">
                <a:solidFill>
                  <a:srgbClr val="FFFFFF"/>
                </a:solidFill>
                <a:latin typeface="Verdana" panose="020B0604030504040204" pitchFamily="34" charset="0"/>
                <a:ea typeface="Verdana" panose="020B0604030504040204" pitchFamily="34" charset="0"/>
                <a:cs typeface="Microsoft Sans Serif"/>
              </a:rPr>
              <a:t>11</a:t>
            </a:r>
            <a:r>
              <a:rPr lang="en-GB" sz="1600" spc="-70" dirty="0">
                <a:solidFill>
                  <a:srgbClr val="FFFFFF"/>
                </a:solidFill>
                <a:latin typeface="Verdana" panose="020B0604030504040204" pitchFamily="34" charset="0"/>
                <a:ea typeface="Verdana" panose="020B0604030504040204" pitchFamily="34" charset="0"/>
                <a:cs typeface="Microsoft Sans Serif"/>
              </a:rPr>
              <a:t> </a:t>
            </a:r>
            <a:r>
              <a:rPr lang="en-GB" sz="1600" spc="-200" dirty="0">
                <a:solidFill>
                  <a:srgbClr val="FFFFFF"/>
                </a:solidFill>
                <a:latin typeface="Verdana" panose="020B0604030504040204" pitchFamily="34" charset="0"/>
                <a:ea typeface="Verdana" panose="020B0604030504040204" pitchFamily="34" charset="0"/>
                <a:cs typeface="Microsoft Sans Serif"/>
              </a:rPr>
              <a:t>G</a:t>
            </a:r>
            <a:r>
              <a:rPr lang="en-GB" sz="1600" spc="-60" dirty="0">
                <a:solidFill>
                  <a:srgbClr val="FFFFFF"/>
                </a:solidFill>
                <a:latin typeface="Verdana" panose="020B0604030504040204" pitchFamily="34" charset="0"/>
                <a:ea typeface="Verdana" panose="020B0604030504040204" pitchFamily="34" charset="0"/>
                <a:cs typeface="Microsoft Sans Serif"/>
              </a:rPr>
              <a:t>B </a:t>
            </a:r>
            <a:r>
              <a:rPr lang="en-GB" sz="1600" spc="30" dirty="0">
                <a:solidFill>
                  <a:srgbClr val="FFFFFF"/>
                </a:solidFill>
                <a:latin typeface="Verdana" panose="020B0604030504040204" pitchFamily="34" charset="0"/>
                <a:ea typeface="Verdana" panose="020B0604030504040204" pitchFamily="34" charset="0"/>
                <a:cs typeface="Microsoft Sans Serif"/>
              </a:rPr>
              <a:t>o</a:t>
            </a:r>
            <a:r>
              <a:rPr lang="en-GB" sz="1600" spc="155" dirty="0">
                <a:solidFill>
                  <a:srgbClr val="FFFFFF"/>
                </a:solidFill>
                <a:latin typeface="Verdana" panose="020B0604030504040204" pitchFamily="34" charset="0"/>
                <a:ea typeface="Verdana" panose="020B0604030504040204" pitchFamily="34" charset="0"/>
                <a:cs typeface="Microsoft Sans Serif"/>
              </a:rPr>
              <a:t>f</a:t>
            </a:r>
            <a:r>
              <a:rPr lang="en-GB" sz="1600" spc="-65" dirty="0">
                <a:solidFill>
                  <a:srgbClr val="FFFFFF"/>
                </a:solidFill>
                <a:latin typeface="Verdana" panose="020B0604030504040204" pitchFamily="34" charset="0"/>
                <a:ea typeface="Verdana" panose="020B0604030504040204" pitchFamily="34" charset="0"/>
                <a:cs typeface="Microsoft Sans Serif"/>
              </a:rPr>
              <a:t> </a:t>
            </a:r>
            <a:r>
              <a:rPr lang="en-GB" sz="1600" spc="40" dirty="0">
                <a:solidFill>
                  <a:srgbClr val="FFFFFF"/>
                </a:solidFill>
                <a:latin typeface="Verdana" panose="020B0604030504040204" pitchFamily="34" charset="0"/>
                <a:ea typeface="Verdana" panose="020B0604030504040204" pitchFamily="34" charset="0"/>
                <a:cs typeface="Microsoft Sans Serif"/>
              </a:rPr>
              <a:t>d</a:t>
            </a:r>
            <a:r>
              <a:rPr lang="en-GB" sz="1600" spc="-85" dirty="0">
                <a:solidFill>
                  <a:srgbClr val="FFFFFF"/>
                </a:solidFill>
                <a:latin typeface="Verdana" panose="020B0604030504040204" pitchFamily="34" charset="0"/>
                <a:ea typeface="Verdana" panose="020B0604030504040204" pitchFamily="34" charset="0"/>
                <a:cs typeface="Microsoft Sans Serif"/>
              </a:rPr>
              <a:t>a</a:t>
            </a:r>
            <a:r>
              <a:rPr lang="en-GB" sz="1600" spc="50" dirty="0">
                <a:solidFill>
                  <a:srgbClr val="FFFFFF"/>
                </a:solidFill>
                <a:latin typeface="Verdana" panose="020B0604030504040204" pitchFamily="34" charset="0"/>
                <a:ea typeface="Verdana" panose="020B0604030504040204" pitchFamily="34" charset="0"/>
                <a:cs typeface="Microsoft Sans Serif"/>
              </a:rPr>
              <a:t>ta</a:t>
            </a:r>
            <a:endParaRPr lang="en-GB" sz="1600" dirty="0">
              <a:latin typeface="Verdana" panose="020B0604030504040204" pitchFamily="34" charset="0"/>
              <a:ea typeface="Verdana" panose="020B0604030504040204" pitchFamily="34" charset="0"/>
              <a:cs typeface="Microsoft Sans Serif"/>
            </a:endParaRPr>
          </a:p>
          <a:p>
            <a:pPr>
              <a:lnSpc>
                <a:spcPct val="100000"/>
              </a:lnSpc>
              <a:spcBef>
                <a:spcPts val="5"/>
              </a:spcBef>
            </a:pPr>
            <a:endParaRPr sz="1650" dirty="0">
              <a:latin typeface="Microsoft Sans Serif"/>
              <a:cs typeface="Microsoft Sans Serif"/>
            </a:endParaRPr>
          </a:p>
        </p:txBody>
      </p:sp>
      <p:grpSp>
        <p:nvGrpSpPr>
          <p:cNvPr id="12" name="object 12"/>
          <p:cNvGrpSpPr/>
          <p:nvPr/>
        </p:nvGrpSpPr>
        <p:grpSpPr>
          <a:xfrm>
            <a:off x="4349930" y="115227"/>
            <a:ext cx="4794250" cy="5028565"/>
            <a:chOff x="4349930" y="115227"/>
            <a:chExt cx="4794250" cy="5028565"/>
          </a:xfrm>
        </p:grpSpPr>
        <p:sp>
          <p:nvSpPr>
            <p:cNvPr id="13" name="object 13"/>
            <p:cNvSpPr/>
            <p:nvPr/>
          </p:nvSpPr>
          <p:spPr>
            <a:xfrm>
              <a:off x="5051348" y="456310"/>
              <a:ext cx="3595370" cy="4549140"/>
            </a:xfrm>
            <a:custGeom>
              <a:avLst/>
              <a:gdLst/>
              <a:ahLst/>
              <a:cxnLst/>
              <a:rect l="l" t="t" r="r" b="b"/>
              <a:pathLst>
                <a:path w="3595370" h="4549140">
                  <a:moveTo>
                    <a:pt x="3594849" y="3621900"/>
                  </a:moveTo>
                  <a:lnTo>
                    <a:pt x="3553218" y="3549789"/>
                  </a:lnTo>
                  <a:lnTo>
                    <a:pt x="3399739" y="3638410"/>
                  </a:lnTo>
                  <a:lnTo>
                    <a:pt x="2386622" y="1883613"/>
                  </a:lnTo>
                  <a:lnTo>
                    <a:pt x="3412782" y="1291170"/>
                  </a:lnTo>
                  <a:lnTo>
                    <a:pt x="3371151" y="1219073"/>
                  </a:lnTo>
                  <a:lnTo>
                    <a:pt x="2344991" y="1811515"/>
                  </a:lnTo>
                  <a:lnTo>
                    <a:pt x="1299146" y="0"/>
                  </a:lnTo>
                  <a:lnTo>
                    <a:pt x="1227035" y="41630"/>
                  </a:lnTo>
                  <a:lnTo>
                    <a:pt x="2272881" y="1853145"/>
                  </a:lnTo>
                  <a:lnTo>
                    <a:pt x="1117955" y="2519921"/>
                  </a:lnTo>
                  <a:lnTo>
                    <a:pt x="72110" y="708406"/>
                  </a:lnTo>
                  <a:lnTo>
                    <a:pt x="0" y="750036"/>
                  </a:lnTo>
                  <a:lnTo>
                    <a:pt x="1045845" y="2561552"/>
                  </a:lnTo>
                  <a:lnTo>
                    <a:pt x="19939" y="3153841"/>
                  </a:lnTo>
                  <a:lnTo>
                    <a:pt x="61569" y="3225952"/>
                  </a:lnTo>
                  <a:lnTo>
                    <a:pt x="1087475" y="2633662"/>
                  </a:lnTo>
                  <a:lnTo>
                    <a:pt x="2100592" y="4388447"/>
                  </a:lnTo>
                  <a:lnTo>
                    <a:pt x="1947354" y="4476915"/>
                  </a:lnTo>
                  <a:lnTo>
                    <a:pt x="1988985" y="4549025"/>
                  </a:lnTo>
                  <a:lnTo>
                    <a:pt x="2367813" y="4330319"/>
                  </a:lnTo>
                  <a:lnTo>
                    <a:pt x="2326182" y="4258208"/>
                  </a:lnTo>
                  <a:lnTo>
                    <a:pt x="2172690" y="4346829"/>
                  </a:lnTo>
                  <a:lnTo>
                    <a:pt x="1159586" y="2592032"/>
                  </a:lnTo>
                  <a:lnTo>
                    <a:pt x="2314511" y="1925243"/>
                  </a:lnTo>
                  <a:lnTo>
                    <a:pt x="3327628" y="3680041"/>
                  </a:lnTo>
                  <a:lnTo>
                    <a:pt x="3174200" y="3768610"/>
                  </a:lnTo>
                  <a:lnTo>
                    <a:pt x="3215830" y="3840721"/>
                  </a:lnTo>
                  <a:lnTo>
                    <a:pt x="3594849" y="3621900"/>
                  </a:lnTo>
                  <a:close/>
                </a:path>
              </a:pathLst>
            </a:custGeom>
            <a:solidFill>
              <a:srgbClr val="FFFFFF"/>
            </a:solidFill>
          </p:spPr>
          <p:txBody>
            <a:bodyPr wrap="square" lIns="0" tIns="0" rIns="0" bIns="0" rtlCol="0"/>
            <a:lstStyle/>
            <a:p>
              <a:endParaRPr/>
            </a:p>
          </p:txBody>
        </p:sp>
        <p:pic>
          <p:nvPicPr>
            <p:cNvPr id="14" name="object 14"/>
            <p:cNvPicPr/>
            <p:nvPr/>
          </p:nvPicPr>
          <p:blipFill>
            <a:blip r:embed="rId2" cstate="print"/>
            <a:stretch>
              <a:fillRect/>
            </a:stretch>
          </p:blipFill>
          <p:spPr>
            <a:xfrm>
              <a:off x="4349930" y="115227"/>
              <a:ext cx="4794068" cy="5028272"/>
            </a:xfrm>
            <a:prstGeom prst="rect">
              <a:avLst/>
            </a:prstGeom>
          </p:spPr>
        </p:pic>
      </p:grpSp>
      <p:sp>
        <p:nvSpPr>
          <p:cNvPr id="17" name="TextBox 16">
            <a:extLst>
              <a:ext uri="{FF2B5EF4-FFF2-40B4-BE49-F238E27FC236}">
                <a16:creationId xmlns:a16="http://schemas.microsoft.com/office/drawing/2014/main" id="{F8FD0306-99B0-B874-D89E-0392EF9C0181}"/>
              </a:ext>
            </a:extLst>
          </p:cNvPr>
          <p:cNvSpPr txBox="1"/>
          <p:nvPr/>
        </p:nvSpPr>
        <p:spPr>
          <a:xfrm>
            <a:off x="264204" y="60268"/>
            <a:ext cx="5638800" cy="769441"/>
          </a:xfrm>
          <a:prstGeom prst="rect">
            <a:avLst/>
          </a:prstGeom>
          <a:noFill/>
        </p:spPr>
        <p:txBody>
          <a:bodyPr wrap="square" rtlCol="0">
            <a:spAutoFit/>
          </a:bodyPr>
          <a:lstStyle/>
          <a:p>
            <a:r>
              <a:rPr lang="en-US" sz="4400">
                <a:solidFill>
                  <a:srgbClr val="FF0000"/>
                </a:solidFill>
              </a:rPr>
              <a:t>DATASET DESCRIPTION  </a:t>
            </a:r>
          </a:p>
        </p:txBody>
      </p:sp>
      <p:sp>
        <p:nvSpPr>
          <p:cNvPr id="18" name="Text Placeholder 32">
            <a:extLst>
              <a:ext uri="{FF2B5EF4-FFF2-40B4-BE49-F238E27FC236}">
                <a16:creationId xmlns:a16="http://schemas.microsoft.com/office/drawing/2014/main" id="{C8B33DB3-5638-1D57-80C2-A8DA88F69765}"/>
              </a:ext>
            </a:extLst>
          </p:cNvPr>
          <p:cNvSpPr>
            <a:spLocks noGrp="1"/>
          </p:cNvSpPr>
          <p:nvPr>
            <p:ph type="body" idx="1"/>
          </p:nvPr>
        </p:nvSpPr>
        <p:spPr>
          <a:xfrm>
            <a:off x="270582" y="1415883"/>
            <a:ext cx="3975954" cy="861774"/>
          </a:xfrm>
        </p:spPr>
        <p:txBody>
          <a:bodyPr/>
          <a:lstStyle/>
          <a:p>
            <a:pPr marL="285750" indent="-285750" algn="just">
              <a:buFont typeface="Arial" panose="020B0604020202020204" pitchFamily="34" charset="0"/>
              <a:buChar char="•"/>
            </a:pPr>
            <a:r>
              <a:rPr lang="en-GB" sz="1400"/>
              <a:t>It contains fields capturing pick-up and drop-off dates/times, pick-up and drop-off locations, trip distances, rate types, and passenger counts. </a:t>
            </a:r>
            <a:endParaRPr lang="en-IN" sz="1400"/>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5144135"/>
            <a:chOff x="0" y="0"/>
            <a:chExt cx="9144000" cy="5144135"/>
          </a:xfrm>
        </p:grpSpPr>
        <p:sp>
          <p:nvSpPr>
            <p:cNvPr id="3" name="object 3"/>
            <p:cNvSpPr/>
            <p:nvPr/>
          </p:nvSpPr>
          <p:spPr>
            <a:xfrm>
              <a:off x="0" y="0"/>
              <a:ext cx="9144000" cy="5139055"/>
            </a:xfrm>
            <a:custGeom>
              <a:avLst/>
              <a:gdLst/>
              <a:ahLst/>
              <a:cxnLst/>
              <a:rect l="l" t="t" r="r" b="b"/>
              <a:pathLst>
                <a:path w="9144000" h="5139055">
                  <a:moveTo>
                    <a:pt x="9143999" y="0"/>
                  </a:moveTo>
                  <a:lnTo>
                    <a:pt x="0" y="5138999"/>
                  </a:lnTo>
                  <a:lnTo>
                    <a:pt x="9143999" y="5138999"/>
                  </a:lnTo>
                  <a:lnTo>
                    <a:pt x="9143999" y="0"/>
                  </a:lnTo>
                  <a:close/>
                </a:path>
              </a:pathLst>
            </a:custGeom>
            <a:solidFill>
              <a:srgbClr val="336574">
                <a:alpha val="32548"/>
              </a:srgbClr>
            </a:solidFill>
          </p:spPr>
          <p:txBody>
            <a:bodyPr wrap="square" lIns="0" tIns="0" rIns="0" bIns="0" rtlCol="0"/>
            <a:lstStyle/>
            <a:p>
              <a:endParaRPr/>
            </a:p>
          </p:txBody>
        </p:sp>
        <p:sp>
          <p:nvSpPr>
            <p:cNvPr id="4" name="object 4"/>
            <p:cNvSpPr/>
            <p:nvPr/>
          </p:nvSpPr>
          <p:spPr>
            <a:xfrm>
              <a:off x="7301128" y="3455555"/>
              <a:ext cx="1843405" cy="1688464"/>
            </a:xfrm>
            <a:custGeom>
              <a:avLst/>
              <a:gdLst/>
              <a:ahLst/>
              <a:cxnLst/>
              <a:rect l="l" t="t" r="r" b="b"/>
              <a:pathLst>
                <a:path w="1843404" h="1688464">
                  <a:moveTo>
                    <a:pt x="1041196" y="1214589"/>
                  </a:moveTo>
                  <a:lnTo>
                    <a:pt x="794232" y="944905"/>
                  </a:lnTo>
                  <a:lnTo>
                    <a:pt x="0" y="1672196"/>
                  </a:lnTo>
                  <a:lnTo>
                    <a:pt x="14427" y="1687944"/>
                  </a:lnTo>
                  <a:lnTo>
                    <a:pt x="524268" y="1687944"/>
                  </a:lnTo>
                  <a:lnTo>
                    <a:pt x="1041196" y="1214589"/>
                  </a:lnTo>
                  <a:close/>
                </a:path>
                <a:path w="1843404" h="1688464">
                  <a:moveTo>
                    <a:pt x="1842871" y="0"/>
                  </a:moveTo>
                  <a:lnTo>
                    <a:pt x="1106271" y="674522"/>
                  </a:lnTo>
                  <a:lnTo>
                    <a:pt x="1353235" y="944206"/>
                  </a:lnTo>
                  <a:lnTo>
                    <a:pt x="1842871" y="495833"/>
                  </a:lnTo>
                  <a:lnTo>
                    <a:pt x="1842871" y="0"/>
                  </a:lnTo>
                  <a:close/>
                </a:path>
              </a:pathLst>
            </a:custGeom>
            <a:solidFill>
              <a:srgbClr val="FFFFFF">
                <a:alpha val="55690"/>
              </a:srgbClr>
            </a:solidFill>
          </p:spPr>
          <p:txBody>
            <a:bodyPr wrap="square" lIns="0" tIns="0" rIns="0" bIns="0" rtlCol="0"/>
            <a:lstStyle/>
            <a:p>
              <a:endParaRPr/>
            </a:p>
          </p:txBody>
        </p:sp>
      </p:grpSp>
      <p:graphicFrame>
        <p:nvGraphicFramePr>
          <p:cNvPr id="5" name="object 5"/>
          <p:cNvGraphicFramePr>
            <a:graphicFrameLocks noGrp="1"/>
          </p:cNvGraphicFramePr>
          <p:nvPr>
            <p:extLst>
              <p:ext uri="{D42A27DB-BD31-4B8C-83A1-F6EECF244321}">
                <p14:modId xmlns:p14="http://schemas.microsoft.com/office/powerpoint/2010/main" val="1546188097"/>
              </p:ext>
            </p:extLst>
          </p:nvPr>
        </p:nvGraphicFramePr>
        <p:xfrm>
          <a:off x="255558" y="276678"/>
          <a:ext cx="3973195" cy="4576586"/>
        </p:xfrm>
        <a:graphic>
          <a:graphicData uri="http://schemas.openxmlformats.org/drawingml/2006/table">
            <a:tbl>
              <a:tblPr firstRow="1" bandRow="1">
                <a:tableStyleId>{2D5ABB26-0587-4C30-8999-92F81FD0307C}</a:tableStyleId>
              </a:tblPr>
              <a:tblGrid>
                <a:gridCol w="787400">
                  <a:extLst>
                    <a:ext uri="{9D8B030D-6E8A-4147-A177-3AD203B41FA5}">
                      <a16:colId xmlns:a16="http://schemas.microsoft.com/office/drawing/2014/main" val="20000"/>
                    </a:ext>
                  </a:extLst>
                </a:gridCol>
                <a:gridCol w="3185795">
                  <a:extLst>
                    <a:ext uri="{9D8B030D-6E8A-4147-A177-3AD203B41FA5}">
                      <a16:colId xmlns:a16="http://schemas.microsoft.com/office/drawing/2014/main" val="20001"/>
                    </a:ext>
                  </a:extLst>
                </a:gridCol>
              </a:tblGrid>
              <a:tr h="483829">
                <a:tc>
                  <a:txBody>
                    <a:bodyPr/>
                    <a:lstStyle/>
                    <a:p>
                      <a:pPr marL="67945">
                        <a:lnSpc>
                          <a:spcPts val="1090"/>
                        </a:lnSpc>
                      </a:pPr>
                      <a:endParaRPr lang="en-GB" sz="1000" b="1" spc="-5">
                        <a:solidFill>
                          <a:srgbClr val="C41717"/>
                        </a:solidFill>
                        <a:latin typeface="Arial"/>
                        <a:cs typeface="Arial"/>
                      </a:endParaRPr>
                    </a:p>
                    <a:p>
                      <a:pPr marL="67945">
                        <a:lnSpc>
                          <a:spcPts val="1090"/>
                        </a:lnSpc>
                      </a:pPr>
                      <a:r>
                        <a:rPr sz="1000" b="1" spc="-5" err="1">
                          <a:solidFill>
                            <a:srgbClr val="C41717"/>
                          </a:solidFill>
                          <a:latin typeface="Arial"/>
                          <a:cs typeface="Arial"/>
                        </a:rPr>
                        <a:t>VendorID</a:t>
                      </a:r>
                      <a:endParaRPr sz="1000">
                        <a:latin typeface="Arial"/>
                        <a:cs typeface="Arial"/>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264C57"/>
                    </a:solidFill>
                  </a:tcPr>
                </a:tc>
                <a:tc>
                  <a:txBody>
                    <a:bodyPr/>
                    <a:lstStyle/>
                    <a:p>
                      <a:pPr marL="67945">
                        <a:lnSpc>
                          <a:spcPct val="100000"/>
                        </a:lnSpc>
                        <a:spcBef>
                          <a:spcPts val="10"/>
                        </a:spcBef>
                      </a:pPr>
                      <a:endParaRPr lang="en-GB" sz="1000">
                        <a:solidFill>
                          <a:srgbClr val="CEB200"/>
                        </a:solidFill>
                        <a:latin typeface="Arial MT"/>
                        <a:cs typeface="Arial MT"/>
                      </a:endParaRPr>
                    </a:p>
                    <a:p>
                      <a:pPr marL="67945">
                        <a:lnSpc>
                          <a:spcPct val="100000"/>
                        </a:lnSpc>
                        <a:spcBef>
                          <a:spcPts val="10"/>
                        </a:spcBef>
                      </a:pPr>
                      <a:r>
                        <a:rPr sz="1000">
                          <a:solidFill>
                            <a:srgbClr val="CEB200"/>
                          </a:solidFill>
                          <a:latin typeface="Arial MT"/>
                          <a:cs typeface="Arial MT"/>
                        </a:rPr>
                        <a:t>A</a:t>
                      </a:r>
                      <a:r>
                        <a:rPr sz="1000" spc="-25">
                          <a:solidFill>
                            <a:srgbClr val="CEB200"/>
                          </a:solidFill>
                          <a:latin typeface="Arial MT"/>
                          <a:cs typeface="Arial MT"/>
                        </a:rPr>
                        <a:t> </a:t>
                      </a:r>
                      <a:r>
                        <a:rPr sz="1000" spc="-5">
                          <a:solidFill>
                            <a:srgbClr val="CEB200"/>
                          </a:solidFill>
                          <a:latin typeface="Arial MT"/>
                          <a:cs typeface="Arial MT"/>
                        </a:rPr>
                        <a:t>code</a:t>
                      </a:r>
                      <a:r>
                        <a:rPr sz="1000" spc="-30">
                          <a:solidFill>
                            <a:srgbClr val="CEB200"/>
                          </a:solidFill>
                          <a:latin typeface="Arial MT"/>
                          <a:cs typeface="Arial MT"/>
                        </a:rPr>
                        <a:t> </a:t>
                      </a:r>
                      <a:r>
                        <a:rPr sz="1000" spc="-5">
                          <a:solidFill>
                            <a:srgbClr val="CEB200"/>
                          </a:solidFill>
                          <a:latin typeface="Arial MT"/>
                          <a:cs typeface="Arial MT"/>
                        </a:rPr>
                        <a:t>indicating</a:t>
                      </a:r>
                      <a:r>
                        <a:rPr sz="1000" spc="-20">
                          <a:solidFill>
                            <a:srgbClr val="CEB200"/>
                          </a:solidFill>
                          <a:latin typeface="Arial MT"/>
                          <a:cs typeface="Arial MT"/>
                        </a:rPr>
                        <a:t> </a:t>
                      </a:r>
                      <a:r>
                        <a:rPr sz="1000" spc="-5">
                          <a:solidFill>
                            <a:srgbClr val="CEB200"/>
                          </a:solidFill>
                          <a:latin typeface="Arial MT"/>
                          <a:cs typeface="Arial MT"/>
                        </a:rPr>
                        <a:t>the</a:t>
                      </a:r>
                      <a:r>
                        <a:rPr sz="1000" spc="-35">
                          <a:solidFill>
                            <a:srgbClr val="CEB200"/>
                          </a:solidFill>
                          <a:latin typeface="Arial MT"/>
                          <a:cs typeface="Arial MT"/>
                        </a:rPr>
                        <a:t> </a:t>
                      </a:r>
                      <a:r>
                        <a:rPr lang="en-GB" sz="1000" spc="-5">
                          <a:solidFill>
                            <a:srgbClr val="CEB200"/>
                          </a:solidFill>
                          <a:latin typeface="Arial MT"/>
                          <a:cs typeface="Arial MT"/>
                        </a:rPr>
                        <a:t>unique key</a:t>
                      </a:r>
                      <a:endParaRPr sz="1000">
                        <a:latin typeface="Arial MT"/>
                        <a:cs typeface="Arial MT"/>
                      </a:endParaRPr>
                    </a:p>
                  </a:txBody>
                  <a:tcPr marL="0" marR="0" marT="127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264C57"/>
                    </a:solidFill>
                  </a:tcPr>
                </a:tc>
                <a:extLst>
                  <a:ext uri="{0D108BD9-81ED-4DB2-BD59-A6C34878D82A}">
                    <a16:rowId xmlns:a16="http://schemas.microsoft.com/office/drawing/2014/main" val="10000"/>
                  </a:ext>
                </a:extLst>
              </a:tr>
              <a:tr h="431777">
                <a:tc>
                  <a:txBody>
                    <a:bodyPr/>
                    <a:lstStyle/>
                    <a:p>
                      <a:pPr marL="67945" marR="42545">
                        <a:lnSpc>
                          <a:spcPts val="1100"/>
                        </a:lnSpc>
                        <a:spcBef>
                          <a:spcPts val="110"/>
                        </a:spcBef>
                      </a:pPr>
                      <a:r>
                        <a:rPr sz="1000" b="1">
                          <a:solidFill>
                            <a:srgbClr val="C41717"/>
                          </a:solidFill>
                          <a:latin typeface="Arial"/>
                          <a:cs typeface="Arial"/>
                        </a:rPr>
                        <a:t>tp</a:t>
                      </a:r>
                      <a:r>
                        <a:rPr sz="1000" b="1" spc="-10">
                          <a:solidFill>
                            <a:srgbClr val="C41717"/>
                          </a:solidFill>
                          <a:latin typeface="Arial"/>
                          <a:cs typeface="Arial"/>
                        </a:rPr>
                        <a:t>e</a:t>
                      </a:r>
                      <a:r>
                        <a:rPr sz="1000" b="1">
                          <a:solidFill>
                            <a:srgbClr val="C41717"/>
                          </a:solidFill>
                          <a:latin typeface="Arial"/>
                          <a:cs typeface="Arial"/>
                        </a:rPr>
                        <a:t>p</a:t>
                      </a:r>
                      <a:r>
                        <a:rPr sz="1000" b="1" spc="-10">
                          <a:solidFill>
                            <a:srgbClr val="C41717"/>
                          </a:solidFill>
                          <a:latin typeface="Arial"/>
                          <a:cs typeface="Arial"/>
                        </a:rPr>
                        <a:t>_</a:t>
                      </a:r>
                      <a:r>
                        <a:rPr sz="1000" b="1">
                          <a:solidFill>
                            <a:srgbClr val="C41717"/>
                          </a:solidFill>
                          <a:latin typeface="Arial"/>
                          <a:cs typeface="Arial"/>
                        </a:rPr>
                        <a:t>p</a:t>
                      </a:r>
                      <a:r>
                        <a:rPr sz="1000" b="1" spc="-5">
                          <a:solidFill>
                            <a:srgbClr val="C41717"/>
                          </a:solidFill>
                          <a:latin typeface="Arial"/>
                          <a:cs typeface="Arial"/>
                        </a:rPr>
                        <a:t>i</a:t>
                      </a:r>
                      <a:r>
                        <a:rPr sz="1000" b="1" spc="-10">
                          <a:solidFill>
                            <a:srgbClr val="C41717"/>
                          </a:solidFill>
                          <a:latin typeface="Arial"/>
                          <a:cs typeface="Arial"/>
                        </a:rPr>
                        <a:t>ck</a:t>
                      </a:r>
                      <a:r>
                        <a:rPr sz="1000" b="1">
                          <a:solidFill>
                            <a:srgbClr val="C41717"/>
                          </a:solidFill>
                          <a:latin typeface="Arial"/>
                          <a:cs typeface="Arial"/>
                        </a:rPr>
                        <a:t>u  p</a:t>
                      </a:r>
                      <a:r>
                        <a:rPr sz="1000" b="1" spc="-10">
                          <a:solidFill>
                            <a:srgbClr val="C41717"/>
                          </a:solidFill>
                          <a:latin typeface="Arial"/>
                          <a:cs typeface="Arial"/>
                        </a:rPr>
                        <a:t>_</a:t>
                      </a:r>
                      <a:r>
                        <a:rPr sz="1000" b="1">
                          <a:solidFill>
                            <a:srgbClr val="C41717"/>
                          </a:solidFill>
                          <a:latin typeface="Arial"/>
                          <a:cs typeface="Arial"/>
                        </a:rPr>
                        <a:t>d</a:t>
                      </a:r>
                      <a:r>
                        <a:rPr sz="1000" b="1" spc="-10">
                          <a:solidFill>
                            <a:srgbClr val="C41717"/>
                          </a:solidFill>
                          <a:latin typeface="Arial"/>
                          <a:cs typeface="Arial"/>
                        </a:rPr>
                        <a:t>a</a:t>
                      </a:r>
                      <a:r>
                        <a:rPr sz="1000" b="1">
                          <a:solidFill>
                            <a:srgbClr val="C41717"/>
                          </a:solidFill>
                          <a:latin typeface="Arial"/>
                          <a:cs typeface="Arial"/>
                        </a:rPr>
                        <a:t>t</a:t>
                      </a:r>
                      <a:r>
                        <a:rPr sz="1000" b="1" spc="-10">
                          <a:solidFill>
                            <a:srgbClr val="C41717"/>
                          </a:solidFill>
                          <a:latin typeface="Arial"/>
                          <a:cs typeface="Arial"/>
                        </a:rPr>
                        <a:t>e</a:t>
                      </a:r>
                      <a:r>
                        <a:rPr sz="1000" b="1">
                          <a:solidFill>
                            <a:srgbClr val="C41717"/>
                          </a:solidFill>
                          <a:latin typeface="Arial"/>
                          <a:cs typeface="Arial"/>
                        </a:rPr>
                        <a:t>t</a:t>
                      </a:r>
                      <a:r>
                        <a:rPr sz="1000" b="1" spc="-5">
                          <a:solidFill>
                            <a:srgbClr val="C41717"/>
                          </a:solidFill>
                          <a:latin typeface="Arial"/>
                          <a:cs typeface="Arial"/>
                        </a:rPr>
                        <a:t>im</a:t>
                      </a:r>
                      <a:r>
                        <a:rPr sz="1000" b="1">
                          <a:solidFill>
                            <a:srgbClr val="C41717"/>
                          </a:solidFill>
                          <a:latin typeface="Arial"/>
                          <a:cs typeface="Arial"/>
                        </a:rPr>
                        <a:t>e</a:t>
                      </a:r>
                      <a:endParaRPr sz="1000">
                        <a:latin typeface="Arial"/>
                        <a:cs typeface="Arial"/>
                      </a:endParaRPr>
                    </a:p>
                  </a:txBody>
                  <a:tcPr marL="0" marR="0" marT="1397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264C57"/>
                    </a:solidFill>
                  </a:tcPr>
                </a:tc>
                <a:tc>
                  <a:txBody>
                    <a:bodyPr/>
                    <a:lstStyle/>
                    <a:p>
                      <a:pPr marL="67945">
                        <a:lnSpc>
                          <a:spcPts val="1100"/>
                        </a:lnSpc>
                      </a:pPr>
                      <a:r>
                        <a:rPr sz="1000" spc="-5">
                          <a:solidFill>
                            <a:srgbClr val="CEB200"/>
                          </a:solidFill>
                          <a:latin typeface="Arial MT"/>
                          <a:cs typeface="Arial MT"/>
                        </a:rPr>
                        <a:t>The</a:t>
                      </a:r>
                      <a:r>
                        <a:rPr sz="1000" spc="-20">
                          <a:solidFill>
                            <a:srgbClr val="CEB200"/>
                          </a:solidFill>
                          <a:latin typeface="Arial MT"/>
                          <a:cs typeface="Arial MT"/>
                        </a:rPr>
                        <a:t> </a:t>
                      </a:r>
                      <a:r>
                        <a:rPr sz="1000" spc="-10">
                          <a:solidFill>
                            <a:srgbClr val="CEB200"/>
                          </a:solidFill>
                          <a:latin typeface="Arial MT"/>
                          <a:cs typeface="Arial MT"/>
                        </a:rPr>
                        <a:t>date</a:t>
                      </a:r>
                      <a:r>
                        <a:rPr sz="1000" spc="-30">
                          <a:solidFill>
                            <a:srgbClr val="CEB200"/>
                          </a:solidFill>
                          <a:latin typeface="Arial MT"/>
                          <a:cs typeface="Arial MT"/>
                        </a:rPr>
                        <a:t> </a:t>
                      </a:r>
                      <a:r>
                        <a:rPr sz="1000" spc="-10">
                          <a:solidFill>
                            <a:srgbClr val="CEB200"/>
                          </a:solidFill>
                          <a:latin typeface="Arial MT"/>
                          <a:cs typeface="Arial MT"/>
                        </a:rPr>
                        <a:t>and</a:t>
                      </a:r>
                      <a:r>
                        <a:rPr sz="1000" spc="-25">
                          <a:solidFill>
                            <a:srgbClr val="CEB200"/>
                          </a:solidFill>
                          <a:latin typeface="Arial MT"/>
                          <a:cs typeface="Arial MT"/>
                        </a:rPr>
                        <a:t> </a:t>
                      </a:r>
                      <a:r>
                        <a:rPr sz="1000">
                          <a:solidFill>
                            <a:srgbClr val="CEB200"/>
                          </a:solidFill>
                          <a:latin typeface="Arial MT"/>
                          <a:cs typeface="Arial MT"/>
                        </a:rPr>
                        <a:t>time</a:t>
                      </a:r>
                      <a:r>
                        <a:rPr sz="1000" spc="-30">
                          <a:solidFill>
                            <a:srgbClr val="CEB200"/>
                          </a:solidFill>
                          <a:latin typeface="Arial MT"/>
                          <a:cs typeface="Arial MT"/>
                        </a:rPr>
                        <a:t> </a:t>
                      </a:r>
                      <a:r>
                        <a:rPr sz="1000" spc="-5">
                          <a:solidFill>
                            <a:srgbClr val="CEB200"/>
                          </a:solidFill>
                          <a:latin typeface="Arial MT"/>
                          <a:cs typeface="Arial MT"/>
                        </a:rPr>
                        <a:t>when</a:t>
                      </a:r>
                      <a:r>
                        <a:rPr sz="1000" spc="-35">
                          <a:solidFill>
                            <a:srgbClr val="CEB200"/>
                          </a:solidFill>
                          <a:latin typeface="Arial MT"/>
                          <a:cs typeface="Arial MT"/>
                        </a:rPr>
                        <a:t> </a:t>
                      </a:r>
                      <a:r>
                        <a:rPr lang="en-GB" sz="1000" spc="-5">
                          <a:solidFill>
                            <a:srgbClr val="CEB200"/>
                          </a:solidFill>
                          <a:latin typeface="Arial MT"/>
                          <a:cs typeface="Arial MT"/>
                        </a:rPr>
                        <a:t>taxi was at pickup location</a:t>
                      </a:r>
                      <a:r>
                        <a:rPr sz="1000" spc="-10">
                          <a:solidFill>
                            <a:srgbClr val="CEB200"/>
                          </a:solidFill>
                          <a:latin typeface="Arial MT"/>
                          <a:cs typeface="Arial MT"/>
                        </a:rPr>
                        <a:t>.</a:t>
                      </a:r>
                      <a:endParaRPr sz="1000">
                        <a:latin typeface="Arial MT"/>
                        <a:cs typeface="Arial MT"/>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264C57"/>
                    </a:solidFill>
                  </a:tcPr>
                </a:tc>
                <a:extLst>
                  <a:ext uri="{0D108BD9-81ED-4DB2-BD59-A6C34878D82A}">
                    <a16:rowId xmlns:a16="http://schemas.microsoft.com/office/drawing/2014/main" val="10001"/>
                  </a:ext>
                </a:extLst>
              </a:tr>
              <a:tr h="431777">
                <a:tc>
                  <a:txBody>
                    <a:bodyPr/>
                    <a:lstStyle/>
                    <a:p>
                      <a:pPr marL="67945" marR="13335">
                        <a:lnSpc>
                          <a:spcPts val="1100"/>
                        </a:lnSpc>
                        <a:spcBef>
                          <a:spcPts val="120"/>
                        </a:spcBef>
                      </a:pPr>
                      <a:r>
                        <a:rPr sz="1000" b="1">
                          <a:solidFill>
                            <a:srgbClr val="C41717"/>
                          </a:solidFill>
                          <a:latin typeface="Arial"/>
                          <a:cs typeface="Arial"/>
                        </a:rPr>
                        <a:t>tp</a:t>
                      </a:r>
                      <a:r>
                        <a:rPr sz="1000" b="1" spc="-10">
                          <a:solidFill>
                            <a:srgbClr val="C41717"/>
                          </a:solidFill>
                          <a:latin typeface="Arial"/>
                          <a:cs typeface="Arial"/>
                        </a:rPr>
                        <a:t>e</a:t>
                      </a:r>
                      <a:r>
                        <a:rPr sz="1000" b="1">
                          <a:solidFill>
                            <a:srgbClr val="C41717"/>
                          </a:solidFill>
                          <a:latin typeface="Arial"/>
                          <a:cs typeface="Arial"/>
                        </a:rPr>
                        <a:t>p</a:t>
                      </a:r>
                      <a:r>
                        <a:rPr sz="1000" b="1" spc="-10">
                          <a:solidFill>
                            <a:srgbClr val="C41717"/>
                          </a:solidFill>
                          <a:latin typeface="Arial"/>
                          <a:cs typeface="Arial"/>
                        </a:rPr>
                        <a:t>_</a:t>
                      </a:r>
                      <a:r>
                        <a:rPr sz="1000" b="1">
                          <a:solidFill>
                            <a:srgbClr val="C41717"/>
                          </a:solidFill>
                          <a:latin typeface="Arial"/>
                          <a:cs typeface="Arial"/>
                        </a:rPr>
                        <a:t>d</a:t>
                      </a:r>
                      <a:r>
                        <a:rPr sz="1000" b="1" spc="-5">
                          <a:solidFill>
                            <a:srgbClr val="C41717"/>
                          </a:solidFill>
                          <a:latin typeface="Arial"/>
                          <a:cs typeface="Arial"/>
                        </a:rPr>
                        <a:t>r</a:t>
                      </a:r>
                      <a:r>
                        <a:rPr sz="1000" b="1">
                          <a:solidFill>
                            <a:srgbClr val="C41717"/>
                          </a:solidFill>
                          <a:latin typeface="Arial"/>
                          <a:cs typeface="Arial"/>
                        </a:rPr>
                        <a:t>opo  </a:t>
                      </a:r>
                      <a:r>
                        <a:rPr sz="1000" b="1" spc="-5">
                          <a:solidFill>
                            <a:srgbClr val="C41717"/>
                          </a:solidFill>
                          <a:latin typeface="Arial"/>
                          <a:cs typeface="Arial"/>
                        </a:rPr>
                        <a:t>ff_datetime</a:t>
                      </a:r>
                      <a:endParaRPr sz="1000">
                        <a:latin typeface="Arial"/>
                        <a:cs typeface="Arial"/>
                      </a:endParaRPr>
                    </a:p>
                  </a:txBody>
                  <a:tcPr marL="0" marR="0" marT="1524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264C57"/>
                    </a:solidFill>
                  </a:tcPr>
                </a:tc>
                <a:tc>
                  <a:txBody>
                    <a:bodyPr/>
                    <a:lstStyle/>
                    <a:p>
                      <a:pPr marL="67945">
                        <a:lnSpc>
                          <a:spcPts val="1105"/>
                        </a:lnSpc>
                      </a:pPr>
                      <a:r>
                        <a:rPr sz="1000" spc="-5">
                          <a:solidFill>
                            <a:srgbClr val="CEB200"/>
                          </a:solidFill>
                          <a:latin typeface="Arial MT"/>
                          <a:cs typeface="Arial MT"/>
                        </a:rPr>
                        <a:t>The</a:t>
                      </a:r>
                      <a:r>
                        <a:rPr sz="1000" spc="-15">
                          <a:solidFill>
                            <a:srgbClr val="CEB200"/>
                          </a:solidFill>
                          <a:latin typeface="Arial MT"/>
                          <a:cs typeface="Arial MT"/>
                        </a:rPr>
                        <a:t> </a:t>
                      </a:r>
                      <a:r>
                        <a:rPr sz="1000" spc="-10">
                          <a:solidFill>
                            <a:srgbClr val="CEB200"/>
                          </a:solidFill>
                          <a:latin typeface="Arial MT"/>
                          <a:cs typeface="Arial MT"/>
                        </a:rPr>
                        <a:t>date</a:t>
                      </a:r>
                      <a:r>
                        <a:rPr sz="1000" spc="-30">
                          <a:solidFill>
                            <a:srgbClr val="CEB200"/>
                          </a:solidFill>
                          <a:latin typeface="Arial MT"/>
                          <a:cs typeface="Arial MT"/>
                        </a:rPr>
                        <a:t> </a:t>
                      </a:r>
                      <a:r>
                        <a:rPr sz="1000" spc="-10">
                          <a:solidFill>
                            <a:srgbClr val="CEB200"/>
                          </a:solidFill>
                          <a:latin typeface="Arial MT"/>
                          <a:cs typeface="Arial MT"/>
                        </a:rPr>
                        <a:t>and</a:t>
                      </a:r>
                      <a:r>
                        <a:rPr sz="1000" spc="-20">
                          <a:solidFill>
                            <a:srgbClr val="CEB200"/>
                          </a:solidFill>
                          <a:latin typeface="Arial MT"/>
                          <a:cs typeface="Arial MT"/>
                        </a:rPr>
                        <a:t> </a:t>
                      </a:r>
                      <a:r>
                        <a:rPr sz="1000">
                          <a:solidFill>
                            <a:srgbClr val="CEB200"/>
                          </a:solidFill>
                          <a:latin typeface="Arial MT"/>
                          <a:cs typeface="Arial MT"/>
                        </a:rPr>
                        <a:t>time</a:t>
                      </a:r>
                      <a:r>
                        <a:rPr sz="1000" spc="-30">
                          <a:solidFill>
                            <a:srgbClr val="CEB200"/>
                          </a:solidFill>
                          <a:latin typeface="Arial MT"/>
                          <a:cs typeface="Arial MT"/>
                        </a:rPr>
                        <a:t> </a:t>
                      </a:r>
                      <a:r>
                        <a:rPr sz="1000" spc="-5">
                          <a:solidFill>
                            <a:srgbClr val="CEB200"/>
                          </a:solidFill>
                          <a:latin typeface="Arial MT"/>
                          <a:cs typeface="Arial MT"/>
                        </a:rPr>
                        <a:t>when</a:t>
                      </a:r>
                      <a:r>
                        <a:rPr sz="1000" spc="-35">
                          <a:solidFill>
                            <a:srgbClr val="CEB200"/>
                          </a:solidFill>
                          <a:latin typeface="Arial MT"/>
                          <a:cs typeface="Arial MT"/>
                        </a:rPr>
                        <a:t> </a:t>
                      </a:r>
                      <a:r>
                        <a:rPr lang="en-GB" sz="1000" spc="-5">
                          <a:solidFill>
                            <a:srgbClr val="CEB200"/>
                          </a:solidFill>
                          <a:latin typeface="Arial MT"/>
                          <a:cs typeface="Arial MT"/>
                        </a:rPr>
                        <a:t>taxi was at drop-off location</a:t>
                      </a:r>
                      <a:r>
                        <a:rPr sz="1000" spc="-10">
                          <a:solidFill>
                            <a:srgbClr val="CEB200"/>
                          </a:solidFill>
                          <a:latin typeface="Arial MT"/>
                          <a:cs typeface="Arial MT"/>
                        </a:rPr>
                        <a:t>.</a:t>
                      </a:r>
                      <a:endParaRPr sz="1000">
                        <a:latin typeface="Arial MT"/>
                        <a:cs typeface="Arial MT"/>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264C57"/>
                    </a:solidFill>
                  </a:tcPr>
                </a:tc>
                <a:extLst>
                  <a:ext uri="{0D108BD9-81ED-4DB2-BD59-A6C34878D82A}">
                    <a16:rowId xmlns:a16="http://schemas.microsoft.com/office/drawing/2014/main" val="10002"/>
                  </a:ext>
                </a:extLst>
              </a:tr>
              <a:tr h="438008">
                <a:tc>
                  <a:txBody>
                    <a:bodyPr/>
                    <a:lstStyle/>
                    <a:p>
                      <a:pPr marL="67945" marR="3175">
                        <a:lnSpc>
                          <a:spcPts val="1080"/>
                        </a:lnSpc>
                        <a:spcBef>
                          <a:spcPts val="145"/>
                        </a:spcBef>
                      </a:pPr>
                      <a:r>
                        <a:rPr sz="1000" b="1" spc="-5">
                          <a:solidFill>
                            <a:srgbClr val="C41717"/>
                          </a:solidFill>
                          <a:latin typeface="Arial"/>
                          <a:cs typeface="Arial"/>
                        </a:rPr>
                        <a:t>P</a:t>
                      </a:r>
                      <a:r>
                        <a:rPr sz="1000" b="1" spc="-10">
                          <a:solidFill>
                            <a:srgbClr val="C41717"/>
                          </a:solidFill>
                          <a:latin typeface="Arial"/>
                          <a:cs typeface="Arial"/>
                        </a:rPr>
                        <a:t>asse</a:t>
                      </a:r>
                      <a:r>
                        <a:rPr sz="1000" b="1">
                          <a:solidFill>
                            <a:srgbClr val="C41717"/>
                          </a:solidFill>
                          <a:latin typeface="Arial"/>
                          <a:cs typeface="Arial"/>
                        </a:rPr>
                        <a:t>ng</a:t>
                      </a:r>
                      <a:r>
                        <a:rPr sz="1000" b="1" spc="-10">
                          <a:solidFill>
                            <a:srgbClr val="C41717"/>
                          </a:solidFill>
                          <a:latin typeface="Arial"/>
                          <a:cs typeface="Arial"/>
                        </a:rPr>
                        <a:t>e</a:t>
                      </a:r>
                      <a:r>
                        <a:rPr sz="1000" b="1" spc="-5">
                          <a:solidFill>
                            <a:srgbClr val="C41717"/>
                          </a:solidFill>
                          <a:latin typeface="Arial"/>
                          <a:cs typeface="Arial"/>
                        </a:rPr>
                        <a:t>r</a:t>
                      </a:r>
                      <a:r>
                        <a:rPr sz="1000" b="1">
                          <a:solidFill>
                            <a:srgbClr val="C41717"/>
                          </a:solidFill>
                          <a:latin typeface="Arial"/>
                          <a:cs typeface="Arial"/>
                        </a:rPr>
                        <a:t>_  </a:t>
                      </a:r>
                      <a:r>
                        <a:rPr sz="1000" b="1" spc="-5">
                          <a:solidFill>
                            <a:srgbClr val="C41717"/>
                          </a:solidFill>
                          <a:latin typeface="Arial"/>
                          <a:cs typeface="Arial"/>
                        </a:rPr>
                        <a:t>count</a:t>
                      </a:r>
                      <a:endParaRPr sz="1000">
                        <a:latin typeface="Arial"/>
                        <a:cs typeface="Arial"/>
                      </a:endParaRPr>
                    </a:p>
                  </a:txBody>
                  <a:tcPr marL="0" marR="0" marT="1841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264C57"/>
                    </a:solidFill>
                  </a:tcPr>
                </a:tc>
                <a:tc>
                  <a:txBody>
                    <a:bodyPr/>
                    <a:lstStyle/>
                    <a:p>
                      <a:pPr marL="67945">
                        <a:lnSpc>
                          <a:spcPct val="100000"/>
                        </a:lnSpc>
                        <a:spcBef>
                          <a:spcPts val="10"/>
                        </a:spcBef>
                      </a:pPr>
                      <a:r>
                        <a:rPr sz="1000" spc="-5">
                          <a:solidFill>
                            <a:srgbClr val="CEB200"/>
                          </a:solidFill>
                          <a:latin typeface="Arial MT"/>
                          <a:cs typeface="Arial MT"/>
                        </a:rPr>
                        <a:t>The</a:t>
                      </a:r>
                      <a:r>
                        <a:rPr sz="1000" spc="-20">
                          <a:solidFill>
                            <a:srgbClr val="CEB200"/>
                          </a:solidFill>
                          <a:latin typeface="Arial MT"/>
                          <a:cs typeface="Arial MT"/>
                        </a:rPr>
                        <a:t> </a:t>
                      </a:r>
                      <a:r>
                        <a:rPr sz="1000" spc="-10">
                          <a:solidFill>
                            <a:srgbClr val="CEB200"/>
                          </a:solidFill>
                          <a:latin typeface="Arial MT"/>
                          <a:cs typeface="Arial MT"/>
                        </a:rPr>
                        <a:t>number </a:t>
                      </a:r>
                      <a:r>
                        <a:rPr sz="1000" spc="-5">
                          <a:solidFill>
                            <a:srgbClr val="CEB200"/>
                          </a:solidFill>
                          <a:latin typeface="Arial MT"/>
                          <a:cs typeface="Arial MT"/>
                        </a:rPr>
                        <a:t>of</a:t>
                      </a:r>
                      <a:r>
                        <a:rPr sz="1000" spc="-35">
                          <a:solidFill>
                            <a:srgbClr val="CEB200"/>
                          </a:solidFill>
                          <a:latin typeface="Arial MT"/>
                          <a:cs typeface="Arial MT"/>
                        </a:rPr>
                        <a:t> </a:t>
                      </a:r>
                      <a:r>
                        <a:rPr sz="1000" spc="-10">
                          <a:solidFill>
                            <a:srgbClr val="CEB200"/>
                          </a:solidFill>
                          <a:latin typeface="Arial MT"/>
                          <a:cs typeface="Arial MT"/>
                        </a:rPr>
                        <a:t>passengers</a:t>
                      </a:r>
                      <a:r>
                        <a:rPr sz="1000" spc="-20">
                          <a:solidFill>
                            <a:srgbClr val="CEB200"/>
                          </a:solidFill>
                          <a:latin typeface="Arial MT"/>
                          <a:cs typeface="Arial MT"/>
                        </a:rPr>
                        <a:t> </a:t>
                      </a:r>
                      <a:r>
                        <a:rPr sz="1000">
                          <a:solidFill>
                            <a:srgbClr val="CEB200"/>
                          </a:solidFill>
                          <a:latin typeface="Arial MT"/>
                          <a:cs typeface="Arial MT"/>
                        </a:rPr>
                        <a:t>in</a:t>
                      </a:r>
                      <a:r>
                        <a:rPr sz="1000" spc="-25">
                          <a:solidFill>
                            <a:srgbClr val="CEB200"/>
                          </a:solidFill>
                          <a:latin typeface="Arial MT"/>
                          <a:cs typeface="Arial MT"/>
                        </a:rPr>
                        <a:t> </a:t>
                      </a:r>
                      <a:r>
                        <a:rPr sz="1000" spc="-5">
                          <a:solidFill>
                            <a:srgbClr val="CEB200"/>
                          </a:solidFill>
                          <a:latin typeface="Arial MT"/>
                          <a:cs typeface="Arial MT"/>
                        </a:rPr>
                        <a:t>the</a:t>
                      </a:r>
                      <a:r>
                        <a:rPr sz="1000" spc="-15">
                          <a:solidFill>
                            <a:srgbClr val="CEB200"/>
                          </a:solidFill>
                          <a:latin typeface="Arial MT"/>
                          <a:cs typeface="Arial MT"/>
                        </a:rPr>
                        <a:t> </a:t>
                      </a:r>
                      <a:r>
                        <a:rPr sz="1000" spc="-5">
                          <a:solidFill>
                            <a:srgbClr val="CEB200"/>
                          </a:solidFill>
                          <a:latin typeface="Arial MT"/>
                          <a:cs typeface="Arial MT"/>
                        </a:rPr>
                        <a:t>vehicle.</a:t>
                      </a:r>
                      <a:endParaRPr sz="1000">
                        <a:latin typeface="Arial MT"/>
                        <a:cs typeface="Arial MT"/>
                      </a:endParaRPr>
                    </a:p>
                  </a:txBody>
                  <a:tcPr marL="0" marR="0" marT="127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264C57"/>
                    </a:solidFill>
                  </a:tcPr>
                </a:tc>
                <a:extLst>
                  <a:ext uri="{0D108BD9-81ED-4DB2-BD59-A6C34878D82A}">
                    <a16:rowId xmlns:a16="http://schemas.microsoft.com/office/drawing/2014/main" val="10003"/>
                  </a:ext>
                </a:extLst>
              </a:tr>
              <a:tr h="431777">
                <a:tc>
                  <a:txBody>
                    <a:bodyPr/>
                    <a:lstStyle/>
                    <a:p>
                      <a:pPr marL="67945" marR="29845">
                        <a:lnSpc>
                          <a:spcPts val="1100"/>
                        </a:lnSpc>
                        <a:spcBef>
                          <a:spcPts val="110"/>
                        </a:spcBef>
                      </a:pPr>
                      <a:r>
                        <a:rPr sz="1000" b="1">
                          <a:solidFill>
                            <a:srgbClr val="C41717"/>
                          </a:solidFill>
                          <a:latin typeface="Arial"/>
                          <a:cs typeface="Arial"/>
                        </a:rPr>
                        <a:t>T</a:t>
                      </a:r>
                      <a:r>
                        <a:rPr sz="1000" b="1" spc="-5">
                          <a:solidFill>
                            <a:srgbClr val="C41717"/>
                          </a:solidFill>
                          <a:latin typeface="Arial"/>
                          <a:cs typeface="Arial"/>
                        </a:rPr>
                        <a:t>ri</a:t>
                      </a:r>
                      <a:r>
                        <a:rPr sz="1000" b="1">
                          <a:solidFill>
                            <a:srgbClr val="C41717"/>
                          </a:solidFill>
                          <a:latin typeface="Arial"/>
                          <a:cs typeface="Arial"/>
                        </a:rPr>
                        <a:t>p</a:t>
                      </a:r>
                      <a:r>
                        <a:rPr sz="1000" b="1" spc="-10">
                          <a:solidFill>
                            <a:srgbClr val="C41717"/>
                          </a:solidFill>
                          <a:latin typeface="Arial"/>
                          <a:cs typeface="Arial"/>
                        </a:rPr>
                        <a:t>_</a:t>
                      </a:r>
                      <a:r>
                        <a:rPr sz="1000" b="1">
                          <a:solidFill>
                            <a:srgbClr val="C41717"/>
                          </a:solidFill>
                          <a:latin typeface="Arial"/>
                          <a:cs typeface="Arial"/>
                        </a:rPr>
                        <a:t>d</a:t>
                      </a:r>
                      <a:r>
                        <a:rPr sz="1000" b="1" spc="-5">
                          <a:solidFill>
                            <a:srgbClr val="C41717"/>
                          </a:solidFill>
                          <a:latin typeface="Arial"/>
                          <a:cs typeface="Arial"/>
                        </a:rPr>
                        <a:t>i</a:t>
                      </a:r>
                      <a:r>
                        <a:rPr sz="1000" b="1" spc="-10">
                          <a:solidFill>
                            <a:srgbClr val="C41717"/>
                          </a:solidFill>
                          <a:latin typeface="Arial"/>
                          <a:cs typeface="Arial"/>
                        </a:rPr>
                        <a:t>s</a:t>
                      </a:r>
                      <a:r>
                        <a:rPr sz="1000" b="1">
                          <a:solidFill>
                            <a:srgbClr val="C41717"/>
                          </a:solidFill>
                          <a:latin typeface="Arial"/>
                          <a:cs typeface="Arial"/>
                        </a:rPr>
                        <a:t>t</a:t>
                      </a:r>
                      <a:r>
                        <a:rPr sz="1000" b="1" spc="-10">
                          <a:solidFill>
                            <a:srgbClr val="C41717"/>
                          </a:solidFill>
                          <a:latin typeface="Arial"/>
                          <a:cs typeface="Arial"/>
                        </a:rPr>
                        <a:t>a</a:t>
                      </a:r>
                      <a:r>
                        <a:rPr sz="1000" b="1">
                          <a:solidFill>
                            <a:srgbClr val="C41717"/>
                          </a:solidFill>
                          <a:latin typeface="Arial"/>
                          <a:cs typeface="Arial"/>
                        </a:rPr>
                        <a:t>n  </a:t>
                      </a:r>
                      <a:r>
                        <a:rPr sz="1000" b="1" spc="-10">
                          <a:solidFill>
                            <a:srgbClr val="C41717"/>
                          </a:solidFill>
                          <a:latin typeface="Arial"/>
                          <a:cs typeface="Arial"/>
                        </a:rPr>
                        <a:t>ce</a:t>
                      </a:r>
                      <a:endParaRPr sz="1000">
                        <a:latin typeface="Arial"/>
                        <a:cs typeface="Arial"/>
                      </a:endParaRPr>
                    </a:p>
                  </a:txBody>
                  <a:tcPr marL="0" marR="0" marT="1397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264C57"/>
                    </a:solidFill>
                  </a:tcPr>
                </a:tc>
                <a:tc>
                  <a:txBody>
                    <a:bodyPr/>
                    <a:lstStyle/>
                    <a:p>
                      <a:pPr marL="67945" marR="364490">
                        <a:lnSpc>
                          <a:spcPts val="1100"/>
                        </a:lnSpc>
                        <a:spcBef>
                          <a:spcPts val="110"/>
                        </a:spcBef>
                      </a:pPr>
                      <a:r>
                        <a:rPr sz="1000" spc="-5">
                          <a:solidFill>
                            <a:srgbClr val="CEB200"/>
                          </a:solidFill>
                          <a:latin typeface="Arial MT"/>
                          <a:cs typeface="Arial MT"/>
                        </a:rPr>
                        <a:t>The</a:t>
                      </a:r>
                      <a:r>
                        <a:rPr sz="1000" spc="-20">
                          <a:solidFill>
                            <a:srgbClr val="CEB200"/>
                          </a:solidFill>
                          <a:latin typeface="Arial MT"/>
                          <a:cs typeface="Arial MT"/>
                        </a:rPr>
                        <a:t> </a:t>
                      </a:r>
                      <a:r>
                        <a:rPr sz="1000" spc="-10">
                          <a:solidFill>
                            <a:srgbClr val="CEB200"/>
                          </a:solidFill>
                          <a:latin typeface="Arial MT"/>
                          <a:cs typeface="Arial MT"/>
                        </a:rPr>
                        <a:t>elapsed</a:t>
                      </a:r>
                      <a:r>
                        <a:rPr sz="1000" spc="-20">
                          <a:solidFill>
                            <a:srgbClr val="CEB200"/>
                          </a:solidFill>
                          <a:latin typeface="Arial MT"/>
                          <a:cs typeface="Arial MT"/>
                        </a:rPr>
                        <a:t> </a:t>
                      </a:r>
                      <a:r>
                        <a:rPr sz="1000">
                          <a:solidFill>
                            <a:srgbClr val="CEB200"/>
                          </a:solidFill>
                          <a:latin typeface="Arial MT"/>
                          <a:cs typeface="Arial MT"/>
                        </a:rPr>
                        <a:t>trip</a:t>
                      </a:r>
                      <a:r>
                        <a:rPr sz="1000" spc="-25">
                          <a:solidFill>
                            <a:srgbClr val="CEB200"/>
                          </a:solidFill>
                          <a:latin typeface="Arial MT"/>
                          <a:cs typeface="Arial MT"/>
                        </a:rPr>
                        <a:t> </a:t>
                      </a:r>
                      <a:r>
                        <a:rPr sz="1000" spc="-5">
                          <a:solidFill>
                            <a:srgbClr val="CEB200"/>
                          </a:solidFill>
                          <a:latin typeface="Arial MT"/>
                          <a:cs typeface="Arial MT"/>
                        </a:rPr>
                        <a:t>distance</a:t>
                      </a:r>
                      <a:r>
                        <a:rPr sz="1000" spc="-10">
                          <a:solidFill>
                            <a:srgbClr val="CEB200"/>
                          </a:solidFill>
                          <a:latin typeface="Arial MT"/>
                          <a:cs typeface="Arial MT"/>
                        </a:rPr>
                        <a:t> </a:t>
                      </a:r>
                      <a:r>
                        <a:rPr sz="1000">
                          <a:solidFill>
                            <a:srgbClr val="CEB200"/>
                          </a:solidFill>
                          <a:latin typeface="Arial MT"/>
                          <a:cs typeface="Arial MT"/>
                        </a:rPr>
                        <a:t>in</a:t>
                      </a:r>
                      <a:r>
                        <a:rPr sz="1000" spc="-40">
                          <a:solidFill>
                            <a:srgbClr val="CEB200"/>
                          </a:solidFill>
                          <a:latin typeface="Arial MT"/>
                          <a:cs typeface="Arial MT"/>
                        </a:rPr>
                        <a:t> </a:t>
                      </a:r>
                      <a:r>
                        <a:rPr sz="1000" spc="-5">
                          <a:solidFill>
                            <a:srgbClr val="CEB200"/>
                          </a:solidFill>
                          <a:latin typeface="Arial MT"/>
                          <a:cs typeface="Arial MT"/>
                        </a:rPr>
                        <a:t>miles</a:t>
                      </a:r>
                      <a:r>
                        <a:rPr sz="1000" spc="-25">
                          <a:solidFill>
                            <a:srgbClr val="CEB200"/>
                          </a:solidFill>
                          <a:latin typeface="Arial MT"/>
                          <a:cs typeface="Arial MT"/>
                        </a:rPr>
                        <a:t> </a:t>
                      </a:r>
                      <a:r>
                        <a:rPr sz="1000" spc="-10">
                          <a:solidFill>
                            <a:srgbClr val="CEB200"/>
                          </a:solidFill>
                          <a:latin typeface="Arial MT"/>
                          <a:cs typeface="Arial MT"/>
                        </a:rPr>
                        <a:t>reported</a:t>
                      </a:r>
                      <a:r>
                        <a:rPr sz="1000" spc="-30">
                          <a:solidFill>
                            <a:srgbClr val="CEB200"/>
                          </a:solidFill>
                          <a:latin typeface="Arial MT"/>
                          <a:cs typeface="Arial MT"/>
                        </a:rPr>
                        <a:t> </a:t>
                      </a:r>
                      <a:r>
                        <a:rPr sz="1000" spc="-5">
                          <a:solidFill>
                            <a:srgbClr val="CEB200"/>
                          </a:solidFill>
                          <a:latin typeface="Arial MT"/>
                          <a:cs typeface="Arial MT"/>
                        </a:rPr>
                        <a:t>by</a:t>
                      </a:r>
                      <a:r>
                        <a:rPr sz="1000" spc="-10">
                          <a:solidFill>
                            <a:srgbClr val="CEB200"/>
                          </a:solidFill>
                          <a:latin typeface="Arial MT"/>
                          <a:cs typeface="Arial MT"/>
                        </a:rPr>
                        <a:t> </a:t>
                      </a:r>
                      <a:r>
                        <a:rPr sz="1000" spc="-5">
                          <a:solidFill>
                            <a:srgbClr val="CEB200"/>
                          </a:solidFill>
                          <a:latin typeface="Arial MT"/>
                          <a:cs typeface="Arial MT"/>
                        </a:rPr>
                        <a:t>the </a:t>
                      </a:r>
                      <a:r>
                        <a:rPr sz="1000" spc="-265">
                          <a:solidFill>
                            <a:srgbClr val="CEB200"/>
                          </a:solidFill>
                          <a:latin typeface="Arial MT"/>
                          <a:cs typeface="Arial MT"/>
                        </a:rPr>
                        <a:t> </a:t>
                      </a:r>
                      <a:r>
                        <a:rPr sz="1000" spc="-5">
                          <a:solidFill>
                            <a:srgbClr val="CEB200"/>
                          </a:solidFill>
                          <a:latin typeface="Arial MT"/>
                          <a:cs typeface="Arial MT"/>
                        </a:rPr>
                        <a:t>taximeter.</a:t>
                      </a:r>
                      <a:endParaRPr sz="1000">
                        <a:latin typeface="Arial MT"/>
                        <a:cs typeface="Arial MT"/>
                      </a:endParaRPr>
                    </a:p>
                  </a:txBody>
                  <a:tcPr marL="0" marR="0" marT="1397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264C57"/>
                    </a:solidFill>
                  </a:tcPr>
                </a:tc>
                <a:extLst>
                  <a:ext uri="{0D108BD9-81ED-4DB2-BD59-A6C34878D82A}">
                    <a16:rowId xmlns:a16="http://schemas.microsoft.com/office/drawing/2014/main" val="10004"/>
                  </a:ext>
                </a:extLst>
              </a:tr>
              <a:tr h="431777">
                <a:tc>
                  <a:txBody>
                    <a:bodyPr/>
                    <a:lstStyle/>
                    <a:p>
                      <a:pPr marL="67945" marR="37465">
                        <a:lnSpc>
                          <a:spcPts val="1100"/>
                        </a:lnSpc>
                        <a:spcBef>
                          <a:spcPts val="120"/>
                        </a:spcBef>
                      </a:pPr>
                      <a:r>
                        <a:rPr sz="1000" b="1" spc="-5">
                          <a:solidFill>
                            <a:srgbClr val="C41717"/>
                          </a:solidFill>
                          <a:latin typeface="Arial"/>
                          <a:cs typeface="Arial"/>
                        </a:rPr>
                        <a:t>Pi</a:t>
                      </a:r>
                      <a:r>
                        <a:rPr sz="1000" b="1" spc="-10">
                          <a:solidFill>
                            <a:srgbClr val="C41717"/>
                          </a:solidFill>
                          <a:latin typeface="Arial"/>
                          <a:cs typeface="Arial"/>
                        </a:rPr>
                        <a:t>ck</a:t>
                      </a:r>
                      <a:r>
                        <a:rPr sz="1000" b="1">
                          <a:solidFill>
                            <a:srgbClr val="C41717"/>
                          </a:solidFill>
                          <a:latin typeface="Arial"/>
                          <a:cs typeface="Arial"/>
                        </a:rPr>
                        <a:t>up</a:t>
                      </a:r>
                      <a:r>
                        <a:rPr sz="1000" b="1" spc="-10">
                          <a:solidFill>
                            <a:srgbClr val="C41717"/>
                          </a:solidFill>
                          <a:latin typeface="Arial"/>
                          <a:cs typeface="Arial"/>
                        </a:rPr>
                        <a:t>_</a:t>
                      </a:r>
                      <a:r>
                        <a:rPr sz="1000" b="1" spc="-5">
                          <a:solidFill>
                            <a:srgbClr val="C41717"/>
                          </a:solidFill>
                          <a:latin typeface="Arial"/>
                          <a:cs typeface="Arial"/>
                        </a:rPr>
                        <a:t>l</a:t>
                      </a:r>
                      <a:r>
                        <a:rPr sz="1000" b="1">
                          <a:solidFill>
                            <a:srgbClr val="C41717"/>
                          </a:solidFill>
                          <a:latin typeface="Arial"/>
                          <a:cs typeface="Arial"/>
                        </a:rPr>
                        <a:t>on  </a:t>
                      </a:r>
                      <a:r>
                        <a:rPr sz="1000" b="1" spc="-5">
                          <a:solidFill>
                            <a:srgbClr val="C41717"/>
                          </a:solidFill>
                          <a:latin typeface="Arial"/>
                          <a:cs typeface="Arial"/>
                        </a:rPr>
                        <a:t>gitude</a:t>
                      </a:r>
                      <a:endParaRPr sz="1000">
                        <a:latin typeface="Arial"/>
                        <a:cs typeface="Arial"/>
                      </a:endParaRPr>
                    </a:p>
                  </a:txBody>
                  <a:tcPr marL="0" marR="0" marT="1524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264C57"/>
                    </a:solidFill>
                  </a:tcPr>
                </a:tc>
                <a:tc>
                  <a:txBody>
                    <a:bodyPr/>
                    <a:lstStyle/>
                    <a:p>
                      <a:pPr marL="67945">
                        <a:lnSpc>
                          <a:spcPts val="1105"/>
                        </a:lnSpc>
                      </a:pPr>
                      <a:r>
                        <a:rPr sz="1000" spc="-10">
                          <a:solidFill>
                            <a:srgbClr val="CEB200"/>
                          </a:solidFill>
                          <a:latin typeface="Arial MT"/>
                          <a:cs typeface="Arial MT"/>
                        </a:rPr>
                        <a:t>Longitude</a:t>
                      </a:r>
                      <a:r>
                        <a:rPr sz="1000" spc="-35">
                          <a:solidFill>
                            <a:srgbClr val="CEB200"/>
                          </a:solidFill>
                          <a:latin typeface="Arial MT"/>
                          <a:cs typeface="Arial MT"/>
                        </a:rPr>
                        <a:t> </a:t>
                      </a:r>
                      <a:r>
                        <a:rPr lang="en-GB" sz="1000" spc="-5">
                          <a:solidFill>
                            <a:srgbClr val="CEB200"/>
                          </a:solidFill>
                          <a:latin typeface="Arial MT"/>
                          <a:cs typeface="Arial MT"/>
                        </a:rPr>
                        <a:t>coordinates at pickup location</a:t>
                      </a:r>
                      <a:r>
                        <a:rPr sz="1000" spc="-10">
                          <a:solidFill>
                            <a:srgbClr val="CEB200"/>
                          </a:solidFill>
                          <a:latin typeface="Arial MT"/>
                          <a:cs typeface="Arial MT"/>
                        </a:rPr>
                        <a:t>.</a:t>
                      </a:r>
                      <a:endParaRPr sz="1000">
                        <a:latin typeface="Arial MT"/>
                        <a:cs typeface="Arial MT"/>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264C57"/>
                    </a:solidFill>
                  </a:tcPr>
                </a:tc>
                <a:extLst>
                  <a:ext uri="{0D108BD9-81ED-4DB2-BD59-A6C34878D82A}">
                    <a16:rowId xmlns:a16="http://schemas.microsoft.com/office/drawing/2014/main" val="10005"/>
                  </a:ext>
                </a:extLst>
              </a:tr>
              <a:tr h="431777">
                <a:tc>
                  <a:txBody>
                    <a:bodyPr/>
                    <a:lstStyle/>
                    <a:p>
                      <a:pPr marL="67945" marR="2540">
                        <a:lnSpc>
                          <a:spcPts val="1080"/>
                        </a:lnSpc>
                        <a:spcBef>
                          <a:spcPts val="145"/>
                        </a:spcBef>
                      </a:pPr>
                      <a:r>
                        <a:rPr sz="1000" b="1" spc="-5">
                          <a:solidFill>
                            <a:srgbClr val="C41717"/>
                          </a:solidFill>
                          <a:latin typeface="Arial"/>
                          <a:cs typeface="Arial"/>
                        </a:rPr>
                        <a:t>Pi</a:t>
                      </a:r>
                      <a:r>
                        <a:rPr sz="1000" b="1" spc="-10">
                          <a:solidFill>
                            <a:srgbClr val="C41717"/>
                          </a:solidFill>
                          <a:latin typeface="Arial"/>
                          <a:cs typeface="Arial"/>
                        </a:rPr>
                        <a:t>ck</a:t>
                      </a:r>
                      <a:r>
                        <a:rPr sz="1000" b="1">
                          <a:solidFill>
                            <a:srgbClr val="C41717"/>
                          </a:solidFill>
                          <a:latin typeface="Arial"/>
                          <a:cs typeface="Arial"/>
                        </a:rPr>
                        <a:t>up</a:t>
                      </a:r>
                      <a:r>
                        <a:rPr sz="1000" b="1" spc="-10">
                          <a:solidFill>
                            <a:srgbClr val="C41717"/>
                          </a:solidFill>
                          <a:latin typeface="Arial"/>
                          <a:cs typeface="Arial"/>
                        </a:rPr>
                        <a:t>_</a:t>
                      </a:r>
                      <a:r>
                        <a:rPr sz="1000" b="1" spc="-5">
                          <a:solidFill>
                            <a:srgbClr val="C41717"/>
                          </a:solidFill>
                          <a:latin typeface="Arial"/>
                          <a:cs typeface="Arial"/>
                        </a:rPr>
                        <a:t>l</a:t>
                      </a:r>
                      <a:r>
                        <a:rPr sz="1000" b="1" spc="-10">
                          <a:solidFill>
                            <a:srgbClr val="C41717"/>
                          </a:solidFill>
                          <a:latin typeface="Arial"/>
                          <a:cs typeface="Arial"/>
                        </a:rPr>
                        <a:t>a</a:t>
                      </a:r>
                      <a:r>
                        <a:rPr sz="1000" b="1">
                          <a:solidFill>
                            <a:srgbClr val="C41717"/>
                          </a:solidFill>
                          <a:latin typeface="Arial"/>
                          <a:cs typeface="Arial"/>
                        </a:rPr>
                        <a:t>t</a:t>
                      </a:r>
                      <a:r>
                        <a:rPr sz="1000" b="1" spc="-5">
                          <a:solidFill>
                            <a:srgbClr val="C41717"/>
                          </a:solidFill>
                          <a:latin typeface="Arial"/>
                          <a:cs typeface="Arial"/>
                        </a:rPr>
                        <a:t>i</a:t>
                      </a:r>
                      <a:r>
                        <a:rPr sz="1000" b="1">
                          <a:solidFill>
                            <a:srgbClr val="C41717"/>
                          </a:solidFill>
                          <a:latin typeface="Arial"/>
                          <a:cs typeface="Arial"/>
                        </a:rPr>
                        <a:t>t  ude</a:t>
                      </a:r>
                      <a:endParaRPr sz="1000">
                        <a:latin typeface="Arial"/>
                        <a:cs typeface="Arial"/>
                      </a:endParaRPr>
                    </a:p>
                  </a:txBody>
                  <a:tcPr marL="0" marR="0" marT="1841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264C57"/>
                    </a:solidFill>
                  </a:tcPr>
                </a:tc>
                <a:tc>
                  <a:txBody>
                    <a:bodyPr/>
                    <a:lstStyle/>
                    <a:p>
                      <a:pPr marL="67945">
                        <a:lnSpc>
                          <a:spcPts val="1090"/>
                        </a:lnSpc>
                      </a:pPr>
                      <a:r>
                        <a:rPr sz="1000" spc="-10">
                          <a:solidFill>
                            <a:srgbClr val="CEB200"/>
                          </a:solidFill>
                          <a:latin typeface="Arial MT"/>
                          <a:cs typeface="Arial MT"/>
                        </a:rPr>
                        <a:t>Latitude</a:t>
                      </a:r>
                      <a:r>
                        <a:rPr sz="1000" spc="-35">
                          <a:solidFill>
                            <a:srgbClr val="CEB200"/>
                          </a:solidFill>
                          <a:latin typeface="Arial MT"/>
                          <a:cs typeface="Arial MT"/>
                        </a:rPr>
                        <a:t> </a:t>
                      </a:r>
                      <a:r>
                        <a:rPr lang="en-GB" sz="1000" spc="-5">
                          <a:solidFill>
                            <a:srgbClr val="CEB200"/>
                          </a:solidFill>
                          <a:latin typeface="Arial MT"/>
                          <a:cs typeface="Arial MT"/>
                        </a:rPr>
                        <a:t>coordinates at pickup location</a:t>
                      </a:r>
                      <a:r>
                        <a:rPr sz="1000" spc="-10">
                          <a:solidFill>
                            <a:srgbClr val="CEB200"/>
                          </a:solidFill>
                          <a:latin typeface="Arial MT"/>
                          <a:cs typeface="Arial MT"/>
                        </a:rPr>
                        <a:t>.</a:t>
                      </a:r>
                      <a:endParaRPr sz="1000">
                        <a:latin typeface="Arial MT"/>
                        <a:cs typeface="Arial MT"/>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264C57"/>
                    </a:solidFill>
                  </a:tcPr>
                </a:tc>
                <a:extLst>
                  <a:ext uri="{0D108BD9-81ED-4DB2-BD59-A6C34878D82A}">
                    <a16:rowId xmlns:a16="http://schemas.microsoft.com/office/drawing/2014/main" val="10006"/>
                  </a:ext>
                </a:extLst>
              </a:tr>
              <a:tr h="457518">
                <a:tc>
                  <a:txBody>
                    <a:bodyPr/>
                    <a:lstStyle/>
                    <a:p>
                      <a:pPr marL="67945">
                        <a:lnSpc>
                          <a:spcPts val="1100"/>
                        </a:lnSpc>
                      </a:pPr>
                      <a:r>
                        <a:rPr sz="1000" b="1">
                          <a:solidFill>
                            <a:srgbClr val="C41717"/>
                          </a:solidFill>
                          <a:latin typeface="Arial"/>
                          <a:cs typeface="Arial"/>
                        </a:rPr>
                        <a:t>R</a:t>
                      </a:r>
                      <a:r>
                        <a:rPr sz="1000" b="1" spc="-10">
                          <a:solidFill>
                            <a:srgbClr val="C41717"/>
                          </a:solidFill>
                          <a:latin typeface="Arial"/>
                          <a:cs typeface="Arial"/>
                        </a:rPr>
                        <a:t>a</a:t>
                      </a:r>
                      <a:r>
                        <a:rPr sz="1000" b="1" spc="5">
                          <a:solidFill>
                            <a:srgbClr val="C41717"/>
                          </a:solidFill>
                          <a:latin typeface="Arial"/>
                          <a:cs typeface="Arial"/>
                        </a:rPr>
                        <a:t>t</a:t>
                      </a:r>
                      <a:r>
                        <a:rPr sz="1000" b="1" spc="-10">
                          <a:solidFill>
                            <a:srgbClr val="C41717"/>
                          </a:solidFill>
                          <a:latin typeface="Arial"/>
                          <a:cs typeface="Arial"/>
                        </a:rPr>
                        <a:t>e</a:t>
                      </a:r>
                      <a:r>
                        <a:rPr sz="1000" b="1">
                          <a:solidFill>
                            <a:srgbClr val="C41717"/>
                          </a:solidFill>
                          <a:latin typeface="Arial"/>
                          <a:cs typeface="Arial"/>
                        </a:rPr>
                        <a:t>Cod</a:t>
                      </a:r>
                      <a:r>
                        <a:rPr sz="1000" b="1" spc="-10">
                          <a:solidFill>
                            <a:srgbClr val="C41717"/>
                          </a:solidFill>
                          <a:latin typeface="Arial"/>
                          <a:cs typeface="Arial"/>
                        </a:rPr>
                        <a:t>e</a:t>
                      </a:r>
                      <a:r>
                        <a:rPr sz="1000" b="1" spc="-5">
                          <a:solidFill>
                            <a:srgbClr val="C41717"/>
                          </a:solidFill>
                          <a:latin typeface="Arial"/>
                          <a:cs typeface="Arial"/>
                        </a:rPr>
                        <a:t>I</a:t>
                      </a:r>
                      <a:r>
                        <a:rPr sz="1000" b="1">
                          <a:solidFill>
                            <a:srgbClr val="C41717"/>
                          </a:solidFill>
                          <a:latin typeface="Arial"/>
                          <a:cs typeface="Arial"/>
                        </a:rPr>
                        <a:t>D</a:t>
                      </a:r>
                      <a:endParaRPr sz="1000">
                        <a:latin typeface="Arial"/>
                        <a:cs typeface="Arial"/>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264C57"/>
                    </a:solidFill>
                  </a:tcPr>
                </a:tc>
                <a:tc>
                  <a:txBody>
                    <a:bodyPr/>
                    <a:lstStyle/>
                    <a:p>
                      <a:pPr marR="251460">
                        <a:lnSpc>
                          <a:spcPts val="1200"/>
                        </a:lnSpc>
                        <a:spcBef>
                          <a:spcPts val="30"/>
                        </a:spcBef>
                      </a:pPr>
                      <a:r>
                        <a:rPr sz="1000" spc="-5">
                          <a:solidFill>
                            <a:srgbClr val="CEB200"/>
                          </a:solidFill>
                          <a:latin typeface="Arial MT"/>
                          <a:cs typeface="Arial MT"/>
                        </a:rPr>
                        <a:t>Taximeter rate code for which the fare </a:t>
                      </a:r>
                      <a:r>
                        <a:rPr sz="1000">
                          <a:solidFill>
                            <a:srgbClr val="CEB200"/>
                          </a:solidFill>
                          <a:latin typeface="Arial MT"/>
                          <a:cs typeface="Arial MT"/>
                        </a:rPr>
                        <a:t>is </a:t>
                      </a:r>
                      <a:r>
                        <a:rPr sz="1000" spc="-10">
                          <a:solidFill>
                            <a:srgbClr val="CEB200"/>
                          </a:solidFill>
                          <a:latin typeface="Arial MT"/>
                          <a:cs typeface="Arial MT"/>
                        </a:rPr>
                        <a:t>different </a:t>
                      </a:r>
                      <a:r>
                        <a:rPr sz="1000" spc="-5">
                          <a:solidFill>
                            <a:srgbClr val="CEB200"/>
                          </a:solidFill>
                          <a:latin typeface="Arial MT"/>
                          <a:cs typeface="Arial MT"/>
                        </a:rPr>
                        <a:t>for </a:t>
                      </a:r>
                      <a:r>
                        <a:rPr sz="1000" spc="-265">
                          <a:solidFill>
                            <a:srgbClr val="CEB200"/>
                          </a:solidFill>
                          <a:latin typeface="Arial MT"/>
                          <a:cs typeface="Arial MT"/>
                        </a:rPr>
                        <a:t> </a:t>
                      </a:r>
                      <a:r>
                        <a:rPr sz="1000" spc="-5">
                          <a:solidFill>
                            <a:srgbClr val="CEB200"/>
                          </a:solidFill>
                          <a:latin typeface="Arial MT"/>
                          <a:cs typeface="Arial MT"/>
                        </a:rPr>
                        <a:t>each</a:t>
                      </a:r>
                      <a:r>
                        <a:rPr sz="1000" spc="-15">
                          <a:solidFill>
                            <a:srgbClr val="CEB200"/>
                          </a:solidFill>
                          <a:latin typeface="Arial MT"/>
                          <a:cs typeface="Arial MT"/>
                        </a:rPr>
                        <a:t> </a:t>
                      </a:r>
                      <a:r>
                        <a:rPr sz="1000" spc="-5">
                          <a:solidFill>
                            <a:srgbClr val="CEB200"/>
                          </a:solidFill>
                          <a:latin typeface="Arial MT"/>
                          <a:cs typeface="Arial MT"/>
                        </a:rPr>
                        <a:t>rate</a:t>
                      </a:r>
                      <a:r>
                        <a:rPr sz="1000" spc="-10">
                          <a:solidFill>
                            <a:srgbClr val="CEB200"/>
                          </a:solidFill>
                          <a:latin typeface="Arial MT"/>
                          <a:cs typeface="Arial MT"/>
                        </a:rPr>
                        <a:t> </a:t>
                      </a:r>
                      <a:r>
                        <a:rPr sz="1000" spc="-5">
                          <a:solidFill>
                            <a:srgbClr val="CEB200"/>
                          </a:solidFill>
                          <a:latin typeface="Arial MT"/>
                          <a:cs typeface="Arial MT"/>
                        </a:rPr>
                        <a:t>code</a:t>
                      </a:r>
                      <a:endParaRPr sz="1000">
                        <a:latin typeface="Arial MT"/>
                        <a:cs typeface="Arial MT"/>
                      </a:endParaRPr>
                    </a:p>
                  </a:txBody>
                  <a:tcPr marL="0" marR="0" marT="381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264C57"/>
                    </a:solidFill>
                  </a:tcPr>
                </a:tc>
                <a:extLst>
                  <a:ext uri="{0D108BD9-81ED-4DB2-BD59-A6C34878D82A}">
                    <a16:rowId xmlns:a16="http://schemas.microsoft.com/office/drawing/2014/main" val="10007"/>
                  </a:ext>
                </a:extLst>
              </a:tr>
              <a:tr h="1038346">
                <a:tc>
                  <a:txBody>
                    <a:bodyPr/>
                    <a:lstStyle/>
                    <a:p>
                      <a:pPr marL="67945" marR="22225">
                        <a:lnSpc>
                          <a:spcPts val="1100"/>
                        </a:lnSpc>
                        <a:spcBef>
                          <a:spcPts val="110"/>
                        </a:spcBef>
                      </a:pPr>
                      <a:r>
                        <a:rPr sz="1000" b="1" spc="-5">
                          <a:solidFill>
                            <a:srgbClr val="C41717"/>
                          </a:solidFill>
                          <a:latin typeface="Arial"/>
                          <a:cs typeface="Arial"/>
                        </a:rPr>
                        <a:t>S</a:t>
                      </a:r>
                      <a:r>
                        <a:rPr sz="1000" b="1">
                          <a:solidFill>
                            <a:srgbClr val="C41717"/>
                          </a:solidFill>
                          <a:latin typeface="Arial"/>
                          <a:cs typeface="Arial"/>
                        </a:rPr>
                        <a:t>to</a:t>
                      </a:r>
                      <a:r>
                        <a:rPr sz="1000" b="1" spc="-5">
                          <a:solidFill>
                            <a:srgbClr val="C41717"/>
                          </a:solidFill>
                          <a:latin typeface="Arial"/>
                          <a:cs typeface="Arial"/>
                        </a:rPr>
                        <a:t>r</a:t>
                      </a:r>
                      <a:r>
                        <a:rPr sz="1000" b="1" spc="-10">
                          <a:solidFill>
                            <a:srgbClr val="C41717"/>
                          </a:solidFill>
                          <a:latin typeface="Arial"/>
                          <a:cs typeface="Arial"/>
                        </a:rPr>
                        <a:t>e_a</a:t>
                      </a:r>
                      <a:r>
                        <a:rPr sz="1000" b="1">
                          <a:solidFill>
                            <a:srgbClr val="C41717"/>
                          </a:solidFill>
                          <a:latin typeface="Arial"/>
                          <a:cs typeface="Arial"/>
                        </a:rPr>
                        <a:t>nd_  </a:t>
                      </a:r>
                      <a:r>
                        <a:rPr sz="1000" b="1" spc="-5">
                          <a:solidFill>
                            <a:srgbClr val="C41717"/>
                          </a:solidFill>
                          <a:latin typeface="Arial"/>
                          <a:cs typeface="Arial"/>
                        </a:rPr>
                        <a:t>fwd_flag</a:t>
                      </a:r>
                      <a:endParaRPr sz="1000">
                        <a:latin typeface="Arial"/>
                        <a:cs typeface="Arial"/>
                      </a:endParaRPr>
                    </a:p>
                  </a:txBody>
                  <a:tcPr marL="0" marR="0" marT="1397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264C57"/>
                    </a:solidFill>
                  </a:tcPr>
                </a:tc>
                <a:tc>
                  <a:txBody>
                    <a:bodyPr/>
                    <a:lstStyle/>
                    <a:p>
                      <a:pPr marL="67945" marR="482600">
                        <a:lnSpc>
                          <a:spcPts val="1200"/>
                        </a:lnSpc>
                        <a:spcBef>
                          <a:spcPts val="30"/>
                        </a:spcBef>
                      </a:pPr>
                      <a:r>
                        <a:rPr sz="1000" spc="-5">
                          <a:solidFill>
                            <a:srgbClr val="CEB200"/>
                          </a:solidFill>
                          <a:latin typeface="Arial MT"/>
                          <a:cs typeface="Arial MT"/>
                        </a:rPr>
                        <a:t>This flag indicates </a:t>
                      </a:r>
                      <a:r>
                        <a:rPr sz="1000" spc="-10">
                          <a:solidFill>
                            <a:srgbClr val="CEB200"/>
                          </a:solidFill>
                          <a:latin typeface="Arial MT"/>
                          <a:cs typeface="Arial MT"/>
                        </a:rPr>
                        <a:t>whether </a:t>
                      </a:r>
                      <a:r>
                        <a:rPr sz="1000" spc="-5">
                          <a:solidFill>
                            <a:srgbClr val="CEB200"/>
                          </a:solidFill>
                          <a:latin typeface="Arial MT"/>
                          <a:cs typeface="Arial MT"/>
                        </a:rPr>
                        <a:t>the trip record was </a:t>
                      </a:r>
                      <a:r>
                        <a:rPr sz="1000">
                          <a:solidFill>
                            <a:srgbClr val="CEB200"/>
                          </a:solidFill>
                          <a:latin typeface="Arial MT"/>
                          <a:cs typeface="Arial MT"/>
                        </a:rPr>
                        <a:t> </a:t>
                      </a:r>
                      <a:r>
                        <a:rPr sz="1000" spc="-5">
                          <a:solidFill>
                            <a:srgbClr val="CEB200"/>
                          </a:solidFill>
                          <a:latin typeface="Arial MT"/>
                          <a:cs typeface="Arial MT"/>
                        </a:rPr>
                        <a:t>held </a:t>
                      </a:r>
                      <a:r>
                        <a:rPr sz="1000">
                          <a:solidFill>
                            <a:srgbClr val="CEB200"/>
                          </a:solidFill>
                          <a:latin typeface="Arial MT"/>
                          <a:cs typeface="Arial MT"/>
                        </a:rPr>
                        <a:t>in </a:t>
                      </a:r>
                      <a:r>
                        <a:rPr sz="1000" spc="-5">
                          <a:solidFill>
                            <a:srgbClr val="CEB200"/>
                          </a:solidFill>
                          <a:latin typeface="Arial MT"/>
                          <a:cs typeface="Arial MT"/>
                        </a:rPr>
                        <a:t>vehicle memory </a:t>
                      </a:r>
                      <a:r>
                        <a:rPr sz="1000" spc="-10">
                          <a:solidFill>
                            <a:srgbClr val="CEB200"/>
                          </a:solidFill>
                          <a:latin typeface="Arial MT"/>
                          <a:cs typeface="Arial MT"/>
                        </a:rPr>
                        <a:t>before sending </a:t>
                      </a:r>
                      <a:r>
                        <a:rPr sz="1000" spc="-5">
                          <a:solidFill>
                            <a:srgbClr val="CEB200"/>
                          </a:solidFill>
                          <a:latin typeface="Arial MT"/>
                          <a:cs typeface="Arial MT"/>
                        </a:rPr>
                        <a:t>to the </a:t>
                      </a:r>
                      <a:r>
                        <a:rPr sz="1000">
                          <a:solidFill>
                            <a:srgbClr val="CEB200"/>
                          </a:solidFill>
                          <a:latin typeface="Arial MT"/>
                          <a:cs typeface="Arial MT"/>
                        </a:rPr>
                        <a:t> </a:t>
                      </a:r>
                      <a:r>
                        <a:rPr sz="1000" spc="-10">
                          <a:solidFill>
                            <a:srgbClr val="CEB200"/>
                          </a:solidFill>
                          <a:latin typeface="Arial MT"/>
                          <a:cs typeface="Arial MT"/>
                        </a:rPr>
                        <a:t>vendor, </a:t>
                      </a:r>
                      <a:r>
                        <a:rPr sz="1000" spc="-5">
                          <a:solidFill>
                            <a:srgbClr val="CEB200"/>
                          </a:solidFill>
                          <a:latin typeface="Arial MT"/>
                          <a:cs typeface="Arial MT"/>
                        </a:rPr>
                        <a:t>aka “store </a:t>
                      </a:r>
                      <a:r>
                        <a:rPr sz="1000" spc="-10">
                          <a:solidFill>
                            <a:srgbClr val="CEB200"/>
                          </a:solidFill>
                          <a:latin typeface="Arial MT"/>
                          <a:cs typeface="Arial MT"/>
                        </a:rPr>
                        <a:t>and </a:t>
                      </a:r>
                      <a:r>
                        <a:rPr sz="1000" spc="-5">
                          <a:solidFill>
                            <a:srgbClr val="CEB200"/>
                          </a:solidFill>
                          <a:latin typeface="Arial MT"/>
                          <a:cs typeface="Arial MT"/>
                        </a:rPr>
                        <a:t>forward, "because the </a:t>
                      </a:r>
                      <a:r>
                        <a:rPr sz="1000">
                          <a:solidFill>
                            <a:srgbClr val="CEB200"/>
                          </a:solidFill>
                          <a:latin typeface="Arial MT"/>
                          <a:cs typeface="Arial MT"/>
                        </a:rPr>
                        <a:t> </a:t>
                      </a:r>
                      <a:r>
                        <a:rPr sz="1000" spc="-5">
                          <a:solidFill>
                            <a:srgbClr val="CEB200"/>
                          </a:solidFill>
                          <a:latin typeface="Arial MT"/>
                          <a:cs typeface="Arial MT"/>
                        </a:rPr>
                        <a:t>vehicle</a:t>
                      </a:r>
                      <a:r>
                        <a:rPr sz="1000" spc="-25">
                          <a:solidFill>
                            <a:srgbClr val="CEB200"/>
                          </a:solidFill>
                          <a:latin typeface="Arial MT"/>
                          <a:cs typeface="Arial MT"/>
                        </a:rPr>
                        <a:t> </a:t>
                      </a:r>
                      <a:r>
                        <a:rPr sz="1000" spc="-5">
                          <a:solidFill>
                            <a:srgbClr val="CEB200"/>
                          </a:solidFill>
                          <a:latin typeface="Arial MT"/>
                          <a:cs typeface="Arial MT"/>
                        </a:rPr>
                        <a:t>did</a:t>
                      </a:r>
                      <a:r>
                        <a:rPr sz="1000" spc="-20">
                          <a:solidFill>
                            <a:srgbClr val="CEB200"/>
                          </a:solidFill>
                          <a:latin typeface="Arial MT"/>
                          <a:cs typeface="Arial MT"/>
                        </a:rPr>
                        <a:t> </a:t>
                      </a:r>
                      <a:r>
                        <a:rPr sz="1000" spc="-10">
                          <a:solidFill>
                            <a:srgbClr val="CEB200"/>
                          </a:solidFill>
                          <a:latin typeface="Arial MT"/>
                          <a:cs typeface="Arial MT"/>
                        </a:rPr>
                        <a:t>not</a:t>
                      </a:r>
                      <a:r>
                        <a:rPr sz="1000" spc="-25">
                          <a:solidFill>
                            <a:srgbClr val="CEB200"/>
                          </a:solidFill>
                          <a:latin typeface="Arial MT"/>
                          <a:cs typeface="Arial MT"/>
                        </a:rPr>
                        <a:t> </a:t>
                      </a:r>
                      <a:r>
                        <a:rPr sz="1000" spc="-5">
                          <a:solidFill>
                            <a:srgbClr val="CEB200"/>
                          </a:solidFill>
                          <a:latin typeface="Arial MT"/>
                          <a:cs typeface="Arial MT"/>
                        </a:rPr>
                        <a:t>have</a:t>
                      </a:r>
                      <a:r>
                        <a:rPr sz="1000" spc="-20">
                          <a:solidFill>
                            <a:srgbClr val="CEB200"/>
                          </a:solidFill>
                          <a:latin typeface="Arial MT"/>
                          <a:cs typeface="Arial MT"/>
                        </a:rPr>
                        <a:t> </a:t>
                      </a:r>
                      <a:r>
                        <a:rPr sz="1000">
                          <a:solidFill>
                            <a:srgbClr val="CEB200"/>
                          </a:solidFill>
                          <a:latin typeface="Arial MT"/>
                          <a:cs typeface="Arial MT"/>
                        </a:rPr>
                        <a:t>a</a:t>
                      </a:r>
                      <a:r>
                        <a:rPr sz="1000" spc="-15">
                          <a:solidFill>
                            <a:srgbClr val="CEB200"/>
                          </a:solidFill>
                          <a:latin typeface="Arial MT"/>
                          <a:cs typeface="Arial MT"/>
                        </a:rPr>
                        <a:t> </a:t>
                      </a:r>
                      <a:r>
                        <a:rPr sz="1000" spc="-10">
                          <a:solidFill>
                            <a:srgbClr val="CEB200"/>
                          </a:solidFill>
                          <a:latin typeface="Arial MT"/>
                          <a:cs typeface="Arial MT"/>
                        </a:rPr>
                        <a:t>connection</a:t>
                      </a:r>
                      <a:r>
                        <a:rPr sz="1000" spc="-20">
                          <a:solidFill>
                            <a:srgbClr val="CEB200"/>
                          </a:solidFill>
                          <a:latin typeface="Arial MT"/>
                          <a:cs typeface="Arial MT"/>
                        </a:rPr>
                        <a:t> </a:t>
                      </a:r>
                      <a:r>
                        <a:rPr sz="1000" spc="-5">
                          <a:solidFill>
                            <a:srgbClr val="CEB200"/>
                          </a:solidFill>
                          <a:latin typeface="Arial MT"/>
                          <a:cs typeface="Arial MT"/>
                        </a:rPr>
                        <a:t>to</a:t>
                      </a:r>
                      <a:r>
                        <a:rPr sz="1000" spc="-15">
                          <a:solidFill>
                            <a:srgbClr val="CEB200"/>
                          </a:solidFill>
                          <a:latin typeface="Arial MT"/>
                          <a:cs typeface="Arial MT"/>
                        </a:rPr>
                        <a:t> </a:t>
                      </a:r>
                      <a:r>
                        <a:rPr sz="1000" spc="-5">
                          <a:solidFill>
                            <a:srgbClr val="CEB200"/>
                          </a:solidFill>
                          <a:latin typeface="Arial MT"/>
                          <a:cs typeface="Arial MT"/>
                        </a:rPr>
                        <a:t>the</a:t>
                      </a:r>
                      <a:r>
                        <a:rPr sz="1000" spc="-10">
                          <a:solidFill>
                            <a:srgbClr val="CEB200"/>
                          </a:solidFill>
                          <a:latin typeface="Arial MT"/>
                          <a:cs typeface="Arial MT"/>
                        </a:rPr>
                        <a:t> </a:t>
                      </a:r>
                      <a:r>
                        <a:rPr sz="1000" spc="-5">
                          <a:solidFill>
                            <a:srgbClr val="CEB200"/>
                          </a:solidFill>
                          <a:latin typeface="Arial MT"/>
                          <a:cs typeface="Arial MT"/>
                        </a:rPr>
                        <a:t>server.</a:t>
                      </a:r>
                      <a:endParaRPr sz="1000">
                        <a:latin typeface="Arial MT"/>
                        <a:cs typeface="Arial MT"/>
                      </a:endParaRPr>
                    </a:p>
                  </a:txBody>
                  <a:tcPr marL="0" marR="0" marT="381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264C57"/>
                    </a:solidFill>
                  </a:tcPr>
                </a:tc>
                <a:extLst>
                  <a:ext uri="{0D108BD9-81ED-4DB2-BD59-A6C34878D82A}">
                    <a16:rowId xmlns:a16="http://schemas.microsoft.com/office/drawing/2014/main" val="10008"/>
                  </a:ext>
                </a:extLst>
              </a:tr>
            </a:tbl>
          </a:graphicData>
        </a:graphic>
      </p:graphicFrame>
      <p:graphicFrame>
        <p:nvGraphicFramePr>
          <p:cNvPr id="6" name="object 6"/>
          <p:cNvGraphicFramePr>
            <a:graphicFrameLocks noGrp="1"/>
          </p:cNvGraphicFramePr>
          <p:nvPr>
            <p:extLst>
              <p:ext uri="{D42A27DB-BD31-4B8C-83A1-F6EECF244321}">
                <p14:modId xmlns:p14="http://schemas.microsoft.com/office/powerpoint/2010/main" val="676301196"/>
              </p:ext>
            </p:extLst>
          </p:nvPr>
        </p:nvGraphicFramePr>
        <p:xfrm>
          <a:off x="4565650" y="276678"/>
          <a:ext cx="4309745" cy="4539341"/>
        </p:xfrm>
        <a:graphic>
          <a:graphicData uri="http://schemas.openxmlformats.org/drawingml/2006/table">
            <a:tbl>
              <a:tblPr firstRow="1" bandRow="1">
                <a:tableStyleId>{2D5ABB26-0587-4C30-8999-92F81FD0307C}</a:tableStyleId>
              </a:tblPr>
              <a:tblGrid>
                <a:gridCol w="854075">
                  <a:extLst>
                    <a:ext uri="{9D8B030D-6E8A-4147-A177-3AD203B41FA5}">
                      <a16:colId xmlns:a16="http://schemas.microsoft.com/office/drawing/2014/main" val="20000"/>
                    </a:ext>
                  </a:extLst>
                </a:gridCol>
                <a:gridCol w="3455670">
                  <a:extLst>
                    <a:ext uri="{9D8B030D-6E8A-4147-A177-3AD203B41FA5}">
                      <a16:colId xmlns:a16="http://schemas.microsoft.com/office/drawing/2014/main" val="20001"/>
                    </a:ext>
                  </a:extLst>
                </a:gridCol>
              </a:tblGrid>
              <a:tr h="365129">
                <a:tc>
                  <a:txBody>
                    <a:bodyPr/>
                    <a:lstStyle/>
                    <a:p>
                      <a:pPr marL="67945">
                        <a:lnSpc>
                          <a:spcPts val="1070"/>
                        </a:lnSpc>
                      </a:pPr>
                      <a:r>
                        <a:rPr sz="900" b="1" spc="-5">
                          <a:solidFill>
                            <a:srgbClr val="C41717"/>
                          </a:solidFill>
                          <a:latin typeface="Arial"/>
                          <a:cs typeface="Arial"/>
                        </a:rPr>
                        <a:t>Dropoff_longi</a:t>
                      </a:r>
                      <a:endParaRPr sz="900">
                        <a:latin typeface="Arial"/>
                        <a:cs typeface="Arial"/>
                      </a:endParaRPr>
                    </a:p>
                    <a:p>
                      <a:pPr marL="67945">
                        <a:lnSpc>
                          <a:spcPct val="100000"/>
                        </a:lnSpc>
                        <a:spcBef>
                          <a:spcPts val="120"/>
                        </a:spcBef>
                      </a:pPr>
                      <a:r>
                        <a:rPr sz="900" b="1">
                          <a:solidFill>
                            <a:srgbClr val="C41717"/>
                          </a:solidFill>
                          <a:latin typeface="Arial"/>
                          <a:cs typeface="Arial"/>
                        </a:rPr>
                        <a:t>tude</a:t>
                      </a:r>
                      <a:endParaRPr sz="900">
                        <a:latin typeface="Arial"/>
                        <a:cs typeface="Arial"/>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264C57"/>
                    </a:solidFill>
                  </a:tcPr>
                </a:tc>
                <a:tc>
                  <a:txBody>
                    <a:bodyPr/>
                    <a:lstStyle/>
                    <a:p>
                      <a:pPr marL="67310">
                        <a:lnSpc>
                          <a:spcPts val="1070"/>
                        </a:lnSpc>
                      </a:pPr>
                      <a:r>
                        <a:rPr lang="en-GB" sz="900" spc="-10">
                          <a:solidFill>
                            <a:srgbClr val="CEB200"/>
                          </a:solidFill>
                          <a:latin typeface="Arial MT"/>
                          <a:cs typeface="Arial MT"/>
                        </a:rPr>
                        <a:t>Longitude</a:t>
                      </a:r>
                      <a:r>
                        <a:rPr lang="en-GB" sz="900" spc="-35">
                          <a:solidFill>
                            <a:srgbClr val="CEB200"/>
                          </a:solidFill>
                          <a:latin typeface="Arial MT"/>
                          <a:cs typeface="Arial MT"/>
                        </a:rPr>
                        <a:t> </a:t>
                      </a:r>
                      <a:r>
                        <a:rPr lang="en-GB" sz="900" spc="-5">
                          <a:solidFill>
                            <a:srgbClr val="CEB200"/>
                          </a:solidFill>
                          <a:latin typeface="Arial MT"/>
                          <a:cs typeface="Arial MT"/>
                        </a:rPr>
                        <a:t>coordinates at drop-off location</a:t>
                      </a:r>
                      <a:r>
                        <a:rPr sz="900" spc="-5">
                          <a:solidFill>
                            <a:srgbClr val="CEB200"/>
                          </a:solidFill>
                          <a:latin typeface="Arial MT"/>
                          <a:cs typeface="Arial MT"/>
                        </a:rPr>
                        <a:t>.</a:t>
                      </a:r>
                      <a:endParaRPr sz="900">
                        <a:latin typeface="Arial MT"/>
                        <a:cs typeface="Arial MT"/>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264C57"/>
                    </a:solidFill>
                  </a:tcPr>
                </a:tc>
                <a:extLst>
                  <a:ext uri="{0D108BD9-81ED-4DB2-BD59-A6C34878D82A}">
                    <a16:rowId xmlns:a16="http://schemas.microsoft.com/office/drawing/2014/main" val="10000"/>
                  </a:ext>
                </a:extLst>
              </a:tr>
              <a:tr h="365129">
                <a:tc>
                  <a:txBody>
                    <a:bodyPr/>
                    <a:lstStyle/>
                    <a:p>
                      <a:pPr marL="67945">
                        <a:lnSpc>
                          <a:spcPts val="1075"/>
                        </a:lnSpc>
                      </a:pPr>
                      <a:r>
                        <a:rPr sz="900" b="1">
                          <a:solidFill>
                            <a:srgbClr val="C41717"/>
                          </a:solidFill>
                          <a:latin typeface="Arial"/>
                          <a:cs typeface="Arial"/>
                        </a:rPr>
                        <a:t>Dropoff_</a:t>
                      </a:r>
                      <a:endParaRPr sz="900">
                        <a:latin typeface="Arial"/>
                        <a:cs typeface="Arial"/>
                      </a:endParaRPr>
                    </a:p>
                    <a:p>
                      <a:pPr marL="67945">
                        <a:lnSpc>
                          <a:spcPct val="100000"/>
                        </a:lnSpc>
                        <a:spcBef>
                          <a:spcPts val="120"/>
                        </a:spcBef>
                      </a:pPr>
                      <a:r>
                        <a:rPr sz="900" b="1">
                          <a:solidFill>
                            <a:srgbClr val="C41717"/>
                          </a:solidFill>
                          <a:latin typeface="Arial"/>
                          <a:cs typeface="Arial"/>
                        </a:rPr>
                        <a:t>latitude</a:t>
                      </a:r>
                      <a:endParaRPr sz="900">
                        <a:latin typeface="Arial"/>
                        <a:cs typeface="Arial"/>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264C57"/>
                    </a:solidFill>
                  </a:tcPr>
                </a:tc>
                <a:tc>
                  <a:txBody>
                    <a:bodyPr/>
                    <a:lstStyle/>
                    <a:p>
                      <a:pPr marL="67310">
                        <a:lnSpc>
                          <a:spcPts val="1075"/>
                        </a:lnSpc>
                      </a:pPr>
                      <a:r>
                        <a:rPr lang="en-GB" sz="900" spc="-10">
                          <a:solidFill>
                            <a:srgbClr val="CEB200"/>
                          </a:solidFill>
                          <a:latin typeface="Arial MT"/>
                          <a:cs typeface="Arial MT"/>
                        </a:rPr>
                        <a:t>Longitude</a:t>
                      </a:r>
                      <a:r>
                        <a:rPr lang="en-GB" sz="900" spc="-35">
                          <a:solidFill>
                            <a:srgbClr val="CEB200"/>
                          </a:solidFill>
                          <a:latin typeface="Arial MT"/>
                          <a:cs typeface="Arial MT"/>
                        </a:rPr>
                        <a:t> </a:t>
                      </a:r>
                      <a:r>
                        <a:rPr lang="en-GB" sz="900" spc="-5">
                          <a:solidFill>
                            <a:srgbClr val="CEB200"/>
                          </a:solidFill>
                          <a:latin typeface="Arial MT"/>
                          <a:cs typeface="Arial MT"/>
                        </a:rPr>
                        <a:t>coordinates at drop-off location</a:t>
                      </a:r>
                      <a:r>
                        <a:rPr sz="900" spc="-5">
                          <a:solidFill>
                            <a:srgbClr val="CEB200"/>
                          </a:solidFill>
                          <a:latin typeface="Arial MT"/>
                          <a:cs typeface="Arial MT"/>
                        </a:rPr>
                        <a:t>.</a:t>
                      </a:r>
                      <a:endParaRPr sz="900">
                        <a:latin typeface="Arial MT"/>
                        <a:cs typeface="Arial MT"/>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264C57"/>
                    </a:solidFill>
                  </a:tcPr>
                </a:tc>
                <a:extLst>
                  <a:ext uri="{0D108BD9-81ED-4DB2-BD59-A6C34878D82A}">
                    <a16:rowId xmlns:a16="http://schemas.microsoft.com/office/drawing/2014/main" val="10001"/>
                  </a:ext>
                </a:extLst>
              </a:tr>
              <a:tr h="319796">
                <a:tc>
                  <a:txBody>
                    <a:bodyPr/>
                    <a:lstStyle/>
                    <a:p>
                      <a:pPr marL="67945">
                        <a:lnSpc>
                          <a:spcPct val="100000"/>
                        </a:lnSpc>
                      </a:pPr>
                      <a:r>
                        <a:rPr sz="900" b="1" spc="-5">
                          <a:solidFill>
                            <a:srgbClr val="C41717"/>
                          </a:solidFill>
                          <a:latin typeface="Arial"/>
                          <a:cs typeface="Arial"/>
                        </a:rPr>
                        <a:t>Payment_type</a:t>
                      </a:r>
                      <a:endParaRPr sz="900">
                        <a:latin typeface="Arial"/>
                        <a:cs typeface="Arial"/>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264C57"/>
                    </a:solidFill>
                  </a:tcPr>
                </a:tc>
                <a:tc>
                  <a:txBody>
                    <a:bodyPr/>
                    <a:lstStyle/>
                    <a:p>
                      <a:pPr marL="67310">
                        <a:lnSpc>
                          <a:spcPct val="100000"/>
                        </a:lnSpc>
                        <a:spcBef>
                          <a:spcPts val="95"/>
                        </a:spcBef>
                      </a:pPr>
                      <a:r>
                        <a:rPr sz="900">
                          <a:solidFill>
                            <a:srgbClr val="CEB200"/>
                          </a:solidFill>
                          <a:latin typeface="Arial MT"/>
                          <a:cs typeface="Arial MT"/>
                        </a:rPr>
                        <a:t>A</a:t>
                      </a:r>
                      <a:r>
                        <a:rPr sz="900" spc="-15">
                          <a:solidFill>
                            <a:srgbClr val="CEB200"/>
                          </a:solidFill>
                          <a:latin typeface="Arial MT"/>
                          <a:cs typeface="Arial MT"/>
                        </a:rPr>
                        <a:t> </a:t>
                      </a:r>
                      <a:r>
                        <a:rPr sz="900" spc="-5">
                          <a:solidFill>
                            <a:srgbClr val="CEB200"/>
                          </a:solidFill>
                          <a:latin typeface="Arial MT"/>
                          <a:cs typeface="Arial MT"/>
                        </a:rPr>
                        <a:t>numeric</a:t>
                      </a:r>
                      <a:r>
                        <a:rPr sz="900" spc="-25">
                          <a:solidFill>
                            <a:srgbClr val="CEB200"/>
                          </a:solidFill>
                          <a:latin typeface="Arial MT"/>
                          <a:cs typeface="Arial MT"/>
                        </a:rPr>
                        <a:t> </a:t>
                      </a:r>
                      <a:r>
                        <a:rPr sz="900" spc="-5">
                          <a:solidFill>
                            <a:srgbClr val="CEB200"/>
                          </a:solidFill>
                          <a:latin typeface="Arial MT"/>
                          <a:cs typeface="Arial MT"/>
                        </a:rPr>
                        <a:t>code signifying</a:t>
                      </a:r>
                      <a:r>
                        <a:rPr sz="900" spc="-20">
                          <a:solidFill>
                            <a:srgbClr val="CEB200"/>
                          </a:solidFill>
                          <a:latin typeface="Arial MT"/>
                          <a:cs typeface="Arial MT"/>
                        </a:rPr>
                        <a:t> </a:t>
                      </a:r>
                      <a:r>
                        <a:rPr sz="900" spc="-5">
                          <a:solidFill>
                            <a:srgbClr val="CEB200"/>
                          </a:solidFill>
                          <a:latin typeface="Arial MT"/>
                          <a:cs typeface="Arial MT"/>
                        </a:rPr>
                        <a:t>how</a:t>
                      </a:r>
                      <a:r>
                        <a:rPr sz="900" spc="-20">
                          <a:solidFill>
                            <a:srgbClr val="CEB200"/>
                          </a:solidFill>
                          <a:latin typeface="Arial MT"/>
                          <a:cs typeface="Arial MT"/>
                        </a:rPr>
                        <a:t> </a:t>
                      </a:r>
                      <a:r>
                        <a:rPr sz="900">
                          <a:solidFill>
                            <a:srgbClr val="CEB200"/>
                          </a:solidFill>
                          <a:latin typeface="Arial MT"/>
                          <a:cs typeface="Arial MT"/>
                        </a:rPr>
                        <a:t>the</a:t>
                      </a:r>
                      <a:r>
                        <a:rPr sz="900" spc="-10">
                          <a:solidFill>
                            <a:srgbClr val="CEB200"/>
                          </a:solidFill>
                          <a:latin typeface="Arial MT"/>
                          <a:cs typeface="Arial MT"/>
                        </a:rPr>
                        <a:t> </a:t>
                      </a:r>
                      <a:r>
                        <a:rPr sz="900" spc="-5">
                          <a:solidFill>
                            <a:srgbClr val="CEB200"/>
                          </a:solidFill>
                          <a:latin typeface="Arial MT"/>
                          <a:cs typeface="Arial MT"/>
                        </a:rPr>
                        <a:t>passenger</a:t>
                      </a:r>
                      <a:r>
                        <a:rPr sz="900" spc="-10">
                          <a:solidFill>
                            <a:srgbClr val="CEB200"/>
                          </a:solidFill>
                          <a:latin typeface="Arial MT"/>
                          <a:cs typeface="Arial MT"/>
                        </a:rPr>
                        <a:t> </a:t>
                      </a:r>
                      <a:r>
                        <a:rPr sz="900" spc="-5">
                          <a:solidFill>
                            <a:srgbClr val="CEB200"/>
                          </a:solidFill>
                          <a:latin typeface="Arial MT"/>
                          <a:cs typeface="Arial MT"/>
                        </a:rPr>
                        <a:t>paid</a:t>
                      </a:r>
                      <a:r>
                        <a:rPr sz="900" spc="-20">
                          <a:solidFill>
                            <a:srgbClr val="CEB200"/>
                          </a:solidFill>
                          <a:latin typeface="Arial MT"/>
                          <a:cs typeface="Arial MT"/>
                        </a:rPr>
                        <a:t> </a:t>
                      </a:r>
                      <a:r>
                        <a:rPr sz="900">
                          <a:solidFill>
                            <a:srgbClr val="CEB200"/>
                          </a:solidFill>
                          <a:latin typeface="Arial MT"/>
                          <a:cs typeface="Arial MT"/>
                        </a:rPr>
                        <a:t>for</a:t>
                      </a:r>
                      <a:r>
                        <a:rPr sz="900" spc="-10">
                          <a:solidFill>
                            <a:srgbClr val="CEB200"/>
                          </a:solidFill>
                          <a:latin typeface="Arial MT"/>
                          <a:cs typeface="Arial MT"/>
                        </a:rPr>
                        <a:t> </a:t>
                      </a:r>
                      <a:r>
                        <a:rPr sz="900">
                          <a:solidFill>
                            <a:srgbClr val="CEB200"/>
                          </a:solidFill>
                          <a:latin typeface="Arial MT"/>
                          <a:cs typeface="Arial MT"/>
                        </a:rPr>
                        <a:t>the</a:t>
                      </a:r>
                      <a:r>
                        <a:rPr sz="900" spc="-10">
                          <a:solidFill>
                            <a:srgbClr val="CEB200"/>
                          </a:solidFill>
                          <a:latin typeface="Arial MT"/>
                          <a:cs typeface="Arial MT"/>
                        </a:rPr>
                        <a:t> </a:t>
                      </a:r>
                      <a:r>
                        <a:rPr sz="900" spc="-5">
                          <a:solidFill>
                            <a:srgbClr val="CEB200"/>
                          </a:solidFill>
                          <a:latin typeface="Arial MT"/>
                          <a:cs typeface="Arial MT"/>
                        </a:rPr>
                        <a:t>trip.</a:t>
                      </a:r>
                      <a:endParaRPr sz="900">
                        <a:latin typeface="Arial MT"/>
                        <a:cs typeface="Arial MT"/>
                      </a:endParaRPr>
                    </a:p>
                  </a:txBody>
                  <a:tcPr marL="0" marR="0" marT="1206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264C57"/>
                    </a:solidFill>
                  </a:tcPr>
                </a:tc>
                <a:extLst>
                  <a:ext uri="{0D108BD9-81ED-4DB2-BD59-A6C34878D82A}">
                    <a16:rowId xmlns:a16="http://schemas.microsoft.com/office/drawing/2014/main" val="10002"/>
                  </a:ext>
                </a:extLst>
              </a:tr>
              <a:tr h="295196">
                <a:tc>
                  <a:txBody>
                    <a:bodyPr/>
                    <a:lstStyle/>
                    <a:p>
                      <a:pPr marL="67945">
                        <a:lnSpc>
                          <a:spcPct val="100000"/>
                        </a:lnSpc>
                      </a:pPr>
                      <a:r>
                        <a:rPr sz="900" b="1" spc="-5">
                          <a:solidFill>
                            <a:srgbClr val="C41717"/>
                          </a:solidFill>
                          <a:latin typeface="Arial"/>
                          <a:cs typeface="Arial"/>
                        </a:rPr>
                        <a:t>Fare_amount</a:t>
                      </a:r>
                      <a:endParaRPr sz="900">
                        <a:latin typeface="Arial"/>
                        <a:cs typeface="Arial"/>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264C57"/>
                    </a:solidFill>
                  </a:tcPr>
                </a:tc>
                <a:tc>
                  <a:txBody>
                    <a:bodyPr/>
                    <a:lstStyle/>
                    <a:p>
                      <a:pPr marL="67310">
                        <a:lnSpc>
                          <a:spcPct val="100000"/>
                        </a:lnSpc>
                      </a:pPr>
                      <a:r>
                        <a:rPr sz="900" spc="-5">
                          <a:solidFill>
                            <a:srgbClr val="CEB200"/>
                          </a:solidFill>
                          <a:latin typeface="Arial MT"/>
                          <a:cs typeface="Arial MT"/>
                        </a:rPr>
                        <a:t>The</a:t>
                      </a:r>
                      <a:r>
                        <a:rPr sz="900" spc="-15">
                          <a:solidFill>
                            <a:srgbClr val="CEB200"/>
                          </a:solidFill>
                          <a:latin typeface="Arial MT"/>
                          <a:cs typeface="Arial MT"/>
                        </a:rPr>
                        <a:t> </a:t>
                      </a:r>
                      <a:r>
                        <a:rPr sz="900" spc="-5">
                          <a:solidFill>
                            <a:srgbClr val="CEB200"/>
                          </a:solidFill>
                          <a:latin typeface="Arial MT"/>
                          <a:cs typeface="Arial MT"/>
                        </a:rPr>
                        <a:t>time-and-distance</a:t>
                      </a:r>
                      <a:r>
                        <a:rPr sz="900" spc="-15">
                          <a:solidFill>
                            <a:srgbClr val="CEB200"/>
                          </a:solidFill>
                          <a:latin typeface="Arial MT"/>
                          <a:cs typeface="Arial MT"/>
                        </a:rPr>
                        <a:t> </a:t>
                      </a:r>
                      <a:r>
                        <a:rPr sz="900">
                          <a:solidFill>
                            <a:srgbClr val="CEB200"/>
                          </a:solidFill>
                          <a:latin typeface="Arial MT"/>
                          <a:cs typeface="Arial MT"/>
                        </a:rPr>
                        <a:t>fare</a:t>
                      </a:r>
                      <a:r>
                        <a:rPr sz="900" spc="-25">
                          <a:solidFill>
                            <a:srgbClr val="CEB200"/>
                          </a:solidFill>
                          <a:latin typeface="Arial MT"/>
                          <a:cs typeface="Arial MT"/>
                        </a:rPr>
                        <a:t> </a:t>
                      </a:r>
                      <a:r>
                        <a:rPr sz="900" spc="-5">
                          <a:solidFill>
                            <a:srgbClr val="CEB200"/>
                          </a:solidFill>
                          <a:latin typeface="Arial MT"/>
                          <a:cs typeface="Arial MT"/>
                        </a:rPr>
                        <a:t>calculated</a:t>
                      </a:r>
                      <a:r>
                        <a:rPr sz="900" spc="-25">
                          <a:solidFill>
                            <a:srgbClr val="CEB200"/>
                          </a:solidFill>
                          <a:latin typeface="Arial MT"/>
                          <a:cs typeface="Arial MT"/>
                        </a:rPr>
                        <a:t> </a:t>
                      </a:r>
                      <a:r>
                        <a:rPr sz="900" spc="-5">
                          <a:solidFill>
                            <a:srgbClr val="CEB200"/>
                          </a:solidFill>
                          <a:latin typeface="Arial MT"/>
                          <a:cs typeface="Arial MT"/>
                        </a:rPr>
                        <a:t>by</a:t>
                      </a:r>
                      <a:r>
                        <a:rPr sz="900" spc="-10">
                          <a:solidFill>
                            <a:srgbClr val="CEB200"/>
                          </a:solidFill>
                          <a:latin typeface="Arial MT"/>
                          <a:cs typeface="Arial MT"/>
                        </a:rPr>
                        <a:t> </a:t>
                      </a:r>
                      <a:r>
                        <a:rPr sz="900">
                          <a:solidFill>
                            <a:srgbClr val="CEB200"/>
                          </a:solidFill>
                          <a:latin typeface="Arial MT"/>
                          <a:cs typeface="Arial MT"/>
                        </a:rPr>
                        <a:t>the</a:t>
                      </a:r>
                      <a:r>
                        <a:rPr sz="900" spc="-30">
                          <a:solidFill>
                            <a:srgbClr val="CEB200"/>
                          </a:solidFill>
                          <a:latin typeface="Arial MT"/>
                          <a:cs typeface="Arial MT"/>
                        </a:rPr>
                        <a:t> </a:t>
                      </a:r>
                      <a:r>
                        <a:rPr sz="900" spc="-5">
                          <a:solidFill>
                            <a:srgbClr val="CEB200"/>
                          </a:solidFill>
                          <a:latin typeface="Arial MT"/>
                          <a:cs typeface="Arial MT"/>
                        </a:rPr>
                        <a:t>meter.</a:t>
                      </a:r>
                      <a:endParaRPr sz="900">
                        <a:latin typeface="Arial MT"/>
                        <a:cs typeface="Arial MT"/>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264C57"/>
                    </a:solidFill>
                  </a:tcPr>
                </a:tc>
                <a:extLst>
                  <a:ext uri="{0D108BD9-81ED-4DB2-BD59-A6C34878D82A}">
                    <a16:rowId xmlns:a16="http://schemas.microsoft.com/office/drawing/2014/main" val="10003"/>
                  </a:ext>
                </a:extLst>
              </a:tr>
              <a:tr h="639591">
                <a:tc>
                  <a:txBody>
                    <a:bodyPr/>
                    <a:lstStyle/>
                    <a:p>
                      <a:pPr marL="67945">
                        <a:lnSpc>
                          <a:spcPct val="100000"/>
                        </a:lnSpc>
                        <a:spcBef>
                          <a:spcPts val="5"/>
                        </a:spcBef>
                      </a:pPr>
                      <a:r>
                        <a:rPr sz="900" b="1" spc="-5">
                          <a:solidFill>
                            <a:srgbClr val="C41717"/>
                          </a:solidFill>
                          <a:latin typeface="Arial"/>
                          <a:cs typeface="Arial"/>
                        </a:rPr>
                        <a:t>Extra</a:t>
                      </a:r>
                      <a:endParaRPr sz="900">
                        <a:latin typeface="Arial"/>
                        <a:cs typeface="Arial"/>
                      </a:endParaRPr>
                    </a:p>
                  </a:txBody>
                  <a:tcPr marL="0" marR="0" marT="63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264C57"/>
                    </a:solidFill>
                  </a:tcPr>
                </a:tc>
                <a:tc>
                  <a:txBody>
                    <a:bodyPr/>
                    <a:lstStyle/>
                    <a:p>
                      <a:pPr marL="67310">
                        <a:lnSpc>
                          <a:spcPct val="100000"/>
                        </a:lnSpc>
                        <a:spcBef>
                          <a:spcPts val="100"/>
                        </a:spcBef>
                      </a:pPr>
                      <a:r>
                        <a:rPr lang="en-GB" sz="900" spc="-5">
                          <a:solidFill>
                            <a:srgbClr val="CEB200"/>
                          </a:solidFill>
                          <a:latin typeface="Arial MT"/>
                          <a:cs typeface="Arial MT"/>
                        </a:rPr>
                        <a:t>Extra charges</a:t>
                      </a:r>
                      <a:endParaRPr sz="900">
                        <a:latin typeface="Arial MT"/>
                        <a:cs typeface="Arial MT"/>
                      </a:endParaRPr>
                    </a:p>
                  </a:txBody>
                  <a:tcPr marL="0" marR="0" marT="1270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264C57"/>
                    </a:solidFill>
                  </a:tcPr>
                </a:tc>
                <a:extLst>
                  <a:ext uri="{0D108BD9-81ED-4DB2-BD59-A6C34878D82A}">
                    <a16:rowId xmlns:a16="http://schemas.microsoft.com/office/drawing/2014/main" val="10004"/>
                  </a:ext>
                </a:extLst>
              </a:tr>
              <a:tr h="639591">
                <a:tc>
                  <a:txBody>
                    <a:bodyPr/>
                    <a:lstStyle/>
                    <a:p>
                      <a:pPr marL="67945">
                        <a:lnSpc>
                          <a:spcPct val="100000"/>
                        </a:lnSpc>
                        <a:spcBef>
                          <a:spcPts val="10"/>
                        </a:spcBef>
                      </a:pPr>
                      <a:r>
                        <a:rPr sz="900" b="1" spc="-5">
                          <a:solidFill>
                            <a:srgbClr val="C41717"/>
                          </a:solidFill>
                          <a:latin typeface="Arial"/>
                          <a:cs typeface="Arial"/>
                        </a:rPr>
                        <a:t>MTA_tax</a:t>
                      </a:r>
                      <a:endParaRPr sz="900">
                        <a:latin typeface="Arial"/>
                        <a:cs typeface="Arial"/>
                      </a:endParaRPr>
                    </a:p>
                  </a:txBody>
                  <a:tcPr marL="0" marR="0" marT="127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264C57"/>
                    </a:solidFill>
                  </a:tcPr>
                </a:tc>
                <a:tc>
                  <a:txBody>
                    <a:bodyPr/>
                    <a:lstStyle/>
                    <a:p>
                      <a:pPr marL="67310">
                        <a:lnSpc>
                          <a:spcPct val="100000"/>
                        </a:lnSpc>
                        <a:spcBef>
                          <a:spcPts val="105"/>
                        </a:spcBef>
                      </a:pPr>
                      <a:r>
                        <a:rPr sz="900" spc="-5">
                          <a:solidFill>
                            <a:srgbClr val="CEB200"/>
                          </a:solidFill>
                          <a:latin typeface="Arial MT"/>
                          <a:cs typeface="Arial MT"/>
                        </a:rPr>
                        <a:t>$0.50</a:t>
                      </a:r>
                      <a:r>
                        <a:rPr sz="900" spc="-25">
                          <a:solidFill>
                            <a:srgbClr val="CEB200"/>
                          </a:solidFill>
                          <a:latin typeface="Arial MT"/>
                          <a:cs typeface="Arial MT"/>
                        </a:rPr>
                        <a:t> </a:t>
                      </a:r>
                      <a:r>
                        <a:rPr sz="900">
                          <a:solidFill>
                            <a:srgbClr val="CEB200"/>
                          </a:solidFill>
                          <a:latin typeface="Arial MT"/>
                          <a:cs typeface="Arial MT"/>
                        </a:rPr>
                        <a:t>MTA</a:t>
                      </a:r>
                      <a:r>
                        <a:rPr sz="900" spc="-25">
                          <a:solidFill>
                            <a:srgbClr val="CEB200"/>
                          </a:solidFill>
                          <a:latin typeface="Arial MT"/>
                          <a:cs typeface="Arial MT"/>
                        </a:rPr>
                        <a:t> </a:t>
                      </a:r>
                      <a:r>
                        <a:rPr sz="900">
                          <a:solidFill>
                            <a:srgbClr val="CEB200"/>
                          </a:solidFill>
                          <a:latin typeface="Arial MT"/>
                          <a:cs typeface="Arial MT"/>
                        </a:rPr>
                        <a:t>tax</a:t>
                      </a:r>
                      <a:r>
                        <a:rPr sz="900" spc="-20">
                          <a:solidFill>
                            <a:srgbClr val="CEB200"/>
                          </a:solidFill>
                          <a:latin typeface="Arial MT"/>
                          <a:cs typeface="Arial MT"/>
                        </a:rPr>
                        <a:t> </a:t>
                      </a:r>
                      <a:r>
                        <a:rPr sz="900">
                          <a:solidFill>
                            <a:srgbClr val="CEB200"/>
                          </a:solidFill>
                          <a:latin typeface="Arial MT"/>
                          <a:cs typeface="Arial MT"/>
                        </a:rPr>
                        <a:t>that</a:t>
                      </a:r>
                      <a:r>
                        <a:rPr sz="900" spc="-15">
                          <a:solidFill>
                            <a:srgbClr val="CEB200"/>
                          </a:solidFill>
                          <a:latin typeface="Arial MT"/>
                          <a:cs typeface="Arial MT"/>
                        </a:rPr>
                        <a:t> </a:t>
                      </a:r>
                      <a:r>
                        <a:rPr sz="900">
                          <a:solidFill>
                            <a:srgbClr val="CEB200"/>
                          </a:solidFill>
                          <a:latin typeface="Arial MT"/>
                          <a:cs typeface="Arial MT"/>
                        </a:rPr>
                        <a:t>is</a:t>
                      </a:r>
                      <a:r>
                        <a:rPr sz="900" spc="-15">
                          <a:solidFill>
                            <a:srgbClr val="CEB200"/>
                          </a:solidFill>
                          <a:latin typeface="Arial MT"/>
                          <a:cs typeface="Arial MT"/>
                        </a:rPr>
                        <a:t> </a:t>
                      </a:r>
                      <a:r>
                        <a:rPr sz="900" spc="-5">
                          <a:solidFill>
                            <a:srgbClr val="CEB200"/>
                          </a:solidFill>
                          <a:latin typeface="Arial MT"/>
                          <a:cs typeface="Arial MT"/>
                        </a:rPr>
                        <a:t>automatically</a:t>
                      </a:r>
                      <a:r>
                        <a:rPr sz="900">
                          <a:solidFill>
                            <a:srgbClr val="CEB200"/>
                          </a:solidFill>
                          <a:latin typeface="Arial MT"/>
                          <a:cs typeface="Arial MT"/>
                        </a:rPr>
                        <a:t> </a:t>
                      </a:r>
                      <a:r>
                        <a:rPr sz="900" spc="-5">
                          <a:solidFill>
                            <a:srgbClr val="CEB200"/>
                          </a:solidFill>
                          <a:latin typeface="Arial MT"/>
                          <a:cs typeface="Arial MT"/>
                        </a:rPr>
                        <a:t>triggered</a:t>
                      </a:r>
                      <a:r>
                        <a:rPr sz="900" spc="-15">
                          <a:solidFill>
                            <a:srgbClr val="CEB200"/>
                          </a:solidFill>
                          <a:latin typeface="Arial MT"/>
                          <a:cs typeface="Arial MT"/>
                        </a:rPr>
                        <a:t> </a:t>
                      </a:r>
                      <a:r>
                        <a:rPr sz="900" spc="-5">
                          <a:solidFill>
                            <a:srgbClr val="CEB200"/>
                          </a:solidFill>
                          <a:latin typeface="Arial MT"/>
                          <a:cs typeface="Arial MT"/>
                        </a:rPr>
                        <a:t>based</a:t>
                      </a:r>
                      <a:r>
                        <a:rPr sz="900" spc="-15">
                          <a:solidFill>
                            <a:srgbClr val="CEB200"/>
                          </a:solidFill>
                          <a:latin typeface="Arial MT"/>
                          <a:cs typeface="Arial MT"/>
                        </a:rPr>
                        <a:t> </a:t>
                      </a:r>
                      <a:r>
                        <a:rPr sz="900" spc="-5">
                          <a:solidFill>
                            <a:srgbClr val="CEB200"/>
                          </a:solidFill>
                          <a:latin typeface="Arial MT"/>
                          <a:cs typeface="Arial MT"/>
                        </a:rPr>
                        <a:t>on</a:t>
                      </a:r>
                      <a:r>
                        <a:rPr sz="900" spc="-15">
                          <a:solidFill>
                            <a:srgbClr val="CEB200"/>
                          </a:solidFill>
                          <a:latin typeface="Arial MT"/>
                          <a:cs typeface="Arial MT"/>
                        </a:rPr>
                        <a:t> </a:t>
                      </a:r>
                      <a:r>
                        <a:rPr sz="900">
                          <a:solidFill>
                            <a:srgbClr val="CEB200"/>
                          </a:solidFill>
                          <a:latin typeface="Arial MT"/>
                          <a:cs typeface="Arial MT"/>
                        </a:rPr>
                        <a:t>the</a:t>
                      </a:r>
                      <a:endParaRPr sz="900">
                        <a:latin typeface="Arial MT"/>
                        <a:cs typeface="Arial MT"/>
                      </a:endParaRPr>
                    </a:p>
                  </a:txBody>
                  <a:tcPr marL="0" marR="0" marT="1333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264C57"/>
                    </a:solidFill>
                  </a:tcPr>
                </a:tc>
                <a:extLst>
                  <a:ext uri="{0D108BD9-81ED-4DB2-BD59-A6C34878D82A}">
                    <a16:rowId xmlns:a16="http://schemas.microsoft.com/office/drawing/2014/main" val="10005"/>
                  </a:ext>
                </a:extLst>
              </a:tr>
              <a:tr h="614992">
                <a:tc>
                  <a:txBody>
                    <a:bodyPr/>
                    <a:lstStyle/>
                    <a:p>
                      <a:pPr marL="67945">
                        <a:lnSpc>
                          <a:spcPts val="1070"/>
                        </a:lnSpc>
                      </a:pPr>
                      <a:r>
                        <a:rPr sz="900" b="1">
                          <a:solidFill>
                            <a:srgbClr val="C41717"/>
                          </a:solidFill>
                          <a:latin typeface="Arial"/>
                          <a:cs typeface="Arial"/>
                        </a:rPr>
                        <a:t>Improvement_</a:t>
                      </a:r>
                      <a:endParaRPr sz="900">
                        <a:latin typeface="Arial"/>
                        <a:cs typeface="Arial"/>
                      </a:endParaRPr>
                    </a:p>
                    <a:p>
                      <a:pPr marL="67945">
                        <a:lnSpc>
                          <a:spcPct val="100000"/>
                        </a:lnSpc>
                        <a:spcBef>
                          <a:spcPts val="120"/>
                        </a:spcBef>
                      </a:pPr>
                      <a:r>
                        <a:rPr sz="900" b="1" spc="-5">
                          <a:solidFill>
                            <a:srgbClr val="C41717"/>
                          </a:solidFill>
                          <a:latin typeface="Arial"/>
                          <a:cs typeface="Arial"/>
                        </a:rPr>
                        <a:t>surcharge</a:t>
                      </a:r>
                      <a:endParaRPr sz="900">
                        <a:latin typeface="Arial"/>
                        <a:cs typeface="Arial"/>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264C57"/>
                    </a:solidFill>
                  </a:tcPr>
                </a:tc>
                <a:tc>
                  <a:txBody>
                    <a:bodyPr/>
                    <a:lstStyle/>
                    <a:p>
                      <a:pPr marL="67310" marR="60325">
                        <a:lnSpc>
                          <a:spcPts val="1200"/>
                        </a:lnSpc>
                        <a:spcBef>
                          <a:spcPts val="50"/>
                        </a:spcBef>
                      </a:pPr>
                      <a:r>
                        <a:rPr sz="900" spc="-5">
                          <a:solidFill>
                            <a:srgbClr val="CEB200"/>
                          </a:solidFill>
                          <a:latin typeface="Arial MT"/>
                          <a:cs typeface="Arial MT"/>
                        </a:rPr>
                        <a:t>$0.30 improvement surcharge assessed trips at </a:t>
                      </a:r>
                      <a:r>
                        <a:rPr sz="900">
                          <a:solidFill>
                            <a:srgbClr val="CEB200"/>
                          </a:solidFill>
                          <a:latin typeface="Arial MT"/>
                          <a:cs typeface="Arial MT"/>
                        </a:rPr>
                        <a:t>the flag </a:t>
                      </a:r>
                      <a:r>
                        <a:rPr sz="900" spc="-5">
                          <a:solidFill>
                            <a:srgbClr val="CEB200"/>
                          </a:solidFill>
                          <a:latin typeface="Arial MT"/>
                          <a:cs typeface="Arial MT"/>
                        </a:rPr>
                        <a:t>drop</a:t>
                      </a:r>
                      <a:endParaRPr sz="900">
                        <a:latin typeface="Arial MT"/>
                        <a:cs typeface="Arial MT"/>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264C57"/>
                    </a:solidFill>
                  </a:tcPr>
                </a:tc>
                <a:extLst>
                  <a:ext uri="{0D108BD9-81ED-4DB2-BD59-A6C34878D82A}">
                    <a16:rowId xmlns:a16="http://schemas.microsoft.com/office/drawing/2014/main" val="10006"/>
                  </a:ext>
                </a:extLst>
              </a:tr>
              <a:tr h="614992">
                <a:tc>
                  <a:txBody>
                    <a:bodyPr/>
                    <a:lstStyle/>
                    <a:p>
                      <a:pPr marL="67945">
                        <a:lnSpc>
                          <a:spcPts val="980"/>
                        </a:lnSpc>
                      </a:pPr>
                      <a:r>
                        <a:rPr sz="900" b="1" spc="-5">
                          <a:solidFill>
                            <a:srgbClr val="C41717"/>
                          </a:solidFill>
                          <a:latin typeface="Arial"/>
                          <a:cs typeface="Arial"/>
                        </a:rPr>
                        <a:t>Tip_amount</a:t>
                      </a:r>
                      <a:endParaRPr sz="900">
                        <a:latin typeface="Arial"/>
                        <a:cs typeface="Arial"/>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264C57"/>
                    </a:solidFill>
                  </a:tcPr>
                </a:tc>
                <a:tc>
                  <a:txBody>
                    <a:bodyPr/>
                    <a:lstStyle/>
                    <a:p>
                      <a:pPr marL="67310" marR="163195">
                        <a:lnSpc>
                          <a:spcPts val="1200"/>
                        </a:lnSpc>
                        <a:spcBef>
                          <a:spcPts val="30"/>
                        </a:spcBef>
                      </a:pPr>
                      <a:r>
                        <a:rPr sz="900" spc="-5">
                          <a:solidFill>
                            <a:srgbClr val="CEB200"/>
                          </a:solidFill>
                          <a:latin typeface="Arial MT"/>
                          <a:cs typeface="Arial MT"/>
                        </a:rPr>
                        <a:t>Cash</a:t>
                      </a:r>
                      <a:r>
                        <a:rPr sz="900" spc="-20">
                          <a:solidFill>
                            <a:srgbClr val="CEB200"/>
                          </a:solidFill>
                          <a:latin typeface="Arial MT"/>
                          <a:cs typeface="Arial MT"/>
                        </a:rPr>
                        <a:t> </a:t>
                      </a:r>
                      <a:r>
                        <a:rPr sz="900">
                          <a:solidFill>
                            <a:srgbClr val="CEB200"/>
                          </a:solidFill>
                          <a:latin typeface="Arial MT"/>
                          <a:cs typeface="Arial MT"/>
                        </a:rPr>
                        <a:t>tips</a:t>
                      </a:r>
                      <a:r>
                        <a:rPr sz="900" spc="-15">
                          <a:solidFill>
                            <a:srgbClr val="CEB200"/>
                          </a:solidFill>
                          <a:latin typeface="Arial MT"/>
                          <a:cs typeface="Arial MT"/>
                        </a:rPr>
                        <a:t> </a:t>
                      </a:r>
                      <a:r>
                        <a:rPr sz="900" spc="-5">
                          <a:solidFill>
                            <a:srgbClr val="CEB200"/>
                          </a:solidFill>
                          <a:latin typeface="Arial MT"/>
                          <a:cs typeface="Arial MT"/>
                        </a:rPr>
                        <a:t>are</a:t>
                      </a:r>
                      <a:r>
                        <a:rPr sz="900" spc="-10">
                          <a:solidFill>
                            <a:srgbClr val="CEB200"/>
                          </a:solidFill>
                          <a:latin typeface="Arial MT"/>
                          <a:cs typeface="Arial MT"/>
                        </a:rPr>
                        <a:t> </a:t>
                      </a:r>
                      <a:r>
                        <a:rPr sz="900" spc="-5">
                          <a:solidFill>
                            <a:srgbClr val="CEB200"/>
                          </a:solidFill>
                          <a:latin typeface="Arial MT"/>
                          <a:cs typeface="Arial MT"/>
                        </a:rPr>
                        <a:t>not</a:t>
                      </a:r>
                      <a:r>
                        <a:rPr sz="900" spc="-10">
                          <a:solidFill>
                            <a:srgbClr val="CEB200"/>
                          </a:solidFill>
                          <a:latin typeface="Arial MT"/>
                          <a:cs typeface="Arial MT"/>
                        </a:rPr>
                        <a:t> </a:t>
                      </a:r>
                      <a:r>
                        <a:rPr sz="900" spc="-5">
                          <a:solidFill>
                            <a:srgbClr val="CEB200"/>
                          </a:solidFill>
                          <a:latin typeface="Arial MT"/>
                          <a:cs typeface="Arial MT"/>
                        </a:rPr>
                        <a:t>included.</a:t>
                      </a:r>
                      <a:endParaRPr sz="900">
                        <a:latin typeface="Arial MT"/>
                        <a:cs typeface="Arial MT"/>
                      </a:endParaRPr>
                    </a:p>
                  </a:txBody>
                  <a:tcPr marL="0" marR="0" marT="381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264C57"/>
                    </a:solidFill>
                  </a:tcPr>
                </a:tc>
                <a:extLst>
                  <a:ext uri="{0D108BD9-81ED-4DB2-BD59-A6C34878D82A}">
                    <a16:rowId xmlns:a16="http://schemas.microsoft.com/office/drawing/2014/main" val="10007"/>
                  </a:ext>
                </a:extLst>
              </a:tr>
              <a:tr h="319796">
                <a:tc>
                  <a:txBody>
                    <a:bodyPr/>
                    <a:lstStyle/>
                    <a:p>
                      <a:pPr marL="67945">
                        <a:lnSpc>
                          <a:spcPts val="985"/>
                        </a:lnSpc>
                      </a:pPr>
                      <a:r>
                        <a:rPr sz="900" b="1" spc="-5">
                          <a:solidFill>
                            <a:srgbClr val="C41717"/>
                          </a:solidFill>
                          <a:latin typeface="Arial"/>
                          <a:cs typeface="Arial"/>
                        </a:rPr>
                        <a:t>Tolls_amount</a:t>
                      </a:r>
                      <a:endParaRPr sz="900">
                        <a:latin typeface="Arial"/>
                        <a:cs typeface="Arial"/>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264C57"/>
                    </a:solidFill>
                  </a:tcPr>
                </a:tc>
                <a:tc>
                  <a:txBody>
                    <a:bodyPr/>
                    <a:lstStyle/>
                    <a:p>
                      <a:pPr marL="67310">
                        <a:lnSpc>
                          <a:spcPct val="100000"/>
                        </a:lnSpc>
                        <a:spcBef>
                          <a:spcPts val="95"/>
                        </a:spcBef>
                      </a:pPr>
                      <a:r>
                        <a:rPr sz="900" spc="-5">
                          <a:solidFill>
                            <a:srgbClr val="CEB200"/>
                          </a:solidFill>
                          <a:latin typeface="Arial MT"/>
                          <a:cs typeface="Arial MT"/>
                        </a:rPr>
                        <a:t>Total</a:t>
                      </a:r>
                      <a:r>
                        <a:rPr sz="900" spc="-25">
                          <a:solidFill>
                            <a:srgbClr val="CEB200"/>
                          </a:solidFill>
                          <a:latin typeface="Arial MT"/>
                          <a:cs typeface="Arial MT"/>
                        </a:rPr>
                        <a:t> </a:t>
                      </a:r>
                      <a:r>
                        <a:rPr sz="900" spc="-5">
                          <a:solidFill>
                            <a:srgbClr val="CEB200"/>
                          </a:solidFill>
                          <a:latin typeface="Arial MT"/>
                          <a:cs typeface="Arial MT"/>
                        </a:rPr>
                        <a:t>amount</a:t>
                      </a:r>
                      <a:r>
                        <a:rPr sz="900" spc="-20">
                          <a:solidFill>
                            <a:srgbClr val="CEB200"/>
                          </a:solidFill>
                          <a:latin typeface="Arial MT"/>
                          <a:cs typeface="Arial MT"/>
                        </a:rPr>
                        <a:t> </a:t>
                      </a:r>
                      <a:r>
                        <a:rPr sz="900" spc="-5">
                          <a:solidFill>
                            <a:srgbClr val="CEB200"/>
                          </a:solidFill>
                          <a:latin typeface="Arial MT"/>
                          <a:cs typeface="Arial MT"/>
                        </a:rPr>
                        <a:t>of</a:t>
                      </a:r>
                      <a:r>
                        <a:rPr sz="900" spc="-15">
                          <a:solidFill>
                            <a:srgbClr val="CEB200"/>
                          </a:solidFill>
                          <a:latin typeface="Arial MT"/>
                          <a:cs typeface="Arial MT"/>
                        </a:rPr>
                        <a:t> </a:t>
                      </a:r>
                      <a:r>
                        <a:rPr sz="900" spc="-5">
                          <a:solidFill>
                            <a:srgbClr val="CEB200"/>
                          </a:solidFill>
                          <a:latin typeface="Arial MT"/>
                          <a:cs typeface="Arial MT"/>
                        </a:rPr>
                        <a:t>all</a:t>
                      </a:r>
                      <a:r>
                        <a:rPr sz="900" spc="-25">
                          <a:solidFill>
                            <a:srgbClr val="CEB200"/>
                          </a:solidFill>
                          <a:latin typeface="Arial MT"/>
                          <a:cs typeface="Arial MT"/>
                        </a:rPr>
                        <a:t> </a:t>
                      </a:r>
                      <a:r>
                        <a:rPr sz="900" spc="-5">
                          <a:solidFill>
                            <a:srgbClr val="CEB200"/>
                          </a:solidFill>
                          <a:latin typeface="Arial MT"/>
                          <a:cs typeface="Arial MT"/>
                        </a:rPr>
                        <a:t>tolls paid</a:t>
                      </a:r>
                      <a:r>
                        <a:rPr sz="900" spc="-15">
                          <a:solidFill>
                            <a:srgbClr val="CEB200"/>
                          </a:solidFill>
                          <a:latin typeface="Arial MT"/>
                          <a:cs typeface="Arial MT"/>
                        </a:rPr>
                        <a:t> </a:t>
                      </a:r>
                      <a:r>
                        <a:rPr sz="900">
                          <a:solidFill>
                            <a:srgbClr val="CEB200"/>
                          </a:solidFill>
                          <a:latin typeface="Arial MT"/>
                          <a:cs typeface="Arial MT"/>
                        </a:rPr>
                        <a:t>in</a:t>
                      </a:r>
                      <a:r>
                        <a:rPr sz="900" spc="-20">
                          <a:solidFill>
                            <a:srgbClr val="CEB200"/>
                          </a:solidFill>
                          <a:latin typeface="Arial MT"/>
                          <a:cs typeface="Arial MT"/>
                        </a:rPr>
                        <a:t> </a:t>
                      </a:r>
                      <a:r>
                        <a:rPr sz="900" spc="-5">
                          <a:solidFill>
                            <a:srgbClr val="CEB200"/>
                          </a:solidFill>
                          <a:latin typeface="Arial MT"/>
                          <a:cs typeface="Arial MT"/>
                        </a:rPr>
                        <a:t>trip.</a:t>
                      </a:r>
                      <a:endParaRPr sz="900">
                        <a:latin typeface="Arial MT"/>
                        <a:cs typeface="Arial MT"/>
                      </a:endParaRPr>
                    </a:p>
                  </a:txBody>
                  <a:tcPr marL="0" marR="0" marT="1206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264C57"/>
                    </a:solidFill>
                  </a:tcPr>
                </a:tc>
                <a:extLst>
                  <a:ext uri="{0D108BD9-81ED-4DB2-BD59-A6C34878D82A}">
                    <a16:rowId xmlns:a16="http://schemas.microsoft.com/office/drawing/2014/main" val="10008"/>
                  </a:ext>
                </a:extLst>
              </a:tr>
              <a:tr h="365129">
                <a:tc>
                  <a:txBody>
                    <a:bodyPr/>
                    <a:lstStyle/>
                    <a:p>
                      <a:pPr marL="67945">
                        <a:lnSpc>
                          <a:spcPct val="100000"/>
                        </a:lnSpc>
                      </a:pPr>
                      <a:r>
                        <a:rPr sz="900" b="1" spc="-5">
                          <a:solidFill>
                            <a:srgbClr val="C41717"/>
                          </a:solidFill>
                          <a:latin typeface="Arial"/>
                          <a:cs typeface="Arial"/>
                        </a:rPr>
                        <a:t>Total_amount</a:t>
                      </a:r>
                      <a:endParaRPr sz="900">
                        <a:latin typeface="Arial"/>
                        <a:cs typeface="Arial"/>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264C57"/>
                    </a:solidFill>
                  </a:tcPr>
                </a:tc>
                <a:tc>
                  <a:txBody>
                    <a:bodyPr/>
                    <a:lstStyle/>
                    <a:p>
                      <a:pPr marL="67310">
                        <a:lnSpc>
                          <a:spcPct val="100000"/>
                        </a:lnSpc>
                      </a:pPr>
                      <a:r>
                        <a:rPr sz="900" spc="-5">
                          <a:solidFill>
                            <a:srgbClr val="CEB200"/>
                          </a:solidFill>
                          <a:latin typeface="Arial MT"/>
                          <a:cs typeface="Arial MT"/>
                        </a:rPr>
                        <a:t>The</a:t>
                      </a:r>
                      <a:r>
                        <a:rPr sz="900" spc="-15">
                          <a:solidFill>
                            <a:srgbClr val="CEB200"/>
                          </a:solidFill>
                          <a:latin typeface="Arial MT"/>
                          <a:cs typeface="Arial MT"/>
                        </a:rPr>
                        <a:t> </a:t>
                      </a:r>
                      <a:r>
                        <a:rPr sz="900">
                          <a:solidFill>
                            <a:srgbClr val="CEB200"/>
                          </a:solidFill>
                          <a:latin typeface="Arial MT"/>
                          <a:cs typeface="Arial MT"/>
                        </a:rPr>
                        <a:t>total</a:t>
                      </a:r>
                      <a:r>
                        <a:rPr sz="900" spc="-15">
                          <a:solidFill>
                            <a:srgbClr val="CEB200"/>
                          </a:solidFill>
                          <a:latin typeface="Arial MT"/>
                          <a:cs typeface="Arial MT"/>
                        </a:rPr>
                        <a:t> </a:t>
                      </a:r>
                      <a:r>
                        <a:rPr sz="900" spc="-5">
                          <a:solidFill>
                            <a:srgbClr val="CEB200"/>
                          </a:solidFill>
                          <a:latin typeface="Arial MT"/>
                          <a:cs typeface="Arial MT"/>
                        </a:rPr>
                        <a:t>amount</a:t>
                      </a:r>
                      <a:r>
                        <a:rPr sz="900" spc="-10">
                          <a:solidFill>
                            <a:srgbClr val="CEB200"/>
                          </a:solidFill>
                          <a:latin typeface="Arial MT"/>
                          <a:cs typeface="Arial MT"/>
                        </a:rPr>
                        <a:t> </a:t>
                      </a:r>
                      <a:r>
                        <a:rPr sz="900" spc="-5">
                          <a:solidFill>
                            <a:srgbClr val="CEB200"/>
                          </a:solidFill>
                          <a:latin typeface="Arial MT"/>
                          <a:cs typeface="Arial MT"/>
                        </a:rPr>
                        <a:t>charged</a:t>
                      </a:r>
                      <a:r>
                        <a:rPr sz="900" spc="-20">
                          <a:solidFill>
                            <a:srgbClr val="CEB200"/>
                          </a:solidFill>
                          <a:latin typeface="Arial MT"/>
                          <a:cs typeface="Arial MT"/>
                        </a:rPr>
                        <a:t> </a:t>
                      </a:r>
                      <a:r>
                        <a:rPr sz="900">
                          <a:solidFill>
                            <a:srgbClr val="CEB200"/>
                          </a:solidFill>
                          <a:latin typeface="Arial MT"/>
                          <a:cs typeface="Arial MT"/>
                        </a:rPr>
                        <a:t>to</a:t>
                      </a:r>
                      <a:r>
                        <a:rPr sz="900" spc="-10">
                          <a:solidFill>
                            <a:srgbClr val="CEB200"/>
                          </a:solidFill>
                          <a:latin typeface="Arial MT"/>
                          <a:cs typeface="Arial MT"/>
                        </a:rPr>
                        <a:t> </a:t>
                      </a:r>
                      <a:r>
                        <a:rPr sz="900" spc="-5">
                          <a:solidFill>
                            <a:srgbClr val="CEB200"/>
                          </a:solidFill>
                          <a:latin typeface="Arial MT"/>
                          <a:cs typeface="Arial MT"/>
                        </a:rPr>
                        <a:t>passengers.</a:t>
                      </a:r>
                      <a:r>
                        <a:rPr sz="900" spc="-25">
                          <a:solidFill>
                            <a:srgbClr val="CEB200"/>
                          </a:solidFill>
                          <a:latin typeface="Arial MT"/>
                          <a:cs typeface="Arial MT"/>
                        </a:rPr>
                        <a:t> </a:t>
                      </a:r>
                      <a:r>
                        <a:rPr sz="900" spc="-5">
                          <a:solidFill>
                            <a:srgbClr val="CEB200"/>
                          </a:solidFill>
                          <a:latin typeface="Arial MT"/>
                          <a:cs typeface="Arial MT"/>
                        </a:rPr>
                        <a:t>Does</a:t>
                      </a:r>
                      <a:r>
                        <a:rPr sz="900" spc="-10">
                          <a:solidFill>
                            <a:srgbClr val="CEB200"/>
                          </a:solidFill>
                          <a:latin typeface="Arial MT"/>
                          <a:cs typeface="Arial MT"/>
                        </a:rPr>
                        <a:t> </a:t>
                      </a:r>
                      <a:r>
                        <a:rPr sz="900" spc="-5">
                          <a:solidFill>
                            <a:srgbClr val="CEB200"/>
                          </a:solidFill>
                          <a:latin typeface="Arial MT"/>
                          <a:cs typeface="Arial MT"/>
                        </a:rPr>
                        <a:t>not</a:t>
                      </a:r>
                      <a:r>
                        <a:rPr sz="900" spc="-15">
                          <a:solidFill>
                            <a:srgbClr val="CEB200"/>
                          </a:solidFill>
                          <a:latin typeface="Arial MT"/>
                          <a:cs typeface="Arial MT"/>
                        </a:rPr>
                        <a:t> </a:t>
                      </a:r>
                      <a:r>
                        <a:rPr sz="900" spc="-5">
                          <a:solidFill>
                            <a:srgbClr val="CEB200"/>
                          </a:solidFill>
                          <a:latin typeface="Arial MT"/>
                          <a:cs typeface="Arial MT"/>
                        </a:rPr>
                        <a:t>include</a:t>
                      </a:r>
                      <a:r>
                        <a:rPr sz="900" spc="-10">
                          <a:solidFill>
                            <a:srgbClr val="CEB200"/>
                          </a:solidFill>
                          <a:latin typeface="Arial MT"/>
                          <a:cs typeface="Arial MT"/>
                        </a:rPr>
                        <a:t> </a:t>
                      </a:r>
                      <a:r>
                        <a:rPr sz="900" spc="-5">
                          <a:solidFill>
                            <a:srgbClr val="CEB200"/>
                          </a:solidFill>
                          <a:latin typeface="Arial MT"/>
                          <a:cs typeface="Arial MT"/>
                        </a:rPr>
                        <a:t>cash</a:t>
                      </a:r>
                      <a:endParaRPr sz="900">
                        <a:latin typeface="Arial MT"/>
                        <a:cs typeface="Arial MT"/>
                      </a:endParaRPr>
                    </a:p>
                    <a:p>
                      <a:pPr marL="67310">
                        <a:lnSpc>
                          <a:spcPct val="100000"/>
                        </a:lnSpc>
                        <a:spcBef>
                          <a:spcPts val="120"/>
                        </a:spcBef>
                      </a:pPr>
                      <a:r>
                        <a:rPr sz="900" spc="-5">
                          <a:solidFill>
                            <a:srgbClr val="CEB200"/>
                          </a:solidFill>
                          <a:latin typeface="Arial MT"/>
                          <a:cs typeface="Arial MT"/>
                        </a:rPr>
                        <a:t>tips.</a:t>
                      </a:r>
                      <a:endParaRPr sz="900">
                        <a:latin typeface="Arial MT"/>
                        <a:cs typeface="Arial MT"/>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264C57"/>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1A86584-1EFB-47B9-0CA4-B4E9DF071A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704957" y="-1041931"/>
            <a:ext cx="4093905" cy="781629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3F6B11A-89A2-B33F-9AFB-027C1B2CD5E0}"/>
              </a:ext>
            </a:extLst>
          </p:cNvPr>
          <p:cNvSpPr txBox="1"/>
          <p:nvPr/>
        </p:nvSpPr>
        <p:spPr>
          <a:xfrm>
            <a:off x="843761" y="0"/>
            <a:ext cx="3172663" cy="646331"/>
          </a:xfrm>
          <a:prstGeom prst="rect">
            <a:avLst/>
          </a:prstGeom>
          <a:noFill/>
        </p:spPr>
        <p:txBody>
          <a:bodyPr wrap="square" rtlCol="0">
            <a:spAutoFit/>
          </a:bodyPr>
          <a:lstStyle/>
          <a:p>
            <a:r>
              <a:rPr lang="en-US" sz="3600" dirty="0">
                <a:solidFill>
                  <a:srgbClr val="FF0000"/>
                </a:solidFill>
                <a:latin typeface="Times New Roman" panose="02020603050405020304" pitchFamily="18" charset="0"/>
                <a:cs typeface="Times New Roman" panose="02020603050405020304" pitchFamily="18" charset="0"/>
              </a:rPr>
              <a:t>CLUSTERING </a:t>
            </a:r>
            <a:endParaRPr lang="en-IN" sz="36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7010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64593" y="346616"/>
            <a:ext cx="1679575" cy="4797425"/>
          </a:xfrm>
          <a:custGeom>
            <a:avLst/>
            <a:gdLst/>
            <a:ahLst/>
            <a:cxnLst/>
            <a:rect l="l" t="t" r="r" b="b"/>
            <a:pathLst>
              <a:path w="1679575" h="4797425">
                <a:moveTo>
                  <a:pt x="1679406" y="0"/>
                </a:moveTo>
                <a:lnTo>
                  <a:pt x="1630134" y="48318"/>
                </a:lnTo>
                <a:lnTo>
                  <a:pt x="1594019" y="84466"/>
                </a:lnTo>
                <a:lnTo>
                  <a:pt x="1558279" y="120826"/>
                </a:lnTo>
                <a:lnTo>
                  <a:pt x="1522916" y="157394"/>
                </a:lnTo>
                <a:lnTo>
                  <a:pt x="1487930" y="194168"/>
                </a:lnTo>
                <a:lnTo>
                  <a:pt x="1453322" y="231144"/>
                </a:lnTo>
                <a:lnTo>
                  <a:pt x="1419094" y="268318"/>
                </a:lnTo>
                <a:lnTo>
                  <a:pt x="1385247" y="305688"/>
                </a:lnTo>
                <a:lnTo>
                  <a:pt x="1351781" y="343251"/>
                </a:lnTo>
                <a:lnTo>
                  <a:pt x="1318697" y="381002"/>
                </a:lnTo>
                <a:lnTo>
                  <a:pt x="1285997" y="418940"/>
                </a:lnTo>
                <a:lnTo>
                  <a:pt x="1253682" y="457060"/>
                </a:lnTo>
                <a:lnTo>
                  <a:pt x="1221752" y="495359"/>
                </a:lnTo>
                <a:lnTo>
                  <a:pt x="1190208" y="533835"/>
                </a:lnTo>
                <a:lnTo>
                  <a:pt x="1159052" y="572484"/>
                </a:lnTo>
                <a:lnTo>
                  <a:pt x="1128285" y="611302"/>
                </a:lnTo>
                <a:lnTo>
                  <a:pt x="1097907" y="650287"/>
                </a:lnTo>
                <a:lnTo>
                  <a:pt x="1067920" y="689436"/>
                </a:lnTo>
                <a:lnTo>
                  <a:pt x="1038324" y="728744"/>
                </a:lnTo>
                <a:lnTo>
                  <a:pt x="1009121" y="768209"/>
                </a:lnTo>
                <a:lnTo>
                  <a:pt x="980312" y="807828"/>
                </a:lnTo>
                <a:lnTo>
                  <a:pt x="951898" y="847597"/>
                </a:lnTo>
                <a:lnTo>
                  <a:pt x="923879" y="887514"/>
                </a:lnTo>
                <a:lnTo>
                  <a:pt x="896256" y="927574"/>
                </a:lnTo>
                <a:lnTo>
                  <a:pt x="869032" y="967775"/>
                </a:lnTo>
                <a:lnTo>
                  <a:pt x="842206" y="1008113"/>
                </a:lnTo>
                <a:lnTo>
                  <a:pt x="815780" y="1048586"/>
                </a:lnTo>
                <a:lnTo>
                  <a:pt x="789755" y="1089190"/>
                </a:lnTo>
                <a:lnTo>
                  <a:pt x="764131" y="1129922"/>
                </a:lnTo>
                <a:lnTo>
                  <a:pt x="738911" y="1170778"/>
                </a:lnTo>
                <a:lnTo>
                  <a:pt x="714094" y="1211755"/>
                </a:lnTo>
                <a:lnTo>
                  <a:pt x="689681" y="1252851"/>
                </a:lnTo>
                <a:lnTo>
                  <a:pt x="665675" y="1294061"/>
                </a:lnTo>
                <a:lnTo>
                  <a:pt x="642076" y="1335383"/>
                </a:lnTo>
                <a:lnTo>
                  <a:pt x="618884" y="1376814"/>
                </a:lnTo>
                <a:lnTo>
                  <a:pt x="596101" y="1418350"/>
                </a:lnTo>
                <a:lnTo>
                  <a:pt x="573729" y="1459987"/>
                </a:lnTo>
                <a:lnTo>
                  <a:pt x="551767" y="1501724"/>
                </a:lnTo>
                <a:lnTo>
                  <a:pt x="530217" y="1543556"/>
                </a:lnTo>
                <a:lnTo>
                  <a:pt x="509080" y="1585480"/>
                </a:lnTo>
                <a:lnTo>
                  <a:pt x="488356" y="1627493"/>
                </a:lnTo>
                <a:lnTo>
                  <a:pt x="468048" y="1669593"/>
                </a:lnTo>
                <a:lnTo>
                  <a:pt x="448156" y="1711774"/>
                </a:lnTo>
                <a:lnTo>
                  <a:pt x="428681" y="1754035"/>
                </a:lnTo>
                <a:lnTo>
                  <a:pt x="409624" y="1796373"/>
                </a:lnTo>
                <a:lnTo>
                  <a:pt x="390985" y="1838783"/>
                </a:lnTo>
                <a:lnTo>
                  <a:pt x="372767" y="1881263"/>
                </a:lnTo>
                <a:lnTo>
                  <a:pt x="354970" y="1923809"/>
                </a:lnTo>
                <a:lnTo>
                  <a:pt x="337595" y="1966419"/>
                </a:lnTo>
                <a:lnTo>
                  <a:pt x="320643" y="2009088"/>
                </a:lnTo>
                <a:lnTo>
                  <a:pt x="304115" y="2051815"/>
                </a:lnTo>
                <a:lnTo>
                  <a:pt x="288013" y="2094595"/>
                </a:lnTo>
                <a:lnTo>
                  <a:pt x="272336" y="2137425"/>
                </a:lnTo>
                <a:lnTo>
                  <a:pt x="257087" y="2180302"/>
                </a:lnTo>
                <a:lnTo>
                  <a:pt x="242265" y="2223224"/>
                </a:lnTo>
                <a:lnTo>
                  <a:pt x="227873" y="2266186"/>
                </a:lnTo>
                <a:lnTo>
                  <a:pt x="213911" y="2309185"/>
                </a:lnTo>
                <a:lnTo>
                  <a:pt x="200380" y="2352218"/>
                </a:lnTo>
                <a:lnTo>
                  <a:pt x="187282" y="2395283"/>
                </a:lnTo>
                <a:lnTo>
                  <a:pt x="174617" y="2438375"/>
                </a:lnTo>
                <a:lnTo>
                  <a:pt x="162385" y="2481492"/>
                </a:lnTo>
                <a:lnTo>
                  <a:pt x="150590" y="2524630"/>
                </a:lnTo>
                <a:lnTo>
                  <a:pt x="139230" y="2567786"/>
                </a:lnTo>
                <a:lnTo>
                  <a:pt x="128308" y="2610957"/>
                </a:lnTo>
                <a:lnTo>
                  <a:pt x="117824" y="2654139"/>
                </a:lnTo>
                <a:lnTo>
                  <a:pt x="107779" y="2697330"/>
                </a:lnTo>
                <a:lnTo>
                  <a:pt x="98175" y="2740526"/>
                </a:lnTo>
                <a:lnTo>
                  <a:pt x="89012" y="2783724"/>
                </a:lnTo>
                <a:lnTo>
                  <a:pt x="80292" y="2826920"/>
                </a:lnTo>
                <a:lnTo>
                  <a:pt x="72014" y="2870112"/>
                </a:lnTo>
                <a:lnTo>
                  <a:pt x="64182" y="2913297"/>
                </a:lnTo>
                <a:lnTo>
                  <a:pt x="56794" y="2956470"/>
                </a:lnTo>
                <a:lnTo>
                  <a:pt x="49853" y="2999629"/>
                </a:lnTo>
                <a:lnTo>
                  <a:pt x="43360" y="3042770"/>
                </a:lnTo>
                <a:lnTo>
                  <a:pt x="37315" y="3085891"/>
                </a:lnTo>
                <a:lnTo>
                  <a:pt x="31719" y="3128988"/>
                </a:lnTo>
                <a:lnTo>
                  <a:pt x="26574" y="3172058"/>
                </a:lnTo>
                <a:lnTo>
                  <a:pt x="21880" y="3215098"/>
                </a:lnTo>
                <a:lnTo>
                  <a:pt x="17639" y="3258103"/>
                </a:lnTo>
                <a:lnTo>
                  <a:pt x="13851" y="3301072"/>
                </a:lnTo>
                <a:lnTo>
                  <a:pt x="10518" y="3344001"/>
                </a:lnTo>
                <a:lnTo>
                  <a:pt x="7641" y="3386887"/>
                </a:lnTo>
                <a:lnTo>
                  <a:pt x="5220" y="3429726"/>
                </a:lnTo>
                <a:lnTo>
                  <a:pt x="3257" y="3472516"/>
                </a:lnTo>
                <a:lnTo>
                  <a:pt x="1752" y="3515252"/>
                </a:lnTo>
                <a:lnTo>
                  <a:pt x="707" y="3557933"/>
                </a:lnTo>
                <a:lnTo>
                  <a:pt x="122" y="3600554"/>
                </a:lnTo>
                <a:lnTo>
                  <a:pt x="0" y="3643112"/>
                </a:lnTo>
                <a:lnTo>
                  <a:pt x="339" y="3685604"/>
                </a:lnTo>
                <a:lnTo>
                  <a:pt x="1143" y="3728028"/>
                </a:lnTo>
                <a:lnTo>
                  <a:pt x="2411" y="3770379"/>
                </a:lnTo>
                <a:lnTo>
                  <a:pt x="4145" y="3812654"/>
                </a:lnTo>
                <a:lnTo>
                  <a:pt x="6346" y="3854851"/>
                </a:lnTo>
                <a:lnTo>
                  <a:pt x="9014" y="3896965"/>
                </a:lnTo>
                <a:lnTo>
                  <a:pt x="12151" y="3938995"/>
                </a:lnTo>
                <a:lnTo>
                  <a:pt x="15758" y="3980936"/>
                </a:lnTo>
                <a:lnTo>
                  <a:pt x="19836" y="4022785"/>
                </a:lnTo>
                <a:lnTo>
                  <a:pt x="24385" y="4064539"/>
                </a:lnTo>
                <a:lnTo>
                  <a:pt x="29407" y="4106195"/>
                </a:lnTo>
                <a:lnTo>
                  <a:pt x="34903" y="4147750"/>
                </a:lnTo>
                <a:lnTo>
                  <a:pt x="40874" y="4189200"/>
                </a:lnTo>
                <a:lnTo>
                  <a:pt x="47321" y="4230543"/>
                </a:lnTo>
                <a:lnTo>
                  <a:pt x="54245" y="4271774"/>
                </a:lnTo>
                <a:lnTo>
                  <a:pt x="61646" y="4312891"/>
                </a:lnTo>
                <a:lnTo>
                  <a:pt x="69527" y="4353890"/>
                </a:lnTo>
                <a:lnTo>
                  <a:pt x="77887" y="4394769"/>
                </a:lnTo>
                <a:lnTo>
                  <a:pt x="86728" y="4435524"/>
                </a:lnTo>
                <a:lnTo>
                  <a:pt x="96052" y="4476151"/>
                </a:lnTo>
                <a:lnTo>
                  <a:pt x="105858" y="4516649"/>
                </a:lnTo>
                <a:lnTo>
                  <a:pt x="116148" y="4557012"/>
                </a:lnTo>
                <a:lnTo>
                  <a:pt x="126923" y="4597239"/>
                </a:lnTo>
                <a:lnTo>
                  <a:pt x="138184" y="4637325"/>
                </a:lnTo>
                <a:lnTo>
                  <a:pt x="149932" y="4677268"/>
                </a:lnTo>
                <a:lnTo>
                  <a:pt x="162169" y="4717065"/>
                </a:lnTo>
                <a:lnTo>
                  <a:pt x="174894" y="4756712"/>
                </a:lnTo>
                <a:lnTo>
                  <a:pt x="188345" y="4796883"/>
                </a:lnTo>
                <a:lnTo>
                  <a:pt x="1679406" y="4796883"/>
                </a:lnTo>
                <a:lnTo>
                  <a:pt x="1679406" y="0"/>
                </a:lnTo>
                <a:close/>
              </a:path>
            </a:pathLst>
          </a:custGeom>
          <a:solidFill>
            <a:srgbClr val="FFFFFF">
              <a:alpha val="6269"/>
            </a:srgbClr>
          </a:solidFill>
        </p:spPr>
        <p:txBody>
          <a:bodyPr wrap="square" lIns="0" tIns="0" rIns="0" bIns="0" rtlCol="0"/>
          <a:lstStyle/>
          <a:p>
            <a:endParaRPr/>
          </a:p>
        </p:txBody>
      </p:sp>
      <p:sp>
        <p:nvSpPr>
          <p:cNvPr id="3" name="object 3"/>
          <p:cNvSpPr/>
          <p:nvPr/>
        </p:nvSpPr>
        <p:spPr>
          <a:xfrm>
            <a:off x="4417959" y="458641"/>
            <a:ext cx="318135" cy="143510"/>
          </a:xfrm>
          <a:custGeom>
            <a:avLst/>
            <a:gdLst/>
            <a:ahLst/>
            <a:cxnLst/>
            <a:rect l="l" t="t" r="r" b="b"/>
            <a:pathLst>
              <a:path w="318135" h="143509">
                <a:moveTo>
                  <a:pt x="158972" y="0"/>
                </a:moveTo>
                <a:lnTo>
                  <a:pt x="97311" y="5670"/>
                </a:lnTo>
                <a:lnTo>
                  <a:pt x="46756" y="21083"/>
                </a:lnTo>
                <a:lnTo>
                  <a:pt x="12565" y="43838"/>
                </a:lnTo>
                <a:lnTo>
                  <a:pt x="0" y="71536"/>
                </a:lnTo>
                <a:lnTo>
                  <a:pt x="12565" y="99420"/>
                </a:lnTo>
                <a:lnTo>
                  <a:pt x="46756" y="122270"/>
                </a:lnTo>
                <a:lnTo>
                  <a:pt x="97311" y="137718"/>
                </a:lnTo>
                <a:lnTo>
                  <a:pt x="158972" y="143394"/>
                </a:lnTo>
                <a:lnTo>
                  <a:pt x="220626" y="137718"/>
                </a:lnTo>
                <a:lnTo>
                  <a:pt x="271029" y="122270"/>
                </a:lnTo>
                <a:lnTo>
                  <a:pt x="305040" y="99420"/>
                </a:lnTo>
                <a:lnTo>
                  <a:pt x="317520" y="71536"/>
                </a:lnTo>
                <a:lnTo>
                  <a:pt x="305040" y="43838"/>
                </a:lnTo>
                <a:lnTo>
                  <a:pt x="271029" y="21083"/>
                </a:lnTo>
                <a:lnTo>
                  <a:pt x="220626" y="5670"/>
                </a:lnTo>
                <a:lnTo>
                  <a:pt x="158972" y="0"/>
                </a:lnTo>
                <a:close/>
              </a:path>
            </a:pathLst>
          </a:custGeom>
          <a:solidFill>
            <a:srgbClr val="3E5474"/>
          </a:solidFill>
        </p:spPr>
        <p:txBody>
          <a:bodyPr wrap="square" lIns="0" tIns="0" rIns="0" bIns="0" rtlCol="0"/>
          <a:lstStyle/>
          <a:p>
            <a:endParaRPr/>
          </a:p>
        </p:txBody>
      </p:sp>
      <p:grpSp>
        <p:nvGrpSpPr>
          <p:cNvPr id="4" name="object 4"/>
          <p:cNvGrpSpPr/>
          <p:nvPr/>
        </p:nvGrpSpPr>
        <p:grpSpPr>
          <a:xfrm>
            <a:off x="0" y="0"/>
            <a:ext cx="9144000" cy="1176655"/>
            <a:chOff x="0" y="0"/>
            <a:chExt cx="9144000" cy="1176655"/>
          </a:xfrm>
        </p:grpSpPr>
        <p:sp>
          <p:nvSpPr>
            <p:cNvPr id="5" name="object 5"/>
            <p:cNvSpPr/>
            <p:nvPr/>
          </p:nvSpPr>
          <p:spPr>
            <a:xfrm>
              <a:off x="0" y="196805"/>
              <a:ext cx="9144000" cy="135255"/>
            </a:xfrm>
            <a:custGeom>
              <a:avLst/>
              <a:gdLst/>
              <a:ahLst/>
              <a:cxnLst/>
              <a:rect l="l" t="t" r="r" b="b"/>
              <a:pathLst>
                <a:path w="9144000" h="135254">
                  <a:moveTo>
                    <a:pt x="0" y="135141"/>
                  </a:moveTo>
                  <a:lnTo>
                    <a:pt x="9144000" y="135141"/>
                  </a:lnTo>
                  <a:lnTo>
                    <a:pt x="9144000" y="0"/>
                  </a:lnTo>
                  <a:lnTo>
                    <a:pt x="0" y="0"/>
                  </a:lnTo>
                  <a:lnTo>
                    <a:pt x="0" y="135141"/>
                  </a:lnTo>
                  <a:close/>
                </a:path>
              </a:pathLst>
            </a:custGeom>
            <a:solidFill>
              <a:srgbClr val="336574"/>
            </a:solidFill>
          </p:spPr>
          <p:txBody>
            <a:bodyPr wrap="square" lIns="0" tIns="0" rIns="0" bIns="0" rtlCol="0"/>
            <a:lstStyle/>
            <a:p>
              <a:endParaRPr/>
            </a:p>
          </p:txBody>
        </p:sp>
        <p:sp>
          <p:nvSpPr>
            <p:cNvPr id="6" name="object 6"/>
            <p:cNvSpPr/>
            <p:nvPr/>
          </p:nvSpPr>
          <p:spPr>
            <a:xfrm>
              <a:off x="0" y="0"/>
              <a:ext cx="9144000" cy="1132840"/>
            </a:xfrm>
            <a:custGeom>
              <a:avLst/>
              <a:gdLst/>
              <a:ahLst/>
              <a:cxnLst/>
              <a:rect l="l" t="t" r="r" b="b"/>
              <a:pathLst>
                <a:path w="9144000" h="1132840">
                  <a:moveTo>
                    <a:pt x="9144000" y="0"/>
                  </a:moveTo>
                  <a:lnTo>
                    <a:pt x="0" y="0"/>
                  </a:lnTo>
                  <a:lnTo>
                    <a:pt x="0" y="196811"/>
                  </a:lnTo>
                  <a:lnTo>
                    <a:pt x="3999153" y="196811"/>
                  </a:lnTo>
                  <a:lnTo>
                    <a:pt x="4003954" y="202730"/>
                  </a:lnTo>
                  <a:lnTo>
                    <a:pt x="4061307" y="250444"/>
                  </a:lnTo>
                  <a:lnTo>
                    <a:pt x="4097109" y="272072"/>
                  </a:lnTo>
                  <a:lnTo>
                    <a:pt x="4137253" y="292023"/>
                  </a:lnTo>
                  <a:lnTo>
                    <a:pt x="4181424" y="310159"/>
                  </a:lnTo>
                  <a:lnTo>
                    <a:pt x="4229303" y="326326"/>
                  </a:lnTo>
                  <a:lnTo>
                    <a:pt x="4280573" y="340398"/>
                  </a:lnTo>
                  <a:lnTo>
                    <a:pt x="4334929" y="352234"/>
                  </a:lnTo>
                  <a:lnTo>
                    <a:pt x="4384751" y="360476"/>
                  </a:lnTo>
                  <a:lnTo>
                    <a:pt x="3730244" y="360476"/>
                  </a:lnTo>
                  <a:lnTo>
                    <a:pt x="3676612" y="363816"/>
                  </a:lnTo>
                  <a:lnTo>
                    <a:pt x="3625672" y="373456"/>
                  </a:lnTo>
                  <a:lnTo>
                    <a:pt x="3578110" y="388874"/>
                  </a:lnTo>
                  <a:lnTo>
                    <a:pt x="3534613" y="409524"/>
                  </a:lnTo>
                  <a:lnTo>
                    <a:pt x="3495903" y="434898"/>
                  </a:lnTo>
                  <a:lnTo>
                    <a:pt x="3462667" y="464426"/>
                  </a:lnTo>
                  <a:lnTo>
                    <a:pt x="3435591" y="497598"/>
                  </a:lnTo>
                  <a:lnTo>
                    <a:pt x="3415385" y="533869"/>
                  </a:lnTo>
                  <a:lnTo>
                    <a:pt x="3402761" y="572719"/>
                  </a:lnTo>
                  <a:lnTo>
                    <a:pt x="3398393" y="613600"/>
                  </a:lnTo>
                  <a:lnTo>
                    <a:pt x="3398393" y="870280"/>
                  </a:lnTo>
                  <a:lnTo>
                    <a:pt x="3402914" y="912698"/>
                  </a:lnTo>
                  <a:lnTo>
                    <a:pt x="3415982" y="952982"/>
                  </a:lnTo>
                  <a:lnTo>
                    <a:pt x="3436886" y="990587"/>
                  </a:lnTo>
                  <a:lnTo>
                    <a:pt x="3464903" y="1024966"/>
                  </a:lnTo>
                  <a:lnTo>
                    <a:pt x="3499294" y="1055560"/>
                  </a:lnTo>
                  <a:lnTo>
                    <a:pt x="3539363" y="1081836"/>
                  </a:lnTo>
                  <a:lnTo>
                    <a:pt x="3584371" y="1103223"/>
                  </a:lnTo>
                  <a:lnTo>
                    <a:pt x="3633597" y="1119187"/>
                  </a:lnTo>
                  <a:lnTo>
                    <a:pt x="3686314" y="1129169"/>
                  </a:lnTo>
                  <a:lnTo>
                    <a:pt x="3741813" y="1132611"/>
                  </a:lnTo>
                  <a:lnTo>
                    <a:pt x="5430583" y="1132611"/>
                  </a:lnTo>
                  <a:lnTo>
                    <a:pt x="5482475" y="1129690"/>
                  </a:lnTo>
                  <a:lnTo>
                    <a:pt x="5532044" y="1121168"/>
                  </a:lnTo>
                  <a:lnTo>
                    <a:pt x="5578729" y="1107503"/>
                  </a:lnTo>
                  <a:lnTo>
                    <a:pt x="5621985" y="1089113"/>
                  </a:lnTo>
                  <a:lnTo>
                    <a:pt x="5661253" y="1066419"/>
                  </a:lnTo>
                  <a:lnTo>
                    <a:pt x="5695988" y="1039837"/>
                  </a:lnTo>
                  <a:lnTo>
                    <a:pt x="5725655" y="1009802"/>
                  </a:lnTo>
                  <a:lnTo>
                    <a:pt x="5749671" y="976744"/>
                  </a:lnTo>
                  <a:lnTo>
                    <a:pt x="5767514" y="941070"/>
                  </a:lnTo>
                  <a:lnTo>
                    <a:pt x="5778627" y="903236"/>
                  </a:lnTo>
                  <a:lnTo>
                    <a:pt x="5782449" y="863638"/>
                  </a:lnTo>
                  <a:lnTo>
                    <a:pt x="5782449" y="613600"/>
                  </a:lnTo>
                  <a:lnTo>
                    <a:pt x="5778106" y="572719"/>
                  </a:lnTo>
                  <a:lnTo>
                    <a:pt x="5765508" y="533869"/>
                  </a:lnTo>
                  <a:lnTo>
                    <a:pt x="5745353" y="497598"/>
                  </a:lnTo>
                  <a:lnTo>
                    <a:pt x="5718340" y="464426"/>
                  </a:lnTo>
                  <a:lnTo>
                    <a:pt x="5685142" y="434898"/>
                  </a:lnTo>
                  <a:lnTo>
                    <a:pt x="5646458" y="409524"/>
                  </a:lnTo>
                  <a:lnTo>
                    <a:pt x="5602973" y="388874"/>
                  </a:lnTo>
                  <a:lnTo>
                    <a:pt x="5555373" y="373456"/>
                  </a:lnTo>
                  <a:lnTo>
                    <a:pt x="5504358" y="363816"/>
                  </a:lnTo>
                  <a:lnTo>
                    <a:pt x="5450611" y="360476"/>
                  </a:lnTo>
                  <a:lnTo>
                    <a:pt x="4768824" y="360476"/>
                  </a:lnTo>
                  <a:lnTo>
                    <a:pt x="4818621" y="352234"/>
                  </a:lnTo>
                  <a:lnTo>
                    <a:pt x="4872939" y="340398"/>
                  </a:lnTo>
                  <a:lnTo>
                    <a:pt x="4924183" y="326326"/>
                  </a:lnTo>
                  <a:lnTo>
                    <a:pt x="4972024" y="310159"/>
                  </a:lnTo>
                  <a:lnTo>
                    <a:pt x="5016182" y="292023"/>
                  </a:lnTo>
                  <a:lnTo>
                    <a:pt x="5056314" y="272072"/>
                  </a:lnTo>
                  <a:lnTo>
                    <a:pt x="5092116" y="250444"/>
                  </a:lnTo>
                  <a:lnTo>
                    <a:pt x="5123269" y="227291"/>
                  </a:lnTo>
                  <a:lnTo>
                    <a:pt x="5154257" y="196811"/>
                  </a:lnTo>
                  <a:lnTo>
                    <a:pt x="9143987" y="196811"/>
                  </a:lnTo>
                  <a:lnTo>
                    <a:pt x="9144000" y="0"/>
                  </a:lnTo>
                  <a:close/>
                </a:path>
              </a:pathLst>
            </a:custGeom>
            <a:solidFill>
              <a:srgbClr val="1F424C"/>
            </a:solidFill>
          </p:spPr>
          <p:txBody>
            <a:bodyPr wrap="square" lIns="0" tIns="0" rIns="0" bIns="0" rtlCol="0"/>
            <a:lstStyle/>
            <a:p>
              <a:endParaRPr/>
            </a:p>
          </p:txBody>
        </p:sp>
        <p:sp>
          <p:nvSpPr>
            <p:cNvPr id="7" name="object 7"/>
            <p:cNvSpPr/>
            <p:nvPr/>
          </p:nvSpPr>
          <p:spPr>
            <a:xfrm>
              <a:off x="3572644" y="460847"/>
              <a:ext cx="2078355" cy="571500"/>
            </a:xfrm>
            <a:custGeom>
              <a:avLst/>
              <a:gdLst/>
              <a:ahLst/>
              <a:cxnLst/>
              <a:rect l="l" t="t" r="r" b="b"/>
              <a:pathLst>
                <a:path w="2078354" h="571500">
                  <a:moveTo>
                    <a:pt x="1892529" y="0"/>
                  </a:moveTo>
                  <a:lnTo>
                    <a:pt x="186470" y="0"/>
                  </a:lnTo>
                  <a:lnTo>
                    <a:pt x="136988" y="5093"/>
                  </a:lnTo>
                  <a:lnTo>
                    <a:pt x="92469" y="19458"/>
                  </a:lnTo>
                  <a:lnTo>
                    <a:pt x="54712" y="41719"/>
                  </a:lnTo>
                  <a:lnTo>
                    <a:pt x="25515" y="70501"/>
                  </a:lnTo>
                  <a:lnTo>
                    <a:pt x="6678" y="104429"/>
                  </a:lnTo>
                  <a:lnTo>
                    <a:pt x="0" y="142129"/>
                  </a:lnTo>
                  <a:lnTo>
                    <a:pt x="0" y="422121"/>
                  </a:lnTo>
                  <a:lnTo>
                    <a:pt x="7046" y="461560"/>
                  </a:lnTo>
                  <a:lnTo>
                    <a:pt x="26897" y="497085"/>
                  </a:lnTo>
                  <a:lnTo>
                    <a:pt x="57621" y="527242"/>
                  </a:lnTo>
                  <a:lnTo>
                    <a:pt x="97285" y="550581"/>
                  </a:lnTo>
                  <a:lnTo>
                    <a:pt x="143956" y="565649"/>
                  </a:lnTo>
                  <a:lnTo>
                    <a:pt x="195703" y="570994"/>
                  </a:lnTo>
                  <a:lnTo>
                    <a:pt x="1875754" y="570994"/>
                  </a:lnTo>
                  <a:lnTo>
                    <a:pt x="1929455" y="565443"/>
                  </a:lnTo>
                  <a:lnTo>
                    <a:pt x="1977808" y="549795"/>
                  </a:lnTo>
                  <a:lnTo>
                    <a:pt x="2018842" y="525556"/>
                  </a:lnTo>
                  <a:lnTo>
                    <a:pt x="2050589" y="494234"/>
                  </a:lnTo>
                  <a:lnTo>
                    <a:pt x="2071081" y="457336"/>
                  </a:lnTo>
                  <a:lnTo>
                    <a:pt x="2078349" y="416369"/>
                  </a:lnTo>
                  <a:lnTo>
                    <a:pt x="2078349" y="142129"/>
                  </a:lnTo>
                  <a:lnTo>
                    <a:pt x="2071674" y="104429"/>
                  </a:lnTo>
                  <a:lnTo>
                    <a:pt x="2052858" y="70501"/>
                  </a:lnTo>
                  <a:lnTo>
                    <a:pt x="2023718" y="41719"/>
                  </a:lnTo>
                  <a:lnTo>
                    <a:pt x="1986073" y="19458"/>
                  </a:lnTo>
                  <a:lnTo>
                    <a:pt x="1941737" y="5093"/>
                  </a:lnTo>
                  <a:lnTo>
                    <a:pt x="1892529" y="0"/>
                  </a:lnTo>
                  <a:close/>
                </a:path>
              </a:pathLst>
            </a:custGeom>
            <a:solidFill>
              <a:srgbClr val="336574"/>
            </a:solidFill>
          </p:spPr>
          <p:txBody>
            <a:bodyPr wrap="square" lIns="0" tIns="0" rIns="0" bIns="0" rtlCol="0"/>
            <a:lstStyle/>
            <a:p>
              <a:endParaRPr/>
            </a:p>
          </p:txBody>
        </p:sp>
        <p:sp>
          <p:nvSpPr>
            <p:cNvPr id="8" name="object 8"/>
            <p:cNvSpPr/>
            <p:nvPr/>
          </p:nvSpPr>
          <p:spPr>
            <a:xfrm>
              <a:off x="3572644" y="460847"/>
              <a:ext cx="1456690" cy="460375"/>
            </a:xfrm>
            <a:custGeom>
              <a:avLst/>
              <a:gdLst/>
              <a:ahLst/>
              <a:cxnLst/>
              <a:rect l="l" t="t" r="r" b="b"/>
              <a:pathLst>
                <a:path w="1456689" h="460375">
                  <a:moveTo>
                    <a:pt x="1456262" y="0"/>
                  </a:moveTo>
                  <a:lnTo>
                    <a:pt x="258119" y="0"/>
                  </a:lnTo>
                  <a:lnTo>
                    <a:pt x="206259" y="4013"/>
                  </a:lnTo>
                  <a:lnTo>
                    <a:pt x="157882" y="15516"/>
                  </a:lnTo>
                  <a:lnTo>
                    <a:pt x="114047" y="33704"/>
                  </a:lnTo>
                  <a:lnTo>
                    <a:pt x="75810" y="57774"/>
                  </a:lnTo>
                  <a:lnTo>
                    <a:pt x="44229" y="86921"/>
                  </a:lnTo>
                  <a:lnTo>
                    <a:pt x="20362" y="120340"/>
                  </a:lnTo>
                  <a:lnTo>
                    <a:pt x="5266" y="157227"/>
                  </a:lnTo>
                  <a:lnTo>
                    <a:pt x="0" y="196778"/>
                  </a:lnTo>
                  <a:lnTo>
                    <a:pt x="0" y="321749"/>
                  </a:lnTo>
                  <a:lnTo>
                    <a:pt x="14076" y="393532"/>
                  </a:lnTo>
                  <a:lnTo>
                    <a:pt x="53704" y="457431"/>
                  </a:lnTo>
                  <a:lnTo>
                    <a:pt x="107929" y="459438"/>
                  </a:lnTo>
                  <a:lnTo>
                    <a:pt x="162153" y="460108"/>
                  </a:lnTo>
                  <a:lnTo>
                    <a:pt x="214841" y="459474"/>
                  </a:lnTo>
                  <a:lnTo>
                    <a:pt x="267460" y="457579"/>
                  </a:lnTo>
                  <a:lnTo>
                    <a:pt x="319964" y="454434"/>
                  </a:lnTo>
                  <a:lnTo>
                    <a:pt x="372304" y="450048"/>
                  </a:lnTo>
                  <a:lnTo>
                    <a:pt x="424434" y="444433"/>
                  </a:lnTo>
                  <a:lnTo>
                    <a:pt x="476306" y="437599"/>
                  </a:lnTo>
                  <a:lnTo>
                    <a:pt x="527873" y="429557"/>
                  </a:lnTo>
                  <a:lnTo>
                    <a:pt x="579087" y="420316"/>
                  </a:lnTo>
                  <a:lnTo>
                    <a:pt x="629900" y="409887"/>
                  </a:lnTo>
                  <a:lnTo>
                    <a:pt x="680266" y="398282"/>
                  </a:lnTo>
                  <a:lnTo>
                    <a:pt x="730137" y="385509"/>
                  </a:lnTo>
                  <a:lnTo>
                    <a:pt x="779466" y="371580"/>
                  </a:lnTo>
                  <a:lnTo>
                    <a:pt x="828204" y="356506"/>
                  </a:lnTo>
                  <a:lnTo>
                    <a:pt x="876306" y="340296"/>
                  </a:lnTo>
                  <a:lnTo>
                    <a:pt x="923722" y="322961"/>
                  </a:lnTo>
                  <a:lnTo>
                    <a:pt x="970407" y="304511"/>
                  </a:lnTo>
                  <a:lnTo>
                    <a:pt x="1016312" y="284958"/>
                  </a:lnTo>
                  <a:lnTo>
                    <a:pt x="1061390" y="264311"/>
                  </a:lnTo>
                  <a:lnTo>
                    <a:pt x="1105594" y="242581"/>
                  </a:lnTo>
                  <a:lnTo>
                    <a:pt x="1148876" y="219778"/>
                  </a:lnTo>
                  <a:lnTo>
                    <a:pt x="1191189" y="195914"/>
                  </a:lnTo>
                  <a:lnTo>
                    <a:pt x="1232486" y="170997"/>
                  </a:lnTo>
                  <a:lnTo>
                    <a:pt x="1272718" y="145040"/>
                  </a:lnTo>
                  <a:lnTo>
                    <a:pt x="1311839" y="118051"/>
                  </a:lnTo>
                  <a:lnTo>
                    <a:pt x="1349802" y="90043"/>
                  </a:lnTo>
                  <a:lnTo>
                    <a:pt x="1386558" y="61024"/>
                  </a:lnTo>
                  <a:lnTo>
                    <a:pt x="1422060" y="31006"/>
                  </a:lnTo>
                  <a:lnTo>
                    <a:pt x="1456262" y="0"/>
                  </a:lnTo>
                  <a:close/>
                </a:path>
              </a:pathLst>
            </a:custGeom>
            <a:solidFill>
              <a:srgbClr val="00ABBF">
                <a:alpha val="52938"/>
              </a:srgbClr>
            </a:solidFill>
          </p:spPr>
          <p:txBody>
            <a:bodyPr wrap="square" lIns="0" tIns="0" rIns="0" bIns="0" rtlCol="0"/>
            <a:lstStyle/>
            <a:p>
              <a:endParaRPr/>
            </a:p>
          </p:txBody>
        </p:sp>
        <p:sp>
          <p:nvSpPr>
            <p:cNvPr id="9" name="object 9"/>
            <p:cNvSpPr/>
            <p:nvPr/>
          </p:nvSpPr>
          <p:spPr>
            <a:xfrm>
              <a:off x="4164819" y="979868"/>
              <a:ext cx="852169" cy="196850"/>
            </a:xfrm>
            <a:custGeom>
              <a:avLst/>
              <a:gdLst/>
              <a:ahLst/>
              <a:cxnLst/>
              <a:rect l="l" t="t" r="r" b="b"/>
              <a:pathLst>
                <a:path w="852170" h="196850">
                  <a:moveTo>
                    <a:pt x="723124" y="0"/>
                  </a:moveTo>
                  <a:lnTo>
                    <a:pt x="128084" y="0"/>
                  </a:lnTo>
                  <a:lnTo>
                    <a:pt x="78392" y="7725"/>
                  </a:lnTo>
                  <a:lnTo>
                    <a:pt x="37661" y="28775"/>
                  </a:lnTo>
                  <a:lnTo>
                    <a:pt x="10120" y="59960"/>
                  </a:lnTo>
                  <a:lnTo>
                    <a:pt x="0" y="98092"/>
                  </a:lnTo>
                  <a:lnTo>
                    <a:pt x="10120" y="136113"/>
                  </a:lnTo>
                  <a:lnTo>
                    <a:pt x="37661" y="167345"/>
                  </a:lnTo>
                  <a:lnTo>
                    <a:pt x="78392" y="188499"/>
                  </a:lnTo>
                  <a:lnTo>
                    <a:pt x="128084" y="196282"/>
                  </a:lnTo>
                  <a:lnTo>
                    <a:pt x="723124" y="196282"/>
                  </a:lnTo>
                  <a:lnTo>
                    <a:pt x="772917" y="188499"/>
                  </a:lnTo>
                  <a:lnTo>
                    <a:pt x="813872" y="167345"/>
                  </a:lnTo>
                  <a:lnTo>
                    <a:pt x="841636" y="136113"/>
                  </a:lnTo>
                  <a:lnTo>
                    <a:pt x="851858" y="98092"/>
                  </a:lnTo>
                  <a:lnTo>
                    <a:pt x="841636" y="59960"/>
                  </a:lnTo>
                  <a:lnTo>
                    <a:pt x="813872" y="28775"/>
                  </a:lnTo>
                  <a:lnTo>
                    <a:pt x="772917" y="7725"/>
                  </a:lnTo>
                  <a:lnTo>
                    <a:pt x="723124" y="0"/>
                  </a:lnTo>
                  <a:close/>
                </a:path>
              </a:pathLst>
            </a:custGeom>
            <a:solidFill>
              <a:srgbClr val="1F424C"/>
            </a:solidFill>
          </p:spPr>
          <p:txBody>
            <a:bodyPr wrap="square" lIns="0" tIns="0" rIns="0" bIns="0" rtlCol="0"/>
            <a:lstStyle/>
            <a:p>
              <a:endParaRPr/>
            </a:p>
          </p:txBody>
        </p:sp>
        <p:pic>
          <p:nvPicPr>
            <p:cNvPr id="10" name="object 10"/>
            <p:cNvPicPr/>
            <p:nvPr/>
          </p:nvPicPr>
          <p:blipFill>
            <a:blip r:embed="rId2" cstate="print"/>
            <a:stretch>
              <a:fillRect/>
            </a:stretch>
          </p:blipFill>
          <p:spPr>
            <a:xfrm>
              <a:off x="4292902" y="1040965"/>
              <a:ext cx="97525" cy="73990"/>
            </a:xfrm>
            <a:prstGeom prst="rect">
              <a:avLst/>
            </a:prstGeom>
          </p:spPr>
        </p:pic>
      </p:grpSp>
      <p:grpSp>
        <p:nvGrpSpPr>
          <p:cNvPr id="11" name="object 11"/>
          <p:cNvGrpSpPr/>
          <p:nvPr/>
        </p:nvGrpSpPr>
        <p:grpSpPr>
          <a:xfrm>
            <a:off x="99" y="3246768"/>
            <a:ext cx="9144000" cy="1896745"/>
            <a:chOff x="99" y="3246768"/>
            <a:chExt cx="9144000" cy="1896745"/>
          </a:xfrm>
        </p:grpSpPr>
        <p:sp>
          <p:nvSpPr>
            <p:cNvPr id="12" name="object 12"/>
            <p:cNvSpPr/>
            <p:nvPr/>
          </p:nvSpPr>
          <p:spPr>
            <a:xfrm>
              <a:off x="99" y="5071729"/>
              <a:ext cx="9142095" cy="72390"/>
            </a:xfrm>
            <a:custGeom>
              <a:avLst/>
              <a:gdLst/>
              <a:ahLst/>
              <a:cxnLst/>
              <a:rect l="l" t="t" r="r" b="b"/>
              <a:pathLst>
                <a:path w="9142095" h="72389">
                  <a:moveTo>
                    <a:pt x="9142009" y="0"/>
                  </a:moveTo>
                  <a:lnTo>
                    <a:pt x="0" y="0"/>
                  </a:lnTo>
                  <a:lnTo>
                    <a:pt x="0" y="71769"/>
                  </a:lnTo>
                  <a:lnTo>
                    <a:pt x="9142009" y="71769"/>
                  </a:lnTo>
                  <a:lnTo>
                    <a:pt x="9142009" y="0"/>
                  </a:lnTo>
                  <a:close/>
                </a:path>
              </a:pathLst>
            </a:custGeom>
            <a:solidFill>
              <a:srgbClr val="1F424C">
                <a:alpha val="78819"/>
              </a:srgbClr>
            </a:solidFill>
          </p:spPr>
          <p:txBody>
            <a:bodyPr wrap="square" lIns="0" tIns="0" rIns="0" bIns="0" rtlCol="0"/>
            <a:lstStyle/>
            <a:p>
              <a:endParaRPr/>
            </a:p>
          </p:txBody>
        </p:sp>
        <p:sp>
          <p:nvSpPr>
            <p:cNvPr id="13" name="object 13"/>
            <p:cNvSpPr/>
            <p:nvPr/>
          </p:nvSpPr>
          <p:spPr>
            <a:xfrm>
              <a:off x="3539435" y="4751838"/>
              <a:ext cx="2209800" cy="391795"/>
            </a:xfrm>
            <a:custGeom>
              <a:avLst/>
              <a:gdLst/>
              <a:ahLst/>
              <a:cxnLst/>
              <a:rect l="l" t="t" r="r" b="b"/>
              <a:pathLst>
                <a:path w="2209800" h="391795">
                  <a:moveTo>
                    <a:pt x="1588064" y="0"/>
                  </a:moveTo>
                  <a:lnTo>
                    <a:pt x="621729" y="0"/>
                  </a:lnTo>
                  <a:lnTo>
                    <a:pt x="567425" y="1758"/>
                  </a:lnTo>
                  <a:lnTo>
                    <a:pt x="514357" y="6937"/>
                  </a:lnTo>
                  <a:lnTo>
                    <a:pt x="462718" y="15390"/>
                  </a:lnTo>
                  <a:lnTo>
                    <a:pt x="412703" y="26972"/>
                  </a:lnTo>
                  <a:lnTo>
                    <a:pt x="364507" y="41538"/>
                  </a:lnTo>
                  <a:lnTo>
                    <a:pt x="318324" y="58943"/>
                  </a:lnTo>
                  <a:lnTo>
                    <a:pt x="274347" y="79040"/>
                  </a:lnTo>
                  <a:lnTo>
                    <a:pt x="232772" y="101684"/>
                  </a:lnTo>
                  <a:lnTo>
                    <a:pt x="193793" y="126730"/>
                  </a:lnTo>
                  <a:lnTo>
                    <a:pt x="157604" y="154032"/>
                  </a:lnTo>
                  <a:lnTo>
                    <a:pt x="124399" y="183445"/>
                  </a:lnTo>
                  <a:lnTo>
                    <a:pt x="94372" y="214823"/>
                  </a:lnTo>
                  <a:lnTo>
                    <a:pt x="67719" y="248021"/>
                  </a:lnTo>
                  <a:lnTo>
                    <a:pt x="44633" y="282893"/>
                  </a:lnTo>
                  <a:lnTo>
                    <a:pt x="25309" y="319295"/>
                  </a:lnTo>
                  <a:lnTo>
                    <a:pt x="9941" y="357079"/>
                  </a:lnTo>
                  <a:lnTo>
                    <a:pt x="0" y="391661"/>
                  </a:lnTo>
                  <a:lnTo>
                    <a:pt x="2209798" y="391661"/>
                  </a:lnTo>
                  <a:lnTo>
                    <a:pt x="2184499" y="319295"/>
                  </a:lnTo>
                  <a:lnTo>
                    <a:pt x="2165181" y="282893"/>
                  </a:lnTo>
                  <a:lnTo>
                    <a:pt x="2142103" y="248021"/>
                  </a:lnTo>
                  <a:lnTo>
                    <a:pt x="2115457" y="214823"/>
                  </a:lnTo>
                  <a:lnTo>
                    <a:pt x="2085437" y="183445"/>
                  </a:lnTo>
                  <a:lnTo>
                    <a:pt x="2052239" y="154032"/>
                  </a:lnTo>
                  <a:lnTo>
                    <a:pt x="2016055" y="126730"/>
                  </a:lnTo>
                  <a:lnTo>
                    <a:pt x="1977080" y="101684"/>
                  </a:lnTo>
                  <a:lnTo>
                    <a:pt x="1935507" y="79040"/>
                  </a:lnTo>
                  <a:lnTo>
                    <a:pt x="1891531" y="58943"/>
                  </a:lnTo>
                  <a:lnTo>
                    <a:pt x="1845345" y="41538"/>
                  </a:lnTo>
                  <a:lnTo>
                    <a:pt x="1797144" y="26972"/>
                  </a:lnTo>
                  <a:lnTo>
                    <a:pt x="1747122" y="15390"/>
                  </a:lnTo>
                  <a:lnTo>
                    <a:pt x="1695472" y="6937"/>
                  </a:lnTo>
                  <a:lnTo>
                    <a:pt x="1642388" y="1758"/>
                  </a:lnTo>
                  <a:lnTo>
                    <a:pt x="1588064" y="0"/>
                  </a:lnTo>
                  <a:close/>
                </a:path>
              </a:pathLst>
            </a:custGeom>
            <a:solidFill>
              <a:srgbClr val="1F424C"/>
            </a:solidFill>
          </p:spPr>
          <p:txBody>
            <a:bodyPr wrap="square" lIns="0" tIns="0" rIns="0" bIns="0" rtlCol="0"/>
            <a:lstStyle/>
            <a:p>
              <a:endParaRPr/>
            </a:p>
          </p:txBody>
        </p:sp>
        <p:pic>
          <p:nvPicPr>
            <p:cNvPr id="14" name="object 14"/>
            <p:cNvPicPr/>
            <p:nvPr/>
          </p:nvPicPr>
          <p:blipFill>
            <a:blip r:embed="rId3" cstate="print"/>
            <a:stretch>
              <a:fillRect/>
            </a:stretch>
          </p:blipFill>
          <p:spPr>
            <a:xfrm>
              <a:off x="783" y="3246768"/>
              <a:ext cx="9143118" cy="1896731"/>
            </a:xfrm>
            <a:prstGeom prst="rect">
              <a:avLst/>
            </a:prstGeom>
          </p:spPr>
        </p:pic>
      </p:grpSp>
      <p:sp>
        <p:nvSpPr>
          <p:cNvPr id="19" name="object 19"/>
          <p:cNvSpPr txBox="1">
            <a:spLocks noGrp="1"/>
          </p:cNvSpPr>
          <p:nvPr>
            <p:ph type="title"/>
          </p:nvPr>
        </p:nvSpPr>
        <p:spPr>
          <a:xfrm>
            <a:off x="266941" y="299797"/>
            <a:ext cx="4344880" cy="525016"/>
          </a:xfrm>
          <a:prstGeom prst="rect">
            <a:avLst/>
          </a:prstGeom>
        </p:spPr>
        <p:txBody>
          <a:bodyPr vert="horz" wrap="square" lIns="0" tIns="9525" rIns="0" bIns="0" rtlCol="0">
            <a:spAutoFit/>
          </a:bodyPr>
          <a:lstStyle/>
          <a:p>
            <a:pPr marL="12700" marR="5080">
              <a:lnSpc>
                <a:spcPct val="100800"/>
              </a:lnSpc>
              <a:spcBef>
                <a:spcPts val="75"/>
              </a:spcBef>
            </a:pPr>
            <a:r>
              <a:rPr lang="en-GB" sz="3600" spc="420" dirty="0">
                <a:solidFill>
                  <a:srgbClr val="E83D3D"/>
                </a:solidFill>
              </a:rPr>
              <a:t>Work flow</a:t>
            </a:r>
            <a:endParaRPr sz="3600" spc="500" dirty="0">
              <a:solidFill>
                <a:srgbClr val="E83D3D"/>
              </a:solidFill>
            </a:endParaRPr>
          </a:p>
        </p:txBody>
      </p:sp>
      <p:grpSp>
        <p:nvGrpSpPr>
          <p:cNvPr id="21" name="object 21"/>
          <p:cNvGrpSpPr/>
          <p:nvPr/>
        </p:nvGrpSpPr>
        <p:grpSpPr>
          <a:xfrm>
            <a:off x="8633540" y="533948"/>
            <a:ext cx="515620" cy="770255"/>
            <a:chOff x="8633540" y="533948"/>
            <a:chExt cx="515620" cy="770255"/>
          </a:xfrm>
        </p:grpSpPr>
        <p:sp>
          <p:nvSpPr>
            <p:cNvPr id="22" name="object 22"/>
            <p:cNvSpPr/>
            <p:nvPr/>
          </p:nvSpPr>
          <p:spPr>
            <a:xfrm>
              <a:off x="8633540" y="533948"/>
              <a:ext cx="510540" cy="765175"/>
            </a:xfrm>
            <a:custGeom>
              <a:avLst/>
              <a:gdLst/>
              <a:ahLst/>
              <a:cxnLst/>
              <a:rect l="l" t="t" r="r" b="b"/>
              <a:pathLst>
                <a:path w="510540" h="765175">
                  <a:moveTo>
                    <a:pt x="510459" y="0"/>
                  </a:moveTo>
                  <a:lnTo>
                    <a:pt x="30220" y="0"/>
                  </a:lnTo>
                  <a:lnTo>
                    <a:pt x="14793" y="4248"/>
                  </a:lnTo>
                  <a:lnTo>
                    <a:pt x="4174" y="15123"/>
                  </a:lnTo>
                  <a:lnTo>
                    <a:pt x="0" y="29814"/>
                  </a:lnTo>
                  <a:lnTo>
                    <a:pt x="3909" y="45514"/>
                  </a:lnTo>
                  <a:lnTo>
                    <a:pt x="184818" y="367381"/>
                  </a:lnTo>
                  <a:lnTo>
                    <a:pt x="187843" y="374595"/>
                  </a:lnTo>
                  <a:lnTo>
                    <a:pt x="188851" y="382169"/>
                  </a:lnTo>
                  <a:lnTo>
                    <a:pt x="187843" y="389742"/>
                  </a:lnTo>
                  <a:lnTo>
                    <a:pt x="184818" y="396956"/>
                  </a:lnTo>
                  <a:lnTo>
                    <a:pt x="3909" y="719399"/>
                  </a:lnTo>
                  <a:lnTo>
                    <a:pt x="0" y="735180"/>
                  </a:lnTo>
                  <a:lnTo>
                    <a:pt x="4174" y="749863"/>
                  </a:lnTo>
                  <a:lnTo>
                    <a:pt x="14793" y="760692"/>
                  </a:lnTo>
                  <a:lnTo>
                    <a:pt x="30220" y="764914"/>
                  </a:lnTo>
                  <a:lnTo>
                    <a:pt x="510459" y="764914"/>
                  </a:lnTo>
                  <a:lnTo>
                    <a:pt x="510459" y="0"/>
                  </a:lnTo>
                  <a:close/>
                </a:path>
              </a:pathLst>
            </a:custGeom>
            <a:solidFill>
              <a:srgbClr val="F4D000"/>
            </a:solidFill>
          </p:spPr>
          <p:txBody>
            <a:bodyPr wrap="square" lIns="0" tIns="0" rIns="0" bIns="0" rtlCol="0"/>
            <a:lstStyle/>
            <a:p>
              <a:endParaRPr/>
            </a:p>
          </p:txBody>
        </p:sp>
        <p:sp>
          <p:nvSpPr>
            <p:cNvPr id="23" name="object 23"/>
            <p:cNvSpPr/>
            <p:nvPr/>
          </p:nvSpPr>
          <p:spPr>
            <a:xfrm>
              <a:off x="8638908" y="908447"/>
              <a:ext cx="505459" cy="391160"/>
            </a:xfrm>
            <a:custGeom>
              <a:avLst/>
              <a:gdLst/>
              <a:ahLst/>
              <a:cxnLst/>
              <a:rect l="l" t="t" r="r" b="b"/>
              <a:pathLst>
                <a:path w="505459" h="391159">
                  <a:moveTo>
                    <a:pt x="505091" y="0"/>
                  </a:moveTo>
                  <a:lnTo>
                    <a:pt x="188005" y="0"/>
                  </a:lnTo>
                  <a:lnTo>
                    <a:pt x="188005" y="5231"/>
                  </a:lnTo>
                  <a:lnTo>
                    <a:pt x="185710" y="12233"/>
                  </a:lnTo>
                  <a:lnTo>
                    <a:pt x="183454" y="17465"/>
                  </a:lnTo>
                  <a:lnTo>
                    <a:pt x="3045" y="344615"/>
                  </a:lnTo>
                  <a:lnTo>
                    <a:pt x="0" y="359920"/>
                  </a:lnTo>
                  <a:lnTo>
                    <a:pt x="4384" y="374835"/>
                  </a:lnTo>
                  <a:lnTo>
                    <a:pt x="14643" y="386143"/>
                  </a:lnTo>
                  <a:lnTo>
                    <a:pt x="29220" y="390627"/>
                  </a:lnTo>
                  <a:lnTo>
                    <a:pt x="505091" y="390627"/>
                  </a:lnTo>
                  <a:lnTo>
                    <a:pt x="505091" y="0"/>
                  </a:lnTo>
                  <a:close/>
                </a:path>
              </a:pathLst>
            </a:custGeom>
            <a:solidFill>
              <a:srgbClr val="CEB200"/>
            </a:solidFill>
          </p:spPr>
          <p:txBody>
            <a:bodyPr wrap="square" lIns="0" tIns="0" rIns="0" bIns="0" rtlCol="0"/>
            <a:lstStyle/>
            <a:p>
              <a:endParaRPr/>
            </a:p>
          </p:txBody>
        </p:sp>
        <p:sp>
          <p:nvSpPr>
            <p:cNvPr id="24" name="object 24"/>
            <p:cNvSpPr/>
            <p:nvPr/>
          </p:nvSpPr>
          <p:spPr>
            <a:xfrm>
              <a:off x="8638909" y="908447"/>
              <a:ext cx="505459" cy="391160"/>
            </a:xfrm>
            <a:custGeom>
              <a:avLst/>
              <a:gdLst/>
              <a:ahLst/>
              <a:cxnLst/>
              <a:rect l="l" t="t" r="r" b="b"/>
              <a:pathLst>
                <a:path w="505459" h="391159">
                  <a:moveTo>
                    <a:pt x="183455" y="17465"/>
                  </a:moveTo>
                  <a:lnTo>
                    <a:pt x="185710" y="12234"/>
                  </a:lnTo>
                  <a:lnTo>
                    <a:pt x="188005" y="5231"/>
                  </a:lnTo>
                  <a:lnTo>
                    <a:pt x="188005" y="0"/>
                  </a:lnTo>
                  <a:lnTo>
                    <a:pt x="505090" y="0"/>
                  </a:lnTo>
                </a:path>
                <a:path w="505459" h="391159">
                  <a:moveTo>
                    <a:pt x="505090" y="390628"/>
                  </a:moveTo>
                  <a:lnTo>
                    <a:pt x="29220" y="390628"/>
                  </a:lnTo>
                  <a:lnTo>
                    <a:pt x="14643" y="386143"/>
                  </a:lnTo>
                  <a:lnTo>
                    <a:pt x="4384" y="374835"/>
                  </a:lnTo>
                  <a:lnTo>
                    <a:pt x="0" y="359920"/>
                  </a:lnTo>
                  <a:lnTo>
                    <a:pt x="3045" y="344616"/>
                  </a:lnTo>
                  <a:lnTo>
                    <a:pt x="183455" y="17465"/>
                  </a:lnTo>
                </a:path>
              </a:pathLst>
            </a:custGeom>
            <a:ln w="9525">
              <a:solidFill>
                <a:srgbClr val="CEB200"/>
              </a:solidFill>
            </a:ln>
          </p:spPr>
          <p:txBody>
            <a:bodyPr wrap="square" lIns="0" tIns="0" rIns="0" bIns="0" rtlCol="0"/>
            <a:lstStyle/>
            <a:p>
              <a:endParaRPr/>
            </a:p>
          </p:txBody>
        </p:sp>
      </p:grpSp>
      <p:sp>
        <p:nvSpPr>
          <p:cNvPr id="33" name="Rectangle 32">
            <a:extLst>
              <a:ext uri="{FF2B5EF4-FFF2-40B4-BE49-F238E27FC236}">
                <a16:creationId xmlns:a16="http://schemas.microsoft.com/office/drawing/2014/main" id="{36C4F084-D4AD-B673-C691-C1A0A93831FF}"/>
              </a:ext>
            </a:extLst>
          </p:cNvPr>
          <p:cNvSpPr/>
          <p:nvPr/>
        </p:nvSpPr>
        <p:spPr>
          <a:xfrm>
            <a:off x="289113" y="1450442"/>
            <a:ext cx="1531434" cy="692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atin typeface="Verdana" panose="020B0604030504040204" pitchFamily="34" charset="0"/>
                <a:ea typeface="Verdana" panose="020B0604030504040204" pitchFamily="34" charset="0"/>
              </a:rPr>
              <a:t>Dataset</a:t>
            </a:r>
            <a:endParaRPr lang="en-IN">
              <a:latin typeface="Verdana" panose="020B0604030504040204" pitchFamily="34" charset="0"/>
              <a:ea typeface="Verdana" panose="020B0604030504040204" pitchFamily="34" charset="0"/>
            </a:endParaRPr>
          </a:p>
        </p:txBody>
      </p:sp>
      <p:sp>
        <p:nvSpPr>
          <p:cNvPr id="34" name="Rectangle 33">
            <a:extLst>
              <a:ext uri="{FF2B5EF4-FFF2-40B4-BE49-F238E27FC236}">
                <a16:creationId xmlns:a16="http://schemas.microsoft.com/office/drawing/2014/main" id="{7E36364D-D744-1AD2-3E4C-A21E1C4869FC}"/>
              </a:ext>
            </a:extLst>
          </p:cNvPr>
          <p:cNvSpPr/>
          <p:nvPr/>
        </p:nvSpPr>
        <p:spPr>
          <a:xfrm>
            <a:off x="289113" y="3000565"/>
            <a:ext cx="1531434" cy="692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Verdana" panose="020B0604030504040204" pitchFamily="34" charset="0"/>
                <a:ea typeface="Verdana" panose="020B0604030504040204" pitchFamily="34" charset="0"/>
              </a:rPr>
              <a:t>Data pre-processing</a:t>
            </a:r>
            <a:endParaRPr lang="en-IN" dirty="0">
              <a:latin typeface="Verdana" panose="020B0604030504040204" pitchFamily="34" charset="0"/>
              <a:ea typeface="Verdana" panose="020B0604030504040204" pitchFamily="34" charset="0"/>
            </a:endParaRPr>
          </a:p>
        </p:txBody>
      </p:sp>
      <p:sp>
        <p:nvSpPr>
          <p:cNvPr id="35" name="Rectangle 34">
            <a:extLst>
              <a:ext uri="{FF2B5EF4-FFF2-40B4-BE49-F238E27FC236}">
                <a16:creationId xmlns:a16="http://schemas.microsoft.com/office/drawing/2014/main" id="{40CCEFAB-F9BD-67F1-163A-3FBB39B91452}"/>
              </a:ext>
            </a:extLst>
          </p:cNvPr>
          <p:cNvSpPr/>
          <p:nvPr/>
        </p:nvSpPr>
        <p:spPr>
          <a:xfrm>
            <a:off x="2587789" y="3000905"/>
            <a:ext cx="1531434" cy="692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atin typeface="Verdana" panose="020B0604030504040204" pitchFamily="34" charset="0"/>
                <a:ea typeface="Verdana" panose="020B0604030504040204" pitchFamily="34" charset="0"/>
              </a:rPr>
              <a:t>Feature selection </a:t>
            </a:r>
            <a:endParaRPr lang="en-IN">
              <a:latin typeface="Verdana" panose="020B0604030504040204" pitchFamily="34" charset="0"/>
              <a:ea typeface="Verdana" panose="020B0604030504040204" pitchFamily="34" charset="0"/>
            </a:endParaRPr>
          </a:p>
        </p:txBody>
      </p:sp>
      <p:sp>
        <p:nvSpPr>
          <p:cNvPr id="36" name="Rectangle 35">
            <a:extLst>
              <a:ext uri="{FF2B5EF4-FFF2-40B4-BE49-F238E27FC236}">
                <a16:creationId xmlns:a16="http://schemas.microsoft.com/office/drawing/2014/main" id="{DFA439A2-EA68-6ED1-1718-0425A883AD1F}"/>
              </a:ext>
            </a:extLst>
          </p:cNvPr>
          <p:cNvSpPr/>
          <p:nvPr/>
        </p:nvSpPr>
        <p:spPr>
          <a:xfrm>
            <a:off x="4885282" y="2044768"/>
            <a:ext cx="1531434" cy="692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atin typeface="Verdana" panose="020B0604030504040204" pitchFamily="34" charset="0"/>
                <a:ea typeface="Verdana" panose="020B0604030504040204" pitchFamily="34" charset="0"/>
              </a:rPr>
              <a:t>Training set</a:t>
            </a:r>
            <a:endParaRPr lang="en-IN">
              <a:latin typeface="Verdana" panose="020B0604030504040204" pitchFamily="34" charset="0"/>
              <a:ea typeface="Verdana" panose="020B0604030504040204" pitchFamily="34" charset="0"/>
            </a:endParaRPr>
          </a:p>
        </p:txBody>
      </p:sp>
      <p:sp>
        <p:nvSpPr>
          <p:cNvPr id="37" name="Rectangle 36">
            <a:extLst>
              <a:ext uri="{FF2B5EF4-FFF2-40B4-BE49-F238E27FC236}">
                <a16:creationId xmlns:a16="http://schemas.microsoft.com/office/drawing/2014/main" id="{560A7858-E9A2-8777-A968-7EA39D917537}"/>
              </a:ext>
            </a:extLst>
          </p:cNvPr>
          <p:cNvSpPr/>
          <p:nvPr/>
        </p:nvSpPr>
        <p:spPr>
          <a:xfrm>
            <a:off x="4983518" y="3899966"/>
            <a:ext cx="1531434" cy="692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atin typeface="Verdana" panose="020B0604030504040204" pitchFamily="34" charset="0"/>
                <a:ea typeface="Verdana" panose="020B0604030504040204" pitchFamily="34" charset="0"/>
              </a:rPr>
              <a:t>Testing set</a:t>
            </a:r>
            <a:endParaRPr lang="en-IN">
              <a:latin typeface="Verdana" panose="020B0604030504040204" pitchFamily="34" charset="0"/>
              <a:ea typeface="Verdana" panose="020B0604030504040204" pitchFamily="34" charset="0"/>
            </a:endParaRPr>
          </a:p>
        </p:txBody>
      </p:sp>
      <p:sp>
        <p:nvSpPr>
          <p:cNvPr id="38" name="Rectangle 37">
            <a:extLst>
              <a:ext uri="{FF2B5EF4-FFF2-40B4-BE49-F238E27FC236}">
                <a16:creationId xmlns:a16="http://schemas.microsoft.com/office/drawing/2014/main" id="{573195E0-A5A7-60EF-F5EE-D3C814B02894}"/>
              </a:ext>
            </a:extLst>
          </p:cNvPr>
          <p:cNvSpPr/>
          <p:nvPr/>
        </p:nvSpPr>
        <p:spPr>
          <a:xfrm>
            <a:off x="7177741" y="2957801"/>
            <a:ext cx="1531434" cy="692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atin typeface="Verdana" panose="020B0604030504040204" pitchFamily="34" charset="0"/>
                <a:ea typeface="Verdana" panose="020B0604030504040204" pitchFamily="34" charset="0"/>
              </a:rPr>
              <a:t>ML Algo</a:t>
            </a:r>
            <a:endParaRPr lang="en-IN">
              <a:latin typeface="Verdana" panose="020B0604030504040204" pitchFamily="34" charset="0"/>
              <a:ea typeface="Verdana" panose="020B0604030504040204" pitchFamily="34" charset="0"/>
            </a:endParaRPr>
          </a:p>
        </p:txBody>
      </p:sp>
      <p:cxnSp>
        <p:nvCxnSpPr>
          <p:cNvPr id="40" name="Straight Arrow Connector 39">
            <a:extLst>
              <a:ext uri="{FF2B5EF4-FFF2-40B4-BE49-F238E27FC236}">
                <a16:creationId xmlns:a16="http://schemas.microsoft.com/office/drawing/2014/main" id="{7E03A354-1FA5-127D-D18D-3A45314D4B16}"/>
              </a:ext>
            </a:extLst>
          </p:cNvPr>
          <p:cNvCxnSpPr>
            <a:cxnSpLocks/>
            <a:stCxn id="33" idx="2"/>
            <a:endCxn id="34" idx="0"/>
          </p:cNvCxnSpPr>
          <p:nvPr/>
        </p:nvCxnSpPr>
        <p:spPr>
          <a:xfrm>
            <a:off x="1054830" y="2142936"/>
            <a:ext cx="0" cy="8576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3C11AAD7-DF2B-1572-21D4-DBCE0B58F0E6}"/>
              </a:ext>
            </a:extLst>
          </p:cNvPr>
          <p:cNvCxnSpPr>
            <a:cxnSpLocks/>
            <a:endCxn id="35" idx="1"/>
          </p:cNvCxnSpPr>
          <p:nvPr/>
        </p:nvCxnSpPr>
        <p:spPr>
          <a:xfrm>
            <a:off x="1820547" y="3346812"/>
            <a:ext cx="767242" cy="3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Connector: Elbow 45">
            <a:extLst>
              <a:ext uri="{FF2B5EF4-FFF2-40B4-BE49-F238E27FC236}">
                <a16:creationId xmlns:a16="http://schemas.microsoft.com/office/drawing/2014/main" id="{3A5FB0B4-604F-260C-33A1-ED8419A52D85}"/>
              </a:ext>
            </a:extLst>
          </p:cNvPr>
          <p:cNvCxnSpPr>
            <a:stCxn id="35" idx="3"/>
          </p:cNvCxnSpPr>
          <p:nvPr/>
        </p:nvCxnSpPr>
        <p:spPr>
          <a:xfrm>
            <a:off x="4119223" y="3346812"/>
            <a:ext cx="914400" cy="914400"/>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48" name="Connector: Elbow 47">
            <a:extLst>
              <a:ext uri="{FF2B5EF4-FFF2-40B4-BE49-F238E27FC236}">
                <a16:creationId xmlns:a16="http://schemas.microsoft.com/office/drawing/2014/main" id="{CC6998C2-357B-80E3-03BD-0D25FD920A5D}"/>
              </a:ext>
            </a:extLst>
          </p:cNvPr>
          <p:cNvCxnSpPr>
            <a:cxnSpLocks/>
            <a:stCxn id="35" idx="3"/>
            <a:endCxn id="36" idx="1"/>
          </p:cNvCxnSpPr>
          <p:nvPr/>
        </p:nvCxnSpPr>
        <p:spPr>
          <a:xfrm flipV="1">
            <a:off x="4119223" y="2391015"/>
            <a:ext cx="766059" cy="956137"/>
          </a:xfrm>
          <a:prstGeom prst="bentConnector3">
            <a:avLst>
              <a:gd name="adj1" fmla="val 57764"/>
            </a:avLst>
          </a:prstGeom>
          <a:ln>
            <a:tailEnd type="triangle"/>
          </a:ln>
        </p:spPr>
        <p:style>
          <a:lnRef idx="2">
            <a:schemeClr val="dk1"/>
          </a:lnRef>
          <a:fillRef idx="0">
            <a:schemeClr val="dk1"/>
          </a:fillRef>
          <a:effectRef idx="1">
            <a:schemeClr val="dk1"/>
          </a:effectRef>
          <a:fontRef idx="minor">
            <a:schemeClr val="tx1"/>
          </a:fontRef>
        </p:style>
      </p:cxnSp>
      <p:cxnSp>
        <p:nvCxnSpPr>
          <p:cNvPr id="52" name="Connector: Elbow 51">
            <a:extLst>
              <a:ext uri="{FF2B5EF4-FFF2-40B4-BE49-F238E27FC236}">
                <a16:creationId xmlns:a16="http://schemas.microsoft.com/office/drawing/2014/main" id="{00D5267F-F614-2672-61A3-66F4048319CC}"/>
              </a:ext>
            </a:extLst>
          </p:cNvPr>
          <p:cNvCxnSpPr>
            <a:stCxn id="36" idx="3"/>
          </p:cNvCxnSpPr>
          <p:nvPr/>
        </p:nvCxnSpPr>
        <p:spPr>
          <a:xfrm>
            <a:off x="6416716" y="2391015"/>
            <a:ext cx="914400" cy="914400"/>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4" name="Connector: Elbow 53">
            <a:extLst>
              <a:ext uri="{FF2B5EF4-FFF2-40B4-BE49-F238E27FC236}">
                <a16:creationId xmlns:a16="http://schemas.microsoft.com/office/drawing/2014/main" id="{087ACE30-F412-A097-3CCC-3581439B20A5}"/>
              </a:ext>
            </a:extLst>
          </p:cNvPr>
          <p:cNvCxnSpPr>
            <a:cxnSpLocks/>
            <a:stCxn id="37" idx="3"/>
            <a:endCxn id="38" idx="1"/>
          </p:cNvCxnSpPr>
          <p:nvPr/>
        </p:nvCxnSpPr>
        <p:spPr>
          <a:xfrm flipV="1">
            <a:off x="6514952" y="3304048"/>
            <a:ext cx="662789" cy="942165"/>
          </a:xfrm>
          <a:prstGeom prst="bentConnector3">
            <a:avLst>
              <a:gd name="adj1" fmla="val 54487"/>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DF908-6C5A-657D-DF7A-6B41828A2CDF}"/>
              </a:ext>
            </a:extLst>
          </p:cNvPr>
          <p:cNvSpPr>
            <a:spLocks noGrp="1"/>
          </p:cNvSpPr>
          <p:nvPr>
            <p:ph type="title"/>
          </p:nvPr>
        </p:nvSpPr>
        <p:spPr>
          <a:xfrm>
            <a:off x="46977" y="12188"/>
            <a:ext cx="8147134" cy="1538883"/>
          </a:xfrm>
        </p:spPr>
        <p:txBody>
          <a:bodyPr wrap="square" lIns="0" tIns="0" rIns="0" bIns="0" anchor="t">
            <a:spAutoFit/>
          </a:bodyPr>
          <a:lstStyle/>
          <a:p>
            <a:pPr algn="l"/>
            <a:r>
              <a:rPr lang="en-US" sz="2800" dirty="0">
                <a:solidFill>
                  <a:srgbClr val="FF0000"/>
                </a:solidFill>
              </a:rPr>
              <a:t>Decision tree regression:</a:t>
            </a:r>
            <a:br>
              <a:rPr lang="en-US" sz="1800" dirty="0"/>
            </a:br>
            <a:br>
              <a:rPr lang="en-US" dirty="0"/>
            </a:br>
            <a:r>
              <a:rPr lang="en-GB" sz="1600" dirty="0">
                <a:latin typeface="Verdana" panose="020B0604030504040204" pitchFamily="34" charset="0"/>
                <a:ea typeface="Verdana" panose="020B0604030504040204" pitchFamily="34" charset="0"/>
              </a:rPr>
              <a:t>Decision tree builds regression or classification models in the form of a tree structure. It breaks down a dataset into smaller and smaller </a:t>
            </a:r>
            <a:r>
              <a:rPr lang="en-GB" sz="1600" dirty="0" err="1">
                <a:latin typeface="Verdana" panose="020B0604030504040204" pitchFamily="34" charset="0"/>
                <a:ea typeface="Verdana" panose="020B0604030504040204" pitchFamily="34" charset="0"/>
              </a:rPr>
              <a:t>subsets.The</a:t>
            </a:r>
            <a:r>
              <a:rPr lang="en-GB" sz="1600" dirty="0">
                <a:latin typeface="Verdana" panose="020B0604030504040204" pitchFamily="34" charset="0"/>
                <a:ea typeface="Verdana" panose="020B0604030504040204" pitchFamily="34" charset="0"/>
              </a:rPr>
              <a:t> result is a tree with decision nodes and leaf nodes. </a:t>
            </a:r>
            <a:endParaRPr lang="en-US" sz="1600" dirty="0">
              <a:latin typeface="Verdana" panose="020B0604030504040204" pitchFamily="34" charset="0"/>
              <a:ea typeface="Verdana" panose="020B0604030504040204" pitchFamily="34" charset="0"/>
            </a:endParaRPr>
          </a:p>
        </p:txBody>
      </p:sp>
      <p:sp>
        <p:nvSpPr>
          <p:cNvPr id="11" name="Rectangle 10">
            <a:extLst>
              <a:ext uri="{FF2B5EF4-FFF2-40B4-BE49-F238E27FC236}">
                <a16:creationId xmlns:a16="http://schemas.microsoft.com/office/drawing/2014/main" id="{CDCD075F-71F3-9127-8BB5-06756309B59E}"/>
              </a:ext>
            </a:extLst>
          </p:cNvPr>
          <p:cNvSpPr/>
          <p:nvPr/>
        </p:nvSpPr>
        <p:spPr>
          <a:xfrm>
            <a:off x="3877248" y="4533329"/>
            <a:ext cx="862361" cy="506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&lt;10</a:t>
            </a:r>
            <a:endParaRPr lang="en-IN"/>
          </a:p>
        </p:txBody>
      </p:sp>
      <p:sp>
        <p:nvSpPr>
          <p:cNvPr id="12" name="Rectangle 11">
            <a:extLst>
              <a:ext uri="{FF2B5EF4-FFF2-40B4-BE49-F238E27FC236}">
                <a16:creationId xmlns:a16="http://schemas.microsoft.com/office/drawing/2014/main" id="{4B56413A-E3D9-B228-3658-D7C2B10E1225}"/>
              </a:ext>
            </a:extLst>
          </p:cNvPr>
          <p:cNvSpPr/>
          <p:nvPr/>
        </p:nvSpPr>
        <p:spPr>
          <a:xfrm>
            <a:off x="2691163" y="2340030"/>
            <a:ext cx="1219198" cy="343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Distance&lt;5</a:t>
            </a:r>
            <a:endParaRPr lang="en-IN"/>
          </a:p>
        </p:txBody>
      </p:sp>
      <p:sp>
        <p:nvSpPr>
          <p:cNvPr id="13" name="Rectangle 12">
            <a:extLst>
              <a:ext uri="{FF2B5EF4-FFF2-40B4-BE49-F238E27FC236}">
                <a16:creationId xmlns:a16="http://schemas.microsoft.com/office/drawing/2014/main" id="{03552FE2-125B-4D3A-8F49-EAAC6EAB819E}"/>
              </a:ext>
            </a:extLst>
          </p:cNvPr>
          <p:cNvSpPr/>
          <p:nvPr/>
        </p:nvSpPr>
        <p:spPr>
          <a:xfrm>
            <a:off x="1891992" y="4523303"/>
            <a:ext cx="862361" cy="506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&gt;10</a:t>
            </a:r>
            <a:endParaRPr lang="en-IN"/>
          </a:p>
        </p:txBody>
      </p:sp>
      <p:sp>
        <p:nvSpPr>
          <p:cNvPr id="14" name="Rectangle 13">
            <a:extLst>
              <a:ext uri="{FF2B5EF4-FFF2-40B4-BE49-F238E27FC236}">
                <a16:creationId xmlns:a16="http://schemas.microsoft.com/office/drawing/2014/main" id="{60EBDE7D-E84F-4FFD-CFDB-392D7D7F2B2C}"/>
              </a:ext>
            </a:extLst>
          </p:cNvPr>
          <p:cNvSpPr/>
          <p:nvPr/>
        </p:nvSpPr>
        <p:spPr>
          <a:xfrm>
            <a:off x="3912561" y="3713858"/>
            <a:ext cx="791736" cy="3624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False</a:t>
            </a:r>
            <a:endParaRPr lang="en-IN"/>
          </a:p>
        </p:txBody>
      </p:sp>
      <p:sp>
        <p:nvSpPr>
          <p:cNvPr id="15" name="Rectangle 14">
            <a:extLst>
              <a:ext uri="{FF2B5EF4-FFF2-40B4-BE49-F238E27FC236}">
                <a16:creationId xmlns:a16="http://schemas.microsoft.com/office/drawing/2014/main" id="{EFF80881-6999-437D-A2CB-F85663188EA0}"/>
              </a:ext>
            </a:extLst>
          </p:cNvPr>
          <p:cNvSpPr/>
          <p:nvPr/>
        </p:nvSpPr>
        <p:spPr>
          <a:xfrm>
            <a:off x="2001661" y="3711421"/>
            <a:ext cx="635618" cy="3624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True</a:t>
            </a:r>
            <a:endParaRPr lang="en-IN"/>
          </a:p>
        </p:txBody>
      </p:sp>
      <p:sp>
        <p:nvSpPr>
          <p:cNvPr id="16" name="Rectangle 15">
            <a:extLst>
              <a:ext uri="{FF2B5EF4-FFF2-40B4-BE49-F238E27FC236}">
                <a16:creationId xmlns:a16="http://schemas.microsoft.com/office/drawing/2014/main" id="{EDEC314C-F036-5BE1-5737-8751C9D0CD6D}"/>
              </a:ext>
            </a:extLst>
          </p:cNvPr>
          <p:cNvSpPr/>
          <p:nvPr/>
        </p:nvSpPr>
        <p:spPr>
          <a:xfrm>
            <a:off x="2691163" y="3012733"/>
            <a:ext cx="1219198" cy="343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Peak hour </a:t>
            </a:r>
            <a:endParaRPr lang="en-IN"/>
          </a:p>
        </p:txBody>
      </p:sp>
      <p:sp>
        <p:nvSpPr>
          <p:cNvPr id="23" name="Rectangle 22">
            <a:extLst>
              <a:ext uri="{FF2B5EF4-FFF2-40B4-BE49-F238E27FC236}">
                <a16:creationId xmlns:a16="http://schemas.microsoft.com/office/drawing/2014/main" id="{775E7D5D-E460-9274-F549-4176CD88DB2E}"/>
              </a:ext>
            </a:extLst>
          </p:cNvPr>
          <p:cNvSpPr/>
          <p:nvPr/>
        </p:nvSpPr>
        <p:spPr>
          <a:xfrm>
            <a:off x="4572000" y="1539179"/>
            <a:ext cx="862361" cy="506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atin typeface="Verdana" panose="020B0604030504040204" pitchFamily="34" charset="0"/>
                <a:ea typeface="Verdana" panose="020B0604030504040204" pitchFamily="34" charset="0"/>
              </a:rPr>
              <a:t>Data</a:t>
            </a:r>
            <a:endParaRPr lang="en-IN">
              <a:latin typeface="Verdana" panose="020B0604030504040204" pitchFamily="34" charset="0"/>
              <a:ea typeface="Verdana" panose="020B0604030504040204" pitchFamily="34" charset="0"/>
            </a:endParaRPr>
          </a:p>
        </p:txBody>
      </p:sp>
      <p:sp>
        <p:nvSpPr>
          <p:cNvPr id="36" name="Rectangle 35">
            <a:extLst>
              <a:ext uri="{FF2B5EF4-FFF2-40B4-BE49-F238E27FC236}">
                <a16:creationId xmlns:a16="http://schemas.microsoft.com/office/drawing/2014/main" id="{AEE9EB4B-9F2E-C519-4D24-17B752496822}"/>
              </a:ext>
            </a:extLst>
          </p:cNvPr>
          <p:cNvSpPr/>
          <p:nvPr/>
        </p:nvSpPr>
        <p:spPr>
          <a:xfrm>
            <a:off x="7512194" y="4492064"/>
            <a:ext cx="862361" cy="506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&lt;15</a:t>
            </a:r>
            <a:endParaRPr lang="en-IN"/>
          </a:p>
        </p:txBody>
      </p:sp>
      <p:sp>
        <p:nvSpPr>
          <p:cNvPr id="37" name="Rectangle 36">
            <a:extLst>
              <a:ext uri="{FF2B5EF4-FFF2-40B4-BE49-F238E27FC236}">
                <a16:creationId xmlns:a16="http://schemas.microsoft.com/office/drawing/2014/main" id="{B573B945-D572-23B3-5CC7-6BD68980F4D2}"/>
              </a:ext>
            </a:extLst>
          </p:cNvPr>
          <p:cNvSpPr/>
          <p:nvPr/>
        </p:nvSpPr>
        <p:spPr>
          <a:xfrm>
            <a:off x="6259530" y="2340030"/>
            <a:ext cx="1219198" cy="343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Distance&gt;5</a:t>
            </a:r>
            <a:endParaRPr lang="en-IN"/>
          </a:p>
        </p:txBody>
      </p:sp>
      <p:sp>
        <p:nvSpPr>
          <p:cNvPr id="38" name="Rectangle 37">
            <a:extLst>
              <a:ext uri="{FF2B5EF4-FFF2-40B4-BE49-F238E27FC236}">
                <a16:creationId xmlns:a16="http://schemas.microsoft.com/office/drawing/2014/main" id="{ED866B43-F2D6-7590-05A1-5550754043C9}"/>
              </a:ext>
            </a:extLst>
          </p:cNvPr>
          <p:cNvSpPr/>
          <p:nvPr/>
        </p:nvSpPr>
        <p:spPr>
          <a:xfrm>
            <a:off x="5431323" y="4492065"/>
            <a:ext cx="862361" cy="506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&gt;15</a:t>
            </a:r>
            <a:endParaRPr lang="en-IN"/>
          </a:p>
        </p:txBody>
      </p:sp>
      <p:sp>
        <p:nvSpPr>
          <p:cNvPr id="39" name="Rectangle 38">
            <a:extLst>
              <a:ext uri="{FF2B5EF4-FFF2-40B4-BE49-F238E27FC236}">
                <a16:creationId xmlns:a16="http://schemas.microsoft.com/office/drawing/2014/main" id="{047437E0-F6F3-2C8C-F7EF-F875018DB6FD}"/>
              </a:ext>
            </a:extLst>
          </p:cNvPr>
          <p:cNvSpPr/>
          <p:nvPr/>
        </p:nvSpPr>
        <p:spPr>
          <a:xfrm>
            <a:off x="7586529" y="3737360"/>
            <a:ext cx="713693" cy="2881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False</a:t>
            </a:r>
            <a:endParaRPr lang="en-IN"/>
          </a:p>
        </p:txBody>
      </p:sp>
      <p:sp>
        <p:nvSpPr>
          <p:cNvPr id="40" name="Rectangle 39">
            <a:extLst>
              <a:ext uri="{FF2B5EF4-FFF2-40B4-BE49-F238E27FC236}">
                <a16:creationId xmlns:a16="http://schemas.microsoft.com/office/drawing/2014/main" id="{777BE1D5-85E4-CBAE-5600-5E2970A1FB8A}"/>
              </a:ext>
            </a:extLst>
          </p:cNvPr>
          <p:cNvSpPr/>
          <p:nvPr/>
        </p:nvSpPr>
        <p:spPr>
          <a:xfrm>
            <a:off x="5549926" y="3746734"/>
            <a:ext cx="635619" cy="291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True</a:t>
            </a:r>
            <a:endParaRPr lang="en-IN"/>
          </a:p>
        </p:txBody>
      </p:sp>
      <p:sp>
        <p:nvSpPr>
          <p:cNvPr id="41" name="Rectangle 40">
            <a:extLst>
              <a:ext uri="{FF2B5EF4-FFF2-40B4-BE49-F238E27FC236}">
                <a16:creationId xmlns:a16="http://schemas.microsoft.com/office/drawing/2014/main" id="{F346888E-C702-3F9B-141B-8DB95ACE097F}"/>
              </a:ext>
            </a:extLst>
          </p:cNvPr>
          <p:cNvSpPr/>
          <p:nvPr/>
        </p:nvSpPr>
        <p:spPr>
          <a:xfrm>
            <a:off x="6259530" y="3023864"/>
            <a:ext cx="1219198" cy="343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Peak hour </a:t>
            </a:r>
            <a:endParaRPr lang="en-IN"/>
          </a:p>
        </p:txBody>
      </p:sp>
      <p:cxnSp>
        <p:nvCxnSpPr>
          <p:cNvPr id="43" name="Straight Arrow Connector 42">
            <a:extLst>
              <a:ext uri="{FF2B5EF4-FFF2-40B4-BE49-F238E27FC236}">
                <a16:creationId xmlns:a16="http://schemas.microsoft.com/office/drawing/2014/main" id="{4856CF94-D7F9-4CA6-2489-9ADA3475A695}"/>
              </a:ext>
            </a:extLst>
          </p:cNvPr>
          <p:cNvCxnSpPr>
            <a:cxnSpLocks/>
            <a:endCxn id="12" idx="0"/>
          </p:cNvCxnSpPr>
          <p:nvPr/>
        </p:nvCxnSpPr>
        <p:spPr>
          <a:xfrm flipH="1">
            <a:off x="3300762" y="2045844"/>
            <a:ext cx="1271238" cy="2941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1061B67E-7507-BD5F-0A06-82428C1F7CBC}"/>
              </a:ext>
            </a:extLst>
          </p:cNvPr>
          <p:cNvCxnSpPr>
            <a:cxnSpLocks/>
            <a:endCxn id="37" idx="0"/>
          </p:cNvCxnSpPr>
          <p:nvPr/>
        </p:nvCxnSpPr>
        <p:spPr>
          <a:xfrm>
            <a:off x="5434361" y="2045844"/>
            <a:ext cx="1434768" cy="2941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B015AA45-8FDF-B14C-5201-0057E2F2B2F1}"/>
              </a:ext>
            </a:extLst>
          </p:cNvPr>
          <p:cNvCxnSpPr>
            <a:cxnSpLocks/>
            <a:stCxn id="12" idx="2"/>
            <a:endCxn id="16" idx="0"/>
          </p:cNvCxnSpPr>
          <p:nvPr/>
        </p:nvCxnSpPr>
        <p:spPr>
          <a:xfrm>
            <a:off x="3300762" y="2683608"/>
            <a:ext cx="0" cy="3291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50393C4F-69B0-27AE-8486-B41C43910107}"/>
              </a:ext>
            </a:extLst>
          </p:cNvPr>
          <p:cNvCxnSpPr>
            <a:cxnSpLocks/>
            <a:endCxn id="15" idx="0"/>
          </p:cNvCxnSpPr>
          <p:nvPr/>
        </p:nvCxnSpPr>
        <p:spPr>
          <a:xfrm flipH="1">
            <a:off x="2319470" y="3369176"/>
            <a:ext cx="371693" cy="3422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F2EB6E14-8599-FE1F-CD0B-F517B9D291D3}"/>
              </a:ext>
            </a:extLst>
          </p:cNvPr>
          <p:cNvCxnSpPr>
            <a:cxnSpLocks/>
            <a:endCxn id="14" idx="0"/>
          </p:cNvCxnSpPr>
          <p:nvPr/>
        </p:nvCxnSpPr>
        <p:spPr>
          <a:xfrm>
            <a:off x="3932660" y="3356312"/>
            <a:ext cx="375769" cy="3575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48CDE2F2-FDC7-DA15-CA7C-9571F8B6B32A}"/>
              </a:ext>
            </a:extLst>
          </p:cNvPr>
          <p:cNvCxnSpPr>
            <a:cxnSpLocks/>
            <a:stCxn id="15" idx="2"/>
            <a:endCxn id="13" idx="0"/>
          </p:cNvCxnSpPr>
          <p:nvPr/>
        </p:nvCxnSpPr>
        <p:spPr>
          <a:xfrm>
            <a:off x="2319470" y="4073911"/>
            <a:ext cx="3703" cy="4493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E6C7B4C1-B01B-9056-E8C9-6D3EA7F1AC68}"/>
              </a:ext>
            </a:extLst>
          </p:cNvPr>
          <p:cNvCxnSpPr>
            <a:cxnSpLocks/>
            <a:stCxn id="14" idx="2"/>
            <a:endCxn id="11" idx="0"/>
          </p:cNvCxnSpPr>
          <p:nvPr/>
        </p:nvCxnSpPr>
        <p:spPr>
          <a:xfrm>
            <a:off x="4308429" y="4076348"/>
            <a:ext cx="0" cy="4569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7F20653F-E3E5-01E2-3B82-F2937FEC9B9F}"/>
              </a:ext>
            </a:extLst>
          </p:cNvPr>
          <p:cNvCxnSpPr>
            <a:cxnSpLocks/>
            <a:stCxn id="37" idx="2"/>
            <a:endCxn id="41" idx="0"/>
          </p:cNvCxnSpPr>
          <p:nvPr/>
        </p:nvCxnSpPr>
        <p:spPr>
          <a:xfrm>
            <a:off x="6869129" y="2683608"/>
            <a:ext cx="0" cy="3402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6A62E73F-AFBC-28E0-0122-C1AE4908E013}"/>
              </a:ext>
            </a:extLst>
          </p:cNvPr>
          <p:cNvCxnSpPr>
            <a:cxnSpLocks/>
            <a:endCxn id="40" idx="0"/>
          </p:cNvCxnSpPr>
          <p:nvPr/>
        </p:nvCxnSpPr>
        <p:spPr>
          <a:xfrm flipH="1">
            <a:off x="5867736" y="3367443"/>
            <a:ext cx="391794" cy="3792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15B4032F-7480-D8A1-6176-0AC9B0DB2104}"/>
              </a:ext>
            </a:extLst>
          </p:cNvPr>
          <p:cNvCxnSpPr>
            <a:cxnSpLocks/>
            <a:endCxn id="39" idx="0"/>
          </p:cNvCxnSpPr>
          <p:nvPr/>
        </p:nvCxnSpPr>
        <p:spPr>
          <a:xfrm>
            <a:off x="7478728" y="3403205"/>
            <a:ext cx="464648" cy="3341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Straight Arrow Connector 78">
            <a:extLst>
              <a:ext uri="{FF2B5EF4-FFF2-40B4-BE49-F238E27FC236}">
                <a16:creationId xmlns:a16="http://schemas.microsoft.com/office/drawing/2014/main" id="{8BE15A23-6963-7C78-B6B9-7D2EF2043AED}"/>
              </a:ext>
            </a:extLst>
          </p:cNvPr>
          <p:cNvCxnSpPr>
            <a:cxnSpLocks/>
            <a:stCxn id="40" idx="2"/>
            <a:endCxn id="38" idx="0"/>
          </p:cNvCxnSpPr>
          <p:nvPr/>
        </p:nvCxnSpPr>
        <p:spPr>
          <a:xfrm flipH="1">
            <a:off x="5862504" y="4038597"/>
            <a:ext cx="5232" cy="4534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E49C9B5E-0F00-7E22-7396-FC402EA73A4D}"/>
              </a:ext>
            </a:extLst>
          </p:cNvPr>
          <p:cNvCxnSpPr>
            <a:cxnSpLocks/>
            <a:stCxn id="39" idx="2"/>
            <a:endCxn id="36" idx="0"/>
          </p:cNvCxnSpPr>
          <p:nvPr/>
        </p:nvCxnSpPr>
        <p:spPr>
          <a:xfrm flipH="1">
            <a:off x="7943375" y="4025502"/>
            <a:ext cx="1" cy="4665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9241229"/>
      </p:ext>
    </p:extLst>
  </p:cSld>
  <p:clrMapOvr>
    <a:masterClrMapping/>
  </p:clrMapOvr>
  <p:transition spd="slow">
    <p:cover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64593" y="346616"/>
            <a:ext cx="1679575" cy="4797425"/>
          </a:xfrm>
          <a:custGeom>
            <a:avLst/>
            <a:gdLst/>
            <a:ahLst/>
            <a:cxnLst/>
            <a:rect l="l" t="t" r="r" b="b"/>
            <a:pathLst>
              <a:path w="1679575" h="4797425">
                <a:moveTo>
                  <a:pt x="1679406" y="0"/>
                </a:moveTo>
                <a:lnTo>
                  <a:pt x="1630134" y="48318"/>
                </a:lnTo>
                <a:lnTo>
                  <a:pt x="1594019" y="84466"/>
                </a:lnTo>
                <a:lnTo>
                  <a:pt x="1558279" y="120826"/>
                </a:lnTo>
                <a:lnTo>
                  <a:pt x="1522916" y="157394"/>
                </a:lnTo>
                <a:lnTo>
                  <a:pt x="1487930" y="194168"/>
                </a:lnTo>
                <a:lnTo>
                  <a:pt x="1453322" y="231144"/>
                </a:lnTo>
                <a:lnTo>
                  <a:pt x="1419094" y="268318"/>
                </a:lnTo>
                <a:lnTo>
                  <a:pt x="1385247" y="305688"/>
                </a:lnTo>
                <a:lnTo>
                  <a:pt x="1351781" y="343251"/>
                </a:lnTo>
                <a:lnTo>
                  <a:pt x="1318697" y="381002"/>
                </a:lnTo>
                <a:lnTo>
                  <a:pt x="1285997" y="418940"/>
                </a:lnTo>
                <a:lnTo>
                  <a:pt x="1253682" y="457060"/>
                </a:lnTo>
                <a:lnTo>
                  <a:pt x="1221752" y="495359"/>
                </a:lnTo>
                <a:lnTo>
                  <a:pt x="1190208" y="533835"/>
                </a:lnTo>
                <a:lnTo>
                  <a:pt x="1159052" y="572484"/>
                </a:lnTo>
                <a:lnTo>
                  <a:pt x="1128285" y="611302"/>
                </a:lnTo>
                <a:lnTo>
                  <a:pt x="1097907" y="650287"/>
                </a:lnTo>
                <a:lnTo>
                  <a:pt x="1067920" y="689436"/>
                </a:lnTo>
                <a:lnTo>
                  <a:pt x="1038324" y="728744"/>
                </a:lnTo>
                <a:lnTo>
                  <a:pt x="1009121" y="768209"/>
                </a:lnTo>
                <a:lnTo>
                  <a:pt x="980312" y="807828"/>
                </a:lnTo>
                <a:lnTo>
                  <a:pt x="951898" y="847597"/>
                </a:lnTo>
                <a:lnTo>
                  <a:pt x="923879" y="887514"/>
                </a:lnTo>
                <a:lnTo>
                  <a:pt x="896256" y="927574"/>
                </a:lnTo>
                <a:lnTo>
                  <a:pt x="869032" y="967775"/>
                </a:lnTo>
                <a:lnTo>
                  <a:pt x="842206" y="1008113"/>
                </a:lnTo>
                <a:lnTo>
                  <a:pt x="815780" y="1048586"/>
                </a:lnTo>
                <a:lnTo>
                  <a:pt x="789755" y="1089190"/>
                </a:lnTo>
                <a:lnTo>
                  <a:pt x="764131" y="1129922"/>
                </a:lnTo>
                <a:lnTo>
                  <a:pt x="738911" y="1170778"/>
                </a:lnTo>
                <a:lnTo>
                  <a:pt x="714094" y="1211755"/>
                </a:lnTo>
                <a:lnTo>
                  <a:pt x="689681" y="1252851"/>
                </a:lnTo>
                <a:lnTo>
                  <a:pt x="665675" y="1294061"/>
                </a:lnTo>
                <a:lnTo>
                  <a:pt x="642076" y="1335383"/>
                </a:lnTo>
                <a:lnTo>
                  <a:pt x="618884" y="1376814"/>
                </a:lnTo>
                <a:lnTo>
                  <a:pt x="596101" y="1418350"/>
                </a:lnTo>
                <a:lnTo>
                  <a:pt x="573729" y="1459987"/>
                </a:lnTo>
                <a:lnTo>
                  <a:pt x="551767" y="1501724"/>
                </a:lnTo>
                <a:lnTo>
                  <a:pt x="530217" y="1543556"/>
                </a:lnTo>
                <a:lnTo>
                  <a:pt x="509080" y="1585480"/>
                </a:lnTo>
                <a:lnTo>
                  <a:pt x="488356" y="1627493"/>
                </a:lnTo>
                <a:lnTo>
                  <a:pt x="468048" y="1669593"/>
                </a:lnTo>
                <a:lnTo>
                  <a:pt x="448156" y="1711774"/>
                </a:lnTo>
                <a:lnTo>
                  <a:pt x="428681" y="1754035"/>
                </a:lnTo>
                <a:lnTo>
                  <a:pt x="409624" y="1796373"/>
                </a:lnTo>
                <a:lnTo>
                  <a:pt x="390985" y="1838783"/>
                </a:lnTo>
                <a:lnTo>
                  <a:pt x="372767" y="1881263"/>
                </a:lnTo>
                <a:lnTo>
                  <a:pt x="354970" y="1923809"/>
                </a:lnTo>
                <a:lnTo>
                  <a:pt x="337595" y="1966419"/>
                </a:lnTo>
                <a:lnTo>
                  <a:pt x="320643" y="2009088"/>
                </a:lnTo>
                <a:lnTo>
                  <a:pt x="304115" y="2051815"/>
                </a:lnTo>
                <a:lnTo>
                  <a:pt x="288013" y="2094595"/>
                </a:lnTo>
                <a:lnTo>
                  <a:pt x="272336" y="2137425"/>
                </a:lnTo>
                <a:lnTo>
                  <a:pt x="257087" y="2180302"/>
                </a:lnTo>
                <a:lnTo>
                  <a:pt x="242265" y="2223224"/>
                </a:lnTo>
                <a:lnTo>
                  <a:pt x="227873" y="2266186"/>
                </a:lnTo>
                <a:lnTo>
                  <a:pt x="213911" y="2309185"/>
                </a:lnTo>
                <a:lnTo>
                  <a:pt x="200380" y="2352218"/>
                </a:lnTo>
                <a:lnTo>
                  <a:pt x="187282" y="2395283"/>
                </a:lnTo>
                <a:lnTo>
                  <a:pt x="174617" y="2438375"/>
                </a:lnTo>
                <a:lnTo>
                  <a:pt x="162385" y="2481492"/>
                </a:lnTo>
                <a:lnTo>
                  <a:pt x="150590" y="2524630"/>
                </a:lnTo>
                <a:lnTo>
                  <a:pt x="139230" y="2567786"/>
                </a:lnTo>
                <a:lnTo>
                  <a:pt x="128308" y="2610957"/>
                </a:lnTo>
                <a:lnTo>
                  <a:pt x="117824" y="2654139"/>
                </a:lnTo>
                <a:lnTo>
                  <a:pt x="107779" y="2697330"/>
                </a:lnTo>
                <a:lnTo>
                  <a:pt x="98175" y="2740526"/>
                </a:lnTo>
                <a:lnTo>
                  <a:pt x="89012" y="2783724"/>
                </a:lnTo>
                <a:lnTo>
                  <a:pt x="80292" y="2826920"/>
                </a:lnTo>
                <a:lnTo>
                  <a:pt x="72014" y="2870112"/>
                </a:lnTo>
                <a:lnTo>
                  <a:pt x="64182" y="2913297"/>
                </a:lnTo>
                <a:lnTo>
                  <a:pt x="56794" y="2956470"/>
                </a:lnTo>
                <a:lnTo>
                  <a:pt x="49853" y="2999629"/>
                </a:lnTo>
                <a:lnTo>
                  <a:pt x="43360" y="3042770"/>
                </a:lnTo>
                <a:lnTo>
                  <a:pt x="37315" y="3085891"/>
                </a:lnTo>
                <a:lnTo>
                  <a:pt x="31719" y="3128988"/>
                </a:lnTo>
                <a:lnTo>
                  <a:pt x="26574" y="3172058"/>
                </a:lnTo>
                <a:lnTo>
                  <a:pt x="21880" y="3215098"/>
                </a:lnTo>
                <a:lnTo>
                  <a:pt x="17639" y="3258103"/>
                </a:lnTo>
                <a:lnTo>
                  <a:pt x="13851" y="3301072"/>
                </a:lnTo>
                <a:lnTo>
                  <a:pt x="10518" y="3344001"/>
                </a:lnTo>
                <a:lnTo>
                  <a:pt x="7641" y="3386887"/>
                </a:lnTo>
                <a:lnTo>
                  <a:pt x="5220" y="3429726"/>
                </a:lnTo>
                <a:lnTo>
                  <a:pt x="3257" y="3472516"/>
                </a:lnTo>
                <a:lnTo>
                  <a:pt x="1752" y="3515252"/>
                </a:lnTo>
                <a:lnTo>
                  <a:pt x="707" y="3557933"/>
                </a:lnTo>
                <a:lnTo>
                  <a:pt x="122" y="3600554"/>
                </a:lnTo>
                <a:lnTo>
                  <a:pt x="0" y="3643112"/>
                </a:lnTo>
                <a:lnTo>
                  <a:pt x="339" y="3685604"/>
                </a:lnTo>
                <a:lnTo>
                  <a:pt x="1143" y="3728028"/>
                </a:lnTo>
                <a:lnTo>
                  <a:pt x="2411" y="3770379"/>
                </a:lnTo>
                <a:lnTo>
                  <a:pt x="4145" y="3812654"/>
                </a:lnTo>
                <a:lnTo>
                  <a:pt x="6346" y="3854851"/>
                </a:lnTo>
                <a:lnTo>
                  <a:pt x="9014" y="3896965"/>
                </a:lnTo>
                <a:lnTo>
                  <a:pt x="12151" y="3938995"/>
                </a:lnTo>
                <a:lnTo>
                  <a:pt x="15758" y="3980936"/>
                </a:lnTo>
                <a:lnTo>
                  <a:pt x="19836" y="4022785"/>
                </a:lnTo>
                <a:lnTo>
                  <a:pt x="24385" y="4064539"/>
                </a:lnTo>
                <a:lnTo>
                  <a:pt x="29407" y="4106195"/>
                </a:lnTo>
                <a:lnTo>
                  <a:pt x="34903" y="4147750"/>
                </a:lnTo>
                <a:lnTo>
                  <a:pt x="40874" y="4189200"/>
                </a:lnTo>
                <a:lnTo>
                  <a:pt x="47321" y="4230543"/>
                </a:lnTo>
                <a:lnTo>
                  <a:pt x="54245" y="4271774"/>
                </a:lnTo>
                <a:lnTo>
                  <a:pt x="61646" y="4312891"/>
                </a:lnTo>
                <a:lnTo>
                  <a:pt x="69527" y="4353890"/>
                </a:lnTo>
                <a:lnTo>
                  <a:pt x="77887" y="4394769"/>
                </a:lnTo>
                <a:lnTo>
                  <a:pt x="86728" y="4435524"/>
                </a:lnTo>
                <a:lnTo>
                  <a:pt x="96052" y="4476151"/>
                </a:lnTo>
                <a:lnTo>
                  <a:pt x="105858" y="4516649"/>
                </a:lnTo>
                <a:lnTo>
                  <a:pt x="116148" y="4557012"/>
                </a:lnTo>
                <a:lnTo>
                  <a:pt x="126923" y="4597239"/>
                </a:lnTo>
                <a:lnTo>
                  <a:pt x="138184" y="4637325"/>
                </a:lnTo>
                <a:lnTo>
                  <a:pt x="149932" y="4677268"/>
                </a:lnTo>
                <a:lnTo>
                  <a:pt x="162169" y="4717065"/>
                </a:lnTo>
                <a:lnTo>
                  <a:pt x="174894" y="4756712"/>
                </a:lnTo>
                <a:lnTo>
                  <a:pt x="188345" y="4796883"/>
                </a:lnTo>
                <a:lnTo>
                  <a:pt x="1679406" y="4796883"/>
                </a:lnTo>
                <a:lnTo>
                  <a:pt x="1679406" y="0"/>
                </a:lnTo>
                <a:close/>
              </a:path>
            </a:pathLst>
          </a:custGeom>
          <a:solidFill>
            <a:srgbClr val="FFFFFF">
              <a:alpha val="6269"/>
            </a:srgbClr>
          </a:solidFill>
        </p:spPr>
        <p:txBody>
          <a:bodyPr wrap="square" lIns="0" tIns="0" rIns="0" bIns="0" rtlCol="0"/>
          <a:lstStyle/>
          <a:p>
            <a:endParaRPr/>
          </a:p>
        </p:txBody>
      </p:sp>
      <p:sp>
        <p:nvSpPr>
          <p:cNvPr id="3" name="object 3"/>
          <p:cNvSpPr/>
          <p:nvPr/>
        </p:nvSpPr>
        <p:spPr>
          <a:xfrm>
            <a:off x="4417959" y="458641"/>
            <a:ext cx="318135" cy="143510"/>
          </a:xfrm>
          <a:custGeom>
            <a:avLst/>
            <a:gdLst/>
            <a:ahLst/>
            <a:cxnLst/>
            <a:rect l="l" t="t" r="r" b="b"/>
            <a:pathLst>
              <a:path w="318135" h="143509">
                <a:moveTo>
                  <a:pt x="158972" y="0"/>
                </a:moveTo>
                <a:lnTo>
                  <a:pt x="97311" y="5670"/>
                </a:lnTo>
                <a:lnTo>
                  <a:pt x="46756" y="21083"/>
                </a:lnTo>
                <a:lnTo>
                  <a:pt x="12565" y="43838"/>
                </a:lnTo>
                <a:lnTo>
                  <a:pt x="0" y="71536"/>
                </a:lnTo>
                <a:lnTo>
                  <a:pt x="12565" y="99420"/>
                </a:lnTo>
                <a:lnTo>
                  <a:pt x="46756" y="122270"/>
                </a:lnTo>
                <a:lnTo>
                  <a:pt x="97311" y="137718"/>
                </a:lnTo>
                <a:lnTo>
                  <a:pt x="158972" y="143394"/>
                </a:lnTo>
                <a:lnTo>
                  <a:pt x="220626" y="137718"/>
                </a:lnTo>
                <a:lnTo>
                  <a:pt x="271029" y="122270"/>
                </a:lnTo>
                <a:lnTo>
                  <a:pt x="305040" y="99420"/>
                </a:lnTo>
                <a:lnTo>
                  <a:pt x="317520" y="71536"/>
                </a:lnTo>
                <a:lnTo>
                  <a:pt x="305040" y="43838"/>
                </a:lnTo>
                <a:lnTo>
                  <a:pt x="271029" y="21083"/>
                </a:lnTo>
                <a:lnTo>
                  <a:pt x="220626" y="5670"/>
                </a:lnTo>
                <a:lnTo>
                  <a:pt x="158972" y="0"/>
                </a:lnTo>
                <a:close/>
              </a:path>
            </a:pathLst>
          </a:custGeom>
          <a:solidFill>
            <a:srgbClr val="3E5474"/>
          </a:solidFill>
        </p:spPr>
        <p:txBody>
          <a:bodyPr wrap="square" lIns="0" tIns="0" rIns="0" bIns="0" rtlCol="0"/>
          <a:lstStyle/>
          <a:p>
            <a:endParaRPr/>
          </a:p>
        </p:txBody>
      </p:sp>
      <p:grpSp>
        <p:nvGrpSpPr>
          <p:cNvPr id="4" name="object 4"/>
          <p:cNvGrpSpPr/>
          <p:nvPr/>
        </p:nvGrpSpPr>
        <p:grpSpPr>
          <a:xfrm>
            <a:off x="0" y="0"/>
            <a:ext cx="9144000" cy="1176655"/>
            <a:chOff x="0" y="0"/>
            <a:chExt cx="9144000" cy="1176655"/>
          </a:xfrm>
        </p:grpSpPr>
        <p:sp>
          <p:nvSpPr>
            <p:cNvPr id="5" name="object 5"/>
            <p:cNvSpPr/>
            <p:nvPr/>
          </p:nvSpPr>
          <p:spPr>
            <a:xfrm>
              <a:off x="0" y="196805"/>
              <a:ext cx="9144000" cy="135255"/>
            </a:xfrm>
            <a:custGeom>
              <a:avLst/>
              <a:gdLst/>
              <a:ahLst/>
              <a:cxnLst/>
              <a:rect l="l" t="t" r="r" b="b"/>
              <a:pathLst>
                <a:path w="9144000" h="135254">
                  <a:moveTo>
                    <a:pt x="0" y="135141"/>
                  </a:moveTo>
                  <a:lnTo>
                    <a:pt x="9144000" y="135141"/>
                  </a:lnTo>
                  <a:lnTo>
                    <a:pt x="9144000" y="0"/>
                  </a:lnTo>
                  <a:lnTo>
                    <a:pt x="0" y="0"/>
                  </a:lnTo>
                  <a:lnTo>
                    <a:pt x="0" y="135141"/>
                  </a:lnTo>
                  <a:close/>
                </a:path>
              </a:pathLst>
            </a:custGeom>
            <a:solidFill>
              <a:srgbClr val="336574"/>
            </a:solidFill>
          </p:spPr>
          <p:txBody>
            <a:bodyPr wrap="square" lIns="0" tIns="0" rIns="0" bIns="0" rtlCol="0"/>
            <a:lstStyle/>
            <a:p>
              <a:endParaRPr/>
            </a:p>
          </p:txBody>
        </p:sp>
        <p:sp>
          <p:nvSpPr>
            <p:cNvPr id="6" name="object 6"/>
            <p:cNvSpPr/>
            <p:nvPr/>
          </p:nvSpPr>
          <p:spPr>
            <a:xfrm>
              <a:off x="0" y="0"/>
              <a:ext cx="9144000" cy="1132840"/>
            </a:xfrm>
            <a:custGeom>
              <a:avLst/>
              <a:gdLst/>
              <a:ahLst/>
              <a:cxnLst/>
              <a:rect l="l" t="t" r="r" b="b"/>
              <a:pathLst>
                <a:path w="9144000" h="1132840">
                  <a:moveTo>
                    <a:pt x="9144000" y="0"/>
                  </a:moveTo>
                  <a:lnTo>
                    <a:pt x="0" y="0"/>
                  </a:lnTo>
                  <a:lnTo>
                    <a:pt x="0" y="196811"/>
                  </a:lnTo>
                  <a:lnTo>
                    <a:pt x="3999153" y="196811"/>
                  </a:lnTo>
                  <a:lnTo>
                    <a:pt x="4003954" y="202730"/>
                  </a:lnTo>
                  <a:lnTo>
                    <a:pt x="4061307" y="250444"/>
                  </a:lnTo>
                  <a:lnTo>
                    <a:pt x="4097109" y="272072"/>
                  </a:lnTo>
                  <a:lnTo>
                    <a:pt x="4137253" y="292023"/>
                  </a:lnTo>
                  <a:lnTo>
                    <a:pt x="4181424" y="310159"/>
                  </a:lnTo>
                  <a:lnTo>
                    <a:pt x="4229303" y="326326"/>
                  </a:lnTo>
                  <a:lnTo>
                    <a:pt x="4280573" y="340398"/>
                  </a:lnTo>
                  <a:lnTo>
                    <a:pt x="4334929" y="352234"/>
                  </a:lnTo>
                  <a:lnTo>
                    <a:pt x="4384751" y="360476"/>
                  </a:lnTo>
                  <a:lnTo>
                    <a:pt x="3730244" y="360476"/>
                  </a:lnTo>
                  <a:lnTo>
                    <a:pt x="3676612" y="363816"/>
                  </a:lnTo>
                  <a:lnTo>
                    <a:pt x="3625672" y="373456"/>
                  </a:lnTo>
                  <a:lnTo>
                    <a:pt x="3578110" y="388874"/>
                  </a:lnTo>
                  <a:lnTo>
                    <a:pt x="3534613" y="409524"/>
                  </a:lnTo>
                  <a:lnTo>
                    <a:pt x="3495903" y="434898"/>
                  </a:lnTo>
                  <a:lnTo>
                    <a:pt x="3462667" y="464426"/>
                  </a:lnTo>
                  <a:lnTo>
                    <a:pt x="3435591" y="497598"/>
                  </a:lnTo>
                  <a:lnTo>
                    <a:pt x="3415385" y="533869"/>
                  </a:lnTo>
                  <a:lnTo>
                    <a:pt x="3402761" y="572719"/>
                  </a:lnTo>
                  <a:lnTo>
                    <a:pt x="3398393" y="613600"/>
                  </a:lnTo>
                  <a:lnTo>
                    <a:pt x="3398393" y="870280"/>
                  </a:lnTo>
                  <a:lnTo>
                    <a:pt x="3402914" y="912698"/>
                  </a:lnTo>
                  <a:lnTo>
                    <a:pt x="3415982" y="952982"/>
                  </a:lnTo>
                  <a:lnTo>
                    <a:pt x="3436886" y="990587"/>
                  </a:lnTo>
                  <a:lnTo>
                    <a:pt x="3464903" y="1024966"/>
                  </a:lnTo>
                  <a:lnTo>
                    <a:pt x="3499294" y="1055560"/>
                  </a:lnTo>
                  <a:lnTo>
                    <a:pt x="3539363" y="1081836"/>
                  </a:lnTo>
                  <a:lnTo>
                    <a:pt x="3584371" y="1103223"/>
                  </a:lnTo>
                  <a:lnTo>
                    <a:pt x="3633597" y="1119187"/>
                  </a:lnTo>
                  <a:lnTo>
                    <a:pt x="3686314" y="1129169"/>
                  </a:lnTo>
                  <a:lnTo>
                    <a:pt x="3741813" y="1132611"/>
                  </a:lnTo>
                  <a:lnTo>
                    <a:pt x="5430583" y="1132611"/>
                  </a:lnTo>
                  <a:lnTo>
                    <a:pt x="5482475" y="1129690"/>
                  </a:lnTo>
                  <a:lnTo>
                    <a:pt x="5532044" y="1121168"/>
                  </a:lnTo>
                  <a:lnTo>
                    <a:pt x="5578729" y="1107503"/>
                  </a:lnTo>
                  <a:lnTo>
                    <a:pt x="5621985" y="1089113"/>
                  </a:lnTo>
                  <a:lnTo>
                    <a:pt x="5661253" y="1066419"/>
                  </a:lnTo>
                  <a:lnTo>
                    <a:pt x="5695988" y="1039837"/>
                  </a:lnTo>
                  <a:lnTo>
                    <a:pt x="5725655" y="1009802"/>
                  </a:lnTo>
                  <a:lnTo>
                    <a:pt x="5749671" y="976744"/>
                  </a:lnTo>
                  <a:lnTo>
                    <a:pt x="5767514" y="941070"/>
                  </a:lnTo>
                  <a:lnTo>
                    <a:pt x="5778627" y="903236"/>
                  </a:lnTo>
                  <a:lnTo>
                    <a:pt x="5782449" y="863638"/>
                  </a:lnTo>
                  <a:lnTo>
                    <a:pt x="5782449" y="613600"/>
                  </a:lnTo>
                  <a:lnTo>
                    <a:pt x="5778106" y="572719"/>
                  </a:lnTo>
                  <a:lnTo>
                    <a:pt x="5765508" y="533869"/>
                  </a:lnTo>
                  <a:lnTo>
                    <a:pt x="5745353" y="497598"/>
                  </a:lnTo>
                  <a:lnTo>
                    <a:pt x="5718340" y="464426"/>
                  </a:lnTo>
                  <a:lnTo>
                    <a:pt x="5685142" y="434898"/>
                  </a:lnTo>
                  <a:lnTo>
                    <a:pt x="5646458" y="409524"/>
                  </a:lnTo>
                  <a:lnTo>
                    <a:pt x="5602973" y="388874"/>
                  </a:lnTo>
                  <a:lnTo>
                    <a:pt x="5555373" y="373456"/>
                  </a:lnTo>
                  <a:lnTo>
                    <a:pt x="5504358" y="363816"/>
                  </a:lnTo>
                  <a:lnTo>
                    <a:pt x="5450611" y="360476"/>
                  </a:lnTo>
                  <a:lnTo>
                    <a:pt x="4768824" y="360476"/>
                  </a:lnTo>
                  <a:lnTo>
                    <a:pt x="4818621" y="352234"/>
                  </a:lnTo>
                  <a:lnTo>
                    <a:pt x="4872939" y="340398"/>
                  </a:lnTo>
                  <a:lnTo>
                    <a:pt x="4924183" y="326326"/>
                  </a:lnTo>
                  <a:lnTo>
                    <a:pt x="4972024" y="310159"/>
                  </a:lnTo>
                  <a:lnTo>
                    <a:pt x="5016182" y="292023"/>
                  </a:lnTo>
                  <a:lnTo>
                    <a:pt x="5056314" y="272072"/>
                  </a:lnTo>
                  <a:lnTo>
                    <a:pt x="5092116" y="250444"/>
                  </a:lnTo>
                  <a:lnTo>
                    <a:pt x="5123269" y="227291"/>
                  </a:lnTo>
                  <a:lnTo>
                    <a:pt x="5154257" y="196811"/>
                  </a:lnTo>
                  <a:lnTo>
                    <a:pt x="9143987" y="196811"/>
                  </a:lnTo>
                  <a:lnTo>
                    <a:pt x="9144000" y="0"/>
                  </a:lnTo>
                  <a:close/>
                </a:path>
              </a:pathLst>
            </a:custGeom>
            <a:solidFill>
              <a:srgbClr val="1F424C"/>
            </a:solidFill>
          </p:spPr>
          <p:txBody>
            <a:bodyPr wrap="square" lIns="0" tIns="0" rIns="0" bIns="0" rtlCol="0"/>
            <a:lstStyle/>
            <a:p>
              <a:endParaRPr/>
            </a:p>
          </p:txBody>
        </p:sp>
        <p:sp>
          <p:nvSpPr>
            <p:cNvPr id="7" name="object 7"/>
            <p:cNvSpPr/>
            <p:nvPr/>
          </p:nvSpPr>
          <p:spPr>
            <a:xfrm>
              <a:off x="3572644" y="460847"/>
              <a:ext cx="2078355" cy="571500"/>
            </a:xfrm>
            <a:custGeom>
              <a:avLst/>
              <a:gdLst/>
              <a:ahLst/>
              <a:cxnLst/>
              <a:rect l="l" t="t" r="r" b="b"/>
              <a:pathLst>
                <a:path w="2078354" h="571500">
                  <a:moveTo>
                    <a:pt x="1892529" y="0"/>
                  </a:moveTo>
                  <a:lnTo>
                    <a:pt x="186470" y="0"/>
                  </a:lnTo>
                  <a:lnTo>
                    <a:pt x="136988" y="5093"/>
                  </a:lnTo>
                  <a:lnTo>
                    <a:pt x="92469" y="19458"/>
                  </a:lnTo>
                  <a:lnTo>
                    <a:pt x="54712" y="41719"/>
                  </a:lnTo>
                  <a:lnTo>
                    <a:pt x="25515" y="70501"/>
                  </a:lnTo>
                  <a:lnTo>
                    <a:pt x="6678" y="104429"/>
                  </a:lnTo>
                  <a:lnTo>
                    <a:pt x="0" y="142129"/>
                  </a:lnTo>
                  <a:lnTo>
                    <a:pt x="0" y="422121"/>
                  </a:lnTo>
                  <a:lnTo>
                    <a:pt x="7046" y="461560"/>
                  </a:lnTo>
                  <a:lnTo>
                    <a:pt x="26897" y="497085"/>
                  </a:lnTo>
                  <a:lnTo>
                    <a:pt x="57621" y="527242"/>
                  </a:lnTo>
                  <a:lnTo>
                    <a:pt x="97285" y="550581"/>
                  </a:lnTo>
                  <a:lnTo>
                    <a:pt x="143956" y="565649"/>
                  </a:lnTo>
                  <a:lnTo>
                    <a:pt x="195703" y="570994"/>
                  </a:lnTo>
                  <a:lnTo>
                    <a:pt x="1875754" y="570994"/>
                  </a:lnTo>
                  <a:lnTo>
                    <a:pt x="1929455" y="565443"/>
                  </a:lnTo>
                  <a:lnTo>
                    <a:pt x="1977808" y="549795"/>
                  </a:lnTo>
                  <a:lnTo>
                    <a:pt x="2018842" y="525556"/>
                  </a:lnTo>
                  <a:lnTo>
                    <a:pt x="2050589" y="494234"/>
                  </a:lnTo>
                  <a:lnTo>
                    <a:pt x="2071081" y="457336"/>
                  </a:lnTo>
                  <a:lnTo>
                    <a:pt x="2078349" y="416369"/>
                  </a:lnTo>
                  <a:lnTo>
                    <a:pt x="2078349" y="142129"/>
                  </a:lnTo>
                  <a:lnTo>
                    <a:pt x="2071674" y="104429"/>
                  </a:lnTo>
                  <a:lnTo>
                    <a:pt x="2052858" y="70501"/>
                  </a:lnTo>
                  <a:lnTo>
                    <a:pt x="2023718" y="41719"/>
                  </a:lnTo>
                  <a:lnTo>
                    <a:pt x="1986073" y="19458"/>
                  </a:lnTo>
                  <a:lnTo>
                    <a:pt x="1941737" y="5093"/>
                  </a:lnTo>
                  <a:lnTo>
                    <a:pt x="1892529" y="0"/>
                  </a:lnTo>
                  <a:close/>
                </a:path>
              </a:pathLst>
            </a:custGeom>
            <a:solidFill>
              <a:srgbClr val="336574"/>
            </a:solidFill>
          </p:spPr>
          <p:txBody>
            <a:bodyPr wrap="square" lIns="0" tIns="0" rIns="0" bIns="0" rtlCol="0"/>
            <a:lstStyle/>
            <a:p>
              <a:endParaRPr/>
            </a:p>
          </p:txBody>
        </p:sp>
        <p:sp>
          <p:nvSpPr>
            <p:cNvPr id="8" name="object 8"/>
            <p:cNvSpPr/>
            <p:nvPr/>
          </p:nvSpPr>
          <p:spPr>
            <a:xfrm>
              <a:off x="3572644" y="460847"/>
              <a:ext cx="1456690" cy="460375"/>
            </a:xfrm>
            <a:custGeom>
              <a:avLst/>
              <a:gdLst/>
              <a:ahLst/>
              <a:cxnLst/>
              <a:rect l="l" t="t" r="r" b="b"/>
              <a:pathLst>
                <a:path w="1456689" h="460375">
                  <a:moveTo>
                    <a:pt x="1456262" y="0"/>
                  </a:moveTo>
                  <a:lnTo>
                    <a:pt x="258119" y="0"/>
                  </a:lnTo>
                  <a:lnTo>
                    <a:pt x="206259" y="4013"/>
                  </a:lnTo>
                  <a:lnTo>
                    <a:pt x="157882" y="15516"/>
                  </a:lnTo>
                  <a:lnTo>
                    <a:pt x="114047" y="33704"/>
                  </a:lnTo>
                  <a:lnTo>
                    <a:pt x="75810" y="57774"/>
                  </a:lnTo>
                  <a:lnTo>
                    <a:pt x="44229" y="86921"/>
                  </a:lnTo>
                  <a:lnTo>
                    <a:pt x="20362" y="120340"/>
                  </a:lnTo>
                  <a:lnTo>
                    <a:pt x="5266" y="157227"/>
                  </a:lnTo>
                  <a:lnTo>
                    <a:pt x="0" y="196778"/>
                  </a:lnTo>
                  <a:lnTo>
                    <a:pt x="0" y="321749"/>
                  </a:lnTo>
                  <a:lnTo>
                    <a:pt x="14076" y="393532"/>
                  </a:lnTo>
                  <a:lnTo>
                    <a:pt x="53704" y="457431"/>
                  </a:lnTo>
                  <a:lnTo>
                    <a:pt x="107929" y="459438"/>
                  </a:lnTo>
                  <a:lnTo>
                    <a:pt x="162153" y="460108"/>
                  </a:lnTo>
                  <a:lnTo>
                    <a:pt x="214841" y="459474"/>
                  </a:lnTo>
                  <a:lnTo>
                    <a:pt x="267460" y="457579"/>
                  </a:lnTo>
                  <a:lnTo>
                    <a:pt x="319964" y="454434"/>
                  </a:lnTo>
                  <a:lnTo>
                    <a:pt x="372304" y="450048"/>
                  </a:lnTo>
                  <a:lnTo>
                    <a:pt x="424434" y="444433"/>
                  </a:lnTo>
                  <a:lnTo>
                    <a:pt x="476306" y="437599"/>
                  </a:lnTo>
                  <a:lnTo>
                    <a:pt x="527873" y="429557"/>
                  </a:lnTo>
                  <a:lnTo>
                    <a:pt x="579087" y="420316"/>
                  </a:lnTo>
                  <a:lnTo>
                    <a:pt x="629900" y="409887"/>
                  </a:lnTo>
                  <a:lnTo>
                    <a:pt x="680266" y="398282"/>
                  </a:lnTo>
                  <a:lnTo>
                    <a:pt x="730137" y="385509"/>
                  </a:lnTo>
                  <a:lnTo>
                    <a:pt x="779466" y="371580"/>
                  </a:lnTo>
                  <a:lnTo>
                    <a:pt x="828204" y="356506"/>
                  </a:lnTo>
                  <a:lnTo>
                    <a:pt x="876306" y="340296"/>
                  </a:lnTo>
                  <a:lnTo>
                    <a:pt x="923722" y="322961"/>
                  </a:lnTo>
                  <a:lnTo>
                    <a:pt x="970407" y="304511"/>
                  </a:lnTo>
                  <a:lnTo>
                    <a:pt x="1016312" y="284958"/>
                  </a:lnTo>
                  <a:lnTo>
                    <a:pt x="1061390" y="264311"/>
                  </a:lnTo>
                  <a:lnTo>
                    <a:pt x="1105594" y="242581"/>
                  </a:lnTo>
                  <a:lnTo>
                    <a:pt x="1148876" y="219778"/>
                  </a:lnTo>
                  <a:lnTo>
                    <a:pt x="1191189" y="195914"/>
                  </a:lnTo>
                  <a:lnTo>
                    <a:pt x="1232486" y="170997"/>
                  </a:lnTo>
                  <a:lnTo>
                    <a:pt x="1272718" y="145040"/>
                  </a:lnTo>
                  <a:lnTo>
                    <a:pt x="1311839" y="118051"/>
                  </a:lnTo>
                  <a:lnTo>
                    <a:pt x="1349802" y="90043"/>
                  </a:lnTo>
                  <a:lnTo>
                    <a:pt x="1386558" y="61024"/>
                  </a:lnTo>
                  <a:lnTo>
                    <a:pt x="1422060" y="31006"/>
                  </a:lnTo>
                  <a:lnTo>
                    <a:pt x="1456262" y="0"/>
                  </a:lnTo>
                  <a:close/>
                </a:path>
              </a:pathLst>
            </a:custGeom>
            <a:solidFill>
              <a:srgbClr val="00ABBF">
                <a:alpha val="52938"/>
              </a:srgbClr>
            </a:solidFill>
          </p:spPr>
          <p:txBody>
            <a:bodyPr wrap="square" lIns="0" tIns="0" rIns="0" bIns="0" rtlCol="0"/>
            <a:lstStyle/>
            <a:p>
              <a:endParaRPr/>
            </a:p>
          </p:txBody>
        </p:sp>
        <p:sp>
          <p:nvSpPr>
            <p:cNvPr id="9" name="object 9"/>
            <p:cNvSpPr/>
            <p:nvPr/>
          </p:nvSpPr>
          <p:spPr>
            <a:xfrm>
              <a:off x="4164819" y="979868"/>
              <a:ext cx="852169" cy="196850"/>
            </a:xfrm>
            <a:custGeom>
              <a:avLst/>
              <a:gdLst/>
              <a:ahLst/>
              <a:cxnLst/>
              <a:rect l="l" t="t" r="r" b="b"/>
              <a:pathLst>
                <a:path w="852170" h="196850">
                  <a:moveTo>
                    <a:pt x="723124" y="0"/>
                  </a:moveTo>
                  <a:lnTo>
                    <a:pt x="128084" y="0"/>
                  </a:lnTo>
                  <a:lnTo>
                    <a:pt x="78392" y="7725"/>
                  </a:lnTo>
                  <a:lnTo>
                    <a:pt x="37661" y="28775"/>
                  </a:lnTo>
                  <a:lnTo>
                    <a:pt x="10120" y="59960"/>
                  </a:lnTo>
                  <a:lnTo>
                    <a:pt x="0" y="98092"/>
                  </a:lnTo>
                  <a:lnTo>
                    <a:pt x="10120" y="136113"/>
                  </a:lnTo>
                  <a:lnTo>
                    <a:pt x="37661" y="167345"/>
                  </a:lnTo>
                  <a:lnTo>
                    <a:pt x="78392" y="188499"/>
                  </a:lnTo>
                  <a:lnTo>
                    <a:pt x="128084" y="196282"/>
                  </a:lnTo>
                  <a:lnTo>
                    <a:pt x="723124" y="196282"/>
                  </a:lnTo>
                  <a:lnTo>
                    <a:pt x="772917" y="188499"/>
                  </a:lnTo>
                  <a:lnTo>
                    <a:pt x="813872" y="167345"/>
                  </a:lnTo>
                  <a:lnTo>
                    <a:pt x="841636" y="136113"/>
                  </a:lnTo>
                  <a:lnTo>
                    <a:pt x="851858" y="98092"/>
                  </a:lnTo>
                  <a:lnTo>
                    <a:pt x="841636" y="59960"/>
                  </a:lnTo>
                  <a:lnTo>
                    <a:pt x="813872" y="28775"/>
                  </a:lnTo>
                  <a:lnTo>
                    <a:pt x="772917" y="7725"/>
                  </a:lnTo>
                  <a:lnTo>
                    <a:pt x="723124" y="0"/>
                  </a:lnTo>
                  <a:close/>
                </a:path>
              </a:pathLst>
            </a:custGeom>
            <a:solidFill>
              <a:srgbClr val="1F424C"/>
            </a:solidFill>
          </p:spPr>
          <p:txBody>
            <a:bodyPr wrap="square" lIns="0" tIns="0" rIns="0" bIns="0" rtlCol="0"/>
            <a:lstStyle/>
            <a:p>
              <a:endParaRPr/>
            </a:p>
          </p:txBody>
        </p:sp>
        <p:pic>
          <p:nvPicPr>
            <p:cNvPr id="10" name="object 10"/>
            <p:cNvPicPr/>
            <p:nvPr/>
          </p:nvPicPr>
          <p:blipFill>
            <a:blip r:embed="rId2" cstate="print"/>
            <a:stretch>
              <a:fillRect/>
            </a:stretch>
          </p:blipFill>
          <p:spPr>
            <a:xfrm>
              <a:off x="4292902" y="1040965"/>
              <a:ext cx="97525" cy="73990"/>
            </a:xfrm>
            <a:prstGeom prst="rect">
              <a:avLst/>
            </a:prstGeom>
          </p:spPr>
        </p:pic>
      </p:grpSp>
      <p:grpSp>
        <p:nvGrpSpPr>
          <p:cNvPr id="11" name="object 11"/>
          <p:cNvGrpSpPr/>
          <p:nvPr/>
        </p:nvGrpSpPr>
        <p:grpSpPr>
          <a:xfrm>
            <a:off x="99" y="3246768"/>
            <a:ext cx="9144000" cy="1896745"/>
            <a:chOff x="99" y="3246768"/>
            <a:chExt cx="9144000" cy="1896745"/>
          </a:xfrm>
        </p:grpSpPr>
        <p:sp>
          <p:nvSpPr>
            <p:cNvPr id="12" name="object 12"/>
            <p:cNvSpPr/>
            <p:nvPr/>
          </p:nvSpPr>
          <p:spPr>
            <a:xfrm>
              <a:off x="99" y="5071729"/>
              <a:ext cx="9142095" cy="72390"/>
            </a:xfrm>
            <a:custGeom>
              <a:avLst/>
              <a:gdLst/>
              <a:ahLst/>
              <a:cxnLst/>
              <a:rect l="l" t="t" r="r" b="b"/>
              <a:pathLst>
                <a:path w="9142095" h="72389">
                  <a:moveTo>
                    <a:pt x="9142009" y="0"/>
                  </a:moveTo>
                  <a:lnTo>
                    <a:pt x="0" y="0"/>
                  </a:lnTo>
                  <a:lnTo>
                    <a:pt x="0" y="71769"/>
                  </a:lnTo>
                  <a:lnTo>
                    <a:pt x="9142009" y="71769"/>
                  </a:lnTo>
                  <a:lnTo>
                    <a:pt x="9142009" y="0"/>
                  </a:lnTo>
                  <a:close/>
                </a:path>
              </a:pathLst>
            </a:custGeom>
            <a:solidFill>
              <a:srgbClr val="1F424C">
                <a:alpha val="78819"/>
              </a:srgbClr>
            </a:solidFill>
          </p:spPr>
          <p:txBody>
            <a:bodyPr wrap="square" lIns="0" tIns="0" rIns="0" bIns="0" rtlCol="0"/>
            <a:lstStyle/>
            <a:p>
              <a:endParaRPr/>
            </a:p>
          </p:txBody>
        </p:sp>
        <p:sp>
          <p:nvSpPr>
            <p:cNvPr id="13" name="object 13"/>
            <p:cNvSpPr/>
            <p:nvPr/>
          </p:nvSpPr>
          <p:spPr>
            <a:xfrm>
              <a:off x="3539435" y="4751838"/>
              <a:ext cx="2209800" cy="391795"/>
            </a:xfrm>
            <a:custGeom>
              <a:avLst/>
              <a:gdLst/>
              <a:ahLst/>
              <a:cxnLst/>
              <a:rect l="l" t="t" r="r" b="b"/>
              <a:pathLst>
                <a:path w="2209800" h="391795">
                  <a:moveTo>
                    <a:pt x="1588064" y="0"/>
                  </a:moveTo>
                  <a:lnTo>
                    <a:pt x="621729" y="0"/>
                  </a:lnTo>
                  <a:lnTo>
                    <a:pt x="567425" y="1758"/>
                  </a:lnTo>
                  <a:lnTo>
                    <a:pt x="514357" y="6937"/>
                  </a:lnTo>
                  <a:lnTo>
                    <a:pt x="462718" y="15390"/>
                  </a:lnTo>
                  <a:lnTo>
                    <a:pt x="412703" y="26972"/>
                  </a:lnTo>
                  <a:lnTo>
                    <a:pt x="364507" y="41538"/>
                  </a:lnTo>
                  <a:lnTo>
                    <a:pt x="318324" y="58943"/>
                  </a:lnTo>
                  <a:lnTo>
                    <a:pt x="274347" y="79040"/>
                  </a:lnTo>
                  <a:lnTo>
                    <a:pt x="232772" y="101684"/>
                  </a:lnTo>
                  <a:lnTo>
                    <a:pt x="193793" y="126730"/>
                  </a:lnTo>
                  <a:lnTo>
                    <a:pt x="157604" y="154032"/>
                  </a:lnTo>
                  <a:lnTo>
                    <a:pt x="124399" y="183445"/>
                  </a:lnTo>
                  <a:lnTo>
                    <a:pt x="94372" y="214823"/>
                  </a:lnTo>
                  <a:lnTo>
                    <a:pt x="67719" y="248021"/>
                  </a:lnTo>
                  <a:lnTo>
                    <a:pt x="44633" y="282893"/>
                  </a:lnTo>
                  <a:lnTo>
                    <a:pt x="25309" y="319295"/>
                  </a:lnTo>
                  <a:lnTo>
                    <a:pt x="9941" y="357079"/>
                  </a:lnTo>
                  <a:lnTo>
                    <a:pt x="0" y="391661"/>
                  </a:lnTo>
                  <a:lnTo>
                    <a:pt x="2209798" y="391661"/>
                  </a:lnTo>
                  <a:lnTo>
                    <a:pt x="2184499" y="319295"/>
                  </a:lnTo>
                  <a:lnTo>
                    <a:pt x="2165181" y="282893"/>
                  </a:lnTo>
                  <a:lnTo>
                    <a:pt x="2142103" y="248021"/>
                  </a:lnTo>
                  <a:lnTo>
                    <a:pt x="2115457" y="214823"/>
                  </a:lnTo>
                  <a:lnTo>
                    <a:pt x="2085437" y="183445"/>
                  </a:lnTo>
                  <a:lnTo>
                    <a:pt x="2052239" y="154032"/>
                  </a:lnTo>
                  <a:lnTo>
                    <a:pt x="2016055" y="126730"/>
                  </a:lnTo>
                  <a:lnTo>
                    <a:pt x="1977080" y="101684"/>
                  </a:lnTo>
                  <a:lnTo>
                    <a:pt x="1935507" y="79040"/>
                  </a:lnTo>
                  <a:lnTo>
                    <a:pt x="1891531" y="58943"/>
                  </a:lnTo>
                  <a:lnTo>
                    <a:pt x="1845345" y="41538"/>
                  </a:lnTo>
                  <a:lnTo>
                    <a:pt x="1797144" y="26972"/>
                  </a:lnTo>
                  <a:lnTo>
                    <a:pt x="1747122" y="15390"/>
                  </a:lnTo>
                  <a:lnTo>
                    <a:pt x="1695472" y="6937"/>
                  </a:lnTo>
                  <a:lnTo>
                    <a:pt x="1642388" y="1758"/>
                  </a:lnTo>
                  <a:lnTo>
                    <a:pt x="1588064" y="0"/>
                  </a:lnTo>
                  <a:close/>
                </a:path>
              </a:pathLst>
            </a:custGeom>
            <a:solidFill>
              <a:srgbClr val="1F424C"/>
            </a:solidFill>
          </p:spPr>
          <p:txBody>
            <a:bodyPr wrap="square" lIns="0" tIns="0" rIns="0" bIns="0" rtlCol="0"/>
            <a:lstStyle/>
            <a:p>
              <a:endParaRPr/>
            </a:p>
          </p:txBody>
        </p:sp>
        <p:pic>
          <p:nvPicPr>
            <p:cNvPr id="14" name="object 14"/>
            <p:cNvPicPr/>
            <p:nvPr/>
          </p:nvPicPr>
          <p:blipFill>
            <a:blip r:embed="rId3" cstate="print"/>
            <a:stretch>
              <a:fillRect/>
            </a:stretch>
          </p:blipFill>
          <p:spPr>
            <a:xfrm>
              <a:off x="783" y="3246768"/>
              <a:ext cx="9143118" cy="1896731"/>
            </a:xfrm>
            <a:prstGeom prst="rect">
              <a:avLst/>
            </a:prstGeom>
          </p:spPr>
        </p:pic>
      </p:grpSp>
      <p:sp>
        <p:nvSpPr>
          <p:cNvPr id="19" name="object 19"/>
          <p:cNvSpPr txBox="1">
            <a:spLocks noGrp="1"/>
          </p:cNvSpPr>
          <p:nvPr>
            <p:ph type="title"/>
          </p:nvPr>
        </p:nvSpPr>
        <p:spPr>
          <a:xfrm>
            <a:off x="294767" y="281978"/>
            <a:ext cx="2359146" cy="410497"/>
          </a:xfrm>
          <a:prstGeom prst="rect">
            <a:avLst/>
          </a:prstGeom>
        </p:spPr>
        <p:txBody>
          <a:bodyPr vert="horz" wrap="square" lIns="0" tIns="9525" rIns="0" bIns="0" rtlCol="0">
            <a:spAutoFit/>
          </a:bodyPr>
          <a:lstStyle/>
          <a:p>
            <a:pPr marL="12700" marR="5080">
              <a:lnSpc>
                <a:spcPct val="100800"/>
              </a:lnSpc>
              <a:spcBef>
                <a:spcPts val="75"/>
              </a:spcBef>
            </a:pPr>
            <a:r>
              <a:rPr lang="en-GB" sz="2800" spc="420">
                <a:solidFill>
                  <a:srgbClr val="E83D3D"/>
                </a:solidFill>
              </a:rPr>
              <a:t>Execution</a:t>
            </a:r>
            <a:endParaRPr sz="2800" spc="500">
              <a:solidFill>
                <a:srgbClr val="E83D3D"/>
              </a:solidFill>
            </a:endParaRPr>
          </a:p>
        </p:txBody>
      </p:sp>
      <p:grpSp>
        <p:nvGrpSpPr>
          <p:cNvPr id="21" name="object 21"/>
          <p:cNvGrpSpPr/>
          <p:nvPr/>
        </p:nvGrpSpPr>
        <p:grpSpPr>
          <a:xfrm>
            <a:off x="8633540" y="533948"/>
            <a:ext cx="515620" cy="770255"/>
            <a:chOff x="8633540" y="533948"/>
            <a:chExt cx="515620" cy="770255"/>
          </a:xfrm>
        </p:grpSpPr>
        <p:sp>
          <p:nvSpPr>
            <p:cNvPr id="22" name="object 22"/>
            <p:cNvSpPr/>
            <p:nvPr/>
          </p:nvSpPr>
          <p:spPr>
            <a:xfrm>
              <a:off x="8633540" y="533948"/>
              <a:ext cx="510540" cy="765175"/>
            </a:xfrm>
            <a:custGeom>
              <a:avLst/>
              <a:gdLst/>
              <a:ahLst/>
              <a:cxnLst/>
              <a:rect l="l" t="t" r="r" b="b"/>
              <a:pathLst>
                <a:path w="510540" h="765175">
                  <a:moveTo>
                    <a:pt x="510459" y="0"/>
                  </a:moveTo>
                  <a:lnTo>
                    <a:pt x="30220" y="0"/>
                  </a:lnTo>
                  <a:lnTo>
                    <a:pt x="14793" y="4248"/>
                  </a:lnTo>
                  <a:lnTo>
                    <a:pt x="4174" y="15123"/>
                  </a:lnTo>
                  <a:lnTo>
                    <a:pt x="0" y="29814"/>
                  </a:lnTo>
                  <a:lnTo>
                    <a:pt x="3909" y="45514"/>
                  </a:lnTo>
                  <a:lnTo>
                    <a:pt x="184818" y="367381"/>
                  </a:lnTo>
                  <a:lnTo>
                    <a:pt x="187843" y="374595"/>
                  </a:lnTo>
                  <a:lnTo>
                    <a:pt x="188851" y="382169"/>
                  </a:lnTo>
                  <a:lnTo>
                    <a:pt x="187843" y="389742"/>
                  </a:lnTo>
                  <a:lnTo>
                    <a:pt x="184818" y="396956"/>
                  </a:lnTo>
                  <a:lnTo>
                    <a:pt x="3909" y="719399"/>
                  </a:lnTo>
                  <a:lnTo>
                    <a:pt x="0" y="735180"/>
                  </a:lnTo>
                  <a:lnTo>
                    <a:pt x="4174" y="749863"/>
                  </a:lnTo>
                  <a:lnTo>
                    <a:pt x="14793" y="760692"/>
                  </a:lnTo>
                  <a:lnTo>
                    <a:pt x="30220" y="764914"/>
                  </a:lnTo>
                  <a:lnTo>
                    <a:pt x="510459" y="764914"/>
                  </a:lnTo>
                  <a:lnTo>
                    <a:pt x="510459" y="0"/>
                  </a:lnTo>
                  <a:close/>
                </a:path>
              </a:pathLst>
            </a:custGeom>
            <a:solidFill>
              <a:srgbClr val="F4D000"/>
            </a:solidFill>
          </p:spPr>
          <p:txBody>
            <a:bodyPr wrap="square" lIns="0" tIns="0" rIns="0" bIns="0" rtlCol="0"/>
            <a:lstStyle/>
            <a:p>
              <a:endParaRPr/>
            </a:p>
          </p:txBody>
        </p:sp>
        <p:sp>
          <p:nvSpPr>
            <p:cNvPr id="23" name="object 23"/>
            <p:cNvSpPr/>
            <p:nvPr/>
          </p:nvSpPr>
          <p:spPr>
            <a:xfrm>
              <a:off x="8638908" y="908447"/>
              <a:ext cx="505459" cy="391160"/>
            </a:xfrm>
            <a:custGeom>
              <a:avLst/>
              <a:gdLst/>
              <a:ahLst/>
              <a:cxnLst/>
              <a:rect l="l" t="t" r="r" b="b"/>
              <a:pathLst>
                <a:path w="505459" h="391159">
                  <a:moveTo>
                    <a:pt x="505091" y="0"/>
                  </a:moveTo>
                  <a:lnTo>
                    <a:pt x="188005" y="0"/>
                  </a:lnTo>
                  <a:lnTo>
                    <a:pt x="188005" y="5231"/>
                  </a:lnTo>
                  <a:lnTo>
                    <a:pt x="185710" y="12233"/>
                  </a:lnTo>
                  <a:lnTo>
                    <a:pt x="183454" y="17465"/>
                  </a:lnTo>
                  <a:lnTo>
                    <a:pt x="3045" y="344615"/>
                  </a:lnTo>
                  <a:lnTo>
                    <a:pt x="0" y="359920"/>
                  </a:lnTo>
                  <a:lnTo>
                    <a:pt x="4384" y="374835"/>
                  </a:lnTo>
                  <a:lnTo>
                    <a:pt x="14643" y="386143"/>
                  </a:lnTo>
                  <a:lnTo>
                    <a:pt x="29220" y="390627"/>
                  </a:lnTo>
                  <a:lnTo>
                    <a:pt x="505091" y="390627"/>
                  </a:lnTo>
                  <a:lnTo>
                    <a:pt x="505091" y="0"/>
                  </a:lnTo>
                  <a:close/>
                </a:path>
              </a:pathLst>
            </a:custGeom>
            <a:solidFill>
              <a:srgbClr val="CEB200"/>
            </a:solidFill>
          </p:spPr>
          <p:txBody>
            <a:bodyPr wrap="square" lIns="0" tIns="0" rIns="0" bIns="0" rtlCol="0"/>
            <a:lstStyle/>
            <a:p>
              <a:endParaRPr/>
            </a:p>
          </p:txBody>
        </p:sp>
        <p:sp>
          <p:nvSpPr>
            <p:cNvPr id="24" name="object 24"/>
            <p:cNvSpPr/>
            <p:nvPr/>
          </p:nvSpPr>
          <p:spPr>
            <a:xfrm>
              <a:off x="8638909" y="908447"/>
              <a:ext cx="505459" cy="391160"/>
            </a:xfrm>
            <a:custGeom>
              <a:avLst/>
              <a:gdLst/>
              <a:ahLst/>
              <a:cxnLst/>
              <a:rect l="l" t="t" r="r" b="b"/>
              <a:pathLst>
                <a:path w="505459" h="391159">
                  <a:moveTo>
                    <a:pt x="183455" y="17465"/>
                  </a:moveTo>
                  <a:lnTo>
                    <a:pt x="185710" y="12234"/>
                  </a:lnTo>
                  <a:lnTo>
                    <a:pt x="188005" y="5231"/>
                  </a:lnTo>
                  <a:lnTo>
                    <a:pt x="188005" y="0"/>
                  </a:lnTo>
                  <a:lnTo>
                    <a:pt x="505090" y="0"/>
                  </a:lnTo>
                </a:path>
                <a:path w="505459" h="391159">
                  <a:moveTo>
                    <a:pt x="505090" y="390628"/>
                  </a:moveTo>
                  <a:lnTo>
                    <a:pt x="29220" y="390628"/>
                  </a:lnTo>
                  <a:lnTo>
                    <a:pt x="14643" y="386143"/>
                  </a:lnTo>
                  <a:lnTo>
                    <a:pt x="4384" y="374835"/>
                  </a:lnTo>
                  <a:lnTo>
                    <a:pt x="0" y="359920"/>
                  </a:lnTo>
                  <a:lnTo>
                    <a:pt x="3045" y="344616"/>
                  </a:lnTo>
                  <a:lnTo>
                    <a:pt x="183455" y="17465"/>
                  </a:lnTo>
                </a:path>
              </a:pathLst>
            </a:custGeom>
            <a:ln w="9525">
              <a:solidFill>
                <a:srgbClr val="CEB200"/>
              </a:solidFill>
            </a:ln>
          </p:spPr>
          <p:txBody>
            <a:bodyPr wrap="square" lIns="0" tIns="0" rIns="0" bIns="0" rtlCol="0"/>
            <a:lstStyle/>
            <a:p>
              <a:endParaRPr/>
            </a:p>
          </p:txBody>
        </p:sp>
      </p:grpSp>
      <p:sp>
        <p:nvSpPr>
          <p:cNvPr id="15" name="TextBox 14">
            <a:extLst>
              <a:ext uri="{FF2B5EF4-FFF2-40B4-BE49-F238E27FC236}">
                <a16:creationId xmlns:a16="http://schemas.microsoft.com/office/drawing/2014/main" id="{3DF5E1E1-0850-4F69-1A30-0014FA21DFA1}"/>
              </a:ext>
            </a:extLst>
          </p:cNvPr>
          <p:cNvSpPr txBox="1"/>
          <p:nvPr/>
        </p:nvSpPr>
        <p:spPr>
          <a:xfrm>
            <a:off x="122905" y="1016677"/>
            <a:ext cx="4689319" cy="3970318"/>
          </a:xfrm>
          <a:prstGeom prst="rect">
            <a:avLst/>
          </a:prstGeom>
          <a:noFill/>
        </p:spPr>
        <p:txBody>
          <a:bodyPr wrap="square" rtlCol="0">
            <a:spAutoFit/>
          </a:bodyPr>
          <a:lstStyle/>
          <a:p>
            <a:r>
              <a:rPr lang="en-IN" dirty="0">
                <a:solidFill>
                  <a:srgbClr val="FFC000"/>
                </a:solidFill>
                <a:latin typeface="Verdana" panose="020B0604030504040204" pitchFamily="34" charset="0"/>
                <a:ea typeface="Verdana" panose="020B0604030504040204" pitchFamily="34" charset="0"/>
              </a:rPr>
              <a:t>A Spark cluster is a combination of a Driver Program, Cluster Manager, and Worker Nodes that work together to complete tasks.</a:t>
            </a:r>
          </a:p>
          <a:p>
            <a:endParaRPr lang="en-GB" dirty="0">
              <a:solidFill>
                <a:srgbClr val="FFC000"/>
              </a:solidFill>
              <a:latin typeface="Verdana" panose="020B0604030504040204" pitchFamily="34" charset="0"/>
              <a:ea typeface="Verdana" panose="020B0604030504040204" pitchFamily="34" charset="0"/>
            </a:endParaRPr>
          </a:p>
          <a:p>
            <a:endParaRPr lang="en-GB" dirty="0">
              <a:solidFill>
                <a:srgbClr val="FFC000"/>
              </a:solidFill>
              <a:latin typeface="Verdana" panose="020B0604030504040204" pitchFamily="34" charset="0"/>
              <a:ea typeface="Verdana" panose="020B0604030504040204" pitchFamily="34" charset="0"/>
            </a:endParaRPr>
          </a:p>
          <a:p>
            <a:r>
              <a:rPr lang="en-GB" dirty="0">
                <a:solidFill>
                  <a:srgbClr val="FFC000"/>
                </a:solidFill>
                <a:latin typeface="Verdana" panose="020B0604030504040204" pitchFamily="34" charset="0"/>
                <a:ea typeface="Verdana" panose="020B0604030504040204" pitchFamily="34" charset="0"/>
              </a:rPr>
              <a:t>We used 3 systems for clustering :</a:t>
            </a:r>
          </a:p>
          <a:p>
            <a:pPr marL="342900" indent="-342900">
              <a:buFont typeface="+mj-lt"/>
              <a:buAutoNum type="arabicPeriod"/>
            </a:pPr>
            <a:r>
              <a:rPr lang="en-GB" dirty="0">
                <a:solidFill>
                  <a:srgbClr val="FFC000"/>
                </a:solidFill>
                <a:latin typeface="Verdana" panose="020B0604030504040204" pitchFamily="34" charset="0"/>
                <a:ea typeface="Verdana" panose="020B0604030504040204" pitchFamily="34" charset="0"/>
              </a:rPr>
              <a:t>  Master – 192.168.1.107  </a:t>
            </a:r>
            <a:r>
              <a:rPr lang="en-GB" dirty="0">
                <a:solidFill>
                  <a:srgbClr val="FFC000"/>
                </a:solidFill>
                <a:latin typeface="Verdana" panose="020B0604030504040204" pitchFamily="34" charset="0"/>
                <a:ea typeface="Verdana" panose="020B0604030504040204" pitchFamily="34" charset="0"/>
                <a:sym typeface="Wingdings" panose="05000000000000000000" pitchFamily="2" charset="2"/>
              </a:rPr>
              <a:t> 16gb (8 core)</a:t>
            </a:r>
            <a:endParaRPr lang="en-GB" dirty="0">
              <a:solidFill>
                <a:srgbClr val="FFC000"/>
              </a:solidFill>
              <a:latin typeface="Verdana" panose="020B0604030504040204" pitchFamily="34" charset="0"/>
              <a:ea typeface="Verdana" panose="020B0604030504040204" pitchFamily="34" charset="0"/>
            </a:endParaRPr>
          </a:p>
          <a:p>
            <a:pPr marL="342900" indent="-342900">
              <a:buFont typeface="+mj-lt"/>
              <a:buAutoNum type="arabicPeriod"/>
            </a:pPr>
            <a:r>
              <a:rPr lang="en-GB" dirty="0">
                <a:solidFill>
                  <a:srgbClr val="FFC000"/>
                </a:solidFill>
                <a:latin typeface="Verdana" panose="020B0604030504040204" pitchFamily="34" charset="0"/>
                <a:ea typeface="Verdana" panose="020B0604030504040204" pitchFamily="34" charset="0"/>
              </a:rPr>
              <a:t>  Slave1 – 192.168.1.104   </a:t>
            </a:r>
            <a:r>
              <a:rPr lang="en-GB" dirty="0">
                <a:solidFill>
                  <a:srgbClr val="FFC000"/>
                </a:solidFill>
                <a:latin typeface="Verdana" panose="020B0604030504040204" pitchFamily="34" charset="0"/>
                <a:ea typeface="Verdana" panose="020B0604030504040204" pitchFamily="34" charset="0"/>
                <a:sym typeface="Wingdings" panose="05000000000000000000" pitchFamily="2" charset="2"/>
              </a:rPr>
              <a:t> 16gb (8 core)</a:t>
            </a:r>
            <a:endParaRPr lang="en-GB" dirty="0">
              <a:solidFill>
                <a:srgbClr val="FFC000"/>
              </a:solidFill>
              <a:latin typeface="Verdana" panose="020B0604030504040204" pitchFamily="34" charset="0"/>
              <a:ea typeface="Verdana" panose="020B0604030504040204" pitchFamily="34" charset="0"/>
            </a:endParaRPr>
          </a:p>
          <a:p>
            <a:pPr marL="342900" indent="-342900">
              <a:buFont typeface="+mj-lt"/>
              <a:buAutoNum type="arabicPeriod"/>
            </a:pPr>
            <a:r>
              <a:rPr lang="en-GB" dirty="0">
                <a:solidFill>
                  <a:srgbClr val="FFC000"/>
                </a:solidFill>
                <a:latin typeface="Verdana" panose="020B0604030504040204" pitchFamily="34" charset="0"/>
                <a:ea typeface="Verdana" panose="020B0604030504040204" pitchFamily="34" charset="0"/>
              </a:rPr>
              <a:t>  Slave2 – 192.168.1.105   </a:t>
            </a:r>
            <a:r>
              <a:rPr lang="en-GB" dirty="0">
                <a:solidFill>
                  <a:srgbClr val="FFC000"/>
                </a:solidFill>
                <a:latin typeface="Verdana" panose="020B0604030504040204" pitchFamily="34" charset="0"/>
                <a:ea typeface="Verdana" panose="020B0604030504040204" pitchFamily="34" charset="0"/>
                <a:sym typeface="Wingdings" panose="05000000000000000000" pitchFamily="2" charset="2"/>
              </a:rPr>
              <a:t> 16gb (12 core)</a:t>
            </a:r>
          </a:p>
          <a:p>
            <a:endParaRPr lang="en-GB" dirty="0">
              <a:solidFill>
                <a:srgbClr val="FFC000"/>
              </a:solidFill>
            </a:endParaRPr>
          </a:p>
        </p:txBody>
      </p:sp>
      <p:pic>
        <p:nvPicPr>
          <p:cNvPr id="17" name="Picture 16">
            <a:extLst>
              <a:ext uri="{FF2B5EF4-FFF2-40B4-BE49-F238E27FC236}">
                <a16:creationId xmlns:a16="http://schemas.microsoft.com/office/drawing/2014/main" id="{85930E57-6D0B-34D1-4AA8-009D1F9FE8D0}"/>
              </a:ext>
            </a:extLst>
          </p:cNvPr>
          <p:cNvPicPr>
            <a:picLocks noChangeAspect="1"/>
          </p:cNvPicPr>
          <p:nvPr/>
        </p:nvPicPr>
        <p:blipFill>
          <a:blip r:embed="rId4"/>
          <a:stretch>
            <a:fillRect/>
          </a:stretch>
        </p:blipFill>
        <p:spPr>
          <a:xfrm>
            <a:off x="4736094" y="1699271"/>
            <a:ext cx="4414528" cy="260481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030344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DF908-6C5A-657D-DF7A-6B41828A2CDF}"/>
              </a:ext>
            </a:extLst>
          </p:cNvPr>
          <p:cNvSpPr>
            <a:spLocks noGrp="1"/>
          </p:cNvSpPr>
          <p:nvPr>
            <p:ph type="title"/>
          </p:nvPr>
        </p:nvSpPr>
        <p:spPr>
          <a:xfrm>
            <a:off x="398050" y="1137171"/>
            <a:ext cx="8347900" cy="3447098"/>
          </a:xfrm>
        </p:spPr>
        <p:txBody>
          <a:bodyPr wrap="square" lIns="0" tIns="0" rIns="0" bIns="0" anchor="t">
            <a:spAutoFit/>
          </a:bodyPr>
          <a:lstStyle/>
          <a:p>
            <a:pPr algn="just"/>
            <a:r>
              <a:rPr lang="en-US" sz="1400">
                <a:latin typeface="Verdana" panose="020B0604030504040204" pitchFamily="34" charset="0"/>
                <a:ea typeface="Verdana" panose="020B0604030504040204" pitchFamily="34" charset="0"/>
              </a:rPr>
              <a:t>import </a:t>
            </a:r>
            <a:r>
              <a:rPr lang="en-US" sz="1400" err="1">
                <a:latin typeface="Verdana" panose="020B0604030504040204" pitchFamily="34" charset="0"/>
                <a:ea typeface="Verdana" panose="020B0604030504040204" pitchFamily="34" charset="0"/>
              </a:rPr>
              <a:t>pyspark.sql.functions</a:t>
            </a:r>
            <a:r>
              <a:rPr lang="en-US" sz="1400">
                <a:latin typeface="Verdana" panose="020B0604030504040204" pitchFamily="34" charset="0"/>
                <a:ea typeface="Verdana" panose="020B0604030504040204" pitchFamily="34" charset="0"/>
              </a:rPr>
              <a:t> as F  - List of built-in functions available for </a:t>
            </a:r>
            <a:r>
              <a:rPr lang="en-US" sz="1400" err="1">
                <a:latin typeface="Verdana" panose="020B0604030504040204" pitchFamily="34" charset="0"/>
                <a:ea typeface="Verdana" panose="020B0604030504040204" pitchFamily="34" charset="0"/>
              </a:rPr>
              <a:t>DataFrame</a:t>
            </a:r>
            <a:r>
              <a:rPr lang="en-US" sz="1400">
                <a:latin typeface="Verdana" panose="020B0604030504040204" pitchFamily="34" charset="0"/>
                <a:ea typeface="Verdana" panose="020B0604030504040204" pitchFamily="34" charset="0"/>
              </a:rPr>
              <a:t>. </a:t>
            </a:r>
            <a:br>
              <a:rPr lang="en-US" sz="1400">
                <a:latin typeface="Verdana" panose="020B0604030504040204" pitchFamily="34" charset="0"/>
                <a:ea typeface="Verdana" panose="020B0604030504040204" pitchFamily="34" charset="0"/>
              </a:rPr>
            </a:br>
            <a:br>
              <a:rPr lang="en-US" sz="1400">
                <a:latin typeface="Verdana" panose="020B0604030504040204" pitchFamily="34" charset="0"/>
                <a:ea typeface="Verdana" panose="020B0604030504040204" pitchFamily="34" charset="0"/>
              </a:rPr>
            </a:br>
            <a:r>
              <a:rPr lang="en-US" sz="1400">
                <a:latin typeface="Verdana" panose="020B0604030504040204" pitchFamily="34" charset="0"/>
                <a:ea typeface="Verdana" panose="020B0604030504040204" pitchFamily="34" charset="0"/>
              </a:rPr>
              <a:t>from </a:t>
            </a:r>
            <a:r>
              <a:rPr lang="en-US" sz="1400" err="1">
                <a:latin typeface="Verdana" panose="020B0604030504040204" pitchFamily="34" charset="0"/>
                <a:ea typeface="Verdana" panose="020B0604030504040204" pitchFamily="34" charset="0"/>
              </a:rPr>
              <a:t>pyspark.sql.types</a:t>
            </a:r>
            <a:r>
              <a:rPr lang="en-US" sz="1400">
                <a:latin typeface="Verdana" panose="020B0604030504040204" pitchFamily="34" charset="0"/>
                <a:ea typeface="Verdana" panose="020B0604030504040204" pitchFamily="34" charset="0"/>
              </a:rPr>
              <a:t> import </a:t>
            </a:r>
            <a:r>
              <a:rPr lang="en-US" sz="1400" err="1">
                <a:latin typeface="Verdana" panose="020B0604030504040204" pitchFamily="34" charset="0"/>
                <a:ea typeface="Verdana" panose="020B0604030504040204" pitchFamily="34" charset="0"/>
              </a:rPr>
              <a:t>DoubleType</a:t>
            </a:r>
            <a:r>
              <a:rPr lang="en-US" sz="1400">
                <a:latin typeface="Verdana" panose="020B0604030504040204" pitchFamily="34" charset="0"/>
                <a:ea typeface="Verdana" panose="020B0604030504040204" pitchFamily="34" charset="0"/>
              </a:rPr>
              <a:t>, </a:t>
            </a:r>
            <a:r>
              <a:rPr lang="en-US" sz="1400" err="1">
                <a:latin typeface="Verdana" panose="020B0604030504040204" pitchFamily="34" charset="0"/>
                <a:ea typeface="Verdana" panose="020B0604030504040204" pitchFamily="34" charset="0"/>
              </a:rPr>
              <a:t>IntegerType</a:t>
            </a:r>
            <a:r>
              <a:rPr lang="en-US" sz="1400">
                <a:latin typeface="Verdana" panose="020B0604030504040204" pitchFamily="34" charset="0"/>
                <a:ea typeface="Verdana" panose="020B0604030504040204" pitchFamily="34" charset="0"/>
              </a:rPr>
              <a:t> – importing required datatypes </a:t>
            </a:r>
            <a:br>
              <a:rPr lang="en-US" sz="1400">
                <a:latin typeface="Verdana" panose="020B0604030504040204" pitchFamily="34" charset="0"/>
                <a:ea typeface="Verdana" panose="020B0604030504040204" pitchFamily="34" charset="0"/>
              </a:rPr>
            </a:br>
            <a:br>
              <a:rPr lang="en-US" sz="1400">
                <a:latin typeface="Verdana" panose="020B0604030504040204" pitchFamily="34" charset="0"/>
                <a:ea typeface="Verdana" panose="020B0604030504040204" pitchFamily="34" charset="0"/>
              </a:rPr>
            </a:br>
            <a:r>
              <a:rPr lang="en-US" sz="1400">
                <a:latin typeface="Verdana" panose="020B0604030504040204" pitchFamily="34" charset="0"/>
                <a:ea typeface="Verdana" panose="020B0604030504040204" pitchFamily="34" charset="0"/>
              </a:rPr>
              <a:t>from </a:t>
            </a:r>
            <a:r>
              <a:rPr lang="en-US" sz="1400" err="1">
                <a:latin typeface="Verdana" panose="020B0604030504040204" pitchFamily="34" charset="0"/>
                <a:ea typeface="Verdana" panose="020B0604030504040204" pitchFamily="34" charset="0"/>
              </a:rPr>
              <a:t>pyspark.ml.feature</a:t>
            </a:r>
            <a:r>
              <a:rPr lang="en-US" sz="1400">
                <a:latin typeface="Verdana" panose="020B0604030504040204" pitchFamily="34" charset="0"/>
                <a:ea typeface="Verdana" panose="020B0604030504040204" pitchFamily="34" charset="0"/>
              </a:rPr>
              <a:t> import </a:t>
            </a:r>
            <a:r>
              <a:rPr lang="en-US" sz="1400" err="1">
                <a:latin typeface="Verdana" panose="020B0604030504040204" pitchFamily="34" charset="0"/>
                <a:ea typeface="Verdana" panose="020B0604030504040204" pitchFamily="34" charset="0"/>
              </a:rPr>
              <a:t>VectorAssembler</a:t>
            </a:r>
            <a:r>
              <a:rPr lang="en-US" sz="1400">
                <a:latin typeface="Verdana" panose="020B0604030504040204" pitchFamily="34" charset="0"/>
                <a:ea typeface="Verdana" panose="020B0604030504040204" pitchFamily="34" charset="0"/>
              </a:rPr>
              <a:t> – creates a single vector from multiple </a:t>
            </a:r>
            <a:r>
              <a:rPr lang="en-US" sz="1400" err="1">
                <a:latin typeface="Verdana" panose="020B0604030504040204" pitchFamily="34" charset="0"/>
                <a:ea typeface="Verdana" panose="020B0604030504040204" pitchFamily="34" charset="0"/>
              </a:rPr>
              <a:t>colums</a:t>
            </a:r>
            <a:br>
              <a:rPr lang="en-US" sz="1400">
                <a:latin typeface="Verdana" panose="020B0604030504040204" pitchFamily="34" charset="0"/>
                <a:ea typeface="Verdana" panose="020B0604030504040204" pitchFamily="34" charset="0"/>
              </a:rPr>
            </a:br>
            <a:br>
              <a:rPr lang="en-US" sz="1400">
                <a:latin typeface="Verdana" panose="020B0604030504040204" pitchFamily="34" charset="0"/>
                <a:ea typeface="Verdana" panose="020B0604030504040204" pitchFamily="34" charset="0"/>
              </a:rPr>
            </a:br>
            <a:r>
              <a:rPr lang="en-US" sz="1400">
                <a:latin typeface="Verdana" panose="020B0604030504040204" pitchFamily="34" charset="0"/>
                <a:ea typeface="Verdana" panose="020B0604030504040204" pitchFamily="34" charset="0"/>
              </a:rPr>
              <a:t>from </a:t>
            </a:r>
            <a:r>
              <a:rPr lang="en-US" sz="1400" err="1">
                <a:latin typeface="Verdana" panose="020B0604030504040204" pitchFamily="34" charset="0"/>
                <a:ea typeface="Verdana" panose="020B0604030504040204" pitchFamily="34" charset="0"/>
              </a:rPr>
              <a:t>pyspark.ml.regression</a:t>
            </a:r>
            <a:r>
              <a:rPr lang="en-US" sz="1400">
                <a:latin typeface="Verdana" panose="020B0604030504040204" pitchFamily="34" charset="0"/>
                <a:ea typeface="Verdana" panose="020B0604030504040204" pitchFamily="34" charset="0"/>
              </a:rPr>
              <a:t> import </a:t>
            </a:r>
            <a:r>
              <a:rPr lang="en-US" sz="1400" err="1">
                <a:latin typeface="Verdana" panose="020B0604030504040204" pitchFamily="34" charset="0"/>
                <a:ea typeface="Verdana" panose="020B0604030504040204" pitchFamily="34" charset="0"/>
              </a:rPr>
              <a:t>DecisionTreeRegressor</a:t>
            </a:r>
            <a:r>
              <a:rPr lang="en-US" sz="1400">
                <a:latin typeface="Verdana" panose="020B0604030504040204" pitchFamily="34" charset="0"/>
                <a:ea typeface="Verdana" panose="020B0604030504040204" pitchFamily="34" charset="0"/>
              </a:rPr>
              <a:t> – for regression in form of trees</a:t>
            </a:r>
            <a:br>
              <a:rPr lang="en-US" sz="1400">
                <a:latin typeface="Verdana" panose="020B0604030504040204" pitchFamily="34" charset="0"/>
                <a:ea typeface="Verdana" panose="020B0604030504040204" pitchFamily="34" charset="0"/>
              </a:rPr>
            </a:br>
            <a:br>
              <a:rPr lang="en-US" sz="1400">
                <a:latin typeface="Verdana" panose="020B0604030504040204" pitchFamily="34" charset="0"/>
                <a:ea typeface="Verdana" panose="020B0604030504040204" pitchFamily="34" charset="0"/>
              </a:rPr>
            </a:br>
            <a:r>
              <a:rPr lang="en-US" sz="1400">
                <a:latin typeface="Verdana" panose="020B0604030504040204" pitchFamily="34" charset="0"/>
                <a:ea typeface="Verdana" panose="020B0604030504040204" pitchFamily="34" charset="0"/>
              </a:rPr>
              <a:t>from </a:t>
            </a:r>
            <a:r>
              <a:rPr lang="en-US" sz="1400" err="1">
                <a:latin typeface="Verdana" panose="020B0604030504040204" pitchFamily="34" charset="0"/>
                <a:ea typeface="Verdana" panose="020B0604030504040204" pitchFamily="34" charset="0"/>
              </a:rPr>
              <a:t>pyspark.ml.evaluation</a:t>
            </a:r>
            <a:r>
              <a:rPr lang="en-US" sz="1400">
                <a:latin typeface="Verdana" panose="020B0604030504040204" pitchFamily="34" charset="0"/>
                <a:ea typeface="Verdana" panose="020B0604030504040204" pitchFamily="34" charset="0"/>
              </a:rPr>
              <a:t> import </a:t>
            </a:r>
            <a:r>
              <a:rPr lang="en-US" sz="1400" err="1">
                <a:latin typeface="Verdana" panose="020B0604030504040204" pitchFamily="34" charset="0"/>
                <a:ea typeface="Verdana" panose="020B0604030504040204" pitchFamily="34" charset="0"/>
              </a:rPr>
              <a:t>RegressionEvaluator</a:t>
            </a:r>
            <a:r>
              <a:rPr lang="en-US" sz="1400">
                <a:latin typeface="Verdana" panose="020B0604030504040204" pitchFamily="34" charset="0"/>
                <a:ea typeface="Verdana" panose="020B0604030504040204" pitchFamily="34" charset="0"/>
              </a:rPr>
              <a:t> – evaluator for regression</a:t>
            </a:r>
            <a:br>
              <a:rPr lang="en-US" sz="1400">
                <a:latin typeface="Verdana" panose="020B0604030504040204" pitchFamily="34" charset="0"/>
                <a:ea typeface="Verdana" panose="020B0604030504040204" pitchFamily="34" charset="0"/>
              </a:rPr>
            </a:br>
            <a:br>
              <a:rPr lang="en-US" sz="1400">
                <a:latin typeface="Verdana" panose="020B0604030504040204" pitchFamily="34" charset="0"/>
                <a:ea typeface="Verdana" panose="020B0604030504040204" pitchFamily="34" charset="0"/>
              </a:rPr>
            </a:br>
            <a:r>
              <a:rPr lang="en-US" sz="1400">
                <a:latin typeface="Verdana" panose="020B0604030504040204" pitchFamily="34" charset="0"/>
                <a:ea typeface="Verdana" panose="020B0604030504040204" pitchFamily="34" charset="0"/>
              </a:rPr>
              <a:t>import </a:t>
            </a:r>
            <a:r>
              <a:rPr lang="en-US" sz="1400" err="1">
                <a:latin typeface="Verdana" panose="020B0604030504040204" pitchFamily="34" charset="0"/>
                <a:ea typeface="Verdana" panose="020B0604030504040204" pitchFamily="34" charset="0"/>
              </a:rPr>
              <a:t>numpy</a:t>
            </a:r>
            <a:r>
              <a:rPr lang="en-US" sz="1400">
                <a:latin typeface="Verdana" panose="020B0604030504040204" pitchFamily="34" charset="0"/>
                <a:ea typeface="Verdana" panose="020B0604030504040204" pitchFamily="34" charset="0"/>
              </a:rPr>
              <a:t> as np
import pandas as pd  - for handling arrays and </a:t>
            </a:r>
            <a:r>
              <a:rPr lang="en-US" sz="1400" err="1">
                <a:latin typeface="Verdana" panose="020B0604030504040204" pitchFamily="34" charset="0"/>
                <a:ea typeface="Verdana" panose="020B0604030504040204" pitchFamily="34" charset="0"/>
              </a:rPr>
              <a:t>dataframes</a:t>
            </a:r>
            <a:br>
              <a:rPr lang="en-US" sz="1400">
                <a:latin typeface="Verdana" panose="020B0604030504040204" pitchFamily="34" charset="0"/>
                <a:ea typeface="Verdana" panose="020B0604030504040204" pitchFamily="34" charset="0"/>
              </a:rPr>
            </a:br>
            <a:br>
              <a:rPr lang="en-US" sz="1400">
                <a:latin typeface="Verdana" panose="020B0604030504040204" pitchFamily="34" charset="0"/>
                <a:ea typeface="Verdana" panose="020B0604030504040204" pitchFamily="34" charset="0"/>
              </a:rPr>
            </a:br>
            <a:r>
              <a:rPr lang="en-US" sz="1400">
                <a:latin typeface="Verdana" panose="020B0604030504040204" pitchFamily="34" charset="0"/>
                <a:ea typeface="Verdana" panose="020B0604030504040204" pitchFamily="34" charset="0"/>
              </a:rPr>
              <a:t>import </a:t>
            </a:r>
            <a:r>
              <a:rPr lang="en-US" sz="1400" err="1">
                <a:latin typeface="Verdana" panose="020B0604030504040204" pitchFamily="34" charset="0"/>
                <a:ea typeface="Verdana" panose="020B0604030504040204" pitchFamily="34" charset="0"/>
              </a:rPr>
              <a:t>matplotlib.pyplot</a:t>
            </a:r>
            <a:r>
              <a:rPr lang="en-US" sz="1400">
                <a:latin typeface="Verdana" panose="020B0604030504040204" pitchFamily="34" charset="0"/>
                <a:ea typeface="Verdana" panose="020B0604030504040204" pitchFamily="34" charset="0"/>
              </a:rPr>
              <a:t> as </a:t>
            </a:r>
            <a:r>
              <a:rPr lang="en-US" sz="1400" err="1">
                <a:latin typeface="Verdana" panose="020B0604030504040204" pitchFamily="34" charset="0"/>
                <a:ea typeface="Verdana" panose="020B0604030504040204" pitchFamily="34" charset="0"/>
              </a:rPr>
              <a:t>plt</a:t>
            </a:r>
            <a:r>
              <a:rPr lang="en-US" sz="1400">
                <a:latin typeface="Verdana" panose="020B0604030504040204" pitchFamily="34" charset="0"/>
                <a:ea typeface="Verdana" panose="020B0604030504040204" pitchFamily="34" charset="0"/>
              </a:rPr>
              <a:t>
import seaborn as </a:t>
            </a:r>
            <a:r>
              <a:rPr lang="en-US" sz="1400" err="1">
                <a:latin typeface="Verdana" panose="020B0604030504040204" pitchFamily="34" charset="0"/>
                <a:ea typeface="Verdana" panose="020B0604030504040204" pitchFamily="34" charset="0"/>
              </a:rPr>
              <a:t>sns</a:t>
            </a:r>
            <a:r>
              <a:rPr lang="en-US" sz="1400">
                <a:latin typeface="Verdana" panose="020B0604030504040204" pitchFamily="34" charset="0"/>
                <a:ea typeface="Verdana" panose="020B0604030504040204" pitchFamily="34" charset="0"/>
              </a:rPr>
              <a:t>  - for data </a:t>
            </a:r>
            <a:r>
              <a:rPr lang="en-US" sz="1400" err="1">
                <a:latin typeface="Verdana" panose="020B0604030504040204" pitchFamily="34" charset="0"/>
                <a:ea typeface="Verdana" panose="020B0604030504040204" pitchFamily="34" charset="0"/>
              </a:rPr>
              <a:t>visualisation</a:t>
            </a:r>
            <a:endParaRPr lang="en-US">
              <a:latin typeface="Verdana" panose="020B0604030504040204" pitchFamily="34" charset="0"/>
              <a:ea typeface="Verdana" panose="020B0604030504040204" pitchFamily="34" charset="0"/>
            </a:endParaRPr>
          </a:p>
        </p:txBody>
      </p:sp>
      <p:sp>
        <p:nvSpPr>
          <p:cNvPr id="3" name="TextBox 2">
            <a:extLst>
              <a:ext uri="{FF2B5EF4-FFF2-40B4-BE49-F238E27FC236}">
                <a16:creationId xmlns:a16="http://schemas.microsoft.com/office/drawing/2014/main" id="{488AC441-A722-3356-F9D4-0F2BA28F2736}"/>
              </a:ext>
            </a:extLst>
          </p:cNvPr>
          <p:cNvSpPr txBox="1"/>
          <p:nvPr/>
        </p:nvSpPr>
        <p:spPr>
          <a:xfrm>
            <a:off x="2735452" y="104658"/>
            <a:ext cx="4680488" cy="523220"/>
          </a:xfrm>
          <a:prstGeom prst="rect">
            <a:avLst/>
          </a:prstGeom>
          <a:noFill/>
        </p:spPr>
        <p:txBody>
          <a:bodyPr wrap="square" rtlCol="0">
            <a:spAutoFit/>
          </a:bodyPr>
          <a:lstStyle/>
          <a:p>
            <a:r>
              <a:rPr lang="en-US" sz="2800">
                <a:solidFill>
                  <a:srgbClr val="FF0000"/>
                </a:solidFill>
                <a:latin typeface="Verdana" panose="020B0604030504040204" pitchFamily="34" charset="0"/>
                <a:ea typeface="Verdana" panose="020B0604030504040204" pitchFamily="34" charset="0"/>
              </a:rPr>
              <a:t>Libraries</a:t>
            </a:r>
            <a:r>
              <a:rPr lang="en-US">
                <a:solidFill>
                  <a:srgbClr val="FF0000"/>
                </a:solidFill>
                <a:latin typeface="Verdana" panose="020B0604030504040204" pitchFamily="34" charset="0"/>
                <a:ea typeface="Verdana" panose="020B0604030504040204" pitchFamily="34" charset="0"/>
              </a:rPr>
              <a:t> </a:t>
            </a:r>
            <a:r>
              <a:rPr lang="en-US" sz="2800">
                <a:solidFill>
                  <a:srgbClr val="FF0000"/>
                </a:solidFill>
                <a:latin typeface="Verdana" panose="020B0604030504040204" pitchFamily="34" charset="0"/>
                <a:ea typeface="Verdana" panose="020B0604030504040204" pitchFamily="34" charset="0"/>
              </a:rPr>
              <a:t>Imported</a:t>
            </a:r>
            <a:r>
              <a:rPr lang="en-US">
                <a:solidFill>
                  <a:srgbClr val="FF0000"/>
                </a:solidFill>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29787235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337</TotalTime>
  <Words>1456</Words>
  <Application>Microsoft Office PowerPoint</Application>
  <PresentationFormat>On-screen Show (16:9)</PresentationFormat>
  <Paragraphs>126</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Arial MT</vt:lpstr>
      <vt:lpstr>Calibri</vt:lpstr>
      <vt:lpstr>Microsoft Sans Serif</vt:lpstr>
      <vt:lpstr>Times New Roman</vt:lpstr>
      <vt:lpstr>Verdana</vt:lpstr>
      <vt:lpstr>Wingdings</vt:lpstr>
      <vt:lpstr>Office Theme</vt:lpstr>
      <vt:lpstr>Analytics Taxi Data  Analysis</vt:lpstr>
      <vt:lpstr>01</vt:lpstr>
      <vt:lpstr>PowerPoint Presentation</vt:lpstr>
      <vt:lpstr>PowerPoint Presentation</vt:lpstr>
      <vt:lpstr>PowerPoint Presentation</vt:lpstr>
      <vt:lpstr>Work flow</vt:lpstr>
      <vt:lpstr>Decision tree regression:  Decision tree builds regression or classification models in the form of a tree structure. It breaks down a dataset into smaller and smaller subsets.The result is a tree with decision nodes and leaf nodes. </vt:lpstr>
      <vt:lpstr>Execution</vt:lpstr>
      <vt:lpstr>import pyspark.sql.functions as F  - List of built-in functions available for DataFrame.   from pyspark.sql.types import DoubleType, IntegerType – importing required datatypes   from pyspark.ml.feature import VectorAssembler – creates a single vector from multiple colums  from pyspark.ml.regression import DecisionTreeRegressor – for regression in form of trees  from pyspark.ml.evaluation import RegressionEvaluator – evaluator for regression  import numpy as np
import pandas as pd  - for handling arrays and dataframes  import matplotlib.pyplot as plt
import seaborn as sns  - for data visualisation</vt:lpstr>
      <vt:lpstr>Data reading   data = spark.read.csv('yellow_tripdata_2015*.csv') data.createOrReplaceTempView('NY_taxi') data.count() data.printSchema()    read all csv files and merge them into one dataframe  create a temporary view sql query for the read data  then verifying data by counting it and projecting schema of the data
</vt:lpstr>
      <vt:lpstr>Data preprocessing   data = data.drop('_c4','_c7','_c8','_c11','_c12','c13','_c14','_c15','_c16','_c17') data.printSchema() data = data.withColumn("_c18", data["_c18"].cast(DoubleType())) data.select(F.min('_c18').alias('min'), F.max('_c18').alias('max')).show() data.select('_c18').describe().toPandas() data = data.filter(data['_c3']&gt;0)  drop the unwanted data colums from data to avoid computing unwanted data  check whether the data is droped by projecting schema  all data colums are in string type. Cast them to double or integer data type accordingly  check min and max of taxi fare(to remove negative and outliers)  checking mean and std_dev of data  remove rides with passenger count with 0   </vt:lpstr>
      <vt:lpstr>req = """select * from NY_taxi where _c18&gt;0 and _c18&lt;100""" data = spark.sql(req) data.count()  removing outliers from data and checking the count of rows  data.select([F.count(F.when(F.isnan(c),c)).alias(c) for c in data.columns]).show()  used for removing null values from data   </vt:lpstr>
      <vt:lpstr>PowerPoint Presentation</vt:lpstr>
      <vt:lpstr>Data visualization and analysis  hist = data.select('_c18').rdd.flatMap(lambda x: x).histogram(100) plt.figure(figsize=(22,6)) sns.barplot(list(map(lambda x: int(x), hist[0][:-1])), hist[1]) plt.show()  </vt:lpstr>
      <vt:lpstr>PowerPoint Presentation</vt:lpstr>
      <vt:lpstr>PowerPoint Presentation</vt:lpstr>
      <vt:lpstr>Data visualization and analysis  distance analysis:  p = 0.017453292519943295 data = data.withColumn('distance', 0.6213712*12742*F.asin((0.5-F.cos((data['_c10']-data['_c6'])*p)/2 +  F.cos(data['_c6']*p) * F.cos(data['_c10']*p) * (1-F.cos((data['_c9']-data['_c5'])*p))/2)**0.5))  to calculate distance and direction between two points using latitude and longitude we used Haversine formula </vt:lpstr>
      <vt:lpstr>(trainingData, testData) = data.randomSplit([0.7, 0.3], seed=66) continuous_variables = ['dayofweek','hour','peak_hours','night_time','_c3','distance','direction'] assembler = VectorAssembler(inputCols=continuous_variables,outputCol='features')  dividing data for training and tesing the model  from the data we derived using given data we are creating   trainingData = assembler.setHandleInvalid("skip").transform(trainingData) testData = assembler.setHandleInvalid("skip").transform(testData)  tells to skip the invalid data  dt = DecisionTreeRegressor(featuresCol='features', labelCol='_c18') predictions = model.transform(testData) evaluator = RegressionEvaluator(labelCol='_c18',  predictionCol="prediction", metricName="rmse")    </vt:lpstr>
      <vt:lpstr>PowerPoint Presentation</vt:lpstr>
      <vt:lpstr>PowerPoint Presentation</vt:lpstr>
      <vt:lpstr>PowerPoint Presentation</vt:lpstr>
      <vt:lpstr>PowerPoint Presentation</vt:lpstr>
      <vt:lpstr>PowerPoint Presentation</vt:lpstr>
      <vt:lpstr>CONTRIBUTION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Yellow Taxi Data  Analysis</dc:title>
  <dc:creator>sai aswath reddy</dc:creator>
  <cp:lastModifiedBy>Sai Aswath S</cp:lastModifiedBy>
  <cp:revision>3</cp:revision>
  <dcterms:created xsi:type="dcterms:W3CDTF">2022-07-03T12:43:49Z</dcterms:created>
  <dcterms:modified xsi:type="dcterms:W3CDTF">2022-07-05T08:52:44Z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2021-05-17T00:00:00Z</vt:filetime>
  </property>
  <property fmtid="{D5CDD505-2E9C-101B-9397-08002B2CF9AE}" pid="3" name="LastSaved">
    <vt:filetime>2022-07-03T00:00:00Z</vt:filetime>
  </property>
</Properties>
</file>