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56" r:id="rId5"/>
    <p:sldId id="257" r:id="rId6"/>
    <p:sldId id="282" r:id="rId7"/>
    <p:sldId id="259" r:id="rId8"/>
    <p:sldId id="286" r:id="rId9"/>
    <p:sldId id="287" r:id="rId10"/>
    <p:sldId id="261" r:id="rId11"/>
    <p:sldId id="262" r:id="rId12"/>
    <p:sldId id="263" r:id="rId13"/>
    <p:sldId id="264" r:id="rId14"/>
    <p:sldId id="265" r:id="rId15"/>
    <p:sldId id="266" r:id="rId16"/>
    <p:sldId id="269" r:id="rId17"/>
    <p:sldId id="267" r:id="rId18"/>
    <p:sldId id="268" r:id="rId19"/>
    <p:sldId id="270" r:id="rId20"/>
    <p:sldId id="271" r:id="rId21"/>
    <p:sldId id="272" r:id="rId22"/>
    <p:sldId id="273" r:id="rId23"/>
    <p:sldId id="274" r:id="rId24"/>
    <p:sldId id="275" r:id="rId25"/>
    <p:sldId id="288" r:id="rId26"/>
    <p:sldId id="285" r:id="rId27"/>
    <p:sldId id="276" r:id="rId28"/>
    <p:sldId id="283" r:id="rId29"/>
    <p:sldId id="277" r:id="rId30"/>
    <p:sldId id="281" r:id="rId31"/>
    <p:sldId id="2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903A06-60C9-4250-98F5-AEACA6DE8FB1}" v="1083" dt="2023-12-13T18:03:04.218"/>
    <p1510:client id="{49A41735-004B-863E-1588-A8723D7E30C0}" v="442" dt="2023-12-14T05:18:47.560"/>
    <p1510:client id="{91185A95-C4E3-43C6-87EB-447CEBD15575}" v="1" dt="2023-12-14T06:29:47.132"/>
    <p1510:client id="{A5A629E4-5FE7-7ECB-F269-8EE06E181B15}" v="34" dt="2023-12-14T09:27:14.805"/>
    <p1510:client id="{E38814A9-AD8B-B10D-1124-C06550F265F3}" v="887" dt="2023-12-14T06:15:49.079"/>
    <p1510:client id="{E3F63C26-B78A-40EB-8D30-56891B05C4B2}" v="796" dt="2023-12-14T00:14:02.6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D619F0-1A46-475B-B75C-CA930648C0C6}" type="datetimeFigureOut">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1F678-9915-409F-BCCD-A56657218925}" type="slidenum">
              <a:t>‹#›</a:t>
            </a:fld>
            <a:endParaRPr lang="en-US"/>
          </a:p>
        </p:txBody>
      </p:sp>
    </p:spTree>
    <p:extLst>
      <p:ext uri="{BB962C8B-B14F-4D97-AF65-F5344CB8AC3E}">
        <p14:creationId xmlns:p14="http://schemas.microsoft.com/office/powerpoint/2010/main" val="291736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we are focusing on </a:t>
            </a:r>
            <a:r>
              <a:rPr lang="en-US"/>
              <a:t>YouTube.</a:t>
            </a:r>
          </a:p>
          <a:p>
            <a:r>
              <a:rPr lang="en-US"/>
              <a:t>comments for improving product development, advertising techniques, and customer service. Research scholars can examine public sentiment on numerous subjects and may contribute to investigations in areas that consist of psychology, politics, and advertising and marketing</a:t>
            </a:r>
          </a:p>
          <a:p>
            <a:r>
              <a:rPr lang="en-IN"/>
              <a:t>an examine public sentiment on numerous subjects and may contribute to investigations in areas that consist of psychology, politics, and advertising and marketing</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65A1F678-9915-409F-BCCD-A56657218925}" type="slidenum">
              <a:t>2</a:t>
            </a:fld>
            <a:endParaRPr lang="en-US"/>
          </a:p>
        </p:txBody>
      </p:sp>
    </p:spTree>
    <p:extLst>
      <p:ext uri="{BB962C8B-B14F-4D97-AF65-F5344CB8AC3E}">
        <p14:creationId xmlns:p14="http://schemas.microsoft.com/office/powerpoint/2010/main" val="410838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sentimental model using LSTM and NLP techniques is built and trained using the IMDB dataset and deployed using Amazon web services (AWS).</a:t>
            </a:r>
          </a:p>
        </p:txBody>
      </p:sp>
      <p:sp>
        <p:nvSpPr>
          <p:cNvPr id="4" name="Slide Number Placeholder 3"/>
          <p:cNvSpPr>
            <a:spLocks noGrp="1"/>
          </p:cNvSpPr>
          <p:nvPr>
            <p:ph type="sldNum" sz="quarter" idx="5"/>
          </p:nvPr>
        </p:nvSpPr>
        <p:spPr/>
        <p:txBody>
          <a:bodyPr/>
          <a:lstStyle/>
          <a:p>
            <a:fld id="{65A1F678-9915-409F-BCCD-A56657218925}" type="slidenum">
              <a:t>3</a:t>
            </a:fld>
            <a:endParaRPr lang="en-US"/>
          </a:p>
        </p:txBody>
      </p:sp>
    </p:spTree>
    <p:extLst>
      <p:ext uri="{BB962C8B-B14F-4D97-AF65-F5344CB8AC3E}">
        <p14:creationId xmlns:p14="http://schemas.microsoft.com/office/powerpoint/2010/main" val="377888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with explicit positive or negative labels.</a:t>
            </a:r>
            <a:endParaRPr lang="en-US"/>
          </a:p>
          <a:p>
            <a:endParaRPr lang="en-IN">
              <a:cs typeface="Calibri"/>
            </a:endParaRPr>
          </a:p>
          <a:p>
            <a:r>
              <a:rPr lang="en-IN"/>
              <a:t> posing a challenge for sentiment prediction without explicit class labels.</a:t>
            </a:r>
            <a:endParaRPr lang="en-IN">
              <a:cs typeface="Calibri"/>
            </a:endParaRPr>
          </a:p>
          <a:p>
            <a:endParaRPr lang="en-IN">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5A1F678-9915-409F-BCCD-A56657218925}" type="slidenum">
              <a:rPr lang="en-US"/>
              <a:t>8</a:t>
            </a:fld>
            <a:endParaRPr lang="en-US"/>
          </a:p>
        </p:txBody>
      </p:sp>
    </p:spTree>
    <p:extLst>
      <p:ext uri="{BB962C8B-B14F-4D97-AF65-F5344CB8AC3E}">
        <p14:creationId xmlns:p14="http://schemas.microsoft.com/office/powerpoint/2010/main" val="2523148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and detailed the model’s performance in categorizing comments as positive and negative. The interactive dashboard is built using stream-lit.</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65A1F678-9915-409F-BCCD-A56657218925}" type="slidenum">
              <a:t>26</a:t>
            </a:fld>
            <a:endParaRPr lang="en-US"/>
          </a:p>
        </p:txBody>
      </p:sp>
    </p:spTree>
    <p:extLst>
      <p:ext uri="{BB962C8B-B14F-4D97-AF65-F5344CB8AC3E}">
        <p14:creationId xmlns:p14="http://schemas.microsoft.com/office/powerpoint/2010/main" val="919410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23B6-8E8B-94D2-721D-FABDD4F5ED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C399B6-B38D-A945-6FE6-F2C3262ED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6C362F-7E50-A99E-0397-87364A4237BC}"/>
              </a:ext>
            </a:extLst>
          </p:cNvPr>
          <p:cNvSpPr>
            <a:spLocks noGrp="1"/>
          </p:cNvSpPr>
          <p:nvPr>
            <p:ph type="dt" sz="half" idx="10"/>
          </p:nvPr>
        </p:nvSpPr>
        <p:spPr/>
        <p:txBody>
          <a:bodyPr/>
          <a:lstStyle/>
          <a:p>
            <a:fld id="{4376F4BF-1EB5-46FD-A493-BAC859854628}" type="datetimeFigureOut">
              <a:rPr lang="en-IN" smtClean="0"/>
              <a:t>14-12-2023</a:t>
            </a:fld>
            <a:endParaRPr lang="en-IN"/>
          </a:p>
        </p:txBody>
      </p:sp>
      <p:sp>
        <p:nvSpPr>
          <p:cNvPr id="5" name="Footer Placeholder 4">
            <a:extLst>
              <a:ext uri="{FF2B5EF4-FFF2-40B4-BE49-F238E27FC236}">
                <a16:creationId xmlns:a16="http://schemas.microsoft.com/office/drawing/2014/main" id="{E46453DD-5A1C-B0CB-ADFE-8F1D321AB5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BAB735-88AB-C537-68D8-159163C36EB1}"/>
              </a:ext>
            </a:extLst>
          </p:cNvPr>
          <p:cNvSpPr>
            <a:spLocks noGrp="1"/>
          </p:cNvSpPr>
          <p:nvPr>
            <p:ph type="sldNum" sz="quarter" idx="12"/>
          </p:nvPr>
        </p:nvSpPr>
        <p:spPr/>
        <p:txBody>
          <a:bodyPr/>
          <a:lstStyle/>
          <a:p>
            <a:fld id="{A54EA647-8DE0-44C0-8430-A3B67103255C}" type="slidenum">
              <a:rPr lang="en-IN" smtClean="0"/>
              <a:t>‹#›</a:t>
            </a:fld>
            <a:endParaRPr lang="en-IN"/>
          </a:p>
        </p:txBody>
      </p:sp>
    </p:spTree>
    <p:extLst>
      <p:ext uri="{BB962C8B-B14F-4D97-AF65-F5344CB8AC3E}">
        <p14:creationId xmlns:p14="http://schemas.microsoft.com/office/powerpoint/2010/main" val="328119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C7DB-769F-C45E-FE5A-C041FB70B5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26406D-BA54-BA46-5C10-0759C1B6CA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4CC896-FD6C-F375-5F08-16AADEE26509}"/>
              </a:ext>
            </a:extLst>
          </p:cNvPr>
          <p:cNvSpPr>
            <a:spLocks noGrp="1"/>
          </p:cNvSpPr>
          <p:nvPr>
            <p:ph type="dt" sz="half" idx="10"/>
          </p:nvPr>
        </p:nvSpPr>
        <p:spPr/>
        <p:txBody>
          <a:bodyPr/>
          <a:lstStyle/>
          <a:p>
            <a:fld id="{4376F4BF-1EB5-46FD-A493-BAC859854628}" type="datetimeFigureOut">
              <a:rPr lang="en-IN" smtClean="0"/>
              <a:t>14-12-2023</a:t>
            </a:fld>
            <a:endParaRPr lang="en-IN"/>
          </a:p>
        </p:txBody>
      </p:sp>
      <p:sp>
        <p:nvSpPr>
          <p:cNvPr id="5" name="Footer Placeholder 4">
            <a:extLst>
              <a:ext uri="{FF2B5EF4-FFF2-40B4-BE49-F238E27FC236}">
                <a16:creationId xmlns:a16="http://schemas.microsoft.com/office/drawing/2014/main" id="{19EDBFE1-6F0A-D992-1DDF-A61BF93F2D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D30143-A1DD-E104-D865-C0E988A02C68}"/>
              </a:ext>
            </a:extLst>
          </p:cNvPr>
          <p:cNvSpPr>
            <a:spLocks noGrp="1"/>
          </p:cNvSpPr>
          <p:nvPr>
            <p:ph type="sldNum" sz="quarter" idx="12"/>
          </p:nvPr>
        </p:nvSpPr>
        <p:spPr/>
        <p:txBody>
          <a:bodyPr/>
          <a:lstStyle/>
          <a:p>
            <a:fld id="{A54EA647-8DE0-44C0-8430-A3B67103255C}" type="slidenum">
              <a:rPr lang="en-IN" smtClean="0"/>
              <a:t>‹#›</a:t>
            </a:fld>
            <a:endParaRPr lang="en-IN"/>
          </a:p>
        </p:txBody>
      </p:sp>
    </p:spTree>
    <p:extLst>
      <p:ext uri="{BB962C8B-B14F-4D97-AF65-F5344CB8AC3E}">
        <p14:creationId xmlns:p14="http://schemas.microsoft.com/office/powerpoint/2010/main" val="2827365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489841-91F0-90D0-0292-3842FC95A6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14EA09-5606-CAE9-9495-502A18B97A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D775EF-F8A1-C96A-1098-0FF7A488CBBE}"/>
              </a:ext>
            </a:extLst>
          </p:cNvPr>
          <p:cNvSpPr>
            <a:spLocks noGrp="1"/>
          </p:cNvSpPr>
          <p:nvPr>
            <p:ph type="dt" sz="half" idx="10"/>
          </p:nvPr>
        </p:nvSpPr>
        <p:spPr/>
        <p:txBody>
          <a:bodyPr/>
          <a:lstStyle/>
          <a:p>
            <a:fld id="{4376F4BF-1EB5-46FD-A493-BAC859854628}" type="datetimeFigureOut">
              <a:rPr lang="en-IN" smtClean="0"/>
              <a:t>14-12-2023</a:t>
            </a:fld>
            <a:endParaRPr lang="en-IN"/>
          </a:p>
        </p:txBody>
      </p:sp>
      <p:sp>
        <p:nvSpPr>
          <p:cNvPr id="5" name="Footer Placeholder 4">
            <a:extLst>
              <a:ext uri="{FF2B5EF4-FFF2-40B4-BE49-F238E27FC236}">
                <a16:creationId xmlns:a16="http://schemas.microsoft.com/office/drawing/2014/main" id="{BCFA0776-5CF1-392C-4F46-13C34B156C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EB29FC-8038-58C3-3CC0-C406A21405E4}"/>
              </a:ext>
            </a:extLst>
          </p:cNvPr>
          <p:cNvSpPr>
            <a:spLocks noGrp="1"/>
          </p:cNvSpPr>
          <p:nvPr>
            <p:ph type="sldNum" sz="quarter" idx="12"/>
          </p:nvPr>
        </p:nvSpPr>
        <p:spPr/>
        <p:txBody>
          <a:bodyPr/>
          <a:lstStyle/>
          <a:p>
            <a:fld id="{A54EA647-8DE0-44C0-8430-A3B67103255C}" type="slidenum">
              <a:rPr lang="en-IN" smtClean="0"/>
              <a:t>‹#›</a:t>
            </a:fld>
            <a:endParaRPr lang="en-IN"/>
          </a:p>
        </p:txBody>
      </p:sp>
    </p:spTree>
    <p:extLst>
      <p:ext uri="{BB962C8B-B14F-4D97-AF65-F5344CB8AC3E}">
        <p14:creationId xmlns:p14="http://schemas.microsoft.com/office/powerpoint/2010/main" val="406341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51B1-D91B-C632-18E5-5C58EDD423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0554B5-1353-31E5-97D7-9453888081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6C184E-A95C-AEB0-B816-C7EE8AAEB367}"/>
              </a:ext>
            </a:extLst>
          </p:cNvPr>
          <p:cNvSpPr>
            <a:spLocks noGrp="1"/>
          </p:cNvSpPr>
          <p:nvPr>
            <p:ph type="dt" sz="half" idx="10"/>
          </p:nvPr>
        </p:nvSpPr>
        <p:spPr/>
        <p:txBody>
          <a:bodyPr/>
          <a:lstStyle/>
          <a:p>
            <a:fld id="{4376F4BF-1EB5-46FD-A493-BAC859854628}" type="datetimeFigureOut">
              <a:rPr lang="en-IN" smtClean="0"/>
              <a:t>14-12-2023</a:t>
            </a:fld>
            <a:endParaRPr lang="en-IN"/>
          </a:p>
        </p:txBody>
      </p:sp>
      <p:sp>
        <p:nvSpPr>
          <p:cNvPr id="5" name="Footer Placeholder 4">
            <a:extLst>
              <a:ext uri="{FF2B5EF4-FFF2-40B4-BE49-F238E27FC236}">
                <a16:creationId xmlns:a16="http://schemas.microsoft.com/office/drawing/2014/main" id="{7261FEA8-7DA8-F880-63F3-A68EA45A78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A9B12F-BC55-FB20-5DC7-0A1CE16BB67E}"/>
              </a:ext>
            </a:extLst>
          </p:cNvPr>
          <p:cNvSpPr>
            <a:spLocks noGrp="1"/>
          </p:cNvSpPr>
          <p:nvPr>
            <p:ph type="sldNum" sz="quarter" idx="12"/>
          </p:nvPr>
        </p:nvSpPr>
        <p:spPr/>
        <p:txBody>
          <a:bodyPr/>
          <a:lstStyle/>
          <a:p>
            <a:fld id="{A54EA647-8DE0-44C0-8430-A3B67103255C}" type="slidenum">
              <a:rPr lang="en-IN" smtClean="0"/>
              <a:t>‹#›</a:t>
            </a:fld>
            <a:endParaRPr lang="en-IN"/>
          </a:p>
        </p:txBody>
      </p:sp>
    </p:spTree>
    <p:extLst>
      <p:ext uri="{BB962C8B-B14F-4D97-AF65-F5344CB8AC3E}">
        <p14:creationId xmlns:p14="http://schemas.microsoft.com/office/powerpoint/2010/main" val="300989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B4BC-1EB0-8418-935D-AB0573120E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DCCC8E-C74B-1598-5EDE-0BB84C2C57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25BFF3-D858-1597-778F-F8ED1A04684C}"/>
              </a:ext>
            </a:extLst>
          </p:cNvPr>
          <p:cNvSpPr>
            <a:spLocks noGrp="1"/>
          </p:cNvSpPr>
          <p:nvPr>
            <p:ph type="dt" sz="half" idx="10"/>
          </p:nvPr>
        </p:nvSpPr>
        <p:spPr/>
        <p:txBody>
          <a:bodyPr/>
          <a:lstStyle/>
          <a:p>
            <a:fld id="{4376F4BF-1EB5-46FD-A493-BAC859854628}" type="datetimeFigureOut">
              <a:rPr lang="en-IN" smtClean="0"/>
              <a:t>14-12-2023</a:t>
            </a:fld>
            <a:endParaRPr lang="en-IN"/>
          </a:p>
        </p:txBody>
      </p:sp>
      <p:sp>
        <p:nvSpPr>
          <p:cNvPr id="5" name="Footer Placeholder 4">
            <a:extLst>
              <a:ext uri="{FF2B5EF4-FFF2-40B4-BE49-F238E27FC236}">
                <a16:creationId xmlns:a16="http://schemas.microsoft.com/office/drawing/2014/main" id="{F66B6237-A049-8210-C915-F7AB13F25A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D20E22-6634-0A2C-C9D4-473999406533}"/>
              </a:ext>
            </a:extLst>
          </p:cNvPr>
          <p:cNvSpPr>
            <a:spLocks noGrp="1"/>
          </p:cNvSpPr>
          <p:nvPr>
            <p:ph type="sldNum" sz="quarter" idx="12"/>
          </p:nvPr>
        </p:nvSpPr>
        <p:spPr/>
        <p:txBody>
          <a:bodyPr/>
          <a:lstStyle/>
          <a:p>
            <a:fld id="{A54EA647-8DE0-44C0-8430-A3B67103255C}" type="slidenum">
              <a:rPr lang="en-IN" smtClean="0"/>
              <a:t>‹#›</a:t>
            </a:fld>
            <a:endParaRPr lang="en-IN"/>
          </a:p>
        </p:txBody>
      </p:sp>
    </p:spTree>
    <p:extLst>
      <p:ext uri="{BB962C8B-B14F-4D97-AF65-F5344CB8AC3E}">
        <p14:creationId xmlns:p14="http://schemas.microsoft.com/office/powerpoint/2010/main" val="4104888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0EE9-1FFC-A504-29EF-B7A08B2090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A05D2C-4266-E23F-0A0A-3EC75F5B25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912A2B-7423-16ED-AF3A-515FBB6237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98E3A2-6274-6EA6-90BE-D53CCF3DCEE5}"/>
              </a:ext>
            </a:extLst>
          </p:cNvPr>
          <p:cNvSpPr>
            <a:spLocks noGrp="1"/>
          </p:cNvSpPr>
          <p:nvPr>
            <p:ph type="dt" sz="half" idx="10"/>
          </p:nvPr>
        </p:nvSpPr>
        <p:spPr/>
        <p:txBody>
          <a:bodyPr/>
          <a:lstStyle/>
          <a:p>
            <a:fld id="{4376F4BF-1EB5-46FD-A493-BAC859854628}" type="datetimeFigureOut">
              <a:rPr lang="en-IN" smtClean="0"/>
              <a:t>14-12-2023</a:t>
            </a:fld>
            <a:endParaRPr lang="en-IN"/>
          </a:p>
        </p:txBody>
      </p:sp>
      <p:sp>
        <p:nvSpPr>
          <p:cNvPr id="6" name="Footer Placeholder 5">
            <a:extLst>
              <a:ext uri="{FF2B5EF4-FFF2-40B4-BE49-F238E27FC236}">
                <a16:creationId xmlns:a16="http://schemas.microsoft.com/office/drawing/2014/main" id="{D8DEBA23-5209-265B-5186-494DB58453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95FF09-AE80-0EEF-1F7A-44D6CC49674B}"/>
              </a:ext>
            </a:extLst>
          </p:cNvPr>
          <p:cNvSpPr>
            <a:spLocks noGrp="1"/>
          </p:cNvSpPr>
          <p:nvPr>
            <p:ph type="sldNum" sz="quarter" idx="12"/>
          </p:nvPr>
        </p:nvSpPr>
        <p:spPr/>
        <p:txBody>
          <a:bodyPr/>
          <a:lstStyle/>
          <a:p>
            <a:fld id="{A54EA647-8DE0-44C0-8430-A3B67103255C}" type="slidenum">
              <a:rPr lang="en-IN" smtClean="0"/>
              <a:t>‹#›</a:t>
            </a:fld>
            <a:endParaRPr lang="en-IN"/>
          </a:p>
        </p:txBody>
      </p:sp>
    </p:spTree>
    <p:extLst>
      <p:ext uri="{BB962C8B-B14F-4D97-AF65-F5344CB8AC3E}">
        <p14:creationId xmlns:p14="http://schemas.microsoft.com/office/powerpoint/2010/main" val="289497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777F-C115-CEF5-D758-77E730B381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C46656-53A1-3BE9-011F-C10B0ACD52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614C15-D743-B07F-2E83-363DE35C6D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B9CB5A-E2CB-C6CE-313A-34959AD4B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E03514-DD86-3514-84E9-D670BB105F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51CADB-0848-77F9-03B6-841C3794FA65}"/>
              </a:ext>
            </a:extLst>
          </p:cNvPr>
          <p:cNvSpPr>
            <a:spLocks noGrp="1"/>
          </p:cNvSpPr>
          <p:nvPr>
            <p:ph type="dt" sz="half" idx="10"/>
          </p:nvPr>
        </p:nvSpPr>
        <p:spPr/>
        <p:txBody>
          <a:bodyPr/>
          <a:lstStyle/>
          <a:p>
            <a:fld id="{4376F4BF-1EB5-46FD-A493-BAC859854628}" type="datetimeFigureOut">
              <a:rPr lang="en-IN" smtClean="0"/>
              <a:t>14-12-2023</a:t>
            </a:fld>
            <a:endParaRPr lang="en-IN"/>
          </a:p>
        </p:txBody>
      </p:sp>
      <p:sp>
        <p:nvSpPr>
          <p:cNvPr id="8" name="Footer Placeholder 7">
            <a:extLst>
              <a:ext uri="{FF2B5EF4-FFF2-40B4-BE49-F238E27FC236}">
                <a16:creationId xmlns:a16="http://schemas.microsoft.com/office/drawing/2014/main" id="{DE033D32-B370-71EB-1654-3B634B279C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911C24-52D7-208D-AD85-09F67F22E17A}"/>
              </a:ext>
            </a:extLst>
          </p:cNvPr>
          <p:cNvSpPr>
            <a:spLocks noGrp="1"/>
          </p:cNvSpPr>
          <p:nvPr>
            <p:ph type="sldNum" sz="quarter" idx="12"/>
          </p:nvPr>
        </p:nvSpPr>
        <p:spPr/>
        <p:txBody>
          <a:bodyPr/>
          <a:lstStyle/>
          <a:p>
            <a:fld id="{A54EA647-8DE0-44C0-8430-A3B67103255C}" type="slidenum">
              <a:rPr lang="en-IN" smtClean="0"/>
              <a:t>‹#›</a:t>
            </a:fld>
            <a:endParaRPr lang="en-IN"/>
          </a:p>
        </p:txBody>
      </p:sp>
    </p:spTree>
    <p:extLst>
      <p:ext uri="{BB962C8B-B14F-4D97-AF65-F5344CB8AC3E}">
        <p14:creationId xmlns:p14="http://schemas.microsoft.com/office/powerpoint/2010/main" val="2684929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F405-914F-59DC-DA77-DACEC01AE0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B70256-2536-BCDE-50CF-F7679ED2FE5E}"/>
              </a:ext>
            </a:extLst>
          </p:cNvPr>
          <p:cNvSpPr>
            <a:spLocks noGrp="1"/>
          </p:cNvSpPr>
          <p:nvPr>
            <p:ph type="dt" sz="half" idx="10"/>
          </p:nvPr>
        </p:nvSpPr>
        <p:spPr/>
        <p:txBody>
          <a:bodyPr/>
          <a:lstStyle/>
          <a:p>
            <a:fld id="{4376F4BF-1EB5-46FD-A493-BAC859854628}" type="datetimeFigureOut">
              <a:rPr lang="en-IN" smtClean="0"/>
              <a:t>14-12-2023</a:t>
            </a:fld>
            <a:endParaRPr lang="en-IN"/>
          </a:p>
        </p:txBody>
      </p:sp>
      <p:sp>
        <p:nvSpPr>
          <p:cNvPr id="4" name="Footer Placeholder 3">
            <a:extLst>
              <a:ext uri="{FF2B5EF4-FFF2-40B4-BE49-F238E27FC236}">
                <a16:creationId xmlns:a16="http://schemas.microsoft.com/office/drawing/2014/main" id="{F626D332-077C-198D-D683-160CC60030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9B1E75-838B-B7AD-6E3D-1241BF808CDD}"/>
              </a:ext>
            </a:extLst>
          </p:cNvPr>
          <p:cNvSpPr>
            <a:spLocks noGrp="1"/>
          </p:cNvSpPr>
          <p:nvPr>
            <p:ph type="sldNum" sz="quarter" idx="12"/>
          </p:nvPr>
        </p:nvSpPr>
        <p:spPr/>
        <p:txBody>
          <a:bodyPr/>
          <a:lstStyle/>
          <a:p>
            <a:fld id="{A54EA647-8DE0-44C0-8430-A3B67103255C}" type="slidenum">
              <a:rPr lang="en-IN" smtClean="0"/>
              <a:t>‹#›</a:t>
            </a:fld>
            <a:endParaRPr lang="en-IN"/>
          </a:p>
        </p:txBody>
      </p:sp>
    </p:spTree>
    <p:extLst>
      <p:ext uri="{BB962C8B-B14F-4D97-AF65-F5344CB8AC3E}">
        <p14:creationId xmlns:p14="http://schemas.microsoft.com/office/powerpoint/2010/main" val="2366061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1C98C5-AAFD-8D7D-04F6-A9A48A575421}"/>
              </a:ext>
            </a:extLst>
          </p:cNvPr>
          <p:cNvSpPr>
            <a:spLocks noGrp="1"/>
          </p:cNvSpPr>
          <p:nvPr>
            <p:ph type="dt" sz="half" idx="10"/>
          </p:nvPr>
        </p:nvSpPr>
        <p:spPr/>
        <p:txBody>
          <a:bodyPr/>
          <a:lstStyle/>
          <a:p>
            <a:fld id="{4376F4BF-1EB5-46FD-A493-BAC859854628}" type="datetimeFigureOut">
              <a:rPr lang="en-IN" smtClean="0"/>
              <a:t>14-12-2023</a:t>
            </a:fld>
            <a:endParaRPr lang="en-IN"/>
          </a:p>
        </p:txBody>
      </p:sp>
      <p:sp>
        <p:nvSpPr>
          <p:cNvPr id="3" name="Footer Placeholder 2">
            <a:extLst>
              <a:ext uri="{FF2B5EF4-FFF2-40B4-BE49-F238E27FC236}">
                <a16:creationId xmlns:a16="http://schemas.microsoft.com/office/drawing/2014/main" id="{91CE259D-2E6C-DA22-82CE-F520973A84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47C66C-66B3-4B7A-3826-CD224D640D09}"/>
              </a:ext>
            </a:extLst>
          </p:cNvPr>
          <p:cNvSpPr>
            <a:spLocks noGrp="1"/>
          </p:cNvSpPr>
          <p:nvPr>
            <p:ph type="sldNum" sz="quarter" idx="12"/>
          </p:nvPr>
        </p:nvSpPr>
        <p:spPr/>
        <p:txBody>
          <a:bodyPr/>
          <a:lstStyle/>
          <a:p>
            <a:fld id="{A54EA647-8DE0-44C0-8430-A3B67103255C}" type="slidenum">
              <a:rPr lang="en-IN" smtClean="0"/>
              <a:t>‹#›</a:t>
            </a:fld>
            <a:endParaRPr lang="en-IN"/>
          </a:p>
        </p:txBody>
      </p:sp>
    </p:spTree>
    <p:extLst>
      <p:ext uri="{BB962C8B-B14F-4D97-AF65-F5344CB8AC3E}">
        <p14:creationId xmlns:p14="http://schemas.microsoft.com/office/powerpoint/2010/main" val="223513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F01A-9B08-F6D4-016A-3D211710E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C540E3-5731-5748-D828-E1F9CEE77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B00384-4961-0E01-11CA-5AA30D190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6F83C-DDB7-4097-32CB-7EA0FF1CD8AD}"/>
              </a:ext>
            </a:extLst>
          </p:cNvPr>
          <p:cNvSpPr>
            <a:spLocks noGrp="1"/>
          </p:cNvSpPr>
          <p:nvPr>
            <p:ph type="dt" sz="half" idx="10"/>
          </p:nvPr>
        </p:nvSpPr>
        <p:spPr/>
        <p:txBody>
          <a:bodyPr/>
          <a:lstStyle/>
          <a:p>
            <a:fld id="{4376F4BF-1EB5-46FD-A493-BAC859854628}" type="datetimeFigureOut">
              <a:rPr lang="en-IN" smtClean="0"/>
              <a:t>14-12-2023</a:t>
            </a:fld>
            <a:endParaRPr lang="en-IN"/>
          </a:p>
        </p:txBody>
      </p:sp>
      <p:sp>
        <p:nvSpPr>
          <p:cNvPr id="6" name="Footer Placeholder 5">
            <a:extLst>
              <a:ext uri="{FF2B5EF4-FFF2-40B4-BE49-F238E27FC236}">
                <a16:creationId xmlns:a16="http://schemas.microsoft.com/office/drawing/2014/main" id="{A896FAD5-5F01-994B-D6F0-C22B311E3F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270089-5B67-4DD4-FFE9-B557476DFBC6}"/>
              </a:ext>
            </a:extLst>
          </p:cNvPr>
          <p:cNvSpPr>
            <a:spLocks noGrp="1"/>
          </p:cNvSpPr>
          <p:nvPr>
            <p:ph type="sldNum" sz="quarter" idx="12"/>
          </p:nvPr>
        </p:nvSpPr>
        <p:spPr/>
        <p:txBody>
          <a:bodyPr/>
          <a:lstStyle/>
          <a:p>
            <a:fld id="{A54EA647-8DE0-44C0-8430-A3B67103255C}" type="slidenum">
              <a:rPr lang="en-IN" smtClean="0"/>
              <a:t>‹#›</a:t>
            </a:fld>
            <a:endParaRPr lang="en-IN"/>
          </a:p>
        </p:txBody>
      </p:sp>
    </p:spTree>
    <p:extLst>
      <p:ext uri="{BB962C8B-B14F-4D97-AF65-F5344CB8AC3E}">
        <p14:creationId xmlns:p14="http://schemas.microsoft.com/office/powerpoint/2010/main" val="37893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A6E5-37BD-0352-8406-5FA9ABA42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360509-2174-2998-D2A2-7450ED12B8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FE1564-E5D4-6851-3135-49D0D8852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412F55-67D9-F985-26B7-5CBD9C61A217}"/>
              </a:ext>
            </a:extLst>
          </p:cNvPr>
          <p:cNvSpPr>
            <a:spLocks noGrp="1"/>
          </p:cNvSpPr>
          <p:nvPr>
            <p:ph type="dt" sz="half" idx="10"/>
          </p:nvPr>
        </p:nvSpPr>
        <p:spPr/>
        <p:txBody>
          <a:bodyPr/>
          <a:lstStyle/>
          <a:p>
            <a:fld id="{4376F4BF-1EB5-46FD-A493-BAC859854628}" type="datetimeFigureOut">
              <a:rPr lang="en-IN" smtClean="0"/>
              <a:t>14-12-2023</a:t>
            </a:fld>
            <a:endParaRPr lang="en-IN"/>
          </a:p>
        </p:txBody>
      </p:sp>
      <p:sp>
        <p:nvSpPr>
          <p:cNvPr id="6" name="Footer Placeholder 5">
            <a:extLst>
              <a:ext uri="{FF2B5EF4-FFF2-40B4-BE49-F238E27FC236}">
                <a16:creationId xmlns:a16="http://schemas.microsoft.com/office/drawing/2014/main" id="{EDEF951E-37ED-AF1C-BED6-095BD15785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5BD67F-97D3-A93B-5FF1-A9FAE71086F2}"/>
              </a:ext>
            </a:extLst>
          </p:cNvPr>
          <p:cNvSpPr>
            <a:spLocks noGrp="1"/>
          </p:cNvSpPr>
          <p:nvPr>
            <p:ph type="sldNum" sz="quarter" idx="12"/>
          </p:nvPr>
        </p:nvSpPr>
        <p:spPr/>
        <p:txBody>
          <a:bodyPr/>
          <a:lstStyle/>
          <a:p>
            <a:fld id="{A54EA647-8DE0-44C0-8430-A3B67103255C}" type="slidenum">
              <a:rPr lang="en-IN" smtClean="0"/>
              <a:t>‹#›</a:t>
            </a:fld>
            <a:endParaRPr lang="en-IN"/>
          </a:p>
        </p:txBody>
      </p:sp>
    </p:spTree>
    <p:extLst>
      <p:ext uri="{BB962C8B-B14F-4D97-AF65-F5344CB8AC3E}">
        <p14:creationId xmlns:p14="http://schemas.microsoft.com/office/powerpoint/2010/main" val="1406219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2C7C5D-8AD9-3B48-EF16-0E6C7A31DB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49EF6E-0028-014F-619F-EBC155B61F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EA5573-3EFB-4F13-B3CE-C6206C7033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6F4BF-1EB5-46FD-A493-BAC859854628}" type="datetimeFigureOut">
              <a:rPr lang="en-IN" smtClean="0"/>
              <a:t>14-12-2023</a:t>
            </a:fld>
            <a:endParaRPr lang="en-IN"/>
          </a:p>
        </p:txBody>
      </p:sp>
      <p:sp>
        <p:nvSpPr>
          <p:cNvPr id="5" name="Footer Placeholder 4">
            <a:extLst>
              <a:ext uri="{FF2B5EF4-FFF2-40B4-BE49-F238E27FC236}">
                <a16:creationId xmlns:a16="http://schemas.microsoft.com/office/drawing/2014/main" id="{8BBF33F6-8F3D-76A8-439B-976191EB6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420B74-0DEA-6AC2-55C5-4807ECBF71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4EA647-8DE0-44C0-8430-A3B67103255C}" type="slidenum">
              <a:rPr lang="en-IN" smtClean="0"/>
              <a:t>‹#›</a:t>
            </a:fld>
            <a:endParaRPr lang="en-IN"/>
          </a:p>
        </p:txBody>
      </p:sp>
    </p:spTree>
    <p:extLst>
      <p:ext uri="{BB962C8B-B14F-4D97-AF65-F5344CB8AC3E}">
        <p14:creationId xmlns:p14="http://schemas.microsoft.com/office/powerpoint/2010/main" val="3772492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9F6C8E50-574F-5846-881F-2A06F7B31B6A}"/>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1657180F-F9F4-9FA7-E26D-1766E8667A7D}"/>
              </a:ext>
            </a:extLst>
          </p:cNvPr>
          <p:cNvGrpSpPr/>
          <p:nvPr/>
        </p:nvGrpSpPr>
        <p:grpSpPr>
          <a:xfrm>
            <a:off x="155191" y="122587"/>
            <a:ext cx="11613031" cy="5964602"/>
            <a:chOff x="423309" y="183688"/>
            <a:chExt cx="8474023" cy="4267502"/>
          </a:xfrm>
        </p:grpSpPr>
        <p:pic>
          <p:nvPicPr>
            <p:cNvPr id="8" name="Picture 7" descr="builkding.png">
              <a:extLst>
                <a:ext uri="{FF2B5EF4-FFF2-40B4-BE49-F238E27FC236}">
                  <a16:creationId xmlns:a16="http://schemas.microsoft.com/office/drawing/2014/main" id="{186A86DA-0512-DD4F-1C77-E8FA8710258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8090" y="1967446"/>
              <a:ext cx="793330" cy="1509460"/>
            </a:xfrm>
            <a:prstGeom prst="rect">
              <a:avLst/>
            </a:prstGeom>
          </p:spPr>
        </p:pic>
        <p:sp>
          <p:nvSpPr>
            <p:cNvPr id="9" name="Rounded Rectangle 4">
              <a:extLst>
                <a:ext uri="{FF2B5EF4-FFF2-40B4-BE49-F238E27FC236}">
                  <a16:creationId xmlns:a16="http://schemas.microsoft.com/office/drawing/2014/main" id="{713DF00B-80E2-6425-FD38-1EC4C2B0D615}"/>
                </a:ext>
              </a:extLst>
            </p:cNvPr>
            <p:cNvSpPr/>
            <p:nvPr/>
          </p:nvSpPr>
          <p:spPr>
            <a:xfrm>
              <a:off x="2457594" y="678301"/>
              <a:ext cx="4531992" cy="905225"/>
            </a:xfrm>
            <a:prstGeom prst="round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85000"/>
                    <a:lumOff val="15000"/>
                  </a:prstClr>
                </a:solidFill>
                <a:effectLst/>
                <a:uLnTx/>
                <a:uFillTx/>
                <a:latin typeface="Roboto" panose="02000000000000000000" pitchFamily="2" charset="0"/>
                <a:ea typeface="Roboto" panose="02000000000000000000" pitchFamily="2" charset="0"/>
                <a:cs typeface="+mn-cs"/>
              </a:endParaRPr>
            </a:p>
          </p:txBody>
        </p:sp>
        <p:sp>
          <p:nvSpPr>
            <p:cNvPr id="10" name="Rounded Rectangle 35">
              <a:extLst>
                <a:ext uri="{FF2B5EF4-FFF2-40B4-BE49-F238E27FC236}">
                  <a16:creationId xmlns:a16="http://schemas.microsoft.com/office/drawing/2014/main" id="{3D453717-F667-584F-AB18-E56C2F091F74}"/>
                </a:ext>
              </a:extLst>
            </p:cNvPr>
            <p:cNvSpPr/>
            <p:nvPr/>
          </p:nvSpPr>
          <p:spPr>
            <a:xfrm>
              <a:off x="5625047" y="3419124"/>
              <a:ext cx="3272285" cy="1032066"/>
            </a:xfrm>
            <a:prstGeom prst="round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85000"/>
                    <a:lumOff val="15000"/>
                  </a:prstClr>
                </a:solidFill>
                <a:effectLst/>
                <a:uLnTx/>
                <a:uFillTx/>
                <a:latin typeface="Roboto" panose="02000000000000000000" pitchFamily="2" charset="0"/>
                <a:ea typeface="Roboto" panose="02000000000000000000" pitchFamily="2" charset="0"/>
                <a:cs typeface="+mn-cs"/>
              </a:endParaRPr>
            </a:p>
          </p:txBody>
        </p:sp>
        <p:pic>
          <p:nvPicPr>
            <p:cNvPr id="11" name="Picture 10" descr="cloud.png">
              <a:extLst>
                <a:ext uri="{FF2B5EF4-FFF2-40B4-BE49-F238E27FC236}">
                  <a16:creationId xmlns:a16="http://schemas.microsoft.com/office/drawing/2014/main" id="{F9A7121C-69BD-E2D5-FCDA-6A29CAD9CA1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3309" y="183688"/>
              <a:ext cx="1176891" cy="735060"/>
            </a:xfrm>
            <a:prstGeom prst="rect">
              <a:avLst/>
            </a:prstGeom>
          </p:spPr>
        </p:pic>
        <p:pic>
          <p:nvPicPr>
            <p:cNvPr id="12" name="Picture 11">
              <a:extLst>
                <a:ext uri="{FF2B5EF4-FFF2-40B4-BE49-F238E27FC236}">
                  <a16:creationId xmlns:a16="http://schemas.microsoft.com/office/drawing/2014/main" id="{84DB054D-E148-DB31-939E-29E4F734548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139" y="490209"/>
              <a:ext cx="841230" cy="315203"/>
            </a:xfrm>
            <a:prstGeom prst="rect">
              <a:avLst/>
            </a:prstGeom>
          </p:spPr>
        </p:pic>
        <p:sp>
          <p:nvSpPr>
            <p:cNvPr id="15" name="Rounded Rectangle 46">
              <a:extLst>
                <a:ext uri="{FF2B5EF4-FFF2-40B4-BE49-F238E27FC236}">
                  <a16:creationId xmlns:a16="http://schemas.microsoft.com/office/drawing/2014/main" id="{3B2BBC1D-2BF1-4E89-ED40-EB219EEB83CE}"/>
                </a:ext>
              </a:extLst>
            </p:cNvPr>
            <p:cNvSpPr/>
            <p:nvPr/>
          </p:nvSpPr>
          <p:spPr>
            <a:xfrm>
              <a:off x="3794905" y="2004240"/>
              <a:ext cx="2062989" cy="737948"/>
            </a:xfrm>
            <a:prstGeom prst="round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85000"/>
                    <a:lumOff val="15000"/>
                  </a:prstClr>
                </a:solidFill>
                <a:effectLst/>
                <a:uLnTx/>
                <a:uFillTx/>
                <a:latin typeface="Roboto" panose="02000000000000000000" pitchFamily="2" charset="0"/>
                <a:ea typeface="Roboto" panose="02000000000000000000" pitchFamily="2" charset="0"/>
                <a:cs typeface="+mn-cs"/>
              </a:endParaRPr>
            </a:p>
          </p:txBody>
        </p:sp>
      </p:grpSp>
      <p:pic>
        <p:nvPicPr>
          <p:cNvPr id="28" name="Picture 27" descr="A pink and black logo&#10;&#10;Description automatically generated">
            <a:extLst>
              <a:ext uri="{FF2B5EF4-FFF2-40B4-BE49-F238E27FC236}">
                <a16:creationId xmlns:a16="http://schemas.microsoft.com/office/drawing/2014/main" id="{D4C22D4C-7E1A-6D26-89A2-A2434C0B71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10132" y="219256"/>
            <a:ext cx="1522479" cy="377953"/>
          </a:xfrm>
          <a:prstGeom prst="rect">
            <a:avLst/>
          </a:prstGeom>
        </p:spPr>
      </p:pic>
      <p:sp>
        <p:nvSpPr>
          <p:cNvPr id="30" name="TextBox 29">
            <a:extLst>
              <a:ext uri="{FF2B5EF4-FFF2-40B4-BE49-F238E27FC236}">
                <a16:creationId xmlns:a16="http://schemas.microsoft.com/office/drawing/2014/main" id="{C350BB3E-6BAA-825D-24F3-CB8A8DADC342}"/>
              </a:ext>
            </a:extLst>
          </p:cNvPr>
          <p:cNvSpPr txBox="1"/>
          <p:nvPr/>
        </p:nvSpPr>
        <p:spPr>
          <a:xfrm>
            <a:off x="3224505" y="1126435"/>
            <a:ext cx="5966147"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effectLst/>
                <a:uLnTx/>
                <a:uFillTx/>
                <a:latin typeface="Times New Roman" panose="02020603050405020304" pitchFamily="18" charset="0"/>
                <a:ea typeface="Roboto" panose="02000000000000000000" pitchFamily="2" charset="0"/>
                <a:cs typeface="Times New Roman" panose="02020603050405020304" pitchFamily="18" charset="0"/>
              </a:rPr>
              <a:t>YOUTUBE COMMENTS SENTIMENTAL ANALYSIS</a:t>
            </a:r>
          </a:p>
        </p:txBody>
      </p:sp>
      <p:sp>
        <p:nvSpPr>
          <p:cNvPr id="32" name="TextBox 31">
            <a:extLst>
              <a:ext uri="{FF2B5EF4-FFF2-40B4-BE49-F238E27FC236}">
                <a16:creationId xmlns:a16="http://schemas.microsoft.com/office/drawing/2014/main" id="{109D7211-0EA5-D1D4-B9FF-66852C3B0FF6}"/>
              </a:ext>
            </a:extLst>
          </p:cNvPr>
          <p:cNvSpPr txBox="1"/>
          <p:nvPr/>
        </p:nvSpPr>
        <p:spPr>
          <a:xfrm>
            <a:off x="7461354" y="5013859"/>
            <a:ext cx="6515903" cy="1200329"/>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P Nandieswar Reddy– BL.EN.U4AIE20046</a:t>
            </a:r>
          </a:p>
          <a:p>
            <a:r>
              <a:rPr lang="en-US">
                <a:latin typeface="Times New Roman" panose="02020603050405020304" pitchFamily="18" charset="0"/>
                <a:cs typeface="Times New Roman" panose="02020603050405020304" pitchFamily="18" charset="0"/>
              </a:rPr>
              <a:t>Rithvika Alapati – BL.EN.U4AIE20054</a:t>
            </a:r>
          </a:p>
          <a:p>
            <a:r>
              <a:rPr lang="en-US">
                <a:latin typeface="Times New Roman" panose="02020603050405020304" pitchFamily="18" charset="0"/>
                <a:cs typeface="Times New Roman" panose="02020603050405020304" pitchFamily="18" charset="0"/>
              </a:rPr>
              <a:t>Sai Aswath S – BL.EN.U4AIE20056</a:t>
            </a:r>
          </a:p>
          <a:p>
            <a:endParaRPr lang="en-US">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0D06C572-271D-506A-1AEE-8B827F3216B4}"/>
              </a:ext>
            </a:extLst>
          </p:cNvPr>
          <p:cNvSpPr txBox="1"/>
          <p:nvPr/>
        </p:nvSpPr>
        <p:spPr>
          <a:xfrm>
            <a:off x="4331348" y="2794136"/>
            <a:ext cx="3529304" cy="830997"/>
          </a:xfrm>
          <a:prstGeom prst="rect">
            <a:avLst/>
          </a:prstGeom>
          <a:noFill/>
        </p:spPr>
        <p:txBody>
          <a:bodyPr wrap="square">
            <a:spAutoFit/>
          </a:bodyPr>
          <a:lstStyle/>
          <a:p>
            <a:pPr algn="ctr"/>
            <a:r>
              <a:rPr lang="en-US" sz="4800">
                <a:latin typeface="Times New Roman" panose="02020603050405020304" pitchFamily="18" charset="0"/>
                <a:cs typeface="Times New Roman" panose="02020603050405020304" pitchFamily="18" charset="0"/>
              </a:rPr>
              <a:t>Team 20</a:t>
            </a:r>
          </a:p>
        </p:txBody>
      </p:sp>
      <p:sp>
        <p:nvSpPr>
          <p:cNvPr id="35" name="Rounded Rectangle 35">
            <a:extLst>
              <a:ext uri="{FF2B5EF4-FFF2-40B4-BE49-F238E27FC236}">
                <a16:creationId xmlns:a16="http://schemas.microsoft.com/office/drawing/2014/main" id="{5712AAAE-2996-9832-7B06-FA9AEF55FC8C}"/>
              </a:ext>
            </a:extLst>
          </p:cNvPr>
          <p:cNvSpPr/>
          <p:nvPr/>
        </p:nvSpPr>
        <p:spPr>
          <a:xfrm>
            <a:off x="1895799" y="5211085"/>
            <a:ext cx="3158168" cy="604462"/>
          </a:xfrm>
          <a:prstGeom prst="roundRect">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85000"/>
                  <a:lumOff val="15000"/>
                </a:prstClr>
              </a:solidFill>
              <a:effectLst/>
              <a:uLnTx/>
              <a:uFillTx/>
              <a:latin typeface="Roboto" panose="02000000000000000000" pitchFamily="2" charset="0"/>
              <a:ea typeface="Roboto" panose="02000000000000000000" pitchFamily="2" charset="0"/>
              <a:cs typeface="+mn-cs"/>
            </a:endParaRPr>
          </a:p>
        </p:txBody>
      </p:sp>
      <p:sp>
        <p:nvSpPr>
          <p:cNvPr id="37" name="TextBox 36">
            <a:extLst>
              <a:ext uri="{FF2B5EF4-FFF2-40B4-BE49-F238E27FC236}">
                <a16:creationId xmlns:a16="http://schemas.microsoft.com/office/drawing/2014/main" id="{D6CB703A-C2A8-16C8-30C0-D52ECDC32BA0}"/>
              </a:ext>
            </a:extLst>
          </p:cNvPr>
          <p:cNvSpPr txBox="1"/>
          <p:nvPr/>
        </p:nvSpPr>
        <p:spPr>
          <a:xfrm>
            <a:off x="2471385" y="5302641"/>
            <a:ext cx="2221916" cy="400110"/>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Dr. Beena B M</a:t>
            </a:r>
          </a:p>
        </p:txBody>
      </p:sp>
    </p:spTree>
    <p:extLst>
      <p:ext uri="{BB962C8B-B14F-4D97-AF65-F5344CB8AC3E}">
        <p14:creationId xmlns:p14="http://schemas.microsoft.com/office/powerpoint/2010/main" val="2229495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		          AWS Services</a:t>
            </a:r>
            <a:endParaRPr lang="en-IN"/>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pic>
        <p:nvPicPr>
          <p:cNvPr id="7" name="Picture 6" descr="A green key with a black background">
            <a:extLst>
              <a:ext uri="{FF2B5EF4-FFF2-40B4-BE49-F238E27FC236}">
                <a16:creationId xmlns:a16="http://schemas.microsoft.com/office/drawing/2014/main" id="{3DB1DDEF-2448-533B-A534-EA9E67786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56" y="1705802"/>
            <a:ext cx="3925674" cy="2418215"/>
          </a:xfrm>
          <a:prstGeom prst="rect">
            <a:avLst/>
          </a:prstGeom>
        </p:spPr>
      </p:pic>
      <p:sp>
        <p:nvSpPr>
          <p:cNvPr id="8" name="TextBox 7">
            <a:extLst>
              <a:ext uri="{FF2B5EF4-FFF2-40B4-BE49-F238E27FC236}">
                <a16:creationId xmlns:a16="http://schemas.microsoft.com/office/drawing/2014/main" id="{9467BC6F-56D5-B5BC-15D6-F64AF358C55B}"/>
              </a:ext>
            </a:extLst>
          </p:cNvPr>
          <p:cNvSpPr txBox="1"/>
          <p:nvPr/>
        </p:nvSpPr>
        <p:spPr>
          <a:xfrm>
            <a:off x="2721784" y="2391868"/>
            <a:ext cx="2079171" cy="923330"/>
          </a:xfrm>
          <a:prstGeom prst="rect">
            <a:avLst/>
          </a:prstGeom>
          <a:noFill/>
        </p:spPr>
        <p:txBody>
          <a:bodyPr wrap="square" rtlCol="0">
            <a:spAutoFit/>
          </a:bodyPr>
          <a:lstStyle/>
          <a:p>
            <a:r>
              <a:rPr lang="en-US"/>
              <a:t>AWS Identity and Access Management(IAM)</a:t>
            </a:r>
            <a:endParaRPr lang="en-IN"/>
          </a:p>
        </p:txBody>
      </p:sp>
      <p:pic>
        <p:nvPicPr>
          <p:cNvPr id="1034" name="Picture 10" descr="AWS Api Gateway Logo">
            <a:extLst>
              <a:ext uri="{FF2B5EF4-FFF2-40B4-BE49-F238E27FC236}">
                <a16:creationId xmlns:a16="http://schemas.microsoft.com/office/drawing/2014/main" id="{D88FA78D-7433-3091-BCC1-10216E1478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690"/>
          <a:stretch/>
        </p:blipFill>
        <p:spPr bwMode="auto">
          <a:xfrm>
            <a:off x="1008575" y="4217597"/>
            <a:ext cx="2492530" cy="230087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WS Lambda Logo">
            <a:extLst>
              <a:ext uri="{FF2B5EF4-FFF2-40B4-BE49-F238E27FC236}">
                <a16:creationId xmlns:a16="http://schemas.microsoft.com/office/drawing/2014/main" id="{E195CC2F-28CC-D92D-611D-4D3423D37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1580" y="1493775"/>
            <a:ext cx="2443663" cy="224031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n Introduction to AWS Sagemaker for Beginners - Analytics Vidhya">
            <a:extLst>
              <a:ext uri="{FF2B5EF4-FFF2-40B4-BE49-F238E27FC236}">
                <a16:creationId xmlns:a16="http://schemas.microsoft.com/office/drawing/2014/main" id="{BC470677-6A6A-E906-D998-21A75143ACA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8101" t="15241" r="39192" b="39489"/>
          <a:stretch/>
        </p:blipFill>
        <p:spPr bwMode="auto">
          <a:xfrm>
            <a:off x="6912803" y="4217597"/>
            <a:ext cx="1867498" cy="191345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0C168B5-371C-ED39-7CC8-07333D0134C5}"/>
              </a:ext>
            </a:extLst>
          </p:cNvPr>
          <p:cNvSpPr txBox="1"/>
          <p:nvPr/>
        </p:nvSpPr>
        <p:spPr>
          <a:xfrm>
            <a:off x="8293071" y="2176284"/>
            <a:ext cx="2079171" cy="369332"/>
          </a:xfrm>
          <a:prstGeom prst="rect">
            <a:avLst/>
          </a:prstGeom>
          <a:noFill/>
        </p:spPr>
        <p:txBody>
          <a:bodyPr wrap="square" lIns="91440" tIns="45720" rIns="91440" bIns="45720" rtlCol="0" anchor="t">
            <a:spAutoFit/>
          </a:bodyPr>
          <a:lstStyle/>
          <a:p>
            <a:r>
              <a:rPr lang="en-US" dirty="0"/>
              <a:t>AWS Lambda</a:t>
            </a:r>
            <a:endParaRPr lang="en-US" dirty="0">
              <a:cs typeface="Calibri"/>
            </a:endParaRPr>
          </a:p>
        </p:txBody>
      </p:sp>
      <p:sp>
        <p:nvSpPr>
          <p:cNvPr id="16" name="TextBox 15">
            <a:extLst>
              <a:ext uri="{FF2B5EF4-FFF2-40B4-BE49-F238E27FC236}">
                <a16:creationId xmlns:a16="http://schemas.microsoft.com/office/drawing/2014/main" id="{331C3F97-7F5B-BAEF-49AA-6B3BE28DBF0C}"/>
              </a:ext>
            </a:extLst>
          </p:cNvPr>
          <p:cNvSpPr txBox="1"/>
          <p:nvPr/>
        </p:nvSpPr>
        <p:spPr>
          <a:xfrm>
            <a:off x="3127012" y="4937010"/>
            <a:ext cx="2079171" cy="369332"/>
          </a:xfrm>
          <a:prstGeom prst="rect">
            <a:avLst/>
          </a:prstGeom>
          <a:noFill/>
        </p:spPr>
        <p:txBody>
          <a:bodyPr wrap="square" rtlCol="0">
            <a:spAutoFit/>
          </a:bodyPr>
          <a:lstStyle/>
          <a:p>
            <a:r>
              <a:rPr lang="en-US"/>
              <a:t>AWS Api Gateway</a:t>
            </a:r>
            <a:endParaRPr lang="en-IN"/>
          </a:p>
        </p:txBody>
      </p:sp>
      <p:sp>
        <p:nvSpPr>
          <p:cNvPr id="18" name="TextBox 17">
            <a:extLst>
              <a:ext uri="{FF2B5EF4-FFF2-40B4-BE49-F238E27FC236}">
                <a16:creationId xmlns:a16="http://schemas.microsoft.com/office/drawing/2014/main" id="{04ABA1BD-8FFC-1BD5-81E0-A59A71250644}"/>
              </a:ext>
            </a:extLst>
          </p:cNvPr>
          <p:cNvSpPr txBox="1"/>
          <p:nvPr/>
        </p:nvSpPr>
        <p:spPr>
          <a:xfrm>
            <a:off x="8963701" y="4994893"/>
            <a:ext cx="2079171" cy="369332"/>
          </a:xfrm>
          <a:prstGeom prst="rect">
            <a:avLst/>
          </a:prstGeom>
          <a:noFill/>
        </p:spPr>
        <p:txBody>
          <a:bodyPr wrap="square" rtlCol="0">
            <a:spAutoFit/>
          </a:bodyPr>
          <a:lstStyle/>
          <a:p>
            <a:r>
              <a:rPr lang="en-US"/>
              <a:t>AWS Sage Maker</a:t>
            </a:r>
            <a:endParaRPr lang="en-IN"/>
          </a:p>
        </p:txBody>
      </p:sp>
    </p:spTree>
    <p:extLst>
      <p:ext uri="{BB962C8B-B14F-4D97-AF65-F5344CB8AC3E}">
        <p14:creationId xmlns:p14="http://schemas.microsoft.com/office/powerpoint/2010/main" val="404023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		          AWS Services</a:t>
            </a:r>
            <a:endParaRPr lang="en-IN"/>
          </a:p>
        </p:txBody>
      </p:sp>
      <p:pic>
        <p:nvPicPr>
          <p:cNvPr id="7" name="Content Placeholder 6" descr="A red container with white circles and circles&#10;&#10;Description automatically generated">
            <a:extLst>
              <a:ext uri="{FF2B5EF4-FFF2-40B4-BE49-F238E27FC236}">
                <a16:creationId xmlns:a16="http://schemas.microsoft.com/office/drawing/2014/main" id="{8C3ADEF8-09E7-DB06-6289-08BA8E485E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873" y="1214290"/>
            <a:ext cx="2881263" cy="2881263"/>
          </a:xfrm>
        </p:spPr>
      </p:pic>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sp>
        <p:nvSpPr>
          <p:cNvPr id="10" name="TextBox 9">
            <a:extLst>
              <a:ext uri="{FF2B5EF4-FFF2-40B4-BE49-F238E27FC236}">
                <a16:creationId xmlns:a16="http://schemas.microsoft.com/office/drawing/2014/main" id="{006EB7BB-D70E-3EFB-7666-883854DDDCCF}"/>
              </a:ext>
            </a:extLst>
          </p:cNvPr>
          <p:cNvSpPr txBox="1"/>
          <p:nvPr/>
        </p:nvSpPr>
        <p:spPr>
          <a:xfrm>
            <a:off x="2414260" y="2654921"/>
            <a:ext cx="2079171" cy="369332"/>
          </a:xfrm>
          <a:prstGeom prst="rect">
            <a:avLst/>
          </a:prstGeom>
          <a:noFill/>
        </p:spPr>
        <p:txBody>
          <a:bodyPr wrap="square" rtlCol="0">
            <a:spAutoFit/>
          </a:bodyPr>
          <a:lstStyle/>
          <a:p>
            <a:r>
              <a:rPr lang="en-US"/>
              <a:t>AWS S3 Bucket</a:t>
            </a:r>
            <a:endParaRPr lang="en-IN"/>
          </a:p>
        </p:txBody>
      </p:sp>
      <p:pic>
        <p:nvPicPr>
          <p:cNvPr id="11" name="Picture 8" descr="Hello, Cost Explorer!">
            <a:extLst>
              <a:ext uri="{FF2B5EF4-FFF2-40B4-BE49-F238E27FC236}">
                <a16:creationId xmlns:a16="http://schemas.microsoft.com/office/drawing/2014/main" id="{BABC7EBB-01BA-1E33-E185-E63F58DB88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944" r="68910" b="27033"/>
          <a:stretch/>
        </p:blipFill>
        <p:spPr bwMode="auto">
          <a:xfrm>
            <a:off x="6532301" y="1762750"/>
            <a:ext cx="1810414" cy="17109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40AB69F-B15D-BC0C-3EEF-61251D779BEE}"/>
              </a:ext>
            </a:extLst>
          </p:cNvPr>
          <p:cNvSpPr txBox="1"/>
          <p:nvPr/>
        </p:nvSpPr>
        <p:spPr>
          <a:xfrm>
            <a:off x="9175979" y="3473682"/>
            <a:ext cx="184731" cy="369332"/>
          </a:xfrm>
          <a:prstGeom prst="rect">
            <a:avLst/>
          </a:prstGeom>
          <a:noFill/>
        </p:spPr>
        <p:txBody>
          <a:bodyPr wrap="none" rtlCol="0">
            <a:spAutoFit/>
          </a:bodyPr>
          <a:lstStyle/>
          <a:p>
            <a:endParaRPr lang="en-IN"/>
          </a:p>
        </p:txBody>
      </p:sp>
      <p:sp>
        <p:nvSpPr>
          <p:cNvPr id="13" name="TextBox 12">
            <a:extLst>
              <a:ext uri="{FF2B5EF4-FFF2-40B4-BE49-F238E27FC236}">
                <a16:creationId xmlns:a16="http://schemas.microsoft.com/office/drawing/2014/main" id="{B6B8E806-3C0F-D497-9584-A85C8896B4EF}"/>
              </a:ext>
            </a:extLst>
          </p:cNvPr>
          <p:cNvSpPr txBox="1"/>
          <p:nvPr/>
        </p:nvSpPr>
        <p:spPr>
          <a:xfrm>
            <a:off x="8228758" y="2204504"/>
            <a:ext cx="2079171" cy="923330"/>
          </a:xfrm>
          <a:prstGeom prst="rect">
            <a:avLst/>
          </a:prstGeom>
          <a:noFill/>
        </p:spPr>
        <p:txBody>
          <a:bodyPr wrap="square" rtlCol="0">
            <a:spAutoFit/>
          </a:bodyPr>
          <a:lstStyle/>
          <a:p>
            <a:r>
              <a:rPr lang="en-US"/>
              <a:t>AWS Cost Explorer and Management Console</a:t>
            </a:r>
            <a:endParaRPr lang="en-IN"/>
          </a:p>
        </p:txBody>
      </p:sp>
      <p:pic>
        <p:nvPicPr>
          <p:cNvPr id="14" name="Picture 16" descr="AWS EC2 Logo">
            <a:extLst>
              <a:ext uri="{FF2B5EF4-FFF2-40B4-BE49-F238E27FC236}">
                <a16:creationId xmlns:a16="http://schemas.microsoft.com/office/drawing/2014/main" id="{F7A99CBB-7071-19E8-5A6F-F619E485A0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895" y="4159501"/>
            <a:ext cx="3065218" cy="230068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5D6D88F-73DB-03CC-AD83-EB709B635DF1}"/>
              </a:ext>
            </a:extLst>
          </p:cNvPr>
          <p:cNvSpPr txBox="1"/>
          <p:nvPr/>
        </p:nvSpPr>
        <p:spPr>
          <a:xfrm>
            <a:off x="2570771" y="5125176"/>
            <a:ext cx="2079171" cy="369332"/>
          </a:xfrm>
          <a:prstGeom prst="rect">
            <a:avLst/>
          </a:prstGeom>
          <a:noFill/>
        </p:spPr>
        <p:txBody>
          <a:bodyPr wrap="square" rtlCol="0">
            <a:spAutoFit/>
          </a:bodyPr>
          <a:lstStyle/>
          <a:p>
            <a:r>
              <a:rPr lang="en-US"/>
              <a:t>AWS EC2</a:t>
            </a:r>
            <a:endParaRPr lang="en-IN"/>
          </a:p>
        </p:txBody>
      </p:sp>
      <p:pic>
        <p:nvPicPr>
          <p:cNvPr id="16" name="Picture 20" descr="AWS CloudWatch Logo PNG Transparent – Brands Logos">
            <a:extLst>
              <a:ext uri="{FF2B5EF4-FFF2-40B4-BE49-F238E27FC236}">
                <a16:creationId xmlns:a16="http://schemas.microsoft.com/office/drawing/2014/main" id="{3D47699B-51D7-DFF9-E2D1-FA7BF1B75B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5114" y="3925404"/>
            <a:ext cx="2009775" cy="227647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2209345-16C8-9647-730F-BF71457635D4}"/>
              </a:ext>
            </a:extLst>
          </p:cNvPr>
          <p:cNvSpPr txBox="1"/>
          <p:nvPr/>
        </p:nvSpPr>
        <p:spPr>
          <a:xfrm>
            <a:off x="8684301" y="4694309"/>
            <a:ext cx="2079171" cy="369332"/>
          </a:xfrm>
          <a:prstGeom prst="rect">
            <a:avLst/>
          </a:prstGeom>
          <a:noFill/>
        </p:spPr>
        <p:txBody>
          <a:bodyPr wrap="square" rtlCol="0">
            <a:spAutoFit/>
          </a:bodyPr>
          <a:lstStyle/>
          <a:p>
            <a:r>
              <a:rPr lang="en-US"/>
              <a:t>AWS </a:t>
            </a:r>
            <a:r>
              <a:rPr lang="en-US" err="1"/>
              <a:t>Cloudwatch</a:t>
            </a:r>
            <a:endParaRPr lang="en-IN"/>
          </a:p>
        </p:txBody>
      </p:sp>
    </p:spTree>
    <p:extLst>
      <p:ext uri="{BB962C8B-B14F-4D97-AF65-F5344CB8AC3E}">
        <p14:creationId xmlns:p14="http://schemas.microsoft.com/office/powerpoint/2010/main" val="259882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a:xfrm>
            <a:off x="763555" y="581380"/>
            <a:ext cx="10515600" cy="1325563"/>
          </a:xfrm>
        </p:spPr>
        <p:txBody>
          <a:bodyPr/>
          <a:lstStyle/>
          <a:p>
            <a:r>
              <a:rPr lang="en-US"/>
              <a:t>                          AWS S3 Bucket</a:t>
            </a:r>
            <a:br>
              <a:rPr lang="en-IN"/>
            </a:br>
            <a:endParaRPr lang="en-IN"/>
          </a:p>
        </p:txBody>
      </p:sp>
      <p:sp>
        <p:nvSpPr>
          <p:cNvPr id="3" name="Content Placeholder 2">
            <a:extLst>
              <a:ext uri="{FF2B5EF4-FFF2-40B4-BE49-F238E27FC236}">
                <a16:creationId xmlns:a16="http://schemas.microsoft.com/office/drawing/2014/main" id="{986A69E3-B85A-B88B-6581-F0D494C5FAB5}"/>
              </a:ext>
            </a:extLst>
          </p:cNvPr>
          <p:cNvSpPr>
            <a:spLocks noGrp="1"/>
          </p:cNvSpPr>
          <p:nvPr>
            <p:ph idx="1"/>
          </p:nvPr>
        </p:nvSpPr>
        <p:spPr/>
        <p:txBody>
          <a:bodyPr vert="horz" lIns="91440" tIns="45720" rIns="91440" bIns="45720" rtlCol="0" anchor="t">
            <a:normAutofit/>
          </a:bodyPr>
          <a:lstStyle/>
          <a:p>
            <a:r>
              <a:rPr lang="en-IN" sz="1800">
                <a:latin typeface="Times New Roman"/>
                <a:ea typeface="+mn-lt"/>
                <a:cs typeface="+mn-lt"/>
              </a:rPr>
              <a:t>Amazon S3, or Simple Storage Service, is a highly scalable and durable object storage service provided by Amazon Web Services (AWS). It is designed to store and retrieve any amount of data from anywhere on the web. </a:t>
            </a:r>
            <a:endParaRPr lang="en-IN" sz="1800">
              <a:latin typeface="Times New Roman"/>
              <a:cs typeface="Times New Roman"/>
            </a:endParaRPr>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370C4F3D-D6BB-F70C-90F9-E56A10360232}"/>
              </a:ext>
            </a:extLst>
          </p:cNvPr>
          <p:cNvPicPr>
            <a:picLocks noChangeAspect="1"/>
          </p:cNvPicPr>
          <p:nvPr/>
        </p:nvPicPr>
        <p:blipFill>
          <a:blip r:embed="rId3"/>
          <a:stretch>
            <a:fillRect/>
          </a:stretch>
        </p:blipFill>
        <p:spPr>
          <a:xfrm>
            <a:off x="949435" y="3320225"/>
            <a:ext cx="10555889" cy="2722515"/>
          </a:xfrm>
          <a:prstGeom prst="rect">
            <a:avLst/>
          </a:prstGeom>
        </p:spPr>
      </p:pic>
      <p:pic>
        <p:nvPicPr>
          <p:cNvPr id="8" name="Content Placeholder 6" descr="A red container with white circles and circles&#10;&#10;Description automatically generated">
            <a:extLst>
              <a:ext uri="{FF2B5EF4-FFF2-40B4-BE49-F238E27FC236}">
                <a16:creationId xmlns:a16="http://schemas.microsoft.com/office/drawing/2014/main" id="{BD06BC91-E6B9-9287-3A01-F28C79DEBA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4080" y="277118"/>
            <a:ext cx="1269678" cy="1269678"/>
          </a:xfrm>
          <a:prstGeom prst="rect">
            <a:avLst/>
          </a:prstGeom>
        </p:spPr>
      </p:pic>
    </p:spTree>
    <p:extLst>
      <p:ext uri="{BB962C8B-B14F-4D97-AF65-F5344CB8AC3E}">
        <p14:creationId xmlns:p14="http://schemas.microsoft.com/office/powerpoint/2010/main" val="3262286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a:xfrm>
            <a:off x="763555" y="581380"/>
            <a:ext cx="10515600" cy="1325563"/>
          </a:xfrm>
        </p:spPr>
        <p:txBody>
          <a:bodyPr/>
          <a:lstStyle/>
          <a:p>
            <a:r>
              <a:rPr lang="en-US"/>
              <a:t>                          AWS S3 Bucket</a:t>
            </a:r>
            <a:endParaRPr lang="en-IN"/>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pic>
        <p:nvPicPr>
          <p:cNvPr id="9" name="Content Placeholder 8">
            <a:extLst>
              <a:ext uri="{FF2B5EF4-FFF2-40B4-BE49-F238E27FC236}">
                <a16:creationId xmlns:a16="http://schemas.microsoft.com/office/drawing/2014/main" id="{75746490-9786-0320-FAFF-EFFCEB6A6CAA}"/>
              </a:ext>
            </a:extLst>
          </p:cNvPr>
          <p:cNvPicPr>
            <a:picLocks noGrp="1" noChangeAspect="1"/>
          </p:cNvPicPr>
          <p:nvPr>
            <p:ph idx="1"/>
          </p:nvPr>
        </p:nvPicPr>
        <p:blipFill>
          <a:blip r:embed="rId3"/>
          <a:stretch>
            <a:fillRect/>
          </a:stretch>
        </p:blipFill>
        <p:spPr>
          <a:xfrm>
            <a:off x="838200" y="1961938"/>
            <a:ext cx="10515600" cy="4078712"/>
          </a:xfrm>
        </p:spPr>
      </p:pic>
    </p:spTree>
    <p:extLst>
      <p:ext uri="{BB962C8B-B14F-4D97-AF65-F5344CB8AC3E}">
        <p14:creationId xmlns:p14="http://schemas.microsoft.com/office/powerpoint/2010/main" val="3928850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a:xfrm>
            <a:off x="763555" y="581380"/>
            <a:ext cx="10515600" cy="1325563"/>
          </a:xfrm>
        </p:spPr>
        <p:txBody>
          <a:bodyPr/>
          <a:lstStyle/>
          <a:p>
            <a:r>
              <a:rPr lang="en-US"/>
              <a:t>                          AWS SageMaker</a:t>
            </a:r>
            <a:br>
              <a:rPr lang="en-IN"/>
            </a:br>
            <a:endParaRPr lang="en-IN"/>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sp>
        <p:nvSpPr>
          <p:cNvPr id="7" name="TextBox 6">
            <a:extLst>
              <a:ext uri="{FF2B5EF4-FFF2-40B4-BE49-F238E27FC236}">
                <a16:creationId xmlns:a16="http://schemas.microsoft.com/office/drawing/2014/main" id="{8018B42C-0EBF-C13C-19AE-527F147C9231}"/>
              </a:ext>
            </a:extLst>
          </p:cNvPr>
          <p:cNvSpPr txBox="1"/>
          <p:nvPr/>
        </p:nvSpPr>
        <p:spPr>
          <a:xfrm>
            <a:off x="669158" y="1632607"/>
            <a:ext cx="108536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SageMaker by Amazon is a comprehensive machine learning service on AWS that simplifies the entire lifecycle of model development, training, and deploy machine learning models. It provides an integrated solution for tasks ranging from data labeling to hosting models, supporting multiple frameworks.</a:t>
            </a:r>
          </a:p>
        </p:txBody>
      </p:sp>
      <p:pic>
        <p:nvPicPr>
          <p:cNvPr id="9" name="Picture 18" descr="An Introduction to AWS Sagemaker for Beginners - Analytics Vidhya">
            <a:extLst>
              <a:ext uri="{FF2B5EF4-FFF2-40B4-BE49-F238E27FC236}">
                <a16:creationId xmlns:a16="http://schemas.microsoft.com/office/drawing/2014/main" id="{AA88E19B-D577-E0FA-D6F4-08C5570B45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101" t="15241" r="39192" b="39489"/>
          <a:stretch/>
        </p:blipFill>
        <p:spPr bwMode="auto">
          <a:xfrm>
            <a:off x="3111561" y="530217"/>
            <a:ext cx="798947" cy="81862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screenshot of a computer&#10;&#10;Description automatically generated">
            <a:extLst>
              <a:ext uri="{FF2B5EF4-FFF2-40B4-BE49-F238E27FC236}">
                <a16:creationId xmlns:a16="http://schemas.microsoft.com/office/drawing/2014/main" id="{15A0AD6E-6345-5572-E475-2B25718B64D9}"/>
              </a:ext>
            </a:extLst>
          </p:cNvPr>
          <p:cNvPicPr>
            <a:picLocks noChangeAspect="1"/>
          </p:cNvPicPr>
          <p:nvPr/>
        </p:nvPicPr>
        <p:blipFill>
          <a:blip r:embed="rId4"/>
          <a:stretch>
            <a:fillRect/>
          </a:stretch>
        </p:blipFill>
        <p:spPr>
          <a:xfrm>
            <a:off x="730469" y="4766390"/>
            <a:ext cx="10573407" cy="1581912"/>
          </a:xfrm>
          <a:prstGeom prst="rect">
            <a:avLst/>
          </a:prstGeom>
        </p:spPr>
      </p:pic>
      <p:sp>
        <p:nvSpPr>
          <p:cNvPr id="14" name="TextBox 13">
            <a:extLst>
              <a:ext uri="{FF2B5EF4-FFF2-40B4-BE49-F238E27FC236}">
                <a16:creationId xmlns:a16="http://schemas.microsoft.com/office/drawing/2014/main" id="{4D5E459C-7809-6102-3EAD-EA82C5B8E671}"/>
              </a:ext>
            </a:extLst>
          </p:cNvPr>
          <p:cNvSpPr txBox="1"/>
          <p:nvPr/>
        </p:nvSpPr>
        <p:spPr>
          <a:xfrm>
            <a:off x="770758" y="2793999"/>
            <a:ext cx="42566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Times New Roman"/>
                <a:cs typeface="Calibri"/>
              </a:rPr>
              <a:t>Steps to create notebook instance:</a:t>
            </a:r>
            <a:endParaRPr lang="en-GB" b="1">
              <a:latin typeface="Times New Roman"/>
              <a:cs typeface="Times New Roman"/>
            </a:endParaRPr>
          </a:p>
        </p:txBody>
      </p:sp>
      <p:pic>
        <p:nvPicPr>
          <p:cNvPr id="15" name="Picture 14" descr="A close-up of a sign&#10;&#10;Description automatically generated">
            <a:extLst>
              <a:ext uri="{FF2B5EF4-FFF2-40B4-BE49-F238E27FC236}">
                <a16:creationId xmlns:a16="http://schemas.microsoft.com/office/drawing/2014/main" id="{E1746566-1CF7-F99E-B12B-8877A34673BD}"/>
              </a:ext>
            </a:extLst>
          </p:cNvPr>
          <p:cNvPicPr>
            <a:picLocks noChangeAspect="1"/>
          </p:cNvPicPr>
          <p:nvPr/>
        </p:nvPicPr>
        <p:blipFill>
          <a:blip r:embed="rId5"/>
          <a:stretch>
            <a:fillRect/>
          </a:stretch>
        </p:blipFill>
        <p:spPr>
          <a:xfrm>
            <a:off x="345090" y="3475855"/>
            <a:ext cx="11501819" cy="992360"/>
          </a:xfrm>
          <a:prstGeom prst="rect">
            <a:avLst/>
          </a:prstGeom>
        </p:spPr>
      </p:pic>
    </p:spTree>
    <p:extLst>
      <p:ext uri="{BB962C8B-B14F-4D97-AF65-F5344CB8AC3E}">
        <p14:creationId xmlns:p14="http://schemas.microsoft.com/office/powerpoint/2010/main" val="237668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a:xfrm>
            <a:off x="763555" y="581380"/>
            <a:ext cx="10515600" cy="1325563"/>
          </a:xfrm>
        </p:spPr>
        <p:txBody>
          <a:bodyPr/>
          <a:lstStyle/>
          <a:p>
            <a:r>
              <a:rPr lang="en-US"/>
              <a:t>                          AWS Lamda</a:t>
            </a:r>
            <a:br>
              <a:rPr lang="en-IN"/>
            </a:br>
            <a:endParaRPr lang="en-IN"/>
          </a:p>
        </p:txBody>
      </p:sp>
      <p:sp>
        <p:nvSpPr>
          <p:cNvPr id="3" name="Content Placeholder 2">
            <a:extLst>
              <a:ext uri="{FF2B5EF4-FFF2-40B4-BE49-F238E27FC236}">
                <a16:creationId xmlns:a16="http://schemas.microsoft.com/office/drawing/2014/main" id="{986A69E3-B85A-B88B-6581-F0D494C5FAB5}"/>
              </a:ext>
            </a:extLst>
          </p:cNvPr>
          <p:cNvSpPr>
            <a:spLocks noGrp="1"/>
          </p:cNvSpPr>
          <p:nvPr>
            <p:ph idx="1"/>
          </p:nvPr>
        </p:nvSpPr>
        <p:spPr>
          <a:xfrm>
            <a:off x="811924" y="1431487"/>
            <a:ext cx="10515600" cy="4351338"/>
          </a:xfrm>
        </p:spPr>
        <p:txBody>
          <a:bodyPr vert="horz" lIns="91440" tIns="45720" rIns="91440" bIns="45720" rtlCol="0" anchor="t">
            <a:normAutofit/>
          </a:bodyPr>
          <a:lstStyle/>
          <a:p>
            <a:r>
              <a:rPr lang="en-IN" sz="1800">
                <a:latin typeface="Times New Roman"/>
                <a:ea typeface="+mn-lt"/>
                <a:cs typeface="+mn-lt"/>
              </a:rPr>
              <a:t>AWS Lambda is a serverless computing service that enables you to execute code without the need for server provisioning or management. It automatically handles the scaling and management of computing resources, adjusting to the demands of your code in response to different events.</a:t>
            </a:r>
          </a:p>
          <a:p>
            <a:endParaRPr lang="en-IN" sz="1800">
              <a:latin typeface="Times New Roman"/>
              <a:cs typeface="Calibri"/>
            </a:endParaRPr>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pic>
        <p:nvPicPr>
          <p:cNvPr id="6" name="Picture 5" descr="A black and white rectangle with black text&#10;&#10;Description automatically generated">
            <a:extLst>
              <a:ext uri="{FF2B5EF4-FFF2-40B4-BE49-F238E27FC236}">
                <a16:creationId xmlns:a16="http://schemas.microsoft.com/office/drawing/2014/main" id="{85146658-ADE1-3157-B903-31318F7ACA09}"/>
              </a:ext>
            </a:extLst>
          </p:cNvPr>
          <p:cNvPicPr>
            <a:picLocks noChangeAspect="1"/>
          </p:cNvPicPr>
          <p:nvPr/>
        </p:nvPicPr>
        <p:blipFill>
          <a:blip r:embed="rId3"/>
          <a:stretch>
            <a:fillRect/>
          </a:stretch>
        </p:blipFill>
        <p:spPr>
          <a:xfrm>
            <a:off x="108606" y="2549999"/>
            <a:ext cx="11974786" cy="1136139"/>
          </a:xfrm>
          <a:prstGeom prst="rect">
            <a:avLst/>
          </a:prstGeom>
        </p:spPr>
      </p:pic>
      <p:sp>
        <p:nvSpPr>
          <p:cNvPr id="8" name="TextBox 7">
            <a:extLst>
              <a:ext uri="{FF2B5EF4-FFF2-40B4-BE49-F238E27FC236}">
                <a16:creationId xmlns:a16="http://schemas.microsoft.com/office/drawing/2014/main" id="{E37066F8-4879-3D0E-8476-3AA2B208B43F}"/>
              </a:ext>
            </a:extLst>
          </p:cNvPr>
          <p:cNvSpPr txBox="1"/>
          <p:nvPr/>
        </p:nvSpPr>
        <p:spPr>
          <a:xfrm>
            <a:off x="814551" y="2224689"/>
            <a:ext cx="42566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Times New Roman"/>
                <a:cs typeface="Calibri"/>
              </a:rPr>
              <a:t>Steps to create lambda function:</a:t>
            </a:r>
            <a:endParaRPr lang="en-GB" b="1">
              <a:latin typeface="Times New Roman"/>
              <a:cs typeface="Times New Roman"/>
            </a:endParaRPr>
          </a:p>
        </p:txBody>
      </p:sp>
      <p:pic>
        <p:nvPicPr>
          <p:cNvPr id="10" name="Picture 12" descr="AWS Lambda Logo">
            <a:extLst>
              <a:ext uri="{FF2B5EF4-FFF2-40B4-BE49-F238E27FC236}">
                <a16:creationId xmlns:a16="http://schemas.microsoft.com/office/drawing/2014/main" id="{D3228C8B-6A28-CF41-FE5D-A429330C71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9506" y="633484"/>
            <a:ext cx="675071" cy="6222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screen shot of a computer program&#10;&#10;Description automatically generated">
            <a:extLst>
              <a:ext uri="{FF2B5EF4-FFF2-40B4-BE49-F238E27FC236}">
                <a16:creationId xmlns:a16="http://schemas.microsoft.com/office/drawing/2014/main" id="{47DF4A56-80AC-9472-27AA-208D0C436A56}"/>
              </a:ext>
            </a:extLst>
          </p:cNvPr>
          <p:cNvPicPr>
            <a:picLocks noChangeAspect="1"/>
          </p:cNvPicPr>
          <p:nvPr/>
        </p:nvPicPr>
        <p:blipFill>
          <a:blip r:embed="rId5"/>
          <a:stretch>
            <a:fillRect/>
          </a:stretch>
        </p:blipFill>
        <p:spPr>
          <a:xfrm>
            <a:off x="2455917" y="3765331"/>
            <a:ext cx="6658302" cy="2953405"/>
          </a:xfrm>
          <a:prstGeom prst="rect">
            <a:avLst/>
          </a:prstGeom>
        </p:spPr>
      </p:pic>
    </p:spTree>
    <p:extLst>
      <p:ext uri="{BB962C8B-B14F-4D97-AF65-F5344CB8AC3E}">
        <p14:creationId xmlns:p14="http://schemas.microsoft.com/office/powerpoint/2010/main" val="1436700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a:xfrm>
            <a:off x="763555" y="581380"/>
            <a:ext cx="10515600" cy="1325563"/>
          </a:xfrm>
        </p:spPr>
        <p:txBody>
          <a:bodyPr/>
          <a:lstStyle/>
          <a:p>
            <a:r>
              <a:rPr lang="en-US"/>
              <a:t>                          AWS Api Gateway</a:t>
            </a:r>
            <a:br>
              <a:rPr lang="en-IN"/>
            </a:br>
            <a:endParaRPr lang="en-IN"/>
          </a:p>
        </p:txBody>
      </p:sp>
      <p:sp>
        <p:nvSpPr>
          <p:cNvPr id="3" name="Content Placeholder 2">
            <a:extLst>
              <a:ext uri="{FF2B5EF4-FFF2-40B4-BE49-F238E27FC236}">
                <a16:creationId xmlns:a16="http://schemas.microsoft.com/office/drawing/2014/main" id="{986A69E3-B85A-B88B-6581-F0D494C5FAB5}"/>
              </a:ext>
            </a:extLst>
          </p:cNvPr>
          <p:cNvSpPr>
            <a:spLocks noGrp="1"/>
          </p:cNvSpPr>
          <p:nvPr>
            <p:ph idx="1"/>
          </p:nvPr>
        </p:nvSpPr>
        <p:spPr>
          <a:xfrm>
            <a:off x="811924" y="1431487"/>
            <a:ext cx="10515600" cy="4351338"/>
          </a:xfrm>
        </p:spPr>
        <p:txBody>
          <a:bodyPr vert="horz" lIns="91440" tIns="45720" rIns="91440" bIns="45720" rtlCol="0" anchor="t">
            <a:normAutofit/>
          </a:bodyPr>
          <a:lstStyle/>
          <a:p>
            <a:r>
              <a:rPr lang="en-IN" sz="1800">
                <a:latin typeface="Times New Roman"/>
                <a:ea typeface="+mn-lt"/>
                <a:cs typeface="+mn-lt"/>
              </a:rPr>
              <a:t>Amazon API Gateway is a comprehensive, fully managed service designed to simplify the process for developers in creating, publishing, maintaining, monitoring, and securing APIs at any level of scalability. Serving as a gateway, it facilitates seamless communication between different components of your application, fostering efficient connectivity.</a:t>
            </a:r>
            <a:endParaRPr lang="en-US" sz="1800">
              <a:latin typeface="Times New Roman"/>
              <a:ea typeface="+mn-lt"/>
              <a:cs typeface="+mn-lt"/>
            </a:endParaRPr>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pic>
        <p:nvPicPr>
          <p:cNvPr id="9" name="Picture 10" descr="AWS Api Gateway Logo">
            <a:extLst>
              <a:ext uri="{FF2B5EF4-FFF2-40B4-BE49-F238E27FC236}">
                <a16:creationId xmlns:a16="http://schemas.microsoft.com/office/drawing/2014/main" id="{D917EB8C-82F5-DE8B-107A-5A034E2D86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328" r="16807" b="1111"/>
          <a:stretch/>
        </p:blipFill>
        <p:spPr bwMode="auto">
          <a:xfrm>
            <a:off x="3496023" y="503942"/>
            <a:ext cx="664428" cy="77690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black rectangle with black text&#10;&#10;Description automatically generated">
            <a:extLst>
              <a:ext uri="{FF2B5EF4-FFF2-40B4-BE49-F238E27FC236}">
                <a16:creationId xmlns:a16="http://schemas.microsoft.com/office/drawing/2014/main" id="{E3E675E2-6B08-9D92-0520-28B4195DCABC}"/>
              </a:ext>
            </a:extLst>
          </p:cNvPr>
          <p:cNvPicPr>
            <a:picLocks noChangeAspect="1"/>
          </p:cNvPicPr>
          <p:nvPr/>
        </p:nvPicPr>
        <p:blipFill>
          <a:blip r:embed="rId4"/>
          <a:stretch>
            <a:fillRect/>
          </a:stretch>
        </p:blipFill>
        <p:spPr>
          <a:xfrm>
            <a:off x="156939" y="2963180"/>
            <a:ext cx="11841785" cy="616330"/>
          </a:xfrm>
          <a:prstGeom prst="rect">
            <a:avLst/>
          </a:prstGeom>
        </p:spPr>
      </p:pic>
      <p:sp>
        <p:nvSpPr>
          <p:cNvPr id="14" name="TextBox 13">
            <a:extLst>
              <a:ext uri="{FF2B5EF4-FFF2-40B4-BE49-F238E27FC236}">
                <a16:creationId xmlns:a16="http://schemas.microsoft.com/office/drawing/2014/main" id="{A1C0FA48-0C8F-88F2-76BF-196932E485E7}"/>
              </a:ext>
            </a:extLst>
          </p:cNvPr>
          <p:cNvSpPr txBox="1"/>
          <p:nvPr/>
        </p:nvSpPr>
        <p:spPr>
          <a:xfrm>
            <a:off x="770758" y="2596443"/>
            <a:ext cx="42566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Times New Roman"/>
                <a:cs typeface="Calibri"/>
              </a:rPr>
              <a:t>Steps to create Api Gateway:</a:t>
            </a:r>
            <a:endParaRPr lang="en-GB" b="1">
              <a:latin typeface="Times New Roman"/>
              <a:cs typeface="Times New Roman"/>
            </a:endParaRPr>
          </a:p>
        </p:txBody>
      </p:sp>
      <p:pic>
        <p:nvPicPr>
          <p:cNvPr id="15" name="Picture 14" descr="A screenshot of a computer&#10;&#10;Description automatically generated">
            <a:extLst>
              <a:ext uri="{FF2B5EF4-FFF2-40B4-BE49-F238E27FC236}">
                <a16:creationId xmlns:a16="http://schemas.microsoft.com/office/drawing/2014/main" id="{9C75567E-9AE7-E6B8-76C2-986CBD038075}"/>
              </a:ext>
            </a:extLst>
          </p:cNvPr>
          <p:cNvPicPr>
            <a:picLocks noChangeAspect="1"/>
          </p:cNvPicPr>
          <p:nvPr/>
        </p:nvPicPr>
        <p:blipFill>
          <a:blip r:embed="rId5"/>
          <a:stretch>
            <a:fillRect/>
          </a:stretch>
        </p:blipFill>
        <p:spPr>
          <a:xfrm>
            <a:off x="2024475" y="3800049"/>
            <a:ext cx="7625643" cy="2691605"/>
          </a:xfrm>
          <a:prstGeom prst="rect">
            <a:avLst/>
          </a:prstGeom>
        </p:spPr>
      </p:pic>
    </p:spTree>
    <p:extLst>
      <p:ext uri="{BB962C8B-B14F-4D97-AF65-F5344CB8AC3E}">
        <p14:creationId xmlns:p14="http://schemas.microsoft.com/office/powerpoint/2010/main" val="471556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p:txBody>
          <a:bodyPr/>
          <a:lstStyle/>
          <a:p>
            <a:r>
              <a:rPr lang="en-IN">
                <a:latin typeface="Times New Roman"/>
                <a:ea typeface="+mj-lt"/>
                <a:cs typeface="Times New Roman"/>
              </a:rPr>
              <a:t>                   Aws </a:t>
            </a:r>
            <a:r>
              <a:rPr lang="en-IN" err="1">
                <a:latin typeface="Times New Roman"/>
                <a:ea typeface="+mj-lt"/>
                <a:cs typeface="Times New Roman"/>
              </a:rPr>
              <a:t>Cloudwatch</a:t>
            </a:r>
            <a:endParaRPr lang="en-US" err="1"/>
          </a:p>
        </p:txBody>
      </p:sp>
      <p:pic>
        <p:nvPicPr>
          <p:cNvPr id="6" name="Content Placeholder 5" descr="A screenshot of a computer&#10;&#10;Description automatically generated">
            <a:extLst>
              <a:ext uri="{FF2B5EF4-FFF2-40B4-BE49-F238E27FC236}">
                <a16:creationId xmlns:a16="http://schemas.microsoft.com/office/drawing/2014/main" id="{674E2F23-1D91-74FA-D757-C2A5AD295717}"/>
              </a:ext>
            </a:extLst>
          </p:cNvPr>
          <p:cNvPicPr>
            <a:picLocks noGrp="1" noChangeAspect="1"/>
          </p:cNvPicPr>
          <p:nvPr>
            <p:ph idx="1"/>
          </p:nvPr>
        </p:nvPicPr>
        <p:blipFill>
          <a:blip r:embed="rId2"/>
          <a:stretch>
            <a:fillRect/>
          </a:stretch>
        </p:blipFill>
        <p:spPr>
          <a:xfrm>
            <a:off x="1980745" y="2540588"/>
            <a:ext cx="8249325" cy="4050301"/>
          </a:xfrm>
        </p:spPr>
      </p:pic>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sp>
        <p:nvSpPr>
          <p:cNvPr id="7" name="TextBox 6">
            <a:extLst>
              <a:ext uri="{FF2B5EF4-FFF2-40B4-BE49-F238E27FC236}">
                <a16:creationId xmlns:a16="http://schemas.microsoft.com/office/drawing/2014/main" id="{54F95512-40E0-C347-149E-BD71E4C9756C}"/>
              </a:ext>
            </a:extLst>
          </p:cNvPr>
          <p:cNvSpPr txBox="1"/>
          <p:nvPr/>
        </p:nvSpPr>
        <p:spPr>
          <a:xfrm>
            <a:off x="839141" y="1441215"/>
            <a:ext cx="1094645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latin typeface="Times New Roman"/>
              <a:cs typeface="Times New Roman"/>
            </a:endParaRPr>
          </a:p>
          <a:p>
            <a:pPr marL="285750" indent="-285750">
              <a:buFont typeface="Arial"/>
              <a:buChar char="•"/>
            </a:pPr>
            <a:r>
              <a:rPr lang="en-US">
                <a:latin typeface="Times New Roman"/>
                <a:cs typeface="Times New Roman"/>
              </a:rPr>
              <a:t>Amazon CloudWatch is a monitoring and observability service provided by Amazon Web Services (AWS). It allows you to collect and track metrics, collect and monitor log files, and set alarms. </a:t>
            </a:r>
          </a:p>
        </p:txBody>
      </p:sp>
      <p:pic>
        <p:nvPicPr>
          <p:cNvPr id="9" name="Picture 20" descr="AWS CloudWatch Logo PNG Transparent – Brands Logos">
            <a:extLst>
              <a:ext uri="{FF2B5EF4-FFF2-40B4-BE49-F238E27FC236}">
                <a16:creationId xmlns:a16="http://schemas.microsoft.com/office/drawing/2014/main" id="{07CCA2C6-B78E-DFEB-4526-EFD710C745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9336" y="717478"/>
            <a:ext cx="542219" cy="620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250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p:txBody>
          <a:bodyPr/>
          <a:lstStyle/>
          <a:p>
            <a:r>
              <a:rPr lang="en-IN">
                <a:latin typeface="Times New Roman"/>
                <a:cs typeface="Times New Roman"/>
              </a:rPr>
              <a:t>                            Aws IAM</a:t>
            </a:r>
            <a:endParaRPr lang="en-IN"/>
          </a:p>
        </p:txBody>
      </p:sp>
      <p:sp>
        <p:nvSpPr>
          <p:cNvPr id="3" name="Content Placeholder 2">
            <a:extLst>
              <a:ext uri="{FF2B5EF4-FFF2-40B4-BE49-F238E27FC236}">
                <a16:creationId xmlns:a16="http://schemas.microsoft.com/office/drawing/2014/main" id="{986A69E3-B85A-B88B-6581-F0D494C5FAB5}"/>
              </a:ext>
            </a:extLst>
          </p:cNvPr>
          <p:cNvSpPr>
            <a:spLocks noGrp="1"/>
          </p:cNvSpPr>
          <p:nvPr>
            <p:ph idx="1"/>
          </p:nvPr>
        </p:nvSpPr>
        <p:spPr/>
        <p:txBody>
          <a:bodyPr vert="horz" lIns="91440" tIns="45720" rIns="91440" bIns="45720" rtlCol="0" anchor="t">
            <a:normAutofit/>
          </a:bodyPr>
          <a:lstStyle/>
          <a:p>
            <a:r>
              <a:rPr lang="en-IN" sz="1800">
                <a:latin typeface="Times New Roman"/>
                <a:ea typeface="+mn-lt"/>
                <a:cs typeface="+mn-lt"/>
              </a:rPr>
              <a:t>AWS Identity and Access Management (IAM) is a web service provided by Amazon Web Services (AWS) that helps you securely control access to AWS resources. IAM enables you to create and manage AWS users and groups, assign policies to them, and control permissions to AWS resources.</a:t>
            </a:r>
            <a:endParaRPr lang="en-IN" sz="1800">
              <a:latin typeface="Times New Roman"/>
              <a:cs typeface="Times New Roman"/>
            </a:endParaRPr>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6348AD0-1028-6976-B4C8-BAB799FE6789}"/>
              </a:ext>
            </a:extLst>
          </p:cNvPr>
          <p:cNvPicPr>
            <a:picLocks noChangeAspect="1"/>
          </p:cNvPicPr>
          <p:nvPr/>
        </p:nvPicPr>
        <p:blipFill>
          <a:blip r:embed="rId3"/>
          <a:stretch>
            <a:fillRect/>
          </a:stretch>
        </p:blipFill>
        <p:spPr>
          <a:xfrm>
            <a:off x="2165585" y="2895620"/>
            <a:ext cx="7362236" cy="3559721"/>
          </a:xfrm>
          <a:prstGeom prst="rect">
            <a:avLst/>
          </a:prstGeom>
        </p:spPr>
      </p:pic>
      <p:pic>
        <p:nvPicPr>
          <p:cNvPr id="8" name="Picture 7" descr="A green key with a black background">
            <a:extLst>
              <a:ext uri="{FF2B5EF4-FFF2-40B4-BE49-F238E27FC236}">
                <a16:creationId xmlns:a16="http://schemas.microsoft.com/office/drawing/2014/main" id="{B06198E7-F73B-715F-B89B-1B5F7EFCE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4982" y="445209"/>
            <a:ext cx="1517378" cy="941252"/>
          </a:xfrm>
          <a:prstGeom prst="rect">
            <a:avLst/>
          </a:prstGeom>
        </p:spPr>
      </p:pic>
    </p:spTree>
    <p:extLst>
      <p:ext uri="{BB962C8B-B14F-4D97-AF65-F5344CB8AC3E}">
        <p14:creationId xmlns:p14="http://schemas.microsoft.com/office/powerpoint/2010/main" val="226516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a:xfrm>
            <a:off x="601717" y="-81565"/>
            <a:ext cx="10515600" cy="1325563"/>
          </a:xfrm>
        </p:spPr>
        <p:txBody>
          <a:bodyPr/>
          <a:lstStyle/>
          <a:p>
            <a:r>
              <a:rPr lang="en-IN">
                <a:latin typeface="Times New Roman"/>
                <a:cs typeface="Times New Roman"/>
              </a:rPr>
              <a:t>                              Aws EC2</a:t>
            </a:r>
            <a:endParaRPr lang="en-IN"/>
          </a:p>
        </p:txBody>
      </p:sp>
      <p:sp>
        <p:nvSpPr>
          <p:cNvPr id="3" name="Content Placeholder 2">
            <a:extLst>
              <a:ext uri="{FF2B5EF4-FFF2-40B4-BE49-F238E27FC236}">
                <a16:creationId xmlns:a16="http://schemas.microsoft.com/office/drawing/2014/main" id="{986A69E3-B85A-B88B-6581-F0D494C5FAB5}"/>
              </a:ext>
            </a:extLst>
          </p:cNvPr>
          <p:cNvSpPr>
            <a:spLocks noGrp="1"/>
          </p:cNvSpPr>
          <p:nvPr>
            <p:ph idx="1"/>
          </p:nvPr>
        </p:nvSpPr>
        <p:spPr>
          <a:xfrm>
            <a:off x="811924" y="984798"/>
            <a:ext cx="10515600" cy="4351338"/>
          </a:xfrm>
        </p:spPr>
        <p:txBody>
          <a:bodyPr vert="horz" lIns="91440" tIns="45720" rIns="91440" bIns="45720" rtlCol="0" anchor="t">
            <a:normAutofit/>
          </a:bodyPr>
          <a:lstStyle/>
          <a:p>
            <a:r>
              <a:rPr lang="en-IN" sz="1800">
                <a:latin typeface="Times New Roman"/>
                <a:ea typeface="+mn-lt"/>
                <a:cs typeface="+mn-lt"/>
              </a:rPr>
              <a:t>Amazon Elastic Compute Cloud (Amazon EC2) is a web service provided by Amazon Web Services (AWS) that offers resizable compute capacity in the cloud. It allows users to run virtual servers, known as EC2 instances, which can be easily scaled up or down based on computing requirements. </a:t>
            </a:r>
            <a:endParaRPr lang="en-IN" sz="1800">
              <a:latin typeface="Times New Roman"/>
              <a:cs typeface="Calibri"/>
            </a:endParaRPr>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E7E947A-0D85-B420-41D0-728ECED45E30}"/>
              </a:ext>
            </a:extLst>
          </p:cNvPr>
          <p:cNvPicPr>
            <a:picLocks noChangeAspect="1"/>
          </p:cNvPicPr>
          <p:nvPr/>
        </p:nvPicPr>
        <p:blipFill>
          <a:blip r:embed="rId3"/>
          <a:stretch>
            <a:fillRect/>
          </a:stretch>
        </p:blipFill>
        <p:spPr>
          <a:xfrm>
            <a:off x="1801941" y="3301438"/>
            <a:ext cx="8529728" cy="3402065"/>
          </a:xfrm>
          <a:prstGeom prst="rect">
            <a:avLst/>
          </a:prstGeom>
        </p:spPr>
      </p:pic>
      <p:pic>
        <p:nvPicPr>
          <p:cNvPr id="8" name="Picture 16" descr="AWS EC2 Logo">
            <a:extLst>
              <a:ext uri="{FF2B5EF4-FFF2-40B4-BE49-F238E27FC236}">
                <a16:creationId xmlns:a16="http://schemas.microsoft.com/office/drawing/2014/main" id="{8B758108-3A5C-8009-D7DC-2CDB5D56E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4102" y="218121"/>
            <a:ext cx="963150" cy="724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13C2DA7-8752-ECC4-46D6-369A07A0267C}"/>
              </a:ext>
            </a:extLst>
          </p:cNvPr>
          <p:cNvPicPr>
            <a:picLocks noChangeAspect="1"/>
          </p:cNvPicPr>
          <p:nvPr/>
        </p:nvPicPr>
        <p:blipFill>
          <a:blip r:embed="rId5"/>
          <a:stretch>
            <a:fillRect/>
          </a:stretch>
        </p:blipFill>
        <p:spPr>
          <a:xfrm>
            <a:off x="248745" y="2417829"/>
            <a:ext cx="11773336" cy="839925"/>
          </a:xfrm>
          <a:prstGeom prst="rect">
            <a:avLst/>
          </a:prstGeom>
        </p:spPr>
      </p:pic>
      <p:sp>
        <p:nvSpPr>
          <p:cNvPr id="10" name="TextBox 9">
            <a:extLst>
              <a:ext uri="{FF2B5EF4-FFF2-40B4-BE49-F238E27FC236}">
                <a16:creationId xmlns:a16="http://schemas.microsoft.com/office/drawing/2014/main" id="{550A20B3-D446-CC02-E410-A6627C1FCE84}"/>
              </a:ext>
            </a:extLst>
          </p:cNvPr>
          <p:cNvSpPr txBox="1"/>
          <p:nvPr/>
        </p:nvSpPr>
        <p:spPr>
          <a:xfrm>
            <a:off x="814551" y="1883102"/>
            <a:ext cx="42566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Times New Roman"/>
                <a:cs typeface="Calibri"/>
              </a:rPr>
              <a:t>Steps to create ec2 instance:</a:t>
            </a:r>
            <a:endParaRPr lang="en-GB" b="1">
              <a:latin typeface="Times New Roman"/>
              <a:cs typeface="Times New Roman"/>
            </a:endParaRPr>
          </a:p>
        </p:txBody>
      </p:sp>
    </p:spTree>
    <p:extLst>
      <p:ext uri="{BB962C8B-B14F-4D97-AF65-F5344CB8AC3E}">
        <p14:creationId xmlns:p14="http://schemas.microsoft.com/office/powerpoint/2010/main" val="124969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				Introduction</a:t>
            </a:r>
            <a:endParaRPr lang="en-IN"/>
          </a:p>
        </p:txBody>
      </p:sp>
      <p:sp>
        <p:nvSpPr>
          <p:cNvPr id="3" name="Content Placeholder 2">
            <a:extLst>
              <a:ext uri="{FF2B5EF4-FFF2-40B4-BE49-F238E27FC236}">
                <a16:creationId xmlns:a16="http://schemas.microsoft.com/office/drawing/2014/main" id="{986A69E3-B85A-B88B-6581-F0D494C5FAB5}"/>
              </a:ext>
            </a:extLst>
          </p:cNvPr>
          <p:cNvSpPr>
            <a:spLocks noGrp="1"/>
          </p:cNvSpPr>
          <p:nvPr>
            <p:ph idx="1"/>
          </p:nvPr>
        </p:nvSpPr>
        <p:spPr>
          <a:xfrm>
            <a:off x="838200" y="1635125"/>
            <a:ext cx="10515600" cy="4922838"/>
          </a:xfrm>
        </p:spPr>
        <p:txBody>
          <a:bodyPr vert="horz" lIns="91440" tIns="45720" rIns="91440" bIns="45720" rtlCol="0" anchor="t">
            <a:normAutofit/>
          </a:bodyPr>
          <a:lstStyle/>
          <a:p>
            <a:r>
              <a:rPr lang="en-IN">
                <a:solidFill>
                  <a:srgbClr val="000000"/>
                </a:solidFill>
                <a:ea typeface="+mn-lt"/>
                <a:cs typeface="+mn-lt"/>
              </a:rPr>
              <a:t>Sentimental analysis is critical in understanding the user’s reaction toward the content on social media platforms.</a:t>
            </a:r>
          </a:p>
          <a:p>
            <a:endParaRPr lang="en-IN">
              <a:solidFill>
                <a:srgbClr val="000000"/>
              </a:solidFill>
              <a:cs typeface="Calibri"/>
            </a:endParaRPr>
          </a:p>
          <a:p>
            <a:r>
              <a:rPr lang="en-IN">
                <a:solidFill>
                  <a:srgbClr val="000000"/>
                </a:solidFill>
                <a:ea typeface="+mn-lt"/>
                <a:cs typeface="+mn-lt"/>
              </a:rPr>
              <a:t>Content creators face a huge challenge in </a:t>
            </a:r>
            <a:r>
              <a:rPr lang="en-IN" err="1">
                <a:solidFill>
                  <a:srgbClr val="000000"/>
                </a:solidFill>
                <a:ea typeface="+mn-lt"/>
                <a:cs typeface="+mn-lt"/>
              </a:rPr>
              <a:t>analyzing</a:t>
            </a:r>
            <a:r>
              <a:rPr lang="en-IN">
                <a:solidFill>
                  <a:srgbClr val="000000"/>
                </a:solidFill>
                <a:ea typeface="+mn-lt"/>
                <a:cs typeface="+mn-lt"/>
              </a:rPr>
              <a:t> large volumes of comments and the need for automated sentiment analysis.</a:t>
            </a:r>
            <a:endParaRPr lang="en-IN"/>
          </a:p>
          <a:p>
            <a:endParaRPr lang="en-IN">
              <a:cs typeface="Calibri"/>
            </a:endParaRPr>
          </a:p>
          <a:p>
            <a:r>
              <a:rPr lang="en-IN">
                <a:solidFill>
                  <a:srgbClr val="000000"/>
                </a:solidFill>
                <a:cs typeface="Calibri"/>
              </a:rPr>
              <a:t>Comments - product development,</a:t>
            </a:r>
          </a:p>
          <a:p>
            <a:pPr marL="0" indent="0">
              <a:buNone/>
            </a:pPr>
            <a:r>
              <a:rPr lang="en-IN">
                <a:solidFill>
                  <a:srgbClr val="000000"/>
                </a:solidFill>
                <a:cs typeface="Calibri"/>
              </a:rPr>
              <a:t>                         advertising techniques, </a:t>
            </a:r>
            <a:endParaRPr lang="en-IN">
              <a:cs typeface="Calibri"/>
            </a:endParaRPr>
          </a:p>
          <a:p>
            <a:pPr marL="0" indent="0">
              <a:buNone/>
            </a:pPr>
            <a:r>
              <a:rPr lang="en-IN" sz="2400">
                <a:solidFill>
                  <a:srgbClr val="000000"/>
                </a:solidFill>
                <a:cs typeface="Calibri"/>
              </a:rPr>
              <a:t>                            </a:t>
            </a:r>
            <a:r>
              <a:rPr lang="en-IN">
                <a:solidFill>
                  <a:srgbClr val="000000"/>
                </a:solidFill>
                <a:cs typeface="Calibri"/>
              </a:rPr>
              <a:t> customer service, </a:t>
            </a:r>
          </a:p>
          <a:p>
            <a:pPr marL="0" indent="0">
              <a:buNone/>
            </a:pPr>
            <a:r>
              <a:rPr lang="en-IN">
                <a:solidFill>
                  <a:srgbClr val="000000"/>
                </a:solidFill>
                <a:cs typeface="Calibri"/>
              </a:rPr>
              <a:t>                         Research scholars.</a:t>
            </a:r>
          </a:p>
          <a:p>
            <a:endParaRPr lang="en-IN">
              <a:solidFill>
                <a:srgbClr val="000000"/>
              </a:solidFill>
              <a:cs typeface="Calibri"/>
            </a:endParaRPr>
          </a:p>
          <a:p>
            <a:endParaRPr lang="en-IN">
              <a:solidFill>
                <a:srgbClr val="000000"/>
              </a:solidFill>
              <a:cs typeface="Calibri"/>
            </a:endParaRPr>
          </a:p>
          <a:p>
            <a:endParaRPr lang="en-IN">
              <a:solidFill>
                <a:srgbClr val="000000"/>
              </a:solidFill>
              <a:cs typeface="Calibri"/>
            </a:endParaRPr>
          </a:p>
          <a:p>
            <a:endParaRPr lang="en-IN">
              <a:solidFill>
                <a:srgbClr val="000000"/>
              </a:solidFill>
              <a:cs typeface="Calibri"/>
            </a:endParaRPr>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spTree>
    <p:extLst>
      <p:ext uri="{BB962C8B-B14F-4D97-AF65-F5344CB8AC3E}">
        <p14:creationId xmlns:p14="http://schemas.microsoft.com/office/powerpoint/2010/main" val="1997580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a:xfrm>
            <a:off x="645510" y="-134117"/>
            <a:ext cx="10515600" cy="1325563"/>
          </a:xfrm>
        </p:spPr>
        <p:txBody>
          <a:bodyPr/>
          <a:lstStyle/>
          <a:p>
            <a:r>
              <a:rPr lang="en-IN">
                <a:latin typeface="Times New Roman"/>
                <a:cs typeface="Times New Roman"/>
              </a:rPr>
              <a:t>			   Implementation</a:t>
            </a:r>
            <a:endParaRPr lang="en-IN"/>
          </a:p>
        </p:txBody>
      </p:sp>
      <p:pic>
        <p:nvPicPr>
          <p:cNvPr id="6" name="Content Placeholder 5" descr="A diagram of a software&#10;&#10;Description automatically generated">
            <a:extLst>
              <a:ext uri="{FF2B5EF4-FFF2-40B4-BE49-F238E27FC236}">
                <a16:creationId xmlns:a16="http://schemas.microsoft.com/office/drawing/2014/main" id="{7A78D35F-7839-E555-2247-A7DE8379711C}"/>
              </a:ext>
            </a:extLst>
          </p:cNvPr>
          <p:cNvPicPr>
            <a:picLocks noGrp="1" noChangeAspect="1"/>
          </p:cNvPicPr>
          <p:nvPr>
            <p:ph idx="1"/>
          </p:nvPr>
        </p:nvPicPr>
        <p:blipFill>
          <a:blip r:embed="rId2"/>
          <a:stretch>
            <a:fillRect/>
          </a:stretch>
        </p:blipFill>
        <p:spPr>
          <a:xfrm>
            <a:off x="2202113" y="1124936"/>
            <a:ext cx="7104601" cy="5411130"/>
          </a:xfrm>
          <a:ln>
            <a:solidFill>
              <a:schemeClr val="tx1"/>
            </a:solidFill>
          </a:ln>
        </p:spPr>
      </p:pic>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spTree>
    <p:extLst>
      <p:ext uri="{BB962C8B-B14F-4D97-AF65-F5344CB8AC3E}">
        <p14:creationId xmlns:p14="http://schemas.microsoft.com/office/powerpoint/2010/main" val="11174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a:xfrm>
            <a:off x="198821" y="356366"/>
            <a:ext cx="10515600" cy="1325563"/>
          </a:xfrm>
        </p:spPr>
        <p:txBody>
          <a:bodyPr/>
          <a:lstStyle/>
          <a:p>
            <a:r>
              <a:rPr lang="en-IN">
                <a:latin typeface="Times New Roman"/>
                <a:ea typeface="+mj-lt"/>
                <a:cs typeface="Times New Roman"/>
              </a:rPr>
              <a:t>			   Machine Learning Model</a:t>
            </a:r>
            <a:endParaRPr lang="en-IN">
              <a:latin typeface="Calibri Light"/>
              <a:cs typeface="Calibri Light"/>
            </a:endParaRPr>
          </a:p>
        </p:txBody>
      </p:sp>
      <p:sp>
        <p:nvSpPr>
          <p:cNvPr id="3" name="Content Placeholder 2">
            <a:extLst>
              <a:ext uri="{FF2B5EF4-FFF2-40B4-BE49-F238E27FC236}">
                <a16:creationId xmlns:a16="http://schemas.microsoft.com/office/drawing/2014/main" id="{986A69E3-B85A-B88B-6581-F0D494C5FAB5}"/>
              </a:ext>
            </a:extLst>
          </p:cNvPr>
          <p:cNvSpPr>
            <a:spLocks noGrp="1"/>
          </p:cNvSpPr>
          <p:nvPr>
            <p:ph idx="1"/>
          </p:nvPr>
        </p:nvSpPr>
        <p:spPr>
          <a:xfrm>
            <a:off x="1030889" y="2254797"/>
            <a:ext cx="10515600" cy="4351338"/>
          </a:xfrm>
        </p:spPr>
        <p:txBody>
          <a:bodyPr vert="horz" lIns="91440" tIns="45720" rIns="91440" bIns="45720" rtlCol="0" anchor="t">
            <a:normAutofit/>
          </a:bodyPr>
          <a:lstStyle/>
          <a:p>
            <a:r>
              <a:rPr lang="en-IN">
                <a:latin typeface="Times New Roman"/>
                <a:cs typeface="Calibri"/>
              </a:rPr>
              <a:t>The Model is trained in AWS Sagemaker </a:t>
            </a:r>
            <a:endParaRPr lang="en-IN">
              <a:latin typeface="Times New Roman"/>
              <a:ea typeface="+mn-lt"/>
              <a:cs typeface="+mn-lt"/>
            </a:endParaRPr>
          </a:p>
          <a:p>
            <a:r>
              <a:rPr lang="en-IN">
                <a:latin typeface="Times New Roman"/>
                <a:ea typeface="+mn-lt"/>
                <a:cs typeface="+mn-lt"/>
              </a:rPr>
              <a:t>The selected model architecture is LSTM, a recurrent neural network (RNN) known for its proficiency in capturing sequential dependencies within textual data</a:t>
            </a:r>
          </a:p>
          <a:p>
            <a:r>
              <a:rPr lang="en-IN">
                <a:latin typeface="Times New Roman"/>
                <a:ea typeface="+mn-lt"/>
                <a:cs typeface="Times New Roman"/>
              </a:rPr>
              <a:t>The aim is to balance accuracy, efficiency, and preventing overfitting.</a:t>
            </a:r>
            <a:endParaRPr lang="en-IN">
              <a:latin typeface="Times New Roman"/>
              <a:cs typeface="Times New Roman"/>
            </a:endParaRPr>
          </a:p>
          <a:p>
            <a:endParaRPr lang="en-IN">
              <a:latin typeface="Times New Roman"/>
              <a:cs typeface="Calibri"/>
            </a:endParaRPr>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spTree>
    <p:extLst>
      <p:ext uri="{BB962C8B-B14F-4D97-AF65-F5344CB8AC3E}">
        <p14:creationId xmlns:p14="http://schemas.microsoft.com/office/powerpoint/2010/main" val="3115698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a:xfrm>
            <a:off x="198821" y="356366"/>
            <a:ext cx="10515600" cy="1325563"/>
          </a:xfrm>
        </p:spPr>
        <p:txBody>
          <a:bodyPr/>
          <a:lstStyle/>
          <a:p>
            <a:r>
              <a:rPr lang="en-IN">
                <a:latin typeface="Times New Roman"/>
                <a:cs typeface="Times New Roman"/>
              </a:rPr>
              <a:t>             Architecture and Hyperparameters</a:t>
            </a:r>
            <a:endParaRPr lang="en-IN">
              <a:latin typeface="Calibri Light"/>
              <a:cs typeface="Calibri Light"/>
            </a:endParaRPr>
          </a:p>
        </p:txBody>
      </p:sp>
      <p:graphicFrame>
        <p:nvGraphicFramePr>
          <p:cNvPr id="7" name="Content Placeholder 6">
            <a:extLst>
              <a:ext uri="{FF2B5EF4-FFF2-40B4-BE49-F238E27FC236}">
                <a16:creationId xmlns:a16="http://schemas.microsoft.com/office/drawing/2014/main" id="{AB7E9F63-71E1-23B0-FC9F-97C8D03D081B}"/>
              </a:ext>
            </a:extLst>
          </p:cNvPr>
          <p:cNvGraphicFramePr>
            <a:graphicFrameLocks noGrp="1"/>
          </p:cNvGraphicFramePr>
          <p:nvPr>
            <p:ph idx="1"/>
            <p:extLst>
              <p:ext uri="{D42A27DB-BD31-4B8C-83A1-F6EECF244321}">
                <p14:modId xmlns:p14="http://schemas.microsoft.com/office/powerpoint/2010/main" val="3069557928"/>
              </p:ext>
            </p:extLst>
          </p:nvPr>
        </p:nvGraphicFramePr>
        <p:xfrm>
          <a:off x="3643585" y="2268482"/>
          <a:ext cx="4130530" cy="3200400"/>
        </p:xfrm>
        <a:graphic>
          <a:graphicData uri="http://schemas.openxmlformats.org/drawingml/2006/table">
            <a:tbl>
              <a:tblPr firstRow="1" bandRow="1">
                <a:tableStyleId>{21E4AEA4-8DFA-4A89-87EB-49C32662AFE0}</a:tableStyleId>
              </a:tblPr>
              <a:tblGrid>
                <a:gridCol w="2065265">
                  <a:extLst>
                    <a:ext uri="{9D8B030D-6E8A-4147-A177-3AD203B41FA5}">
                      <a16:colId xmlns:a16="http://schemas.microsoft.com/office/drawing/2014/main" val="3364876354"/>
                    </a:ext>
                  </a:extLst>
                </a:gridCol>
                <a:gridCol w="2065265">
                  <a:extLst>
                    <a:ext uri="{9D8B030D-6E8A-4147-A177-3AD203B41FA5}">
                      <a16:colId xmlns:a16="http://schemas.microsoft.com/office/drawing/2014/main" val="833258770"/>
                    </a:ext>
                  </a:extLst>
                </a:gridCol>
              </a:tblGrid>
              <a:tr h="354770">
                <a:tc>
                  <a:txBody>
                    <a:bodyPr/>
                    <a:lstStyle/>
                    <a:p>
                      <a:r>
                        <a:rPr lang="en-GB">
                          <a:effectLst/>
                        </a:rPr>
                        <a:t>Embedding dimensions  </a:t>
                      </a:r>
                    </a:p>
                  </a:txBody>
                  <a:tcPr anchor="ctr"/>
                </a:tc>
                <a:tc>
                  <a:txBody>
                    <a:bodyPr/>
                    <a:lstStyle/>
                    <a:p>
                      <a:r>
                        <a:rPr lang="en-GB">
                          <a:effectLst/>
                        </a:rPr>
                        <a:t>32</a:t>
                      </a:r>
                    </a:p>
                  </a:txBody>
                  <a:tcPr anchor="ctr"/>
                </a:tc>
                <a:extLst>
                  <a:ext uri="{0D108BD9-81ED-4DB2-BD59-A6C34878D82A}">
                    <a16:rowId xmlns:a16="http://schemas.microsoft.com/office/drawing/2014/main" val="2053340539"/>
                  </a:ext>
                </a:extLst>
              </a:tr>
              <a:tr h="354770">
                <a:tc>
                  <a:txBody>
                    <a:bodyPr/>
                    <a:lstStyle/>
                    <a:p>
                      <a:r>
                        <a:rPr lang="en-GB">
                          <a:effectLst/>
                        </a:rPr>
                        <a:t>Hidden dimensions</a:t>
                      </a:r>
                    </a:p>
                  </a:txBody>
                  <a:tcPr anchor="ctr"/>
                </a:tc>
                <a:tc>
                  <a:txBody>
                    <a:bodyPr/>
                    <a:lstStyle/>
                    <a:p>
                      <a:r>
                        <a:rPr lang="en-GB">
                          <a:effectLst/>
                        </a:rPr>
                        <a:t>100</a:t>
                      </a:r>
                    </a:p>
                  </a:txBody>
                  <a:tcPr anchor="ctr"/>
                </a:tc>
                <a:extLst>
                  <a:ext uri="{0D108BD9-81ED-4DB2-BD59-A6C34878D82A}">
                    <a16:rowId xmlns:a16="http://schemas.microsoft.com/office/drawing/2014/main" val="3106467326"/>
                  </a:ext>
                </a:extLst>
              </a:tr>
              <a:tr h="354770">
                <a:tc>
                  <a:txBody>
                    <a:bodyPr/>
                    <a:lstStyle/>
                    <a:p>
                      <a:r>
                        <a:rPr lang="en-GB">
                          <a:effectLst/>
                        </a:rPr>
                        <a:t>Dense layer</a:t>
                      </a:r>
                    </a:p>
                  </a:txBody>
                  <a:tcPr anchor="ctr"/>
                </a:tc>
                <a:tc>
                  <a:txBody>
                    <a:bodyPr/>
                    <a:lstStyle/>
                    <a:p>
                      <a:r>
                        <a:rPr lang="en-GB">
                          <a:effectLst/>
                        </a:rPr>
                        <a:t>1</a:t>
                      </a:r>
                    </a:p>
                  </a:txBody>
                  <a:tcPr anchor="ctr"/>
                </a:tc>
                <a:extLst>
                  <a:ext uri="{0D108BD9-81ED-4DB2-BD59-A6C34878D82A}">
                    <a16:rowId xmlns:a16="http://schemas.microsoft.com/office/drawing/2014/main" val="1354789123"/>
                  </a:ext>
                </a:extLst>
              </a:tr>
              <a:tr h="354770">
                <a:tc>
                  <a:txBody>
                    <a:bodyPr/>
                    <a:lstStyle/>
                    <a:p>
                      <a:r>
                        <a:rPr lang="en-GB">
                          <a:effectLst/>
                        </a:rPr>
                        <a:t>Loss function</a:t>
                      </a:r>
                    </a:p>
                  </a:txBody>
                  <a:tcPr anchor="ctr"/>
                </a:tc>
                <a:tc>
                  <a:txBody>
                    <a:bodyPr/>
                    <a:lstStyle/>
                    <a:p>
                      <a:r>
                        <a:rPr lang="en-GB">
                          <a:effectLst/>
                        </a:rPr>
                        <a:t>BCE loss</a:t>
                      </a:r>
                    </a:p>
                  </a:txBody>
                  <a:tcPr anchor="ctr"/>
                </a:tc>
                <a:extLst>
                  <a:ext uri="{0D108BD9-81ED-4DB2-BD59-A6C34878D82A}">
                    <a16:rowId xmlns:a16="http://schemas.microsoft.com/office/drawing/2014/main" val="36829202"/>
                  </a:ext>
                </a:extLst>
              </a:tr>
              <a:tr h="354770">
                <a:tc>
                  <a:txBody>
                    <a:bodyPr/>
                    <a:lstStyle/>
                    <a:p>
                      <a:r>
                        <a:rPr lang="en-GB">
                          <a:effectLst/>
                        </a:rPr>
                        <a:t>Optimizer</a:t>
                      </a:r>
                    </a:p>
                  </a:txBody>
                  <a:tcPr anchor="ctr"/>
                </a:tc>
                <a:tc>
                  <a:txBody>
                    <a:bodyPr/>
                    <a:lstStyle/>
                    <a:p>
                      <a:r>
                        <a:rPr lang="en-GB">
                          <a:effectLst/>
                        </a:rPr>
                        <a:t>Adam</a:t>
                      </a:r>
                    </a:p>
                  </a:txBody>
                  <a:tcPr anchor="ctr"/>
                </a:tc>
                <a:extLst>
                  <a:ext uri="{0D108BD9-81ED-4DB2-BD59-A6C34878D82A}">
                    <a16:rowId xmlns:a16="http://schemas.microsoft.com/office/drawing/2014/main" val="4007763496"/>
                  </a:ext>
                </a:extLst>
              </a:tr>
              <a:tr h="354770">
                <a:tc>
                  <a:txBody>
                    <a:bodyPr/>
                    <a:lstStyle/>
                    <a:p>
                      <a:r>
                        <a:rPr lang="en-GB">
                          <a:effectLst/>
                        </a:rPr>
                        <a:t>Learning rate</a:t>
                      </a:r>
                    </a:p>
                  </a:txBody>
                  <a:tcPr anchor="ctr"/>
                </a:tc>
                <a:tc>
                  <a:txBody>
                    <a:bodyPr/>
                    <a:lstStyle/>
                    <a:p>
                      <a:r>
                        <a:rPr lang="en-GB">
                          <a:effectLst/>
                        </a:rPr>
                        <a:t>0.001</a:t>
                      </a:r>
                    </a:p>
                  </a:txBody>
                  <a:tcPr anchor="ctr"/>
                </a:tc>
                <a:extLst>
                  <a:ext uri="{0D108BD9-81ED-4DB2-BD59-A6C34878D82A}">
                    <a16:rowId xmlns:a16="http://schemas.microsoft.com/office/drawing/2014/main" val="558109399"/>
                  </a:ext>
                </a:extLst>
              </a:tr>
              <a:tr h="354770">
                <a:tc>
                  <a:txBody>
                    <a:bodyPr/>
                    <a:lstStyle/>
                    <a:p>
                      <a:r>
                        <a:rPr lang="en-GB">
                          <a:effectLst/>
                        </a:rPr>
                        <a:t>Epochs</a:t>
                      </a:r>
                    </a:p>
                  </a:txBody>
                  <a:tcPr anchor="ctr"/>
                </a:tc>
                <a:tc>
                  <a:txBody>
                    <a:bodyPr/>
                    <a:lstStyle/>
                    <a:p>
                      <a:r>
                        <a:rPr lang="en-GB">
                          <a:effectLst/>
                        </a:rPr>
                        <a:t>20</a:t>
                      </a:r>
                    </a:p>
                  </a:txBody>
                  <a:tcPr anchor="ctr"/>
                </a:tc>
                <a:extLst>
                  <a:ext uri="{0D108BD9-81ED-4DB2-BD59-A6C34878D82A}">
                    <a16:rowId xmlns:a16="http://schemas.microsoft.com/office/drawing/2014/main" val="790916825"/>
                  </a:ext>
                </a:extLst>
              </a:tr>
              <a:tr h="354770">
                <a:tc>
                  <a:txBody>
                    <a:bodyPr/>
                    <a:lstStyle/>
                    <a:p>
                      <a:r>
                        <a:rPr lang="en-GB">
                          <a:effectLst/>
                        </a:rPr>
                        <a:t>Btach sixe</a:t>
                      </a:r>
                      <a:endParaRPr lang="en-GB" err="1">
                        <a:effectLst/>
                      </a:endParaRPr>
                    </a:p>
                  </a:txBody>
                  <a:tcPr anchor="ctr"/>
                </a:tc>
                <a:tc>
                  <a:txBody>
                    <a:bodyPr/>
                    <a:lstStyle/>
                    <a:p>
                      <a:r>
                        <a:rPr lang="en-GB">
                          <a:effectLst/>
                        </a:rPr>
                        <a:t>50</a:t>
                      </a:r>
                    </a:p>
                  </a:txBody>
                  <a:tcPr anchor="ctr"/>
                </a:tc>
                <a:extLst>
                  <a:ext uri="{0D108BD9-81ED-4DB2-BD59-A6C34878D82A}">
                    <a16:rowId xmlns:a16="http://schemas.microsoft.com/office/drawing/2014/main" val="2035099634"/>
                  </a:ext>
                </a:extLst>
              </a:tr>
            </a:tbl>
          </a:graphicData>
        </a:graphic>
      </p:graphicFrame>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spTree>
    <p:extLst>
      <p:ext uri="{BB962C8B-B14F-4D97-AF65-F5344CB8AC3E}">
        <p14:creationId xmlns:p14="http://schemas.microsoft.com/office/powerpoint/2010/main" val="2776979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p:txBody>
          <a:bodyPr/>
          <a:lstStyle/>
          <a:p>
            <a:r>
              <a:rPr lang="en-IN">
                <a:latin typeface="Times New Roman"/>
                <a:cs typeface="Times New Roman"/>
              </a:rPr>
              <a:t>                              Results</a:t>
            </a:r>
            <a:endParaRPr lang="en-IN"/>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62546DDD-9A53-A3B5-46C6-A7F4CD83AF28}"/>
              </a:ext>
            </a:extLst>
          </p:cNvPr>
          <p:cNvPicPr>
            <a:picLocks noChangeAspect="1"/>
          </p:cNvPicPr>
          <p:nvPr/>
        </p:nvPicPr>
        <p:blipFill>
          <a:blip r:embed="rId3"/>
          <a:stretch>
            <a:fillRect/>
          </a:stretch>
        </p:blipFill>
        <p:spPr>
          <a:xfrm>
            <a:off x="292537" y="1363758"/>
            <a:ext cx="6500648" cy="3421034"/>
          </a:xfrm>
          <a:prstGeom prst="rect">
            <a:avLst/>
          </a:prstGeom>
        </p:spPr>
      </p:pic>
      <p:pic>
        <p:nvPicPr>
          <p:cNvPr id="11" name="Picture 10" descr="A screenshot of a video">
            <a:extLst>
              <a:ext uri="{FF2B5EF4-FFF2-40B4-BE49-F238E27FC236}">
                <a16:creationId xmlns:a16="http://schemas.microsoft.com/office/drawing/2014/main" id="{51BDF036-9C3D-5022-ECDF-0DF467AC8EAC}"/>
              </a:ext>
            </a:extLst>
          </p:cNvPr>
          <p:cNvPicPr>
            <a:picLocks noChangeAspect="1"/>
          </p:cNvPicPr>
          <p:nvPr/>
        </p:nvPicPr>
        <p:blipFill>
          <a:blip r:embed="rId4"/>
          <a:stretch>
            <a:fillRect/>
          </a:stretch>
        </p:blipFill>
        <p:spPr>
          <a:xfrm>
            <a:off x="4183961" y="3179046"/>
            <a:ext cx="7565306" cy="3314343"/>
          </a:xfrm>
          <a:prstGeom prst="rect">
            <a:avLst/>
          </a:prstGeom>
        </p:spPr>
      </p:pic>
    </p:spTree>
    <p:extLst>
      <p:ext uri="{BB962C8B-B14F-4D97-AF65-F5344CB8AC3E}">
        <p14:creationId xmlns:p14="http://schemas.microsoft.com/office/powerpoint/2010/main" val="41506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p:txBody>
          <a:bodyPr/>
          <a:lstStyle/>
          <a:p>
            <a:r>
              <a:rPr lang="en-IN">
                <a:latin typeface="Times New Roman"/>
                <a:cs typeface="Times New Roman"/>
              </a:rPr>
              <a:t>                              Results</a:t>
            </a:r>
            <a:endParaRPr lang="en-IN"/>
          </a:p>
        </p:txBody>
      </p:sp>
      <p:pic>
        <p:nvPicPr>
          <p:cNvPr id="6" name="Content Placeholder 5" descr="A screenshot of a black and white message&#10;&#10;Description automatically generated">
            <a:extLst>
              <a:ext uri="{FF2B5EF4-FFF2-40B4-BE49-F238E27FC236}">
                <a16:creationId xmlns:a16="http://schemas.microsoft.com/office/drawing/2014/main" id="{499E687B-E245-8BC1-7D88-64B61789C662}"/>
              </a:ext>
            </a:extLst>
          </p:cNvPr>
          <p:cNvPicPr>
            <a:picLocks noGrp="1" noChangeAspect="1"/>
          </p:cNvPicPr>
          <p:nvPr>
            <p:ph idx="1"/>
          </p:nvPr>
        </p:nvPicPr>
        <p:blipFill>
          <a:blip r:embed="rId2"/>
          <a:stretch>
            <a:fillRect/>
          </a:stretch>
        </p:blipFill>
        <p:spPr>
          <a:xfrm>
            <a:off x="578562" y="2079378"/>
            <a:ext cx="6585498" cy="3055555"/>
          </a:xfrm>
        </p:spPr>
      </p:pic>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pic>
        <p:nvPicPr>
          <p:cNvPr id="7" name="Picture 6" descr="A screenshot of a graph&#10;&#10;Description automatically generated">
            <a:extLst>
              <a:ext uri="{FF2B5EF4-FFF2-40B4-BE49-F238E27FC236}">
                <a16:creationId xmlns:a16="http://schemas.microsoft.com/office/drawing/2014/main" id="{B830D569-91E7-4C07-4F3C-0AAAC6EAAA36}"/>
              </a:ext>
            </a:extLst>
          </p:cNvPr>
          <p:cNvPicPr>
            <a:picLocks noChangeAspect="1"/>
          </p:cNvPicPr>
          <p:nvPr/>
        </p:nvPicPr>
        <p:blipFill>
          <a:blip r:embed="rId4"/>
          <a:stretch>
            <a:fillRect/>
          </a:stretch>
        </p:blipFill>
        <p:spPr>
          <a:xfrm>
            <a:off x="7448332" y="2081894"/>
            <a:ext cx="3654096" cy="3062075"/>
          </a:xfrm>
          <a:prstGeom prst="rect">
            <a:avLst/>
          </a:prstGeom>
        </p:spPr>
      </p:pic>
    </p:spTree>
    <p:extLst>
      <p:ext uri="{BB962C8B-B14F-4D97-AF65-F5344CB8AC3E}">
        <p14:creationId xmlns:p14="http://schemas.microsoft.com/office/powerpoint/2010/main" val="4078239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p:txBody>
          <a:bodyPr/>
          <a:lstStyle/>
          <a:p>
            <a:r>
              <a:rPr lang="en-IN">
                <a:latin typeface="Times New Roman"/>
                <a:cs typeface="Times New Roman"/>
              </a:rPr>
              <a:t>                              Results</a:t>
            </a:r>
            <a:endParaRPr lang="en-IN"/>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B0C5D487-1998-A1AC-662A-3627C2BA9E7F}"/>
              </a:ext>
            </a:extLst>
          </p:cNvPr>
          <p:cNvPicPr>
            <a:picLocks noChangeAspect="1"/>
          </p:cNvPicPr>
          <p:nvPr/>
        </p:nvPicPr>
        <p:blipFill rotWithShape="1">
          <a:blip r:embed="rId3"/>
          <a:srcRect l="13501" t="48780" r="12198" b="305"/>
          <a:stretch/>
        </p:blipFill>
        <p:spPr>
          <a:xfrm>
            <a:off x="537778" y="2274456"/>
            <a:ext cx="6012354" cy="2117969"/>
          </a:xfrm>
          <a:prstGeom prst="rect">
            <a:avLst/>
          </a:prstGeom>
          <a:ln>
            <a:solidFill>
              <a:schemeClr val="tx1"/>
            </a:solidFill>
          </a:ln>
        </p:spPr>
      </p:pic>
      <p:pic>
        <p:nvPicPr>
          <p:cNvPr id="10" name="Picture 9" descr="A graph with a line&#10;&#10;Description automatically generated">
            <a:extLst>
              <a:ext uri="{FF2B5EF4-FFF2-40B4-BE49-F238E27FC236}">
                <a16:creationId xmlns:a16="http://schemas.microsoft.com/office/drawing/2014/main" id="{211D034B-B0DB-ED31-2906-F0E5662E7DF1}"/>
              </a:ext>
            </a:extLst>
          </p:cNvPr>
          <p:cNvPicPr>
            <a:picLocks noChangeAspect="1"/>
          </p:cNvPicPr>
          <p:nvPr/>
        </p:nvPicPr>
        <p:blipFill>
          <a:blip r:embed="rId4"/>
          <a:stretch>
            <a:fillRect/>
          </a:stretch>
        </p:blipFill>
        <p:spPr>
          <a:xfrm>
            <a:off x="6940331" y="1906794"/>
            <a:ext cx="4398579" cy="3105721"/>
          </a:xfrm>
          <a:prstGeom prst="rect">
            <a:avLst/>
          </a:prstGeom>
        </p:spPr>
      </p:pic>
    </p:spTree>
    <p:extLst>
      <p:ext uri="{BB962C8B-B14F-4D97-AF65-F5344CB8AC3E}">
        <p14:creationId xmlns:p14="http://schemas.microsoft.com/office/powerpoint/2010/main" val="2406572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p:txBody>
          <a:bodyPr/>
          <a:lstStyle/>
          <a:p>
            <a:r>
              <a:rPr lang="en-IN">
                <a:latin typeface="Times New Roman"/>
                <a:cs typeface="Calibri Light"/>
              </a:rPr>
              <a:t>                         Conclusion</a:t>
            </a:r>
            <a:endParaRPr lang="en-US">
              <a:latin typeface="Times New Roman"/>
            </a:endParaRPr>
          </a:p>
        </p:txBody>
      </p:sp>
      <p:sp>
        <p:nvSpPr>
          <p:cNvPr id="3" name="Content Placeholder 2">
            <a:extLst>
              <a:ext uri="{FF2B5EF4-FFF2-40B4-BE49-F238E27FC236}">
                <a16:creationId xmlns:a16="http://schemas.microsoft.com/office/drawing/2014/main" id="{986A69E3-B85A-B88B-6581-F0D494C5FAB5}"/>
              </a:ext>
            </a:extLst>
          </p:cNvPr>
          <p:cNvSpPr>
            <a:spLocks noGrp="1"/>
          </p:cNvSpPr>
          <p:nvPr>
            <p:ph idx="1"/>
          </p:nvPr>
        </p:nvSpPr>
        <p:spPr>
          <a:xfrm>
            <a:off x="1013372" y="2140935"/>
            <a:ext cx="10515600" cy="4351338"/>
          </a:xfrm>
        </p:spPr>
        <p:txBody>
          <a:bodyPr vert="horz" lIns="91440" tIns="45720" rIns="91440" bIns="45720" rtlCol="0" anchor="t">
            <a:normAutofit/>
          </a:bodyPr>
          <a:lstStyle/>
          <a:p>
            <a:r>
              <a:rPr lang="en-IN">
                <a:solidFill>
                  <a:srgbClr val="000000"/>
                </a:solidFill>
                <a:ea typeface="+mn-lt"/>
                <a:cs typeface="+mn-lt"/>
              </a:rPr>
              <a:t>We have successfully developed a sentimental model </a:t>
            </a:r>
            <a:endParaRPr lang="en-US"/>
          </a:p>
          <a:p>
            <a:r>
              <a:rPr lang="en-IN">
                <a:solidFill>
                  <a:srgbClr val="000000"/>
                </a:solidFill>
                <a:ea typeface="+mn-lt"/>
                <a:cs typeface="+mn-lt"/>
              </a:rPr>
              <a:t>Using LSTM and NLP techniques is built and trained using the IMDB dataset and deployed using Amazon web services (AWS).</a:t>
            </a:r>
          </a:p>
          <a:p>
            <a:r>
              <a:rPr lang="en-IN">
                <a:solidFill>
                  <a:srgbClr val="000000"/>
                </a:solidFill>
                <a:ea typeface="+mn-lt"/>
                <a:cs typeface="+mn-lt"/>
              </a:rPr>
              <a:t> 85%accuracy persisted and detailed the model’s performance in categorizing comments as positive and negative.</a:t>
            </a:r>
          </a:p>
          <a:p>
            <a:r>
              <a:rPr lang="en-IN">
                <a:cs typeface="Calibri"/>
              </a:rPr>
              <a:t>Interactive dashboard is built using stream-lit.</a:t>
            </a:r>
          </a:p>
          <a:p>
            <a:endParaRPr lang="en-IN">
              <a:cs typeface="Calibri"/>
            </a:endParaRPr>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spTree>
    <p:extLst>
      <p:ext uri="{BB962C8B-B14F-4D97-AF65-F5344CB8AC3E}">
        <p14:creationId xmlns:p14="http://schemas.microsoft.com/office/powerpoint/2010/main" val="3321332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p:txBody>
          <a:bodyPr/>
          <a:lstStyle/>
          <a:p>
            <a:r>
              <a:rPr lang="en-IN">
                <a:ea typeface="+mj-lt"/>
                <a:cs typeface="+mj-lt"/>
              </a:rPr>
              <a:t>                             References</a:t>
            </a:r>
            <a:endParaRPr lang="en-US"/>
          </a:p>
        </p:txBody>
      </p:sp>
      <p:sp>
        <p:nvSpPr>
          <p:cNvPr id="3" name="Content Placeholder 2">
            <a:extLst>
              <a:ext uri="{FF2B5EF4-FFF2-40B4-BE49-F238E27FC236}">
                <a16:creationId xmlns:a16="http://schemas.microsoft.com/office/drawing/2014/main" id="{986A69E3-B85A-B88B-6581-F0D494C5FAB5}"/>
              </a:ext>
            </a:extLst>
          </p:cNvPr>
          <p:cNvSpPr>
            <a:spLocks noGrp="1"/>
          </p:cNvSpPr>
          <p:nvPr>
            <p:ph idx="1"/>
          </p:nvPr>
        </p:nvSpPr>
        <p:spPr>
          <a:xfrm>
            <a:off x="838200" y="1825625"/>
            <a:ext cx="10674350" cy="5536671"/>
          </a:xfrm>
        </p:spPr>
        <p:txBody>
          <a:bodyPr vert="horz" lIns="91440" tIns="45720" rIns="91440" bIns="45720" rtlCol="0" anchor="t">
            <a:noAutofit/>
          </a:bodyPr>
          <a:lstStyle/>
          <a:p>
            <a:pPr marL="457200" lvl="1" indent="0">
              <a:buNone/>
            </a:pPr>
            <a:r>
              <a:rPr lang="en-IN" sz="1800">
                <a:latin typeface="Times New Roman"/>
                <a:ea typeface="+mn-lt"/>
                <a:cs typeface="+mn-lt"/>
              </a:rPr>
              <a:t>[1] Sentimental Analysis of YouTube Video Comments Using Bagging Ensemble Learning Approach.         (2023).;02(04) </a:t>
            </a:r>
            <a:r>
              <a:rPr lang="en-IN" sz="1800" err="1">
                <a:latin typeface="Times New Roman"/>
                <a:ea typeface="+mn-lt"/>
                <a:cs typeface="+mn-lt"/>
              </a:rPr>
              <a:t>doi</a:t>
            </a:r>
            <a:r>
              <a:rPr lang="en-IN" sz="1800">
                <a:latin typeface="Times New Roman"/>
                <a:ea typeface="+mn-lt"/>
                <a:cs typeface="+mn-lt"/>
              </a:rPr>
              <a:t>: 10.55041/isjem00336</a:t>
            </a:r>
            <a:endParaRPr lang="en-US" sz="1800">
              <a:latin typeface="Times New Roman"/>
              <a:cs typeface="Calibri"/>
            </a:endParaRPr>
          </a:p>
          <a:p>
            <a:pPr marL="457200" lvl="1" indent="0">
              <a:buNone/>
            </a:pPr>
            <a:r>
              <a:rPr lang="en-IN" sz="1800">
                <a:latin typeface="Times New Roman"/>
                <a:ea typeface="+mn-lt"/>
                <a:cs typeface="+mn-lt"/>
              </a:rPr>
              <a:t>[2]I, Putu, Agus, Eka, Darma, </a:t>
            </a:r>
            <a:r>
              <a:rPr lang="en-IN" sz="1800" err="1">
                <a:latin typeface="Times New Roman"/>
                <a:ea typeface="+mn-lt"/>
                <a:cs typeface="+mn-lt"/>
              </a:rPr>
              <a:t>Udayana</a:t>
            </a:r>
            <a:r>
              <a:rPr lang="en-IN" sz="1800">
                <a:latin typeface="Times New Roman"/>
                <a:ea typeface="+mn-lt"/>
                <a:cs typeface="+mn-lt"/>
              </a:rPr>
              <a:t>., I., G., A., </a:t>
            </a:r>
            <a:r>
              <a:rPr lang="en-IN" sz="1800" err="1">
                <a:latin typeface="Times New Roman"/>
                <a:ea typeface="+mn-lt"/>
                <a:cs typeface="+mn-lt"/>
              </a:rPr>
              <a:t>Indrawan</a:t>
            </a:r>
            <a:r>
              <a:rPr lang="en-IN" sz="1800">
                <a:latin typeface="Times New Roman"/>
                <a:ea typeface="+mn-lt"/>
                <a:cs typeface="+mn-lt"/>
              </a:rPr>
              <a:t>., I, Putu, Denny, Indra, Putra. Decision Support System for Sentiment Analysis of </a:t>
            </a:r>
            <a:r>
              <a:rPr lang="en-IN" sz="1800" err="1">
                <a:latin typeface="Times New Roman"/>
                <a:ea typeface="+mn-lt"/>
                <a:cs typeface="+mn-lt"/>
              </a:rPr>
              <a:t>Youtube</a:t>
            </a:r>
            <a:r>
              <a:rPr lang="en-IN" sz="1800">
                <a:latin typeface="Times New Roman"/>
                <a:ea typeface="+mn-lt"/>
                <a:cs typeface="+mn-lt"/>
              </a:rPr>
              <a:t> Comments on Government Policies. Journal of Computer Networks, Architecture and High Performance Computing, (2023).;5(1):27-37. </a:t>
            </a:r>
            <a:r>
              <a:rPr lang="en-IN" sz="1800" err="1">
                <a:latin typeface="Times New Roman"/>
                <a:ea typeface="+mn-lt"/>
                <a:cs typeface="+mn-lt"/>
              </a:rPr>
              <a:t>doi</a:t>
            </a:r>
            <a:r>
              <a:rPr lang="en-IN" sz="1800">
                <a:latin typeface="Times New Roman"/>
                <a:ea typeface="+mn-lt"/>
                <a:cs typeface="+mn-lt"/>
              </a:rPr>
              <a:t>: 10.47709/cnahpc.v5i1.1999</a:t>
            </a:r>
          </a:p>
          <a:p>
            <a:pPr marL="457200" lvl="1" indent="0">
              <a:buNone/>
            </a:pPr>
            <a:r>
              <a:rPr lang="en-IN" sz="1800">
                <a:latin typeface="Times New Roman"/>
                <a:ea typeface="+mn-lt"/>
                <a:cs typeface="+mn-lt"/>
              </a:rPr>
              <a:t>[3]</a:t>
            </a:r>
            <a:r>
              <a:rPr lang="en-IN" sz="1800" err="1">
                <a:latin typeface="Times New Roman"/>
                <a:ea typeface="+mn-lt"/>
                <a:cs typeface="+mn-lt"/>
              </a:rPr>
              <a:t>Dimaz</a:t>
            </a:r>
            <a:r>
              <a:rPr lang="en-IN" sz="1800">
                <a:latin typeface="Times New Roman"/>
                <a:ea typeface="+mn-lt"/>
                <a:cs typeface="+mn-lt"/>
              </a:rPr>
              <a:t>, </a:t>
            </a:r>
            <a:r>
              <a:rPr lang="en-IN" sz="1800" err="1">
                <a:latin typeface="Times New Roman"/>
                <a:ea typeface="+mn-lt"/>
                <a:cs typeface="+mn-lt"/>
              </a:rPr>
              <a:t>Cahya</a:t>
            </a:r>
            <a:r>
              <a:rPr lang="en-IN" sz="1800">
                <a:latin typeface="Times New Roman"/>
                <a:ea typeface="+mn-lt"/>
                <a:cs typeface="+mn-lt"/>
              </a:rPr>
              <a:t>, Ardhi., Dwi, </a:t>
            </a:r>
            <a:r>
              <a:rPr lang="en-IN" sz="1800" err="1">
                <a:latin typeface="Times New Roman"/>
                <a:ea typeface="+mn-lt"/>
                <a:cs typeface="+mn-lt"/>
              </a:rPr>
              <a:t>Puspita</a:t>
            </a:r>
            <a:r>
              <a:rPr lang="en-IN" sz="1800">
                <a:latin typeface="Times New Roman"/>
                <a:ea typeface="+mn-lt"/>
                <a:cs typeface="+mn-lt"/>
              </a:rPr>
              <a:t>, Sari. Sentiment Analysis of YouTube Comments: Potential Indonesian Presidential Election Candidates. International Journal of Computer Applications Technology and Research, (2022).451-456. </a:t>
            </a:r>
            <a:r>
              <a:rPr lang="en-IN" sz="1800" err="1">
                <a:latin typeface="Times New Roman"/>
                <a:ea typeface="+mn-lt"/>
                <a:cs typeface="+mn-lt"/>
              </a:rPr>
              <a:t>doi</a:t>
            </a:r>
            <a:r>
              <a:rPr lang="en-IN" sz="1800">
                <a:latin typeface="Times New Roman"/>
                <a:ea typeface="+mn-lt"/>
                <a:cs typeface="+mn-lt"/>
              </a:rPr>
              <a:t>: 10.7753/ijcatr1112.1010</a:t>
            </a:r>
          </a:p>
          <a:p>
            <a:pPr marL="457200" lvl="1" indent="0">
              <a:buNone/>
            </a:pPr>
            <a:r>
              <a:rPr lang="en-IN" sz="1800">
                <a:latin typeface="Times New Roman"/>
                <a:ea typeface="+mn-lt"/>
                <a:cs typeface="+mn-lt"/>
              </a:rPr>
              <a:t>[4]</a:t>
            </a:r>
            <a:r>
              <a:rPr lang="en-IN" sz="1800" err="1">
                <a:latin typeface="Times New Roman"/>
                <a:ea typeface="+mn-lt"/>
                <a:cs typeface="+mn-lt"/>
              </a:rPr>
              <a:t>Dhiaa</a:t>
            </a:r>
            <a:r>
              <a:rPr lang="en-IN" sz="1800">
                <a:latin typeface="Times New Roman"/>
                <a:ea typeface="+mn-lt"/>
                <a:cs typeface="+mn-lt"/>
              </a:rPr>
              <a:t>, Musleh., </a:t>
            </a:r>
            <a:r>
              <a:rPr lang="en-IN" sz="1800" err="1">
                <a:latin typeface="Times New Roman"/>
                <a:ea typeface="+mn-lt"/>
                <a:cs typeface="+mn-lt"/>
              </a:rPr>
              <a:t>Nasro</a:t>
            </a:r>
            <a:r>
              <a:rPr lang="en-IN" sz="1800">
                <a:latin typeface="Times New Roman"/>
                <a:ea typeface="+mn-lt"/>
                <a:cs typeface="+mn-lt"/>
              </a:rPr>
              <a:t>, Min-Allah., </a:t>
            </a:r>
            <a:r>
              <a:rPr lang="en-IN" sz="1800" err="1">
                <a:latin typeface="Times New Roman"/>
                <a:ea typeface="+mn-lt"/>
                <a:cs typeface="+mn-lt"/>
              </a:rPr>
              <a:t>Mamoun</a:t>
            </a:r>
            <a:r>
              <a:rPr lang="en-IN" sz="1800">
                <a:latin typeface="Times New Roman"/>
                <a:ea typeface="+mn-lt"/>
                <a:cs typeface="+mn-lt"/>
              </a:rPr>
              <a:t>, Masoud, </a:t>
            </a:r>
            <a:r>
              <a:rPr lang="en-IN" sz="1800" err="1">
                <a:latin typeface="Times New Roman"/>
                <a:ea typeface="+mn-lt"/>
                <a:cs typeface="+mn-lt"/>
              </a:rPr>
              <a:t>Abdulqader</a:t>
            </a:r>
            <a:r>
              <a:rPr lang="en-IN" sz="1800">
                <a:latin typeface="Times New Roman"/>
                <a:ea typeface="+mn-lt"/>
                <a:cs typeface="+mn-lt"/>
              </a:rPr>
              <a:t>. Arabic Sentiment Analysis of YouTube Comments: NLP-Based Machine Learning Approaches for Content Evaluation. Big data and cognitive computing, (2023).;7(3):127-127. </a:t>
            </a:r>
            <a:r>
              <a:rPr lang="en-IN" sz="1800" err="1">
                <a:latin typeface="Times New Roman"/>
                <a:ea typeface="+mn-lt"/>
                <a:cs typeface="+mn-lt"/>
              </a:rPr>
              <a:t>doi</a:t>
            </a:r>
            <a:r>
              <a:rPr lang="en-IN" sz="1800">
                <a:latin typeface="Times New Roman"/>
                <a:ea typeface="+mn-lt"/>
                <a:cs typeface="+mn-lt"/>
              </a:rPr>
              <a:t>: 10.3390/bdcc7030127</a:t>
            </a:r>
          </a:p>
          <a:p>
            <a:pPr marL="457200" lvl="1" indent="0">
              <a:buNone/>
            </a:pPr>
            <a:r>
              <a:rPr lang="en-IN" sz="1800">
                <a:latin typeface="Times New Roman"/>
                <a:ea typeface="+mn-lt"/>
                <a:cs typeface="+mn-lt"/>
              </a:rPr>
              <a:t>[5]Siti, </a:t>
            </a:r>
            <a:r>
              <a:rPr lang="en-IN" sz="1800" err="1">
                <a:latin typeface="Times New Roman"/>
                <a:ea typeface="+mn-lt"/>
                <a:cs typeface="+mn-lt"/>
              </a:rPr>
              <a:t>Khomsah</a:t>
            </a:r>
            <a:r>
              <a:rPr lang="en-IN" sz="1800">
                <a:latin typeface="Times New Roman"/>
                <a:ea typeface="+mn-lt"/>
                <a:cs typeface="+mn-lt"/>
              </a:rPr>
              <a:t>. Sentiment Analysis On YouTube Comments Using Word2Vec and Random Forest. </a:t>
            </a:r>
            <a:r>
              <a:rPr lang="en-IN" sz="1800" err="1">
                <a:latin typeface="Times New Roman"/>
                <a:ea typeface="+mn-lt"/>
                <a:cs typeface="+mn-lt"/>
              </a:rPr>
              <a:t>Telematika</a:t>
            </a:r>
            <a:r>
              <a:rPr lang="en-IN" sz="1800">
                <a:latin typeface="Times New Roman"/>
                <a:ea typeface="+mn-lt"/>
                <a:cs typeface="+mn-lt"/>
              </a:rPr>
              <a:t>, (2021).;18(1):61-72. </a:t>
            </a:r>
            <a:r>
              <a:rPr lang="en-IN" sz="1800" err="1">
                <a:latin typeface="Times New Roman"/>
                <a:ea typeface="+mn-lt"/>
                <a:cs typeface="+mn-lt"/>
              </a:rPr>
              <a:t>doi</a:t>
            </a:r>
            <a:r>
              <a:rPr lang="en-IN" sz="1800">
                <a:latin typeface="Times New Roman"/>
                <a:ea typeface="+mn-lt"/>
                <a:cs typeface="+mn-lt"/>
              </a:rPr>
              <a:t>: 10.31315/TELEMATIKA.V18I1.4493</a:t>
            </a:r>
          </a:p>
          <a:p>
            <a:pPr marL="457200" lvl="1" indent="0">
              <a:buNone/>
            </a:pPr>
            <a:r>
              <a:rPr lang="en-IN" sz="1800">
                <a:latin typeface="Times New Roman"/>
                <a:ea typeface="+mn-lt"/>
                <a:cs typeface="+mn-lt"/>
              </a:rPr>
              <a:t>[6]Theodoros, G., Iliopoulos. (2023). A Cloud Based Sentiment Analysis through Logistic Regression in AWS Platform. Computer Systems: Science &amp; Engineering, 45(1):857-868. </a:t>
            </a:r>
            <a:r>
              <a:rPr lang="en-IN" sz="1800" err="1">
                <a:latin typeface="Times New Roman"/>
                <a:ea typeface="+mn-lt"/>
                <a:cs typeface="+mn-lt"/>
              </a:rPr>
              <a:t>doi</a:t>
            </a:r>
            <a:r>
              <a:rPr lang="en-IN" sz="1800">
                <a:latin typeface="Times New Roman"/>
                <a:ea typeface="+mn-lt"/>
                <a:cs typeface="+mn-lt"/>
              </a:rPr>
              <a:t>: 10.32604/csse.2023.031</a:t>
            </a:r>
          </a:p>
          <a:p>
            <a:pPr marL="457200" lvl="1" indent="0">
              <a:buNone/>
            </a:pPr>
            <a:r>
              <a:rPr lang="en-IN" sz="1800">
                <a:latin typeface="Times New Roman"/>
                <a:ea typeface="+mn-lt"/>
                <a:cs typeface="+mn-lt"/>
              </a:rPr>
              <a:t>321</a:t>
            </a:r>
          </a:p>
          <a:p>
            <a:pPr marL="457200" lvl="1" indent="0">
              <a:buNone/>
            </a:pPr>
            <a:r>
              <a:rPr lang="en-IN" sz="1800">
                <a:latin typeface="Times New Roman"/>
                <a:cs typeface="Times New Roman"/>
              </a:rPr>
              <a:t>.</a:t>
            </a:r>
            <a:endParaRPr lang="en-IN"/>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spTree>
    <p:extLst>
      <p:ext uri="{BB962C8B-B14F-4D97-AF65-F5344CB8AC3E}">
        <p14:creationId xmlns:p14="http://schemas.microsoft.com/office/powerpoint/2010/main" val="2103320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A69E3-B85A-B88B-6581-F0D494C5FAB5}"/>
              </a:ext>
            </a:extLst>
          </p:cNvPr>
          <p:cNvSpPr>
            <a:spLocks noGrp="1"/>
          </p:cNvSpPr>
          <p:nvPr>
            <p:ph idx="1"/>
          </p:nvPr>
        </p:nvSpPr>
        <p:spPr>
          <a:xfrm>
            <a:off x="3194269" y="2719004"/>
            <a:ext cx="5330497" cy="1417201"/>
          </a:xfrm>
        </p:spPr>
        <p:txBody>
          <a:bodyPr vert="horz" lIns="91440" tIns="45720" rIns="91440" bIns="45720" rtlCol="0" anchor="t">
            <a:normAutofit/>
          </a:bodyPr>
          <a:lstStyle/>
          <a:p>
            <a:pPr marL="0" indent="0">
              <a:buNone/>
            </a:pPr>
            <a:r>
              <a:rPr lang="en-IN" sz="9600">
                <a:ea typeface="+mn-lt"/>
                <a:cs typeface="+mn-lt"/>
              </a:rPr>
              <a:t>Thank You</a:t>
            </a:r>
            <a:endParaRPr lang="en-IN" sz="9600">
              <a:cs typeface="Calibri" panose="020F0502020204030204"/>
            </a:endParaRPr>
          </a:p>
          <a:p>
            <a:endParaRPr lang="en-IN" sz="9600">
              <a:cs typeface="Calibri" panose="020F0502020204030204"/>
            </a:endParaRPr>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8" name="Picture 7" descr="AWS' Top Highlights and Must-Sees for #splunkconf17 | Splunk">
            <a:extLst>
              <a:ext uri="{FF2B5EF4-FFF2-40B4-BE49-F238E27FC236}">
                <a16:creationId xmlns:a16="http://schemas.microsoft.com/office/drawing/2014/main" id="{8C5DBE65-62BA-4186-5264-33113680570B}"/>
              </a:ext>
            </a:extLst>
          </p:cNvPr>
          <p:cNvPicPr>
            <a:picLocks noChangeAspect="1"/>
          </p:cNvPicPr>
          <p:nvPr/>
        </p:nvPicPr>
        <p:blipFill>
          <a:blip r:embed="rId2"/>
          <a:stretch>
            <a:fillRect/>
          </a:stretch>
        </p:blipFill>
        <p:spPr>
          <a:xfrm>
            <a:off x="126125" y="119785"/>
            <a:ext cx="11922230" cy="6618421"/>
          </a:xfrm>
          <a:prstGeom prst="rect">
            <a:avLst/>
          </a:prstGeom>
        </p:spPr>
      </p:pic>
      <p:pic>
        <p:nvPicPr>
          <p:cNvPr id="9" name="Picture 8" descr="A pink and black logo&#10;&#10;Description automatically generated">
            <a:extLst>
              <a:ext uri="{FF2B5EF4-FFF2-40B4-BE49-F238E27FC236}">
                <a16:creationId xmlns:a16="http://schemas.microsoft.com/office/drawing/2014/main" id="{3407C0C6-87A8-D33A-0558-A5A5E6F73053}"/>
              </a:ext>
            </a:extLst>
          </p:cNvPr>
          <p:cNvPicPr>
            <a:picLocks noChangeAspect="1"/>
          </p:cNvPicPr>
          <p:nvPr/>
        </p:nvPicPr>
        <p:blipFill>
          <a:blip r:embed="rId3"/>
          <a:stretch>
            <a:fillRect/>
          </a:stretch>
        </p:blipFill>
        <p:spPr>
          <a:xfrm>
            <a:off x="10834414" y="216776"/>
            <a:ext cx="1156138" cy="293415"/>
          </a:xfrm>
          <a:prstGeom prst="rect">
            <a:avLst/>
          </a:prstGeom>
        </p:spPr>
      </p:pic>
      <p:pic>
        <p:nvPicPr>
          <p:cNvPr id="11" name="Picture 10" descr="AWS' Top Highlights and Must-Sees for #splunkconf17 | Splunk">
            <a:extLst>
              <a:ext uri="{FF2B5EF4-FFF2-40B4-BE49-F238E27FC236}">
                <a16:creationId xmlns:a16="http://schemas.microsoft.com/office/drawing/2014/main" id="{EF02804F-CC9B-E3D4-8A94-C7E32140D687}"/>
              </a:ext>
            </a:extLst>
          </p:cNvPr>
          <p:cNvPicPr>
            <a:picLocks noChangeAspect="1"/>
          </p:cNvPicPr>
          <p:nvPr/>
        </p:nvPicPr>
        <p:blipFill rotWithShape="1">
          <a:blip r:embed="rId2"/>
          <a:srcRect l="843" t="61683" r="80153" b="17595"/>
          <a:stretch/>
        </p:blipFill>
        <p:spPr>
          <a:xfrm>
            <a:off x="267138" y="4442811"/>
            <a:ext cx="11552629" cy="2157169"/>
          </a:xfrm>
          <a:prstGeom prst="rect">
            <a:avLst/>
          </a:prstGeom>
        </p:spPr>
      </p:pic>
    </p:spTree>
    <p:extLst>
      <p:ext uri="{BB962C8B-B14F-4D97-AF65-F5344CB8AC3E}">
        <p14:creationId xmlns:p14="http://schemas.microsoft.com/office/powerpoint/2010/main" val="314042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p:txBody>
          <a:bodyPr/>
          <a:lstStyle/>
          <a:p>
            <a:r>
              <a:rPr lang="en-IN">
                <a:latin typeface="Times New Roman"/>
                <a:cs typeface="Times New Roman"/>
              </a:rPr>
              <a:t>                              Objective</a:t>
            </a:r>
          </a:p>
        </p:txBody>
      </p:sp>
      <p:sp>
        <p:nvSpPr>
          <p:cNvPr id="3" name="Content Placeholder 2">
            <a:extLst>
              <a:ext uri="{FF2B5EF4-FFF2-40B4-BE49-F238E27FC236}">
                <a16:creationId xmlns:a16="http://schemas.microsoft.com/office/drawing/2014/main" id="{986A69E3-B85A-B88B-6581-F0D494C5FAB5}"/>
              </a:ext>
            </a:extLst>
          </p:cNvPr>
          <p:cNvSpPr>
            <a:spLocks noGrp="1"/>
          </p:cNvSpPr>
          <p:nvPr>
            <p:ph idx="1"/>
          </p:nvPr>
        </p:nvSpPr>
        <p:spPr>
          <a:xfrm>
            <a:off x="914400" y="2955925"/>
            <a:ext cx="10515600" cy="947738"/>
          </a:xfrm>
        </p:spPr>
        <p:txBody>
          <a:bodyPr vert="horz" lIns="91440" tIns="45720" rIns="91440" bIns="45720" rtlCol="0" anchor="t">
            <a:normAutofit/>
          </a:bodyPr>
          <a:lstStyle/>
          <a:p>
            <a:r>
              <a:rPr lang="en-IN">
                <a:solidFill>
                  <a:srgbClr val="000000"/>
                </a:solidFill>
                <a:ea typeface="+mn-lt"/>
                <a:cs typeface="+mn-lt"/>
              </a:rPr>
              <a:t>To analyse sentiment in YouTube comments using a model built with LSTM and NLP techniques.</a:t>
            </a:r>
            <a:endParaRPr lang="en-IN">
              <a:solidFill>
                <a:srgbClr val="000000"/>
              </a:solidFill>
            </a:endParaRPr>
          </a:p>
          <a:p>
            <a:endParaRPr lang="en-IN">
              <a:cs typeface="Calibri"/>
            </a:endParaRPr>
          </a:p>
          <a:p>
            <a:endParaRPr lang="en-IN">
              <a:solidFill>
                <a:srgbClr val="000000"/>
              </a:solidFill>
              <a:cs typeface="Calibri"/>
            </a:endParaRPr>
          </a:p>
          <a:p>
            <a:endParaRPr lang="en-IN">
              <a:solidFill>
                <a:srgbClr val="000000"/>
              </a:solidFill>
              <a:cs typeface="Calibri"/>
            </a:endParaRPr>
          </a:p>
          <a:p>
            <a:endParaRPr lang="en-IN">
              <a:solidFill>
                <a:srgbClr val="000000"/>
              </a:solidFill>
              <a:cs typeface="Calibri"/>
            </a:endParaRPr>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spTree>
    <p:extLst>
      <p:ext uri="{BB962C8B-B14F-4D97-AF65-F5344CB8AC3E}">
        <p14:creationId xmlns:p14="http://schemas.microsoft.com/office/powerpoint/2010/main" val="385363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a:xfrm>
            <a:off x="715579" y="207470"/>
            <a:ext cx="10515600" cy="1325563"/>
          </a:xfrm>
        </p:spPr>
        <p:txBody>
          <a:bodyPr/>
          <a:lstStyle/>
          <a:p>
            <a:r>
              <a:rPr lang="en-IN">
                <a:latin typeface="Times New Roman" panose="02020603050405020304" pitchFamily="18" charset="0"/>
                <a:cs typeface="Times New Roman" panose="02020603050405020304" pitchFamily="18" charset="0"/>
              </a:rPr>
              <a:t>			Literature Survey</a:t>
            </a:r>
            <a:endParaRPr lang="en-IN"/>
          </a:p>
        </p:txBody>
      </p:sp>
      <p:sp>
        <p:nvSpPr>
          <p:cNvPr id="3" name="Content Placeholder 2">
            <a:extLst>
              <a:ext uri="{FF2B5EF4-FFF2-40B4-BE49-F238E27FC236}">
                <a16:creationId xmlns:a16="http://schemas.microsoft.com/office/drawing/2014/main" id="{986A69E3-B85A-B88B-6581-F0D494C5FAB5}"/>
              </a:ext>
            </a:extLst>
          </p:cNvPr>
          <p:cNvSpPr>
            <a:spLocks noGrp="1"/>
          </p:cNvSpPr>
          <p:nvPr>
            <p:ph idx="1"/>
          </p:nvPr>
        </p:nvSpPr>
        <p:spPr/>
        <p:txBody>
          <a:bodyPr vert="horz" lIns="91440" tIns="45720" rIns="91440" bIns="45720" rtlCol="0" anchor="t">
            <a:normAutofit/>
          </a:bodyPr>
          <a:lstStyle/>
          <a:p>
            <a:pPr marL="0" indent="0">
              <a:buNone/>
            </a:pPr>
            <a:endParaRPr lang="en-IN">
              <a:cs typeface="Calibri"/>
            </a:endParaRPr>
          </a:p>
          <a:p>
            <a:pPr>
              <a:buFont typeface="Arial"/>
              <a:buChar char="•"/>
            </a:pPr>
            <a:endParaRPr lang="en-IN" sz="1200" b="1">
              <a:solidFill>
                <a:srgbClr val="D1D5DB"/>
              </a:solidFill>
              <a:cs typeface="Calibri"/>
            </a:endParaRPr>
          </a:p>
          <a:p>
            <a:pPr>
              <a:buFont typeface="Arial"/>
            </a:pPr>
            <a:endParaRPr lang="en-IN" sz="1800" b="1">
              <a:cs typeface="Calibri"/>
            </a:endParaRPr>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graphicFrame>
        <p:nvGraphicFramePr>
          <p:cNvPr id="6" name="Table 5">
            <a:extLst>
              <a:ext uri="{FF2B5EF4-FFF2-40B4-BE49-F238E27FC236}">
                <a16:creationId xmlns:a16="http://schemas.microsoft.com/office/drawing/2014/main" id="{209C86E9-18AC-A01F-D4B5-09C0D1719841}"/>
              </a:ext>
            </a:extLst>
          </p:cNvPr>
          <p:cNvGraphicFramePr>
            <a:graphicFrameLocks noGrp="1"/>
          </p:cNvGraphicFramePr>
          <p:nvPr>
            <p:extLst>
              <p:ext uri="{D42A27DB-BD31-4B8C-83A1-F6EECF244321}">
                <p14:modId xmlns:p14="http://schemas.microsoft.com/office/powerpoint/2010/main" val="3429255396"/>
              </p:ext>
            </p:extLst>
          </p:nvPr>
        </p:nvGraphicFramePr>
        <p:xfrm>
          <a:off x="1295400" y="1460500"/>
          <a:ext cx="9583129" cy="4575900"/>
        </p:xfrm>
        <a:graphic>
          <a:graphicData uri="http://schemas.openxmlformats.org/drawingml/2006/table">
            <a:tbl>
              <a:tblPr firstRow="1" bandRow="1">
                <a:tableStyleId>{21E4AEA4-8DFA-4A89-87EB-49C32662AFE0}</a:tableStyleId>
              </a:tblPr>
              <a:tblGrid>
                <a:gridCol w="9583129">
                  <a:extLst>
                    <a:ext uri="{9D8B030D-6E8A-4147-A177-3AD203B41FA5}">
                      <a16:colId xmlns:a16="http://schemas.microsoft.com/office/drawing/2014/main" val="1923187917"/>
                    </a:ext>
                  </a:extLst>
                </a:gridCol>
              </a:tblGrid>
              <a:tr h="1627774">
                <a:tc>
                  <a:txBody>
                    <a:bodyPr/>
                    <a:lstStyle/>
                    <a:p>
                      <a:pPr lvl="0" algn="l">
                        <a:lnSpc>
                          <a:spcPct val="100000"/>
                        </a:lnSpc>
                        <a:spcBef>
                          <a:spcPts val="0"/>
                        </a:spcBef>
                        <a:spcAft>
                          <a:spcPts val="0"/>
                        </a:spcAft>
                        <a:buNone/>
                      </a:pPr>
                      <a:r>
                        <a:rPr lang="en-IN" sz="2800" u="none" strike="noStrike" noProof="0">
                          <a:solidFill>
                            <a:srgbClr val="000000"/>
                          </a:solidFill>
                        </a:rPr>
                        <a:t>Sentimental Analysis of YouTube Video Comments Using Bagging Ensemble Learning Approach. (2023).;02(04) </a:t>
                      </a:r>
                      <a:r>
                        <a:rPr lang="en-IN" sz="2800" u="none" strike="noStrike" noProof="0" err="1">
                          <a:solidFill>
                            <a:srgbClr val="000000"/>
                          </a:solidFill>
                        </a:rPr>
                        <a:t>doi</a:t>
                      </a:r>
                      <a:r>
                        <a:rPr lang="en-IN" sz="2800" u="none" strike="noStrike" noProof="0">
                          <a:solidFill>
                            <a:srgbClr val="000000"/>
                          </a:solidFill>
                        </a:rPr>
                        <a:t>: 10.55041/isjem00336</a:t>
                      </a:r>
                      <a:endParaRPr lang="en-GB" sz="2800" u="none" strike="noStrike" noProof="0">
                        <a:solidFill>
                          <a:srgbClr val="000000"/>
                        </a:solidFill>
                      </a:endParaRPr>
                    </a:p>
                    <a:p>
                      <a:pPr lvl="0">
                        <a:buNone/>
                      </a:pPr>
                      <a:endParaRPr lang="en-GB"/>
                    </a:p>
                  </a:txBody>
                  <a:tcPr/>
                </a:tc>
                <a:extLst>
                  <a:ext uri="{0D108BD9-81ED-4DB2-BD59-A6C34878D82A}">
                    <a16:rowId xmlns:a16="http://schemas.microsoft.com/office/drawing/2014/main" val="3609733377"/>
                  </a:ext>
                </a:extLst>
              </a:tr>
              <a:tr h="2929980">
                <a:tc>
                  <a:txBody>
                    <a:bodyPr/>
                    <a:lstStyle/>
                    <a:p>
                      <a:pPr marL="285750" marR="0" lvl="0" indent="-285750" algn="l">
                        <a:lnSpc>
                          <a:spcPct val="90000"/>
                        </a:lnSpc>
                        <a:spcBef>
                          <a:spcPts val="1000"/>
                        </a:spcBef>
                        <a:spcAft>
                          <a:spcPts val="0"/>
                        </a:spcAft>
                        <a:buFont typeface="Arial"/>
                        <a:buChar char="•"/>
                      </a:pPr>
                      <a:r>
                        <a:rPr lang="en-IN" sz="1800" u="none" strike="noStrike" noProof="0">
                          <a:solidFill>
                            <a:srgbClr val="000000"/>
                          </a:solidFill>
                        </a:rPr>
                        <a:t>Uses emotional scores to predict video enjoyment on YouTube by </a:t>
                      </a:r>
                      <a:r>
                        <a:rPr lang="en-IN" sz="1800" u="none" strike="noStrike" noProof="0" err="1">
                          <a:solidFill>
                            <a:srgbClr val="000000"/>
                          </a:solidFill>
                        </a:rPr>
                        <a:t>analyzing</a:t>
                      </a:r>
                      <a:r>
                        <a:rPr lang="en-IN" sz="1800" u="none" strike="noStrike" noProof="0">
                          <a:solidFill>
                            <a:srgbClr val="000000"/>
                          </a:solidFill>
                        </a:rPr>
                        <a:t> emotional tones in comments.</a:t>
                      </a:r>
                    </a:p>
                    <a:p>
                      <a:pPr marL="285750" marR="0" lvl="0" indent="-285750" algn="l">
                        <a:lnSpc>
                          <a:spcPct val="90000"/>
                        </a:lnSpc>
                        <a:spcBef>
                          <a:spcPts val="1000"/>
                        </a:spcBef>
                        <a:spcAft>
                          <a:spcPts val="0"/>
                        </a:spcAft>
                        <a:buFont typeface="Arial"/>
                        <a:buChar char="•"/>
                      </a:pPr>
                      <a:r>
                        <a:rPr lang="en-IN" sz="1800" u="none" strike="noStrike" noProof="0">
                          <a:solidFill>
                            <a:srgbClr val="000000"/>
                          </a:solidFill>
                        </a:rPr>
                        <a:t>Utilizes the YouTube API to retrieve and preprocess comments, categorizing them as positive, negative, or neutral.</a:t>
                      </a:r>
                    </a:p>
                    <a:p>
                      <a:pPr marL="285750" marR="0" lvl="0" indent="-285750" algn="l">
                        <a:lnSpc>
                          <a:spcPct val="90000"/>
                        </a:lnSpc>
                        <a:spcBef>
                          <a:spcPts val="1000"/>
                        </a:spcBef>
                        <a:spcAft>
                          <a:spcPts val="0"/>
                        </a:spcAft>
                        <a:buFont typeface="Arial"/>
                        <a:buChar char="•"/>
                      </a:pPr>
                      <a:r>
                        <a:rPr lang="en-IN" sz="1800" u="none" strike="noStrike" noProof="0">
                          <a:solidFill>
                            <a:srgbClr val="000000"/>
                          </a:solidFill>
                        </a:rPr>
                        <a:t>Employs language processing tools such as </a:t>
                      </a:r>
                      <a:r>
                        <a:rPr lang="en-IN" sz="1800" u="none" strike="noStrike" noProof="0" err="1">
                          <a:solidFill>
                            <a:srgbClr val="000000"/>
                          </a:solidFill>
                        </a:rPr>
                        <a:t>TextBlob</a:t>
                      </a:r>
                      <a:r>
                        <a:rPr lang="en-IN" sz="1800" u="none" strike="noStrike" noProof="0">
                          <a:solidFill>
                            <a:srgbClr val="000000"/>
                          </a:solidFill>
                        </a:rPr>
                        <a:t> or NLTK for sentiment analysis.</a:t>
                      </a:r>
                    </a:p>
                    <a:p>
                      <a:pPr marL="285750" marR="0" lvl="0" indent="-285750" algn="l">
                        <a:lnSpc>
                          <a:spcPct val="90000"/>
                        </a:lnSpc>
                        <a:spcBef>
                          <a:spcPts val="1000"/>
                        </a:spcBef>
                        <a:spcAft>
                          <a:spcPts val="0"/>
                        </a:spcAft>
                        <a:buFont typeface="Arial"/>
                        <a:buChar char="•"/>
                      </a:pPr>
                      <a:r>
                        <a:rPr lang="en-IN" sz="1800" u="none" strike="noStrike" noProof="0">
                          <a:solidFill>
                            <a:srgbClr val="000000"/>
                          </a:solidFill>
                        </a:rPr>
                        <a:t>Provides valuable insights for content creators and marketers to understand audience sentiment.</a:t>
                      </a:r>
                    </a:p>
                    <a:p>
                      <a:pPr marL="0" marR="0" lvl="0" indent="0" algn="l">
                        <a:lnSpc>
                          <a:spcPct val="90000"/>
                        </a:lnSpc>
                        <a:spcBef>
                          <a:spcPts val="1000"/>
                        </a:spcBef>
                        <a:spcAft>
                          <a:spcPts val="0"/>
                        </a:spcAft>
                        <a:buNone/>
                      </a:pPr>
                      <a:endParaRPr lang="en-IN" sz="2800" u="none" strike="noStrike" noProof="0">
                        <a:solidFill>
                          <a:srgbClr val="000000"/>
                        </a:solidFill>
                      </a:endParaRPr>
                    </a:p>
                    <a:p>
                      <a:pPr lvl="0">
                        <a:buNone/>
                      </a:pPr>
                      <a:endParaRPr lang="en-GB"/>
                    </a:p>
                  </a:txBody>
                  <a:tcPr/>
                </a:tc>
                <a:extLst>
                  <a:ext uri="{0D108BD9-81ED-4DB2-BD59-A6C34878D82A}">
                    <a16:rowId xmlns:a16="http://schemas.microsoft.com/office/drawing/2014/main" val="1486031267"/>
                  </a:ext>
                </a:extLst>
              </a:tr>
            </a:tbl>
          </a:graphicData>
        </a:graphic>
      </p:graphicFrame>
    </p:spTree>
    <p:extLst>
      <p:ext uri="{BB962C8B-B14F-4D97-AF65-F5344CB8AC3E}">
        <p14:creationId xmlns:p14="http://schemas.microsoft.com/office/powerpoint/2010/main" val="2620319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a:xfrm>
            <a:off x="715579" y="207470"/>
            <a:ext cx="10515600" cy="1325563"/>
          </a:xfrm>
        </p:spPr>
        <p:txBody>
          <a:bodyPr/>
          <a:lstStyle/>
          <a:p>
            <a:r>
              <a:rPr lang="en-IN">
                <a:latin typeface="Times New Roman" panose="02020603050405020304" pitchFamily="18" charset="0"/>
                <a:cs typeface="Times New Roman" panose="02020603050405020304" pitchFamily="18" charset="0"/>
              </a:rPr>
              <a:t>			Literature Survey</a:t>
            </a:r>
            <a:endParaRPr lang="en-IN"/>
          </a:p>
        </p:txBody>
      </p:sp>
      <p:sp>
        <p:nvSpPr>
          <p:cNvPr id="3" name="Content Placeholder 2">
            <a:extLst>
              <a:ext uri="{FF2B5EF4-FFF2-40B4-BE49-F238E27FC236}">
                <a16:creationId xmlns:a16="http://schemas.microsoft.com/office/drawing/2014/main" id="{986A69E3-B85A-B88B-6581-F0D494C5FAB5}"/>
              </a:ext>
            </a:extLst>
          </p:cNvPr>
          <p:cNvSpPr>
            <a:spLocks noGrp="1"/>
          </p:cNvSpPr>
          <p:nvPr>
            <p:ph idx="1"/>
          </p:nvPr>
        </p:nvSpPr>
        <p:spPr>
          <a:xfrm>
            <a:off x="-3556000" y="7731125"/>
            <a:ext cx="10502900" cy="3932238"/>
          </a:xfrm>
        </p:spPr>
        <p:txBody>
          <a:bodyPr vert="horz" lIns="91440" tIns="45720" rIns="91440" bIns="45720" rtlCol="0" anchor="t">
            <a:normAutofit/>
          </a:bodyPr>
          <a:lstStyle/>
          <a:p>
            <a:pPr>
              <a:buFont typeface="Arial"/>
              <a:buChar char="•"/>
            </a:pPr>
            <a:endParaRPr lang="en-IN" sz="1200" b="1">
              <a:solidFill>
                <a:srgbClr val="D1D5DB"/>
              </a:solidFill>
              <a:cs typeface="Calibri"/>
            </a:endParaRPr>
          </a:p>
          <a:p>
            <a:pPr>
              <a:buFont typeface="Arial"/>
              <a:buChar char="•"/>
            </a:pPr>
            <a:endParaRPr lang="en-IN" sz="1800" b="1">
              <a:solidFill>
                <a:srgbClr val="000000"/>
              </a:solidFill>
              <a:cs typeface="Calibri"/>
            </a:endParaRPr>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graphicFrame>
        <p:nvGraphicFramePr>
          <p:cNvPr id="6" name="Table 5">
            <a:extLst>
              <a:ext uri="{FF2B5EF4-FFF2-40B4-BE49-F238E27FC236}">
                <a16:creationId xmlns:a16="http://schemas.microsoft.com/office/drawing/2014/main" id="{209C86E9-18AC-A01F-D4B5-09C0D1719841}"/>
              </a:ext>
            </a:extLst>
          </p:cNvPr>
          <p:cNvGraphicFramePr>
            <a:graphicFrameLocks noGrp="1"/>
          </p:cNvGraphicFramePr>
          <p:nvPr>
            <p:extLst>
              <p:ext uri="{D42A27DB-BD31-4B8C-83A1-F6EECF244321}">
                <p14:modId xmlns:p14="http://schemas.microsoft.com/office/powerpoint/2010/main" val="1847442773"/>
              </p:ext>
            </p:extLst>
          </p:nvPr>
        </p:nvGraphicFramePr>
        <p:xfrm>
          <a:off x="1016000" y="1536700"/>
          <a:ext cx="10144125" cy="4692904"/>
        </p:xfrm>
        <a:graphic>
          <a:graphicData uri="http://schemas.openxmlformats.org/drawingml/2006/table">
            <a:tbl>
              <a:tblPr firstRow="1" bandRow="1">
                <a:tableStyleId>{21E4AEA4-8DFA-4A89-87EB-49C32662AFE0}</a:tableStyleId>
              </a:tblPr>
              <a:tblGrid>
                <a:gridCol w="10144125">
                  <a:extLst>
                    <a:ext uri="{9D8B030D-6E8A-4147-A177-3AD203B41FA5}">
                      <a16:colId xmlns:a16="http://schemas.microsoft.com/office/drawing/2014/main" val="1923187917"/>
                    </a:ext>
                  </a:extLst>
                </a:gridCol>
              </a:tblGrid>
              <a:tr h="2465836">
                <a:tc>
                  <a:txBody>
                    <a:bodyPr/>
                    <a:lstStyle/>
                    <a:p>
                      <a:pPr lvl="0" algn="just">
                        <a:lnSpc>
                          <a:spcPct val="100000"/>
                        </a:lnSpc>
                        <a:spcBef>
                          <a:spcPts val="0"/>
                        </a:spcBef>
                        <a:spcAft>
                          <a:spcPts val="0"/>
                        </a:spcAft>
                        <a:buNone/>
                      </a:pPr>
                      <a:r>
                        <a:rPr lang="en-US" sz="2800" b="1" i="0" u="none" strike="noStrike" noProof="0">
                          <a:solidFill>
                            <a:srgbClr val="000000"/>
                          </a:solidFill>
                        </a:rPr>
                        <a:t>I, Putu, Agus, Eka, Darma, Udayana., I., G., A., Indrawan., I, Putu, Denny, Indra, Putra. Decision Support System for Sentiment Analysis of Youtube Comments on Government Policies. Journal of Computer Networks, Architecture and High Performance Computing, (2023).;5(1):27-37. doi: 10.47709/cnahpc.v5i1.1999</a:t>
                      </a:r>
                      <a:endParaRPr lang="en-US" b="1"/>
                    </a:p>
                    <a:p>
                      <a:pPr lvl="0">
                        <a:buNone/>
                      </a:pPr>
                      <a:endParaRPr lang="en-GB"/>
                    </a:p>
                  </a:txBody>
                  <a:tcPr/>
                </a:tc>
                <a:extLst>
                  <a:ext uri="{0D108BD9-81ED-4DB2-BD59-A6C34878D82A}">
                    <a16:rowId xmlns:a16="http://schemas.microsoft.com/office/drawing/2014/main" val="3609733377"/>
                  </a:ext>
                </a:extLst>
              </a:tr>
              <a:tr h="2120379">
                <a:tc>
                  <a:txBody>
                    <a:bodyPr/>
                    <a:lstStyle/>
                    <a:p>
                      <a:pPr marL="285750" marR="0" lvl="0" indent="-285750" algn="l">
                        <a:lnSpc>
                          <a:spcPct val="90000"/>
                        </a:lnSpc>
                        <a:spcBef>
                          <a:spcPts val="1000"/>
                        </a:spcBef>
                        <a:spcAft>
                          <a:spcPts val="0"/>
                        </a:spcAft>
                        <a:buFont typeface="Arial"/>
                        <a:buChar char="•"/>
                      </a:pPr>
                      <a:r>
                        <a:rPr lang="en-IN" sz="2400" u="none" strike="noStrike" noProof="0">
                          <a:solidFill>
                            <a:srgbClr val="000000"/>
                          </a:solidFill>
                        </a:rPr>
                        <a:t>Focuses on sentiment analysis classifying YouTube comments as positive, negative, or neutral. Applies the Naïve Bayes algorithm and analytical metrics like accuracy, precision, and recall. Analyzes 18 YouTube video links with 50.64% positive, 7.70% negative, and 39.23% neutral sentiments.</a:t>
                      </a:r>
                      <a:endParaRPr lang="en-US" sz="2400"/>
                    </a:p>
                    <a:p>
                      <a:pPr marL="0" marR="0" lvl="0" indent="0" algn="l">
                        <a:lnSpc>
                          <a:spcPct val="90000"/>
                        </a:lnSpc>
                        <a:spcBef>
                          <a:spcPts val="1000"/>
                        </a:spcBef>
                        <a:spcAft>
                          <a:spcPts val="0"/>
                        </a:spcAft>
                        <a:buNone/>
                      </a:pPr>
                      <a:endParaRPr lang="en-IN" sz="2800" u="none" strike="noStrike" noProof="0">
                        <a:solidFill>
                          <a:srgbClr val="000000"/>
                        </a:solidFill>
                      </a:endParaRPr>
                    </a:p>
                    <a:p>
                      <a:pPr lvl="0">
                        <a:buNone/>
                      </a:pPr>
                      <a:endParaRPr lang="en-GB"/>
                    </a:p>
                  </a:txBody>
                  <a:tcPr/>
                </a:tc>
                <a:extLst>
                  <a:ext uri="{0D108BD9-81ED-4DB2-BD59-A6C34878D82A}">
                    <a16:rowId xmlns:a16="http://schemas.microsoft.com/office/drawing/2014/main" val="1486031267"/>
                  </a:ext>
                </a:extLst>
              </a:tr>
            </a:tbl>
          </a:graphicData>
        </a:graphic>
      </p:graphicFrame>
    </p:spTree>
    <p:extLst>
      <p:ext uri="{BB962C8B-B14F-4D97-AF65-F5344CB8AC3E}">
        <p14:creationId xmlns:p14="http://schemas.microsoft.com/office/powerpoint/2010/main" val="385727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a:xfrm>
            <a:off x="715579" y="207470"/>
            <a:ext cx="10515600" cy="1325563"/>
          </a:xfrm>
        </p:spPr>
        <p:txBody>
          <a:bodyPr/>
          <a:lstStyle/>
          <a:p>
            <a:r>
              <a:rPr lang="en-IN">
                <a:latin typeface="Times New Roman" panose="02020603050405020304" pitchFamily="18" charset="0"/>
                <a:cs typeface="Times New Roman" panose="02020603050405020304" pitchFamily="18" charset="0"/>
              </a:rPr>
              <a:t>			Literature Survey</a:t>
            </a:r>
            <a:endParaRPr lang="en-IN"/>
          </a:p>
        </p:txBody>
      </p:sp>
      <p:sp>
        <p:nvSpPr>
          <p:cNvPr id="3" name="Content Placeholder 2">
            <a:extLst>
              <a:ext uri="{FF2B5EF4-FFF2-40B4-BE49-F238E27FC236}">
                <a16:creationId xmlns:a16="http://schemas.microsoft.com/office/drawing/2014/main" id="{986A69E3-B85A-B88B-6581-F0D494C5FAB5}"/>
              </a:ext>
            </a:extLst>
          </p:cNvPr>
          <p:cNvSpPr>
            <a:spLocks noGrp="1"/>
          </p:cNvSpPr>
          <p:nvPr>
            <p:ph idx="1"/>
          </p:nvPr>
        </p:nvSpPr>
        <p:spPr>
          <a:xfrm>
            <a:off x="-3556000" y="7731125"/>
            <a:ext cx="10502900" cy="3932238"/>
          </a:xfrm>
        </p:spPr>
        <p:txBody>
          <a:bodyPr vert="horz" lIns="91440" tIns="45720" rIns="91440" bIns="45720" rtlCol="0" anchor="t">
            <a:normAutofit/>
          </a:bodyPr>
          <a:lstStyle/>
          <a:p>
            <a:pPr>
              <a:buFont typeface="Arial"/>
              <a:buChar char="•"/>
            </a:pPr>
            <a:endParaRPr lang="en-IN" sz="1200" b="1">
              <a:solidFill>
                <a:srgbClr val="D1D5DB"/>
              </a:solidFill>
              <a:cs typeface="Calibri"/>
            </a:endParaRPr>
          </a:p>
          <a:p>
            <a:pPr>
              <a:buFont typeface="Arial"/>
              <a:buChar char="•"/>
            </a:pPr>
            <a:endParaRPr lang="en-IN" sz="1800" b="1">
              <a:solidFill>
                <a:srgbClr val="000000"/>
              </a:solidFill>
              <a:cs typeface="Calibri"/>
            </a:endParaRPr>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graphicFrame>
        <p:nvGraphicFramePr>
          <p:cNvPr id="6" name="Table 5">
            <a:extLst>
              <a:ext uri="{FF2B5EF4-FFF2-40B4-BE49-F238E27FC236}">
                <a16:creationId xmlns:a16="http://schemas.microsoft.com/office/drawing/2014/main" id="{209C86E9-18AC-A01F-D4B5-09C0D1719841}"/>
              </a:ext>
            </a:extLst>
          </p:cNvPr>
          <p:cNvGraphicFramePr>
            <a:graphicFrameLocks noGrp="1"/>
          </p:cNvGraphicFramePr>
          <p:nvPr>
            <p:extLst>
              <p:ext uri="{D42A27DB-BD31-4B8C-83A1-F6EECF244321}">
                <p14:modId xmlns:p14="http://schemas.microsoft.com/office/powerpoint/2010/main" val="137459592"/>
              </p:ext>
            </p:extLst>
          </p:nvPr>
        </p:nvGraphicFramePr>
        <p:xfrm>
          <a:off x="1016000" y="1295400"/>
          <a:ext cx="10297514" cy="5178552"/>
        </p:xfrm>
        <a:graphic>
          <a:graphicData uri="http://schemas.openxmlformats.org/drawingml/2006/table">
            <a:tbl>
              <a:tblPr firstRow="1" bandRow="1">
                <a:tableStyleId>{21E4AEA4-8DFA-4A89-87EB-49C32662AFE0}</a:tableStyleId>
              </a:tblPr>
              <a:tblGrid>
                <a:gridCol w="10297514">
                  <a:extLst>
                    <a:ext uri="{9D8B030D-6E8A-4147-A177-3AD203B41FA5}">
                      <a16:colId xmlns:a16="http://schemas.microsoft.com/office/drawing/2014/main" val="1923187917"/>
                    </a:ext>
                  </a:extLst>
                </a:gridCol>
              </a:tblGrid>
              <a:tr h="1900208">
                <a:tc>
                  <a:txBody>
                    <a:bodyPr/>
                    <a:lstStyle/>
                    <a:p>
                      <a:pPr lvl="0" algn="l">
                        <a:lnSpc>
                          <a:spcPct val="100000"/>
                        </a:lnSpc>
                        <a:spcBef>
                          <a:spcPts val="0"/>
                        </a:spcBef>
                        <a:spcAft>
                          <a:spcPts val="0"/>
                        </a:spcAft>
                        <a:buNone/>
                      </a:pPr>
                      <a:r>
                        <a:rPr lang="en-US" sz="2800" b="1" i="0" u="none" strike="noStrike" baseline="0" noProof="0">
                          <a:solidFill>
                            <a:srgbClr val="000000"/>
                          </a:solidFill>
                          <a:latin typeface="Calibri"/>
                        </a:rPr>
                        <a:t>Dimaz, Cahya, Ardhi., Dwi, Puspita, Sari. (2022). Sentiment Analysis of YouTube Comments: Potential Indonesian Presidential Election Candidates. International Journal of Computer Applications Technology and Research, 451-456. doi: 10.7753/ijcatr1112.1010</a:t>
                      </a:r>
                      <a:endParaRPr lang="en-US" b="1"/>
                    </a:p>
                    <a:p>
                      <a:pPr lvl="0">
                        <a:buNone/>
                      </a:pPr>
                      <a:endParaRPr lang="en-GB"/>
                    </a:p>
                  </a:txBody>
                  <a:tcPr/>
                </a:tc>
                <a:extLst>
                  <a:ext uri="{0D108BD9-81ED-4DB2-BD59-A6C34878D82A}">
                    <a16:rowId xmlns:a16="http://schemas.microsoft.com/office/drawing/2014/main" val="3609733377"/>
                  </a:ext>
                </a:extLst>
              </a:tr>
              <a:tr h="2843769">
                <a:tc>
                  <a:txBody>
                    <a:bodyPr/>
                    <a:lstStyle/>
                    <a:p>
                      <a:pPr marL="285750" marR="0" lvl="0" indent="-285750" algn="l">
                        <a:lnSpc>
                          <a:spcPct val="90000"/>
                        </a:lnSpc>
                        <a:spcBef>
                          <a:spcPts val="1000"/>
                        </a:spcBef>
                        <a:buFont typeface="Arial"/>
                        <a:buChar char="•"/>
                      </a:pPr>
                      <a:r>
                        <a:rPr lang="en-IN" sz="2400" u="none" strike="noStrike" noProof="0">
                          <a:solidFill>
                            <a:srgbClr val="000000"/>
                          </a:solidFill>
                        </a:rPr>
                        <a:t>Examines YouTube content generated by Kompas TV, analyzing public opinion on potential presidential candidates.</a:t>
                      </a:r>
                    </a:p>
                    <a:p>
                      <a:pPr marL="285750" lvl="0" indent="-285750" algn="l">
                        <a:lnSpc>
                          <a:spcPct val="90000"/>
                        </a:lnSpc>
                        <a:spcBef>
                          <a:spcPts val="1000"/>
                        </a:spcBef>
                        <a:spcAft>
                          <a:spcPts val="0"/>
                        </a:spcAft>
                        <a:buFont typeface="Arial"/>
                        <a:buChar char="•"/>
                      </a:pPr>
                      <a:r>
                        <a:rPr lang="en-IN" sz="2400" b="0" i="0" u="none" strike="noStrike" baseline="0" noProof="0">
                          <a:solidFill>
                            <a:srgbClr val="000000"/>
                          </a:solidFill>
                          <a:latin typeface="Calibri"/>
                        </a:rPr>
                        <a:t>Uses Python with Pandas, matplotlib, word cloud, and textblob for data analysis.</a:t>
                      </a:r>
                    </a:p>
                    <a:p>
                      <a:pPr marL="285750" marR="0" lvl="0" indent="-285750" algn="l">
                        <a:lnSpc>
                          <a:spcPct val="90000"/>
                        </a:lnSpc>
                        <a:spcBef>
                          <a:spcPts val="1000"/>
                        </a:spcBef>
                        <a:spcAft>
                          <a:spcPts val="0"/>
                        </a:spcAft>
                        <a:buFont typeface="Arial"/>
                        <a:buChar char="•"/>
                      </a:pPr>
                      <a:r>
                        <a:rPr lang="en-IN" sz="2400" b="0" i="0" u="none" strike="noStrike" baseline="0" noProof="0">
                          <a:solidFill>
                            <a:srgbClr val="000000"/>
                          </a:solidFill>
                          <a:latin typeface="Calibri"/>
                        </a:rPr>
                        <a:t>Identifies positive sentiments towards specific candidates: Ganjar Pranowo, AnisBaswedan, and Prabowo Subianto.</a:t>
                      </a:r>
                      <a:r>
                        <a:rPr lang="en-IN" sz="2400" u="none" strike="noStrike" noProof="0">
                          <a:solidFill>
                            <a:srgbClr val="000000"/>
                          </a:solidFill>
                        </a:rPr>
                        <a:t>.</a:t>
                      </a:r>
                      <a:endParaRPr lang="en-US" sz="2400"/>
                    </a:p>
                    <a:p>
                      <a:pPr marL="0" marR="0" lvl="0" indent="0" algn="l">
                        <a:lnSpc>
                          <a:spcPct val="90000"/>
                        </a:lnSpc>
                        <a:spcBef>
                          <a:spcPts val="1000"/>
                        </a:spcBef>
                        <a:spcAft>
                          <a:spcPts val="0"/>
                        </a:spcAft>
                        <a:buNone/>
                      </a:pPr>
                      <a:endParaRPr lang="en-IN" sz="2800" u="none" strike="noStrike" noProof="0">
                        <a:solidFill>
                          <a:srgbClr val="000000"/>
                        </a:solidFill>
                      </a:endParaRPr>
                    </a:p>
                    <a:p>
                      <a:pPr lvl="0">
                        <a:buNone/>
                      </a:pPr>
                      <a:endParaRPr lang="en-GB"/>
                    </a:p>
                  </a:txBody>
                  <a:tcPr/>
                </a:tc>
                <a:extLst>
                  <a:ext uri="{0D108BD9-81ED-4DB2-BD59-A6C34878D82A}">
                    <a16:rowId xmlns:a16="http://schemas.microsoft.com/office/drawing/2014/main" val="1486031267"/>
                  </a:ext>
                </a:extLst>
              </a:tr>
            </a:tbl>
          </a:graphicData>
        </a:graphic>
      </p:graphicFrame>
    </p:spTree>
    <p:extLst>
      <p:ext uri="{BB962C8B-B14F-4D97-AF65-F5344CB8AC3E}">
        <p14:creationId xmlns:p14="http://schemas.microsoft.com/office/powerpoint/2010/main" val="2881109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				Methodology</a:t>
            </a:r>
            <a:endParaRPr lang="en-IN"/>
          </a:p>
        </p:txBody>
      </p:sp>
      <p:pic>
        <p:nvPicPr>
          <p:cNvPr id="7" name="Content Placeholder 6" descr="A diagram of a flowchart&#10;&#10;Description automatically generated">
            <a:extLst>
              <a:ext uri="{FF2B5EF4-FFF2-40B4-BE49-F238E27FC236}">
                <a16:creationId xmlns:a16="http://schemas.microsoft.com/office/drawing/2014/main" id="{15C76501-3E5E-3061-89DC-2022FE4EEE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110" y="2537927"/>
            <a:ext cx="9899779" cy="2937279"/>
          </a:xfrm>
          <a:ln>
            <a:solidFill>
              <a:schemeClr val="tx1"/>
            </a:solidFill>
          </a:ln>
        </p:spPr>
      </p:pic>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spTree>
    <p:extLst>
      <p:ext uri="{BB962C8B-B14F-4D97-AF65-F5344CB8AC3E}">
        <p14:creationId xmlns:p14="http://schemas.microsoft.com/office/powerpoint/2010/main" val="142307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					Dataset</a:t>
            </a:r>
            <a:endParaRPr lang="en-IN"/>
          </a:p>
        </p:txBody>
      </p:sp>
      <p:sp>
        <p:nvSpPr>
          <p:cNvPr id="3" name="Content Placeholder 2">
            <a:extLst>
              <a:ext uri="{FF2B5EF4-FFF2-40B4-BE49-F238E27FC236}">
                <a16:creationId xmlns:a16="http://schemas.microsoft.com/office/drawing/2014/main" id="{986A69E3-B85A-B88B-6581-F0D494C5FAB5}"/>
              </a:ext>
            </a:extLst>
          </p:cNvPr>
          <p:cNvSpPr>
            <a:spLocks noGrp="1"/>
          </p:cNvSpPr>
          <p:nvPr>
            <p:ph idx="1"/>
          </p:nvPr>
        </p:nvSpPr>
        <p:spPr/>
        <p:txBody>
          <a:bodyPr vert="horz" lIns="91440" tIns="45720" rIns="91440" bIns="45720" rtlCol="0" anchor="t">
            <a:normAutofit/>
          </a:bodyPr>
          <a:lstStyle/>
          <a:p>
            <a:r>
              <a:rPr lang="en-IN">
                <a:solidFill>
                  <a:srgbClr val="000000"/>
                </a:solidFill>
                <a:ea typeface="+mn-lt"/>
                <a:cs typeface="+mn-lt"/>
              </a:rPr>
              <a:t>The IMDB dataset, also known as the Large Movie Review Dataset v1.0, is designed for binary sentiment classification.</a:t>
            </a:r>
            <a:endParaRPr lang="en-IN">
              <a:solidFill>
                <a:srgbClr val="000000"/>
              </a:solidFill>
              <a:cs typeface="Calibri"/>
            </a:endParaRPr>
          </a:p>
          <a:p>
            <a:pPr>
              <a:lnSpc>
                <a:spcPct val="110000"/>
              </a:lnSpc>
            </a:pPr>
            <a:r>
              <a:rPr lang="en-IN">
                <a:solidFill>
                  <a:srgbClr val="000000"/>
                </a:solidFill>
                <a:ea typeface="+mn-lt"/>
                <a:cs typeface="+mn-lt"/>
              </a:rPr>
              <a:t>It comprises 50,000 movie reviews, equally split into 25,000 positive and 25,000 negative reviews.</a:t>
            </a:r>
            <a:endParaRPr lang="en-IN">
              <a:cs typeface="Calibri" panose="020F0502020204030204"/>
            </a:endParaRPr>
          </a:p>
          <a:p>
            <a:pPr>
              <a:lnSpc>
                <a:spcPct val="150000"/>
              </a:lnSpc>
            </a:pPr>
            <a:r>
              <a:rPr lang="en-IN">
                <a:solidFill>
                  <a:srgbClr val="000000"/>
                </a:solidFill>
                <a:ea typeface="+mn-lt"/>
                <a:cs typeface="+mn-lt"/>
              </a:rPr>
              <a:t>The reviews are stored as individual text files in English</a:t>
            </a:r>
          </a:p>
          <a:p>
            <a:pPr>
              <a:lnSpc>
                <a:spcPct val="150000"/>
              </a:lnSpc>
            </a:pPr>
            <a:r>
              <a:rPr lang="en-IN">
                <a:solidFill>
                  <a:srgbClr val="000000"/>
                </a:solidFill>
                <a:ea typeface="+mn-lt"/>
                <a:cs typeface="+mn-lt"/>
              </a:rPr>
              <a:t>The training - 25,000 IMDb movie reviews </a:t>
            </a:r>
          </a:p>
          <a:p>
            <a:pPr>
              <a:lnSpc>
                <a:spcPct val="150000"/>
              </a:lnSpc>
            </a:pPr>
            <a:r>
              <a:rPr lang="en-IN">
                <a:solidFill>
                  <a:srgbClr val="000000"/>
                </a:solidFill>
                <a:ea typeface="+mn-lt"/>
                <a:cs typeface="+mn-lt"/>
              </a:rPr>
              <a:t>The test - 25,000 movie reviews.</a:t>
            </a:r>
            <a:endParaRPr lang="en-IN">
              <a:solidFill>
                <a:srgbClr val="000000"/>
              </a:solidFill>
              <a:cs typeface="Calibri"/>
            </a:endParaRPr>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spTree>
    <p:extLst>
      <p:ext uri="{BB962C8B-B14F-4D97-AF65-F5344CB8AC3E}">
        <p14:creationId xmlns:p14="http://schemas.microsoft.com/office/powerpoint/2010/main" val="3699464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4FF-6513-E17B-7E7A-F6B02A183E02}"/>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			Data processing</a:t>
            </a:r>
            <a:endParaRPr lang="en-IN"/>
          </a:p>
        </p:txBody>
      </p:sp>
      <p:sp>
        <p:nvSpPr>
          <p:cNvPr id="3" name="Content Placeholder 2">
            <a:extLst>
              <a:ext uri="{FF2B5EF4-FFF2-40B4-BE49-F238E27FC236}">
                <a16:creationId xmlns:a16="http://schemas.microsoft.com/office/drawing/2014/main" id="{986A69E3-B85A-B88B-6581-F0D494C5FAB5}"/>
              </a:ext>
            </a:extLst>
          </p:cNvPr>
          <p:cNvSpPr>
            <a:spLocks noGrp="1"/>
          </p:cNvSpPr>
          <p:nvPr>
            <p:ph idx="1"/>
          </p:nvPr>
        </p:nvSpPr>
        <p:spPr/>
        <p:txBody>
          <a:bodyPr vert="horz" lIns="91440" tIns="45720" rIns="91440" bIns="45720" rtlCol="0" anchor="t">
            <a:normAutofit fontScale="85000" lnSpcReduction="20000"/>
          </a:bodyPr>
          <a:lstStyle/>
          <a:p>
            <a:pPr>
              <a:lnSpc>
                <a:spcPct val="100000"/>
              </a:lnSpc>
              <a:spcBef>
                <a:spcPts val="0"/>
              </a:spcBef>
            </a:pPr>
            <a:r>
              <a:rPr lang="en-US">
                <a:latin typeface="Times New Roman"/>
                <a:ea typeface="+mn-lt"/>
                <a:cs typeface="+mn-lt"/>
              </a:rPr>
              <a:t> HTML tags are removed from the text using the </a:t>
            </a:r>
            <a:r>
              <a:rPr lang="en-US" err="1">
                <a:latin typeface="Times New Roman"/>
                <a:ea typeface="+mn-lt"/>
                <a:cs typeface="+mn-lt"/>
              </a:rPr>
              <a:t>BeautifulSoup</a:t>
            </a:r>
            <a:r>
              <a:rPr lang="en-US">
                <a:latin typeface="Times New Roman"/>
                <a:ea typeface="+mn-lt"/>
                <a:cs typeface="+mn-lt"/>
              </a:rPr>
              <a:t> library. </a:t>
            </a:r>
            <a:endParaRPr lang="en-US"/>
          </a:p>
          <a:p>
            <a:pPr>
              <a:lnSpc>
                <a:spcPct val="100000"/>
              </a:lnSpc>
              <a:spcBef>
                <a:spcPts val="0"/>
              </a:spcBef>
            </a:pPr>
            <a:endParaRPr lang="en-US">
              <a:latin typeface="Times New Roman"/>
              <a:ea typeface="+mn-lt"/>
              <a:cs typeface="+mn-lt"/>
            </a:endParaRPr>
          </a:p>
          <a:p>
            <a:pPr>
              <a:lnSpc>
                <a:spcPct val="100000"/>
              </a:lnSpc>
              <a:spcBef>
                <a:spcPts val="0"/>
              </a:spcBef>
            </a:pPr>
            <a:r>
              <a:rPr lang="en-US">
                <a:latin typeface="Times New Roman"/>
                <a:ea typeface="+mn-lt"/>
                <a:cs typeface="+mn-lt"/>
              </a:rPr>
              <a:t>The text is converted to lowercase to ensure uniformity</a:t>
            </a:r>
          </a:p>
          <a:p>
            <a:pPr>
              <a:lnSpc>
                <a:spcPct val="100000"/>
              </a:lnSpc>
              <a:spcBef>
                <a:spcPts val="0"/>
              </a:spcBef>
            </a:pPr>
            <a:endParaRPr lang="en-US">
              <a:latin typeface="Times New Roman"/>
              <a:ea typeface="+mn-lt"/>
              <a:cs typeface="+mn-lt"/>
            </a:endParaRPr>
          </a:p>
          <a:p>
            <a:pPr>
              <a:lnSpc>
                <a:spcPct val="100000"/>
              </a:lnSpc>
              <a:spcBef>
                <a:spcPts val="0"/>
              </a:spcBef>
            </a:pPr>
            <a:r>
              <a:rPr lang="en-US">
                <a:latin typeface="Times New Roman"/>
                <a:ea typeface="+mn-lt"/>
                <a:cs typeface="+mn-lt"/>
              </a:rPr>
              <a:t> </a:t>
            </a:r>
            <a:r>
              <a:rPr lang="en-US" err="1">
                <a:latin typeface="Times New Roman"/>
                <a:ea typeface="+mn-lt"/>
                <a:cs typeface="+mn-lt"/>
              </a:rPr>
              <a:t>Stopwords</a:t>
            </a:r>
            <a:r>
              <a:rPr lang="en-US">
                <a:latin typeface="Times New Roman"/>
                <a:ea typeface="+mn-lt"/>
                <a:cs typeface="+mn-lt"/>
              </a:rPr>
              <a:t> are eliminated. </a:t>
            </a:r>
          </a:p>
          <a:p>
            <a:pPr>
              <a:lnSpc>
                <a:spcPct val="100000"/>
              </a:lnSpc>
              <a:spcBef>
                <a:spcPts val="0"/>
              </a:spcBef>
            </a:pPr>
            <a:endParaRPr lang="en-US">
              <a:latin typeface="Times New Roman"/>
              <a:ea typeface="+mn-lt"/>
              <a:cs typeface="+mn-lt"/>
            </a:endParaRPr>
          </a:p>
          <a:p>
            <a:pPr>
              <a:lnSpc>
                <a:spcPct val="100000"/>
              </a:lnSpc>
              <a:spcBef>
                <a:spcPts val="0"/>
              </a:spcBef>
            </a:pPr>
            <a:r>
              <a:rPr lang="en-US">
                <a:latin typeface="Times New Roman"/>
                <a:ea typeface="+mn-lt"/>
                <a:cs typeface="+mn-lt"/>
              </a:rPr>
              <a:t> stemming is applied using the Porter Stemmer to reduce words to their root form.</a:t>
            </a:r>
          </a:p>
          <a:p>
            <a:pPr>
              <a:lnSpc>
                <a:spcPct val="100000"/>
              </a:lnSpc>
              <a:spcBef>
                <a:spcPts val="0"/>
              </a:spcBef>
            </a:pPr>
            <a:endParaRPr lang="en-US"/>
          </a:p>
          <a:p>
            <a:pPr>
              <a:lnSpc>
                <a:spcPct val="100000"/>
              </a:lnSpc>
              <a:spcBef>
                <a:spcPts val="0"/>
              </a:spcBef>
            </a:pPr>
            <a:r>
              <a:rPr lang="en-IN">
                <a:latin typeface="Times New Roman"/>
                <a:cs typeface="Times New Roman"/>
              </a:rPr>
              <a:t>The data is converted to numerical values for easier processing. </a:t>
            </a:r>
            <a:endParaRPr lang="en-IN">
              <a:latin typeface="Times New Roman" panose="02020603050405020304" pitchFamily="18" charset="0"/>
              <a:cs typeface="Times New Roman"/>
            </a:endParaRPr>
          </a:p>
          <a:p>
            <a:pPr marL="0" indent="0">
              <a:buNone/>
            </a:pPr>
            <a:br>
              <a:rPr lang="en-IN" sz="2800">
                <a:latin typeface="Times New Roman" panose="02020603050405020304" pitchFamily="18" charset="0"/>
                <a:cs typeface="Times New Roman" panose="02020603050405020304" pitchFamily="18" charset="0"/>
              </a:rPr>
            </a:br>
            <a:br>
              <a:rPr lang="en-IN" sz="2800">
                <a:latin typeface="Times New Roman" panose="02020603050405020304" pitchFamily="18" charset="0"/>
                <a:cs typeface="Times New Roman" panose="02020603050405020304" pitchFamily="18" charset="0"/>
              </a:rPr>
            </a:br>
            <a:br>
              <a:rPr lang="en-IN" sz="2800">
                <a:latin typeface="Times New Roman" panose="02020603050405020304" pitchFamily="18" charset="0"/>
                <a:cs typeface="Times New Roman" panose="02020603050405020304" pitchFamily="18" charset="0"/>
              </a:rPr>
            </a:br>
            <a:br>
              <a:rPr lang="en-IN" sz="2800">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4" name="Frame 3">
            <a:extLst>
              <a:ext uri="{FF2B5EF4-FFF2-40B4-BE49-F238E27FC236}">
                <a16:creationId xmlns:a16="http://schemas.microsoft.com/office/drawing/2014/main" id="{D596886B-6C30-E850-5784-C6C6E1767AD0}"/>
              </a:ext>
            </a:extLst>
          </p:cNvPr>
          <p:cNvSpPr/>
          <p:nvPr/>
        </p:nvSpPr>
        <p:spPr>
          <a:xfrm>
            <a:off x="0" y="0"/>
            <a:ext cx="12192000" cy="6858000"/>
          </a:xfrm>
          <a:prstGeom prst="frame">
            <a:avLst>
              <a:gd name="adj1" fmla="val 1555"/>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A pink and black logo&#10;&#10;Description automatically generated">
            <a:extLst>
              <a:ext uri="{FF2B5EF4-FFF2-40B4-BE49-F238E27FC236}">
                <a16:creationId xmlns:a16="http://schemas.microsoft.com/office/drawing/2014/main" id="{AD808F26-C0CE-80F5-C6FD-FFB7DA58DB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8165" y="203427"/>
            <a:ext cx="1522479" cy="377953"/>
          </a:xfrm>
          <a:prstGeom prst="rect">
            <a:avLst/>
          </a:prstGeom>
        </p:spPr>
      </p:pic>
    </p:spTree>
    <p:extLst>
      <p:ext uri="{BB962C8B-B14F-4D97-AF65-F5344CB8AC3E}">
        <p14:creationId xmlns:p14="http://schemas.microsoft.com/office/powerpoint/2010/main" val="3704639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D8C62E48B990419DAF9EDA72E59E49" ma:contentTypeVersion="16" ma:contentTypeDescription="Create a new document." ma:contentTypeScope="" ma:versionID="646eccd4c856448384fb493cd5e2b028">
  <xsd:schema xmlns:xsd="http://www.w3.org/2001/XMLSchema" xmlns:xs="http://www.w3.org/2001/XMLSchema" xmlns:p="http://schemas.microsoft.com/office/2006/metadata/properties" xmlns:ns3="0272c95a-1aec-4976-bd1d-1c11b3980cec" xmlns:ns4="968d723b-c20f-4ff7-b5ce-6d901443cc11" targetNamespace="http://schemas.microsoft.com/office/2006/metadata/properties" ma:root="true" ma:fieldsID="a9f12b086f2b14891098517e7077b9cc" ns3:_="" ns4:_="">
    <xsd:import namespace="0272c95a-1aec-4976-bd1d-1c11b3980cec"/>
    <xsd:import namespace="968d723b-c20f-4ff7-b5ce-6d901443cc1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2c95a-1aec-4976-bd1d-1c11b3980c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8d723b-c20f-4ff7-b5ce-6d901443cc1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272c95a-1aec-4976-bd1d-1c11b3980ce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F3D196-1EC2-49E8-B724-C9AA21B471B5}">
  <ds:schemaRefs>
    <ds:schemaRef ds:uri="0272c95a-1aec-4976-bd1d-1c11b3980cec"/>
    <ds:schemaRef ds:uri="968d723b-c20f-4ff7-b5ce-6d901443cc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53F80E3-6E67-408D-938F-AD7023065931}">
  <ds:schemaRefs>
    <ds:schemaRef ds:uri="0272c95a-1aec-4976-bd1d-1c11b3980cec"/>
    <ds:schemaRef ds:uri="968d723b-c20f-4ff7-b5ce-6d901443cc1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4300DFA-53F4-44C0-BE5D-72B587082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28</Slides>
  <Notes>4</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    Introduction</vt:lpstr>
      <vt:lpstr>                              Objective</vt:lpstr>
      <vt:lpstr>   Literature Survey</vt:lpstr>
      <vt:lpstr>   Literature Survey</vt:lpstr>
      <vt:lpstr>   Literature Survey</vt:lpstr>
      <vt:lpstr>    Methodology</vt:lpstr>
      <vt:lpstr>     Dataset</vt:lpstr>
      <vt:lpstr>   Data processing</vt:lpstr>
      <vt:lpstr>            AWS Services</vt:lpstr>
      <vt:lpstr>            AWS Services</vt:lpstr>
      <vt:lpstr>                          AWS S3 Bucket </vt:lpstr>
      <vt:lpstr>                          AWS S3 Bucket</vt:lpstr>
      <vt:lpstr>                          AWS SageMaker </vt:lpstr>
      <vt:lpstr>                          AWS Lamda </vt:lpstr>
      <vt:lpstr>                          AWS Api Gateway </vt:lpstr>
      <vt:lpstr>                   Aws Cloudwatch</vt:lpstr>
      <vt:lpstr>                            Aws IAM</vt:lpstr>
      <vt:lpstr>                              Aws EC2</vt:lpstr>
      <vt:lpstr>      Implementation</vt:lpstr>
      <vt:lpstr>      Machine Learning Model</vt:lpstr>
      <vt:lpstr>             Architecture and Hyperparameters</vt:lpstr>
      <vt:lpstr>                              Results</vt:lpstr>
      <vt:lpstr>                              Results</vt:lpstr>
      <vt:lpstr>                              Results</vt:lpstr>
      <vt:lpstr>                         Conclusion</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Nandieswar Reddy</dc:creator>
  <cp:revision>4</cp:revision>
  <dcterms:created xsi:type="dcterms:W3CDTF">2023-12-13T15:21:31Z</dcterms:created>
  <dcterms:modified xsi:type="dcterms:W3CDTF">2023-12-14T09:27:24Z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0x010100AED8C62E48B990419DAF9EDA72E59E49</vt:lpwstr>
  </property>
</Properties>
</file>