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38642" y="4174609"/>
            <a:ext cx="10610850" cy="53975"/>
          </a:xfrm>
          <a:custGeom>
            <a:avLst/>
            <a:gdLst/>
            <a:ahLst/>
            <a:cxnLst/>
            <a:rect l="l" t="t" r="r" b="b"/>
            <a:pathLst>
              <a:path w="10610850" h="53975">
                <a:moveTo>
                  <a:pt x="10610666" y="0"/>
                </a:moveTo>
                <a:lnTo>
                  <a:pt x="0" y="53683"/>
                </a:lnTo>
              </a:path>
            </a:pathLst>
          </a:custGeom>
          <a:ln w="76199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8119" y="1500627"/>
            <a:ext cx="1306512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01552"/>
            <a:ext cx="18291196" cy="54853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7555" y="603928"/>
            <a:ext cx="15572889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6200" y="2539593"/>
            <a:ext cx="12958444" cy="597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nsorflow.org/tutorials/text/text_classification_rnn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dikollaSatyaSuryakiran/Suryakiran-aiml-project.gi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2626" y="4565677"/>
              <a:ext cx="9450705" cy="0"/>
            </a:xfrm>
            <a:custGeom>
              <a:avLst/>
              <a:gdLst/>
              <a:ahLst/>
              <a:cxnLst/>
              <a:rect l="l" t="t" r="r" b="b"/>
              <a:pathLst>
                <a:path w="9450705">
                  <a:moveTo>
                    <a:pt x="0" y="0"/>
                  </a:moveTo>
                  <a:lnTo>
                    <a:pt x="9450083" y="0"/>
                  </a:lnTo>
                </a:path>
              </a:pathLst>
            </a:custGeom>
            <a:ln w="76199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297" y="983958"/>
            <a:ext cx="12901930" cy="2950845"/>
          </a:xfrm>
          <a:prstGeom prst="rect">
            <a:avLst/>
          </a:prstGeom>
        </p:spPr>
        <p:txBody>
          <a:bodyPr vert="horz" wrap="square" lIns="0" tIns="479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75"/>
              </a:spcBef>
            </a:pPr>
            <a:r>
              <a:rPr spc="-855" dirty="0"/>
              <a:t>SENTIMENT</a:t>
            </a:r>
            <a:r>
              <a:rPr spc="-869" dirty="0"/>
              <a:t> </a:t>
            </a:r>
            <a:r>
              <a:rPr spc="-885" dirty="0"/>
              <a:t>ANALYSIS</a:t>
            </a:r>
          </a:p>
          <a:p>
            <a:pPr marR="447040" algn="ctr">
              <a:lnSpc>
                <a:spcPct val="100000"/>
              </a:lnSpc>
              <a:spcBef>
                <a:spcPts val="2075"/>
              </a:spcBef>
            </a:pPr>
            <a:r>
              <a:rPr sz="5200" spc="-540" dirty="0"/>
              <a:t>RESTAURANT</a:t>
            </a:r>
            <a:r>
              <a:rPr sz="5200" spc="-475" dirty="0"/>
              <a:t> </a:t>
            </a:r>
            <a:r>
              <a:rPr sz="5200" spc="-515" dirty="0"/>
              <a:t>REVIEWS</a:t>
            </a:r>
            <a:endParaRPr sz="5200"/>
          </a:p>
        </p:txBody>
      </p:sp>
      <p:sp>
        <p:nvSpPr>
          <p:cNvPr id="6" name="object 6"/>
          <p:cNvSpPr txBox="1"/>
          <p:nvPr/>
        </p:nvSpPr>
        <p:spPr>
          <a:xfrm>
            <a:off x="762001" y="5547913"/>
            <a:ext cx="13157200" cy="182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165" marR="2730500" indent="2068195">
              <a:lnSpc>
                <a:spcPct val="115799"/>
              </a:lnSpc>
              <a:spcBef>
                <a:spcPts val="100"/>
              </a:spcBef>
            </a:pP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sz="34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85" dirty="0">
                <a:solidFill>
                  <a:srgbClr val="FFFFFF"/>
                </a:solidFill>
                <a:latin typeface="Verdana"/>
                <a:cs typeface="Verdana"/>
              </a:rPr>
              <a:t>By: </a:t>
            </a:r>
            <a:r>
              <a:rPr lang="en-US" sz="3400" spc="-90" dirty="0">
                <a:solidFill>
                  <a:srgbClr val="FFFFFF"/>
                </a:solidFill>
                <a:latin typeface="Verdana"/>
                <a:cs typeface="Verdana"/>
              </a:rPr>
              <a:t>NANDIKOLLA SATYA SURYA KIRAN</a:t>
            </a:r>
            <a:endParaRPr sz="3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en-US" sz="3400" spc="-140" dirty="0">
                <a:solidFill>
                  <a:srgbClr val="FFFFFF"/>
                </a:solidFill>
                <a:latin typeface="Verdana"/>
                <a:cs typeface="Verdana"/>
              </a:rPr>
              <a:t>      </a:t>
            </a:r>
            <a:r>
              <a:rPr sz="3400" spc="-140" dirty="0">
                <a:solidFill>
                  <a:srgbClr val="FFFFFF"/>
                </a:solidFill>
                <a:latin typeface="Verdana"/>
                <a:cs typeface="Verdana"/>
              </a:rPr>
              <a:t>Kakinada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lang="en-US" sz="3400" spc="-310" dirty="0">
                <a:solidFill>
                  <a:srgbClr val="FFFFFF"/>
                </a:solidFill>
                <a:latin typeface="Verdana"/>
                <a:cs typeface="Verdana"/>
              </a:rPr>
              <a:t> (KIET)</a:t>
            </a:r>
            <a:endParaRPr sz="3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135355"/>
              <a:ext cx="13320394" cy="76200"/>
            </a:xfrm>
            <a:custGeom>
              <a:avLst/>
              <a:gdLst/>
              <a:ahLst/>
              <a:cxnLst/>
              <a:rect l="l" t="t" r="r" b="b"/>
              <a:pathLst>
                <a:path w="13320394" h="76200">
                  <a:moveTo>
                    <a:pt x="13320397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3320397" y="0"/>
                  </a:lnTo>
                  <a:lnTo>
                    <a:pt x="13320397" y="76199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148" y="1226635"/>
            <a:ext cx="757682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75" dirty="0"/>
              <a:t>REFERENCES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17867" y="4100526"/>
            <a:ext cx="130810" cy="2184400"/>
            <a:chOff x="317867" y="4100526"/>
            <a:chExt cx="130810" cy="2184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867" y="4100526"/>
              <a:ext cx="130407" cy="1304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867" y="6154438"/>
              <a:ext cx="130407" cy="13040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4832" y="3835701"/>
            <a:ext cx="17998440" cy="46469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28015" algn="ctr">
              <a:lnSpc>
                <a:spcPct val="100000"/>
              </a:lnSpc>
              <a:spcBef>
                <a:spcPts val="660"/>
              </a:spcBef>
            </a:pPr>
            <a:r>
              <a:rPr sz="2900" spc="-254" dirty="0">
                <a:solidFill>
                  <a:srgbClr val="FFFFFF"/>
                </a:solidFill>
                <a:latin typeface="Arial Black"/>
                <a:cs typeface="Arial Black"/>
              </a:rPr>
              <a:t>Research</a:t>
            </a:r>
            <a:r>
              <a:rPr sz="29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55" dirty="0">
                <a:solidFill>
                  <a:srgbClr val="FFFFFF"/>
                </a:solidFill>
                <a:latin typeface="Arial Black"/>
                <a:cs typeface="Arial Black"/>
              </a:rPr>
              <a:t>Papers:</a:t>
            </a:r>
            <a:endParaRPr sz="2900" dirty="0">
              <a:latin typeface="Arial Black"/>
              <a:cs typeface="Arial Black"/>
            </a:endParaRPr>
          </a:p>
          <a:p>
            <a:pPr marL="12065" marR="5080" indent="-635" algn="ctr">
              <a:lnSpc>
                <a:spcPct val="116199"/>
              </a:lnSpc>
            </a:pP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Maas,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L.,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Daly,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R.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E.,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Pham,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P.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T., </a:t>
            </a:r>
            <a:r>
              <a:rPr sz="29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Huang,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D.,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Ng,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A.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Y.,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Potts,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C.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(2011).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Word</a:t>
            </a: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Vectors</a:t>
            </a:r>
            <a:r>
              <a:rPr sz="29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sz="29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9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i="1" spc="-30" dirty="0">
                <a:solidFill>
                  <a:srgbClr val="FFFFFF"/>
                </a:solidFill>
                <a:latin typeface="Verdana"/>
                <a:cs typeface="Verdana"/>
              </a:rPr>
              <a:t>Proceedings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i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25" dirty="0">
                <a:solidFill>
                  <a:srgbClr val="FFFFFF"/>
                </a:solidFill>
                <a:latin typeface="Verdana"/>
                <a:cs typeface="Verdana"/>
              </a:rPr>
              <a:t>49th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10" dirty="0">
                <a:solidFill>
                  <a:srgbClr val="FFFFFF"/>
                </a:solidFill>
                <a:latin typeface="Verdana"/>
                <a:cs typeface="Verdana"/>
              </a:rPr>
              <a:t>Annual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35" dirty="0">
                <a:solidFill>
                  <a:srgbClr val="FFFFFF"/>
                </a:solidFill>
                <a:latin typeface="Verdana"/>
                <a:cs typeface="Verdana"/>
              </a:rPr>
              <a:t>Meeting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dirty="0">
                <a:solidFill>
                  <a:srgbClr val="FFFFFF"/>
                </a:solidFill>
                <a:latin typeface="Verdana"/>
                <a:cs typeface="Verdana"/>
              </a:rPr>
              <a:t>Association</a:t>
            </a:r>
            <a:r>
              <a:rPr sz="2900" i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10" dirty="0">
                <a:solidFill>
                  <a:srgbClr val="FFFFFF"/>
                </a:solidFill>
                <a:latin typeface="Verdana"/>
                <a:cs typeface="Verdana"/>
              </a:rPr>
              <a:t>Computational </a:t>
            </a:r>
            <a:r>
              <a:rPr sz="2900" i="1" spc="-85" dirty="0">
                <a:solidFill>
                  <a:srgbClr val="FFFFFF"/>
                </a:solidFill>
                <a:latin typeface="Verdana"/>
                <a:cs typeface="Verdana"/>
              </a:rPr>
              <a:t>Linguistics:</a:t>
            </a:r>
            <a:r>
              <a:rPr sz="2900" i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45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5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i="1" spc="-45" dirty="0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sz="2900" i="1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(pp.</a:t>
            </a:r>
            <a:r>
              <a:rPr sz="29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142-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150)</a:t>
            </a:r>
            <a:endParaRPr sz="2900" dirty="0">
              <a:latin typeface="Lucida Sans Unicode"/>
              <a:cs typeface="Lucida Sans Unicode"/>
            </a:endParaRPr>
          </a:p>
          <a:p>
            <a:pPr marL="628015" algn="ctr">
              <a:lnSpc>
                <a:spcPct val="100000"/>
              </a:lnSpc>
              <a:spcBef>
                <a:spcPts val="560"/>
              </a:spcBef>
            </a:pPr>
            <a:r>
              <a:rPr sz="29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2900" spc="-165" dirty="0">
                <a:solidFill>
                  <a:srgbClr val="FFFFFF"/>
                </a:solidFill>
                <a:latin typeface="Arial Black"/>
                <a:cs typeface="Arial Black"/>
              </a:rPr>
              <a:t>ebsites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7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9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50" dirty="0">
                <a:solidFill>
                  <a:srgbClr val="FFFFFF"/>
                </a:solidFill>
                <a:latin typeface="Arial Black"/>
                <a:cs typeface="Arial Black"/>
              </a:rPr>
              <a:t>Online</a:t>
            </a:r>
            <a:r>
              <a:rPr sz="29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20" dirty="0">
                <a:solidFill>
                  <a:srgbClr val="FFFFFF"/>
                </a:solidFill>
                <a:latin typeface="Arial Black"/>
                <a:cs typeface="Arial Black"/>
              </a:rPr>
              <a:t>Resources:</a:t>
            </a:r>
            <a:endParaRPr sz="2900" dirty="0">
              <a:latin typeface="Arial Black"/>
              <a:cs typeface="Arial Black"/>
            </a:endParaRPr>
          </a:p>
          <a:p>
            <a:pPr marL="2752090" marR="2611755" indent="-238125">
              <a:lnSpc>
                <a:spcPct val="116199"/>
              </a:lnSpc>
              <a:buSzPct val="96551"/>
              <a:buChar char="•"/>
              <a:tabLst>
                <a:tab pos="3235960" algn="l"/>
              </a:tabLst>
            </a:pP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TensorFlow.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(n.d.).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TensorFlow.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Retrieved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from 	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www.tensorflow.org/tutorials/text/text_classification_rnn</a:t>
            </a:r>
            <a:endParaRPr sz="2900" dirty="0">
              <a:latin typeface="Lucida Sans Unicode"/>
              <a:cs typeface="Lucida Sans Unicode"/>
            </a:endParaRPr>
          </a:p>
          <a:p>
            <a:pPr marL="2946400" marR="2893695" lvl="1" indent="-150495">
              <a:lnSpc>
                <a:spcPct val="116199"/>
              </a:lnSpc>
              <a:buSzPct val="96551"/>
              <a:buChar char="•"/>
              <a:tabLst>
                <a:tab pos="2946400" algn="l"/>
                <a:tab pos="3034030" algn="l"/>
              </a:tabLst>
            </a:pPr>
            <a:r>
              <a:rPr sz="29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	Scikit-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learn.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(n.d.).</a:t>
            </a:r>
            <a:r>
              <a:rPr sz="29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r>
              <a:rPr sz="29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Retrieved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29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https://scikit- </a:t>
            </a:r>
            <a:r>
              <a:rPr sz="29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learn.org/stable/tutorial/text_analytics/working_with_text_data.html</a:t>
            </a:r>
            <a:endParaRPr sz="29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7D34-56BA-2BD8-862F-AAD53568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555" y="603929"/>
            <a:ext cx="15572889" cy="10343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LINK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F91AC13C-C103-B699-22B3-5E0043C5B692}"/>
              </a:ext>
            </a:extLst>
          </p:cNvPr>
          <p:cNvSpPr txBox="1"/>
          <p:nvPr/>
        </p:nvSpPr>
        <p:spPr>
          <a:xfrm>
            <a:off x="4572000" y="4962520"/>
            <a:ext cx="1310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https://github.com/NandikollaSatyaSuryakiran/Suryakiran-aiml-project.git</a:t>
            </a:r>
          </a:p>
        </p:txBody>
      </p:sp>
    </p:spTree>
    <p:extLst>
      <p:ext uri="{BB962C8B-B14F-4D97-AF65-F5344CB8AC3E}">
        <p14:creationId xmlns:p14="http://schemas.microsoft.com/office/powerpoint/2010/main" val="135843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7681" y="4414900"/>
            <a:ext cx="69526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4" dirty="0">
                <a:solidFill>
                  <a:srgbClr val="000000"/>
                </a:solidFill>
              </a:rPr>
              <a:t>THANK</a:t>
            </a:r>
            <a:r>
              <a:rPr spc="-855" dirty="0">
                <a:solidFill>
                  <a:srgbClr val="000000"/>
                </a:solidFill>
              </a:rPr>
              <a:t> </a:t>
            </a:r>
            <a:r>
              <a:rPr spc="-894" dirty="0">
                <a:solidFill>
                  <a:srgbClr val="0000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8187"/>
            <a:ext cx="18288000" cy="10295255"/>
            <a:chOff x="0" y="-8187"/>
            <a:chExt cx="18288000" cy="10295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" y="-8187"/>
              <a:ext cx="13641300" cy="102951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09346" y="273489"/>
              <a:ext cx="9779000" cy="10013950"/>
            </a:xfrm>
            <a:custGeom>
              <a:avLst/>
              <a:gdLst/>
              <a:ahLst/>
              <a:cxnLst/>
              <a:rect l="l" t="t" r="r" b="b"/>
              <a:pathLst>
                <a:path w="9779000" h="10013950">
                  <a:moveTo>
                    <a:pt x="9778556" y="0"/>
                  </a:moveTo>
                  <a:lnTo>
                    <a:pt x="9778556" y="10013510"/>
                  </a:lnTo>
                  <a:lnTo>
                    <a:pt x="0" y="10013510"/>
                  </a:lnTo>
                  <a:lnTo>
                    <a:pt x="0" y="0"/>
                  </a:lnTo>
                  <a:lnTo>
                    <a:pt x="9778556" y="0"/>
                  </a:lnTo>
                  <a:close/>
                </a:path>
              </a:pathLst>
            </a:custGeom>
            <a:solidFill>
              <a:srgbClr val="1821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251178"/>
              <a:ext cx="14668500" cy="76200"/>
            </a:xfrm>
            <a:custGeom>
              <a:avLst/>
              <a:gdLst/>
              <a:ahLst/>
              <a:cxnLst/>
              <a:rect l="l" t="t" r="r" b="b"/>
              <a:pathLst>
                <a:path w="14668500" h="76200">
                  <a:moveTo>
                    <a:pt x="14667981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4667981" y="0"/>
                  </a:lnTo>
                  <a:lnTo>
                    <a:pt x="14667981" y="76199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886" y="2685735"/>
              <a:ext cx="8347709" cy="0"/>
            </a:xfrm>
            <a:custGeom>
              <a:avLst/>
              <a:gdLst/>
              <a:ahLst/>
              <a:cxnLst/>
              <a:rect l="l" t="t" r="r" b="b"/>
              <a:pathLst>
                <a:path w="8347709">
                  <a:moveTo>
                    <a:pt x="8347435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36255">
              <a:lnSpc>
                <a:spcPct val="100000"/>
              </a:lnSpc>
              <a:spcBef>
                <a:spcPts val="100"/>
              </a:spcBef>
            </a:pPr>
            <a:r>
              <a:rPr spc="-815" dirty="0"/>
              <a:t>OUTLINE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74170" y="3215847"/>
            <a:ext cx="924941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5195" marR="2187575" indent="-87630" algn="ctr">
              <a:lnSpc>
                <a:spcPct val="117300"/>
              </a:lnSpc>
              <a:spcBef>
                <a:spcPts val="95"/>
              </a:spcBef>
            </a:pPr>
            <a:r>
              <a:rPr sz="2900" spc="-145" dirty="0">
                <a:solidFill>
                  <a:srgbClr val="FFFFFF"/>
                </a:solidFill>
                <a:latin typeface="Arial Black"/>
                <a:cs typeface="Arial Black"/>
              </a:rPr>
              <a:t>Problem</a:t>
            </a:r>
            <a:r>
              <a:rPr sz="29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Arial Black"/>
                <a:cs typeface="Arial Black"/>
              </a:rPr>
              <a:t>Statement </a:t>
            </a:r>
            <a:r>
              <a:rPr sz="2900" spc="-160" dirty="0">
                <a:solidFill>
                  <a:srgbClr val="FFFFFF"/>
                </a:solidFill>
                <a:latin typeface="Arial Black"/>
                <a:cs typeface="Arial Black"/>
              </a:rPr>
              <a:t>Proposed</a:t>
            </a:r>
            <a:r>
              <a:rPr sz="29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25" dirty="0">
                <a:solidFill>
                  <a:srgbClr val="FFFFFF"/>
                </a:solidFill>
                <a:latin typeface="Arial Black"/>
                <a:cs typeface="Arial Black"/>
              </a:rPr>
              <a:t>System/Solution</a:t>
            </a:r>
            <a:endParaRPr sz="2900">
              <a:latin typeface="Arial Black"/>
              <a:cs typeface="Arial Black"/>
            </a:endParaRPr>
          </a:p>
          <a:p>
            <a:pPr marL="12700" marR="5080" algn="ctr">
              <a:lnSpc>
                <a:spcPts val="4079"/>
              </a:lnSpc>
              <a:spcBef>
                <a:spcPts val="235"/>
              </a:spcBef>
            </a:pPr>
            <a:r>
              <a:rPr sz="2900" spc="-220" dirty="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sz="2900" spc="-145" dirty="0">
                <a:solidFill>
                  <a:srgbClr val="FFFFFF"/>
                </a:solidFill>
                <a:latin typeface="Arial Black"/>
                <a:cs typeface="Arial Black"/>
              </a:rPr>
              <a:t>Development</a:t>
            </a:r>
            <a:r>
              <a:rPr sz="29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65" dirty="0">
                <a:solidFill>
                  <a:srgbClr val="FFFFFF"/>
                </a:solidFill>
                <a:latin typeface="Arial Black"/>
                <a:cs typeface="Arial Black"/>
              </a:rPr>
              <a:t>Approach</a:t>
            </a:r>
            <a:r>
              <a:rPr sz="29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85" dirty="0">
                <a:solidFill>
                  <a:srgbClr val="FFFFFF"/>
                </a:solidFill>
                <a:latin typeface="Arial Black"/>
                <a:cs typeface="Arial Black"/>
              </a:rPr>
              <a:t>(Technology</a:t>
            </a:r>
            <a:r>
              <a:rPr sz="29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120" dirty="0">
                <a:solidFill>
                  <a:srgbClr val="FFFFFF"/>
                </a:solidFill>
                <a:latin typeface="Arial Black"/>
                <a:cs typeface="Arial Black"/>
              </a:rPr>
              <a:t>Used) </a:t>
            </a:r>
            <a:r>
              <a:rPr sz="2900" spc="-155" dirty="0">
                <a:solidFill>
                  <a:srgbClr val="FFFFFF"/>
                </a:solidFill>
                <a:latin typeface="Arial Black"/>
                <a:cs typeface="Arial Black"/>
              </a:rPr>
              <a:t>Algorithm</a:t>
            </a:r>
            <a:r>
              <a:rPr sz="2900" spc="-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75" dirty="0">
                <a:solidFill>
                  <a:srgbClr val="FFFFFF"/>
                </a:solidFill>
                <a:latin typeface="Arial Black"/>
                <a:cs typeface="Arial Black"/>
              </a:rPr>
              <a:t>&amp;Deployment</a:t>
            </a:r>
            <a:endParaRPr sz="2900">
              <a:latin typeface="Arial Black"/>
              <a:cs typeface="Arial Black"/>
            </a:endParaRPr>
          </a:p>
          <a:p>
            <a:pPr marL="3418204" marR="3411220" algn="ctr">
              <a:lnSpc>
                <a:spcPts val="4079"/>
              </a:lnSpc>
            </a:pPr>
            <a:r>
              <a:rPr sz="2900" spc="-35" dirty="0">
                <a:solidFill>
                  <a:srgbClr val="FFFFFF"/>
                </a:solidFill>
                <a:latin typeface="Arial Black"/>
                <a:cs typeface="Arial Black"/>
              </a:rPr>
              <a:t>Result </a:t>
            </a:r>
            <a:r>
              <a:rPr sz="2900" spc="-70" dirty="0">
                <a:solidFill>
                  <a:srgbClr val="FFFFFF"/>
                </a:solidFill>
                <a:latin typeface="Arial Black"/>
                <a:cs typeface="Arial Black"/>
              </a:rPr>
              <a:t>Conclusion </a:t>
            </a:r>
            <a:r>
              <a:rPr sz="2900" spc="-160" dirty="0">
                <a:solidFill>
                  <a:srgbClr val="FFFFFF"/>
                </a:solidFill>
                <a:latin typeface="Arial Black"/>
                <a:cs typeface="Arial Black"/>
              </a:rPr>
              <a:t>Future</a:t>
            </a:r>
            <a:r>
              <a:rPr sz="29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900" spc="-204" dirty="0">
                <a:solidFill>
                  <a:srgbClr val="FFFFFF"/>
                </a:solidFill>
                <a:latin typeface="Arial Black"/>
                <a:cs typeface="Arial Black"/>
              </a:rPr>
              <a:t>Scope </a:t>
            </a:r>
            <a:r>
              <a:rPr sz="2900" spc="-114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5" dirty="0"/>
              <a:t>PROBLEM</a:t>
            </a:r>
            <a:r>
              <a:rPr spc="-890" dirty="0"/>
              <a:t> </a:t>
            </a:r>
            <a:r>
              <a:rPr spc="-969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652" y="4989957"/>
            <a:ext cx="16318230" cy="17265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54245" marR="5080" indent="-4742180">
              <a:lnSpc>
                <a:spcPct val="117500"/>
              </a:lnSpc>
              <a:spcBef>
                <a:spcPts val="90"/>
              </a:spcBef>
            </a:pPr>
            <a:r>
              <a:rPr sz="4750" spc="-204" dirty="0">
                <a:solidFill>
                  <a:srgbClr val="FFFFFF"/>
                </a:solidFill>
                <a:latin typeface="Arial Black"/>
                <a:cs typeface="Arial Black"/>
              </a:rPr>
              <a:t>Develop</a:t>
            </a:r>
            <a:r>
              <a:rPr sz="475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47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75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275" dirty="0">
                <a:solidFill>
                  <a:srgbClr val="FFFFFF"/>
                </a:solidFill>
                <a:latin typeface="Arial Black"/>
                <a:cs typeface="Arial Black"/>
              </a:rPr>
              <a:t>sentiment</a:t>
            </a:r>
            <a:r>
              <a:rPr sz="475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40" dirty="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r>
              <a:rPr sz="475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235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sz="4750" spc="-4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17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75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25" dirty="0">
                <a:solidFill>
                  <a:srgbClr val="FFFFFF"/>
                </a:solidFill>
                <a:latin typeface="Arial Black"/>
                <a:cs typeface="Arial Black"/>
              </a:rPr>
              <a:t>classify</a:t>
            </a:r>
            <a:r>
              <a:rPr sz="4750" spc="-4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75" dirty="0">
                <a:solidFill>
                  <a:srgbClr val="FFFFFF"/>
                </a:solidFill>
                <a:latin typeface="Arial Black"/>
                <a:cs typeface="Arial Black"/>
              </a:rPr>
              <a:t>reviews </a:t>
            </a:r>
            <a:r>
              <a:rPr sz="4750" spc="-520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4750" spc="-4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250" dirty="0">
                <a:solidFill>
                  <a:srgbClr val="FFFFFF"/>
                </a:solidFill>
                <a:latin typeface="Arial Black"/>
                <a:cs typeface="Arial Black"/>
              </a:rPr>
              <a:t>positive</a:t>
            </a:r>
            <a:r>
              <a:rPr sz="475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16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475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750" spc="-315" dirty="0">
                <a:solidFill>
                  <a:srgbClr val="FFFFFF"/>
                </a:solidFill>
                <a:latin typeface="Arial Black"/>
                <a:cs typeface="Arial Black"/>
              </a:rPr>
              <a:t>negative</a:t>
            </a:r>
            <a:endParaRPr sz="4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2008" y="2345796"/>
            <a:ext cx="13190219" cy="76022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950" spc="-20" dirty="0">
                <a:solidFill>
                  <a:srgbClr val="FFFFFF"/>
                </a:solidFill>
                <a:latin typeface="Arial Black"/>
                <a:cs typeface="Arial Black"/>
              </a:rPr>
              <a:t>Objective:</a:t>
            </a:r>
            <a:endParaRPr sz="1950">
              <a:latin typeface="Arial Black"/>
              <a:cs typeface="Arial Black"/>
            </a:endParaRPr>
          </a:p>
          <a:p>
            <a:pPr marL="12700" marR="5080" algn="ctr">
              <a:lnSpc>
                <a:spcPct val="115900"/>
              </a:lnSpc>
            </a:pPr>
            <a:r>
              <a:rPr sz="1950" spc="-110" dirty="0">
                <a:solidFill>
                  <a:srgbClr val="FFFFFF"/>
                </a:solidFill>
                <a:latin typeface="Verdana"/>
                <a:cs typeface="Verdana"/>
              </a:rPr>
              <a:t>±Enhance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satisfaction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reputation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70" dirty="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sentiment analysis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950" spc="-105" dirty="0">
                <a:solidFill>
                  <a:srgbClr val="FFFFFF"/>
                </a:solidFill>
                <a:latin typeface="Arial Black"/>
                <a:cs typeface="Arial Black"/>
              </a:rPr>
              <a:t>Solution</a:t>
            </a:r>
            <a:r>
              <a:rPr sz="19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Overview:</a:t>
            </a:r>
            <a:endParaRPr sz="1950">
              <a:latin typeface="Arial Black"/>
              <a:cs typeface="Arial Black"/>
            </a:endParaRPr>
          </a:p>
          <a:p>
            <a:pPr marL="196850" indent="-196850" algn="ctr">
              <a:lnSpc>
                <a:spcPct val="100000"/>
              </a:lnSpc>
              <a:spcBef>
                <a:spcPts val="375"/>
              </a:spcBef>
              <a:buSzPct val="74358"/>
              <a:buFont typeface="Verdana"/>
              <a:buAutoNum type="arabicPeriod"/>
              <a:tabLst>
                <a:tab pos="196850" algn="l"/>
              </a:tabLst>
            </a:pPr>
            <a:r>
              <a:rPr sz="1950" spc="-12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19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Arial Black"/>
                <a:cs typeface="Arial Black"/>
              </a:rPr>
              <a:t>Collection: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1.Gather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reviews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80" dirty="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Verdana"/>
                <a:cs typeface="Verdana"/>
              </a:rPr>
              <a:t>Yelp,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5" dirty="0">
                <a:solidFill>
                  <a:srgbClr val="FFFFFF"/>
                </a:solidFill>
                <a:latin typeface="Verdana"/>
                <a:cs typeface="Verdana"/>
              </a:rPr>
              <a:t>Google,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TripAdvisor).</a:t>
            </a:r>
            <a:endParaRPr sz="1950">
              <a:latin typeface="Verdana"/>
              <a:cs typeface="Verdana"/>
            </a:endParaRPr>
          </a:p>
          <a:p>
            <a:pPr marL="200660" indent="-200660" algn="ctr">
              <a:lnSpc>
                <a:spcPct val="100000"/>
              </a:lnSpc>
              <a:spcBef>
                <a:spcPts val="370"/>
              </a:spcBef>
              <a:buSzPct val="74358"/>
              <a:buFont typeface="Verdana"/>
              <a:buAutoNum type="arabicPeriod"/>
              <a:tabLst>
                <a:tab pos="200660" algn="l"/>
              </a:tabLst>
            </a:pPr>
            <a:r>
              <a:rPr sz="1950" spc="-125" dirty="0">
                <a:solidFill>
                  <a:srgbClr val="FFFFFF"/>
                </a:solidFill>
                <a:latin typeface="Arial Black"/>
                <a:cs typeface="Arial Black"/>
              </a:rPr>
              <a:t>Data Preprocessing:</a:t>
            </a:r>
            <a:r>
              <a:rPr sz="1950" spc="-125" dirty="0">
                <a:solidFill>
                  <a:srgbClr val="FFFFFF"/>
                </a:solidFill>
                <a:latin typeface="Verdana"/>
                <a:cs typeface="Verdana"/>
              </a:rPr>
              <a:t>1.Clean</a:t>
            </a:r>
            <a:r>
              <a:rPr sz="19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tokenize</a:t>
            </a:r>
            <a:r>
              <a:rPr sz="19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reviews.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950" spc="-95" dirty="0">
                <a:solidFill>
                  <a:srgbClr val="FFFFFF"/>
                </a:solidFill>
                <a:latin typeface="Verdana"/>
                <a:cs typeface="Verdana"/>
              </a:rPr>
              <a:t>2.Remove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stop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stemming/lemmatization.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950" spc="-130" dirty="0">
                <a:solidFill>
                  <a:srgbClr val="FFFFFF"/>
                </a:solidFill>
                <a:latin typeface="Verdana"/>
                <a:cs typeface="Verdana"/>
              </a:rPr>
              <a:t>3.</a:t>
            </a:r>
            <a:r>
              <a:rPr sz="1950" spc="-130" dirty="0">
                <a:solidFill>
                  <a:srgbClr val="FFFFFF"/>
                </a:solidFill>
                <a:latin typeface="Arial Black"/>
                <a:cs typeface="Arial Black"/>
              </a:rPr>
              <a:t>Sentiment </a:t>
            </a:r>
            <a:r>
              <a:rPr sz="1950" spc="-105" dirty="0">
                <a:solidFill>
                  <a:srgbClr val="FFFFFF"/>
                </a:solidFill>
                <a:latin typeface="Arial Black"/>
                <a:cs typeface="Arial Black"/>
              </a:rPr>
              <a:t>Analysis: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1.Utilize</a:t>
            </a:r>
            <a:r>
              <a:rPr sz="19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sz="19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9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9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(NLP)</a:t>
            </a:r>
            <a:r>
              <a:rPr sz="19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techniques.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2.Implement</a:t>
            </a:r>
            <a:r>
              <a:rPr sz="19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FFFFF"/>
                </a:solidFill>
                <a:latin typeface="Verdana"/>
                <a:cs typeface="Verdana"/>
              </a:rPr>
              <a:t>VADER,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Verdana"/>
                <a:cs typeface="Verdana"/>
              </a:rPr>
              <a:t>TextBlob,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9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classifiers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80" dirty="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Verdana"/>
                <a:cs typeface="Verdana"/>
              </a:rPr>
              <a:t>Naive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FFFFF"/>
                </a:solidFill>
                <a:latin typeface="Verdana"/>
                <a:cs typeface="Verdana"/>
              </a:rPr>
              <a:t>Bayes,</a:t>
            </a:r>
            <a:r>
              <a:rPr sz="19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SVM.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950" spc="-145" dirty="0">
                <a:solidFill>
                  <a:srgbClr val="FFFFFF"/>
                </a:solidFill>
                <a:latin typeface="Verdana"/>
                <a:cs typeface="Verdana"/>
              </a:rPr>
              <a:t>4.</a:t>
            </a:r>
            <a:r>
              <a:rPr sz="1950" spc="-145" dirty="0">
                <a:solidFill>
                  <a:srgbClr val="FFFFFF"/>
                </a:solidFill>
                <a:latin typeface="Arial Black"/>
                <a:cs typeface="Arial Black"/>
              </a:rPr>
              <a:t>Insights</a:t>
            </a:r>
            <a:r>
              <a:rPr sz="19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9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0" dirty="0">
                <a:solidFill>
                  <a:srgbClr val="FFFFFF"/>
                </a:solidFill>
                <a:latin typeface="Arial Black"/>
                <a:cs typeface="Arial Black"/>
              </a:rPr>
              <a:t>Reporting:</a:t>
            </a:r>
            <a:r>
              <a:rPr sz="1950" spc="-100" dirty="0">
                <a:solidFill>
                  <a:srgbClr val="FFFFFF"/>
                </a:solidFill>
                <a:latin typeface="Verdana"/>
                <a:cs typeface="Verdana"/>
              </a:rPr>
              <a:t>1.Visualize</a:t>
            </a:r>
            <a:r>
              <a:rPr sz="19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19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distribution.</a:t>
            </a:r>
            <a:endParaRPr sz="1950">
              <a:latin typeface="Verdana"/>
              <a:cs typeface="Verdana"/>
            </a:endParaRPr>
          </a:p>
          <a:p>
            <a:pPr marL="200660" indent="-200660" algn="ctr">
              <a:lnSpc>
                <a:spcPct val="100000"/>
              </a:lnSpc>
              <a:spcBef>
                <a:spcPts val="375"/>
              </a:spcBef>
              <a:buSzPct val="74358"/>
              <a:buAutoNum type="arabicPeriod" startAt="2"/>
              <a:tabLst>
                <a:tab pos="200660" algn="l"/>
              </a:tabLst>
            </a:pP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Verdana"/>
                <a:cs typeface="Verdana"/>
              </a:rPr>
              <a:t>themes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frequent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negative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positive</a:t>
            </a:r>
            <a:r>
              <a:rPr sz="19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reviews.</a:t>
            </a:r>
            <a:endParaRPr sz="1950">
              <a:latin typeface="Verdana"/>
              <a:cs typeface="Verdana"/>
            </a:endParaRPr>
          </a:p>
          <a:p>
            <a:pPr marL="2010410" marR="2002789" lvl="1" indent="-36830" algn="ctr">
              <a:lnSpc>
                <a:spcPct val="115900"/>
              </a:lnSpc>
              <a:buSzPct val="94871"/>
              <a:buFont typeface="Verdana"/>
              <a:buAutoNum type="arabicPeriod" startAt="5"/>
              <a:tabLst>
                <a:tab pos="2010410" algn="l"/>
                <a:tab pos="2221230" algn="l"/>
              </a:tabLst>
            </a:pPr>
            <a:r>
              <a:rPr sz="1950" spc="-114" dirty="0">
                <a:solidFill>
                  <a:srgbClr val="FFFFFF"/>
                </a:solidFill>
                <a:latin typeface="Arial Black"/>
                <a:cs typeface="Arial Black"/>
              </a:rPr>
              <a:t>	Integration</a:t>
            </a:r>
            <a:r>
              <a:rPr sz="19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95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Automation:</a:t>
            </a:r>
            <a:r>
              <a:rPr sz="1950" spc="-95" dirty="0">
                <a:solidFill>
                  <a:srgbClr val="FFFFFF"/>
                </a:solidFill>
                <a:latin typeface="Verdana"/>
                <a:cs typeface="Verdana"/>
              </a:rPr>
              <a:t>1.Deploy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950" spc="-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9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FFFFF"/>
                </a:solidFill>
                <a:latin typeface="Verdana"/>
                <a:cs typeface="Verdana"/>
              </a:rPr>
              <a:t>sentiment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9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tool. </a:t>
            </a:r>
            <a:r>
              <a:rPr sz="1950" spc="-95" dirty="0">
                <a:solidFill>
                  <a:srgbClr val="FFFFFF"/>
                </a:solidFill>
                <a:latin typeface="Verdana"/>
                <a:cs typeface="Verdana"/>
              </a:rPr>
              <a:t>2.Integrate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Verdana"/>
                <a:cs typeface="Verdana"/>
              </a:rPr>
              <a:t>restaurant's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feedback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continuous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monitoring.</a:t>
            </a:r>
            <a:endParaRPr sz="1950">
              <a:latin typeface="Verdana"/>
              <a:cs typeface="Verdana"/>
            </a:endParaRPr>
          </a:p>
          <a:p>
            <a:pPr marL="6053455">
              <a:lnSpc>
                <a:spcPct val="100000"/>
              </a:lnSpc>
              <a:spcBef>
                <a:spcPts val="370"/>
              </a:spcBef>
            </a:pP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Benefits:</a:t>
            </a:r>
            <a:endParaRPr sz="1950">
              <a:latin typeface="Arial Black"/>
              <a:cs typeface="Arial Black"/>
            </a:endParaRPr>
          </a:p>
          <a:p>
            <a:pPr marL="4676140" lvl="2" indent="-141605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pos="4676140" algn="l"/>
              </a:tabLst>
            </a:pPr>
            <a:r>
              <a:rPr sz="1950" spc="-145" dirty="0">
                <a:solidFill>
                  <a:srgbClr val="FFFFFF"/>
                </a:solidFill>
                <a:latin typeface="Arial Black"/>
                <a:cs typeface="Arial Black"/>
              </a:rPr>
              <a:t>Enhanced </a:t>
            </a:r>
            <a:r>
              <a:rPr sz="1950" spc="-130" dirty="0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sz="19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Arial Black"/>
                <a:cs typeface="Arial Black"/>
              </a:rPr>
              <a:t>Experience:</a:t>
            </a:r>
            <a:endParaRPr sz="1950">
              <a:latin typeface="Arial Black"/>
              <a:cs typeface="Arial Black"/>
            </a:endParaRPr>
          </a:p>
          <a:p>
            <a:pPr marL="3437254" indent="-141605">
              <a:lnSpc>
                <a:spcPct val="100000"/>
              </a:lnSpc>
              <a:spcBef>
                <a:spcPts val="375"/>
              </a:spcBef>
              <a:buSzPct val="94871"/>
              <a:buChar char="•"/>
              <a:tabLst>
                <a:tab pos="3437254" algn="l"/>
              </a:tabLst>
            </a:pP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negative</a:t>
            </a:r>
            <a:r>
              <a:rPr sz="1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feedback.</a:t>
            </a:r>
            <a:endParaRPr sz="1950">
              <a:latin typeface="Verdana"/>
              <a:cs typeface="Verdana"/>
            </a:endParaRPr>
          </a:p>
          <a:p>
            <a:pPr marL="5248910" lvl="1" indent="-141605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pos="5248910" algn="l"/>
              </a:tabLst>
            </a:pPr>
            <a:r>
              <a:rPr sz="1950" spc="-85" dirty="0">
                <a:solidFill>
                  <a:srgbClr val="FFFFFF"/>
                </a:solidFill>
                <a:latin typeface="Arial Black"/>
                <a:cs typeface="Arial Black"/>
              </a:rPr>
              <a:t>Data-Driven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Arial Black"/>
                <a:cs typeface="Arial Black"/>
              </a:rPr>
              <a:t>Decisions:</a:t>
            </a:r>
            <a:endParaRPr sz="1950">
              <a:latin typeface="Arial Black"/>
              <a:cs typeface="Arial Black"/>
            </a:endParaRPr>
          </a:p>
          <a:p>
            <a:pPr marL="1219835" indent="-141605">
              <a:lnSpc>
                <a:spcPct val="100000"/>
              </a:lnSpc>
              <a:spcBef>
                <a:spcPts val="370"/>
              </a:spcBef>
              <a:buSzPct val="94871"/>
              <a:buChar char="•"/>
              <a:tabLst>
                <a:tab pos="1219835" algn="l"/>
              </a:tabLst>
            </a:pP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5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decisions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sentiment.</a:t>
            </a:r>
            <a:endParaRPr sz="1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950" spc="-155" dirty="0">
                <a:solidFill>
                  <a:srgbClr val="FFFFFF"/>
                </a:solidFill>
                <a:latin typeface="Arial Black"/>
                <a:cs typeface="Arial Black"/>
              </a:rPr>
              <a:t>Tools</a:t>
            </a:r>
            <a:r>
              <a:rPr sz="195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1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95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65" dirty="0">
                <a:solidFill>
                  <a:srgbClr val="FFFFFF"/>
                </a:solidFill>
                <a:latin typeface="Arial Black"/>
                <a:cs typeface="Arial Black"/>
              </a:rPr>
              <a:t>Technologies:</a:t>
            </a:r>
            <a:endParaRPr sz="1950">
              <a:latin typeface="Arial Black"/>
              <a:cs typeface="Arial Black"/>
            </a:endParaRPr>
          </a:p>
          <a:p>
            <a:pPr marL="5017770" lvl="1" indent="-141605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pos="5017770" algn="l"/>
              </a:tabLst>
            </a:pPr>
            <a:r>
              <a:rPr sz="1950" spc="-155" dirty="0">
                <a:solidFill>
                  <a:srgbClr val="FFFFFF"/>
                </a:solidFill>
                <a:latin typeface="Arial Black"/>
                <a:cs typeface="Arial Black"/>
              </a:rPr>
              <a:t>NLP</a:t>
            </a:r>
            <a:r>
              <a:rPr sz="195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30" dirty="0">
                <a:solidFill>
                  <a:srgbClr val="FFFFFF"/>
                </a:solidFill>
                <a:latin typeface="Arial Black"/>
                <a:cs typeface="Arial Black"/>
              </a:rPr>
              <a:t>Libraries:</a:t>
            </a:r>
            <a:r>
              <a:rPr sz="19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85" dirty="0">
                <a:solidFill>
                  <a:srgbClr val="FFFFFF"/>
                </a:solidFill>
                <a:latin typeface="Verdana"/>
                <a:cs typeface="Verdana"/>
              </a:rPr>
              <a:t>NLTK,</a:t>
            </a:r>
            <a:r>
              <a:rPr sz="19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Verdana"/>
                <a:cs typeface="Verdana"/>
              </a:rPr>
              <a:t>spaCy</a:t>
            </a:r>
            <a:endParaRPr sz="1950">
              <a:latin typeface="Verdana"/>
              <a:cs typeface="Verdana"/>
            </a:endParaRPr>
          </a:p>
          <a:p>
            <a:pPr marL="3302635" indent="-141605">
              <a:lnSpc>
                <a:spcPct val="100000"/>
              </a:lnSpc>
              <a:spcBef>
                <a:spcPts val="370"/>
              </a:spcBef>
              <a:buSzPct val="94871"/>
              <a:buFont typeface="Verdana"/>
              <a:buChar char="•"/>
              <a:tabLst>
                <a:tab pos="3302635" algn="l"/>
              </a:tabLst>
            </a:pPr>
            <a:r>
              <a:rPr sz="1950" spc="-135" dirty="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sz="19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40" dirty="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sz="195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70" dirty="0">
                <a:solidFill>
                  <a:srgbClr val="FFFFFF"/>
                </a:solidFill>
                <a:latin typeface="Arial Black"/>
                <a:cs typeface="Arial Black"/>
              </a:rPr>
              <a:t>Frameworks:</a:t>
            </a:r>
            <a:r>
              <a:rPr sz="195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70" dirty="0">
                <a:solidFill>
                  <a:srgbClr val="FFFFFF"/>
                </a:solidFill>
                <a:latin typeface="Verdana"/>
                <a:cs typeface="Verdana"/>
              </a:rPr>
              <a:t>Scikit-learn,</a:t>
            </a:r>
            <a:r>
              <a:rPr sz="19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endParaRPr sz="1950">
              <a:latin typeface="Verdana"/>
              <a:cs typeface="Verdana"/>
            </a:endParaRPr>
          </a:p>
          <a:p>
            <a:pPr marL="4252595" lvl="1" indent="-141605">
              <a:lnSpc>
                <a:spcPct val="100000"/>
              </a:lnSpc>
              <a:spcBef>
                <a:spcPts val="375"/>
              </a:spcBef>
              <a:buSzPct val="94871"/>
              <a:buFont typeface="Verdana"/>
              <a:buChar char="•"/>
              <a:tabLst>
                <a:tab pos="4252595" algn="l"/>
              </a:tabLst>
            </a:pPr>
            <a:r>
              <a:rPr sz="1950" spc="-130" dirty="0">
                <a:solidFill>
                  <a:srgbClr val="FFFFFF"/>
                </a:solidFill>
                <a:latin typeface="Arial Black"/>
                <a:cs typeface="Arial Black"/>
              </a:rPr>
              <a:t>Visualization</a:t>
            </a:r>
            <a:r>
              <a:rPr sz="195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50" dirty="0">
                <a:solidFill>
                  <a:srgbClr val="FFFFFF"/>
                </a:solidFill>
                <a:latin typeface="Arial Black"/>
                <a:cs typeface="Arial Black"/>
              </a:rPr>
              <a:t>Tools:</a:t>
            </a:r>
            <a:r>
              <a:rPr sz="19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Matplotlib,</a:t>
            </a:r>
            <a:r>
              <a:rPr sz="19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Verdana"/>
                <a:cs typeface="Verdana"/>
              </a:rPr>
              <a:t>Seaborn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25" dirty="0"/>
              <a:t>PROPOSED</a:t>
            </a:r>
            <a:r>
              <a:rPr spc="-885" dirty="0"/>
              <a:t> </a:t>
            </a:r>
            <a:r>
              <a:rPr spc="-785" dirty="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861394"/>
              <a:ext cx="18288000" cy="114300"/>
            </a:xfrm>
            <a:custGeom>
              <a:avLst/>
              <a:gdLst/>
              <a:ahLst/>
              <a:cxnLst/>
              <a:rect l="l" t="t" r="r" b="b"/>
              <a:pathLst>
                <a:path w="18288000" h="114300">
                  <a:moveTo>
                    <a:pt x="8417496" y="38100"/>
                  </a:moveTo>
                  <a:lnTo>
                    <a:pt x="0" y="38100"/>
                  </a:lnTo>
                  <a:lnTo>
                    <a:pt x="0" y="114300"/>
                  </a:lnTo>
                  <a:lnTo>
                    <a:pt x="8417496" y="114300"/>
                  </a:lnTo>
                  <a:lnTo>
                    <a:pt x="8417496" y="38100"/>
                  </a:lnTo>
                  <a:close/>
                </a:path>
                <a:path w="18288000" h="114300">
                  <a:moveTo>
                    <a:pt x="18288000" y="0"/>
                  </a:moveTo>
                  <a:lnTo>
                    <a:pt x="9581756" y="0"/>
                  </a:lnTo>
                  <a:lnTo>
                    <a:pt x="9581756" y="76200"/>
                  </a:lnTo>
                  <a:lnTo>
                    <a:pt x="18288000" y="762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8500" y="997648"/>
            <a:ext cx="1154493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5" dirty="0"/>
              <a:t>SYSTEM</a:t>
            </a:r>
            <a:r>
              <a:rPr spc="-900" dirty="0"/>
              <a:t> </a:t>
            </a:r>
            <a:r>
              <a:rPr spc="-730" dirty="0"/>
              <a:t>APPROACH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50545" y="4006159"/>
            <a:ext cx="199390" cy="3413125"/>
            <a:chOff x="1550545" y="4006159"/>
            <a:chExt cx="199390" cy="34131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545" y="4006159"/>
              <a:ext cx="198798" cy="1987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545" y="7220065"/>
              <a:ext cx="198798" cy="1987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42606" y="3603036"/>
            <a:ext cx="14852650" cy="4846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7200"/>
              </a:lnSpc>
              <a:spcBef>
                <a:spcPts val="90"/>
              </a:spcBef>
            </a:pPr>
            <a:r>
              <a:rPr sz="4500" spc="-37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5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310" dirty="0">
                <a:solidFill>
                  <a:srgbClr val="FFFFFF"/>
                </a:solidFill>
                <a:latin typeface="Arial Black"/>
                <a:cs typeface="Arial Black"/>
              </a:rPr>
              <a:t>"System</a:t>
            </a:r>
            <a:r>
              <a:rPr sz="45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40" dirty="0">
                <a:solidFill>
                  <a:srgbClr val="FFFFFF"/>
                </a:solidFill>
                <a:latin typeface="Arial Black"/>
                <a:cs typeface="Arial Black"/>
              </a:rPr>
              <a:t>Approach'</a:t>
            </a:r>
            <a:r>
              <a:rPr sz="45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section</a:t>
            </a:r>
            <a:r>
              <a:rPr sz="45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40" dirty="0">
                <a:solidFill>
                  <a:srgbClr val="FFFFFF"/>
                </a:solidFill>
                <a:latin typeface="Arial Black"/>
                <a:cs typeface="Arial Black"/>
              </a:rPr>
              <a:t>outlines</a:t>
            </a:r>
            <a:r>
              <a:rPr sz="45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2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5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Arial Black"/>
                <a:cs typeface="Arial Black"/>
              </a:rPr>
              <a:t>overall </a:t>
            </a:r>
            <a:r>
              <a:rPr sz="4500" spc="-295" dirty="0">
                <a:solidFill>
                  <a:srgbClr val="FFFFFF"/>
                </a:solidFill>
                <a:latin typeface="Arial Black"/>
                <a:cs typeface="Arial Black"/>
              </a:rPr>
              <a:t>strategy</a:t>
            </a:r>
            <a:r>
              <a:rPr sz="45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4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5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20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r>
              <a:rPr sz="45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45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25" dirty="0">
                <a:solidFill>
                  <a:srgbClr val="FFFFFF"/>
                </a:solidFill>
                <a:latin typeface="Arial Black"/>
                <a:cs typeface="Arial Black"/>
              </a:rPr>
              <a:t>developing</a:t>
            </a:r>
            <a:r>
              <a:rPr sz="45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4500" spc="-240" dirty="0">
                <a:solidFill>
                  <a:srgbClr val="FFFFFF"/>
                </a:solidFill>
                <a:latin typeface="Arial Black"/>
                <a:cs typeface="Arial Black"/>
              </a:rPr>
              <a:t>implementingthe</a:t>
            </a:r>
            <a:r>
              <a:rPr sz="450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65" dirty="0">
                <a:solidFill>
                  <a:srgbClr val="FFFFFF"/>
                </a:solidFill>
                <a:latin typeface="Arial Black"/>
                <a:cs typeface="Arial Black"/>
              </a:rPr>
              <a:t>restaurant</a:t>
            </a:r>
            <a:r>
              <a:rPr sz="45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reviews</a:t>
            </a:r>
            <a:r>
              <a:rPr sz="450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70" dirty="0">
                <a:solidFill>
                  <a:srgbClr val="FFFFFF"/>
                </a:solidFill>
                <a:latin typeface="Arial Black"/>
                <a:cs typeface="Arial Black"/>
              </a:rPr>
              <a:t>prediction </a:t>
            </a:r>
            <a:r>
              <a:rPr sz="4500" spc="-325" dirty="0">
                <a:solidFill>
                  <a:srgbClr val="FFFFFF"/>
                </a:solidFill>
                <a:latin typeface="Arial Black"/>
                <a:cs typeface="Arial Black"/>
              </a:rPr>
              <a:t>system.</a:t>
            </a:r>
            <a:r>
              <a:rPr sz="45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85" dirty="0">
                <a:solidFill>
                  <a:srgbClr val="FFFFFF"/>
                </a:solidFill>
                <a:latin typeface="Arial Black"/>
                <a:cs typeface="Arial Black"/>
              </a:rPr>
              <a:t>Here's</a:t>
            </a:r>
            <a:r>
              <a:rPr sz="45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45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5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355" dirty="0">
                <a:solidFill>
                  <a:srgbClr val="FFFFFF"/>
                </a:solidFill>
                <a:latin typeface="Arial Black"/>
                <a:cs typeface="Arial Black"/>
              </a:rPr>
              <a:t>suggested</a:t>
            </a:r>
            <a:r>
              <a:rPr sz="45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54" dirty="0">
                <a:solidFill>
                  <a:srgbClr val="FFFFFF"/>
                </a:solidFill>
                <a:latin typeface="Arial Black"/>
                <a:cs typeface="Arial Black"/>
              </a:rPr>
              <a:t>structure</a:t>
            </a:r>
            <a:r>
              <a:rPr sz="45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9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45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54" dirty="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sz="45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300" dirty="0">
                <a:solidFill>
                  <a:srgbClr val="FFFFFF"/>
                </a:solidFill>
                <a:latin typeface="Arial Black"/>
                <a:cs typeface="Arial Black"/>
              </a:rPr>
              <a:t>section: </a:t>
            </a:r>
            <a:r>
              <a:rPr sz="4500" spc="-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500" spc="-305" dirty="0">
                <a:solidFill>
                  <a:srgbClr val="FFFFFF"/>
                </a:solidFill>
                <a:latin typeface="Arial Black"/>
                <a:cs typeface="Arial Black"/>
              </a:rPr>
              <a:t>ystem</a:t>
            </a:r>
            <a:r>
              <a:rPr sz="45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40" dirty="0">
                <a:solidFill>
                  <a:srgbClr val="FFFFFF"/>
                </a:solidFill>
                <a:latin typeface="Arial Black"/>
                <a:cs typeface="Arial Black"/>
              </a:rPr>
              <a:t>requirementsLibrary</a:t>
            </a:r>
            <a:r>
              <a:rPr sz="45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15" dirty="0">
                <a:solidFill>
                  <a:srgbClr val="FFFFFF"/>
                </a:solidFill>
                <a:latin typeface="Arial Black"/>
                <a:cs typeface="Arial Black"/>
              </a:rPr>
              <a:t>require</a:t>
            </a:r>
            <a:r>
              <a:rPr sz="45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15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5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140" dirty="0">
                <a:solidFill>
                  <a:srgbClr val="FFFFFF"/>
                </a:solidFill>
                <a:latin typeface="Arial Black"/>
                <a:cs typeface="Arial Black"/>
              </a:rPr>
              <a:t>build</a:t>
            </a:r>
            <a:r>
              <a:rPr sz="45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spc="-2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endParaRPr sz="4500">
              <a:latin typeface="Arial Black"/>
              <a:cs typeface="Arial Black"/>
            </a:endParaRPr>
          </a:p>
          <a:p>
            <a:pPr marR="127635" algn="ctr">
              <a:lnSpc>
                <a:spcPct val="100000"/>
              </a:lnSpc>
              <a:spcBef>
                <a:spcPts val="930"/>
              </a:spcBef>
            </a:pPr>
            <a:r>
              <a:rPr sz="4500" spc="-90" dirty="0">
                <a:solidFill>
                  <a:srgbClr val="FFFFFF"/>
                </a:solidFill>
                <a:latin typeface="Arial Black"/>
                <a:cs typeface="Arial Black"/>
              </a:rPr>
              <a:t>model::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9139" y="352248"/>
            <a:ext cx="10754360" cy="328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5245" marR="5080" indent="-1313180">
              <a:lnSpc>
                <a:spcPct val="116199"/>
              </a:lnSpc>
              <a:spcBef>
                <a:spcPts val="95"/>
              </a:spcBef>
            </a:pPr>
            <a:r>
              <a:rPr spc="-780" dirty="0"/>
              <a:t>ALGORITHEM</a:t>
            </a:r>
            <a:r>
              <a:rPr spc="-865" dirty="0"/>
              <a:t> </a:t>
            </a:r>
            <a:r>
              <a:rPr spc="-520" dirty="0"/>
              <a:t>AND </a:t>
            </a:r>
            <a:r>
              <a:rPr spc="-785" dirty="0"/>
              <a:t>DEPLOYMENT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1855" y="4483787"/>
            <a:ext cx="152400" cy="3152775"/>
            <a:chOff x="561855" y="4483787"/>
            <a:chExt cx="152400" cy="31527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55" y="4483787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55" y="5083862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55" y="5683937"/>
              <a:ext cx="152400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55" y="6284012"/>
              <a:ext cx="152400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55" y="6884087"/>
              <a:ext cx="152400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855" y="7484162"/>
              <a:ext cx="152400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11701" y="4176441"/>
            <a:ext cx="1719897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125" dirty="0">
                <a:solidFill>
                  <a:srgbClr val="FFFFFF"/>
                </a:solidFill>
                <a:latin typeface="Verdana"/>
                <a:cs typeface="Verdana"/>
              </a:rPr>
              <a:t>Algorithem: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naive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bayes,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svm,logistic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regression,decision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trees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7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3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forests Deployment:</a:t>
            </a:r>
            <a:endParaRPr sz="3400">
              <a:latin typeface="Verdana"/>
              <a:cs typeface="Verdana"/>
            </a:endParaRPr>
          </a:p>
          <a:p>
            <a:pPr marL="105410" algn="ctr">
              <a:lnSpc>
                <a:spcPct val="100000"/>
              </a:lnSpc>
              <a:spcBef>
                <a:spcPts val="645"/>
              </a:spcBef>
            </a:pPr>
            <a:r>
              <a:rPr sz="3400" spc="-229" dirty="0">
                <a:solidFill>
                  <a:srgbClr val="FFFFFF"/>
                </a:solidFill>
                <a:latin typeface="Arial Black"/>
                <a:cs typeface="Arial Black"/>
              </a:rPr>
              <a:t>Loading</a:t>
            </a:r>
            <a:r>
              <a:rPr sz="34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20" dirty="0">
                <a:solidFill>
                  <a:srgbClr val="FFFFFF"/>
                </a:solidFill>
                <a:latin typeface="Arial Black"/>
                <a:cs typeface="Arial Black"/>
              </a:rPr>
              <a:t>Data:</a:t>
            </a:r>
            <a:r>
              <a:rPr sz="34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Pandas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load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60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review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3400">
              <a:latin typeface="Verdana"/>
              <a:cs typeface="Verdana"/>
            </a:endParaRPr>
          </a:p>
          <a:p>
            <a:pPr marL="316865" algn="ctr">
              <a:lnSpc>
                <a:spcPct val="100000"/>
              </a:lnSpc>
              <a:spcBef>
                <a:spcPts val="645"/>
              </a:spcBef>
            </a:pPr>
            <a:r>
              <a:rPr sz="3400" spc="-345" dirty="0">
                <a:solidFill>
                  <a:srgbClr val="FFFFFF"/>
                </a:solidFill>
                <a:latin typeface="Arial Black"/>
                <a:cs typeface="Arial Black"/>
              </a:rPr>
              <a:t>Text</a:t>
            </a:r>
            <a:r>
              <a:rPr sz="340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235" dirty="0">
                <a:solidFill>
                  <a:srgbClr val="FFFFFF"/>
                </a:solidFill>
                <a:latin typeface="Arial Black"/>
                <a:cs typeface="Arial Black"/>
              </a:rPr>
              <a:t>Cleaning:</a:t>
            </a:r>
            <a:r>
              <a:rPr sz="34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100" dirty="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sz="3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70" dirty="0">
                <a:solidFill>
                  <a:srgbClr val="FFFFFF"/>
                </a:solidFill>
                <a:latin typeface="Verdana"/>
                <a:cs typeface="Verdana"/>
              </a:rPr>
              <a:t>tags,</a:t>
            </a:r>
            <a:r>
              <a:rPr sz="3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3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characters,</a:t>
            </a:r>
            <a:r>
              <a:rPr sz="3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numbers.</a:t>
            </a:r>
            <a:endParaRPr sz="3400">
              <a:latin typeface="Verdana"/>
              <a:cs typeface="Verdana"/>
            </a:endParaRPr>
          </a:p>
          <a:p>
            <a:pPr marL="2350135" marR="2342515" algn="ctr">
              <a:lnSpc>
                <a:spcPct val="115799"/>
              </a:lnSpc>
            </a:pPr>
            <a:r>
              <a:rPr sz="3400" spc="-2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10" dirty="0">
                <a:solidFill>
                  <a:srgbClr val="FFFFFF"/>
                </a:solidFill>
                <a:latin typeface="Arial Black"/>
                <a:cs typeface="Arial Black"/>
              </a:rPr>
              <a:t>okenization:</a:t>
            </a:r>
            <a:r>
              <a:rPr sz="34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Split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34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NLT</a:t>
            </a:r>
            <a:r>
              <a:rPr sz="3400" spc="-20" dirty="0">
                <a:solidFill>
                  <a:srgbClr val="FFFFFF"/>
                </a:solidFill>
                <a:latin typeface="Arial Black"/>
                <a:cs typeface="Arial Black"/>
              </a:rPr>
              <a:t>K </a:t>
            </a:r>
            <a:r>
              <a:rPr sz="3400" spc="-2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200" dirty="0">
                <a:solidFill>
                  <a:srgbClr val="FFFFFF"/>
                </a:solidFill>
                <a:latin typeface="Arial Black"/>
                <a:cs typeface="Arial Black"/>
              </a:rPr>
              <a:t>temming/Lemmatization:</a:t>
            </a:r>
            <a:r>
              <a:rPr sz="34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3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words</a:t>
            </a:r>
            <a:r>
              <a:rPr sz="34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4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40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3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34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006549"/>
              <a:ext cx="7578725" cy="76200"/>
            </a:xfrm>
            <a:custGeom>
              <a:avLst/>
              <a:gdLst/>
              <a:ahLst/>
              <a:cxnLst/>
              <a:rect l="l" t="t" r="r" b="b"/>
              <a:pathLst>
                <a:path w="7578725" h="76200">
                  <a:moveTo>
                    <a:pt x="7578228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7578228" y="0"/>
                  </a:lnTo>
                  <a:lnTo>
                    <a:pt x="7578228" y="76199"/>
                  </a:lnTo>
                  <a:close/>
                </a:path>
              </a:pathLst>
            </a:custGeom>
            <a:solidFill>
              <a:srgbClr val="C23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015" y="479386"/>
            <a:ext cx="449008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30" dirty="0"/>
              <a:t>RESULT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5911" y="4125903"/>
            <a:ext cx="193223" cy="1932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71683" y="3733728"/>
            <a:ext cx="14321155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500"/>
              </a:lnSpc>
              <a:spcBef>
                <a:spcPts val="95"/>
              </a:spcBef>
            </a:pPr>
            <a:r>
              <a:rPr sz="4400" spc="-290" dirty="0">
                <a:solidFill>
                  <a:srgbClr val="FFFFFF"/>
                </a:solidFill>
                <a:latin typeface="Arial Black"/>
                <a:cs typeface="Arial Black"/>
              </a:rPr>
              <a:t>Present</a:t>
            </a:r>
            <a:r>
              <a:rPr sz="44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0" dirty="0">
                <a:solidFill>
                  <a:srgbClr val="FFFFFF"/>
                </a:solidFill>
                <a:latin typeface="Arial Black"/>
                <a:cs typeface="Arial Black"/>
              </a:rPr>
              <a:t>resulte</a:t>
            </a:r>
            <a:r>
              <a:rPr sz="44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2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20" dirty="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sz="44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5" dirty="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4400" spc="-285" dirty="0">
                <a:solidFill>
                  <a:srgbClr val="FFFFFF"/>
                </a:solidFill>
                <a:latin typeface="Arial Black"/>
                <a:cs typeface="Arial Black"/>
              </a:rPr>
              <a:t>terms</a:t>
            </a:r>
            <a:r>
              <a:rPr sz="44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2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4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75" dirty="0">
                <a:solidFill>
                  <a:srgbClr val="FFFFFF"/>
                </a:solidFill>
                <a:latin typeface="Arial Black"/>
                <a:cs typeface="Arial Black"/>
              </a:rPr>
              <a:t>its</a:t>
            </a:r>
            <a:r>
              <a:rPr sz="4400" spc="-4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70" dirty="0">
                <a:solidFill>
                  <a:srgbClr val="FFFFFF"/>
                </a:solidFill>
                <a:latin typeface="Arial Black"/>
                <a:cs typeface="Arial Black"/>
              </a:rPr>
              <a:t>accuracy</a:t>
            </a:r>
            <a:r>
              <a:rPr sz="44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4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90" dirty="0">
                <a:solidFill>
                  <a:srgbClr val="FFFFFF"/>
                </a:solidFill>
                <a:latin typeface="Arial Black"/>
                <a:cs typeface="Arial Black"/>
              </a:rPr>
              <a:t>effectiveness</a:t>
            </a:r>
            <a:r>
              <a:rPr sz="44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9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4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155" dirty="0">
                <a:solidFill>
                  <a:srgbClr val="FFFFFF"/>
                </a:solidFill>
                <a:latin typeface="Arial Black"/>
                <a:cs typeface="Arial Black"/>
              </a:rPr>
              <a:t>predicting </a:t>
            </a:r>
            <a:r>
              <a:rPr sz="4400" spc="-270" dirty="0">
                <a:solidFill>
                  <a:srgbClr val="FFFFFF"/>
                </a:solidFill>
                <a:latin typeface="Arial Black"/>
                <a:cs typeface="Arial Black"/>
              </a:rPr>
              <a:t>restaurant</a:t>
            </a:r>
            <a:r>
              <a:rPr sz="44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50" dirty="0">
                <a:solidFill>
                  <a:srgbClr val="FFFFFF"/>
                </a:solidFill>
                <a:latin typeface="Arial Black"/>
                <a:cs typeface="Arial Black"/>
              </a:rPr>
              <a:t>reviews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5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0" dirty="0">
                <a:solidFill>
                  <a:srgbClr val="FFFFFF"/>
                </a:solidFill>
                <a:latin typeface="Arial Black"/>
                <a:cs typeface="Arial Black"/>
              </a:rPr>
              <a:t>Include</a:t>
            </a:r>
            <a:r>
              <a:rPr sz="440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80" dirty="0">
                <a:solidFill>
                  <a:srgbClr val="FFFFFF"/>
                </a:solidFill>
                <a:latin typeface="Arial Black"/>
                <a:cs typeface="Arial Black"/>
              </a:rPr>
              <a:t>visualizations</a:t>
            </a:r>
            <a:r>
              <a:rPr sz="44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85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4400" spc="-305" dirty="0">
                <a:solidFill>
                  <a:srgbClr val="FFFFFF"/>
                </a:solidFill>
                <a:latin typeface="Arial Black"/>
                <a:cs typeface="Arial Black"/>
              </a:rPr>
              <a:t>comparisons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30" dirty="0">
                <a:solidFill>
                  <a:srgbClr val="FFFFFF"/>
                </a:solidFill>
                <a:latin typeface="Arial Black"/>
                <a:cs typeface="Arial Black"/>
              </a:rPr>
              <a:t>between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Arial Black"/>
                <a:cs typeface="Arial Black"/>
              </a:rPr>
              <a:t>predicted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15" dirty="0">
                <a:solidFill>
                  <a:srgbClr val="FFFFFF"/>
                </a:solidFill>
                <a:latin typeface="Arial Black"/>
                <a:cs typeface="Arial Black"/>
              </a:rPr>
              <a:t>actual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300" dirty="0">
                <a:solidFill>
                  <a:srgbClr val="FFFFFF"/>
                </a:solidFill>
                <a:latin typeface="Arial Black"/>
                <a:cs typeface="Arial Black"/>
              </a:rPr>
              <a:t>counts </a:t>
            </a:r>
            <a:r>
              <a:rPr sz="4400" spc="-17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45" dirty="0">
                <a:solidFill>
                  <a:srgbClr val="FFFFFF"/>
                </a:solidFill>
                <a:latin typeface="Arial Black"/>
                <a:cs typeface="Arial Black"/>
              </a:rPr>
              <a:t>highlight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40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54" dirty="0">
                <a:solidFill>
                  <a:srgbClr val="FFFFFF"/>
                </a:solidFill>
                <a:latin typeface="Arial Black"/>
                <a:cs typeface="Arial Black"/>
              </a:rPr>
              <a:t>model's</a:t>
            </a:r>
            <a:r>
              <a:rPr sz="440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spc="-265" dirty="0">
                <a:solidFill>
                  <a:srgbClr val="FFFFFF"/>
                </a:solidFill>
                <a:latin typeface="Arial Black"/>
                <a:cs typeface="Arial Black"/>
              </a:rPr>
              <a:t>performance.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54172" y="2986425"/>
              <a:ext cx="14579600" cy="22225"/>
            </a:xfrm>
            <a:custGeom>
              <a:avLst/>
              <a:gdLst/>
              <a:ahLst/>
              <a:cxnLst/>
              <a:rect l="l" t="t" r="r" b="b"/>
              <a:pathLst>
                <a:path w="14579600" h="22225">
                  <a:moveTo>
                    <a:pt x="14579501" y="0"/>
                  </a:moveTo>
                  <a:lnTo>
                    <a:pt x="0" y="21933"/>
                  </a:lnTo>
                </a:path>
              </a:pathLst>
            </a:custGeom>
            <a:ln w="76199">
              <a:solidFill>
                <a:srgbClr val="C23A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0858" y="1151910"/>
            <a:ext cx="796670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0" dirty="0"/>
              <a:t>CONCLUSION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659" y="3666602"/>
            <a:ext cx="192103" cy="1921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37719" y="3276627"/>
            <a:ext cx="14367510" cy="546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7100"/>
              </a:lnSpc>
              <a:spcBef>
                <a:spcPts val="95"/>
              </a:spcBef>
            </a:pPr>
            <a:r>
              <a:rPr sz="4350" spc="-21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350" spc="-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65" dirty="0">
                <a:solidFill>
                  <a:srgbClr val="FFFFFF"/>
                </a:solidFill>
                <a:latin typeface="Arial Black"/>
                <a:cs typeface="Arial Black"/>
              </a:rPr>
              <a:t>conclusion,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54" dirty="0">
                <a:solidFill>
                  <a:srgbClr val="FFFFFF"/>
                </a:solidFill>
                <a:latin typeface="Arial Black"/>
                <a:cs typeface="Arial Black"/>
              </a:rPr>
              <a:t>sentiment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15" dirty="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9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65" dirty="0">
                <a:solidFill>
                  <a:srgbClr val="FFFFFF"/>
                </a:solidFill>
                <a:latin typeface="Arial Black"/>
                <a:cs typeface="Arial Black"/>
              </a:rPr>
              <a:t>restaurant </a:t>
            </a:r>
            <a:r>
              <a:rPr sz="4350" spc="-335" dirty="0">
                <a:solidFill>
                  <a:srgbClr val="FFFFFF"/>
                </a:solidFill>
                <a:latin typeface="Arial Black"/>
                <a:cs typeface="Arial Black"/>
              </a:rPr>
              <a:t>reviews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5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434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3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25" dirty="0">
                <a:solidFill>
                  <a:srgbClr val="FFFFFF"/>
                </a:solidFill>
                <a:latin typeface="Arial Black"/>
                <a:cs typeface="Arial Black"/>
              </a:rPr>
              <a:t>powerful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150" dirty="0">
                <a:solidFill>
                  <a:srgbClr val="FFFFFF"/>
                </a:solidFill>
                <a:latin typeface="Arial Black"/>
                <a:cs typeface="Arial Black"/>
              </a:rPr>
              <a:t>tool</a:t>
            </a:r>
            <a:r>
              <a:rPr sz="4350" spc="-4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1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43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130" dirty="0">
                <a:solidFill>
                  <a:srgbClr val="FFFFFF"/>
                </a:solidFill>
                <a:latin typeface="Arial Black"/>
                <a:cs typeface="Arial Black"/>
              </a:rPr>
              <a:t>understanding </a:t>
            </a:r>
            <a:r>
              <a:rPr sz="4350" spc="-285" dirty="0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sz="43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45" dirty="0">
                <a:solidFill>
                  <a:srgbClr val="FFFFFF"/>
                </a:solidFill>
                <a:latin typeface="Arial Black"/>
                <a:cs typeface="Arial Black"/>
              </a:rPr>
              <a:t>perceptions</a:t>
            </a:r>
            <a:r>
              <a:rPr sz="43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3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3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195" dirty="0">
                <a:solidFill>
                  <a:srgbClr val="FFFFFF"/>
                </a:solidFill>
                <a:latin typeface="Arial Black"/>
                <a:cs typeface="Arial Black"/>
              </a:rPr>
              <a:t>driving</a:t>
            </a:r>
            <a:r>
              <a:rPr sz="43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40" dirty="0">
                <a:solidFill>
                  <a:srgbClr val="FFFFFF"/>
                </a:solidFill>
                <a:latin typeface="Arial Black"/>
                <a:cs typeface="Arial Black"/>
              </a:rPr>
              <a:t>improvements</a:t>
            </a:r>
            <a:r>
              <a:rPr sz="43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5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4350" spc="-21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15" dirty="0">
                <a:solidFill>
                  <a:srgbClr val="FFFFFF"/>
                </a:solidFill>
                <a:latin typeface="Arial Black"/>
                <a:cs typeface="Arial Black"/>
              </a:rPr>
              <a:t>dining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05" dirty="0">
                <a:solidFill>
                  <a:srgbClr val="FFFFFF"/>
                </a:solidFill>
                <a:latin typeface="Arial Black"/>
                <a:cs typeface="Arial Black"/>
              </a:rPr>
              <a:t>experience.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54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80" dirty="0">
                <a:solidFill>
                  <a:srgbClr val="FFFFFF"/>
                </a:solidFill>
                <a:latin typeface="Arial Black"/>
                <a:cs typeface="Arial Black"/>
              </a:rPr>
              <a:t>leveraging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85" dirty="0">
                <a:solidFill>
                  <a:srgbClr val="FFFFFF"/>
                </a:solidFill>
                <a:latin typeface="Arial Black"/>
                <a:cs typeface="Arial Black"/>
              </a:rPr>
              <a:t>advanced </a:t>
            </a:r>
            <a:r>
              <a:rPr sz="4350" spc="-300" dirty="0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sz="43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50" dirty="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sz="43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3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3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29" dirty="0">
                <a:solidFill>
                  <a:srgbClr val="FFFFFF"/>
                </a:solidFill>
                <a:latin typeface="Arial Black"/>
                <a:cs typeface="Arial Black"/>
              </a:rPr>
              <a:t>deep</a:t>
            </a:r>
            <a:r>
              <a:rPr sz="4350" spc="-3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50" dirty="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r>
              <a:rPr sz="43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75" dirty="0">
                <a:solidFill>
                  <a:srgbClr val="FFFFFF"/>
                </a:solidFill>
                <a:latin typeface="Arial Black"/>
                <a:cs typeface="Arial Black"/>
              </a:rPr>
              <a:t>techniques, </a:t>
            </a:r>
            <a:r>
              <a:rPr sz="4350" spc="-280" dirty="0">
                <a:solidFill>
                  <a:srgbClr val="FFFFFF"/>
                </a:solidFill>
                <a:latin typeface="Arial Black"/>
                <a:cs typeface="Arial Black"/>
              </a:rPr>
              <a:t>restaurants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65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15" dirty="0">
                <a:solidFill>
                  <a:srgbClr val="FFFFFF"/>
                </a:solidFill>
                <a:latin typeface="Arial Black"/>
                <a:cs typeface="Arial Black"/>
              </a:rPr>
              <a:t>gain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40" dirty="0">
                <a:solidFill>
                  <a:srgbClr val="FFFFFF"/>
                </a:solidFill>
                <a:latin typeface="Arial Black"/>
                <a:cs typeface="Arial Black"/>
              </a:rPr>
              <a:t>valuable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85" dirty="0">
                <a:solidFill>
                  <a:srgbClr val="FFFFFF"/>
                </a:solidFill>
                <a:latin typeface="Arial Black"/>
                <a:cs typeface="Arial Black"/>
              </a:rPr>
              <a:t>insights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3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35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54" dirty="0">
                <a:solidFill>
                  <a:srgbClr val="FFFFFF"/>
                </a:solidFill>
                <a:latin typeface="Arial Black"/>
                <a:cs typeface="Arial Black"/>
              </a:rPr>
              <a:t>maintain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484" dirty="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sz="4350" spc="-235" dirty="0">
                <a:solidFill>
                  <a:srgbClr val="FFFFFF"/>
                </a:solidFill>
                <a:latin typeface="Arial Black"/>
                <a:cs typeface="Arial Black"/>
              </a:rPr>
              <a:t>competitive</a:t>
            </a:r>
            <a:r>
              <a:rPr sz="43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20" dirty="0">
                <a:solidFill>
                  <a:srgbClr val="FFFFFF"/>
                </a:solidFill>
                <a:latin typeface="Arial Black"/>
                <a:cs typeface="Arial Black"/>
              </a:rPr>
              <a:t>edge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17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350" spc="-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21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35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350" spc="-315" dirty="0">
                <a:solidFill>
                  <a:srgbClr val="FFFFFF"/>
                </a:solidFill>
                <a:latin typeface="Arial Black"/>
                <a:cs typeface="Arial Black"/>
              </a:rPr>
              <a:t>market.</a:t>
            </a:r>
            <a:endParaRPr sz="4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18703" y="0"/>
              <a:ext cx="38100" cy="10287000"/>
            </a:xfrm>
            <a:custGeom>
              <a:avLst/>
              <a:gdLst/>
              <a:ahLst/>
              <a:cxnLst/>
              <a:rect l="l" t="t" r="r" b="b"/>
              <a:pathLst>
                <a:path w="38100" h="10287000">
                  <a:moveTo>
                    <a:pt x="380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8700" y="728469"/>
            <a:ext cx="89433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40" dirty="0"/>
              <a:t>FURURE</a:t>
            </a:r>
            <a:r>
              <a:rPr spc="-890" dirty="0"/>
              <a:t> </a:t>
            </a:r>
            <a:r>
              <a:rPr spc="-825" dirty="0"/>
              <a:t>SCOPE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2820" y="2913446"/>
            <a:ext cx="183894" cy="18389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500"/>
              </a:lnSpc>
              <a:spcBef>
                <a:spcPts val="95"/>
              </a:spcBef>
            </a:pPr>
            <a:r>
              <a:rPr spc="-335" dirty="0"/>
              <a:t>Discuss</a:t>
            </a:r>
            <a:r>
              <a:rPr spc="-370" dirty="0"/>
              <a:t> </a:t>
            </a:r>
            <a:r>
              <a:rPr spc="-185" dirty="0"/>
              <a:t>potential</a:t>
            </a:r>
            <a:r>
              <a:rPr spc="-365" dirty="0"/>
              <a:t> </a:t>
            </a:r>
            <a:r>
              <a:rPr spc="-280" dirty="0"/>
              <a:t>enhancements</a:t>
            </a:r>
            <a:r>
              <a:rPr spc="-365" dirty="0"/>
              <a:t> </a:t>
            </a:r>
            <a:r>
              <a:rPr spc="-225" dirty="0"/>
              <a:t>and</a:t>
            </a:r>
            <a:r>
              <a:rPr spc="-365" dirty="0"/>
              <a:t> </a:t>
            </a:r>
            <a:r>
              <a:rPr spc="-320" dirty="0"/>
              <a:t>expansions </a:t>
            </a:r>
            <a:r>
              <a:rPr spc="-90" dirty="0"/>
              <a:t>for</a:t>
            </a:r>
            <a:r>
              <a:rPr spc="-380" dirty="0"/>
              <a:t> </a:t>
            </a:r>
            <a:r>
              <a:rPr spc="-195" dirty="0"/>
              <a:t>the</a:t>
            </a:r>
            <a:r>
              <a:rPr spc="-375" dirty="0"/>
              <a:t> </a:t>
            </a:r>
            <a:r>
              <a:rPr spc="-300" dirty="0"/>
              <a:t>system.</a:t>
            </a:r>
            <a:r>
              <a:rPr spc="-375" dirty="0"/>
              <a:t> </a:t>
            </a:r>
            <a:r>
              <a:rPr spc="-340" dirty="0"/>
              <a:t>This</a:t>
            </a:r>
            <a:r>
              <a:rPr spc="-375" dirty="0"/>
              <a:t> </a:t>
            </a:r>
            <a:r>
              <a:rPr spc="-200" dirty="0"/>
              <a:t>could</a:t>
            </a:r>
            <a:r>
              <a:rPr spc="-380" dirty="0"/>
              <a:t> </a:t>
            </a:r>
            <a:r>
              <a:rPr spc="-25" dirty="0"/>
              <a:t>include </a:t>
            </a:r>
            <a:r>
              <a:rPr spc="-204" dirty="0"/>
              <a:t>incorporatingadditional</a:t>
            </a:r>
            <a:r>
              <a:rPr spc="-320" dirty="0"/>
              <a:t> </a:t>
            </a:r>
            <a:r>
              <a:rPr spc="-254" dirty="0"/>
              <a:t>data</a:t>
            </a:r>
            <a:r>
              <a:rPr spc="-320" dirty="0"/>
              <a:t> </a:t>
            </a:r>
            <a:r>
              <a:rPr spc="-305" dirty="0"/>
              <a:t>sources,</a:t>
            </a:r>
            <a:r>
              <a:rPr spc="-320" dirty="0"/>
              <a:t> </a:t>
            </a:r>
            <a:r>
              <a:rPr spc="-55" dirty="0"/>
              <a:t>optimizing </a:t>
            </a:r>
            <a:r>
              <a:rPr spc="-195" dirty="0"/>
              <a:t>the</a:t>
            </a:r>
            <a:r>
              <a:rPr spc="-360" dirty="0"/>
              <a:t> </a:t>
            </a:r>
            <a:r>
              <a:rPr spc="-220" dirty="0"/>
              <a:t>algorithm</a:t>
            </a:r>
            <a:r>
              <a:rPr spc="-355" dirty="0"/>
              <a:t> </a:t>
            </a:r>
            <a:r>
              <a:rPr spc="-90" dirty="0"/>
              <a:t>for</a:t>
            </a:r>
            <a:r>
              <a:rPr spc="-355" dirty="0"/>
              <a:t> </a:t>
            </a:r>
            <a:r>
              <a:rPr spc="-175" dirty="0"/>
              <a:t>better</a:t>
            </a:r>
            <a:r>
              <a:rPr spc="-355" dirty="0"/>
              <a:t> </a:t>
            </a:r>
            <a:r>
              <a:rPr spc="-225" dirty="0"/>
              <a:t>performance,</a:t>
            </a:r>
            <a:r>
              <a:rPr spc="-355" dirty="0"/>
              <a:t> </a:t>
            </a:r>
            <a:r>
              <a:rPr spc="-25" dirty="0"/>
              <a:t>and </a:t>
            </a:r>
            <a:r>
              <a:rPr spc="-275" dirty="0"/>
              <a:t>expanding</a:t>
            </a:r>
            <a:r>
              <a:rPr spc="-375" dirty="0"/>
              <a:t> </a:t>
            </a:r>
            <a:r>
              <a:rPr spc="-270" dirty="0"/>
              <a:t>thesystem</a:t>
            </a:r>
            <a:r>
              <a:rPr spc="-370" dirty="0"/>
              <a:t> </a:t>
            </a:r>
            <a:r>
              <a:rPr spc="-135" dirty="0"/>
              <a:t>to</a:t>
            </a:r>
            <a:r>
              <a:rPr spc="-370" dirty="0"/>
              <a:t> </a:t>
            </a:r>
            <a:r>
              <a:rPr spc="-240" dirty="0"/>
              <a:t>cover</a:t>
            </a:r>
            <a:r>
              <a:rPr spc="-370" dirty="0"/>
              <a:t> </a:t>
            </a:r>
            <a:r>
              <a:rPr spc="-175" dirty="0"/>
              <a:t>multiple</a:t>
            </a:r>
            <a:r>
              <a:rPr spc="-370" dirty="0"/>
              <a:t> </a:t>
            </a:r>
            <a:r>
              <a:rPr spc="-290" dirty="0"/>
              <a:t>cities</a:t>
            </a:r>
            <a:r>
              <a:rPr spc="-370" dirty="0"/>
              <a:t> </a:t>
            </a:r>
            <a:r>
              <a:rPr spc="-25" dirty="0"/>
              <a:t>or </a:t>
            </a:r>
            <a:r>
              <a:rPr spc="-260" dirty="0"/>
              <a:t>regions.</a:t>
            </a:r>
            <a:r>
              <a:rPr spc="-360" dirty="0"/>
              <a:t> </a:t>
            </a:r>
            <a:r>
              <a:rPr spc="-235" dirty="0"/>
              <a:t>Consider</a:t>
            </a:r>
            <a:r>
              <a:rPr spc="-360" dirty="0"/>
              <a:t> </a:t>
            </a:r>
            <a:r>
              <a:rPr spc="-195" dirty="0"/>
              <a:t>the</a:t>
            </a:r>
            <a:r>
              <a:rPr spc="-355" dirty="0"/>
              <a:t> </a:t>
            </a:r>
            <a:r>
              <a:rPr spc="-215" dirty="0"/>
              <a:t>integration</a:t>
            </a:r>
            <a:r>
              <a:rPr spc="-360" dirty="0"/>
              <a:t> </a:t>
            </a:r>
            <a:r>
              <a:rPr spc="-95" dirty="0"/>
              <a:t>of</a:t>
            </a:r>
            <a:r>
              <a:rPr spc="-360" dirty="0"/>
              <a:t> </a:t>
            </a:r>
            <a:r>
              <a:rPr spc="-295" dirty="0"/>
              <a:t>emerging </a:t>
            </a:r>
            <a:r>
              <a:rPr spc="-254" dirty="0"/>
              <a:t>technologies</a:t>
            </a:r>
            <a:r>
              <a:rPr spc="-375" dirty="0"/>
              <a:t> </a:t>
            </a:r>
            <a:r>
              <a:rPr spc="-360" dirty="0"/>
              <a:t>suchas</a:t>
            </a:r>
            <a:r>
              <a:rPr spc="-370" dirty="0"/>
              <a:t> </a:t>
            </a:r>
            <a:r>
              <a:rPr spc="-305" dirty="0"/>
              <a:t>edge</a:t>
            </a:r>
            <a:r>
              <a:rPr spc="-370" dirty="0"/>
              <a:t> </a:t>
            </a:r>
            <a:r>
              <a:rPr spc="-235" dirty="0"/>
              <a:t>computing</a:t>
            </a:r>
            <a:r>
              <a:rPr spc="-375" dirty="0"/>
              <a:t> </a:t>
            </a:r>
            <a:r>
              <a:rPr spc="-130" dirty="0"/>
              <a:t>or</a:t>
            </a:r>
            <a:r>
              <a:rPr spc="-370" dirty="0"/>
              <a:t> </a:t>
            </a:r>
            <a:r>
              <a:rPr spc="-270" dirty="0"/>
              <a:t>advanced </a:t>
            </a:r>
            <a:r>
              <a:rPr spc="-280" dirty="0"/>
              <a:t>machine</a:t>
            </a:r>
            <a:r>
              <a:rPr spc="-380" dirty="0"/>
              <a:t> </a:t>
            </a:r>
            <a:r>
              <a:rPr spc="-235" dirty="0"/>
              <a:t>learning</a:t>
            </a:r>
            <a:r>
              <a:rPr spc="-380" dirty="0"/>
              <a:t> </a:t>
            </a:r>
            <a:r>
              <a:rPr spc="-130" dirty="0"/>
              <a:t>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656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 Black</vt:lpstr>
      <vt:lpstr>Lucida Sans Unicode</vt:lpstr>
      <vt:lpstr>Verdana</vt:lpstr>
      <vt:lpstr>Office Theme</vt:lpstr>
      <vt:lpstr>SENTIMENT ANALYSIS RESTAURANT REVIEWS</vt:lpstr>
      <vt:lpstr>OUTLINE</vt:lpstr>
      <vt:lpstr>PROBLEM STATEMENT</vt:lpstr>
      <vt:lpstr>PROPOSED SOLUTION</vt:lpstr>
      <vt:lpstr>SYSTEM APPROACH</vt:lpstr>
      <vt:lpstr>ALGORITHEM AND DEPLOYMENT</vt:lpstr>
      <vt:lpstr>RESULT</vt:lpstr>
      <vt:lpstr>CONCLUSION</vt:lpstr>
      <vt:lpstr>FURURE SCOPE</vt:lpstr>
      <vt:lpstr>REFERENCES</vt:lpstr>
      <vt:lpstr>PROJECT LINK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Rankireddy Charishma</dc:creator>
  <cp:keywords>DAGIxww_jg4,BAFt7cvyYLE</cp:keywords>
  <cp:lastModifiedBy>swathi g</cp:lastModifiedBy>
  <cp:revision>3</cp:revision>
  <dcterms:created xsi:type="dcterms:W3CDTF">2024-06-22T14:36:38Z</dcterms:created>
  <dcterms:modified xsi:type="dcterms:W3CDTF">2024-06-24T09:50:53Z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2024-06-21T00:00:00Z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2024-06-22T00:00:00Z</vt:filetime>
  </property>
  <property fmtid="{D5CDD505-2E9C-101B-9397-08002B2CF9AE}" pid="5" name="Producer">
    <vt:lpwstr>Canva</vt:lpwstr>
  </property>
</Properties>
</file>