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al" panose="020B0604020202020204" pitchFamily="34" charset="0"/>
      <p:regular r:id="rId17"/>
    </p:embeddedFont>
    <p:embeddedFont>
      <p:font typeface="Tomorrow Bold" panose="020B0604020202020204" charset="0"/>
      <p:regular r:id="rId18"/>
    </p:embeddedFont>
    <p:embeddedFont>
      <p:font typeface="Roboto Mono Bold" panose="020B0604020202020204" charset="0"/>
      <p:regular r:id="rId19"/>
    </p:embeddedFont>
    <p:embeddedFont>
      <p:font typeface="Canva Sans" panose="020B0604020202020204" charset="0"/>
      <p:regular r:id="rId20"/>
    </p:embeddedFont>
    <p:embeddedFont>
      <p:font typeface="Calibri" panose="020F0502020204030204" pitchFamily="34" charset="0"/>
      <p:regular r:id="rId21"/>
      <p:bold r:id="rId22"/>
      <p:italic r:id="rId23"/>
      <p:boldItalic r:id="rId24"/>
    </p:embeddedFont>
    <p:embeddedFont>
      <p:font typeface="Mokoto" panose="020B0604020202020204" charset="0"/>
      <p:regular r:id="rId25"/>
    </p:embeddedFont>
    <p:embeddedFont>
      <p:font typeface="Arial Bold" panose="020B0704020202020204" pitchFamily="34" charset="0"/>
      <p:regular r:id="rId26"/>
      <p:bold r:id="rId27"/>
    </p:embeddedFont>
    <p:embeddedFont>
      <p:font typeface="Georgia Pro" panose="020B0604020202020204" charset="0"/>
      <p:regular r:id="rId28"/>
    </p:embeddedFont>
    <p:embeddedFont>
      <p:font typeface="Canva Sans Bold" panose="020B0604020202020204" charset="0"/>
      <p:regular r:id="rId29"/>
    </p:embeddedFont>
    <p:embeddedFont>
      <p:font typeface="Lora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8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19.03.2025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2.sv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57.sv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7.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png"/><Relationship Id="rId3" Type="http://schemas.openxmlformats.org/officeDocument/2006/relationships/image" Target="../media/image42.png"/><Relationship Id="rId7" Type="http://schemas.openxmlformats.org/officeDocument/2006/relationships/hyperlink" Target="https://www.linkedin.com/in/nandini-godugu-4a501b2b1/" TargetMode="External"/><Relationship Id="rId12" Type="http://schemas.openxmlformats.org/officeDocument/2006/relationships/hyperlink" Target="https://github.com/Nandini-1022"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8.svg"/><Relationship Id="rId11" Type="http://schemas.openxmlformats.org/officeDocument/2006/relationships/image" Target="../media/image55.png"/><Relationship Id="rId5" Type="http://schemas.openxmlformats.org/officeDocument/2006/relationships/image" Target="../media/image52.png"/><Relationship Id="rId10" Type="http://schemas.openxmlformats.org/officeDocument/2006/relationships/image" Target="../media/image54.png"/><Relationship Id="rId4" Type="http://schemas.openxmlformats.org/officeDocument/2006/relationships/image" Target="../media/image57.svg"/><Relationship Id="rId9" Type="http://schemas.openxmlformats.org/officeDocument/2006/relationships/image" Target="../media/image70.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1.png"/><Relationship Id="rId4" Type="http://schemas.openxmlformats.org/officeDocument/2006/relationships/image" Target="../media/image1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33.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22.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1.png"/><Relationship Id="rId10" Type="http://schemas.openxmlformats.org/officeDocument/2006/relationships/image" Target="../media/image17.png"/><Relationship Id="rId19" Type="http://schemas.openxmlformats.org/officeDocument/2006/relationships/image" Target="../media/image23.pn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25.png"/><Relationship Id="rId10" Type="http://schemas.openxmlformats.org/officeDocument/2006/relationships/image" Target="../media/image42.svg"/><Relationship Id="rId4" Type="http://schemas.openxmlformats.org/officeDocument/2006/relationships/image" Target="../media/image2.sv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8500913" y="-1574239"/>
            <a:ext cx="2985577" cy="2985577"/>
          </a:xfrm>
          <a:custGeom>
            <a:avLst/>
            <a:gdLst/>
            <a:ahLst/>
            <a:cxnLst/>
            <a:rect l="l" t="t" r="r" b="b"/>
            <a:pathLst>
              <a:path w="2985577" h="2985577">
                <a:moveTo>
                  <a:pt x="0" y="0"/>
                </a:moveTo>
                <a:lnTo>
                  <a:pt x="2985578" y="0"/>
                </a:lnTo>
                <a:lnTo>
                  <a:pt x="2985578"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rot="26948">
            <a:off x="12016875" y="1060475"/>
            <a:ext cx="4860449" cy="0"/>
          </a:xfrm>
          <a:prstGeom prst="line">
            <a:avLst/>
          </a:prstGeom>
          <a:ln w="19050" cap="rnd">
            <a:solidFill>
              <a:srgbClr val="000000"/>
            </a:solidFill>
            <a:prstDash val="solid"/>
            <a:headEnd type="oval" w="lg" len="lg"/>
            <a:tailEnd type="none" w="sm" len="sm"/>
          </a:ln>
        </p:spPr>
      </p:sp>
      <p:sp>
        <p:nvSpPr>
          <p:cNvPr id="4" name="AutoShape 4"/>
          <p:cNvSpPr/>
          <p:nvPr/>
        </p:nvSpPr>
        <p:spPr>
          <a:xfrm rot="44826">
            <a:off x="-19174" y="9207475"/>
            <a:ext cx="2921948" cy="0"/>
          </a:xfrm>
          <a:prstGeom prst="line">
            <a:avLst/>
          </a:prstGeom>
          <a:ln w="19050" cap="rnd">
            <a:solidFill>
              <a:srgbClr val="000000"/>
            </a:solidFill>
            <a:prstDash val="solid"/>
            <a:headEnd type="none" w="sm" len="sm"/>
            <a:tailEnd type="none" w="sm" len="sm"/>
          </a:ln>
        </p:spPr>
      </p:sp>
      <p:sp>
        <p:nvSpPr>
          <p:cNvPr id="5" name="Freeform 5"/>
          <p:cNvSpPr/>
          <p:nvPr/>
        </p:nvSpPr>
        <p:spPr>
          <a:xfrm>
            <a:off x="3269013" y="8875661"/>
            <a:ext cx="2985577" cy="2985577"/>
          </a:xfrm>
          <a:custGeom>
            <a:avLst/>
            <a:gdLst/>
            <a:ahLst/>
            <a:cxnLst/>
            <a:rect l="l" t="t" r="r" b="b"/>
            <a:pathLst>
              <a:path w="2985577" h="2985577">
                <a:moveTo>
                  <a:pt x="0" y="0"/>
                </a:moveTo>
                <a:lnTo>
                  <a:pt x="2985578" y="0"/>
                </a:lnTo>
                <a:lnTo>
                  <a:pt x="2985578" y="2985578"/>
                </a:lnTo>
                <a:lnTo>
                  <a:pt x="0" y="298557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1433137" y="2528117"/>
            <a:ext cx="7067776" cy="5230766"/>
          </a:xfrm>
          <a:custGeom>
            <a:avLst/>
            <a:gdLst/>
            <a:ahLst/>
            <a:cxnLst/>
            <a:rect l="l" t="t" r="r" b="b"/>
            <a:pathLst>
              <a:path w="7067776" h="5230766">
                <a:moveTo>
                  <a:pt x="0" y="0"/>
                </a:moveTo>
                <a:lnTo>
                  <a:pt x="7067776" y="0"/>
                </a:lnTo>
                <a:lnTo>
                  <a:pt x="7067776" y="5230766"/>
                </a:lnTo>
                <a:lnTo>
                  <a:pt x="0" y="523076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a:off x="8988187" y="2575173"/>
            <a:ext cx="8271113" cy="1402220"/>
          </a:xfrm>
          <a:prstGeom prst="rect">
            <a:avLst/>
          </a:prstGeom>
        </p:spPr>
        <p:txBody>
          <a:bodyPr lIns="0" tIns="0" rIns="0" bIns="0" rtlCol="0" anchor="t">
            <a:spAutoFit/>
          </a:bodyPr>
          <a:lstStyle/>
          <a:p>
            <a:pPr algn="ctr">
              <a:lnSpc>
                <a:spcPts val="11448"/>
              </a:lnSpc>
            </a:pPr>
            <a:r>
              <a:rPr lang="en-US" sz="8177" spc="-883">
                <a:solidFill>
                  <a:srgbClr val="1C6095"/>
                </a:solidFill>
                <a:latin typeface="Mokoto"/>
                <a:ea typeface="Mokoto"/>
                <a:cs typeface="Mokoto"/>
                <a:sym typeface="Mokoto"/>
              </a:rPr>
              <a:t>WAVECON </a:t>
            </a:r>
          </a:p>
        </p:txBody>
      </p:sp>
      <p:sp>
        <p:nvSpPr>
          <p:cNvPr id="8" name="TextBox 8"/>
          <p:cNvSpPr txBox="1"/>
          <p:nvPr/>
        </p:nvSpPr>
        <p:spPr>
          <a:xfrm>
            <a:off x="9144000" y="3777368"/>
            <a:ext cx="7733250" cy="2786644"/>
          </a:xfrm>
          <a:prstGeom prst="rect">
            <a:avLst/>
          </a:prstGeom>
        </p:spPr>
        <p:txBody>
          <a:bodyPr lIns="0" tIns="0" rIns="0" bIns="0" rtlCol="0" anchor="t">
            <a:spAutoFit/>
          </a:bodyPr>
          <a:lstStyle/>
          <a:p>
            <a:pPr algn="ctr">
              <a:lnSpc>
                <a:spcPts val="11256"/>
              </a:lnSpc>
            </a:pPr>
            <a:r>
              <a:rPr lang="en-US" sz="7605" b="1" spc="1764">
                <a:solidFill>
                  <a:srgbClr val="1C6095"/>
                </a:solidFill>
                <a:latin typeface="Tomorrow Bold"/>
                <a:ea typeface="Tomorrow Bold"/>
                <a:cs typeface="Tomorrow Bold"/>
                <a:sym typeface="Tomorrow Bold"/>
              </a:rPr>
              <a:t>TELECOM ANALYSIS</a:t>
            </a:r>
          </a:p>
        </p:txBody>
      </p:sp>
      <p:sp>
        <p:nvSpPr>
          <p:cNvPr id="9" name="TextBox 9"/>
          <p:cNvSpPr txBox="1"/>
          <p:nvPr/>
        </p:nvSpPr>
        <p:spPr>
          <a:xfrm>
            <a:off x="12682603" y="7111818"/>
            <a:ext cx="4576697" cy="647065"/>
          </a:xfrm>
          <a:prstGeom prst="rect">
            <a:avLst/>
          </a:prstGeom>
        </p:spPr>
        <p:txBody>
          <a:bodyPr lIns="0" tIns="0" rIns="0" bIns="0" rtlCol="0" anchor="t">
            <a:spAutoFit/>
          </a:bodyPr>
          <a:lstStyle/>
          <a:p>
            <a:pPr algn="l">
              <a:lnSpc>
                <a:spcPts val="4759"/>
              </a:lnSpc>
            </a:pPr>
            <a:r>
              <a:rPr lang="en-US" sz="3399">
                <a:solidFill>
                  <a:srgbClr val="325D79"/>
                </a:solidFill>
                <a:latin typeface="Arial"/>
                <a:ea typeface="Arial"/>
                <a:cs typeface="Arial"/>
                <a:sym typeface="Arial"/>
              </a:rPr>
              <a:t>Presented By: Nandini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82927" y="-1492789"/>
            <a:ext cx="2751421" cy="2751421"/>
          </a:xfrm>
          <a:custGeom>
            <a:avLst/>
            <a:gdLst/>
            <a:ahLst/>
            <a:cxnLst/>
            <a:rect l="l" t="t" r="r" b="b"/>
            <a:pathLst>
              <a:path w="2751421" h="2751421">
                <a:moveTo>
                  <a:pt x="0" y="0"/>
                </a:moveTo>
                <a:lnTo>
                  <a:pt x="2751420" y="0"/>
                </a:lnTo>
                <a:lnTo>
                  <a:pt x="2751420" y="2751421"/>
                </a:lnTo>
                <a:lnTo>
                  <a:pt x="0" y="275142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rot="26948">
            <a:off x="16818725" y="1060475"/>
            <a:ext cx="4860449" cy="0"/>
          </a:xfrm>
          <a:prstGeom prst="line">
            <a:avLst/>
          </a:prstGeom>
          <a:ln w="19050" cap="rnd">
            <a:solidFill>
              <a:srgbClr val="000000"/>
            </a:solidFill>
            <a:prstDash val="solid"/>
            <a:headEnd type="oval" w="lg" len="lg"/>
            <a:tailEnd type="none" w="sm" len="sm"/>
          </a:ln>
        </p:spPr>
      </p:sp>
      <p:sp>
        <p:nvSpPr>
          <p:cNvPr id="4" name="AutoShape 4"/>
          <p:cNvSpPr/>
          <p:nvPr/>
        </p:nvSpPr>
        <p:spPr>
          <a:xfrm>
            <a:off x="124" y="8190797"/>
            <a:ext cx="2921700" cy="38100"/>
          </a:xfrm>
          <a:prstGeom prst="line">
            <a:avLst/>
          </a:prstGeom>
          <a:ln w="19050" cap="rnd">
            <a:solidFill>
              <a:srgbClr val="000000"/>
            </a:solidFill>
            <a:prstDash val="solid"/>
            <a:headEnd type="none" w="sm" len="sm"/>
            <a:tailEnd type="none" w="sm" len="sm"/>
          </a:ln>
        </p:spPr>
      </p:sp>
      <p:sp>
        <p:nvSpPr>
          <p:cNvPr id="5" name="Freeform 5"/>
          <p:cNvSpPr/>
          <p:nvPr/>
        </p:nvSpPr>
        <p:spPr>
          <a:xfrm>
            <a:off x="489436" y="2894805"/>
            <a:ext cx="4826428" cy="1356027"/>
          </a:xfrm>
          <a:custGeom>
            <a:avLst/>
            <a:gdLst/>
            <a:ahLst/>
            <a:cxnLst/>
            <a:rect l="l" t="t" r="r" b="b"/>
            <a:pathLst>
              <a:path w="4826428" h="1356027">
                <a:moveTo>
                  <a:pt x="0" y="0"/>
                </a:moveTo>
                <a:lnTo>
                  <a:pt x="4826428" y="0"/>
                </a:lnTo>
                <a:lnTo>
                  <a:pt x="4826428" y="1356027"/>
                </a:lnTo>
                <a:lnTo>
                  <a:pt x="0" y="1356027"/>
                </a:lnTo>
                <a:lnTo>
                  <a:pt x="0" y="0"/>
                </a:lnTo>
                <a:close/>
              </a:path>
            </a:pathLst>
          </a:custGeom>
          <a:blipFill>
            <a:blip r:embed="rId5"/>
            <a:stretch>
              <a:fillRect/>
            </a:stretch>
          </a:blipFill>
        </p:spPr>
      </p:sp>
      <p:sp>
        <p:nvSpPr>
          <p:cNvPr id="6" name="Freeform 6"/>
          <p:cNvSpPr/>
          <p:nvPr/>
        </p:nvSpPr>
        <p:spPr>
          <a:xfrm>
            <a:off x="13234305" y="4735633"/>
            <a:ext cx="4826428" cy="1351400"/>
          </a:xfrm>
          <a:custGeom>
            <a:avLst/>
            <a:gdLst/>
            <a:ahLst/>
            <a:cxnLst/>
            <a:rect l="l" t="t" r="r" b="b"/>
            <a:pathLst>
              <a:path w="4826428" h="1351400">
                <a:moveTo>
                  <a:pt x="0" y="0"/>
                </a:moveTo>
                <a:lnTo>
                  <a:pt x="4826428" y="0"/>
                </a:lnTo>
                <a:lnTo>
                  <a:pt x="4826428" y="1351400"/>
                </a:lnTo>
                <a:lnTo>
                  <a:pt x="0" y="1351400"/>
                </a:lnTo>
                <a:lnTo>
                  <a:pt x="0" y="0"/>
                </a:lnTo>
                <a:close/>
              </a:path>
            </a:pathLst>
          </a:custGeom>
          <a:blipFill>
            <a:blip r:embed="rId6"/>
            <a:stretch>
              <a:fillRect/>
            </a:stretch>
          </a:blipFill>
        </p:spPr>
      </p:sp>
      <p:sp>
        <p:nvSpPr>
          <p:cNvPr id="7" name="Freeform 7"/>
          <p:cNvSpPr/>
          <p:nvPr/>
        </p:nvSpPr>
        <p:spPr>
          <a:xfrm>
            <a:off x="489436" y="4735633"/>
            <a:ext cx="4826428" cy="1414315"/>
          </a:xfrm>
          <a:custGeom>
            <a:avLst/>
            <a:gdLst/>
            <a:ahLst/>
            <a:cxnLst/>
            <a:rect l="l" t="t" r="r" b="b"/>
            <a:pathLst>
              <a:path w="4826428" h="1414315">
                <a:moveTo>
                  <a:pt x="0" y="0"/>
                </a:moveTo>
                <a:lnTo>
                  <a:pt x="4826428" y="0"/>
                </a:lnTo>
                <a:lnTo>
                  <a:pt x="4826428" y="1414315"/>
                </a:lnTo>
                <a:lnTo>
                  <a:pt x="0" y="1414315"/>
                </a:lnTo>
                <a:lnTo>
                  <a:pt x="0" y="0"/>
                </a:lnTo>
                <a:close/>
              </a:path>
            </a:pathLst>
          </a:custGeom>
          <a:blipFill>
            <a:blip r:embed="rId7"/>
            <a:stretch>
              <a:fillRect/>
            </a:stretch>
          </a:blipFill>
        </p:spPr>
      </p:sp>
      <p:sp>
        <p:nvSpPr>
          <p:cNvPr id="8" name="Freeform 8"/>
          <p:cNvSpPr/>
          <p:nvPr/>
        </p:nvSpPr>
        <p:spPr>
          <a:xfrm>
            <a:off x="5656788" y="1337906"/>
            <a:ext cx="7236594" cy="5321979"/>
          </a:xfrm>
          <a:custGeom>
            <a:avLst/>
            <a:gdLst/>
            <a:ahLst/>
            <a:cxnLst/>
            <a:rect l="l" t="t" r="r" b="b"/>
            <a:pathLst>
              <a:path w="7236594" h="5321979">
                <a:moveTo>
                  <a:pt x="0" y="0"/>
                </a:moveTo>
                <a:lnTo>
                  <a:pt x="7236593" y="0"/>
                </a:lnTo>
                <a:lnTo>
                  <a:pt x="7236593" y="5321979"/>
                </a:lnTo>
                <a:lnTo>
                  <a:pt x="0" y="5321979"/>
                </a:lnTo>
                <a:lnTo>
                  <a:pt x="0" y="0"/>
                </a:lnTo>
                <a:close/>
              </a:path>
            </a:pathLst>
          </a:custGeom>
          <a:blipFill>
            <a:blip r:embed="rId8"/>
            <a:stretch>
              <a:fillRect/>
            </a:stretch>
          </a:blipFill>
        </p:spPr>
      </p:sp>
      <p:sp>
        <p:nvSpPr>
          <p:cNvPr id="9" name="Freeform 9"/>
          <p:cNvSpPr/>
          <p:nvPr/>
        </p:nvSpPr>
        <p:spPr>
          <a:xfrm>
            <a:off x="13234305" y="2894805"/>
            <a:ext cx="4826428" cy="1381521"/>
          </a:xfrm>
          <a:custGeom>
            <a:avLst/>
            <a:gdLst/>
            <a:ahLst/>
            <a:cxnLst/>
            <a:rect l="l" t="t" r="r" b="b"/>
            <a:pathLst>
              <a:path w="4826428" h="1381521">
                <a:moveTo>
                  <a:pt x="0" y="0"/>
                </a:moveTo>
                <a:lnTo>
                  <a:pt x="4826428" y="0"/>
                </a:lnTo>
                <a:lnTo>
                  <a:pt x="4826428" y="1381521"/>
                </a:lnTo>
                <a:lnTo>
                  <a:pt x="0" y="1381521"/>
                </a:lnTo>
                <a:lnTo>
                  <a:pt x="0" y="0"/>
                </a:lnTo>
                <a:close/>
              </a:path>
            </a:pathLst>
          </a:custGeom>
          <a:blipFill>
            <a:blip r:embed="rId9"/>
            <a:stretch>
              <a:fillRect/>
            </a:stretch>
          </a:blipFill>
        </p:spPr>
      </p:sp>
      <p:sp>
        <p:nvSpPr>
          <p:cNvPr id="10" name="Freeform 10"/>
          <p:cNvSpPr/>
          <p:nvPr/>
        </p:nvSpPr>
        <p:spPr>
          <a:xfrm>
            <a:off x="1289083" y="8565912"/>
            <a:ext cx="1474571" cy="1474571"/>
          </a:xfrm>
          <a:custGeom>
            <a:avLst/>
            <a:gdLst/>
            <a:ahLst/>
            <a:cxnLst/>
            <a:rect l="l" t="t" r="r" b="b"/>
            <a:pathLst>
              <a:path w="1474571" h="1474571">
                <a:moveTo>
                  <a:pt x="0" y="0"/>
                </a:moveTo>
                <a:lnTo>
                  <a:pt x="1474571" y="0"/>
                </a:lnTo>
                <a:lnTo>
                  <a:pt x="1474571" y="1474571"/>
                </a:lnTo>
                <a:lnTo>
                  <a:pt x="0" y="1474571"/>
                </a:lnTo>
                <a:lnTo>
                  <a:pt x="0" y="0"/>
                </a:lnTo>
                <a:close/>
              </a:path>
            </a:pathLst>
          </a:custGeom>
          <a:blipFill>
            <a:blip r:embed="rId10"/>
            <a:stretch>
              <a:fillRect/>
            </a:stretch>
          </a:blipFill>
        </p:spPr>
      </p:sp>
      <p:sp>
        <p:nvSpPr>
          <p:cNvPr id="11" name="TextBox 11"/>
          <p:cNvSpPr txBox="1"/>
          <p:nvPr/>
        </p:nvSpPr>
        <p:spPr>
          <a:xfrm>
            <a:off x="489436" y="6583685"/>
            <a:ext cx="17798564" cy="1191613"/>
          </a:xfrm>
          <a:prstGeom prst="rect">
            <a:avLst/>
          </a:prstGeom>
        </p:spPr>
        <p:txBody>
          <a:bodyPr lIns="0" tIns="0" rIns="0" bIns="0" rtlCol="0" anchor="t">
            <a:spAutoFit/>
          </a:bodyPr>
          <a:lstStyle/>
          <a:p>
            <a:pPr marL="477379" lvl="1" indent="-238690" algn="l">
              <a:lnSpc>
                <a:spcPts val="3095"/>
              </a:lnSpc>
              <a:buFont typeface="Arial"/>
              <a:buChar char="•"/>
            </a:pPr>
            <a:r>
              <a:rPr lang="en-US" sz="2211">
                <a:solidFill>
                  <a:srgbClr val="325D79"/>
                </a:solidFill>
                <a:latin typeface="Arial"/>
                <a:ea typeface="Arial"/>
                <a:cs typeface="Arial"/>
                <a:sym typeface="Arial"/>
              </a:rPr>
              <a:t>Plans with higher data, like P1 &amp; P11, are preferred post-5G, possibly because customers seek larger data packs for smoother, faster experiences.</a:t>
            </a:r>
          </a:p>
          <a:p>
            <a:pPr marL="477379" lvl="1" indent="-238690" algn="l">
              <a:lnSpc>
                <a:spcPts val="3095"/>
              </a:lnSpc>
              <a:buFont typeface="Arial"/>
              <a:buChar char="•"/>
            </a:pPr>
            <a:r>
              <a:rPr lang="en-US" sz="2211">
                <a:solidFill>
                  <a:srgbClr val="325D79"/>
                </a:solidFill>
                <a:latin typeface="Arial"/>
                <a:ea typeface="Arial"/>
                <a:cs typeface="Arial"/>
                <a:sym typeface="Arial"/>
              </a:rPr>
              <a:t>Lower data plans like P7 &amp; P13 are losing popularity post-5G, as they don't meet user needs for higher data, leading to revenue decline.</a:t>
            </a:r>
          </a:p>
        </p:txBody>
      </p:sp>
      <p:sp>
        <p:nvSpPr>
          <p:cNvPr id="12" name="TextBox 12"/>
          <p:cNvSpPr txBox="1"/>
          <p:nvPr/>
        </p:nvSpPr>
        <p:spPr>
          <a:xfrm>
            <a:off x="1289083" y="2018505"/>
            <a:ext cx="3227135" cy="397545"/>
          </a:xfrm>
          <a:prstGeom prst="rect">
            <a:avLst/>
          </a:prstGeom>
        </p:spPr>
        <p:txBody>
          <a:bodyPr lIns="0" tIns="0" rIns="0" bIns="0" rtlCol="0" anchor="t">
            <a:spAutoFit/>
          </a:bodyPr>
          <a:lstStyle/>
          <a:p>
            <a:pPr algn="ctr">
              <a:lnSpc>
                <a:spcPts val="3120"/>
              </a:lnSpc>
              <a:spcBef>
                <a:spcPct val="0"/>
              </a:spcBef>
            </a:pPr>
            <a:r>
              <a:rPr lang="en-US" sz="2600" b="1" dirty="0">
                <a:solidFill>
                  <a:srgbClr val="00B050"/>
                </a:solidFill>
                <a:latin typeface="Roboto Mono Bold"/>
                <a:ea typeface="Roboto Mono Bold"/>
                <a:cs typeface="Roboto Mono Bold"/>
                <a:sym typeface="Roboto Mono Bold"/>
              </a:rPr>
              <a:t>✅</a:t>
            </a:r>
            <a:r>
              <a:rPr lang="en-US" sz="2600" b="1" dirty="0">
                <a:solidFill>
                  <a:srgbClr val="000000"/>
                </a:solidFill>
                <a:latin typeface="Roboto Mono Bold"/>
                <a:ea typeface="Roboto Mono Bold"/>
                <a:cs typeface="Roboto Mono Bold"/>
                <a:sym typeface="Roboto Mono Bold"/>
              </a:rPr>
              <a:t> Popular Plans</a:t>
            </a:r>
          </a:p>
        </p:txBody>
      </p:sp>
      <p:sp>
        <p:nvSpPr>
          <p:cNvPr id="13" name="TextBox 13"/>
          <p:cNvSpPr txBox="1"/>
          <p:nvPr/>
        </p:nvSpPr>
        <p:spPr>
          <a:xfrm>
            <a:off x="13439613" y="2018505"/>
            <a:ext cx="4415812" cy="397545"/>
          </a:xfrm>
          <a:prstGeom prst="rect">
            <a:avLst/>
          </a:prstGeom>
        </p:spPr>
        <p:txBody>
          <a:bodyPr lIns="0" tIns="0" rIns="0" bIns="0" rtlCol="0" anchor="t">
            <a:spAutoFit/>
          </a:bodyPr>
          <a:lstStyle/>
          <a:p>
            <a:pPr algn="ctr">
              <a:lnSpc>
                <a:spcPts val="3120"/>
              </a:lnSpc>
              <a:spcBef>
                <a:spcPct val="0"/>
              </a:spcBef>
            </a:pPr>
            <a:r>
              <a:rPr lang="en-US" sz="2600" b="1" dirty="0">
                <a:solidFill>
                  <a:srgbClr val="C00000"/>
                </a:solidFill>
                <a:latin typeface="Roboto Mono Bold"/>
                <a:ea typeface="Roboto Mono Bold"/>
                <a:cs typeface="Roboto Mono Bold"/>
                <a:sym typeface="Roboto Mono Bold"/>
              </a:rPr>
              <a:t>❌</a:t>
            </a:r>
            <a:r>
              <a:rPr lang="en-US" sz="2600" b="1" dirty="0">
                <a:solidFill>
                  <a:srgbClr val="000000"/>
                </a:solidFill>
                <a:latin typeface="Roboto Mono Bold"/>
                <a:ea typeface="Roboto Mono Bold"/>
                <a:cs typeface="Roboto Mono Bold"/>
                <a:sym typeface="Roboto Mono Bold"/>
              </a:rPr>
              <a:t> Underutilized Plans</a:t>
            </a:r>
          </a:p>
        </p:txBody>
      </p:sp>
      <p:sp>
        <p:nvSpPr>
          <p:cNvPr id="14" name="TextBox 14"/>
          <p:cNvSpPr txBox="1"/>
          <p:nvPr/>
        </p:nvSpPr>
        <p:spPr>
          <a:xfrm>
            <a:off x="3233224" y="272311"/>
            <a:ext cx="12802358" cy="542925"/>
          </a:xfrm>
          <a:prstGeom prst="rect">
            <a:avLst/>
          </a:prstGeom>
        </p:spPr>
        <p:txBody>
          <a:bodyPr lIns="0" tIns="0" rIns="0" bIns="0" rtlCol="0" anchor="t">
            <a:spAutoFit/>
          </a:bodyPr>
          <a:lstStyle/>
          <a:p>
            <a:pPr algn="l">
              <a:lnSpc>
                <a:spcPts val="4200"/>
              </a:lnSpc>
              <a:spcBef>
                <a:spcPct val="0"/>
              </a:spcBef>
            </a:pPr>
            <a:r>
              <a:rPr lang="en-US" sz="3500" b="1">
                <a:solidFill>
                  <a:srgbClr val="000000"/>
                </a:solidFill>
                <a:latin typeface="Roboto Mono Bold"/>
                <a:ea typeface="Roboto Mono Bold"/>
                <a:cs typeface="Roboto Mono Bold"/>
                <a:sym typeface="Roboto Mono Bold"/>
              </a:rPr>
              <a:t>3.Plan performance after 5G in terms of revenue.</a:t>
            </a:r>
          </a:p>
        </p:txBody>
      </p:sp>
      <p:sp>
        <p:nvSpPr>
          <p:cNvPr id="15" name="TextBox 15"/>
          <p:cNvSpPr txBox="1"/>
          <p:nvPr/>
        </p:nvSpPr>
        <p:spPr>
          <a:xfrm>
            <a:off x="3724809" y="8763000"/>
            <a:ext cx="14130616" cy="933450"/>
          </a:xfrm>
          <a:prstGeom prst="rect">
            <a:avLst/>
          </a:prstGeom>
        </p:spPr>
        <p:txBody>
          <a:bodyPr lIns="0" tIns="0" rIns="0" bIns="0" rtlCol="0" anchor="t">
            <a:spAutoFit/>
          </a:bodyPr>
          <a:lstStyle/>
          <a:p>
            <a:pPr algn="l">
              <a:lnSpc>
                <a:spcPts val="3479"/>
              </a:lnSpc>
              <a:spcBef>
                <a:spcPct val="0"/>
              </a:spcBef>
            </a:pPr>
            <a:r>
              <a:rPr lang="en-US" sz="2899">
                <a:solidFill>
                  <a:srgbClr val="445D73"/>
                </a:solidFill>
                <a:latin typeface="Arial"/>
                <a:ea typeface="Arial"/>
                <a:cs typeface="Arial"/>
                <a:sym typeface="Arial"/>
              </a:rPr>
              <a:t>📌</a:t>
            </a:r>
            <a:r>
              <a:rPr lang="en-US" sz="2899" b="1">
                <a:solidFill>
                  <a:srgbClr val="445D73"/>
                </a:solidFill>
                <a:latin typeface="Arial Bold"/>
                <a:ea typeface="Arial Bold"/>
                <a:cs typeface="Arial Bold"/>
                <a:sym typeface="Arial Bold"/>
              </a:rPr>
              <a:t> Takeaway:</a:t>
            </a:r>
            <a:r>
              <a:rPr lang="en-US" sz="2899">
                <a:solidFill>
                  <a:srgbClr val="445D73"/>
                </a:solidFill>
                <a:latin typeface="Arial"/>
                <a:ea typeface="Arial"/>
                <a:cs typeface="Arial"/>
                <a:sym typeface="Arial"/>
              </a:rPr>
              <a:t> Promote popular plans (P1 &amp; P11) with more data to meet user demand, and improve or replace low-data plans (P7 &amp; P13) to avoid losing revenue.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6285071" y="-1574239"/>
            <a:ext cx="2985577" cy="2985577"/>
          </a:xfrm>
          <a:custGeom>
            <a:avLst/>
            <a:gdLst/>
            <a:ahLst/>
            <a:cxnLst/>
            <a:rect l="l" t="t" r="r" b="b"/>
            <a:pathLst>
              <a:path w="2985577" h="2985577">
                <a:moveTo>
                  <a:pt x="0" y="0"/>
                </a:moveTo>
                <a:lnTo>
                  <a:pt x="2985578" y="0"/>
                </a:lnTo>
                <a:lnTo>
                  <a:pt x="2985578"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a:off x="15366176" y="7367422"/>
            <a:ext cx="2921700" cy="38100"/>
          </a:xfrm>
          <a:prstGeom prst="line">
            <a:avLst/>
          </a:prstGeom>
          <a:ln w="19050" cap="rnd">
            <a:solidFill>
              <a:srgbClr val="000000"/>
            </a:solidFill>
            <a:prstDash val="solid"/>
            <a:headEnd type="none" w="sm" len="sm"/>
            <a:tailEnd type="none" w="sm" len="sm"/>
          </a:ln>
        </p:spPr>
      </p:sp>
      <p:sp>
        <p:nvSpPr>
          <p:cNvPr id="4" name="Freeform 4"/>
          <p:cNvSpPr/>
          <p:nvPr/>
        </p:nvSpPr>
        <p:spPr>
          <a:xfrm>
            <a:off x="10697452" y="4603194"/>
            <a:ext cx="4440113" cy="1080611"/>
          </a:xfrm>
          <a:custGeom>
            <a:avLst/>
            <a:gdLst/>
            <a:ahLst/>
            <a:cxnLst/>
            <a:rect l="l" t="t" r="r" b="b"/>
            <a:pathLst>
              <a:path w="4440113" h="1080611">
                <a:moveTo>
                  <a:pt x="0" y="0"/>
                </a:moveTo>
                <a:lnTo>
                  <a:pt x="4440113" y="0"/>
                </a:lnTo>
                <a:lnTo>
                  <a:pt x="4440113" y="1080612"/>
                </a:lnTo>
                <a:lnTo>
                  <a:pt x="0" y="1080612"/>
                </a:lnTo>
                <a:lnTo>
                  <a:pt x="0" y="0"/>
                </a:lnTo>
                <a:close/>
              </a:path>
            </a:pathLst>
          </a:custGeom>
          <a:blipFill>
            <a:blip r:embed="rId5"/>
            <a:stretch>
              <a:fillRect t="-9570"/>
            </a:stretch>
          </a:blipFill>
        </p:spPr>
      </p:sp>
      <p:sp>
        <p:nvSpPr>
          <p:cNvPr id="5" name="Freeform 5"/>
          <p:cNvSpPr/>
          <p:nvPr/>
        </p:nvSpPr>
        <p:spPr>
          <a:xfrm>
            <a:off x="10697452" y="1674043"/>
            <a:ext cx="4478990" cy="1071676"/>
          </a:xfrm>
          <a:custGeom>
            <a:avLst/>
            <a:gdLst/>
            <a:ahLst/>
            <a:cxnLst/>
            <a:rect l="l" t="t" r="r" b="b"/>
            <a:pathLst>
              <a:path w="4478990" h="1071676">
                <a:moveTo>
                  <a:pt x="0" y="0"/>
                </a:moveTo>
                <a:lnTo>
                  <a:pt x="4478989" y="0"/>
                </a:lnTo>
                <a:lnTo>
                  <a:pt x="4478989" y="1071676"/>
                </a:lnTo>
                <a:lnTo>
                  <a:pt x="0" y="1071676"/>
                </a:lnTo>
                <a:lnTo>
                  <a:pt x="0" y="0"/>
                </a:lnTo>
                <a:close/>
              </a:path>
            </a:pathLst>
          </a:custGeom>
          <a:blipFill>
            <a:blip r:embed="rId6"/>
            <a:stretch>
              <a:fillRect t="-12115"/>
            </a:stretch>
          </a:blipFill>
        </p:spPr>
      </p:sp>
      <p:sp>
        <p:nvSpPr>
          <p:cNvPr id="6" name="Freeform 6"/>
          <p:cNvSpPr/>
          <p:nvPr/>
        </p:nvSpPr>
        <p:spPr>
          <a:xfrm>
            <a:off x="264273" y="2209881"/>
            <a:ext cx="9809740" cy="4254975"/>
          </a:xfrm>
          <a:custGeom>
            <a:avLst/>
            <a:gdLst/>
            <a:ahLst/>
            <a:cxnLst/>
            <a:rect l="l" t="t" r="r" b="b"/>
            <a:pathLst>
              <a:path w="9809740" h="4254975">
                <a:moveTo>
                  <a:pt x="0" y="0"/>
                </a:moveTo>
                <a:lnTo>
                  <a:pt x="9809740" y="0"/>
                </a:lnTo>
                <a:lnTo>
                  <a:pt x="9809740" y="4254975"/>
                </a:lnTo>
                <a:lnTo>
                  <a:pt x="0" y="4254975"/>
                </a:lnTo>
                <a:lnTo>
                  <a:pt x="0" y="0"/>
                </a:lnTo>
                <a:close/>
              </a:path>
            </a:pathLst>
          </a:custGeom>
          <a:blipFill>
            <a:blip r:embed="rId7"/>
            <a:stretch>
              <a:fillRect/>
            </a:stretch>
          </a:blipFill>
        </p:spPr>
      </p:sp>
      <p:sp>
        <p:nvSpPr>
          <p:cNvPr id="7" name="AutoShape 7"/>
          <p:cNvSpPr/>
          <p:nvPr/>
        </p:nvSpPr>
        <p:spPr>
          <a:xfrm flipH="1" flipV="1">
            <a:off x="-1936522" y="1401814"/>
            <a:ext cx="4860449" cy="0"/>
          </a:xfrm>
          <a:prstGeom prst="line">
            <a:avLst/>
          </a:prstGeom>
          <a:ln w="19050" cap="rnd">
            <a:solidFill>
              <a:srgbClr val="000000"/>
            </a:solidFill>
            <a:prstDash val="solid"/>
            <a:headEnd type="oval" w="lg" len="lg"/>
            <a:tailEnd type="none" w="sm" len="sm"/>
          </a:ln>
        </p:spPr>
      </p:sp>
      <p:sp>
        <p:nvSpPr>
          <p:cNvPr id="8" name="Freeform 8"/>
          <p:cNvSpPr/>
          <p:nvPr/>
        </p:nvSpPr>
        <p:spPr>
          <a:xfrm>
            <a:off x="14364121" y="7681746"/>
            <a:ext cx="2104114" cy="2104114"/>
          </a:xfrm>
          <a:custGeom>
            <a:avLst/>
            <a:gdLst/>
            <a:ahLst/>
            <a:cxnLst/>
            <a:rect l="l" t="t" r="r" b="b"/>
            <a:pathLst>
              <a:path w="2104114" h="2104114">
                <a:moveTo>
                  <a:pt x="0" y="0"/>
                </a:moveTo>
                <a:lnTo>
                  <a:pt x="2104115" y="0"/>
                </a:lnTo>
                <a:lnTo>
                  <a:pt x="2104115" y="2104114"/>
                </a:lnTo>
                <a:lnTo>
                  <a:pt x="0" y="2104114"/>
                </a:lnTo>
                <a:lnTo>
                  <a:pt x="0" y="0"/>
                </a:lnTo>
                <a:close/>
              </a:path>
            </a:pathLst>
          </a:custGeom>
          <a:blipFill>
            <a:blip r:embed="rId8"/>
            <a:stretch>
              <a:fillRect/>
            </a:stretch>
          </a:blipFill>
        </p:spPr>
      </p:sp>
      <p:sp>
        <p:nvSpPr>
          <p:cNvPr id="9" name="TextBox 9"/>
          <p:cNvSpPr txBox="1"/>
          <p:nvPr/>
        </p:nvSpPr>
        <p:spPr>
          <a:xfrm>
            <a:off x="2923928" y="485775"/>
            <a:ext cx="9868550" cy="542925"/>
          </a:xfrm>
          <a:prstGeom prst="rect">
            <a:avLst/>
          </a:prstGeom>
        </p:spPr>
        <p:txBody>
          <a:bodyPr lIns="0" tIns="0" rIns="0" bIns="0" rtlCol="0" anchor="t">
            <a:spAutoFit/>
          </a:bodyPr>
          <a:lstStyle/>
          <a:p>
            <a:pPr algn="l">
              <a:lnSpc>
                <a:spcPts val="4200"/>
              </a:lnSpc>
              <a:spcBef>
                <a:spcPct val="0"/>
              </a:spcBef>
            </a:pPr>
            <a:r>
              <a:rPr lang="en-US" sz="3500" b="1">
                <a:solidFill>
                  <a:srgbClr val="000000"/>
                </a:solidFill>
                <a:latin typeface="Roboto Mono Bold"/>
                <a:ea typeface="Roboto Mono Bold"/>
                <a:cs typeface="Roboto Mono Bold"/>
                <a:sym typeface="Roboto Mono Bold"/>
              </a:rPr>
              <a:t>4.Plan affected largely by 5G launch.</a:t>
            </a:r>
          </a:p>
        </p:txBody>
      </p:sp>
      <p:sp>
        <p:nvSpPr>
          <p:cNvPr id="10" name="TextBox 10"/>
          <p:cNvSpPr txBox="1"/>
          <p:nvPr/>
        </p:nvSpPr>
        <p:spPr>
          <a:xfrm>
            <a:off x="10697452" y="2993469"/>
            <a:ext cx="7333339" cy="1076325"/>
          </a:xfrm>
          <a:prstGeom prst="rect">
            <a:avLst/>
          </a:prstGeom>
        </p:spPr>
        <p:txBody>
          <a:bodyPr lIns="0" tIns="0" rIns="0" bIns="0" rtlCol="0" anchor="t">
            <a:spAutoFit/>
          </a:bodyPr>
          <a:lstStyle/>
          <a:p>
            <a:pPr algn="just">
              <a:lnSpc>
                <a:spcPts val="2760"/>
              </a:lnSpc>
              <a:spcBef>
                <a:spcPct val="0"/>
              </a:spcBef>
            </a:pPr>
            <a:r>
              <a:rPr lang="en-US" sz="2300" b="1">
                <a:solidFill>
                  <a:srgbClr val="1C6095"/>
                </a:solidFill>
                <a:latin typeface="Arial Bold"/>
                <a:ea typeface="Arial Bold"/>
                <a:cs typeface="Arial Bold"/>
                <a:sym typeface="Arial Bold"/>
              </a:rPr>
              <a:t>Revenue Drop: </a:t>
            </a:r>
            <a:r>
              <a:rPr lang="en-US" sz="2300">
                <a:solidFill>
                  <a:srgbClr val="1C6095"/>
                </a:solidFill>
                <a:latin typeface="Arial"/>
                <a:ea typeface="Arial"/>
                <a:cs typeface="Arial"/>
                <a:sym typeface="Arial"/>
              </a:rPr>
              <a:t>73.3% decrease.</a:t>
            </a:r>
          </a:p>
          <a:p>
            <a:pPr algn="just">
              <a:lnSpc>
                <a:spcPts val="2760"/>
              </a:lnSpc>
              <a:spcBef>
                <a:spcPct val="0"/>
              </a:spcBef>
            </a:pPr>
            <a:r>
              <a:rPr lang="en-US" sz="2300" u="sng">
                <a:solidFill>
                  <a:srgbClr val="1C6095"/>
                </a:solidFill>
                <a:latin typeface="Arial"/>
                <a:ea typeface="Arial"/>
                <a:cs typeface="Arial"/>
                <a:sym typeface="Arial"/>
              </a:rPr>
              <a:t>Reason</a:t>
            </a:r>
            <a:r>
              <a:rPr lang="en-US" sz="2300">
                <a:solidFill>
                  <a:srgbClr val="1C6095"/>
                </a:solidFill>
                <a:latin typeface="Arial"/>
                <a:ea typeface="Arial"/>
                <a:cs typeface="Arial"/>
                <a:sym typeface="Arial"/>
              </a:rPr>
              <a:t>: Likely because customers don’t find this 3G/4G plan valuable in a 5G market.</a:t>
            </a:r>
          </a:p>
        </p:txBody>
      </p:sp>
      <p:sp>
        <p:nvSpPr>
          <p:cNvPr id="11" name="TextBox 11"/>
          <p:cNvSpPr txBox="1"/>
          <p:nvPr/>
        </p:nvSpPr>
        <p:spPr>
          <a:xfrm>
            <a:off x="10697452" y="5902881"/>
            <a:ext cx="7333339" cy="1076325"/>
          </a:xfrm>
          <a:prstGeom prst="rect">
            <a:avLst/>
          </a:prstGeom>
        </p:spPr>
        <p:txBody>
          <a:bodyPr lIns="0" tIns="0" rIns="0" bIns="0" rtlCol="0" anchor="t">
            <a:spAutoFit/>
          </a:bodyPr>
          <a:lstStyle/>
          <a:p>
            <a:pPr algn="just">
              <a:lnSpc>
                <a:spcPts val="2760"/>
              </a:lnSpc>
              <a:spcBef>
                <a:spcPct val="0"/>
              </a:spcBef>
            </a:pPr>
            <a:r>
              <a:rPr lang="en-US" sz="2300" b="1">
                <a:solidFill>
                  <a:srgbClr val="1C6095"/>
                </a:solidFill>
                <a:latin typeface="Arial Bold"/>
                <a:ea typeface="Arial Bold"/>
                <a:cs typeface="Arial Bold"/>
                <a:sym typeface="Arial Bold"/>
              </a:rPr>
              <a:t>Revenue Drop:</a:t>
            </a:r>
            <a:r>
              <a:rPr lang="en-US" sz="2300">
                <a:solidFill>
                  <a:srgbClr val="1C6095"/>
                </a:solidFill>
                <a:latin typeface="Arial"/>
                <a:ea typeface="Arial"/>
                <a:cs typeface="Arial"/>
                <a:sym typeface="Arial"/>
              </a:rPr>
              <a:t> 35.1% decrease.</a:t>
            </a:r>
          </a:p>
          <a:p>
            <a:pPr algn="just">
              <a:lnSpc>
                <a:spcPts val="2760"/>
              </a:lnSpc>
              <a:spcBef>
                <a:spcPct val="0"/>
              </a:spcBef>
            </a:pPr>
            <a:r>
              <a:rPr lang="en-US" sz="2300" u="sng">
                <a:solidFill>
                  <a:srgbClr val="1C6095"/>
                </a:solidFill>
                <a:latin typeface="Arial"/>
                <a:ea typeface="Arial"/>
                <a:cs typeface="Arial"/>
                <a:sym typeface="Arial"/>
              </a:rPr>
              <a:t>Reason</a:t>
            </a:r>
            <a:r>
              <a:rPr lang="en-US" sz="2300">
                <a:solidFill>
                  <a:srgbClr val="1C6095"/>
                </a:solidFill>
                <a:latin typeface="Arial"/>
                <a:ea typeface="Arial"/>
                <a:cs typeface="Arial"/>
                <a:sym typeface="Arial"/>
              </a:rPr>
              <a:t>: Probably because talktime plans are becoming less popular as people prefer data plans.</a:t>
            </a:r>
          </a:p>
        </p:txBody>
      </p:sp>
      <p:sp>
        <p:nvSpPr>
          <p:cNvPr id="12" name="TextBox 12"/>
          <p:cNvSpPr txBox="1"/>
          <p:nvPr/>
        </p:nvSpPr>
        <p:spPr>
          <a:xfrm>
            <a:off x="547876" y="7886700"/>
            <a:ext cx="13331371" cy="1371600"/>
          </a:xfrm>
          <a:prstGeom prst="rect">
            <a:avLst/>
          </a:prstGeom>
        </p:spPr>
        <p:txBody>
          <a:bodyPr lIns="0" tIns="0" rIns="0" bIns="0" rtlCol="0" anchor="t">
            <a:spAutoFit/>
          </a:bodyPr>
          <a:lstStyle/>
          <a:p>
            <a:pPr algn="l">
              <a:lnSpc>
                <a:spcPts val="3479"/>
              </a:lnSpc>
              <a:spcBef>
                <a:spcPct val="0"/>
              </a:spcBef>
            </a:pPr>
            <a:r>
              <a:rPr lang="en-US" sz="2899">
                <a:solidFill>
                  <a:srgbClr val="445D73"/>
                </a:solidFill>
                <a:latin typeface="Arial"/>
                <a:ea typeface="Arial"/>
                <a:cs typeface="Arial"/>
                <a:sym typeface="Arial"/>
              </a:rPr>
              <a:t>📌</a:t>
            </a:r>
            <a:r>
              <a:rPr lang="en-US" sz="2899" b="1">
                <a:solidFill>
                  <a:srgbClr val="445D73"/>
                </a:solidFill>
                <a:latin typeface="Arial Bold"/>
                <a:ea typeface="Arial Bold"/>
                <a:cs typeface="Arial Bold"/>
                <a:sym typeface="Arial Bold"/>
              </a:rPr>
              <a:t> Takeaway:</a:t>
            </a:r>
            <a:r>
              <a:rPr lang="en-US" sz="2899">
                <a:solidFill>
                  <a:srgbClr val="445D73"/>
                </a:solidFill>
                <a:latin typeface="Arial"/>
                <a:ea typeface="Arial"/>
                <a:cs typeface="Arial"/>
                <a:sym typeface="Arial"/>
              </a:rPr>
              <a:t> Improve or replace struggling plans like P7 and P5 by adding 5G support or better features, and focus on promoting plans that are doing well and fit what customers want in the 5G market.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0" y="-1492789"/>
            <a:ext cx="2985577" cy="2985577"/>
          </a:xfrm>
          <a:custGeom>
            <a:avLst/>
            <a:gdLst/>
            <a:ahLst/>
            <a:cxnLst/>
            <a:rect l="l" t="t" r="r" b="b"/>
            <a:pathLst>
              <a:path w="2985577" h="2985577">
                <a:moveTo>
                  <a:pt x="0" y="0"/>
                </a:moveTo>
                <a:lnTo>
                  <a:pt x="2985577" y="0"/>
                </a:lnTo>
                <a:lnTo>
                  <a:pt x="2985577"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a:off x="-432150" y="7945971"/>
            <a:ext cx="2921700" cy="38100"/>
          </a:xfrm>
          <a:prstGeom prst="line">
            <a:avLst/>
          </a:prstGeom>
          <a:ln w="19050" cap="rnd">
            <a:solidFill>
              <a:srgbClr val="000000"/>
            </a:solidFill>
            <a:prstDash val="solid"/>
            <a:headEnd type="none" w="sm" len="sm"/>
            <a:tailEnd type="none" w="sm" len="sm"/>
          </a:ln>
        </p:spPr>
      </p:sp>
      <p:sp>
        <p:nvSpPr>
          <p:cNvPr id="4" name="Freeform 4"/>
          <p:cNvSpPr/>
          <p:nvPr/>
        </p:nvSpPr>
        <p:spPr>
          <a:xfrm>
            <a:off x="10845246" y="1323510"/>
            <a:ext cx="6697657" cy="4956857"/>
          </a:xfrm>
          <a:custGeom>
            <a:avLst/>
            <a:gdLst/>
            <a:ahLst/>
            <a:cxnLst/>
            <a:rect l="l" t="t" r="r" b="b"/>
            <a:pathLst>
              <a:path w="6697657" h="4956857">
                <a:moveTo>
                  <a:pt x="0" y="0"/>
                </a:moveTo>
                <a:lnTo>
                  <a:pt x="6697657" y="0"/>
                </a:lnTo>
                <a:lnTo>
                  <a:pt x="6697657" y="4956857"/>
                </a:lnTo>
                <a:lnTo>
                  <a:pt x="0" y="4956857"/>
                </a:lnTo>
                <a:lnTo>
                  <a:pt x="0" y="0"/>
                </a:lnTo>
                <a:close/>
              </a:path>
            </a:pathLst>
          </a:custGeom>
          <a:blipFill>
            <a:blip r:embed="rId5"/>
            <a:stretch>
              <a:fillRect/>
            </a:stretch>
          </a:blipFill>
        </p:spPr>
      </p:sp>
      <p:graphicFrame>
        <p:nvGraphicFramePr>
          <p:cNvPr id="5" name="Table 5"/>
          <p:cNvGraphicFramePr>
            <a:graphicFrameLocks noGrp="1"/>
          </p:cNvGraphicFramePr>
          <p:nvPr/>
        </p:nvGraphicFramePr>
        <p:xfrm>
          <a:off x="474114" y="1838422"/>
          <a:ext cx="9671605" cy="3927032"/>
        </p:xfrm>
        <a:graphic>
          <a:graphicData uri="http://schemas.openxmlformats.org/drawingml/2006/table">
            <a:tbl>
              <a:tblPr/>
              <a:tblGrid>
                <a:gridCol w="1622224">
                  <a:extLst>
                    <a:ext uri="{9D8B030D-6E8A-4147-A177-3AD203B41FA5}">
                      <a16:colId xmlns:a16="http://schemas.microsoft.com/office/drawing/2014/main" val="20000"/>
                    </a:ext>
                  </a:extLst>
                </a:gridCol>
                <a:gridCol w="4515517">
                  <a:extLst>
                    <a:ext uri="{9D8B030D-6E8A-4147-A177-3AD203B41FA5}">
                      <a16:colId xmlns:a16="http://schemas.microsoft.com/office/drawing/2014/main" val="20001"/>
                    </a:ext>
                  </a:extLst>
                </a:gridCol>
                <a:gridCol w="3533864">
                  <a:extLst>
                    <a:ext uri="{9D8B030D-6E8A-4147-A177-3AD203B41FA5}">
                      <a16:colId xmlns:a16="http://schemas.microsoft.com/office/drawing/2014/main" val="20002"/>
                    </a:ext>
                  </a:extLst>
                </a:gridCol>
              </a:tblGrid>
              <a:tr h="810337">
                <a:tc>
                  <a:txBody>
                    <a:bodyPr/>
                    <a:lstStyle/>
                    <a:p>
                      <a:pPr algn="ctr">
                        <a:lnSpc>
                          <a:spcPts val="2640"/>
                        </a:lnSpc>
                        <a:defRPr/>
                      </a:pPr>
                      <a:r>
                        <a:rPr lang="en-US" sz="2200" b="1">
                          <a:solidFill>
                            <a:srgbClr val="FFFFFF">
                              <a:alpha val="50980"/>
                            </a:srgbClr>
                          </a:solidFill>
                          <a:latin typeface="Arial Bold"/>
                          <a:ea typeface="Arial Bold"/>
                          <a:cs typeface="Arial Bold"/>
                          <a:sym typeface="Arial Bold"/>
                        </a:rPr>
                        <a:t>PLAN</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tc>
                  <a:txBody>
                    <a:bodyPr/>
                    <a:lstStyle/>
                    <a:p>
                      <a:pPr algn="ctr">
                        <a:lnSpc>
                          <a:spcPts val="3080"/>
                        </a:lnSpc>
                        <a:defRPr/>
                      </a:pPr>
                      <a:r>
                        <a:rPr lang="en-US" sz="2200" b="1">
                          <a:solidFill>
                            <a:srgbClr val="FFFFFF">
                              <a:alpha val="50980"/>
                            </a:srgbClr>
                          </a:solidFill>
                          <a:latin typeface="Arial Bold"/>
                          <a:ea typeface="Arial Bold"/>
                          <a:cs typeface="Arial Bold"/>
                          <a:sym typeface="Arial Bold"/>
                        </a:rPr>
                        <a:t>PLAN DESCRIPTION</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tc>
                  <a:txBody>
                    <a:bodyPr/>
                    <a:lstStyle/>
                    <a:p>
                      <a:pPr algn="ctr">
                        <a:lnSpc>
                          <a:spcPts val="3080"/>
                        </a:lnSpc>
                        <a:defRPr/>
                      </a:pPr>
                      <a:r>
                        <a:rPr lang="en-US" sz="2200" b="1">
                          <a:solidFill>
                            <a:srgbClr val="FFFFFF">
                              <a:alpha val="50980"/>
                            </a:srgbClr>
                          </a:solidFill>
                          <a:latin typeface="Arial Bold"/>
                          <a:ea typeface="Arial Bold"/>
                          <a:cs typeface="Arial Bold"/>
                          <a:sym typeface="Arial Bold"/>
                        </a:rPr>
                        <a:t>REVENUE AFTER 5G</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extLst>
                  <a:ext uri="{0D108BD9-81ED-4DB2-BD59-A6C34878D82A}">
                    <a16:rowId xmlns:a16="http://schemas.microsoft.com/office/drawing/2014/main" val="10000"/>
                  </a:ext>
                </a:extLst>
              </a:tr>
              <a:tr h="991691">
                <a:tc>
                  <a:txBody>
                    <a:bodyPr/>
                    <a:lstStyle/>
                    <a:p>
                      <a:pPr algn="ctr">
                        <a:lnSpc>
                          <a:spcPts val="2400"/>
                        </a:lnSpc>
                        <a:defRPr/>
                      </a:pPr>
                      <a:r>
                        <a:rPr lang="en-US" sz="2000" b="1">
                          <a:solidFill>
                            <a:srgbClr val="FFFFFF">
                              <a:alpha val="50980"/>
                            </a:srgbClr>
                          </a:solidFill>
                          <a:latin typeface="Arial Bold"/>
                          <a:ea typeface="Arial Bold"/>
                          <a:cs typeface="Arial Bold"/>
                          <a:sym typeface="Arial Bold"/>
                        </a:rPr>
                        <a:t>P8</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tc>
                  <a:txBody>
                    <a:bodyPr/>
                    <a:lstStyle/>
                    <a:p>
                      <a:pPr algn="l">
                        <a:lnSpc>
                          <a:spcPts val="2800"/>
                        </a:lnSpc>
                        <a:defRPr/>
                      </a:pPr>
                      <a:r>
                        <a:rPr lang="en-US" sz="2000" b="1">
                          <a:solidFill>
                            <a:srgbClr val="FFFFFF">
                              <a:alpha val="50980"/>
                            </a:srgbClr>
                          </a:solidFill>
                          <a:latin typeface="Arial Bold"/>
                          <a:ea typeface="Arial Bold"/>
                          <a:cs typeface="Arial Bold"/>
                          <a:sym typeface="Arial Bold"/>
                        </a:rPr>
                        <a:t>Daily Saviour - 1 GB / Day, 1 Day validity</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tc>
                  <a:txBody>
                    <a:bodyPr/>
                    <a:lstStyle/>
                    <a:p>
                      <a:pPr algn="ctr">
                        <a:lnSpc>
                          <a:spcPts val="2400"/>
                        </a:lnSpc>
                        <a:defRPr/>
                      </a:pPr>
                      <a:r>
                        <a:rPr lang="en-US" sz="2000" b="1">
                          <a:solidFill>
                            <a:srgbClr val="FFFFFF">
                              <a:alpha val="50980"/>
                            </a:srgbClr>
                          </a:solidFill>
                          <a:latin typeface="Arial Bold"/>
                          <a:ea typeface="Arial Bold"/>
                          <a:cs typeface="Arial Bold"/>
                          <a:sym typeface="Arial Bold"/>
                        </a:rPr>
                        <a:t>434M</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extLst>
                  <a:ext uri="{0D108BD9-81ED-4DB2-BD59-A6C34878D82A}">
                    <a16:rowId xmlns:a16="http://schemas.microsoft.com/office/drawing/2014/main" val="10001"/>
                  </a:ext>
                </a:extLst>
              </a:tr>
              <a:tr h="1049548">
                <a:tc>
                  <a:txBody>
                    <a:bodyPr/>
                    <a:lstStyle/>
                    <a:p>
                      <a:pPr algn="ctr">
                        <a:lnSpc>
                          <a:spcPts val="2400"/>
                        </a:lnSpc>
                        <a:defRPr/>
                      </a:pPr>
                      <a:r>
                        <a:rPr lang="en-US" sz="2000" b="1">
                          <a:solidFill>
                            <a:srgbClr val="FFFFFF">
                              <a:alpha val="50980"/>
                            </a:srgbClr>
                          </a:solidFill>
                          <a:latin typeface="Arial Bold"/>
                          <a:ea typeface="Arial Bold"/>
                          <a:cs typeface="Arial Bold"/>
                          <a:sym typeface="Arial Bold"/>
                        </a:rPr>
                        <a:t>P9</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tc>
                  <a:txBody>
                    <a:bodyPr/>
                    <a:lstStyle/>
                    <a:p>
                      <a:pPr algn="l">
                        <a:lnSpc>
                          <a:spcPts val="2800"/>
                        </a:lnSpc>
                        <a:defRPr/>
                      </a:pPr>
                      <a:r>
                        <a:rPr lang="en-US" sz="2000" b="1">
                          <a:solidFill>
                            <a:srgbClr val="FFFFFF">
                              <a:alpha val="50980"/>
                            </a:srgbClr>
                          </a:solidFill>
                          <a:latin typeface="Arial Bold"/>
                          <a:ea typeface="Arial Bold"/>
                          <a:cs typeface="Arial Bold"/>
                          <a:sym typeface="Arial Bold"/>
                        </a:rPr>
                        <a:t>Combo TopUp - 14.95 Talktime &amp; 300 MB data</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tc>
                  <a:txBody>
                    <a:bodyPr/>
                    <a:lstStyle/>
                    <a:p>
                      <a:pPr algn="ctr">
                        <a:lnSpc>
                          <a:spcPts val="2400"/>
                        </a:lnSpc>
                        <a:defRPr/>
                      </a:pPr>
                      <a:r>
                        <a:rPr lang="en-US" sz="2000" b="1">
                          <a:solidFill>
                            <a:srgbClr val="FFFFFF">
                              <a:alpha val="50980"/>
                            </a:srgbClr>
                          </a:solidFill>
                          <a:latin typeface="Arial Bold"/>
                          <a:ea typeface="Arial Bold"/>
                          <a:cs typeface="Arial Bold"/>
                          <a:sym typeface="Arial Bold"/>
                        </a:rPr>
                        <a:t>227M</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extLst>
                  <a:ext uri="{0D108BD9-81ED-4DB2-BD59-A6C34878D82A}">
                    <a16:rowId xmlns:a16="http://schemas.microsoft.com/office/drawing/2014/main" val="10002"/>
                  </a:ext>
                </a:extLst>
              </a:tr>
              <a:tr h="1075456">
                <a:tc>
                  <a:txBody>
                    <a:bodyPr/>
                    <a:lstStyle/>
                    <a:p>
                      <a:pPr algn="ctr">
                        <a:lnSpc>
                          <a:spcPts val="2400"/>
                        </a:lnSpc>
                        <a:defRPr/>
                      </a:pPr>
                      <a:r>
                        <a:rPr lang="en-US" sz="2000" b="1">
                          <a:solidFill>
                            <a:srgbClr val="FFFFFF">
                              <a:alpha val="50980"/>
                            </a:srgbClr>
                          </a:solidFill>
                          <a:latin typeface="Arial Bold"/>
                          <a:ea typeface="Arial Bold"/>
                          <a:cs typeface="Arial Bold"/>
                          <a:sym typeface="Arial Bold"/>
                        </a:rPr>
                        <a:t>P10</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tc>
                  <a:txBody>
                    <a:bodyPr/>
                    <a:lstStyle/>
                    <a:p>
                      <a:pPr algn="l">
                        <a:lnSpc>
                          <a:spcPts val="2800"/>
                        </a:lnSpc>
                        <a:defRPr/>
                      </a:pPr>
                      <a:r>
                        <a:rPr lang="en-US" sz="2000" b="1">
                          <a:solidFill>
                            <a:srgbClr val="FFFFFF">
                              <a:alpha val="50980"/>
                            </a:srgbClr>
                          </a:solidFill>
                          <a:latin typeface="Arial Bold"/>
                          <a:ea typeface="Arial Bold"/>
                          <a:cs typeface="Arial Bold"/>
                          <a:sym typeface="Arial Bold"/>
                        </a:rPr>
                        <a:t>Big Combo Pack - 6 GB / Day, 3 Days validity</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tc>
                  <a:txBody>
                    <a:bodyPr/>
                    <a:lstStyle/>
                    <a:p>
                      <a:pPr algn="ctr">
                        <a:lnSpc>
                          <a:spcPts val="2400"/>
                        </a:lnSpc>
                        <a:defRPr/>
                      </a:pPr>
                      <a:r>
                        <a:rPr lang="en-US" sz="2000" b="1">
                          <a:solidFill>
                            <a:srgbClr val="FFFFFF">
                              <a:alpha val="50980"/>
                            </a:srgbClr>
                          </a:solidFill>
                          <a:latin typeface="Arial Bold"/>
                          <a:ea typeface="Arial Bold"/>
                          <a:cs typeface="Arial Bold"/>
                          <a:sym typeface="Arial Bold"/>
                        </a:rPr>
                        <a:t>131M</a:t>
                      </a:r>
                      <a:endParaRPr lang="en-US" sz="1100"/>
                    </a:p>
                  </a:txBody>
                  <a:tcPr marL="45700" marR="45700" marT="45700" marB="45700" anchor="ctr">
                    <a:lnL w="19050" cap="flat" cmpd="sng" algn="ctr">
                      <a:solidFill>
                        <a:srgbClr val="213B55"/>
                      </a:solidFill>
                      <a:prstDash val="solid"/>
                      <a:round/>
                      <a:headEnd type="none" w="med" len="med"/>
                      <a:tailEnd type="none" w="med" len="med"/>
                    </a:lnL>
                    <a:lnR w="19050" cap="flat" cmpd="sng" algn="ctr">
                      <a:solidFill>
                        <a:srgbClr val="213B55"/>
                      </a:solidFill>
                      <a:prstDash val="solid"/>
                      <a:round/>
                      <a:headEnd type="none" w="med" len="med"/>
                      <a:tailEnd type="none" w="med" len="med"/>
                    </a:lnR>
                    <a:lnT w="19050" cap="flat" cmpd="sng" algn="ctr">
                      <a:solidFill>
                        <a:srgbClr val="213B55"/>
                      </a:solidFill>
                      <a:prstDash val="solid"/>
                      <a:round/>
                      <a:headEnd type="none" w="med" len="med"/>
                      <a:tailEnd type="none" w="med" len="med"/>
                    </a:lnT>
                    <a:lnB w="19050" cap="flat" cmpd="sng" algn="ctr">
                      <a:solidFill>
                        <a:srgbClr val="213B55"/>
                      </a:solidFill>
                      <a:prstDash val="solid"/>
                      <a:round/>
                      <a:headEnd type="none" w="med" len="med"/>
                      <a:tailEnd type="none" w="med" len="med"/>
                    </a:lnB>
                    <a:solidFill>
                      <a:srgbClr val="0097B2">
                        <a:alpha val="50980"/>
                      </a:srgbClr>
                    </a:solidFill>
                  </a:tcPr>
                </a:tc>
                <a:extLst>
                  <a:ext uri="{0D108BD9-81ED-4DB2-BD59-A6C34878D82A}">
                    <a16:rowId xmlns:a16="http://schemas.microsoft.com/office/drawing/2014/main" val="10003"/>
                  </a:ext>
                </a:extLst>
              </a:tr>
            </a:tbl>
          </a:graphicData>
        </a:graphic>
      </p:graphicFrame>
      <p:sp>
        <p:nvSpPr>
          <p:cNvPr id="6" name="Freeform 6"/>
          <p:cNvSpPr/>
          <p:nvPr/>
        </p:nvSpPr>
        <p:spPr>
          <a:xfrm>
            <a:off x="474114" y="8242885"/>
            <a:ext cx="1730274" cy="1730274"/>
          </a:xfrm>
          <a:custGeom>
            <a:avLst/>
            <a:gdLst/>
            <a:ahLst/>
            <a:cxnLst/>
            <a:rect l="l" t="t" r="r" b="b"/>
            <a:pathLst>
              <a:path w="1730274" h="1730274">
                <a:moveTo>
                  <a:pt x="0" y="0"/>
                </a:moveTo>
                <a:lnTo>
                  <a:pt x="1730274" y="0"/>
                </a:lnTo>
                <a:lnTo>
                  <a:pt x="1730274" y="1730274"/>
                </a:lnTo>
                <a:lnTo>
                  <a:pt x="0" y="1730274"/>
                </a:lnTo>
                <a:lnTo>
                  <a:pt x="0" y="0"/>
                </a:lnTo>
                <a:close/>
              </a:path>
            </a:pathLst>
          </a:custGeom>
          <a:blipFill>
            <a:blip r:embed="rId6"/>
            <a:stretch>
              <a:fillRect/>
            </a:stretch>
          </a:blipFill>
        </p:spPr>
      </p:sp>
      <p:sp>
        <p:nvSpPr>
          <p:cNvPr id="7" name="TextBox 7"/>
          <p:cNvSpPr txBox="1"/>
          <p:nvPr/>
        </p:nvSpPr>
        <p:spPr>
          <a:xfrm>
            <a:off x="3516827" y="485775"/>
            <a:ext cx="9601850" cy="542925"/>
          </a:xfrm>
          <a:prstGeom prst="rect">
            <a:avLst/>
          </a:prstGeom>
        </p:spPr>
        <p:txBody>
          <a:bodyPr lIns="0" tIns="0" rIns="0" bIns="0" rtlCol="0" anchor="t">
            <a:spAutoFit/>
          </a:bodyPr>
          <a:lstStyle/>
          <a:p>
            <a:pPr algn="l">
              <a:lnSpc>
                <a:spcPts val="4200"/>
              </a:lnSpc>
              <a:spcBef>
                <a:spcPct val="0"/>
              </a:spcBef>
            </a:pPr>
            <a:r>
              <a:rPr lang="en-US" sz="3500" b="1">
                <a:solidFill>
                  <a:srgbClr val="000000"/>
                </a:solidFill>
                <a:latin typeface="Roboto Mono Bold"/>
                <a:ea typeface="Roboto Mono Bold"/>
                <a:cs typeface="Roboto Mono Bold"/>
                <a:sym typeface="Roboto Mono Bold"/>
              </a:rPr>
              <a:t>5.Discontinued plan after 5G launch.</a:t>
            </a:r>
          </a:p>
        </p:txBody>
      </p:sp>
      <p:sp>
        <p:nvSpPr>
          <p:cNvPr id="8" name="TextBox 8"/>
          <p:cNvSpPr txBox="1"/>
          <p:nvPr/>
        </p:nvSpPr>
        <p:spPr>
          <a:xfrm>
            <a:off x="474114" y="6442292"/>
            <a:ext cx="16867906" cy="1236980"/>
          </a:xfrm>
          <a:prstGeom prst="rect">
            <a:avLst/>
          </a:prstGeom>
        </p:spPr>
        <p:txBody>
          <a:bodyPr lIns="0" tIns="0" rIns="0" bIns="0" rtlCol="0" anchor="t">
            <a:spAutoFit/>
          </a:bodyPr>
          <a:lstStyle/>
          <a:p>
            <a:pPr marL="496571" lvl="1" indent="-248285" algn="l">
              <a:lnSpc>
                <a:spcPts val="3220"/>
              </a:lnSpc>
              <a:buFont typeface="Arial"/>
              <a:buChar char="•"/>
            </a:pPr>
            <a:r>
              <a:rPr lang="en-US" sz="2300">
                <a:solidFill>
                  <a:srgbClr val="325D79"/>
                </a:solidFill>
                <a:latin typeface="Arial"/>
                <a:ea typeface="Arial"/>
                <a:cs typeface="Arial"/>
                <a:sym typeface="Arial"/>
              </a:rPr>
              <a:t>Plan P8: Offers only 1 GB/day, which may be insufficient for 5G users wanting faster, more data-heavy experiences.</a:t>
            </a:r>
          </a:p>
          <a:p>
            <a:pPr marL="496571" lvl="1" indent="-248285" algn="l">
              <a:lnSpc>
                <a:spcPts val="3220"/>
              </a:lnSpc>
              <a:buFont typeface="Arial"/>
              <a:buChar char="•"/>
            </a:pPr>
            <a:r>
              <a:rPr lang="en-US" sz="2300">
                <a:solidFill>
                  <a:srgbClr val="325D79"/>
                </a:solidFill>
                <a:latin typeface="Arial"/>
                <a:ea typeface="Arial"/>
                <a:cs typeface="Arial"/>
                <a:sym typeface="Arial"/>
              </a:rPr>
              <a:t>Plan P9: Provides just 300 MB of data with talktime, but most users now prefer more data over talktime.</a:t>
            </a:r>
          </a:p>
          <a:p>
            <a:pPr marL="496571" lvl="1" indent="-248285" algn="l">
              <a:lnSpc>
                <a:spcPts val="3220"/>
              </a:lnSpc>
              <a:buFont typeface="Arial"/>
              <a:buChar char="•"/>
            </a:pPr>
            <a:r>
              <a:rPr lang="en-US" sz="2300">
                <a:solidFill>
                  <a:srgbClr val="325D79"/>
                </a:solidFill>
                <a:latin typeface="Arial"/>
                <a:ea typeface="Arial"/>
                <a:cs typeface="Arial"/>
                <a:sym typeface="Arial"/>
              </a:rPr>
              <a:t>Plan P10: The 3-day validity is too short and lacks value compared to other plans with more data or longer validity.</a:t>
            </a:r>
          </a:p>
        </p:txBody>
      </p:sp>
      <p:sp>
        <p:nvSpPr>
          <p:cNvPr id="9" name="TextBox 9"/>
          <p:cNvSpPr txBox="1"/>
          <p:nvPr/>
        </p:nvSpPr>
        <p:spPr>
          <a:xfrm>
            <a:off x="2489550" y="8393647"/>
            <a:ext cx="14852470" cy="1314450"/>
          </a:xfrm>
          <a:prstGeom prst="rect">
            <a:avLst/>
          </a:prstGeom>
        </p:spPr>
        <p:txBody>
          <a:bodyPr lIns="0" tIns="0" rIns="0" bIns="0" rtlCol="0" anchor="t">
            <a:spAutoFit/>
          </a:bodyPr>
          <a:lstStyle/>
          <a:p>
            <a:pPr algn="l">
              <a:lnSpc>
                <a:spcPts val="3359"/>
              </a:lnSpc>
              <a:spcBef>
                <a:spcPct val="0"/>
              </a:spcBef>
            </a:pPr>
            <a:r>
              <a:rPr lang="en-US" sz="2799">
                <a:solidFill>
                  <a:srgbClr val="445D73"/>
                </a:solidFill>
                <a:latin typeface="Arial"/>
                <a:ea typeface="Arial"/>
                <a:cs typeface="Arial"/>
                <a:sym typeface="Arial"/>
              </a:rPr>
              <a:t>📌</a:t>
            </a:r>
            <a:r>
              <a:rPr lang="en-US" sz="2799" b="1">
                <a:solidFill>
                  <a:srgbClr val="445D73"/>
                </a:solidFill>
                <a:latin typeface="Arial Bold"/>
                <a:ea typeface="Arial Bold"/>
                <a:cs typeface="Arial Bold"/>
                <a:sym typeface="Arial Bold"/>
              </a:rPr>
              <a:t> Takeaway:</a:t>
            </a:r>
            <a:r>
              <a:rPr lang="en-US" sz="2799">
                <a:solidFill>
                  <a:srgbClr val="445D73"/>
                </a:solidFill>
                <a:latin typeface="Arial"/>
                <a:ea typeface="Arial"/>
                <a:cs typeface="Arial"/>
                <a:sym typeface="Arial"/>
              </a:rPr>
              <a:t> These three plans (P8, P9, P10) are outdated for the 5G market. To avoid losing revenue, they should be replaced with new packs offering more data, better validity, or attractive features.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2668493" y="1658382"/>
            <a:ext cx="13063415" cy="5409464"/>
          </a:xfrm>
          <a:custGeom>
            <a:avLst/>
            <a:gdLst/>
            <a:ahLst/>
            <a:cxnLst/>
            <a:rect l="l" t="t" r="r" b="b"/>
            <a:pathLst>
              <a:path w="13063415" h="5409464">
                <a:moveTo>
                  <a:pt x="0" y="0"/>
                </a:moveTo>
                <a:lnTo>
                  <a:pt x="13063415" y="0"/>
                </a:lnTo>
                <a:lnTo>
                  <a:pt x="13063415" y="5409464"/>
                </a:lnTo>
                <a:lnTo>
                  <a:pt x="0" y="5409464"/>
                </a:lnTo>
                <a:lnTo>
                  <a:pt x="0" y="0"/>
                </a:lnTo>
                <a:close/>
              </a:path>
            </a:pathLst>
          </a:custGeom>
          <a:blipFill>
            <a:blip r:embed="rId2"/>
            <a:stretch>
              <a:fillRect/>
            </a:stretch>
          </a:blipFill>
        </p:spPr>
      </p:sp>
      <p:sp>
        <p:nvSpPr>
          <p:cNvPr id="3" name="Freeform 3"/>
          <p:cNvSpPr/>
          <p:nvPr/>
        </p:nvSpPr>
        <p:spPr>
          <a:xfrm>
            <a:off x="-82927" y="-1492789"/>
            <a:ext cx="2751421" cy="2751421"/>
          </a:xfrm>
          <a:custGeom>
            <a:avLst/>
            <a:gdLst/>
            <a:ahLst/>
            <a:cxnLst/>
            <a:rect l="l" t="t" r="r" b="b"/>
            <a:pathLst>
              <a:path w="2751421" h="2751421">
                <a:moveTo>
                  <a:pt x="0" y="0"/>
                </a:moveTo>
                <a:lnTo>
                  <a:pt x="2751420" y="0"/>
                </a:lnTo>
                <a:lnTo>
                  <a:pt x="2751420" y="2751421"/>
                </a:lnTo>
                <a:lnTo>
                  <a:pt x="0" y="275142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6133931" y="0"/>
            <a:ext cx="2154069" cy="2154069"/>
          </a:xfrm>
          <a:custGeom>
            <a:avLst/>
            <a:gdLst/>
            <a:ahLst/>
            <a:cxnLst/>
            <a:rect l="l" t="t" r="r" b="b"/>
            <a:pathLst>
              <a:path w="2154069" h="2154069">
                <a:moveTo>
                  <a:pt x="0" y="0"/>
                </a:moveTo>
                <a:lnTo>
                  <a:pt x="2154069" y="0"/>
                </a:lnTo>
                <a:lnTo>
                  <a:pt x="2154069" y="2154069"/>
                </a:lnTo>
                <a:lnTo>
                  <a:pt x="0" y="2154069"/>
                </a:lnTo>
                <a:lnTo>
                  <a:pt x="0" y="0"/>
                </a:lnTo>
                <a:close/>
              </a:path>
            </a:pathLst>
          </a:custGeom>
          <a:blipFill>
            <a:blip r:embed="rId5"/>
            <a:stretch>
              <a:fillRect/>
            </a:stretch>
          </a:blipFill>
        </p:spPr>
      </p:sp>
      <p:sp>
        <p:nvSpPr>
          <p:cNvPr id="5" name="Freeform 5"/>
          <p:cNvSpPr/>
          <p:nvPr/>
        </p:nvSpPr>
        <p:spPr>
          <a:xfrm>
            <a:off x="844503" y="7434874"/>
            <a:ext cx="1631350" cy="1631350"/>
          </a:xfrm>
          <a:custGeom>
            <a:avLst/>
            <a:gdLst/>
            <a:ahLst/>
            <a:cxnLst/>
            <a:rect l="l" t="t" r="r" b="b"/>
            <a:pathLst>
              <a:path w="1631350" h="1631350">
                <a:moveTo>
                  <a:pt x="0" y="0"/>
                </a:moveTo>
                <a:lnTo>
                  <a:pt x="1631350" y="0"/>
                </a:lnTo>
                <a:lnTo>
                  <a:pt x="1631350" y="1631349"/>
                </a:lnTo>
                <a:lnTo>
                  <a:pt x="0" y="1631349"/>
                </a:lnTo>
                <a:lnTo>
                  <a:pt x="0" y="0"/>
                </a:lnTo>
                <a:close/>
              </a:path>
            </a:pathLst>
          </a:custGeom>
          <a:blipFill>
            <a:blip r:embed="rId6"/>
            <a:stretch>
              <a:fillRect/>
            </a:stretch>
          </a:blipFill>
        </p:spPr>
      </p:sp>
      <p:sp>
        <p:nvSpPr>
          <p:cNvPr id="6" name="TextBox 6"/>
          <p:cNvSpPr txBox="1"/>
          <p:nvPr/>
        </p:nvSpPr>
        <p:spPr>
          <a:xfrm>
            <a:off x="4992173" y="280818"/>
            <a:ext cx="7272370" cy="1020514"/>
          </a:xfrm>
          <a:prstGeom prst="rect">
            <a:avLst/>
          </a:prstGeom>
        </p:spPr>
        <p:txBody>
          <a:bodyPr lIns="0" tIns="0" rIns="0" bIns="0" rtlCol="0" anchor="t">
            <a:spAutoFit/>
          </a:bodyPr>
          <a:lstStyle/>
          <a:p>
            <a:pPr algn="ctr">
              <a:lnSpc>
                <a:spcPts val="8412"/>
              </a:lnSpc>
            </a:pPr>
            <a:r>
              <a:rPr lang="en-US" sz="6008" b="1">
                <a:solidFill>
                  <a:srgbClr val="1C6095"/>
                </a:solidFill>
                <a:latin typeface="Lora Bold"/>
                <a:ea typeface="Lora Bold"/>
                <a:cs typeface="Lora Bold"/>
                <a:sym typeface="Lora Bold"/>
              </a:rPr>
              <a:t>Market Share</a:t>
            </a:r>
          </a:p>
        </p:txBody>
      </p:sp>
      <p:sp>
        <p:nvSpPr>
          <p:cNvPr id="7" name="TextBox 7"/>
          <p:cNvSpPr txBox="1"/>
          <p:nvPr/>
        </p:nvSpPr>
        <p:spPr>
          <a:xfrm>
            <a:off x="2848968" y="7537144"/>
            <a:ext cx="14590807" cy="1529080"/>
          </a:xfrm>
          <a:prstGeom prst="rect">
            <a:avLst/>
          </a:prstGeom>
        </p:spPr>
        <p:txBody>
          <a:bodyPr lIns="0" tIns="0" rIns="0" bIns="0" rtlCol="0" anchor="t">
            <a:spAutoFit/>
          </a:bodyPr>
          <a:lstStyle/>
          <a:p>
            <a:pPr algn="l">
              <a:lnSpc>
                <a:spcPts val="3920"/>
              </a:lnSpc>
            </a:pPr>
            <a:r>
              <a:rPr lang="en-US" sz="2800">
                <a:solidFill>
                  <a:srgbClr val="325D79"/>
                </a:solidFill>
                <a:latin typeface="Arial"/>
                <a:ea typeface="Arial"/>
                <a:cs typeface="Arial"/>
                <a:sym typeface="Arial"/>
              </a:rPr>
              <a:t>Wavecon holds the third position in the market, which indicates strong competition. </a:t>
            </a:r>
          </a:p>
          <a:p>
            <a:pPr algn="l">
              <a:lnSpc>
                <a:spcPts val="3920"/>
              </a:lnSpc>
            </a:pPr>
            <a:r>
              <a:rPr lang="en-US" sz="2800">
                <a:solidFill>
                  <a:srgbClr val="325D79"/>
                </a:solidFill>
                <a:latin typeface="Arial"/>
                <a:ea typeface="Arial"/>
                <a:cs typeface="Arial"/>
                <a:sym typeface="Arial"/>
              </a:rPr>
              <a:t>To improve its position, Wavecon needs to enhance its 5G plans, attract more customers, and retain existing ones by offering better value and innovative packages.</a:t>
            </a:r>
          </a:p>
        </p:txBody>
      </p:sp>
      <p:sp>
        <p:nvSpPr>
          <p:cNvPr id="8" name="AutoShape 8"/>
          <p:cNvSpPr/>
          <p:nvPr/>
        </p:nvSpPr>
        <p:spPr>
          <a:xfrm>
            <a:off x="16689890" y="7387249"/>
            <a:ext cx="4860300" cy="38100"/>
          </a:xfrm>
          <a:prstGeom prst="line">
            <a:avLst/>
          </a:prstGeom>
          <a:ln w="19050" cap="rnd">
            <a:solidFill>
              <a:srgbClr val="000000"/>
            </a:solidFill>
            <a:prstDash val="solid"/>
            <a:headEnd type="oval" w="lg" len="lg"/>
            <a:tailEnd type="none" w="sm" len="sm"/>
          </a:ln>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0" y="-1492789"/>
            <a:ext cx="2985577" cy="2985577"/>
          </a:xfrm>
          <a:custGeom>
            <a:avLst/>
            <a:gdLst/>
            <a:ahLst/>
            <a:cxnLst/>
            <a:rect l="l" t="t" r="r" b="b"/>
            <a:pathLst>
              <a:path w="2985577" h="2985577">
                <a:moveTo>
                  <a:pt x="0" y="0"/>
                </a:moveTo>
                <a:lnTo>
                  <a:pt x="2985577" y="0"/>
                </a:lnTo>
                <a:lnTo>
                  <a:pt x="2985577"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a:off x="13427625" y="1502313"/>
            <a:ext cx="4860300" cy="38100"/>
          </a:xfrm>
          <a:prstGeom prst="line">
            <a:avLst/>
          </a:prstGeom>
          <a:ln w="19050" cap="rnd">
            <a:solidFill>
              <a:srgbClr val="000000"/>
            </a:solidFill>
            <a:prstDash val="solid"/>
            <a:headEnd type="oval" w="lg" len="lg"/>
            <a:tailEnd type="none" w="sm" len="sm"/>
          </a:ln>
        </p:spPr>
      </p:sp>
      <p:sp>
        <p:nvSpPr>
          <p:cNvPr id="4" name="AutoShape 4"/>
          <p:cNvSpPr/>
          <p:nvPr/>
        </p:nvSpPr>
        <p:spPr>
          <a:xfrm>
            <a:off x="124" y="9267824"/>
            <a:ext cx="2921700" cy="38100"/>
          </a:xfrm>
          <a:prstGeom prst="line">
            <a:avLst/>
          </a:prstGeom>
          <a:ln w="19050" cap="rnd">
            <a:solidFill>
              <a:srgbClr val="000000"/>
            </a:solidFill>
            <a:prstDash val="solid"/>
            <a:headEnd type="none" w="sm" len="sm"/>
            <a:tailEnd type="none" w="sm" len="sm"/>
          </a:ln>
        </p:spPr>
      </p:sp>
      <p:sp>
        <p:nvSpPr>
          <p:cNvPr id="5" name="Freeform 5"/>
          <p:cNvSpPr/>
          <p:nvPr/>
        </p:nvSpPr>
        <p:spPr>
          <a:xfrm>
            <a:off x="6278389" y="8794211"/>
            <a:ext cx="2985577" cy="2985577"/>
          </a:xfrm>
          <a:custGeom>
            <a:avLst/>
            <a:gdLst/>
            <a:ahLst/>
            <a:cxnLst/>
            <a:rect l="l" t="t" r="r" b="b"/>
            <a:pathLst>
              <a:path w="2985577" h="2985577">
                <a:moveTo>
                  <a:pt x="0" y="0"/>
                </a:moveTo>
                <a:lnTo>
                  <a:pt x="2985577" y="0"/>
                </a:lnTo>
                <a:lnTo>
                  <a:pt x="2985577" y="2985578"/>
                </a:lnTo>
                <a:lnTo>
                  <a:pt x="0" y="298557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a:hlinkClick r:id="rId7" tooltip="https://www.linkedin.com/in/nandini-godugu-4a501b2b1/"/>
          </p:cNvPr>
          <p:cNvSpPr/>
          <p:nvPr/>
        </p:nvSpPr>
        <p:spPr>
          <a:xfrm>
            <a:off x="9811426" y="5911740"/>
            <a:ext cx="814782" cy="814782"/>
          </a:xfrm>
          <a:custGeom>
            <a:avLst/>
            <a:gdLst/>
            <a:ahLst/>
            <a:cxnLst/>
            <a:rect l="l" t="t" r="r" b="b"/>
            <a:pathLst>
              <a:path w="814782" h="814782">
                <a:moveTo>
                  <a:pt x="0" y="0"/>
                </a:moveTo>
                <a:lnTo>
                  <a:pt x="814782" y="0"/>
                </a:lnTo>
                <a:lnTo>
                  <a:pt x="814782" y="814782"/>
                </a:lnTo>
                <a:lnTo>
                  <a:pt x="0" y="81478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1675438" y="2712963"/>
            <a:ext cx="4861074" cy="4861074"/>
          </a:xfrm>
          <a:custGeom>
            <a:avLst/>
            <a:gdLst/>
            <a:ahLst/>
            <a:cxnLst/>
            <a:rect l="l" t="t" r="r" b="b"/>
            <a:pathLst>
              <a:path w="4861074" h="4861074">
                <a:moveTo>
                  <a:pt x="0" y="0"/>
                </a:moveTo>
                <a:lnTo>
                  <a:pt x="4861074" y="0"/>
                </a:lnTo>
                <a:lnTo>
                  <a:pt x="4861074" y="4861074"/>
                </a:lnTo>
                <a:lnTo>
                  <a:pt x="0" y="4861074"/>
                </a:lnTo>
                <a:lnTo>
                  <a:pt x="0" y="0"/>
                </a:lnTo>
                <a:close/>
              </a:path>
            </a:pathLst>
          </a:custGeom>
          <a:blipFill>
            <a:blip r:embed="rId10"/>
            <a:stretch>
              <a:fillRect/>
            </a:stretch>
          </a:blipFill>
        </p:spPr>
      </p:sp>
      <p:sp>
        <p:nvSpPr>
          <p:cNvPr id="8" name="Freeform 8"/>
          <p:cNvSpPr/>
          <p:nvPr/>
        </p:nvSpPr>
        <p:spPr>
          <a:xfrm>
            <a:off x="13243497" y="3661363"/>
            <a:ext cx="3477990" cy="3477990"/>
          </a:xfrm>
          <a:custGeom>
            <a:avLst/>
            <a:gdLst/>
            <a:ahLst/>
            <a:cxnLst/>
            <a:rect l="l" t="t" r="r" b="b"/>
            <a:pathLst>
              <a:path w="3477990" h="3477990">
                <a:moveTo>
                  <a:pt x="0" y="0"/>
                </a:moveTo>
                <a:lnTo>
                  <a:pt x="3477990" y="0"/>
                </a:lnTo>
                <a:lnTo>
                  <a:pt x="3477990" y="3477989"/>
                </a:lnTo>
                <a:lnTo>
                  <a:pt x="0" y="3477989"/>
                </a:lnTo>
                <a:lnTo>
                  <a:pt x="0" y="0"/>
                </a:lnTo>
                <a:close/>
              </a:path>
            </a:pathLst>
          </a:custGeom>
          <a:blipFill>
            <a:blip r:embed="rId11"/>
            <a:stretch>
              <a:fillRect/>
            </a:stretch>
          </a:blipFill>
        </p:spPr>
      </p:sp>
      <p:sp>
        <p:nvSpPr>
          <p:cNvPr id="9" name="Freeform 9">
            <a:hlinkClick r:id="rId12" tooltip="https://github.com/Nandini-1022"/>
          </p:cNvPr>
          <p:cNvSpPr/>
          <p:nvPr/>
        </p:nvSpPr>
        <p:spPr>
          <a:xfrm>
            <a:off x="11004742" y="5911740"/>
            <a:ext cx="814782" cy="814782"/>
          </a:xfrm>
          <a:custGeom>
            <a:avLst/>
            <a:gdLst/>
            <a:ahLst/>
            <a:cxnLst/>
            <a:rect l="l" t="t" r="r" b="b"/>
            <a:pathLst>
              <a:path w="814782" h="814782">
                <a:moveTo>
                  <a:pt x="0" y="0"/>
                </a:moveTo>
                <a:lnTo>
                  <a:pt x="814782" y="0"/>
                </a:lnTo>
                <a:lnTo>
                  <a:pt x="814782" y="814782"/>
                </a:lnTo>
                <a:lnTo>
                  <a:pt x="0" y="814782"/>
                </a:lnTo>
                <a:lnTo>
                  <a:pt x="0" y="0"/>
                </a:lnTo>
                <a:close/>
              </a:path>
            </a:pathLst>
          </a:custGeom>
          <a:blipFill>
            <a:blip r:embed="rId13"/>
            <a:stretch>
              <a:fillRect/>
            </a:stretch>
          </a:blipFill>
        </p:spPr>
      </p:sp>
      <p:sp>
        <p:nvSpPr>
          <p:cNvPr id="10" name="TextBox 10"/>
          <p:cNvSpPr txBox="1"/>
          <p:nvPr/>
        </p:nvSpPr>
        <p:spPr>
          <a:xfrm>
            <a:off x="5944135" y="3081386"/>
            <a:ext cx="9713627" cy="1504950"/>
          </a:xfrm>
          <a:prstGeom prst="rect">
            <a:avLst/>
          </a:prstGeom>
        </p:spPr>
        <p:txBody>
          <a:bodyPr lIns="0" tIns="0" rIns="0" bIns="0" rtlCol="0" anchor="t">
            <a:spAutoFit/>
          </a:bodyPr>
          <a:lstStyle/>
          <a:p>
            <a:pPr algn="ctr">
              <a:lnSpc>
                <a:spcPts val="11999"/>
              </a:lnSpc>
            </a:pPr>
            <a:r>
              <a:rPr lang="en-US" sz="9999" b="1">
                <a:solidFill>
                  <a:srgbClr val="1C6095"/>
                </a:solidFill>
                <a:latin typeface="Lora Bold"/>
                <a:ea typeface="Lora Bold"/>
                <a:cs typeface="Lora Bold"/>
                <a:sym typeface="Lora Bold"/>
              </a:rPr>
              <a:t>ThankYou </a:t>
            </a:r>
          </a:p>
        </p:txBody>
      </p:sp>
      <p:sp>
        <p:nvSpPr>
          <p:cNvPr id="11" name="TextBox 11"/>
          <p:cNvSpPr txBox="1"/>
          <p:nvPr/>
        </p:nvSpPr>
        <p:spPr>
          <a:xfrm>
            <a:off x="7771177" y="4753292"/>
            <a:ext cx="4576697" cy="647065"/>
          </a:xfrm>
          <a:prstGeom prst="rect">
            <a:avLst/>
          </a:prstGeom>
        </p:spPr>
        <p:txBody>
          <a:bodyPr lIns="0" tIns="0" rIns="0" bIns="0" rtlCol="0" anchor="t">
            <a:spAutoFit/>
          </a:bodyPr>
          <a:lstStyle/>
          <a:p>
            <a:pPr algn="l">
              <a:lnSpc>
                <a:spcPts val="4759"/>
              </a:lnSpc>
            </a:pPr>
            <a:r>
              <a:rPr lang="en-US" sz="3399">
                <a:solidFill>
                  <a:srgbClr val="325D79"/>
                </a:solidFill>
                <a:latin typeface="Arial"/>
                <a:ea typeface="Arial"/>
                <a:cs typeface="Arial"/>
                <a:sym typeface="Arial"/>
              </a:rPr>
              <a:t>Presented By: Nandini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544997" y="7249171"/>
            <a:ext cx="2985577" cy="2985577"/>
          </a:xfrm>
          <a:custGeom>
            <a:avLst/>
            <a:gdLst/>
            <a:ahLst/>
            <a:cxnLst/>
            <a:rect l="l" t="t" r="r" b="b"/>
            <a:pathLst>
              <a:path w="2985577" h="2985577">
                <a:moveTo>
                  <a:pt x="0" y="0"/>
                </a:moveTo>
                <a:lnTo>
                  <a:pt x="2985578" y="0"/>
                </a:lnTo>
                <a:lnTo>
                  <a:pt x="2985578"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a:off x="16283850" y="9267825"/>
            <a:ext cx="4008300" cy="38100"/>
          </a:xfrm>
          <a:prstGeom prst="line">
            <a:avLst/>
          </a:prstGeom>
          <a:ln w="19050" cap="rnd">
            <a:solidFill>
              <a:srgbClr val="000000"/>
            </a:solidFill>
            <a:prstDash val="solid"/>
            <a:headEnd type="oval" w="lg" len="lg"/>
            <a:tailEnd type="none" w="sm" len="sm"/>
          </a:ln>
        </p:spPr>
      </p:sp>
      <p:sp>
        <p:nvSpPr>
          <p:cNvPr id="4" name="Freeform 4"/>
          <p:cNvSpPr/>
          <p:nvPr/>
        </p:nvSpPr>
        <p:spPr>
          <a:xfrm>
            <a:off x="9819509" y="1528643"/>
            <a:ext cx="6765964" cy="5720529"/>
          </a:xfrm>
          <a:custGeom>
            <a:avLst/>
            <a:gdLst/>
            <a:ahLst/>
            <a:cxnLst/>
            <a:rect l="l" t="t" r="r" b="b"/>
            <a:pathLst>
              <a:path w="6765964" h="5720529">
                <a:moveTo>
                  <a:pt x="0" y="0"/>
                </a:moveTo>
                <a:lnTo>
                  <a:pt x="6765964" y="0"/>
                </a:lnTo>
                <a:lnTo>
                  <a:pt x="6765964" y="5720528"/>
                </a:lnTo>
                <a:lnTo>
                  <a:pt x="0" y="5720528"/>
                </a:lnTo>
                <a:lnTo>
                  <a:pt x="0" y="0"/>
                </a:lnTo>
                <a:close/>
              </a:path>
            </a:pathLst>
          </a:custGeom>
          <a:blipFill>
            <a:blip r:embed="rId5">
              <a:alphaModFix amt="89000"/>
            </a:blip>
            <a:stretch>
              <a:fillRect/>
            </a:stretch>
          </a:blipFill>
        </p:spPr>
      </p:sp>
      <p:sp>
        <p:nvSpPr>
          <p:cNvPr id="5" name="Freeform 5"/>
          <p:cNvSpPr/>
          <p:nvPr/>
        </p:nvSpPr>
        <p:spPr>
          <a:xfrm>
            <a:off x="16295789" y="7446954"/>
            <a:ext cx="1992211" cy="1613563"/>
          </a:xfrm>
          <a:custGeom>
            <a:avLst/>
            <a:gdLst/>
            <a:ahLst/>
            <a:cxnLst/>
            <a:rect l="l" t="t" r="r" b="b"/>
            <a:pathLst>
              <a:path w="1992211" h="1613563">
                <a:moveTo>
                  <a:pt x="0" y="0"/>
                </a:moveTo>
                <a:lnTo>
                  <a:pt x="1992211" y="0"/>
                </a:lnTo>
                <a:lnTo>
                  <a:pt x="1992211" y="1613563"/>
                </a:lnTo>
                <a:lnTo>
                  <a:pt x="0" y="161356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2420300" y="1693532"/>
            <a:ext cx="2681288" cy="1009651"/>
          </a:xfrm>
          <a:prstGeom prst="rect">
            <a:avLst/>
          </a:prstGeom>
        </p:spPr>
        <p:txBody>
          <a:bodyPr lIns="0" tIns="0" rIns="0" bIns="0" rtlCol="0" anchor="t">
            <a:spAutoFit/>
          </a:bodyPr>
          <a:lstStyle/>
          <a:p>
            <a:pPr algn="ctr">
              <a:lnSpc>
                <a:spcPts val="8399"/>
              </a:lnSpc>
            </a:pPr>
            <a:r>
              <a:rPr lang="en-US" sz="5999" b="1">
                <a:solidFill>
                  <a:srgbClr val="1C6095"/>
                </a:solidFill>
                <a:latin typeface="Lora Bold"/>
                <a:ea typeface="Lora Bold"/>
                <a:cs typeface="Lora Bold"/>
                <a:sym typeface="Lora Bold"/>
              </a:rPr>
              <a:t>Agenda</a:t>
            </a:r>
          </a:p>
        </p:txBody>
      </p:sp>
      <p:sp>
        <p:nvSpPr>
          <p:cNvPr id="7" name="TextBox 7"/>
          <p:cNvSpPr txBox="1"/>
          <p:nvPr/>
        </p:nvSpPr>
        <p:spPr>
          <a:xfrm>
            <a:off x="1982637" y="3254063"/>
            <a:ext cx="6616303" cy="3360438"/>
          </a:xfrm>
          <a:prstGeom prst="rect">
            <a:avLst/>
          </a:prstGeom>
        </p:spPr>
        <p:txBody>
          <a:bodyPr lIns="0" tIns="0" rIns="0" bIns="0" rtlCol="0" anchor="t">
            <a:spAutoFit/>
          </a:bodyPr>
          <a:lstStyle/>
          <a:p>
            <a:pPr marL="825660" lvl="1" indent="-412830" algn="l">
              <a:lnSpc>
                <a:spcPts val="5353"/>
              </a:lnSpc>
              <a:buFont typeface="Arial"/>
              <a:buChar char="•"/>
            </a:pPr>
            <a:r>
              <a:rPr lang="en-US" sz="3824">
                <a:solidFill>
                  <a:srgbClr val="325D79"/>
                </a:solidFill>
                <a:latin typeface="Georgia Pro"/>
                <a:ea typeface="Georgia Pro"/>
                <a:cs typeface="Georgia Pro"/>
                <a:sym typeface="Georgia Pro"/>
              </a:rPr>
              <a:t>Company Overview</a:t>
            </a:r>
          </a:p>
          <a:p>
            <a:pPr marL="825660" lvl="1" indent="-412830" algn="l">
              <a:lnSpc>
                <a:spcPts val="5353"/>
              </a:lnSpc>
              <a:buFont typeface="Arial"/>
              <a:buChar char="•"/>
            </a:pPr>
            <a:r>
              <a:rPr lang="en-US" sz="3824">
                <a:solidFill>
                  <a:srgbClr val="325D79"/>
                </a:solidFill>
                <a:latin typeface="Georgia Pro"/>
                <a:ea typeface="Georgia Pro"/>
                <a:cs typeface="Georgia Pro"/>
                <a:sym typeface="Georgia Pro"/>
              </a:rPr>
              <a:t>Business Problem</a:t>
            </a:r>
          </a:p>
          <a:p>
            <a:pPr marL="825660" lvl="1" indent="-412830" algn="l">
              <a:lnSpc>
                <a:spcPts val="5353"/>
              </a:lnSpc>
              <a:buFont typeface="Arial"/>
              <a:buChar char="•"/>
            </a:pPr>
            <a:r>
              <a:rPr lang="en-US" sz="3824">
                <a:solidFill>
                  <a:srgbClr val="325D79"/>
                </a:solidFill>
                <a:latin typeface="Georgia Pro"/>
                <a:ea typeface="Georgia Pro"/>
                <a:cs typeface="Georgia Pro"/>
                <a:sym typeface="Georgia Pro"/>
              </a:rPr>
              <a:t>Ad-hoc requests &amp; Insights</a:t>
            </a:r>
          </a:p>
          <a:p>
            <a:pPr marL="825660" lvl="1" indent="-412830" algn="l">
              <a:lnSpc>
                <a:spcPts val="5353"/>
              </a:lnSpc>
              <a:buFont typeface="Arial"/>
              <a:buChar char="•"/>
            </a:pPr>
            <a:r>
              <a:rPr lang="en-US" sz="3824">
                <a:solidFill>
                  <a:srgbClr val="325D79"/>
                </a:solidFill>
                <a:latin typeface="Georgia Pro"/>
                <a:ea typeface="Georgia Pro"/>
                <a:cs typeface="Georgia Pro"/>
                <a:sym typeface="Georgia Pro"/>
              </a:rPr>
              <a:t>Market Share</a:t>
            </a:r>
          </a:p>
          <a:p>
            <a:pPr algn="l">
              <a:lnSpc>
                <a:spcPts val="5353"/>
              </a:lnSpc>
            </a:pPr>
            <a:endParaRPr lang="en-US" sz="3824">
              <a:solidFill>
                <a:srgbClr val="325D79"/>
              </a:solidFill>
              <a:latin typeface="Georgia Pro"/>
              <a:ea typeface="Georgia Pro"/>
              <a:cs typeface="Georgia Pro"/>
              <a:sym typeface="Georgia P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6842263" y="52261"/>
            <a:ext cx="2985577" cy="2985577"/>
          </a:xfrm>
          <a:custGeom>
            <a:avLst/>
            <a:gdLst/>
            <a:ahLst/>
            <a:cxnLst/>
            <a:rect l="l" t="t" r="r" b="b"/>
            <a:pathLst>
              <a:path w="2985577" h="2985577">
                <a:moveTo>
                  <a:pt x="0" y="0"/>
                </a:moveTo>
                <a:lnTo>
                  <a:pt x="2985578" y="0"/>
                </a:lnTo>
                <a:lnTo>
                  <a:pt x="2985578"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rot="32675">
            <a:off x="-2920191" y="9207475"/>
            <a:ext cx="4008481" cy="0"/>
          </a:xfrm>
          <a:prstGeom prst="line">
            <a:avLst/>
          </a:prstGeom>
          <a:ln w="19050" cap="rnd">
            <a:solidFill>
              <a:srgbClr val="000000"/>
            </a:solidFill>
            <a:prstDash val="solid"/>
            <a:headEnd type="oval" w="lg" len="lg"/>
            <a:tailEnd type="none" w="sm" len="sm"/>
          </a:ln>
        </p:spPr>
      </p:sp>
      <p:sp>
        <p:nvSpPr>
          <p:cNvPr id="4" name="AutoShape 4"/>
          <p:cNvSpPr/>
          <p:nvPr/>
        </p:nvSpPr>
        <p:spPr>
          <a:xfrm rot="44826">
            <a:off x="15693576" y="9207475"/>
            <a:ext cx="2921948" cy="0"/>
          </a:xfrm>
          <a:prstGeom prst="line">
            <a:avLst/>
          </a:prstGeom>
          <a:ln w="19050" cap="rnd">
            <a:solidFill>
              <a:srgbClr val="000000"/>
            </a:solidFill>
            <a:prstDash val="solid"/>
            <a:headEnd type="none" w="sm" len="sm"/>
            <a:tailEnd type="none" w="sm" len="sm"/>
          </a:ln>
        </p:spPr>
      </p:sp>
      <p:sp>
        <p:nvSpPr>
          <p:cNvPr id="5" name="Freeform 5"/>
          <p:cNvSpPr/>
          <p:nvPr/>
        </p:nvSpPr>
        <p:spPr>
          <a:xfrm>
            <a:off x="12197654" y="2554506"/>
            <a:ext cx="5778062" cy="5778062"/>
          </a:xfrm>
          <a:custGeom>
            <a:avLst/>
            <a:gdLst/>
            <a:ahLst/>
            <a:cxnLst/>
            <a:rect l="l" t="t" r="r" b="b"/>
            <a:pathLst>
              <a:path w="5778062" h="5778062">
                <a:moveTo>
                  <a:pt x="0" y="0"/>
                </a:moveTo>
                <a:lnTo>
                  <a:pt x="5778062" y="0"/>
                </a:lnTo>
                <a:lnTo>
                  <a:pt x="5778062" y="5778063"/>
                </a:lnTo>
                <a:lnTo>
                  <a:pt x="0" y="5778063"/>
                </a:lnTo>
                <a:lnTo>
                  <a:pt x="0" y="0"/>
                </a:lnTo>
                <a:close/>
              </a:path>
            </a:pathLst>
          </a:custGeom>
          <a:blipFill>
            <a:blip r:embed="rId5"/>
            <a:stretch>
              <a:fillRect/>
            </a:stretch>
          </a:blipFill>
        </p:spPr>
      </p:sp>
      <p:sp>
        <p:nvSpPr>
          <p:cNvPr id="6" name="TextBox 6"/>
          <p:cNvSpPr txBox="1"/>
          <p:nvPr/>
        </p:nvSpPr>
        <p:spPr>
          <a:xfrm>
            <a:off x="3795695" y="3619817"/>
            <a:ext cx="8623679" cy="3580765"/>
          </a:xfrm>
          <a:prstGeom prst="rect">
            <a:avLst/>
          </a:prstGeom>
        </p:spPr>
        <p:txBody>
          <a:bodyPr lIns="0" tIns="0" rIns="0" bIns="0" rtlCol="0" anchor="t">
            <a:spAutoFit/>
          </a:bodyPr>
          <a:lstStyle/>
          <a:p>
            <a:pPr algn="l">
              <a:lnSpc>
                <a:spcPts val="4759"/>
              </a:lnSpc>
            </a:pPr>
            <a:r>
              <a:rPr lang="en-US" sz="3399">
                <a:solidFill>
                  <a:srgbClr val="325D79"/>
                </a:solidFill>
                <a:latin typeface="Canva Sans"/>
                <a:ea typeface="Canva Sans"/>
                <a:cs typeface="Canva Sans"/>
                <a:sym typeface="Canva Sans"/>
              </a:rPr>
              <a:t>Wavecon is a leading telecom provider in India, known for reliable and innovative services. In May 2022, Wavecon launched 5G services across 15 major cities to offer high-speed connectivity and enhance user experience.</a:t>
            </a:r>
          </a:p>
        </p:txBody>
      </p:sp>
      <p:sp>
        <p:nvSpPr>
          <p:cNvPr id="7" name="TextBox 7"/>
          <p:cNvSpPr txBox="1"/>
          <p:nvPr/>
        </p:nvSpPr>
        <p:spPr>
          <a:xfrm>
            <a:off x="3795695" y="2017325"/>
            <a:ext cx="7272370" cy="1020514"/>
          </a:xfrm>
          <a:prstGeom prst="rect">
            <a:avLst/>
          </a:prstGeom>
        </p:spPr>
        <p:txBody>
          <a:bodyPr lIns="0" tIns="0" rIns="0" bIns="0" rtlCol="0" anchor="t">
            <a:spAutoFit/>
          </a:bodyPr>
          <a:lstStyle/>
          <a:p>
            <a:pPr algn="ctr">
              <a:lnSpc>
                <a:spcPts val="8412"/>
              </a:lnSpc>
            </a:pPr>
            <a:r>
              <a:rPr lang="en-US" sz="6008" b="1">
                <a:solidFill>
                  <a:srgbClr val="1C6095"/>
                </a:solidFill>
                <a:latin typeface="Lora Bold"/>
                <a:ea typeface="Lora Bold"/>
                <a:cs typeface="Lora Bold"/>
                <a:sym typeface="Lora Bold"/>
              </a:rPr>
              <a:t>Company Overview</a:t>
            </a:r>
          </a:p>
        </p:txBody>
      </p:sp>
      <p:sp>
        <p:nvSpPr>
          <p:cNvPr id="8" name="Freeform 8"/>
          <p:cNvSpPr/>
          <p:nvPr/>
        </p:nvSpPr>
        <p:spPr>
          <a:xfrm>
            <a:off x="207792" y="991883"/>
            <a:ext cx="3147484" cy="2045956"/>
          </a:xfrm>
          <a:custGeom>
            <a:avLst/>
            <a:gdLst/>
            <a:ahLst/>
            <a:cxnLst/>
            <a:rect l="l" t="t" r="r" b="b"/>
            <a:pathLst>
              <a:path w="3147484" h="2045956">
                <a:moveTo>
                  <a:pt x="0" y="0"/>
                </a:moveTo>
                <a:lnTo>
                  <a:pt x="3147484" y="0"/>
                </a:lnTo>
                <a:lnTo>
                  <a:pt x="3147484" y="2045956"/>
                </a:lnTo>
                <a:lnTo>
                  <a:pt x="0" y="204595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544997" y="52261"/>
            <a:ext cx="2985577" cy="2985577"/>
          </a:xfrm>
          <a:custGeom>
            <a:avLst/>
            <a:gdLst/>
            <a:ahLst/>
            <a:cxnLst/>
            <a:rect l="l" t="t" r="r" b="b"/>
            <a:pathLst>
              <a:path w="2985577" h="2985577">
                <a:moveTo>
                  <a:pt x="0" y="0"/>
                </a:moveTo>
                <a:lnTo>
                  <a:pt x="2985578" y="0"/>
                </a:lnTo>
                <a:lnTo>
                  <a:pt x="2985578"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rot="32675">
            <a:off x="17194553" y="9207475"/>
            <a:ext cx="4008481" cy="0"/>
          </a:xfrm>
          <a:prstGeom prst="line">
            <a:avLst/>
          </a:prstGeom>
          <a:ln w="19050" cap="rnd">
            <a:solidFill>
              <a:srgbClr val="000000"/>
            </a:solidFill>
            <a:prstDash val="solid"/>
            <a:headEnd type="oval" w="lg" len="lg"/>
            <a:tailEnd type="none" w="sm" len="sm"/>
          </a:ln>
        </p:spPr>
      </p:sp>
      <p:sp>
        <p:nvSpPr>
          <p:cNvPr id="4" name="AutoShape 4"/>
          <p:cNvSpPr/>
          <p:nvPr/>
        </p:nvSpPr>
        <p:spPr>
          <a:xfrm rot="44826">
            <a:off x="-332680" y="9207475"/>
            <a:ext cx="2921948" cy="0"/>
          </a:xfrm>
          <a:prstGeom prst="line">
            <a:avLst/>
          </a:prstGeom>
          <a:ln w="19050" cap="rnd">
            <a:solidFill>
              <a:srgbClr val="000000"/>
            </a:solidFill>
            <a:prstDash val="solid"/>
            <a:headEnd type="none" w="sm" len="sm"/>
            <a:tailEnd type="none" w="sm" len="sm"/>
          </a:ln>
        </p:spPr>
      </p:sp>
      <p:sp>
        <p:nvSpPr>
          <p:cNvPr id="5" name="Freeform 5"/>
          <p:cNvSpPr/>
          <p:nvPr/>
        </p:nvSpPr>
        <p:spPr>
          <a:xfrm>
            <a:off x="381354" y="3138120"/>
            <a:ext cx="5776926" cy="5919548"/>
          </a:xfrm>
          <a:custGeom>
            <a:avLst/>
            <a:gdLst/>
            <a:ahLst/>
            <a:cxnLst/>
            <a:rect l="l" t="t" r="r" b="b"/>
            <a:pathLst>
              <a:path w="5776926" h="5919548">
                <a:moveTo>
                  <a:pt x="0" y="0"/>
                </a:moveTo>
                <a:lnTo>
                  <a:pt x="5776926" y="0"/>
                </a:lnTo>
                <a:lnTo>
                  <a:pt x="5776926" y="5919548"/>
                </a:lnTo>
                <a:lnTo>
                  <a:pt x="0" y="591954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16544370" y="716498"/>
            <a:ext cx="1283468" cy="624404"/>
          </a:xfrm>
          <a:custGeom>
            <a:avLst/>
            <a:gdLst/>
            <a:ahLst/>
            <a:cxnLst/>
            <a:rect l="l" t="t" r="r" b="b"/>
            <a:pathLst>
              <a:path w="1283468" h="624404">
                <a:moveTo>
                  <a:pt x="0" y="0"/>
                </a:moveTo>
                <a:lnTo>
                  <a:pt x="1283468" y="0"/>
                </a:lnTo>
                <a:lnTo>
                  <a:pt x="1283468" y="624404"/>
                </a:lnTo>
                <a:lnTo>
                  <a:pt x="0" y="62440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a:off x="6822702" y="1430750"/>
            <a:ext cx="7272370" cy="1020514"/>
          </a:xfrm>
          <a:prstGeom prst="rect">
            <a:avLst/>
          </a:prstGeom>
        </p:spPr>
        <p:txBody>
          <a:bodyPr lIns="0" tIns="0" rIns="0" bIns="0" rtlCol="0" anchor="t">
            <a:spAutoFit/>
          </a:bodyPr>
          <a:lstStyle/>
          <a:p>
            <a:pPr algn="ctr">
              <a:lnSpc>
                <a:spcPts val="8412"/>
              </a:lnSpc>
            </a:pPr>
            <a:r>
              <a:rPr lang="en-US" sz="6008" b="1">
                <a:solidFill>
                  <a:srgbClr val="1C6095"/>
                </a:solidFill>
                <a:latin typeface="Lora Bold"/>
                <a:ea typeface="Lora Bold"/>
                <a:cs typeface="Lora Bold"/>
                <a:sym typeface="Lora Bold"/>
              </a:rPr>
              <a:t>Business Problem </a:t>
            </a:r>
          </a:p>
        </p:txBody>
      </p:sp>
      <p:sp>
        <p:nvSpPr>
          <p:cNvPr id="8" name="TextBox 8"/>
          <p:cNvSpPr txBox="1"/>
          <p:nvPr/>
        </p:nvSpPr>
        <p:spPr>
          <a:xfrm>
            <a:off x="6822702" y="3117204"/>
            <a:ext cx="9721669" cy="2980690"/>
          </a:xfrm>
          <a:prstGeom prst="rect">
            <a:avLst/>
          </a:prstGeom>
        </p:spPr>
        <p:txBody>
          <a:bodyPr lIns="0" tIns="0" rIns="0" bIns="0" rtlCol="0" anchor="t">
            <a:spAutoFit/>
          </a:bodyPr>
          <a:lstStyle/>
          <a:p>
            <a:pPr algn="l">
              <a:lnSpc>
                <a:spcPts val="4759"/>
              </a:lnSpc>
            </a:pPr>
            <a:r>
              <a:rPr lang="en-US" sz="3399">
                <a:solidFill>
                  <a:srgbClr val="325D79"/>
                </a:solidFill>
                <a:latin typeface="Canva Sans"/>
                <a:ea typeface="Canva Sans"/>
                <a:cs typeface="Canva Sans"/>
                <a:sym typeface="Canva Sans"/>
              </a:rPr>
              <a:t>After launching 5G, Wavecon noticed a decline in revenue and active users. The goal is to analyze 5G's impact, identify underperforming KPIs, assess plan performance, and decide which plans to continue or discontinue.</a:t>
            </a:r>
          </a:p>
        </p:txBody>
      </p:sp>
      <p:sp>
        <p:nvSpPr>
          <p:cNvPr id="9" name="Freeform 9"/>
          <p:cNvSpPr/>
          <p:nvPr/>
        </p:nvSpPr>
        <p:spPr>
          <a:xfrm>
            <a:off x="14697634" y="6097894"/>
            <a:ext cx="3130205" cy="2492853"/>
          </a:xfrm>
          <a:custGeom>
            <a:avLst/>
            <a:gdLst/>
            <a:ahLst/>
            <a:cxnLst/>
            <a:rect l="l" t="t" r="r" b="b"/>
            <a:pathLst>
              <a:path w="3130205" h="2492853">
                <a:moveTo>
                  <a:pt x="0" y="0"/>
                </a:moveTo>
                <a:lnTo>
                  <a:pt x="3130204" y="0"/>
                </a:lnTo>
                <a:lnTo>
                  <a:pt x="3130204" y="2492853"/>
                </a:lnTo>
                <a:lnTo>
                  <a:pt x="0" y="2492853"/>
                </a:lnTo>
                <a:lnTo>
                  <a:pt x="0" y="0"/>
                </a:lnTo>
                <a:close/>
              </a:path>
            </a:pathLst>
          </a:custGeom>
          <a:blipFill>
            <a:blip r:embed="rId9"/>
            <a:stretch>
              <a:fillRect/>
            </a:stretch>
          </a:blipFill>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rot="-5400000">
            <a:off x="15417588" y="9258300"/>
            <a:ext cx="2985577" cy="2985577"/>
          </a:xfrm>
          <a:custGeom>
            <a:avLst/>
            <a:gdLst/>
            <a:ahLst/>
            <a:cxnLst/>
            <a:rect l="l" t="t" r="r" b="b"/>
            <a:pathLst>
              <a:path w="2985577" h="2985577">
                <a:moveTo>
                  <a:pt x="0" y="0"/>
                </a:moveTo>
                <a:lnTo>
                  <a:pt x="2985578" y="0"/>
                </a:lnTo>
                <a:lnTo>
                  <a:pt x="2985578" y="2985577"/>
                </a:lnTo>
                <a:lnTo>
                  <a:pt x="0" y="298557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flipV="1">
            <a:off x="15520382" y="8269951"/>
            <a:ext cx="2882752" cy="9525"/>
          </a:xfrm>
          <a:prstGeom prst="line">
            <a:avLst/>
          </a:prstGeom>
          <a:ln w="19050" cap="rnd">
            <a:solidFill>
              <a:srgbClr val="000000"/>
            </a:solidFill>
            <a:prstDash val="solid"/>
            <a:headEnd type="oval" w="lg" len="lg"/>
            <a:tailEnd type="none" w="sm" len="sm"/>
          </a:ln>
        </p:spPr>
      </p:sp>
      <p:sp>
        <p:nvSpPr>
          <p:cNvPr id="4" name="Freeform 4"/>
          <p:cNvSpPr/>
          <p:nvPr/>
        </p:nvSpPr>
        <p:spPr>
          <a:xfrm>
            <a:off x="16544370" y="716498"/>
            <a:ext cx="1283468" cy="624404"/>
          </a:xfrm>
          <a:custGeom>
            <a:avLst/>
            <a:gdLst/>
            <a:ahLst/>
            <a:cxnLst/>
            <a:rect l="l" t="t" r="r" b="b"/>
            <a:pathLst>
              <a:path w="1283468" h="624404">
                <a:moveTo>
                  <a:pt x="0" y="0"/>
                </a:moveTo>
                <a:lnTo>
                  <a:pt x="1283468" y="0"/>
                </a:lnTo>
                <a:lnTo>
                  <a:pt x="1283468" y="624404"/>
                </a:lnTo>
                <a:lnTo>
                  <a:pt x="0" y="6244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2758805" y="2149258"/>
            <a:ext cx="1153611" cy="1158189"/>
          </a:xfrm>
          <a:custGeom>
            <a:avLst/>
            <a:gdLst/>
            <a:ahLst/>
            <a:cxnLst/>
            <a:rect l="l" t="t" r="r" b="b"/>
            <a:pathLst>
              <a:path w="1153611" h="1158189">
                <a:moveTo>
                  <a:pt x="0" y="0"/>
                </a:moveTo>
                <a:lnTo>
                  <a:pt x="1153611" y="0"/>
                </a:lnTo>
                <a:lnTo>
                  <a:pt x="1153611" y="1158189"/>
                </a:lnTo>
                <a:lnTo>
                  <a:pt x="0" y="1158189"/>
                </a:lnTo>
                <a:lnTo>
                  <a:pt x="0" y="0"/>
                </a:lnTo>
                <a:close/>
              </a:path>
            </a:pathLst>
          </a:custGeom>
          <a:blipFill>
            <a:blip r:embed="rId7"/>
            <a:stretch>
              <a:fillRect/>
            </a:stretch>
          </a:blipFill>
        </p:spPr>
      </p:sp>
      <p:sp>
        <p:nvSpPr>
          <p:cNvPr id="6" name="Freeform 6"/>
          <p:cNvSpPr/>
          <p:nvPr/>
        </p:nvSpPr>
        <p:spPr>
          <a:xfrm>
            <a:off x="6150532" y="2149258"/>
            <a:ext cx="1158189" cy="1158189"/>
          </a:xfrm>
          <a:custGeom>
            <a:avLst/>
            <a:gdLst/>
            <a:ahLst/>
            <a:cxnLst/>
            <a:rect l="l" t="t" r="r" b="b"/>
            <a:pathLst>
              <a:path w="1158189" h="1158189">
                <a:moveTo>
                  <a:pt x="0" y="0"/>
                </a:moveTo>
                <a:lnTo>
                  <a:pt x="1158189" y="0"/>
                </a:lnTo>
                <a:lnTo>
                  <a:pt x="1158189" y="1158189"/>
                </a:lnTo>
                <a:lnTo>
                  <a:pt x="0" y="1158189"/>
                </a:lnTo>
                <a:lnTo>
                  <a:pt x="0" y="0"/>
                </a:lnTo>
                <a:close/>
              </a:path>
            </a:pathLst>
          </a:custGeom>
          <a:blipFill>
            <a:blip r:embed="rId8"/>
            <a:stretch>
              <a:fillRect/>
            </a:stretch>
          </a:blipFill>
        </p:spPr>
      </p:sp>
      <p:sp>
        <p:nvSpPr>
          <p:cNvPr id="7" name="Freeform 7"/>
          <p:cNvSpPr/>
          <p:nvPr/>
        </p:nvSpPr>
        <p:spPr>
          <a:xfrm>
            <a:off x="9343671" y="2149258"/>
            <a:ext cx="1153611" cy="1158189"/>
          </a:xfrm>
          <a:custGeom>
            <a:avLst/>
            <a:gdLst/>
            <a:ahLst/>
            <a:cxnLst/>
            <a:rect l="l" t="t" r="r" b="b"/>
            <a:pathLst>
              <a:path w="1153611" h="1158189">
                <a:moveTo>
                  <a:pt x="0" y="0"/>
                </a:moveTo>
                <a:lnTo>
                  <a:pt x="1153611" y="0"/>
                </a:lnTo>
                <a:lnTo>
                  <a:pt x="1153611" y="1158189"/>
                </a:lnTo>
                <a:lnTo>
                  <a:pt x="0" y="1158189"/>
                </a:lnTo>
                <a:lnTo>
                  <a:pt x="0" y="0"/>
                </a:lnTo>
                <a:close/>
              </a:path>
            </a:pathLst>
          </a:custGeom>
          <a:blipFill>
            <a:blip r:embed="rId9"/>
            <a:stretch>
              <a:fillRect/>
            </a:stretch>
          </a:blipFill>
        </p:spPr>
      </p:sp>
      <p:sp>
        <p:nvSpPr>
          <p:cNvPr id="8" name="Freeform 8"/>
          <p:cNvSpPr/>
          <p:nvPr/>
        </p:nvSpPr>
        <p:spPr>
          <a:xfrm>
            <a:off x="11748010" y="1831877"/>
            <a:ext cx="3618166" cy="1792951"/>
          </a:xfrm>
          <a:custGeom>
            <a:avLst/>
            <a:gdLst/>
            <a:ahLst/>
            <a:cxnLst/>
            <a:rect l="l" t="t" r="r" b="b"/>
            <a:pathLst>
              <a:path w="3618166" h="1792951">
                <a:moveTo>
                  <a:pt x="0" y="0"/>
                </a:moveTo>
                <a:lnTo>
                  <a:pt x="3618166" y="0"/>
                </a:lnTo>
                <a:lnTo>
                  <a:pt x="3618166" y="1792951"/>
                </a:lnTo>
                <a:lnTo>
                  <a:pt x="0" y="1792951"/>
                </a:lnTo>
                <a:lnTo>
                  <a:pt x="0" y="0"/>
                </a:lnTo>
                <a:close/>
              </a:path>
            </a:pathLst>
          </a:custGeom>
          <a:blipFill>
            <a:blip r:embed="rId10"/>
            <a:stretch>
              <a:fillRect/>
            </a:stretch>
          </a:blipFill>
        </p:spPr>
      </p:sp>
      <p:sp>
        <p:nvSpPr>
          <p:cNvPr id="9" name="Freeform 9"/>
          <p:cNvSpPr/>
          <p:nvPr/>
        </p:nvSpPr>
        <p:spPr>
          <a:xfrm>
            <a:off x="1729694" y="5143500"/>
            <a:ext cx="3618166" cy="1792951"/>
          </a:xfrm>
          <a:custGeom>
            <a:avLst/>
            <a:gdLst/>
            <a:ahLst/>
            <a:cxnLst/>
            <a:rect l="l" t="t" r="r" b="b"/>
            <a:pathLst>
              <a:path w="3618166" h="1792951">
                <a:moveTo>
                  <a:pt x="0" y="0"/>
                </a:moveTo>
                <a:lnTo>
                  <a:pt x="3618165" y="0"/>
                </a:lnTo>
                <a:lnTo>
                  <a:pt x="3618165" y="1792951"/>
                </a:lnTo>
                <a:lnTo>
                  <a:pt x="0" y="1792951"/>
                </a:lnTo>
                <a:lnTo>
                  <a:pt x="0" y="0"/>
                </a:lnTo>
                <a:close/>
              </a:path>
            </a:pathLst>
          </a:custGeom>
          <a:blipFill>
            <a:blip r:embed="rId11"/>
            <a:stretch>
              <a:fillRect/>
            </a:stretch>
          </a:blipFill>
        </p:spPr>
      </p:sp>
      <p:sp>
        <p:nvSpPr>
          <p:cNvPr id="10" name="Freeform 10"/>
          <p:cNvSpPr/>
          <p:nvPr/>
        </p:nvSpPr>
        <p:spPr>
          <a:xfrm>
            <a:off x="6150532" y="5458583"/>
            <a:ext cx="1158189" cy="1162785"/>
          </a:xfrm>
          <a:custGeom>
            <a:avLst/>
            <a:gdLst/>
            <a:ahLst/>
            <a:cxnLst/>
            <a:rect l="l" t="t" r="r" b="b"/>
            <a:pathLst>
              <a:path w="1158189" h="1162785">
                <a:moveTo>
                  <a:pt x="0" y="0"/>
                </a:moveTo>
                <a:lnTo>
                  <a:pt x="1158189" y="0"/>
                </a:lnTo>
                <a:lnTo>
                  <a:pt x="1158189" y="1162785"/>
                </a:lnTo>
                <a:lnTo>
                  <a:pt x="0" y="1162785"/>
                </a:lnTo>
                <a:lnTo>
                  <a:pt x="0" y="0"/>
                </a:lnTo>
                <a:close/>
              </a:path>
            </a:pathLst>
          </a:custGeom>
          <a:blipFill>
            <a:blip r:embed="rId12"/>
            <a:stretch>
              <a:fillRect/>
            </a:stretch>
          </a:blipFill>
        </p:spPr>
      </p:sp>
      <p:sp>
        <p:nvSpPr>
          <p:cNvPr id="11" name="Freeform 11"/>
          <p:cNvSpPr/>
          <p:nvPr/>
        </p:nvSpPr>
        <p:spPr>
          <a:xfrm>
            <a:off x="9343671" y="5467757"/>
            <a:ext cx="1153611" cy="1153611"/>
          </a:xfrm>
          <a:custGeom>
            <a:avLst/>
            <a:gdLst/>
            <a:ahLst/>
            <a:cxnLst/>
            <a:rect l="l" t="t" r="r" b="b"/>
            <a:pathLst>
              <a:path w="1153611" h="1153611">
                <a:moveTo>
                  <a:pt x="0" y="0"/>
                </a:moveTo>
                <a:lnTo>
                  <a:pt x="1153611" y="0"/>
                </a:lnTo>
                <a:lnTo>
                  <a:pt x="1153611" y="1153611"/>
                </a:lnTo>
                <a:lnTo>
                  <a:pt x="0" y="1153611"/>
                </a:lnTo>
                <a:lnTo>
                  <a:pt x="0" y="0"/>
                </a:lnTo>
                <a:close/>
              </a:path>
            </a:pathLst>
          </a:custGeom>
          <a:blipFill>
            <a:blip r:embed="rId13"/>
            <a:stretch>
              <a:fillRect/>
            </a:stretch>
          </a:blipFill>
        </p:spPr>
      </p:sp>
      <p:sp>
        <p:nvSpPr>
          <p:cNvPr id="12" name="Freeform 12"/>
          <p:cNvSpPr/>
          <p:nvPr/>
        </p:nvSpPr>
        <p:spPr>
          <a:xfrm>
            <a:off x="12982567" y="5458583"/>
            <a:ext cx="1149051" cy="1153611"/>
          </a:xfrm>
          <a:custGeom>
            <a:avLst/>
            <a:gdLst/>
            <a:ahLst/>
            <a:cxnLst/>
            <a:rect l="l" t="t" r="r" b="b"/>
            <a:pathLst>
              <a:path w="1149051" h="1153611">
                <a:moveTo>
                  <a:pt x="0" y="0"/>
                </a:moveTo>
                <a:lnTo>
                  <a:pt x="1149052" y="0"/>
                </a:lnTo>
                <a:lnTo>
                  <a:pt x="1149052" y="1153611"/>
                </a:lnTo>
                <a:lnTo>
                  <a:pt x="0" y="1153611"/>
                </a:lnTo>
                <a:lnTo>
                  <a:pt x="0" y="0"/>
                </a:lnTo>
                <a:close/>
              </a:path>
            </a:pathLst>
          </a:custGeom>
          <a:blipFill>
            <a:blip r:embed="rId14"/>
            <a:stretch>
              <a:fillRect/>
            </a:stretch>
          </a:blipFill>
        </p:spPr>
      </p:sp>
      <p:sp>
        <p:nvSpPr>
          <p:cNvPr id="13" name="AutoShape 13"/>
          <p:cNvSpPr/>
          <p:nvPr/>
        </p:nvSpPr>
        <p:spPr>
          <a:xfrm>
            <a:off x="3341831" y="8289001"/>
            <a:ext cx="10018310" cy="64872"/>
          </a:xfrm>
          <a:prstGeom prst="line">
            <a:avLst/>
          </a:prstGeom>
          <a:ln w="38100" cap="flat">
            <a:solidFill>
              <a:srgbClr val="000000"/>
            </a:solidFill>
            <a:prstDash val="solid"/>
            <a:headEnd type="none" w="sm" len="sm"/>
            <a:tailEnd type="none" w="sm" len="sm"/>
          </a:ln>
        </p:spPr>
      </p:sp>
      <p:sp>
        <p:nvSpPr>
          <p:cNvPr id="14" name="AutoShape 14"/>
          <p:cNvSpPr/>
          <p:nvPr/>
        </p:nvSpPr>
        <p:spPr>
          <a:xfrm>
            <a:off x="3337897" y="4643367"/>
            <a:ext cx="10018310" cy="64872"/>
          </a:xfrm>
          <a:prstGeom prst="line">
            <a:avLst/>
          </a:prstGeom>
          <a:ln w="38100" cap="flat">
            <a:solidFill>
              <a:srgbClr val="000000"/>
            </a:solidFill>
            <a:prstDash val="solid"/>
            <a:headEnd type="none" w="sm" len="sm"/>
            <a:tailEnd type="none" w="sm" len="sm"/>
          </a:ln>
        </p:spPr>
      </p:sp>
      <p:sp>
        <p:nvSpPr>
          <p:cNvPr id="15" name="AutoShape 15"/>
          <p:cNvSpPr/>
          <p:nvPr/>
        </p:nvSpPr>
        <p:spPr>
          <a:xfrm flipV="1">
            <a:off x="3360881" y="4198329"/>
            <a:ext cx="0" cy="445039"/>
          </a:xfrm>
          <a:prstGeom prst="line">
            <a:avLst/>
          </a:prstGeom>
          <a:ln w="38100" cap="flat">
            <a:solidFill>
              <a:srgbClr val="000000"/>
            </a:solidFill>
            <a:prstDash val="solid"/>
            <a:headEnd type="none" w="sm" len="sm"/>
            <a:tailEnd type="arrow" w="med" len="sm"/>
          </a:ln>
        </p:spPr>
      </p:sp>
      <p:sp>
        <p:nvSpPr>
          <p:cNvPr id="16" name="AutoShape 16"/>
          <p:cNvSpPr/>
          <p:nvPr/>
        </p:nvSpPr>
        <p:spPr>
          <a:xfrm flipV="1">
            <a:off x="13337157" y="4234565"/>
            <a:ext cx="0" cy="445039"/>
          </a:xfrm>
          <a:prstGeom prst="line">
            <a:avLst/>
          </a:prstGeom>
          <a:ln w="38100" cap="flat">
            <a:solidFill>
              <a:srgbClr val="000000"/>
            </a:solidFill>
            <a:prstDash val="solid"/>
            <a:headEnd type="none" w="sm" len="sm"/>
            <a:tailEnd type="arrow" w="med" len="sm"/>
          </a:ln>
        </p:spPr>
      </p:sp>
      <p:sp>
        <p:nvSpPr>
          <p:cNvPr id="17" name="AutoShape 17"/>
          <p:cNvSpPr/>
          <p:nvPr/>
        </p:nvSpPr>
        <p:spPr>
          <a:xfrm flipV="1">
            <a:off x="3316561" y="7843963"/>
            <a:ext cx="0" cy="445039"/>
          </a:xfrm>
          <a:prstGeom prst="line">
            <a:avLst/>
          </a:prstGeom>
          <a:ln w="38100" cap="flat">
            <a:solidFill>
              <a:srgbClr val="000000"/>
            </a:solidFill>
            <a:prstDash val="solid"/>
            <a:headEnd type="none" w="sm" len="sm"/>
            <a:tailEnd type="arrow" w="med" len="sm"/>
          </a:ln>
        </p:spPr>
      </p:sp>
      <p:sp>
        <p:nvSpPr>
          <p:cNvPr id="18" name="AutoShape 18"/>
          <p:cNvSpPr/>
          <p:nvPr/>
        </p:nvSpPr>
        <p:spPr>
          <a:xfrm flipV="1">
            <a:off x="13379191" y="7908835"/>
            <a:ext cx="0" cy="445039"/>
          </a:xfrm>
          <a:prstGeom prst="line">
            <a:avLst/>
          </a:prstGeom>
          <a:ln w="38100" cap="flat">
            <a:solidFill>
              <a:srgbClr val="000000"/>
            </a:solidFill>
            <a:prstDash val="solid"/>
            <a:headEnd type="none" w="sm" len="sm"/>
            <a:tailEnd type="arrow" w="med" len="sm"/>
          </a:ln>
        </p:spPr>
      </p:sp>
      <p:sp>
        <p:nvSpPr>
          <p:cNvPr id="19" name="Freeform 19"/>
          <p:cNvSpPr/>
          <p:nvPr/>
        </p:nvSpPr>
        <p:spPr>
          <a:xfrm>
            <a:off x="-157051" y="-1956877"/>
            <a:ext cx="2985577" cy="2985577"/>
          </a:xfrm>
          <a:custGeom>
            <a:avLst/>
            <a:gdLst/>
            <a:ahLst/>
            <a:cxnLst/>
            <a:rect l="l" t="t" r="r" b="b"/>
            <a:pathLst>
              <a:path w="2985577" h="2985577">
                <a:moveTo>
                  <a:pt x="0" y="0"/>
                </a:moveTo>
                <a:lnTo>
                  <a:pt x="2985577" y="0"/>
                </a:lnTo>
                <a:lnTo>
                  <a:pt x="2985577" y="2985577"/>
                </a:lnTo>
                <a:lnTo>
                  <a:pt x="0" y="2985577"/>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20" name="Freeform 20"/>
          <p:cNvSpPr/>
          <p:nvPr/>
        </p:nvSpPr>
        <p:spPr>
          <a:xfrm>
            <a:off x="14094607" y="4637896"/>
            <a:ext cx="4156381" cy="876619"/>
          </a:xfrm>
          <a:custGeom>
            <a:avLst/>
            <a:gdLst/>
            <a:ahLst/>
            <a:cxnLst/>
            <a:rect l="l" t="t" r="r" b="b"/>
            <a:pathLst>
              <a:path w="4156381" h="876619">
                <a:moveTo>
                  <a:pt x="0" y="0"/>
                </a:moveTo>
                <a:lnTo>
                  <a:pt x="4156381" y="0"/>
                </a:lnTo>
                <a:lnTo>
                  <a:pt x="4156381" y="876619"/>
                </a:lnTo>
                <a:lnTo>
                  <a:pt x="0" y="876619"/>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sp>
        <p:nvSpPr>
          <p:cNvPr id="21" name="Freeform 21"/>
          <p:cNvSpPr/>
          <p:nvPr/>
        </p:nvSpPr>
        <p:spPr>
          <a:xfrm>
            <a:off x="16656185" y="3651872"/>
            <a:ext cx="715588" cy="715588"/>
          </a:xfrm>
          <a:custGeom>
            <a:avLst/>
            <a:gdLst/>
            <a:ahLst/>
            <a:cxnLst/>
            <a:rect l="l" t="t" r="r" b="b"/>
            <a:pathLst>
              <a:path w="715588" h="715588">
                <a:moveTo>
                  <a:pt x="0" y="0"/>
                </a:moveTo>
                <a:lnTo>
                  <a:pt x="715589" y="0"/>
                </a:lnTo>
                <a:lnTo>
                  <a:pt x="715589" y="715588"/>
                </a:lnTo>
                <a:lnTo>
                  <a:pt x="0" y="715588"/>
                </a:lnTo>
                <a:lnTo>
                  <a:pt x="0" y="0"/>
                </a:lnTo>
                <a:close/>
              </a:path>
            </a:pathLst>
          </a:custGeom>
          <a:blipFill>
            <a:blip r:embed="rId19"/>
            <a:stretch>
              <a:fillRect/>
            </a:stretch>
          </a:blipFill>
        </p:spPr>
      </p:sp>
      <p:sp>
        <p:nvSpPr>
          <p:cNvPr id="22" name="TextBox 22"/>
          <p:cNvSpPr txBox="1"/>
          <p:nvPr/>
        </p:nvSpPr>
        <p:spPr>
          <a:xfrm>
            <a:off x="3720782" y="239863"/>
            <a:ext cx="9836311" cy="854075"/>
          </a:xfrm>
          <a:prstGeom prst="rect">
            <a:avLst/>
          </a:prstGeom>
        </p:spPr>
        <p:txBody>
          <a:bodyPr lIns="0" tIns="0" rIns="0" bIns="0" rtlCol="0" anchor="t">
            <a:spAutoFit/>
          </a:bodyPr>
          <a:lstStyle/>
          <a:p>
            <a:pPr algn="ctr">
              <a:lnSpc>
                <a:spcPts val="7000"/>
              </a:lnSpc>
            </a:pPr>
            <a:r>
              <a:rPr lang="en-US" sz="5000" b="1">
                <a:solidFill>
                  <a:srgbClr val="1C6095"/>
                </a:solidFill>
                <a:latin typeface="Lora Bold"/>
                <a:ea typeface="Lora Bold"/>
                <a:cs typeface="Lora Bold"/>
                <a:sym typeface="Lora Bold"/>
              </a:rPr>
              <a:t>Data Summary (Year-2022)</a:t>
            </a:r>
          </a:p>
        </p:txBody>
      </p:sp>
      <p:sp>
        <p:nvSpPr>
          <p:cNvPr id="23" name="TextBox 23"/>
          <p:cNvSpPr txBox="1"/>
          <p:nvPr/>
        </p:nvSpPr>
        <p:spPr>
          <a:xfrm>
            <a:off x="2987241" y="3530213"/>
            <a:ext cx="747280" cy="580390"/>
          </a:xfrm>
          <a:prstGeom prst="rect">
            <a:avLst/>
          </a:prstGeom>
        </p:spPr>
        <p:txBody>
          <a:bodyPr lIns="0" tIns="0" rIns="0" bIns="0" rtlCol="0" anchor="t">
            <a:spAutoFit/>
          </a:bodyPr>
          <a:lstStyle/>
          <a:p>
            <a:pPr algn="ctr">
              <a:lnSpc>
                <a:spcPts val="4759"/>
              </a:lnSpc>
            </a:pPr>
            <a:r>
              <a:rPr lang="en-US" sz="3399">
                <a:solidFill>
                  <a:srgbClr val="1C6095"/>
                </a:solidFill>
                <a:latin typeface="Canva Sans"/>
                <a:ea typeface="Canva Sans"/>
                <a:cs typeface="Canva Sans"/>
                <a:sym typeface="Canva Sans"/>
              </a:rPr>
              <a:t>Jan</a:t>
            </a:r>
          </a:p>
        </p:txBody>
      </p:sp>
      <p:sp>
        <p:nvSpPr>
          <p:cNvPr id="24" name="TextBox 24"/>
          <p:cNvSpPr txBox="1"/>
          <p:nvPr/>
        </p:nvSpPr>
        <p:spPr>
          <a:xfrm>
            <a:off x="6344730" y="3508394"/>
            <a:ext cx="833762" cy="615553"/>
          </a:xfrm>
          <a:prstGeom prst="rect">
            <a:avLst/>
          </a:prstGeom>
        </p:spPr>
        <p:txBody>
          <a:bodyPr wrap="square" lIns="0" tIns="0" rIns="0" bIns="0" rtlCol="0" anchor="t">
            <a:spAutoFit/>
          </a:bodyPr>
          <a:lstStyle/>
          <a:p>
            <a:pPr algn="ctr">
              <a:lnSpc>
                <a:spcPts val="4759"/>
              </a:lnSpc>
            </a:pPr>
            <a:r>
              <a:rPr lang="en-US" sz="3399" dirty="0">
                <a:solidFill>
                  <a:srgbClr val="1C6095"/>
                </a:solidFill>
                <a:latin typeface="Canva Sans"/>
                <a:ea typeface="Canva Sans"/>
                <a:cs typeface="Canva Sans"/>
                <a:sym typeface="Canva Sans"/>
              </a:rPr>
              <a:t>Feb</a:t>
            </a:r>
          </a:p>
        </p:txBody>
      </p:sp>
      <p:sp>
        <p:nvSpPr>
          <p:cNvPr id="25" name="TextBox 25"/>
          <p:cNvSpPr txBox="1"/>
          <p:nvPr/>
        </p:nvSpPr>
        <p:spPr>
          <a:xfrm>
            <a:off x="9543398" y="3530213"/>
            <a:ext cx="810491" cy="580390"/>
          </a:xfrm>
          <a:prstGeom prst="rect">
            <a:avLst/>
          </a:prstGeom>
        </p:spPr>
        <p:txBody>
          <a:bodyPr lIns="0" tIns="0" rIns="0" bIns="0" rtlCol="0" anchor="t">
            <a:spAutoFit/>
          </a:bodyPr>
          <a:lstStyle/>
          <a:p>
            <a:pPr algn="ctr">
              <a:lnSpc>
                <a:spcPts val="4759"/>
              </a:lnSpc>
            </a:pPr>
            <a:r>
              <a:rPr lang="en-US" sz="3399">
                <a:solidFill>
                  <a:srgbClr val="1C6095"/>
                </a:solidFill>
                <a:latin typeface="Canva Sans"/>
                <a:ea typeface="Canva Sans"/>
                <a:cs typeface="Canva Sans"/>
                <a:sym typeface="Canva Sans"/>
              </a:rPr>
              <a:t>Mar</a:t>
            </a:r>
          </a:p>
        </p:txBody>
      </p:sp>
      <p:sp>
        <p:nvSpPr>
          <p:cNvPr id="26" name="TextBox 26"/>
          <p:cNvSpPr txBox="1"/>
          <p:nvPr/>
        </p:nvSpPr>
        <p:spPr>
          <a:xfrm>
            <a:off x="12982784" y="3530213"/>
            <a:ext cx="746847" cy="580390"/>
          </a:xfrm>
          <a:prstGeom prst="rect">
            <a:avLst/>
          </a:prstGeom>
        </p:spPr>
        <p:txBody>
          <a:bodyPr lIns="0" tIns="0" rIns="0" bIns="0" rtlCol="0" anchor="t">
            <a:spAutoFit/>
          </a:bodyPr>
          <a:lstStyle/>
          <a:p>
            <a:pPr algn="ctr">
              <a:lnSpc>
                <a:spcPts val="4759"/>
              </a:lnSpc>
            </a:pPr>
            <a:r>
              <a:rPr lang="en-US" sz="3399">
                <a:solidFill>
                  <a:srgbClr val="1C6095"/>
                </a:solidFill>
                <a:latin typeface="Canva Sans"/>
                <a:ea typeface="Canva Sans"/>
                <a:cs typeface="Canva Sans"/>
                <a:sym typeface="Canva Sans"/>
              </a:rPr>
              <a:t>Apr</a:t>
            </a:r>
          </a:p>
        </p:txBody>
      </p:sp>
      <p:sp>
        <p:nvSpPr>
          <p:cNvPr id="27" name="TextBox 27"/>
          <p:cNvSpPr txBox="1"/>
          <p:nvPr/>
        </p:nvSpPr>
        <p:spPr>
          <a:xfrm>
            <a:off x="14131618" y="4752571"/>
            <a:ext cx="3903798" cy="589905"/>
          </a:xfrm>
          <a:prstGeom prst="rect">
            <a:avLst/>
          </a:prstGeom>
        </p:spPr>
        <p:txBody>
          <a:bodyPr wrap="square" lIns="0" tIns="0" rIns="0" bIns="0" rtlCol="0" anchor="t">
            <a:spAutoFit/>
          </a:bodyPr>
          <a:lstStyle/>
          <a:p>
            <a:pPr algn="ctr">
              <a:lnSpc>
                <a:spcPts val="4620"/>
              </a:lnSpc>
            </a:pPr>
            <a:r>
              <a:rPr lang="en-US" sz="3300" dirty="0">
                <a:solidFill>
                  <a:srgbClr val="FFFFFF"/>
                </a:solidFill>
                <a:latin typeface="Georgia Pro"/>
                <a:ea typeface="Georgia Pro"/>
                <a:cs typeface="Georgia Pro"/>
                <a:sym typeface="Georgia Pro"/>
              </a:rPr>
              <a:t>5G Implementation</a:t>
            </a:r>
          </a:p>
        </p:txBody>
      </p:sp>
      <p:sp>
        <p:nvSpPr>
          <p:cNvPr id="28" name="TextBox 28"/>
          <p:cNvSpPr txBox="1"/>
          <p:nvPr/>
        </p:nvSpPr>
        <p:spPr>
          <a:xfrm>
            <a:off x="2828526" y="7103456"/>
            <a:ext cx="1018742" cy="580390"/>
          </a:xfrm>
          <a:prstGeom prst="rect">
            <a:avLst/>
          </a:prstGeom>
        </p:spPr>
        <p:txBody>
          <a:bodyPr lIns="0" tIns="0" rIns="0" bIns="0" rtlCol="0" anchor="t">
            <a:spAutoFit/>
          </a:bodyPr>
          <a:lstStyle/>
          <a:p>
            <a:pPr algn="ctr">
              <a:lnSpc>
                <a:spcPts val="4759"/>
              </a:lnSpc>
            </a:pPr>
            <a:r>
              <a:rPr lang="en-US" sz="3399">
                <a:solidFill>
                  <a:srgbClr val="1C6095"/>
                </a:solidFill>
                <a:latin typeface="Canva Sans"/>
                <a:ea typeface="Canva Sans"/>
                <a:cs typeface="Canva Sans"/>
                <a:sym typeface="Canva Sans"/>
              </a:rPr>
              <a:t>June</a:t>
            </a:r>
          </a:p>
        </p:txBody>
      </p:sp>
      <p:sp>
        <p:nvSpPr>
          <p:cNvPr id="29" name="TextBox 29"/>
          <p:cNvSpPr txBox="1"/>
          <p:nvPr/>
        </p:nvSpPr>
        <p:spPr>
          <a:xfrm>
            <a:off x="6303707" y="7103456"/>
            <a:ext cx="874785" cy="580390"/>
          </a:xfrm>
          <a:prstGeom prst="rect">
            <a:avLst/>
          </a:prstGeom>
        </p:spPr>
        <p:txBody>
          <a:bodyPr lIns="0" tIns="0" rIns="0" bIns="0" rtlCol="0" anchor="t">
            <a:spAutoFit/>
          </a:bodyPr>
          <a:lstStyle/>
          <a:p>
            <a:pPr algn="ctr">
              <a:lnSpc>
                <a:spcPts val="4759"/>
              </a:lnSpc>
            </a:pPr>
            <a:r>
              <a:rPr lang="en-US" sz="3399">
                <a:solidFill>
                  <a:srgbClr val="1C6095"/>
                </a:solidFill>
                <a:latin typeface="Canva Sans"/>
                <a:ea typeface="Canva Sans"/>
                <a:cs typeface="Canva Sans"/>
                <a:sym typeface="Canva Sans"/>
              </a:rPr>
              <a:t>July</a:t>
            </a:r>
          </a:p>
        </p:txBody>
      </p:sp>
      <p:sp>
        <p:nvSpPr>
          <p:cNvPr id="30" name="TextBox 30"/>
          <p:cNvSpPr txBox="1"/>
          <p:nvPr/>
        </p:nvSpPr>
        <p:spPr>
          <a:xfrm>
            <a:off x="9552598" y="7103456"/>
            <a:ext cx="792090" cy="580390"/>
          </a:xfrm>
          <a:prstGeom prst="rect">
            <a:avLst/>
          </a:prstGeom>
        </p:spPr>
        <p:txBody>
          <a:bodyPr lIns="0" tIns="0" rIns="0" bIns="0" rtlCol="0" anchor="t">
            <a:spAutoFit/>
          </a:bodyPr>
          <a:lstStyle/>
          <a:p>
            <a:pPr algn="ctr">
              <a:lnSpc>
                <a:spcPts val="4759"/>
              </a:lnSpc>
            </a:pPr>
            <a:r>
              <a:rPr lang="en-US" sz="3399">
                <a:solidFill>
                  <a:srgbClr val="1C6095"/>
                </a:solidFill>
                <a:latin typeface="Canva Sans"/>
                <a:ea typeface="Canva Sans"/>
                <a:cs typeface="Canva Sans"/>
                <a:sym typeface="Canva Sans"/>
              </a:rPr>
              <a:t>Aug</a:t>
            </a:r>
          </a:p>
        </p:txBody>
      </p:sp>
      <p:sp>
        <p:nvSpPr>
          <p:cNvPr id="31" name="TextBox 31"/>
          <p:cNvSpPr txBox="1"/>
          <p:nvPr/>
        </p:nvSpPr>
        <p:spPr>
          <a:xfrm>
            <a:off x="13162293" y="7103456"/>
            <a:ext cx="789601" cy="580390"/>
          </a:xfrm>
          <a:prstGeom prst="rect">
            <a:avLst/>
          </a:prstGeom>
        </p:spPr>
        <p:txBody>
          <a:bodyPr lIns="0" tIns="0" rIns="0" bIns="0" rtlCol="0" anchor="t">
            <a:spAutoFit/>
          </a:bodyPr>
          <a:lstStyle/>
          <a:p>
            <a:pPr algn="ctr">
              <a:lnSpc>
                <a:spcPts val="4759"/>
              </a:lnSpc>
            </a:pPr>
            <a:r>
              <a:rPr lang="en-US" sz="3399">
                <a:solidFill>
                  <a:srgbClr val="1C6095"/>
                </a:solidFill>
                <a:latin typeface="Canva Sans"/>
                <a:ea typeface="Canva Sans"/>
                <a:cs typeface="Canva Sans"/>
                <a:sym typeface="Canva Sans"/>
              </a:rPr>
              <a:t>Sep</a:t>
            </a:r>
          </a:p>
        </p:txBody>
      </p:sp>
      <p:sp>
        <p:nvSpPr>
          <p:cNvPr id="32" name="TextBox 32"/>
          <p:cNvSpPr txBox="1"/>
          <p:nvPr/>
        </p:nvSpPr>
        <p:spPr>
          <a:xfrm>
            <a:off x="470892" y="2274327"/>
            <a:ext cx="1115616" cy="755650"/>
          </a:xfrm>
          <a:prstGeom prst="rect">
            <a:avLst/>
          </a:prstGeom>
        </p:spPr>
        <p:txBody>
          <a:bodyPr lIns="0" tIns="0" rIns="0" bIns="0" rtlCol="0" anchor="t">
            <a:spAutoFit/>
          </a:bodyPr>
          <a:lstStyle/>
          <a:p>
            <a:pPr algn="ctr">
              <a:lnSpc>
                <a:spcPts val="5599"/>
              </a:lnSpc>
            </a:pPr>
            <a:r>
              <a:rPr lang="en-US" sz="3999">
                <a:solidFill>
                  <a:srgbClr val="1C6095"/>
                </a:solidFill>
                <a:latin typeface="Arial"/>
                <a:ea typeface="Arial"/>
                <a:cs typeface="Arial"/>
                <a:sym typeface="Arial"/>
              </a:rPr>
              <a:t>&lt; 5G</a:t>
            </a:r>
          </a:p>
        </p:txBody>
      </p:sp>
      <p:sp>
        <p:nvSpPr>
          <p:cNvPr id="33" name="TextBox 33"/>
          <p:cNvSpPr txBox="1"/>
          <p:nvPr/>
        </p:nvSpPr>
        <p:spPr>
          <a:xfrm>
            <a:off x="470892" y="4991100"/>
            <a:ext cx="1115616" cy="755650"/>
          </a:xfrm>
          <a:prstGeom prst="rect">
            <a:avLst/>
          </a:prstGeom>
        </p:spPr>
        <p:txBody>
          <a:bodyPr lIns="0" tIns="0" rIns="0" bIns="0" rtlCol="0" anchor="t">
            <a:spAutoFit/>
          </a:bodyPr>
          <a:lstStyle/>
          <a:p>
            <a:pPr algn="ctr">
              <a:lnSpc>
                <a:spcPts val="5599"/>
              </a:lnSpc>
            </a:pPr>
            <a:r>
              <a:rPr lang="en-US" sz="3999">
                <a:solidFill>
                  <a:srgbClr val="1C6095"/>
                </a:solidFill>
                <a:latin typeface="Arial"/>
                <a:ea typeface="Arial"/>
                <a:cs typeface="Arial"/>
                <a:sym typeface="Arial"/>
              </a:rPr>
              <a:t>&gt; 5G</a:t>
            </a:r>
          </a:p>
        </p:txBody>
      </p:sp>
      <p:sp>
        <p:nvSpPr>
          <p:cNvPr id="34" name="TextBox 34"/>
          <p:cNvSpPr txBox="1"/>
          <p:nvPr/>
        </p:nvSpPr>
        <p:spPr>
          <a:xfrm>
            <a:off x="15763433" y="3787070"/>
            <a:ext cx="892752" cy="580390"/>
          </a:xfrm>
          <a:prstGeom prst="rect">
            <a:avLst/>
          </a:prstGeom>
        </p:spPr>
        <p:txBody>
          <a:bodyPr lIns="0" tIns="0" rIns="0" bIns="0" rtlCol="0" anchor="t">
            <a:spAutoFit/>
          </a:bodyPr>
          <a:lstStyle/>
          <a:p>
            <a:pPr algn="ctr">
              <a:lnSpc>
                <a:spcPts val="4759"/>
              </a:lnSpc>
            </a:pPr>
            <a:r>
              <a:rPr lang="en-US" sz="3399" b="1">
                <a:solidFill>
                  <a:srgbClr val="1C6095"/>
                </a:solidFill>
                <a:latin typeface="Canva Sans Bold"/>
                <a:ea typeface="Canva Sans Bold"/>
                <a:cs typeface="Canva Sans Bold"/>
                <a:sym typeface="Canva Sans Bold"/>
              </a:rPr>
              <a:t>May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5425613" y="-1574239"/>
            <a:ext cx="2985577" cy="2985577"/>
          </a:xfrm>
          <a:custGeom>
            <a:avLst/>
            <a:gdLst/>
            <a:ahLst/>
            <a:cxnLst/>
            <a:rect l="l" t="t" r="r" b="b"/>
            <a:pathLst>
              <a:path w="2985577" h="2985577">
                <a:moveTo>
                  <a:pt x="0" y="0"/>
                </a:moveTo>
                <a:lnTo>
                  <a:pt x="2985578" y="0"/>
                </a:lnTo>
                <a:lnTo>
                  <a:pt x="2985578"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rot="26948">
            <a:off x="12016875" y="9207475"/>
            <a:ext cx="4860449" cy="0"/>
          </a:xfrm>
          <a:prstGeom prst="line">
            <a:avLst/>
          </a:prstGeom>
          <a:ln w="19050" cap="rnd">
            <a:solidFill>
              <a:srgbClr val="000000"/>
            </a:solidFill>
            <a:prstDash val="solid"/>
            <a:headEnd type="oval" w="lg" len="lg"/>
            <a:tailEnd type="none" w="sm" len="sm"/>
          </a:ln>
        </p:spPr>
      </p:sp>
      <p:sp>
        <p:nvSpPr>
          <p:cNvPr id="4" name="AutoShape 4"/>
          <p:cNvSpPr/>
          <p:nvPr/>
        </p:nvSpPr>
        <p:spPr>
          <a:xfrm rot="44826">
            <a:off x="-19174" y="1060475"/>
            <a:ext cx="2921948" cy="0"/>
          </a:xfrm>
          <a:prstGeom prst="line">
            <a:avLst/>
          </a:prstGeom>
          <a:ln w="19050" cap="rnd">
            <a:solidFill>
              <a:srgbClr val="000000"/>
            </a:solidFill>
            <a:prstDash val="solid"/>
            <a:headEnd type="none" w="sm" len="sm"/>
            <a:tailEnd type="none" w="sm" len="sm"/>
          </a:ln>
        </p:spPr>
      </p:sp>
      <p:sp>
        <p:nvSpPr>
          <p:cNvPr id="5" name="Freeform 5"/>
          <p:cNvSpPr/>
          <p:nvPr/>
        </p:nvSpPr>
        <p:spPr>
          <a:xfrm>
            <a:off x="17004542" y="1563592"/>
            <a:ext cx="1283468" cy="624404"/>
          </a:xfrm>
          <a:custGeom>
            <a:avLst/>
            <a:gdLst/>
            <a:ahLst/>
            <a:cxnLst/>
            <a:rect l="l" t="t" r="r" b="b"/>
            <a:pathLst>
              <a:path w="1283468" h="624404">
                <a:moveTo>
                  <a:pt x="0" y="0"/>
                </a:moveTo>
                <a:lnTo>
                  <a:pt x="1283468" y="0"/>
                </a:lnTo>
                <a:lnTo>
                  <a:pt x="1283468" y="624404"/>
                </a:lnTo>
                <a:lnTo>
                  <a:pt x="0" y="6244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123454" y="4034680"/>
            <a:ext cx="2949586" cy="5957309"/>
          </a:xfrm>
          <a:custGeom>
            <a:avLst/>
            <a:gdLst/>
            <a:ahLst/>
            <a:cxnLst/>
            <a:rect l="l" t="t" r="r" b="b"/>
            <a:pathLst>
              <a:path w="2949586" h="5957309">
                <a:moveTo>
                  <a:pt x="0" y="0"/>
                </a:moveTo>
                <a:lnTo>
                  <a:pt x="2949586" y="0"/>
                </a:lnTo>
                <a:lnTo>
                  <a:pt x="2949586" y="5957308"/>
                </a:lnTo>
                <a:lnTo>
                  <a:pt x="0" y="595730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a:off x="3795661" y="2253505"/>
            <a:ext cx="12057316" cy="1047750"/>
          </a:xfrm>
          <a:prstGeom prst="rect">
            <a:avLst/>
          </a:prstGeom>
        </p:spPr>
        <p:txBody>
          <a:bodyPr lIns="0" tIns="0" rIns="0" bIns="0" rtlCol="0" anchor="t">
            <a:spAutoFit/>
          </a:bodyPr>
          <a:lstStyle/>
          <a:p>
            <a:pPr algn="l">
              <a:lnSpc>
                <a:spcPts val="4200"/>
              </a:lnSpc>
            </a:pPr>
            <a:r>
              <a:rPr lang="en-US" sz="3000" b="1">
                <a:solidFill>
                  <a:srgbClr val="325D79"/>
                </a:solidFill>
                <a:latin typeface="Roboto Mono Bold"/>
                <a:ea typeface="Roboto Mono Bold"/>
                <a:cs typeface="Roboto Mono Bold"/>
                <a:sym typeface="Roboto Mono Bold"/>
              </a:rPr>
              <a:t>1.Evaluating the overall impact of the 5G launch on revenue.</a:t>
            </a:r>
          </a:p>
        </p:txBody>
      </p:sp>
      <p:sp>
        <p:nvSpPr>
          <p:cNvPr id="8" name="TextBox 8"/>
          <p:cNvSpPr txBox="1"/>
          <p:nvPr/>
        </p:nvSpPr>
        <p:spPr>
          <a:xfrm>
            <a:off x="3795661" y="3748930"/>
            <a:ext cx="12057316" cy="514350"/>
          </a:xfrm>
          <a:prstGeom prst="rect">
            <a:avLst/>
          </a:prstGeom>
        </p:spPr>
        <p:txBody>
          <a:bodyPr lIns="0" tIns="0" rIns="0" bIns="0" rtlCol="0" anchor="t">
            <a:spAutoFit/>
          </a:bodyPr>
          <a:lstStyle/>
          <a:p>
            <a:pPr algn="l">
              <a:lnSpc>
                <a:spcPts val="4200"/>
              </a:lnSpc>
            </a:pPr>
            <a:r>
              <a:rPr lang="en-US" sz="3000" b="1">
                <a:solidFill>
                  <a:srgbClr val="325D79"/>
                </a:solidFill>
                <a:latin typeface="Roboto Mono Bold"/>
                <a:ea typeface="Roboto Mono Bold"/>
                <a:cs typeface="Roboto Mono Bold"/>
                <a:sym typeface="Roboto Mono Bold"/>
              </a:rPr>
              <a:t>2.Identifying underperforming KPIs post-launch.</a:t>
            </a:r>
          </a:p>
        </p:txBody>
      </p:sp>
      <p:sp>
        <p:nvSpPr>
          <p:cNvPr id="9" name="TextBox 9"/>
          <p:cNvSpPr txBox="1"/>
          <p:nvPr/>
        </p:nvSpPr>
        <p:spPr>
          <a:xfrm>
            <a:off x="3795661" y="4712775"/>
            <a:ext cx="12779214" cy="1077218"/>
          </a:xfrm>
          <a:prstGeom prst="rect">
            <a:avLst/>
          </a:prstGeom>
        </p:spPr>
        <p:txBody>
          <a:bodyPr lIns="0" tIns="0" rIns="0" bIns="0" rtlCol="0" anchor="t">
            <a:spAutoFit/>
          </a:bodyPr>
          <a:lstStyle/>
          <a:p>
            <a:pPr algn="l">
              <a:lnSpc>
                <a:spcPts val="4200"/>
              </a:lnSpc>
            </a:pPr>
            <a:r>
              <a:rPr lang="en-US" sz="3000" b="1" dirty="0" smtClean="0">
                <a:solidFill>
                  <a:srgbClr val="325D79"/>
                </a:solidFill>
                <a:latin typeface="Roboto Mono Bold"/>
                <a:ea typeface="Roboto Mono Bold"/>
                <a:cs typeface="Roboto Mono Bold"/>
                <a:sym typeface="Roboto Mono Bold"/>
              </a:rPr>
              <a:t>3.Comparing </a:t>
            </a:r>
            <a:r>
              <a:rPr lang="en-US" sz="3000" b="1" dirty="0">
                <a:solidFill>
                  <a:srgbClr val="325D79"/>
                </a:solidFill>
                <a:latin typeface="Roboto Mono Bold"/>
                <a:ea typeface="Roboto Mono Bold"/>
                <a:cs typeface="Roboto Mono Bold"/>
                <a:sym typeface="Roboto Mono Bold"/>
              </a:rPr>
              <a:t>plan performance to identify top performers and underperformers.</a:t>
            </a:r>
          </a:p>
        </p:txBody>
      </p:sp>
      <p:sp>
        <p:nvSpPr>
          <p:cNvPr id="10" name="TextBox 10"/>
          <p:cNvSpPr txBox="1"/>
          <p:nvPr/>
        </p:nvSpPr>
        <p:spPr>
          <a:xfrm>
            <a:off x="3795661" y="6208200"/>
            <a:ext cx="12779214" cy="1047750"/>
          </a:xfrm>
          <a:prstGeom prst="rect">
            <a:avLst/>
          </a:prstGeom>
        </p:spPr>
        <p:txBody>
          <a:bodyPr lIns="0" tIns="0" rIns="0" bIns="0" rtlCol="0" anchor="t">
            <a:spAutoFit/>
          </a:bodyPr>
          <a:lstStyle/>
          <a:p>
            <a:pPr algn="l">
              <a:lnSpc>
                <a:spcPts val="4200"/>
              </a:lnSpc>
            </a:pPr>
            <a:r>
              <a:rPr lang="en-US" sz="3000" b="1" dirty="0">
                <a:solidFill>
                  <a:srgbClr val="325D79"/>
                </a:solidFill>
                <a:latin typeface="Roboto Mono Bold"/>
                <a:ea typeface="Roboto Mono Bold"/>
                <a:cs typeface="Roboto Mono Bold"/>
                <a:sym typeface="Roboto Mono Bold"/>
              </a:rPr>
              <a:t>4.Assessing which plans were most impacted by the 5G launch to decide whether to keep or discontinue them.</a:t>
            </a:r>
          </a:p>
        </p:txBody>
      </p:sp>
      <p:sp>
        <p:nvSpPr>
          <p:cNvPr id="11" name="TextBox 11"/>
          <p:cNvSpPr txBox="1"/>
          <p:nvPr/>
        </p:nvSpPr>
        <p:spPr>
          <a:xfrm>
            <a:off x="3795661" y="7704399"/>
            <a:ext cx="12892140" cy="1077218"/>
          </a:xfrm>
          <a:prstGeom prst="rect">
            <a:avLst/>
          </a:prstGeom>
        </p:spPr>
        <p:txBody>
          <a:bodyPr wrap="square" lIns="0" tIns="0" rIns="0" bIns="0" rtlCol="0" anchor="t">
            <a:spAutoFit/>
          </a:bodyPr>
          <a:lstStyle/>
          <a:p>
            <a:pPr algn="l">
              <a:lnSpc>
                <a:spcPts val="4200"/>
              </a:lnSpc>
            </a:pPr>
            <a:r>
              <a:rPr lang="en-US" sz="3000" b="1" dirty="0">
                <a:solidFill>
                  <a:srgbClr val="325D79"/>
                </a:solidFill>
                <a:latin typeface="Roboto Mono Bold"/>
                <a:ea typeface="Roboto Mono Bold"/>
                <a:cs typeface="Roboto Mono Bold"/>
                <a:sym typeface="Roboto Mono Bold"/>
              </a:rPr>
              <a:t>5.Understanding reasons behind plan </a:t>
            </a:r>
            <a:r>
              <a:rPr lang="en-US" sz="3000" b="1" dirty="0" smtClean="0">
                <a:solidFill>
                  <a:srgbClr val="325D79"/>
                </a:solidFill>
                <a:latin typeface="Roboto Mono Bold"/>
                <a:ea typeface="Roboto Mono Bold"/>
                <a:cs typeface="Roboto Mono Bold"/>
                <a:sym typeface="Roboto Mono Bold"/>
              </a:rPr>
              <a:t>discontinuation after the 5G launch.</a:t>
            </a:r>
            <a:endParaRPr lang="en-US" sz="3000" b="1" dirty="0">
              <a:solidFill>
                <a:srgbClr val="325D79"/>
              </a:solidFill>
              <a:latin typeface="Roboto Mono Bold"/>
              <a:ea typeface="Roboto Mono Bold"/>
              <a:cs typeface="Roboto Mono Bold"/>
              <a:sym typeface="Roboto Mono Bold"/>
            </a:endParaRPr>
          </a:p>
        </p:txBody>
      </p:sp>
      <p:sp>
        <p:nvSpPr>
          <p:cNvPr id="12" name="TextBox 12"/>
          <p:cNvSpPr txBox="1"/>
          <p:nvPr/>
        </p:nvSpPr>
        <p:spPr>
          <a:xfrm>
            <a:off x="3795661" y="918735"/>
            <a:ext cx="5177271" cy="887095"/>
          </a:xfrm>
          <a:prstGeom prst="rect">
            <a:avLst/>
          </a:prstGeom>
        </p:spPr>
        <p:txBody>
          <a:bodyPr lIns="0" tIns="0" rIns="0" bIns="0" rtlCol="0" anchor="t">
            <a:spAutoFit/>
          </a:bodyPr>
          <a:lstStyle/>
          <a:p>
            <a:pPr algn="ctr">
              <a:lnSpc>
                <a:spcPts val="7279"/>
              </a:lnSpc>
            </a:pPr>
            <a:r>
              <a:rPr lang="en-US" sz="5199" b="1">
                <a:solidFill>
                  <a:srgbClr val="1C6095"/>
                </a:solidFill>
                <a:latin typeface="Canva Sans Bold"/>
                <a:ea typeface="Canva Sans Bold"/>
                <a:cs typeface="Canva Sans Bold"/>
                <a:sym typeface="Canva Sans Bold"/>
              </a:rPr>
              <a:t>Ad-hoc Analysis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62587" y="-1574239"/>
            <a:ext cx="2985577" cy="2985577"/>
          </a:xfrm>
          <a:custGeom>
            <a:avLst/>
            <a:gdLst/>
            <a:ahLst/>
            <a:cxnLst/>
            <a:rect l="l" t="t" r="r" b="b"/>
            <a:pathLst>
              <a:path w="2985577" h="2985577">
                <a:moveTo>
                  <a:pt x="0" y="0"/>
                </a:moveTo>
                <a:lnTo>
                  <a:pt x="2985578" y="0"/>
                </a:lnTo>
                <a:lnTo>
                  <a:pt x="2985578" y="2985578"/>
                </a:lnTo>
                <a:lnTo>
                  <a:pt x="0" y="298557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rot="26948">
            <a:off x="16828875" y="1060475"/>
            <a:ext cx="4860449" cy="0"/>
          </a:xfrm>
          <a:prstGeom prst="line">
            <a:avLst/>
          </a:prstGeom>
          <a:ln w="19050" cap="rnd">
            <a:solidFill>
              <a:srgbClr val="000000"/>
            </a:solidFill>
            <a:prstDash val="solid"/>
            <a:headEnd type="oval" w="lg" len="lg"/>
            <a:tailEnd type="none" w="sm" len="sm"/>
          </a:ln>
        </p:spPr>
      </p:sp>
      <p:sp>
        <p:nvSpPr>
          <p:cNvPr id="4" name="AutoShape 4"/>
          <p:cNvSpPr/>
          <p:nvPr/>
        </p:nvSpPr>
        <p:spPr>
          <a:xfrm>
            <a:off x="-432150" y="8162644"/>
            <a:ext cx="2921700" cy="38100"/>
          </a:xfrm>
          <a:prstGeom prst="line">
            <a:avLst/>
          </a:prstGeom>
          <a:ln w="19050" cap="rnd">
            <a:solidFill>
              <a:srgbClr val="000000"/>
            </a:solidFill>
            <a:prstDash val="solid"/>
            <a:headEnd type="none" w="sm" len="sm"/>
            <a:tailEnd type="none" w="sm" len="sm"/>
          </a:ln>
        </p:spPr>
      </p:sp>
      <p:sp>
        <p:nvSpPr>
          <p:cNvPr id="5" name="Freeform 5"/>
          <p:cNvSpPr/>
          <p:nvPr/>
        </p:nvSpPr>
        <p:spPr>
          <a:xfrm>
            <a:off x="15856596" y="8162644"/>
            <a:ext cx="1992211" cy="1613563"/>
          </a:xfrm>
          <a:custGeom>
            <a:avLst/>
            <a:gdLst/>
            <a:ahLst/>
            <a:cxnLst/>
            <a:rect l="l" t="t" r="r" b="b"/>
            <a:pathLst>
              <a:path w="1992211" h="1613563">
                <a:moveTo>
                  <a:pt x="0" y="0"/>
                </a:moveTo>
                <a:lnTo>
                  <a:pt x="1992211" y="0"/>
                </a:lnTo>
                <a:lnTo>
                  <a:pt x="1992211" y="1613564"/>
                </a:lnTo>
                <a:lnTo>
                  <a:pt x="0" y="161356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10221987" y="1423882"/>
            <a:ext cx="7626820" cy="5625724"/>
          </a:xfrm>
          <a:custGeom>
            <a:avLst/>
            <a:gdLst/>
            <a:ahLst/>
            <a:cxnLst/>
            <a:rect l="l" t="t" r="r" b="b"/>
            <a:pathLst>
              <a:path w="7626820" h="5625724">
                <a:moveTo>
                  <a:pt x="0" y="0"/>
                </a:moveTo>
                <a:lnTo>
                  <a:pt x="7626820" y="0"/>
                </a:lnTo>
                <a:lnTo>
                  <a:pt x="7626820" y="5625724"/>
                </a:lnTo>
                <a:lnTo>
                  <a:pt x="0" y="5625724"/>
                </a:lnTo>
                <a:lnTo>
                  <a:pt x="0" y="0"/>
                </a:lnTo>
                <a:close/>
              </a:path>
            </a:pathLst>
          </a:custGeom>
          <a:blipFill>
            <a:blip r:embed="rId7"/>
            <a:stretch>
              <a:fillRect/>
            </a:stretch>
          </a:blipFill>
        </p:spPr>
      </p:sp>
      <p:sp>
        <p:nvSpPr>
          <p:cNvPr id="7" name="Freeform 7"/>
          <p:cNvSpPr/>
          <p:nvPr/>
        </p:nvSpPr>
        <p:spPr>
          <a:xfrm>
            <a:off x="3560699" y="1406854"/>
            <a:ext cx="5108532" cy="3011833"/>
          </a:xfrm>
          <a:custGeom>
            <a:avLst/>
            <a:gdLst/>
            <a:ahLst/>
            <a:cxnLst/>
            <a:rect l="l" t="t" r="r" b="b"/>
            <a:pathLst>
              <a:path w="5108532" h="3011833">
                <a:moveTo>
                  <a:pt x="0" y="0"/>
                </a:moveTo>
                <a:lnTo>
                  <a:pt x="5108532" y="0"/>
                </a:lnTo>
                <a:lnTo>
                  <a:pt x="5108532" y="3011833"/>
                </a:lnTo>
                <a:lnTo>
                  <a:pt x="0" y="3011833"/>
                </a:lnTo>
                <a:lnTo>
                  <a:pt x="0" y="0"/>
                </a:lnTo>
                <a:close/>
              </a:path>
            </a:pathLst>
          </a:custGeom>
          <a:blipFill>
            <a:blip r:embed="rId8"/>
            <a:stretch>
              <a:fillRect/>
            </a:stretch>
          </a:blipFill>
        </p:spPr>
      </p:sp>
      <p:sp>
        <p:nvSpPr>
          <p:cNvPr id="8" name="TextBox 8"/>
          <p:cNvSpPr txBox="1"/>
          <p:nvPr/>
        </p:nvSpPr>
        <p:spPr>
          <a:xfrm>
            <a:off x="3460494" y="447700"/>
            <a:ext cx="10226787" cy="596900"/>
          </a:xfrm>
          <a:prstGeom prst="rect">
            <a:avLst/>
          </a:prstGeom>
        </p:spPr>
        <p:txBody>
          <a:bodyPr lIns="0" tIns="0" rIns="0" bIns="0" rtlCol="0" anchor="t">
            <a:spAutoFit/>
          </a:bodyPr>
          <a:lstStyle/>
          <a:p>
            <a:pPr algn="l">
              <a:lnSpc>
                <a:spcPts val="4899"/>
              </a:lnSpc>
            </a:pPr>
            <a:r>
              <a:rPr lang="en-US" sz="3499" b="1">
                <a:solidFill>
                  <a:srgbClr val="000000"/>
                </a:solidFill>
                <a:latin typeface="Roboto Mono Bold"/>
                <a:ea typeface="Roboto Mono Bold"/>
                <a:cs typeface="Roboto Mono Bold"/>
                <a:sym typeface="Roboto Mono Bold"/>
              </a:rPr>
              <a:t>1.Impact of the 5G launch on revenue.</a:t>
            </a:r>
          </a:p>
        </p:txBody>
      </p:sp>
      <p:sp>
        <p:nvSpPr>
          <p:cNvPr id="9" name="Freeform 9"/>
          <p:cNvSpPr/>
          <p:nvPr/>
        </p:nvSpPr>
        <p:spPr>
          <a:xfrm rot="-5400000">
            <a:off x="5968555" y="2514130"/>
            <a:ext cx="292820" cy="797281"/>
          </a:xfrm>
          <a:custGeom>
            <a:avLst/>
            <a:gdLst/>
            <a:ahLst/>
            <a:cxnLst/>
            <a:rect l="l" t="t" r="r" b="b"/>
            <a:pathLst>
              <a:path w="292820" h="797281">
                <a:moveTo>
                  <a:pt x="0" y="0"/>
                </a:moveTo>
                <a:lnTo>
                  <a:pt x="292820" y="0"/>
                </a:lnTo>
                <a:lnTo>
                  <a:pt x="292820" y="797281"/>
                </a:lnTo>
                <a:lnTo>
                  <a:pt x="0" y="797281"/>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0" name="TextBox 10"/>
          <p:cNvSpPr txBox="1"/>
          <p:nvPr/>
        </p:nvSpPr>
        <p:spPr>
          <a:xfrm>
            <a:off x="0" y="4450556"/>
            <a:ext cx="9681543" cy="3231654"/>
          </a:xfrm>
          <a:prstGeom prst="rect">
            <a:avLst/>
          </a:prstGeom>
        </p:spPr>
        <p:txBody>
          <a:bodyPr lIns="0" tIns="0" rIns="0" bIns="0" rtlCol="0" anchor="t">
            <a:spAutoFit/>
          </a:bodyPr>
          <a:lstStyle/>
          <a:p>
            <a:pPr marL="647700" lvl="1" indent="-323850" algn="l">
              <a:lnSpc>
                <a:spcPts val="4200"/>
              </a:lnSpc>
              <a:buFont typeface="Arial"/>
              <a:buChar char="•"/>
            </a:pPr>
            <a:r>
              <a:rPr lang="en-US" sz="3000" dirty="0">
                <a:solidFill>
                  <a:srgbClr val="325D79"/>
                </a:solidFill>
                <a:latin typeface="Arial"/>
                <a:ea typeface="Arial"/>
                <a:cs typeface="Arial"/>
                <a:sym typeface="Arial"/>
              </a:rPr>
              <a:t>Revenue decreased slightly from ₹16.0bn to ₹15.9bn after 5G, reflecting a 0.50% decline</a:t>
            </a:r>
            <a:r>
              <a:rPr lang="en-US" sz="3000" dirty="0" smtClean="0">
                <a:solidFill>
                  <a:srgbClr val="325D79"/>
                </a:solidFill>
                <a:latin typeface="Arial"/>
                <a:ea typeface="Arial"/>
                <a:cs typeface="Arial"/>
                <a:sym typeface="Arial"/>
              </a:rPr>
              <a:t>.</a:t>
            </a:r>
          </a:p>
          <a:p>
            <a:pPr marL="647700" lvl="1" indent="-323850">
              <a:lnSpc>
                <a:spcPts val="4200"/>
              </a:lnSpc>
              <a:buFont typeface="Arial"/>
              <a:buChar char="•"/>
            </a:pPr>
            <a:r>
              <a:rPr lang="en-US" sz="3000" dirty="0">
                <a:solidFill>
                  <a:srgbClr val="325D79"/>
                </a:solidFill>
                <a:latin typeface="Arial"/>
                <a:ea typeface="Arial"/>
                <a:cs typeface="Arial"/>
                <a:sym typeface="Arial"/>
              </a:rPr>
              <a:t>Some cities gained revenue: Lucknow (+₹12M, +1.82%) and Gurgaon(1.51</a:t>
            </a:r>
            <a:r>
              <a:rPr lang="en-US" sz="3000" dirty="0" smtClean="0">
                <a:solidFill>
                  <a:srgbClr val="325D79"/>
                </a:solidFill>
                <a:latin typeface="Arial"/>
                <a:ea typeface="Arial"/>
                <a:cs typeface="Arial"/>
                <a:sym typeface="Arial"/>
              </a:rPr>
              <a:t>%).</a:t>
            </a:r>
            <a:endParaRPr lang="en-US" sz="3000" dirty="0">
              <a:solidFill>
                <a:srgbClr val="325D79"/>
              </a:solidFill>
              <a:latin typeface="Arial"/>
              <a:ea typeface="Arial"/>
              <a:cs typeface="Arial"/>
              <a:sym typeface="Arial"/>
            </a:endParaRPr>
          </a:p>
          <a:p>
            <a:pPr marL="647700" lvl="1" indent="-323850" algn="l">
              <a:lnSpc>
                <a:spcPts val="4200"/>
              </a:lnSpc>
              <a:buFont typeface="Arial"/>
              <a:buChar char="•"/>
            </a:pPr>
            <a:r>
              <a:rPr lang="en-US" sz="3000" dirty="0">
                <a:solidFill>
                  <a:srgbClr val="325D79"/>
                </a:solidFill>
                <a:latin typeface="Arial"/>
                <a:ea typeface="Arial"/>
                <a:cs typeface="Arial"/>
                <a:sym typeface="Arial"/>
              </a:rPr>
              <a:t>Major cities like Delhi (-₹56M, -2.83%) and Chennai (-₹39M, -2.59%) saw declines. </a:t>
            </a:r>
          </a:p>
        </p:txBody>
      </p:sp>
      <p:sp>
        <p:nvSpPr>
          <p:cNvPr id="11" name="TextBox 11"/>
          <p:cNvSpPr txBox="1"/>
          <p:nvPr/>
        </p:nvSpPr>
        <p:spPr>
          <a:xfrm>
            <a:off x="1028700" y="8564081"/>
            <a:ext cx="13934811" cy="933450"/>
          </a:xfrm>
          <a:prstGeom prst="rect">
            <a:avLst/>
          </a:prstGeom>
        </p:spPr>
        <p:txBody>
          <a:bodyPr lIns="0" tIns="0" rIns="0" bIns="0" rtlCol="0" anchor="t">
            <a:spAutoFit/>
          </a:bodyPr>
          <a:lstStyle/>
          <a:p>
            <a:pPr algn="ctr">
              <a:lnSpc>
                <a:spcPts val="3479"/>
              </a:lnSpc>
              <a:spcBef>
                <a:spcPct val="0"/>
              </a:spcBef>
            </a:pPr>
            <a:r>
              <a:rPr lang="en-US" sz="2899">
                <a:solidFill>
                  <a:srgbClr val="445D73"/>
                </a:solidFill>
                <a:latin typeface="Arial"/>
                <a:ea typeface="Arial"/>
                <a:cs typeface="Arial"/>
                <a:sym typeface="Arial"/>
              </a:rPr>
              <a:t>📌 </a:t>
            </a:r>
            <a:r>
              <a:rPr lang="en-US" sz="2899" b="1">
                <a:solidFill>
                  <a:srgbClr val="445D73"/>
                </a:solidFill>
                <a:latin typeface="Arial Bold"/>
                <a:ea typeface="Arial Bold"/>
                <a:cs typeface="Arial Bold"/>
                <a:sym typeface="Arial Bold"/>
              </a:rPr>
              <a:t>Takeaway: </a:t>
            </a:r>
            <a:r>
              <a:rPr lang="en-US" sz="2899">
                <a:solidFill>
                  <a:srgbClr val="445D73"/>
                </a:solidFill>
                <a:latin typeface="Arial"/>
                <a:ea typeface="Arial"/>
                <a:cs typeface="Arial"/>
                <a:sym typeface="Arial"/>
              </a:rPr>
              <a:t>The 5G launch had a neutral to slightly negative impact on revenue. Focus should be placed on improving performance in underperforming regions.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rot="5400000">
            <a:off x="-322282" y="-1350982"/>
            <a:ext cx="2701963" cy="2701963"/>
          </a:xfrm>
          <a:custGeom>
            <a:avLst/>
            <a:gdLst/>
            <a:ahLst/>
            <a:cxnLst/>
            <a:rect l="l" t="t" r="r" b="b"/>
            <a:pathLst>
              <a:path w="2701963" h="2701963">
                <a:moveTo>
                  <a:pt x="0" y="0"/>
                </a:moveTo>
                <a:lnTo>
                  <a:pt x="2701964" y="0"/>
                </a:lnTo>
                <a:lnTo>
                  <a:pt x="2701964" y="2701964"/>
                </a:lnTo>
                <a:lnTo>
                  <a:pt x="0" y="270196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a:off x="16283850" y="1360506"/>
            <a:ext cx="4008300" cy="38100"/>
          </a:xfrm>
          <a:prstGeom prst="line">
            <a:avLst/>
          </a:prstGeom>
          <a:ln w="19050" cap="rnd">
            <a:solidFill>
              <a:srgbClr val="000000"/>
            </a:solidFill>
            <a:prstDash val="solid"/>
            <a:headEnd type="oval" w="lg" len="lg"/>
            <a:tailEnd type="none" w="sm" len="sm"/>
          </a:ln>
        </p:spPr>
      </p:sp>
      <p:sp>
        <p:nvSpPr>
          <p:cNvPr id="4" name="AutoShape 4"/>
          <p:cNvSpPr/>
          <p:nvPr/>
        </p:nvSpPr>
        <p:spPr>
          <a:xfrm>
            <a:off x="124" y="7403724"/>
            <a:ext cx="2921700" cy="38100"/>
          </a:xfrm>
          <a:prstGeom prst="line">
            <a:avLst/>
          </a:prstGeom>
          <a:ln w="19050" cap="rnd">
            <a:solidFill>
              <a:srgbClr val="000000"/>
            </a:solidFill>
            <a:prstDash val="solid"/>
            <a:headEnd type="none" w="sm" len="sm"/>
            <a:tailEnd type="none" w="sm" len="sm"/>
          </a:ln>
        </p:spPr>
      </p:sp>
      <p:sp>
        <p:nvSpPr>
          <p:cNvPr id="5" name="Freeform 5"/>
          <p:cNvSpPr/>
          <p:nvPr/>
        </p:nvSpPr>
        <p:spPr>
          <a:xfrm>
            <a:off x="14363499" y="7403724"/>
            <a:ext cx="2606865" cy="2606865"/>
          </a:xfrm>
          <a:custGeom>
            <a:avLst/>
            <a:gdLst/>
            <a:ahLst/>
            <a:cxnLst/>
            <a:rect l="l" t="t" r="r" b="b"/>
            <a:pathLst>
              <a:path w="2606865" h="2606865">
                <a:moveTo>
                  <a:pt x="0" y="0"/>
                </a:moveTo>
                <a:lnTo>
                  <a:pt x="2606865" y="0"/>
                </a:lnTo>
                <a:lnTo>
                  <a:pt x="2606865" y="2606865"/>
                </a:lnTo>
                <a:lnTo>
                  <a:pt x="0" y="2606865"/>
                </a:lnTo>
                <a:lnTo>
                  <a:pt x="0" y="0"/>
                </a:lnTo>
                <a:close/>
              </a:path>
            </a:pathLst>
          </a:custGeom>
          <a:blipFill>
            <a:blip r:embed="rId5"/>
            <a:stretch>
              <a:fillRect/>
            </a:stretch>
          </a:blipFill>
        </p:spPr>
      </p:sp>
      <p:sp>
        <p:nvSpPr>
          <p:cNvPr id="6" name="Freeform 6"/>
          <p:cNvSpPr/>
          <p:nvPr/>
        </p:nvSpPr>
        <p:spPr>
          <a:xfrm>
            <a:off x="1028700" y="1726573"/>
            <a:ext cx="8115300" cy="1294106"/>
          </a:xfrm>
          <a:custGeom>
            <a:avLst/>
            <a:gdLst/>
            <a:ahLst/>
            <a:cxnLst/>
            <a:rect l="l" t="t" r="r" b="b"/>
            <a:pathLst>
              <a:path w="8115300" h="1294106">
                <a:moveTo>
                  <a:pt x="0" y="0"/>
                </a:moveTo>
                <a:lnTo>
                  <a:pt x="8115300" y="0"/>
                </a:lnTo>
                <a:lnTo>
                  <a:pt x="8115300" y="1294107"/>
                </a:lnTo>
                <a:lnTo>
                  <a:pt x="0" y="1294107"/>
                </a:lnTo>
                <a:lnTo>
                  <a:pt x="0" y="0"/>
                </a:lnTo>
                <a:close/>
              </a:path>
            </a:pathLst>
          </a:custGeom>
          <a:blipFill>
            <a:blip r:embed="rId6"/>
            <a:stretch>
              <a:fillRect/>
            </a:stretch>
          </a:blipFill>
        </p:spPr>
      </p:sp>
      <p:grpSp>
        <p:nvGrpSpPr>
          <p:cNvPr id="7" name="Group 7"/>
          <p:cNvGrpSpPr/>
          <p:nvPr/>
        </p:nvGrpSpPr>
        <p:grpSpPr>
          <a:xfrm rot="-10800000">
            <a:off x="7714767" y="2570758"/>
            <a:ext cx="245963" cy="215218"/>
            <a:chOff x="0" y="0"/>
            <a:chExt cx="812800" cy="711200"/>
          </a:xfrm>
        </p:grpSpPr>
        <p:sp>
          <p:nvSpPr>
            <p:cNvPr id="8" name="Freeform 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03D34"/>
            </a:solidFill>
          </p:spPr>
        </p:sp>
        <p:sp>
          <p:nvSpPr>
            <p:cNvPr id="9" name="TextBox 9"/>
            <p:cNvSpPr txBox="1"/>
            <p:nvPr/>
          </p:nvSpPr>
          <p:spPr>
            <a:xfrm>
              <a:off x="127000" y="292100"/>
              <a:ext cx="558800" cy="3683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207402" y="3905467"/>
            <a:ext cx="9757896" cy="2476066"/>
          </a:xfrm>
          <a:custGeom>
            <a:avLst/>
            <a:gdLst/>
            <a:ahLst/>
            <a:cxnLst/>
            <a:rect l="l" t="t" r="r" b="b"/>
            <a:pathLst>
              <a:path w="9757896" h="2476066">
                <a:moveTo>
                  <a:pt x="0" y="0"/>
                </a:moveTo>
                <a:lnTo>
                  <a:pt x="9757896" y="0"/>
                </a:lnTo>
                <a:lnTo>
                  <a:pt x="9757896" y="2476066"/>
                </a:lnTo>
                <a:lnTo>
                  <a:pt x="0" y="2476066"/>
                </a:lnTo>
                <a:lnTo>
                  <a:pt x="0" y="0"/>
                </a:lnTo>
                <a:close/>
              </a:path>
            </a:pathLst>
          </a:custGeom>
          <a:blipFill>
            <a:blip r:embed="rId7"/>
            <a:stretch>
              <a:fillRect/>
            </a:stretch>
          </a:blipFill>
        </p:spPr>
      </p:sp>
      <p:sp>
        <p:nvSpPr>
          <p:cNvPr id="11" name="TextBox 11"/>
          <p:cNvSpPr txBox="1"/>
          <p:nvPr/>
        </p:nvSpPr>
        <p:spPr>
          <a:xfrm>
            <a:off x="3292458" y="431800"/>
            <a:ext cx="12804996" cy="596900"/>
          </a:xfrm>
          <a:prstGeom prst="rect">
            <a:avLst/>
          </a:prstGeom>
        </p:spPr>
        <p:txBody>
          <a:bodyPr lIns="0" tIns="0" rIns="0" bIns="0" rtlCol="0" anchor="t">
            <a:spAutoFit/>
          </a:bodyPr>
          <a:lstStyle/>
          <a:p>
            <a:pPr algn="l">
              <a:lnSpc>
                <a:spcPts val="4899"/>
              </a:lnSpc>
            </a:pPr>
            <a:r>
              <a:rPr lang="en-US" sz="3499" b="1">
                <a:solidFill>
                  <a:srgbClr val="000000"/>
                </a:solidFill>
                <a:latin typeface="Roboto Mono Bold"/>
                <a:ea typeface="Roboto Mono Bold"/>
                <a:cs typeface="Roboto Mono Bold"/>
                <a:sym typeface="Roboto Mono Bold"/>
              </a:rPr>
              <a:t>2.Identifying underperforming KPIs post-launch.</a:t>
            </a:r>
          </a:p>
        </p:txBody>
      </p:sp>
      <p:sp>
        <p:nvSpPr>
          <p:cNvPr id="12" name="TextBox 12"/>
          <p:cNvSpPr txBox="1"/>
          <p:nvPr/>
        </p:nvSpPr>
        <p:spPr>
          <a:xfrm>
            <a:off x="10438998" y="1669423"/>
            <a:ext cx="4496202" cy="525785"/>
          </a:xfrm>
          <a:prstGeom prst="rect">
            <a:avLst/>
          </a:prstGeom>
        </p:spPr>
        <p:txBody>
          <a:bodyPr wrap="square" lIns="0" tIns="0" rIns="0" bIns="0" rtlCol="0" anchor="t">
            <a:spAutoFit/>
          </a:bodyPr>
          <a:lstStyle/>
          <a:p>
            <a:pPr algn="ctr">
              <a:lnSpc>
                <a:spcPts val="4060"/>
              </a:lnSpc>
            </a:pPr>
            <a:r>
              <a:rPr lang="en-US" sz="2900" b="1" u="sng" dirty="0">
                <a:solidFill>
                  <a:srgbClr val="213B55"/>
                </a:solidFill>
                <a:latin typeface="Lora Bold"/>
                <a:ea typeface="Lora Bold"/>
                <a:cs typeface="Lora Bold"/>
                <a:sym typeface="Lora Bold"/>
              </a:rPr>
              <a:t>TAU (Total Active Users)</a:t>
            </a:r>
          </a:p>
        </p:txBody>
      </p:sp>
      <p:sp>
        <p:nvSpPr>
          <p:cNvPr id="13" name="TextBox 13"/>
          <p:cNvSpPr txBox="1"/>
          <p:nvPr/>
        </p:nvSpPr>
        <p:spPr>
          <a:xfrm>
            <a:off x="10438998" y="2312168"/>
            <a:ext cx="7849002" cy="4851400"/>
          </a:xfrm>
          <a:prstGeom prst="rect">
            <a:avLst/>
          </a:prstGeom>
        </p:spPr>
        <p:txBody>
          <a:bodyPr lIns="0" tIns="0" rIns="0" bIns="0" rtlCol="0" anchor="t">
            <a:spAutoFit/>
          </a:bodyPr>
          <a:lstStyle/>
          <a:p>
            <a:pPr algn="l">
              <a:lnSpc>
                <a:spcPts val="3499"/>
              </a:lnSpc>
            </a:pPr>
            <a:r>
              <a:rPr lang="en-US" sz="2499" b="1">
                <a:solidFill>
                  <a:srgbClr val="325D79"/>
                </a:solidFill>
                <a:latin typeface="Arial Bold"/>
                <a:ea typeface="Arial Bold"/>
                <a:cs typeface="Arial Bold"/>
                <a:sym typeface="Arial Bold"/>
              </a:rPr>
              <a:t>Overview:</a:t>
            </a:r>
            <a:r>
              <a:rPr lang="en-US" sz="2499">
                <a:solidFill>
                  <a:srgbClr val="325D79"/>
                </a:solidFill>
                <a:latin typeface="Arial"/>
                <a:ea typeface="Arial"/>
                <a:cs typeface="Arial"/>
                <a:sym typeface="Arial"/>
              </a:rPr>
              <a:t> </a:t>
            </a:r>
          </a:p>
          <a:p>
            <a:pPr algn="l">
              <a:lnSpc>
                <a:spcPts val="3499"/>
              </a:lnSpc>
            </a:pPr>
            <a:r>
              <a:rPr lang="en-US" sz="2499">
                <a:solidFill>
                  <a:srgbClr val="325D79"/>
                </a:solidFill>
                <a:latin typeface="Arial"/>
                <a:ea typeface="Arial"/>
                <a:cs typeface="Arial"/>
                <a:sym typeface="Arial"/>
              </a:rPr>
              <a:t>After the 5G launch, active users decreased by 8.28%, from 84.4M to 77.4M.</a:t>
            </a:r>
          </a:p>
          <a:p>
            <a:pPr algn="l">
              <a:lnSpc>
                <a:spcPts val="3499"/>
              </a:lnSpc>
            </a:pPr>
            <a:r>
              <a:rPr lang="en-US" sz="2499" b="1">
                <a:solidFill>
                  <a:srgbClr val="325D79"/>
                </a:solidFill>
                <a:latin typeface="Arial Bold"/>
                <a:ea typeface="Arial Bold"/>
                <a:cs typeface="Arial Bold"/>
                <a:sym typeface="Arial Bold"/>
              </a:rPr>
              <a:t>City Performance:</a:t>
            </a:r>
            <a:r>
              <a:rPr lang="en-US" sz="2499">
                <a:solidFill>
                  <a:srgbClr val="325D79"/>
                </a:solidFill>
                <a:latin typeface="Arial"/>
                <a:ea typeface="Arial"/>
                <a:cs typeface="Arial"/>
                <a:sym typeface="Arial"/>
              </a:rPr>
              <a:t> </a:t>
            </a:r>
          </a:p>
          <a:p>
            <a:pPr algn="l">
              <a:lnSpc>
                <a:spcPts val="3499"/>
              </a:lnSpc>
            </a:pPr>
            <a:r>
              <a:rPr lang="en-US" sz="2499">
                <a:solidFill>
                  <a:srgbClr val="325D79"/>
                </a:solidFill>
                <a:latin typeface="Arial"/>
                <a:ea typeface="Arial"/>
                <a:cs typeface="Arial"/>
                <a:sym typeface="Arial"/>
              </a:rPr>
              <a:t>Only Pune showed a positive trend with increasing active users. </a:t>
            </a:r>
          </a:p>
          <a:p>
            <a:pPr algn="l">
              <a:lnSpc>
                <a:spcPts val="3499"/>
              </a:lnSpc>
            </a:pPr>
            <a:r>
              <a:rPr lang="en-US" sz="2499">
                <a:solidFill>
                  <a:srgbClr val="325D79"/>
                </a:solidFill>
                <a:latin typeface="Arial"/>
                <a:ea typeface="Arial"/>
                <a:cs typeface="Arial"/>
                <a:sym typeface="Arial"/>
              </a:rPr>
              <a:t>Major cities like Mumbai and Delhi saw the biggest drops.</a:t>
            </a:r>
          </a:p>
          <a:p>
            <a:pPr algn="l">
              <a:lnSpc>
                <a:spcPts val="3499"/>
              </a:lnSpc>
            </a:pPr>
            <a:r>
              <a:rPr lang="en-US" sz="2499" b="1">
                <a:solidFill>
                  <a:srgbClr val="325D79"/>
                </a:solidFill>
                <a:latin typeface="Arial Bold"/>
                <a:ea typeface="Arial Bold"/>
                <a:cs typeface="Arial Bold"/>
                <a:sym typeface="Arial Bold"/>
              </a:rPr>
              <a:t>General Trend:</a:t>
            </a:r>
            <a:r>
              <a:rPr lang="en-US" sz="2499">
                <a:solidFill>
                  <a:srgbClr val="325D79"/>
                </a:solidFill>
                <a:latin typeface="Arial"/>
                <a:ea typeface="Arial"/>
                <a:cs typeface="Arial"/>
                <a:sym typeface="Arial"/>
              </a:rPr>
              <a:t> </a:t>
            </a:r>
          </a:p>
          <a:p>
            <a:pPr algn="l">
              <a:lnSpc>
                <a:spcPts val="3499"/>
              </a:lnSpc>
            </a:pPr>
            <a:r>
              <a:rPr lang="en-US" sz="2499">
                <a:solidFill>
                  <a:srgbClr val="325D79"/>
                </a:solidFill>
                <a:latin typeface="Arial"/>
                <a:ea typeface="Arial"/>
                <a:cs typeface="Arial"/>
                <a:sym typeface="Arial"/>
              </a:rPr>
              <a:t>Most cities are facing declines, pointing to adaptation challenges or network issues.</a:t>
            </a:r>
          </a:p>
        </p:txBody>
      </p:sp>
      <p:sp>
        <p:nvSpPr>
          <p:cNvPr id="14" name="TextBox 14"/>
          <p:cNvSpPr txBox="1"/>
          <p:nvPr/>
        </p:nvSpPr>
        <p:spPr>
          <a:xfrm>
            <a:off x="370622" y="8089523"/>
            <a:ext cx="13992877" cy="1371600"/>
          </a:xfrm>
          <a:prstGeom prst="rect">
            <a:avLst/>
          </a:prstGeom>
        </p:spPr>
        <p:txBody>
          <a:bodyPr lIns="0" tIns="0" rIns="0" bIns="0" rtlCol="0" anchor="t">
            <a:spAutoFit/>
          </a:bodyPr>
          <a:lstStyle/>
          <a:p>
            <a:pPr algn="l">
              <a:lnSpc>
                <a:spcPts val="3479"/>
              </a:lnSpc>
              <a:spcBef>
                <a:spcPct val="0"/>
              </a:spcBef>
            </a:pPr>
            <a:r>
              <a:rPr lang="en-US" sz="2899">
                <a:solidFill>
                  <a:srgbClr val="445D73"/>
                </a:solidFill>
                <a:latin typeface="Arial"/>
                <a:ea typeface="Arial"/>
                <a:cs typeface="Arial"/>
                <a:sym typeface="Arial"/>
              </a:rPr>
              <a:t>📌</a:t>
            </a:r>
            <a:r>
              <a:rPr lang="en-US" sz="2899" b="1">
                <a:solidFill>
                  <a:srgbClr val="445D73"/>
                </a:solidFill>
                <a:latin typeface="Arial Bold"/>
                <a:ea typeface="Arial Bold"/>
                <a:cs typeface="Arial Bold"/>
                <a:sym typeface="Arial Bold"/>
              </a:rPr>
              <a:t> Takeaway:</a:t>
            </a:r>
            <a:r>
              <a:rPr lang="en-US" sz="2899">
                <a:solidFill>
                  <a:srgbClr val="445D73"/>
                </a:solidFill>
                <a:latin typeface="Arial"/>
                <a:ea typeface="Arial"/>
                <a:cs typeface="Arial"/>
                <a:sym typeface="Arial"/>
              </a:rPr>
              <a:t> The 5G launch caused a decline in active users across most cities. Focus on improving network quality and user experience in underperforming areas.</a:t>
            </a:r>
          </a:p>
          <a:p>
            <a:pPr algn="l">
              <a:lnSpc>
                <a:spcPts val="3479"/>
              </a:lnSpc>
              <a:spcBef>
                <a:spcPct val="0"/>
              </a:spcBef>
            </a:pPr>
            <a:endParaRPr lang="en-US" sz="2899">
              <a:solidFill>
                <a:srgbClr val="445D73"/>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rot="5400000">
            <a:off x="15586037" y="-1350982"/>
            <a:ext cx="2701963" cy="2701963"/>
          </a:xfrm>
          <a:custGeom>
            <a:avLst/>
            <a:gdLst/>
            <a:ahLst/>
            <a:cxnLst/>
            <a:rect l="l" t="t" r="r" b="b"/>
            <a:pathLst>
              <a:path w="2701963" h="2701963">
                <a:moveTo>
                  <a:pt x="0" y="0"/>
                </a:moveTo>
                <a:lnTo>
                  <a:pt x="2701963" y="0"/>
                </a:lnTo>
                <a:lnTo>
                  <a:pt x="2701963" y="2701964"/>
                </a:lnTo>
                <a:lnTo>
                  <a:pt x="0" y="270196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flipH="1">
            <a:off x="0" y="660989"/>
            <a:ext cx="4008481" cy="0"/>
          </a:xfrm>
          <a:prstGeom prst="line">
            <a:avLst/>
          </a:prstGeom>
          <a:ln w="19050" cap="rnd">
            <a:solidFill>
              <a:srgbClr val="000000"/>
            </a:solidFill>
            <a:prstDash val="solid"/>
            <a:headEnd type="oval" w="lg" len="lg"/>
            <a:tailEnd type="none" w="sm" len="sm"/>
          </a:ln>
        </p:spPr>
      </p:sp>
      <p:sp>
        <p:nvSpPr>
          <p:cNvPr id="4" name="AutoShape 4"/>
          <p:cNvSpPr/>
          <p:nvPr/>
        </p:nvSpPr>
        <p:spPr>
          <a:xfrm>
            <a:off x="15798450" y="7410977"/>
            <a:ext cx="2921700" cy="38100"/>
          </a:xfrm>
          <a:prstGeom prst="line">
            <a:avLst/>
          </a:prstGeom>
          <a:ln w="19050" cap="rnd">
            <a:solidFill>
              <a:srgbClr val="000000"/>
            </a:solidFill>
            <a:prstDash val="solid"/>
            <a:headEnd type="none" w="sm" len="sm"/>
            <a:tailEnd type="none" w="sm" len="sm"/>
          </a:ln>
        </p:spPr>
      </p:sp>
      <p:sp>
        <p:nvSpPr>
          <p:cNvPr id="5" name="Freeform 5"/>
          <p:cNvSpPr/>
          <p:nvPr/>
        </p:nvSpPr>
        <p:spPr>
          <a:xfrm>
            <a:off x="9144000" y="2091956"/>
            <a:ext cx="8115300" cy="1115777"/>
          </a:xfrm>
          <a:custGeom>
            <a:avLst/>
            <a:gdLst/>
            <a:ahLst/>
            <a:cxnLst/>
            <a:rect l="l" t="t" r="r" b="b"/>
            <a:pathLst>
              <a:path w="8115300" h="1115777">
                <a:moveTo>
                  <a:pt x="0" y="0"/>
                </a:moveTo>
                <a:lnTo>
                  <a:pt x="8115300" y="0"/>
                </a:lnTo>
                <a:lnTo>
                  <a:pt x="8115300" y="1115778"/>
                </a:lnTo>
                <a:lnTo>
                  <a:pt x="0" y="1115778"/>
                </a:lnTo>
                <a:lnTo>
                  <a:pt x="0" y="0"/>
                </a:lnTo>
                <a:close/>
              </a:path>
            </a:pathLst>
          </a:custGeom>
          <a:blipFill>
            <a:blip r:embed="rId5"/>
            <a:stretch>
              <a:fillRect l="-1099" t="-324" r="-1099"/>
            </a:stretch>
          </a:blipFill>
        </p:spPr>
      </p:sp>
      <p:sp>
        <p:nvSpPr>
          <p:cNvPr id="6" name="Freeform 6"/>
          <p:cNvSpPr/>
          <p:nvPr/>
        </p:nvSpPr>
        <p:spPr>
          <a:xfrm>
            <a:off x="7739320" y="3864959"/>
            <a:ext cx="10357723" cy="2879269"/>
          </a:xfrm>
          <a:custGeom>
            <a:avLst/>
            <a:gdLst/>
            <a:ahLst/>
            <a:cxnLst/>
            <a:rect l="l" t="t" r="r" b="b"/>
            <a:pathLst>
              <a:path w="10357723" h="2879269">
                <a:moveTo>
                  <a:pt x="0" y="0"/>
                </a:moveTo>
                <a:lnTo>
                  <a:pt x="10357723" y="0"/>
                </a:lnTo>
                <a:lnTo>
                  <a:pt x="10357723" y="2879269"/>
                </a:lnTo>
                <a:lnTo>
                  <a:pt x="0" y="2879269"/>
                </a:lnTo>
                <a:lnTo>
                  <a:pt x="0" y="0"/>
                </a:lnTo>
                <a:close/>
              </a:path>
            </a:pathLst>
          </a:custGeom>
          <a:blipFill>
            <a:blip r:embed="rId6"/>
            <a:stretch>
              <a:fillRect/>
            </a:stretch>
          </a:blipFill>
        </p:spPr>
      </p:sp>
      <p:sp>
        <p:nvSpPr>
          <p:cNvPr id="7" name="Freeform 7"/>
          <p:cNvSpPr/>
          <p:nvPr/>
        </p:nvSpPr>
        <p:spPr>
          <a:xfrm>
            <a:off x="1302438" y="7539990"/>
            <a:ext cx="1984403" cy="2326354"/>
          </a:xfrm>
          <a:custGeom>
            <a:avLst/>
            <a:gdLst/>
            <a:ahLst/>
            <a:cxnLst/>
            <a:rect l="l" t="t" r="r" b="b"/>
            <a:pathLst>
              <a:path w="1984403" h="2326354">
                <a:moveTo>
                  <a:pt x="0" y="0"/>
                </a:moveTo>
                <a:lnTo>
                  <a:pt x="1984403" y="0"/>
                </a:lnTo>
                <a:lnTo>
                  <a:pt x="1984403" y="2326354"/>
                </a:lnTo>
                <a:lnTo>
                  <a:pt x="0" y="2326354"/>
                </a:lnTo>
                <a:lnTo>
                  <a:pt x="0" y="0"/>
                </a:lnTo>
                <a:close/>
              </a:path>
            </a:pathLst>
          </a:custGeom>
          <a:blipFill>
            <a:blip r:embed="rId7"/>
            <a:stretch>
              <a:fillRect l="-5221" t="-2024" r="-113439"/>
            </a:stretch>
          </a:blipFill>
        </p:spPr>
      </p:sp>
      <p:sp>
        <p:nvSpPr>
          <p:cNvPr id="8" name="Freeform 8"/>
          <p:cNvSpPr/>
          <p:nvPr/>
        </p:nvSpPr>
        <p:spPr>
          <a:xfrm>
            <a:off x="6829425" y="701757"/>
            <a:ext cx="1390199" cy="1390199"/>
          </a:xfrm>
          <a:custGeom>
            <a:avLst/>
            <a:gdLst/>
            <a:ahLst/>
            <a:cxnLst/>
            <a:rect l="l" t="t" r="r" b="b"/>
            <a:pathLst>
              <a:path w="1390199" h="1390199">
                <a:moveTo>
                  <a:pt x="0" y="0"/>
                </a:moveTo>
                <a:lnTo>
                  <a:pt x="1390199" y="0"/>
                </a:lnTo>
                <a:lnTo>
                  <a:pt x="1390199" y="1390199"/>
                </a:lnTo>
                <a:lnTo>
                  <a:pt x="0" y="1390199"/>
                </a:lnTo>
                <a:lnTo>
                  <a:pt x="0" y="0"/>
                </a:lnTo>
                <a:close/>
              </a:path>
            </a:pathLst>
          </a:custGeom>
          <a:blipFill>
            <a:blip r:embed="rId8"/>
            <a:stretch>
              <a:fillRect/>
            </a:stretch>
          </a:blipFill>
        </p:spPr>
      </p:sp>
      <p:sp>
        <p:nvSpPr>
          <p:cNvPr id="9" name="TextBox 9"/>
          <p:cNvSpPr txBox="1"/>
          <p:nvPr/>
        </p:nvSpPr>
        <p:spPr>
          <a:xfrm>
            <a:off x="370622" y="971550"/>
            <a:ext cx="6182578" cy="1051570"/>
          </a:xfrm>
          <a:prstGeom prst="rect">
            <a:avLst/>
          </a:prstGeom>
        </p:spPr>
        <p:txBody>
          <a:bodyPr wrap="square" lIns="0" tIns="0" rIns="0" bIns="0" rtlCol="0" anchor="t">
            <a:spAutoFit/>
          </a:bodyPr>
          <a:lstStyle/>
          <a:p>
            <a:pPr algn="ctr">
              <a:lnSpc>
                <a:spcPts val="4060"/>
              </a:lnSpc>
            </a:pPr>
            <a:r>
              <a:rPr lang="en-US" sz="2900" b="1" u="sng" dirty="0" err="1">
                <a:solidFill>
                  <a:srgbClr val="213B55"/>
                </a:solidFill>
                <a:latin typeface="Lora Bold"/>
                <a:ea typeface="Lora Bold"/>
                <a:cs typeface="Lora Bold"/>
                <a:sym typeface="Lora Bold"/>
              </a:rPr>
              <a:t>TUsU</a:t>
            </a:r>
            <a:r>
              <a:rPr lang="en-US" sz="2900" b="1" u="sng" dirty="0">
                <a:solidFill>
                  <a:srgbClr val="213B55"/>
                </a:solidFill>
                <a:latin typeface="Lora Bold"/>
                <a:ea typeface="Lora Bold"/>
                <a:cs typeface="Lora Bold"/>
                <a:sym typeface="Lora Bold"/>
              </a:rPr>
              <a:t> (Total Unsubscribed Users)</a:t>
            </a:r>
          </a:p>
          <a:p>
            <a:pPr algn="ctr">
              <a:lnSpc>
                <a:spcPts val="4060"/>
              </a:lnSpc>
            </a:pPr>
            <a:endParaRPr lang="en-US" sz="2900" b="1" u="sng" dirty="0">
              <a:solidFill>
                <a:srgbClr val="213B55"/>
              </a:solidFill>
              <a:latin typeface="Lora Bold"/>
              <a:ea typeface="Lora Bold"/>
              <a:cs typeface="Lora Bold"/>
              <a:sym typeface="Lora Bold"/>
            </a:endParaRPr>
          </a:p>
        </p:txBody>
      </p:sp>
      <p:sp>
        <p:nvSpPr>
          <p:cNvPr id="10" name="TextBox 10"/>
          <p:cNvSpPr txBox="1"/>
          <p:nvPr/>
        </p:nvSpPr>
        <p:spPr>
          <a:xfrm>
            <a:off x="370622" y="1888490"/>
            <a:ext cx="7849002" cy="5289550"/>
          </a:xfrm>
          <a:prstGeom prst="rect">
            <a:avLst/>
          </a:prstGeom>
        </p:spPr>
        <p:txBody>
          <a:bodyPr lIns="0" tIns="0" rIns="0" bIns="0" rtlCol="0" anchor="t">
            <a:spAutoFit/>
          </a:bodyPr>
          <a:lstStyle/>
          <a:p>
            <a:pPr algn="l">
              <a:lnSpc>
                <a:spcPts val="3499"/>
              </a:lnSpc>
            </a:pPr>
            <a:r>
              <a:rPr lang="en-US" sz="2499" b="1">
                <a:solidFill>
                  <a:srgbClr val="325D79"/>
                </a:solidFill>
                <a:latin typeface="Arial Bold"/>
                <a:ea typeface="Arial Bold"/>
                <a:cs typeface="Arial Bold"/>
                <a:sym typeface="Arial Bold"/>
              </a:rPr>
              <a:t>Overview:</a:t>
            </a:r>
          </a:p>
          <a:p>
            <a:pPr algn="l">
              <a:lnSpc>
                <a:spcPts val="3499"/>
              </a:lnSpc>
            </a:pPr>
            <a:r>
              <a:rPr lang="en-US" sz="2499">
                <a:solidFill>
                  <a:srgbClr val="325D79"/>
                </a:solidFill>
                <a:latin typeface="Arial"/>
                <a:ea typeface="Arial"/>
                <a:cs typeface="Arial"/>
                <a:sym typeface="Arial"/>
              </a:rPr>
              <a:t>After the 5G launch, unsubscribed users increased by 23.5%, from 5.6M to 7.0M.</a:t>
            </a:r>
          </a:p>
          <a:p>
            <a:pPr algn="l">
              <a:lnSpc>
                <a:spcPts val="3499"/>
              </a:lnSpc>
            </a:pPr>
            <a:r>
              <a:rPr lang="en-US" sz="2499" b="1">
                <a:solidFill>
                  <a:srgbClr val="325D79"/>
                </a:solidFill>
                <a:latin typeface="Arial Bold"/>
                <a:ea typeface="Arial Bold"/>
                <a:cs typeface="Arial Bold"/>
                <a:sym typeface="Arial Bold"/>
              </a:rPr>
              <a:t>City Performance:</a:t>
            </a:r>
          </a:p>
          <a:p>
            <a:pPr algn="l">
              <a:lnSpc>
                <a:spcPts val="3499"/>
              </a:lnSpc>
            </a:pPr>
            <a:r>
              <a:rPr lang="en-US" sz="2499">
                <a:solidFill>
                  <a:srgbClr val="325D79"/>
                </a:solidFill>
                <a:latin typeface="Arial"/>
                <a:ea typeface="Arial"/>
                <a:cs typeface="Arial"/>
                <a:sym typeface="Arial"/>
              </a:rPr>
              <a:t>Lucknow: Highest increase in TUsU (77.9%), indicating major dissatisfaction.</a:t>
            </a:r>
          </a:p>
          <a:p>
            <a:pPr algn="l">
              <a:lnSpc>
                <a:spcPts val="3499"/>
              </a:lnSpc>
            </a:pPr>
            <a:r>
              <a:rPr lang="en-US" sz="2499">
                <a:solidFill>
                  <a:srgbClr val="325D79"/>
                </a:solidFill>
                <a:latin typeface="Arial"/>
                <a:ea typeface="Arial"/>
                <a:cs typeface="Arial"/>
                <a:sym typeface="Arial"/>
              </a:rPr>
              <a:t>Pune: Substantial growth despite positive trend in active users.</a:t>
            </a:r>
          </a:p>
          <a:p>
            <a:pPr algn="l">
              <a:lnSpc>
                <a:spcPts val="3499"/>
              </a:lnSpc>
            </a:pPr>
            <a:r>
              <a:rPr lang="en-US" sz="2499">
                <a:solidFill>
                  <a:srgbClr val="325D79"/>
                </a:solidFill>
                <a:latin typeface="Arial"/>
                <a:ea typeface="Arial"/>
                <a:cs typeface="Arial"/>
                <a:sym typeface="Arial"/>
              </a:rPr>
              <a:t>Mumbai: Least affected, showing better retention.</a:t>
            </a:r>
          </a:p>
          <a:p>
            <a:pPr algn="l">
              <a:lnSpc>
                <a:spcPts val="3499"/>
              </a:lnSpc>
            </a:pPr>
            <a:r>
              <a:rPr lang="en-US" sz="2499" b="1">
                <a:solidFill>
                  <a:srgbClr val="325D79"/>
                </a:solidFill>
                <a:latin typeface="Arial Bold"/>
                <a:ea typeface="Arial Bold"/>
                <a:cs typeface="Arial Bold"/>
                <a:sym typeface="Arial Bold"/>
              </a:rPr>
              <a:t>General Trend:</a:t>
            </a:r>
          </a:p>
          <a:p>
            <a:pPr algn="l">
              <a:lnSpc>
                <a:spcPts val="3499"/>
              </a:lnSpc>
            </a:pPr>
            <a:r>
              <a:rPr lang="en-US" sz="2499">
                <a:solidFill>
                  <a:srgbClr val="325D79"/>
                </a:solidFill>
                <a:latin typeface="Arial"/>
                <a:ea typeface="Arial"/>
                <a:cs typeface="Arial"/>
                <a:sym typeface="Arial"/>
              </a:rPr>
              <a:t>The 5G launch led to a significant rise in TUsU, particularly in cities like Lucknow and Pune.</a:t>
            </a:r>
          </a:p>
        </p:txBody>
      </p:sp>
      <p:sp>
        <p:nvSpPr>
          <p:cNvPr id="11" name="TextBox 11"/>
          <p:cNvSpPr txBox="1"/>
          <p:nvPr/>
        </p:nvSpPr>
        <p:spPr>
          <a:xfrm>
            <a:off x="4295123" y="8058676"/>
            <a:ext cx="12698129" cy="1371600"/>
          </a:xfrm>
          <a:prstGeom prst="rect">
            <a:avLst/>
          </a:prstGeom>
        </p:spPr>
        <p:txBody>
          <a:bodyPr lIns="0" tIns="0" rIns="0" bIns="0" rtlCol="0" anchor="t">
            <a:spAutoFit/>
          </a:bodyPr>
          <a:lstStyle/>
          <a:p>
            <a:pPr algn="l">
              <a:lnSpc>
                <a:spcPts val="3479"/>
              </a:lnSpc>
              <a:spcBef>
                <a:spcPct val="0"/>
              </a:spcBef>
            </a:pPr>
            <a:r>
              <a:rPr lang="en-US" sz="2899">
                <a:solidFill>
                  <a:srgbClr val="445D73"/>
                </a:solidFill>
                <a:latin typeface="Arial"/>
                <a:ea typeface="Arial"/>
                <a:cs typeface="Arial"/>
                <a:sym typeface="Arial"/>
              </a:rPr>
              <a:t>📌</a:t>
            </a:r>
            <a:r>
              <a:rPr lang="en-US" sz="2899" b="1">
                <a:solidFill>
                  <a:srgbClr val="445D73"/>
                </a:solidFill>
                <a:latin typeface="Arial Bold"/>
                <a:ea typeface="Arial Bold"/>
                <a:cs typeface="Arial Bold"/>
                <a:sym typeface="Arial Bold"/>
              </a:rPr>
              <a:t> Takeaway:</a:t>
            </a:r>
            <a:r>
              <a:rPr lang="en-US" sz="2899">
                <a:solidFill>
                  <a:srgbClr val="445D73"/>
                </a:solidFill>
                <a:latin typeface="Arial"/>
                <a:ea typeface="Arial"/>
                <a:cs typeface="Arial"/>
                <a:sym typeface="Arial"/>
              </a:rPr>
              <a:t> Focus on enhancing network quality and user satisfaction in high-churn cities like Lucknow and Pune.</a:t>
            </a:r>
          </a:p>
          <a:p>
            <a:pPr algn="l">
              <a:lnSpc>
                <a:spcPts val="3479"/>
              </a:lnSpc>
              <a:spcBef>
                <a:spcPct val="0"/>
              </a:spcBef>
            </a:pPr>
            <a:endParaRPr lang="en-US" sz="2899">
              <a:solidFill>
                <a:srgbClr val="445D73"/>
              </a:solidFill>
              <a:latin typeface="Arial"/>
              <a:ea typeface="Arial"/>
              <a:cs typeface="Arial"/>
              <a:sym typeface="Arial"/>
            </a:endParaRPr>
          </a:p>
        </p:txBody>
      </p:sp>
      <p:grpSp>
        <p:nvGrpSpPr>
          <p:cNvPr id="12" name="Group 12"/>
          <p:cNvGrpSpPr/>
          <p:nvPr/>
        </p:nvGrpSpPr>
        <p:grpSpPr>
          <a:xfrm>
            <a:off x="15798450" y="2849163"/>
            <a:ext cx="286119" cy="250354"/>
            <a:chOff x="0" y="0"/>
            <a:chExt cx="812800" cy="711200"/>
          </a:xfrm>
        </p:grpSpPr>
        <p:sp>
          <p:nvSpPr>
            <p:cNvPr id="13" name="Freeform 1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0BF63"/>
            </a:solidFill>
          </p:spPr>
        </p:sp>
        <p:sp>
          <p:nvSpPr>
            <p:cNvPr id="14" name="TextBox 14"/>
            <p:cNvSpPr txBox="1"/>
            <p:nvPr/>
          </p:nvSpPr>
          <p:spPr>
            <a:xfrm>
              <a:off x="127000" y="292100"/>
              <a:ext cx="558800" cy="3683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899</Words>
  <Application>Microsoft Office PowerPoint</Application>
  <PresentationFormat>Custom</PresentationFormat>
  <Paragraphs>116</Paragraphs>
  <Slides>14</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Tomorrow Bold</vt:lpstr>
      <vt:lpstr>Roboto Mono Bold</vt:lpstr>
      <vt:lpstr>Canva Sans</vt:lpstr>
      <vt:lpstr>Calibri</vt:lpstr>
      <vt:lpstr>Mokoto</vt:lpstr>
      <vt:lpstr>Arial Bold</vt:lpstr>
      <vt:lpstr>Georgia Pro</vt:lpstr>
      <vt:lpstr>Canva Sans Bold</vt:lpstr>
      <vt:lpstr>Lora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Wavecon Insights</dc:title>
  <cp:lastModifiedBy>USER</cp:lastModifiedBy>
  <cp:revision>8</cp:revision>
  <dcterms:created xsi:type="dcterms:W3CDTF">2006-08-16T00:00:00Z</dcterms:created>
  <dcterms:modified xsi:type="dcterms:W3CDTF">2025-03-19T16:22:46Z</dcterms:modified>
  <dc:identifier>DAGhUHr1hJU</dc:identifier>
</cp:coreProperties>
</file>