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9lKKCc2P50Ed6HroVwxmuhTUa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DEAB5D-7946-4223-9374-299405554F22}">
  <a:tblStyle styleId="{49DEAB5D-7946-4223-9374-299405554F22}"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5F3"/>
          </a:solidFill>
        </a:fill>
      </a:tcStyle>
    </a:wholeTbl>
    <a:band1H>
      <a:tcTxStyle/>
      <a:tcStyle>
        <a:fill>
          <a:solidFill>
            <a:srgbClr val="CAEAE7"/>
          </a:solidFill>
        </a:fill>
      </a:tcStyle>
    </a:band1H>
    <a:band2H>
      <a:tcTxStyle/>
    </a:band2H>
    <a:band1V>
      <a:tcTxStyle/>
      <a:tcStyle>
        <a:fill>
          <a:solidFill>
            <a:srgbClr val="CAEAE7"/>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24"/>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78" name="Google Shape;78;p24"/>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2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2" name="Shape 82"/>
        <p:cNvGrpSpPr/>
        <p:nvPr/>
      </p:nvGrpSpPr>
      <p:grpSpPr>
        <a:xfrm>
          <a:off x="0" y="0"/>
          <a:ext cx="0" cy="0"/>
          <a:chOff x="0" y="0"/>
          <a:chExt cx="0" cy="0"/>
        </a:xfrm>
      </p:grpSpPr>
      <p:sp>
        <p:nvSpPr>
          <p:cNvPr id="83" name="Google Shape;83;p25"/>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25"/>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25"/>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2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26"/>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26"/>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2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2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2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8"/>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28"/>
          <p:cNvSpPr txBox="1"/>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2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9" name="Google Shape;19;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7"/>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17"/>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26" name="Google Shape;26;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8"/>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18"/>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3" name="Google Shape;33;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9"/>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0" name="Google Shape;40;p19"/>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1" name="Google Shape;41;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6" name="Google Shape;46;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8" name="Google Shape;48;p20"/>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9" name="Google Shape;49;p20"/>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0" name="Google Shape;50;p20"/>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1" name="Google Shape;51;p2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2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22"/>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22"/>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2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sp>
      <p:sp>
        <p:nvSpPr>
          <p:cNvPr id="71" name="Google Shape;71;p23"/>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23"/>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4"/>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4294967295" type="subTitle"/>
          </p:nvPr>
        </p:nvSpPr>
        <p:spPr>
          <a:xfrm>
            <a:off x="0" y="3910013"/>
            <a:ext cx="12192000" cy="218598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Clr>
                <a:schemeClr val="accent1"/>
              </a:buClr>
              <a:buSzPts val="2800"/>
              <a:buFont typeface="Noto Sans Symbols"/>
              <a:buNone/>
            </a:pPr>
            <a:r>
              <a:rPr b="1" i="0" lang="en-IN" sz="2800" u="none" cap="none" strike="noStrike">
                <a:solidFill>
                  <a:schemeClr val="lt1"/>
                </a:solidFill>
                <a:latin typeface="Century Gothic"/>
                <a:ea typeface="Century Gothic"/>
                <a:cs typeface="Century Gothic"/>
                <a:sym typeface="Century Gothic"/>
              </a:rPr>
              <a:t> Weather Analysis in Szeged ,Hungary 2006-2016 </a:t>
            </a:r>
            <a:endParaRPr/>
          </a:p>
          <a:p>
            <a:pPr indent="-165100" lvl="0" marL="342900" marR="0" rtl="0" algn="ctr">
              <a:spcBef>
                <a:spcPts val="1160"/>
              </a:spcBef>
              <a:spcAft>
                <a:spcPts val="0"/>
              </a:spcAft>
              <a:buClr>
                <a:schemeClr val="accent1"/>
              </a:buClr>
              <a:buSzPts val="2800"/>
              <a:buFont typeface="Noto Sans Symbols"/>
              <a:buNone/>
            </a:pPr>
            <a:r>
              <a:t/>
            </a:r>
            <a:endParaRPr b="1" i="0" sz="2800" u="none" cap="none" strike="noStrike">
              <a:solidFill>
                <a:schemeClr val="lt1"/>
              </a:solidFill>
              <a:latin typeface="Century Gothic"/>
              <a:ea typeface="Century Gothic"/>
              <a:cs typeface="Century Gothic"/>
              <a:sym typeface="Century Gothic"/>
            </a:endParaRPr>
          </a:p>
          <a:p>
            <a:pPr indent="0" lvl="0" marL="0" marR="0" rtl="0" algn="ctr">
              <a:spcBef>
                <a:spcPts val="1160"/>
              </a:spcBef>
              <a:spcAft>
                <a:spcPts val="0"/>
              </a:spcAft>
              <a:buClr>
                <a:schemeClr val="accent1"/>
              </a:buClr>
              <a:buSzPts val="2800"/>
              <a:buFont typeface="Noto Sans Symbols"/>
              <a:buNone/>
            </a:pPr>
            <a:r>
              <a:rPr b="1" i="0" lang="en-IN" sz="2800" u="none" cap="none" strike="noStrike">
                <a:solidFill>
                  <a:schemeClr val="lt1"/>
                </a:solidFill>
                <a:latin typeface="Century Gothic"/>
                <a:ea typeface="Century Gothic"/>
                <a:cs typeface="Century Gothic"/>
                <a:sym typeface="Century Gothic"/>
              </a:rPr>
              <a:t>ML using PYTHON</a:t>
            </a:r>
            <a:endParaRPr/>
          </a:p>
        </p:txBody>
      </p:sp>
      <p:pic>
        <p:nvPicPr>
          <p:cNvPr id="116" name="Google Shape;116;p1"/>
          <p:cNvPicPr preferRelativeResize="0"/>
          <p:nvPr/>
        </p:nvPicPr>
        <p:blipFill rotWithShape="1">
          <a:blip r:embed="rId3">
            <a:alphaModFix/>
          </a:blip>
          <a:srcRect b="0" l="0" r="0" t="0"/>
          <a:stretch/>
        </p:blipFill>
        <p:spPr>
          <a:xfrm>
            <a:off x="2305877" y="251791"/>
            <a:ext cx="7845287" cy="34853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838200" y="0"/>
            <a:ext cx="10757452" cy="149749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fontScale="90000"/>
          </a:bodyPr>
          <a:lstStyle/>
          <a:p>
            <a:pPr indent="0" lvl="0" marL="0" rtl="0" algn="just">
              <a:spcBef>
                <a:spcPts val="0"/>
              </a:spcBef>
              <a:spcAft>
                <a:spcPts val="0"/>
              </a:spcAft>
              <a:buClr>
                <a:srgbClr val="FEFEFE"/>
              </a:buClr>
              <a:buSzPct val="100000"/>
              <a:buFont typeface="Century Gothic"/>
              <a:buNone/>
            </a:pPr>
            <a:r>
              <a:rPr b="1" lang="en-IN"/>
              <a:t>ANALYSIS BASED ON THE PREDICTIVE MODEL</a:t>
            </a:r>
            <a:br>
              <a:rPr b="1" lang="en-IN"/>
            </a:br>
            <a:endParaRPr b="1"/>
          </a:p>
        </p:txBody>
      </p:sp>
      <p:sp>
        <p:nvSpPr>
          <p:cNvPr id="184" name="Google Shape;184;p10"/>
          <p:cNvSpPr txBox="1"/>
          <p:nvPr>
            <p:ph idx="1" type="body"/>
          </p:nvPr>
        </p:nvSpPr>
        <p:spPr>
          <a:xfrm>
            <a:off x="238539" y="2279374"/>
            <a:ext cx="11701670" cy="4346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92500" lnSpcReduction="20000"/>
          </a:bodyPr>
          <a:lstStyle/>
          <a:p>
            <a:pPr indent="0" lvl="0" marL="0" rtl="0" algn="just">
              <a:spcBef>
                <a:spcPts val="0"/>
              </a:spcBef>
              <a:spcAft>
                <a:spcPts val="0"/>
              </a:spcAft>
              <a:buSzPct val="100000"/>
              <a:buNone/>
            </a:pPr>
            <a:r>
              <a:rPr b="1" lang="en-IN"/>
              <a:t>                                             </a:t>
            </a:r>
            <a:r>
              <a:rPr b="1" lang="en-IN">
                <a:solidFill>
                  <a:srgbClr val="FFFF00"/>
                </a:solidFill>
                <a:highlight>
                  <a:srgbClr val="C0C0C0"/>
                </a:highlight>
              </a:rPr>
              <a:t>The MULTICOLNEARITY CHECK</a:t>
            </a:r>
            <a:r>
              <a:rPr b="1" lang="en-IN">
                <a:highlight>
                  <a:srgbClr val="C0C0C0"/>
                </a:highlight>
              </a:rPr>
              <a:t>:</a:t>
            </a:r>
            <a:r>
              <a:rPr b="1" lang="en-IN"/>
              <a:t> </a:t>
            </a:r>
            <a:r>
              <a:rPr lang="en-IN"/>
              <a:t>To ensure whether the independent variables are highly corelated or not checked the VIF values dropped the variables which has VIF &gt; 1.7 and proceeded the model for deployment</a:t>
            </a:r>
            <a:r>
              <a:rPr b="1" lang="en-IN"/>
              <a:t>.</a:t>
            </a:r>
            <a:endParaRPr/>
          </a:p>
          <a:p>
            <a:pPr indent="0" lvl="0" marL="0" rtl="0" algn="just">
              <a:spcBef>
                <a:spcPts val="933"/>
              </a:spcBef>
              <a:spcAft>
                <a:spcPts val="0"/>
              </a:spcAft>
              <a:buSzPct val="100000"/>
              <a:buNone/>
            </a:pPr>
            <a:r>
              <a:rPr b="1" lang="en-IN">
                <a:solidFill>
                  <a:srgbClr val="FFFF00"/>
                </a:solidFill>
                <a:highlight>
                  <a:srgbClr val="C0C0C0"/>
                </a:highlight>
              </a:rPr>
              <a:t>R^2 VALUE &amp; ADJUSTED R^2 VALUE :</a:t>
            </a:r>
            <a:r>
              <a:rPr b="1" lang="en-IN">
                <a:solidFill>
                  <a:srgbClr val="FFFF00"/>
                </a:solidFill>
              </a:rPr>
              <a:t> </a:t>
            </a:r>
            <a:r>
              <a:rPr lang="en-IN"/>
              <a:t>For the dependent variable Temperature the r square value and the adjusted r square value is 1  which describes the response variable can be properly explained by the independent variables.  </a:t>
            </a:r>
            <a:endParaRPr/>
          </a:p>
          <a:p>
            <a:pPr indent="0" lvl="0" marL="0" rtl="0" algn="just">
              <a:spcBef>
                <a:spcPts val="933"/>
              </a:spcBef>
              <a:spcAft>
                <a:spcPts val="0"/>
              </a:spcAft>
              <a:buSzPct val="100000"/>
              <a:buNone/>
            </a:pPr>
            <a:r>
              <a:rPr lang="en-IN">
                <a:solidFill>
                  <a:srgbClr val="FFFF00"/>
                </a:solidFill>
                <a:highlight>
                  <a:srgbClr val="C0C0C0"/>
                </a:highlight>
              </a:rPr>
              <a:t> </a:t>
            </a:r>
            <a:r>
              <a:rPr b="1" lang="en-IN">
                <a:solidFill>
                  <a:srgbClr val="FFFF00"/>
                </a:solidFill>
                <a:highlight>
                  <a:srgbClr val="C0C0C0"/>
                </a:highlight>
              </a:rPr>
              <a:t>F TEST:</a:t>
            </a:r>
            <a:r>
              <a:rPr b="1" lang="en-IN">
                <a:solidFill>
                  <a:srgbClr val="FFFF00"/>
                </a:solidFill>
              </a:rPr>
              <a:t> </a:t>
            </a:r>
            <a:r>
              <a:rPr lang="en-IN"/>
              <a:t>The p value of F test of dependent variable is 0.0 ,   the low p value indicates that we fail to accept the null hypothesis that all the coefficients are 0 and hence the model is significant.</a:t>
            </a:r>
            <a:endParaRPr/>
          </a:p>
          <a:p>
            <a:pPr indent="0" lvl="0" marL="0" rtl="0" algn="just">
              <a:spcBef>
                <a:spcPts val="933"/>
              </a:spcBef>
              <a:spcAft>
                <a:spcPts val="0"/>
              </a:spcAft>
              <a:buSzPct val="100000"/>
              <a:buNone/>
            </a:pPr>
            <a:r>
              <a:rPr b="1" lang="en-IN">
                <a:solidFill>
                  <a:srgbClr val="FFFF00"/>
                </a:solidFill>
                <a:highlight>
                  <a:srgbClr val="C0C0C0"/>
                </a:highlight>
              </a:rPr>
              <a:t>T test </a:t>
            </a:r>
            <a:r>
              <a:rPr lang="en-IN">
                <a:highlight>
                  <a:srgbClr val="C0C0C0"/>
                </a:highlight>
              </a:rPr>
              <a:t>:</a:t>
            </a:r>
            <a:r>
              <a:rPr lang="en-IN"/>
              <a:t> p values of all the independent variables is 0.00 ,  means we fail to accept the null hypothesis that coefficients of each variable is equal to 0 and each of the  independent variable in the model is significant.</a:t>
            </a:r>
            <a:endParaRPr/>
          </a:p>
          <a:p>
            <a:pPr indent="0" lvl="0" marL="0" rtl="0" algn="just">
              <a:spcBef>
                <a:spcPts val="933"/>
              </a:spcBef>
              <a:spcAft>
                <a:spcPts val="0"/>
              </a:spcAft>
              <a:buSzPct val="100000"/>
              <a:buNone/>
            </a:pPr>
            <a:r>
              <a:rPr b="1" lang="en-IN">
                <a:solidFill>
                  <a:srgbClr val="FFFF00"/>
                </a:solidFill>
                <a:highlight>
                  <a:srgbClr val="C0C0C0"/>
                </a:highlight>
              </a:rPr>
              <a:t>AIC &amp; BIC : </a:t>
            </a:r>
            <a:r>
              <a:rPr lang="en-IN"/>
              <a:t>The very small values of these additional statistics are -1.162e+06 for both the tests which indicates a better model significance. </a:t>
            </a:r>
            <a:endParaRPr/>
          </a:p>
          <a:p>
            <a:pPr indent="0" lvl="0" marL="0" rtl="0" algn="just">
              <a:spcBef>
                <a:spcPts val="933"/>
              </a:spcBef>
              <a:spcAft>
                <a:spcPts val="0"/>
              </a:spcAft>
              <a:buSzPct val="100000"/>
              <a:buNone/>
            </a:pPr>
            <a:r>
              <a:rPr b="1" lang="en-IN">
                <a:solidFill>
                  <a:srgbClr val="FFFF00"/>
                </a:solidFill>
                <a:highlight>
                  <a:srgbClr val="C0C0C0"/>
                </a:highlight>
              </a:rPr>
              <a:t>The Autocorrelation Check with DURBIN WATSON TEST </a:t>
            </a:r>
            <a:r>
              <a:rPr lang="en-IN">
                <a:solidFill>
                  <a:srgbClr val="FFFF00"/>
                </a:solidFill>
                <a:highlight>
                  <a:srgbClr val="C0C0C0"/>
                </a:highlight>
              </a:rPr>
              <a:t>:</a:t>
            </a:r>
            <a:r>
              <a:rPr lang="en-IN">
                <a:solidFill>
                  <a:srgbClr val="FFFF00"/>
                </a:solidFill>
              </a:rPr>
              <a:t>  </a:t>
            </a:r>
            <a:r>
              <a:rPr lang="en-IN"/>
              <a:t>This test is performed to know </a:t>
            </a:r>
            <a:r>
              <a:rPr lang="en-IN"/>
              <a:t>whether</a:t>
            </a:r>
            <a:r>
              <a:rPr lang="en-IN"/>
              <a:t> the error terms are correlated or not and if they are there might be any independent variable  present in the error terms. But the DW test score is 0.865 which indicates that the error terms in the linear regression doesn’t follow any pattern and they are not auto correlated. </a:t>
            </a:r>
            <a:endParaRPr/>
          </a:p>
          <a:p>
            <a:pPr indent="0" lvl="0" marL="0" rtl="0" algn="just">
              <a:spcBef>
                <a:spcPts val="933"/>
              </a:spcBef>
              <a:spcAft>
                <a:spcPts val="0"/>
              </a:spcAft>
              <a:buSzPct val="100000"/>
              <a:buNone/>
            </a:pPr>
            <a:r>
              <a:t/>
            </a:r>
            <a:endParaRPr/>
          </a:p>
        </p:txBody>
      </p:sp>
      <p:sp>
        <p:nvSpPr>
          <p:cNvPr id="185" name="Google Shape;185;p10"/>
          <p:cNvSpPr/>
          <p:nvPr/>
        </p:nvSpPr>
        <p:spPr>
          <a:xfrm>
            <a:off x="450575" y="1709529"/>
            <a:ext cx="2438399" cy="728871"/>
          </a:xfrm>
          <a:prstGeom prst="ellipse">
            <a:avLst/>
          </a:prstGeom>
          <a:solidFill>
            <a:srgbClr val="DFDFDF"/>
          </a:solidFill>
          <a:ln cap="rnd" cmpd="sng" w="15875">
            <a:solidFill>
              <a:srgbClr val="0090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00B050"/>
                </a:solidFill>
                <a:latin typeface="Century Gothic"/>
                <a:ea typeface="Century Gothic"/>
                <a:cs typeface="Century Gothic"/>
                <a:sym typeface="Century Gothic"/>
              </a:rPr>
              <a:t>MODEL TUNING </a:t>
            </a:r>
            <a:endParaRPr b="1" sz="1800">
              <a:solidFill>
                <a:srgbClr val="00B050"/>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781878" y="0"/>
            <a:ext cx="11052313" cy="115293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just">
              <a:spcBef>
                <a:spcPts val="0"/>
              </a:spcBef>
              <a:spcAft>
                <a:spcPts val="0"/>
              </a:spcAft>
              <a:buClr>
                <a:srgbClr val="FEFEFE"/>
              </a:buClr>
              <a:buSzPts val="4000"/>
              <a:buFont typeface="Century Gothic"/>
              <a:buNone/>
            </a:pPr>
            <a:r>
              <a:rPr b="1" lang="en-IN"/>
              <a:t>ANALYSIS BASED ON THE PREDICTIVE MODEL</a:t>
            </a:r>
            <a:endParaRPr/>
          </a:p>
        </p:txBody>
      </p:sp>
      <p:sp>
        <p:nvSpPr>
          <p:cNvPr id="191" name="Google Shape;191;p11"/>
          <p:cNvSpPr txBox="1"/>
          <p:nvPr>
            <p:ph idx="1" type="body"/>
          </p:nvPr>
        </p:nvSpPr>
        <p:spPr>
          <a:xfrm>
            <a:off x="278296" y="662609"/>
            <a:ext cx="11555895" cy="560235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just">
              <a:spcBef>
                <a:spcPts val="0"/>
              </a:spcBef>
              <a:spcAft>
                <a:spcPts val="0"/>
              </a:spcAft>
              <a:buSzPts val="1800"/>
              <a:buNone/>
            </a:pPr>
            <a:r>
              <a:rPr b="1" lang="en-IN">
                <a:solidFill>
                  <a:srgbClr val="FFFF00"/>
                </a:solidFill>
                <a:highlight>
                  <a:srgbClr val="C0C0C0"/>
                </a:highlight>
              </a:rPr>
              <a:t>SKEWNESS :</a:t>
            </a:r>
            <a:r>
              <a:rPr b="1" lang="en-IN">
                <a:solidFill>
                  <a:srgbClr val="FFFF00"/>
                </a:solidFill>
              </a:rPr>
              <a:t>   </a:t>
            </a:r>
            <a:r>
              <a:rPr lang="en-IN"/>
              <a:t>In the model summery -0.04 skew identifies that the data is negatively skewed that means the data has Mode &gt; Median &gt; Mean.</a:t>
            </a:r>
            <a:endParaRPr/>
          </a:p>
          <a:p>
            <a:pPr indent="0" lvl="0" marL="0" rtl="0" algn="just">
              <a:spcBef>
                <a:spcPts val="960"/>
              </a:spcBef>
              <a:spcAft>
                <a:spcPts val="0"/>
              </a:spcAft>
              <a:buSzPts val="1800"/>
              <a:buNone/>
            </a:pPr>
            <a:r>
              <a:rPr b="1" lang="en-IN">
                <a:solidFill>
                  <a:srgbClr val="FFFF00"/>
                </a:solidFill>
                <a:highlight>
                  <a:srgbClr val="C0C0C0"/>
                </a:highlight>
              </a:rPr>
              <a:t>KURTOSIS : </a:t>
            </a:r>
            <a:r>
              <a:rPr lang="en-IN"/>
              <a:t>The kurtosis score of the data is 2.23 which indicates the data has lighter tails than normal distribution. This light tailed data shows the data is free from outlier problem.</a:t>
            </a:r>
            <a:endParaRPr/>
          </a:p>
          <a:p>
            <a:pPr indent="0" lvl="0" marL="0" rtl="0" algn="just">
              <a:spcBef>
                <a:spcPts val="960"/>
              </a:spcBef>
              <a:spcAft>
                <a:spcPts val="0"/>
              </a:spcAft>
              <a:buSzPts val="1800"/>
              <a:buNone/>
            </a:pPr>
            <a:r>
              <a:rPr b="1" lang="en-IN">
                <a:solidFill>
                  <a:srgbClr val="FFFF00"/>
                </a:solidFill>
                <a:highlight>
                  <a:srgbClr val="C0C0C0"/>
                </a:highlight>
              </a:rPr>
              <a:t>Coefficients of the Independent Variables : </a:t>
            </a:r>
            <a:r>
              <a:rPr lang="en-IN"/>
              <a:t>There are 3 independent variables which we checked how they are affecting the dependent variable Temperature ©. The Apparent temperature, Precip</a:t>
            </a:r>
            <a:r>
              <a:rPr b="1" lang="en-IN"/>
              <a:t> </a:t>
            </a:r>
            <a:r>
              <a:rPr lang="en-IN"/>
              <a:t>Type_rain, Precip Type_snow  has positive coefficients indicating they are positively affecting Temperature whereas Humidity has negative coefficient indicating that this variable is negatively affecting the dependent variable Temperature©. The magnitudes of the coefficients are following :</a:t>
            </a:r>
            <a:endParaRPr/>
          </a:p>
          <a:p>
            <a:pPr indent="-228600" lvl="0" marL="342900" rtl="0" algn="just">
              <a:spcBef>
                <a:spcPts val="960"/>
              </a:spcBef>
              <a:spcAft>
                <a:spcPts val="0"/>
              </a:spcAft>
              <a:buSzPts val="1800"/>
              <a:buNone/>
            </a:pPr>
            <a:r>
              <a:t/>
            </a:r>
            <a:endParaRPr/>
          </a:p>
        </p:txBody>
      </p:sp>
      <p:graphicFrame>
        <p:nvGraphicFramePr>
          <p:cNvPr id="192" name="Google Shape;192;p11"/>
          <p:cNvGraphicFramePr/>
          <p:nvPr/>
        </p:nvGraphicFramePr>
        <p:xfrm>
          <a:off x="1550504" y="4678017"/>
          <a:ext cx="3000000" cy="3000000"/>
        </p:xfrm>
        <a:graphic>
          <a:graphicData uri="http://schemas.openxmlformats.org/drawingml/2006/table">
            <a:tbl>
              <a:tblPr bandRow="1" firstRow="1">
                <a:noFill/>
                <a:tableStyleId>{49DEAB5D-7946-4223-9374-299405554F22}</a:tableStyleId>
              </a:tblPr>
              <a:tblGrid>
                <a:gridCol w="3648575"/>
                <a:gridCol w="5442425"/>
              </a:tblGrid>
              <a:tr h="344650">
                <a:tc>
                  <a:txBody>
                    <a:bodyPr/>
                    <a:lstStyle/>
                    <a:p>
                      <a:pPr indent="0" lvl="0" marL="0" marR="0" rtl="0" algn="l">
                        <a:spcBef>
                          <a:spcPts val="0"/>
                        </a:spcBef>
                        <a:spcAft>
                          <a:spcPts val="0"/>
                        </a:spcAft>
                        <a:buNone/>
                      </a:pPr>
                      <a:r>
                        <a:rPr lang="en-IN" sz="1800" u="none" cap="none" strike="noStrike"/>
                        <a:t>        INDEPENDENT VARIABLES</a:t>
                      </a:r>
                      <a:endParaRPr sz="1800"/>
                    </a:p>
                  </a:txBody>
                  <a:tcPr marT="45725" marB="45725" marR="91450" marL="91450"/>
                </a:tc>
                <a:tc>
                  <a:txBody>
                    <a:bodyPr/>
                    <a:lstStyle/>
                    <a:p>
                      <a:pPr indent="0" lvl="0" marL="0" marR="0" rtl="0" algn="ctr">
                        <a:spcBef>
                          <a:spcPts val="0"/>
                        </a:spcBef>
                        <a:spcAft>
                          <a:spcPts val="0"/>
                        </a:spcAft>
                        <a:buNone/>
                      </a:pPr>
                      <a:r>
                        <a:rPr lang="en-IN" sz="1800"/>
                        <a:t>COEFFICIENTS </a:t>
                      </a:r>
                      <a:endParaRPr sz="1800"/>
                    </a:p>
                  </a:txBody>
                  <a:tcPr marT="45725" marB="45725" marR="91450" marL="91450"/>
                </a:tc>
              </a:tr>
              <a:tr h="558375">
                <a:tc>
                  <a:txBody>
                    <a:bodyPr/>
                    <a:lstStyle/>
                    <a:p>
                      <a:pPr indent="0" lvl="0" marL="0" marR="0" rtl="0" algn="ctr">
                        <a:spcBef>
                          <a:spcPts val="0"/>
                        </a:spcBef>
                        <a:spcAft>
                          <a:spcPts val="0"/>
                        </a:spcAft>
                        <a:buNone/>
                      </a:pPr>
                      <a:r>
                        <a:rPr lang="en-IN" sz="1800"/>
                        <a:t>Apparent Temperature (C)</a:t>
                      </a:r>
                      <a:endParaRPr sz="1800"/>
                    </a:p>
                  </a:txBody>
                  <a:tcPr marT="45725" marB="45725" marR="91450" marL="91450">
                    <a:solidFill>
                      <a:srgbClr val="CAEAE7"/>
                    </a:solidFill>
                  </a:tcPr>
                </a:tc>
                <a:tc>
                  <a:txBody>
                    <a:bodyPr/>
                    <a:lstStyle/>
                    <a:p>
                      <a:pPr indent="0" lvl="0" marL="0" marR="0" rtl="0" algn="ctr">
                        <a:spcBef>
                          <a:spcPts val="0"/>
                        </a:spcBef>
                        <a:spcAft>
                          <a:spcPts val="0"/>
                        </a:spcAft>
                        <a:buNone/>
                      </a:pPr>
                      <a:r>
                        <a:rPr lang="en-IN" sz="1800"/>
                        <a:t>0.8505</a:t>
                      </a:r>
                      <a:endParaRPr sz="1800"/>
                    </a:p>
                  </a:txBody>
                  <a:tcPr marT="45725" marB="45725" marR="91450" marL="91450">
                    <a:solidFill>
                      <a:srgbClr val="CAEAE7"/>
                    </a:solidFill>
                  </a:tcPr>
                </a:tc>
              </a:tr>
              <a:tr h="344650">
                <a:tc>
                  <a:txBody>
                    <a:bodyPr/>
                    <a:lstStyle/>
                    <a:p>
                      <a:pPr indent="0" lvl="0" marL="0" marR="0" rtl="0" algn="ctr">
                        <a:spcBef>
                          <a:spcPts val="0"/>
                        </a:spcBef>
                        <a:spcAft>
                          <a:spcPts val="0"/>
                        </a:spcAft>
                        <a:buNone/>
                      </a:pPr>
                      <a:r>
                        <a:rPr lang="en-IN" sz="1800"/>
                        <a:t>Humidity</a:t>
                      </a:r>
                      <a:endParaRPr sz="1800"/>
                    </a:p>
                  </a:txBody>
                  <a:tcPr marT="45725" marB="45725" marR="91450" marL="91450">
                    <a:solidFill>
                      <a:srgbClr val="CAEAE7"/>
                    </a:solidFill>
                  </a:tcPr>
                </a:tc>
                <a:tc>
                  <a:txBody>
                    <a:bodyPr/>
                    <a:lstStyle/>
                    <a:p>
                      <a:pPr indent="0" lvl="0" marL="0" marR="0" rtl="0" algn="ctr">
                        <a:spcBef>
                          <a:spcPts val="0"/>
                        </a:spcBef>
                        <a:spcAft>
                          <a:spcPts val="0"/>
                        </a:spcAft>
                        <a:buNone/>
                      </a:pPr>
                      <a:r>
                        <a:rPr lang="en-IN" sz="1800"/>
                        <a:t>-2.7424</a:t>
                      </a:r>
                      <a:endParaRPr/>
                    </a:p>
                  </a:txBody>
                  <a:tcPr marT="45725" marB="45725" marR="91450" marL="91450" anchor="ctr">
                    <a:solidFill>
                      <a:srgbClr val="CAEAE7"/>
                    </a:solidFill>
                  </a:tcPr>
                </a:tc>
              </a:tr>
              <a:tr h="349400">
                <a:tc>
                  <a:txBody>
                    <a:bodyPr/>
                    <a:lstStyle/>
                    <a:p>
                      <a:pPr indent="0" lvl="0" marL="0" marR="0" rtl="0" algn="ctr">
                        <a:spcBef>
                          <a:spcPts val="0"/>
                        </a:spcBef>
                        <a:spcAft>
                          <a:spcPts val="0"/>
                        </a:spcAft>
                        <a:buNone/>
                      </a:pPr>
                      <a:r>
                        <a:rPr lang="en-IN" sz="1800"/>
                        <a:t>Precip Type_rain</a:t>
                      </a:r>
                      <a:endParaRPr sz="1800"/>
                    </a:p>
                  </a:txBody>
                  <a:tcPr marT="45725" marB="45725" marR="91450" marL="91450">
                    <a:solidFill>
                      <a:srgbClr val="CAEAE7"/>
                    </a:solidFill>
                  </a:tcPr>
                </a:tc>
                <a:tc>
                  <a:txBody>
                    <a:bodyPr/>
                    <a:lstStyle/>
                    <a:p>
                      <a:pPr indent="0" lvl="0" marL="0" marR="0" rtl="0" algn="ctr">
                        <a:spcBef>
                          <a:spcPts val="0"/>
                        </a:spcBef>
                        <a:spcAft>
                          <a:spcPts val="0"/>
                        </a:spcAft>
                        <a:buNone/>
                      </a:pPr>
                      <a:r>
                        <a:rPr lang="en-IN" sz="1800"/>
                        <a:t>0.3868</a:t>
                      </a:r>
                      <a:endParaRPr sz="1800"/>
                    </a:p>
                  </a:txBody>
                  <a:tcPr marT="45725" marB="45725" marR="91450" marL="91450">
                    <a:solidFill>
                      <a:srgbClr val="CAEAE7"/>
                    </a:solidFill>
                  </a:tcPr>
                </a:tc>
              </a:tr>
              <a:tr h="349400">
                <a:tc>
                  <a:txBody>
                    <a:bodyPr/>
                    <a:lstStyle/>
                    <a:p>
                      <a:pPr indent="0" lvl="0" marL="0" marR="0" rtl="0" algn="ctr">
                        <a:spcBef>
                          <a:spcPts val="0"/>
                        </a:spcBef>
                        <a:spcAft>
                          <a:spcPts val="0"/>
                        </a:spcAft>
                        <a:buNone/>
                      </a:pPr>
                      <a:r>
                        <a:rPr lang="en-IN" sz="1800"/>
                        <a:t>Precip Type_snow</a:t>
                      </a:r>
                      <a:endParaRPr sz="1800"/>
                    </a:p>
                  </a:txBody>
                  <a:tcPr marT="45725" marB="45725" marR="91450" marL="91450">
                    <a:solidFill>
                      <a:srgbClr val="CAEAE7"/>
                    </a:solidFill>
                  </a:tcPr>
                </a:tc>
                <a:tc>
                  <a:txBody>
                    <a:bodyPr/>
                    <a:lstStyle/>
                    <a:p>
                      <a:pPr indent="0" lvl="0" marL="0" marR="0" rtl="0" algn="ctr">
                        <a:spcBef>
                          <a:spcPts val="0"/>
                        </a:spcBef>
                        <a:spcAft>
                          <a:spcPts val="0"/>
                        </a:spcAft>
                        <a:buNone/>
                      </a:pPr>
                      <a:r>
                        <a:rPr lang="en-IN" sz="1800"/>
                        <a:t>0.0491</a:t>
                      </a:r>
                      <a:endParaRPr sz="1800"/>
                    </a:p>
                  </a:txBody>
                  <a:tcPr marT="45725" marB="45725" marR="91450" marL="91450">
                    <a:solidFill>
                      <a:srgbClr val="CAEA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810000" y="447188"/>
            <a:ext cx="10571998" cy="136836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rgbClr val="FEFEFE"/>
              </a:buClr>
              <a:buSzPts val="4000"/>
              <a:buFont typeface="Century Gothic"/>
              <a:buNone/>
            </a:pPr>
            <a:r>
              <a:rPr lang="en-IN"/>
              <a:t>CONCLUSION</a:t>
            </a:r>
            <a:br>
              <a:rPr lang="en-IN"/>
            </a:br>
            <a:endParaRPr/>
          </a:p>
        </p:txBody>
      </p:sp>
      <p:sp>
        <p:nvSpPr>
          <p:cNvPr id="198" name="Google Shape;198;p12"/>
          <p:cNvSpPr txBox="1"/>
          <p:nvPr>
            <p:ph idx="1" type="body"/>
          </p:nvPr>
        </p:nvSpPr>
        <p:spPr>
          <a:xfrm>
            <a:off x="159026" y="1815548"/>
            <a:ext cx="11860696" cy="475753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just">
              <a:spcBef>
                <a:spcPts val="0"/>
              </a:spcBef>
              <a:spcAft>
                <a:spcPts val="0"/>
              </a:spcAft>
              <a:buSzPts val="1800"/>
              <a:buFont typeface="Noto Sans Symbols"/>
              <a:buChar char="❑"/>
            </a:pPr>
            <a:r>
              <a:rPr lang="en-IN"/>
              <a:t>So it can be concluded that the model explains more than 85% confidence interval.</a:t>
            </a:r>
            <a:endParaRPr/>
          </a:p>
          <a:p>
            <a:pPr indent="-342900" lvl="0" marL="342900" rtl="0" algn="just">
              <a:spcBef>
                <a:spcPts val="960"/>
              </a:spcBef>
              <a:spcAft>
                <a:spcPts val="0"/>
              </a:spcAft>
              <a:buSzPts val="1800"/>
              <a:buFont typeface="Noto Sans Symbols"/>
              <a:buChar char="❑"/>
            </a:pPr>
            <a:r>
              <a:rPr lang="en-IN"/>
              <a:t>The temperature of </a:t>
            </a:r>
            <a:r>
              <a:rPr b="1" lang="en-IN"/>
              <a:t>Szeged ,Hungary </a:t>
            </a:r>
            <a:r>
              <a:rPr lang="en-IN"/>
              <a:t>with in 2006 to 2016 has witnessed Humidity to affect negatively. Lesser the humidity greater will be the temperature. In less temperature the humidity would be higher.</a:t>
            </a:r>
            <a:endParaRPr/>
          </a:p>
          <a:p>
            <a:pPr indent="-342900" lvl="0" marL="342900" rtl="0" algn="just">
              <a:spcBef>
                <a:spcPts val="960"/>
              </a:spcBef>
              <a:spcAft>
                <a:spcPts val="0"/>
              </a:spcAft>
              <a:buSzPts val="1800"/>
              <a:buFont typeface="Noto Sans Symbols"/>
              <a:buChar char="❑"/>
            </a:pPr>
            <a:r>
              <a:rPr lang="en-IN"/>
              <a:t>The apparent temperature or the temperature perceived by human would have positive correlation with the actual temperature. So the temperature felt by human won’t differ much from the actual temperature in Hungary area.</a:t>
            </a:r>
            <a:endParaRPr/>
          </a:p>
          <a:p>
            <a:pPr indent="-342900" lvl="0" marL="342900" rtl="0" algn="just">
              <a:spcBef>
                <a:spcPts val="960"/>
              </a:spcBef>
              <a:spcAft>
                <a:spcPts val="0"/>
              </a:spcAft>
              <a:buSzPts val="1800"/>
              <a:buFont typeface="Noto Sans Symbols"/>
              <a:buChar char="❑"/>
            </a:pPr>
            <a:r>
              <a:rPr lang="en-IN"/>
              <a:t> Rain is also positively related to temperature indicating higher rainfall would decrease the temperature in Hungary and vice versa.</a:t>
            </a:r>
            <a:endParaRPr/>
          </a:p>
          <a:p>
            <a:pPr indent="-342900" lvl="0" marL="342900" rtl="0" algn="just">
              <a:spcBef>
                <a:spcPts val="960"/>
              </a:spcBef>
              <a:spcAft>
                <a:spcPts val="0"/>
              </a:spcAft>
              <a:buSzPts val="1800"/>
              <a:buFont typeface="Noto Sans Symbols"/>
              <a:buChar char="❑"/>
            </a:pPr>
            <a:r>
              <a:rPr lang="en-IN"/>
              <a:t>Temperature</a:t>
            </a:r>
            <a:r>
              <a:rPr lang="en-IN"/>
              <a:t> and snowfall has positive correlation indicating that lesser the temperature would be , Hungary would experience greater snowfall in the weather. </a:t>
            </a:r>
            <a:endParaRPr/>
          </a:p>
          <a:p>
            <a:pPr indent="-342900" lvl="0" marL="342900" rtl="0" algn="just">
              <a:spcBef>
                <a:spcPts val="960"/>
              </a:spcBef>
              <a:spcAft>
                <a:spcPts val="0"/>
              </a:spcAft>
              <a:buSzPts val="1800"/>
              <a:buFont typeface="Noto Sans Symbols"/>
              <a:buChar char="❑"/>
            </a:pPr>
            <a:r>
              <a:rPr lang="en-IN"/>
              <a:t>So in general Hungary's weather can be concluded as hot dry summers and  cold snowy winters in between 2006 to 2016. </a:t>
            </a:r>
            <a:endParaRPr/>
          </a:p>
          <a:p>
            <a:pPr indent="0" lvl="0" marL="0" rtl="0" algn="just">
              <a:spcBef>
                <a:spcPts val="96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4294967295" type="title"/>
          </p:nvPr>
        </p:nvSpPr>
        <p:spPr>
          <a:xfrm>
            <a:off x="0" y="1616075"/>
            <a:ext cx="12192000" cy="24130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just">
              <a:spcBef>
                <a:spcPts val="0"/>
              </a:spcBef>
              <a:spcAft>
                <a:spcPts val="0"/>
              </a:spcAft>
              <a:buClr>
                <a:srgbClr val="FEFEFE"/>
              </a:buClr>
              <a:buSzPts val="8000"/>
              <a:buFont typeface="Century Gothic"/>
              <a:buNone/>
            </a:pPr>
            <a:r>
              <a:rPr lang="en-IN" sz="8000"/>
              <a:t>           </a:t>
            </a:r>
            <a:r>
              <a:rPr lang="en-IN" sz="8000">
                <a:solidFill>
                  <a:srgbClr val="43FFF5"/>
                </a:solidFill>
              </a:rPr>
              <a:t>THANK YOU</a:t>
            </a:r>
            <a:endParaRPr sz="8000">
              <a:solidFill>
                <a:srgbClr val="43FFF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838200" y="365125"/>
            <a:ext cx="10515600" cy="72155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rgbClr val="FEFEFE"/>
              </a:buClr>
              <a:buSzPts val="4000"/>
              <a:buFont typeface="Century Gothic"/>
              <a:buNone/>
            </a:pPr>
            <a:r>
              <a:rPr b="1" lang="en-IN"/>
              <a:t>CONTENT</a:t>
            </a:r>
            <a:endParaRPr/>
          </a:p>
        </p:txBody>
      </p:sp>
      <p:sp>
        <p:nvSpPr>
          <p:cNvPr id="122" name="Google Shape;122;p2"/>
          <p:cNvSpPr txBox="1"/>
          <p:nvPr>
            <p:ph idx="1" type="body"/>
          </p:nvPr>
        </p:nvSpPr>
        <p:spPr>
          <a:xfrm>
            <a:off x="2266122" y="1643270"/>
            <a:ext cx="8176591" cy="453224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ctr">
              <a:spcBef>
                <a:spcPts val="0"/>
              </a:spcBef>
              <a:spcAft>
                <a:spcPts val="0"/>
              </a:spcAft>
              <a:buSzPts val="1800"/>
              <a:buFont typeface="Noto Sans Symbols"/>
              <a:buChar char="❑"/>
            </a:pPr>
            <a:r>
              <a:rPr lang="en-IN"/>
              <a:t> OBJECTIVE</a:t>
            </a:r>
            <a:endParaRPr/>
          </a:p>
          <a:p>
            <a:pPr indent="-342900" lvl="0" marL="342900" rtl="0" algn="ctr">
              <a:spcBef>
                <a:spcPts val="960"/>
              </a:spcBef>
              <a:spcAft>
                <a:spcPts val="0"/>
              </a:spcAft>
              <a:buSzPts val="1800"/>
              <a:buFont typeface="Noto Sans Symbols"/>
              <a:buChar char="❑"/>
            </a:pPr>
            <a:r>
              <a:rPr lang="en-IN"/>
              <a:t>TABLE ANALYSIS &amp; CASE STUDY</a:t>
            </a:r>
            <a:endParaRPr/>
          </a:p>
          <a:p>
            <a:pPr indent="-342900" lvl="0" marL="342900" rtl="0" algn="ctr">
              <a:spcBef>
                <a:spcPts val="960"/>
              </a:spcBef>
              <a:spcAft>
                <a:spcPts val="0"/>
              </a:spcAft>
              <a:buSzPts val="1800"/>
              <a:buFont typeface="Noto Sans Symbols"/>
              <a:buChar char="❑"/>
            </a:pPr>
            <a:r>
              <a:rPr lang="en-IN"/>
              <a:t>EXPLANATORY DATA ANALYSIS</a:t>
            </a:r>
            <a:endParaRPr/>
          </a:p>
          <a:p>
            <a:pPr indent="-342900" lvl="0" marL="342900" rtl="0" algn="ctr">
              <a:spcBef>
                <a:spcPts val="960"/>
              </a:spcBef>
              <a:spcAft>
                <a:spcPts val="0"/>
              </a:spcAft>
              <a:buSzPts val="1800"/>
              <a:buFont typeface="Noto Sans Symbols"/>
              <a:buChar char="❑"/>
            </a:pPr>
            <a:r>
              <a:rPr lang="en-IN"/>
              <a:t>TREATMENTS BEFORE CREATING PREDICTIVE MODEL</a:t>
            </a:r>
            <a:endParaRPr/>
          </a:p>
          <a:p>
            <a:pPr indent="-342900" lvl="0" marL="342900" rtl="0" algn="ctr">
              <a:spcBef>
                <a:spcPts val="960"/>
              </a:spcBef>
              <a:spcAft>
                <a:spcPts val="0"/>
              </a:spcAft>
              <a:buSzPts val="1800"/>
              <a:buFont typeface="Noto Sans Symbols"/>
              <a:buChar char="❑"/>
            </a:pPr>
            <a:r>
              <a:rPr lang="en-IN"/>
              <a:t>PREDICTIVE MODEL BUILDING</a:t>
            </a:r>
            <a:endParaRPr/>
          </a:p>
          <a:p>
            <a:pPr indent="-342900" lvl="0" marL="342900" rtl="0" algn="ctr">
              <a:spcBef>
                <a:spcPts val="960"/>
              </a:spcBef>
              <a:spcAft>
                <a:spcPts val="0"/>
              </a:spcAft>
              <a:buSzPts val="1800"/>
              <a:buFont typeface="Noto Sans Symbols"/>
              <a:buChar char="❑"/>
            </a:pPr>
            <a:r>
              <a:rPr lang="en-IN"/>
              <a:t> ANALYSIS BASED ON THE PREDICTIVE MODEL</a:t>
            </a:r>
            <a:endParaRPr/>
          </a:p>
          <a:p>
            <a:pPr indent="-342900" lvl="0" marL="342900" rtl="0" algn="ctr">
              <a:spcBef>
                <a:spcPts val="960"/>
              </a:spcBef>
              <a:spcAft>
                <a:spcPts val="0"/>
              </a:spcAft>
              <a:buSzPts val="1800"/>
              <a:buFont typeface="Noto Sans Symbols"/>
              <a:buChar char="❑"/>
            </a:pPr>
            <a:r>
              <a:rPr lang="en-I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838200" y="365125"/>
            <a:ext cx="10515600" cy="68179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fontScale="90000"/>
          </a:bodyPr>
          <a:lstStyle/>
          <a:p>
            <a:pPr indent="0" lvl="0" marL="0" rtl="0" algn="ctr">
              <a:spcBef>
                <a:spcPts val="0"/>
              </a:spcBef>
              <a:spcAft>
                <a:spcPts val="0"/>
              </a:spcAft>
              <a:buClr>
                <a:srgbClr val="FEFEFE"/>
              </a:buClr>
              <a:buSzPct val="100000"/>
              <a:buFont typeface="Century Gothic"/>
              <a:buNone/>
            </a:pPr>
            <a:r>
              <a:rPr b="1" lang="en-IN"/>
              <a:t>OBJECTIVE</a:t>
            </a:r>
            <a:endParaRPr/>
          </a:p>
        </p:txBody>
      </p:sp>
      <p:sp>
        <p:nvSpPr>
          <p:cNvPr id="128" name="Google Shape;128;p3"/>
          <p:cNvSpPr txBox="1"/>
          <p:nvPr>
            <p:ph idx="1" type="body"/>
          </p:nvPr>
        </p:nvSpPr>
        <p:spPr>
          <a:xfrm>
            <a:off x="1656522" y="1690688"/>
            <a:ext cx="9316278" cy="391498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just">
              <a:spcBef>
                <a:spcPts val="0"/>
              </a:spcBef>
              <a:spcAft>
                <a:spcPts val="0"/>
              </a:spcAft>
              <a:buSzPts val="1800"/>
              <a:buNone/>
            </a:pPr>
            <a:r>
              <a:rPr lang="en-IN"/>
              <a:t>The dataset  is containing weather report of Szeged, near Hungary area from 2006 to 2016. The data is available in hourly response of temperature, pressure, wind speed and more. Here the object is to find relationship between the independent variables available and also to find how the independent variables are affecting the dependent continuous target variable temperature. To achieve this object linear regression machine learning technique has been used in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38200" y="365125"/>
            <a:ext cx="10515600" cy="72155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rgbClr val="FEFEFE"/>
              </a:buClr>
              <a:buSzPts val="4000"/>
              <a:buFont typeface="Century Gothic"/>
              <a:buNone/>
            </a:pPr>
            <a:r>
              <a:rPr b="1" lang="en-IN"/>
              <a:t>TABLE ANALYSIS</a:t>
            </a:r>
            <a:endParaRPr/>
          </a:p>
        </p:txBody>
      </p:sp>
      <p:sp>
        <p:nvSpPr>
          <p:cNvPr id="134" name="Google Shape;134;p4"/>
          <p:cNvSpPr txBox="1"/>
          <p:nvPr>
            <p:ph idx="1" type="body"/>
          </p:nvPr>
        </p:nvSpPr>
        <p:spPr>
          <a:xfrm>
            <a:off x="649357" y="742122"/>
            <a:ext cx="10866782" cy="543339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just">
              <a:spcBef>
                <a:spcPts val="0"/>
              </a:spcBef>
              <a:spcAft>
                <a:spcPts val="0"/>
              </a:spcAft>
              <a:buSzPts val="1800"/>
              <a:buNone/>
            </a:pPr>
            <a:r>
              <a:rPr lang="en-IN"/>
              <a:t>THE weather data of Hungary consists of 96453 rows and 12 columns.</a:t>
            </a:r>
            <a:endParaRPr/>
          </a:p>
          <a:p>
            <a:pPr indent="0" lvl="0" marL="0" rtl="0" algn="just">
              <a:spcBef>
                <a:spcPts val="960"/>
              </a:spcBef>
              <a:spcAft>
                <a:spcPts val="0"/>
              </a:spcAft>
              <a:buSzPts val="1800"/>
              <a:buNone/>
            </a:pPr>
            <a:r>
              <a:rPr lang="en-IN"/>
              <a:t>About the columns : here are information about the weather available in these columns :  Formatted date, Summary, Precip type, Temperature (in c), Apparent temperature (in c), Humidity, wind speed, Wind bearing (degree), Visibility (km), Loud cover, Pressure (millibars), Daily Summary. These attributes are available in hourly  or daily basis summary.</a:t>
            </a:r>
            <a:endParaRPr/>
          </a:p>
          <a:p>
            <a:pPr indent="0" lvl="0" marL="0" rtl="0" algn="just">
              <a:spcBef>
                <a:spcPts val="1480"/>
              </a:spcBef>
              <a:spcAft>
                <a:spcPts val="0"/>
              </a:spcAft>
              <a:buSzPts val="1800"/>
              <a:buNone/>
            </a:pPr>
            <a:r>
              <a:rPr lang="en-IN"/>
              <a:t>                                                   </a:t>
            </a:r>
            <a:r>
              <a:rPr lang="en-IN" sz="4400"/>
              <a:t>CASE STUDY</a:t>
            </a:r>
            <a:endParaRPr/>
          </a:p>
          <a:p>
            <a:pPr indent="0" lvl="0" marL="0" rtl="0" algn="just">
              <a:spcBef>
                <a:spcPts val="960"/>
              </a:spcBef>
              <a:spcAft>
                <a:spcPts val="0"/>
              </a:spcAft>
              <a:buSzPts val="1800"/>
              <a:buNone/>
            </a:pPr>
            <a:r>
              <a:rPr lang="en-IN"/>
              <a:t>Here temperature is the target variable which is continuous in nature, to find which independent variables are affecting it the most and by what magnitude linear regression is chosen to build predictive model on this data. How the independent variables are corelated that will be analysed as well. This machine learning model has been built using Python in Jupyter notebook.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39148" y="0"/>
            <a:ext cx="12052852" cy="90114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000"/>
              <a:buFont typeface="Century Gothic"/>
              <a:buNone/>
            </a:pPr>
            <a:r>
              <a:rPr b="1" lang="en-IN">
                <a:solidFill>
                  <a:schemeClr val="lt1"/>
                </a:solidFill>
              </a:rPr>
              <a:t>EXPLANATORY DATA ANALYSIS</a:t>
            </a:r>
            <a:endParaRPr/>
          </a:p>
        </p:txBody>
      </p:sp>
      <p:sp>
        <p:nvSpPr>
          <p:cNvPr id="140" name="Google Shape;140;p5"/>
          <p:cNvSpPr txBox="1"/>
          <p:nvPr>
            <p:ph idx="1" type="body"/>
          </p:nvPr>
        </p:nvSpPr>
        <p:spPr>
          <a:xfrm>
            <a:off x="450574" y="1775790"/>
            <a:ext cx="11118573" cy="4419599"/>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85000" lnSpcReduction="20000"/>
          </a:bodyPr>
          <a:lstStyle/>
          <a:p>
            <a:pPr indent="0" lvl="0" marL="0" rtl="0" algn="just">
              <a:spcBef>
                <a:spcPts val="0"/>
              </a:spcBef>
              <a:spcAft>
                <a:spcPts val="0"/>
              </a:spcAft>
              <a:buSzPct val="100000"/>
              <a:buNone/>
            </a:pPr>
            <a:r>
              <a:t/>
            </a:r>
            <a:endParaRPr sz="2400"/>
          </a:p>
          <a:p>
            <a:pPr indent="0" lvl="0" marL="0" rtl="0" algn="just">
              <a:spcBef>
                <a:spcPts val="1008"/>
              </a:spcBef>
              <a:spcAft>
                <a:spcPts val="0"/>
              </a:spcAft>
              <a:buSzPct val="100000"/>
              <a:buNone/>
            </a:pPr>
            <a:r>
              <a:t/>
            </a:r>
            <a:endParaRPr sz="2400"/>
          </a:p>
          <a:p>
            <a:pPr indent="0" lvl="0" marL="0" rtl="0" algn="just">
              <a:spcBef>
                <a:spcPts val="1008"/>
              </a:spcBef>
              <a:spcAft>
                <a:spcPts val="0"/>
              </a:spcAft>
              <a:buSzPct val="100000"/>
              <a:buNone/>
            </a:pPr>
            <a:r>
              <a:t/>
            </a:r>
            <a:endParaRPr sz="2400"/>
          </a:p>
          <a:p>
            <a:pPr indent="0" lvl="0" marL="0" rtl="0" algn="just">
              <a:spcBef>
                <a:spcPts val="1008"/>
              </a:spcBef>
              <a:spcAft>
                <a:spcPts val="0"/>
              </a:spcAft>
              <a:buSzPct val="100000"/>
              <a:buNone/>
            </a:pPr>
            <a:r>
              <a:t/>
            </a:r>
            <a:endParaRPr b="1" sz="2400"/>
          </a:p>
          <a:p>
            <a:pPr indent="0" lvl="0" marL="0" rtl="0" algn="just">
              <a:spcBef>
                <a:spcPts val="1008"/>
              </a:spcBef>
              <a:spcAft>
                <a:spcPts val="0"/>
              </a:spcAft>
              <a:buSzPct val="100000"/>
              <a:buNone/>
            </a:pPr>
            <a:r>
              <a:t/>
            </a:r>
            <a:endParaRPr b="1" sz="2400"/>
          </a:p>
          <a:p>
            <a:pPr indent="0" lvl="0" marL="0" rtl="0" algn="just">
              <a:spcBef>
                <a:spcPts val="1008"/>
              </a:spcBef>
              <a:spcAft>
                <a:spcPts val="0"/>
              </a:spcAft>
              <a:buSzPct val="100000"/>
              <a:buNone/>
            </a:pPr>
            <a:r>
              <a:rPr b="1" lang="en-IN" sz="2400">
                <a:solidFill>
                  <a:srgbClr val="FFFF00"/>
                </a:solidFill>
              </a:rPr>
              <a:t>Inference about the Frequency Distribution of the Numerical data : </a:t>
            </a:r>
            <a:endParaRPr/>
          </a:p>
          <a:p>
            <a:pPr indent="0" lvl="0" marL="0" rtl="0" algn="just">
              <a:spcBef>
                <a:spcPts val="1008"/>
              </a:spcBef>
              <a:spcAft>
                <a:spcPts val="0"/>
              </a:spcAft>
              <a:buSzPct val="100000"/>
              <a:buNone/>
            </a:pPr>
            <a:r>
              <a:rPr lang="en-IN" sz="2400"/>
              <a:t>From the frequency distribution of the numerical data we see the highest temperature is 39.9 degree Celsius and lowest is -21.8 degree Celsius.  Where as for apparent temperature is max  39.3 degree Celsius and min is -27.7 degree Celsius . There is almost no Humidity in the weather of Hungary , it varies from 0 to 1 only. Wind speed is varied from  0 to 63. 85 km/h max.  Wind bearing the weather is from 0 degree to 359 degrees. Maximum visibility in the weather is 16 km and minimum is 0 km. There is no loud cover in the weather. Pressure in the weather is 0 millibar to 1046.38 millibar. </a:t>
            </a:r>
            <a:endParaRPr/>
          </a:p>
          <a:p>
            <a:pPr indent="0" lvl="0" marL="0" rtl="0" algn="just">
              <a:spcBef>
                <a:spcPts val="1008"/>
              </a:spcBef>
              <a:spcAft>
                <a:spcPts val="0"/>
              </a:spcAft>
              <a:buSzPct val="100000"/>
              <a:buNone/>
            </a:pPr>
            <a:r>
              <a:t/>
            </a:r>
            <a:endParaRPr sz="2400"/>
          </a:p>
        </p:txBody>
      </p:sp>
      <p:sp>
        <p:nvSpPr>
          <p:cNvPr id="141" name="Google Shape;141;p5"/>
          <p:cNvSpPr/>
          <p:nvPr/>
        </p:nvSpPr>
        <p:spPr>
          <a:xfrm>
            <a:off x="139148" y="1152939"/>
            <a:ext cx="11913702" cy="901148"/>
          </a:xfrm>
          <a:prstGeom prst="rect">
            <a:avLst/>
          </a:prstGeom>
          <a:solidFill>
            <a:schemeClr val="dk2"/>
          </a:solidFill>
          <a:ln cap="rnd" cmpd="sng" w="15875">
            <a:solidFill>
              <a:srgbClr val="0090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IN" sz="1800" u="none" cap="none" strike="noStrike">
                <a:solidFill>
                  <a:srgbClr val="FFFF00"/>
                </a:solidFill>
                <a:latin typeface="Century Gothic"/>
                <a:ea typeface="Century Gothic"/>
                <a:cs typeface="Century Gothic"/>
                <a:sym typeface="Century Gothic"/>
              </a:rPr>
              <a:t>CATEGORICAL </a:t>
            </a:r>
            <a:r>
              <a:rPr b="1" lang="en-IN" sz="1800">
                <a:solidFill>
                  <a:srgbClr val="FFFF00"/>
                </a:solidFill>
                <a:latin typeface="Century Gothic"/>
                <a:ea typeface="Century Gothic"/>
                <a:cs typeface="Century Gothic"/>
                <a:sym typeface="Century Gothic"/>
              </a:rPr>
              <a:t>VARIABLE</a:t>
            </a:r>
            <a:r>
              <a:rPr b="1" i="0" lang="en-IN" sz="1800" u="none" cap="none" strike="noStrike">
                <a:solidFill>
                  <a:srgbClr val="FFFF00"/>
                </a:solidFill>
                <a:latin typeface="Century Gothic"/>
                <a:ea typeface="Century Gothic"/>
                <a:cs typeface="Century Gothic"/>
                <a:sym typeface="Century Gothic"/>
              </a:rPr>
              <a:t> </a:t>
            </a:r>
            <a:r>
              <a:rPr b="0" i="0" lang="en-IN" sz="1800" u="none" cap="none" strike="noStrike">
                <a:solidFill>
                  <a:srgbClr val="FFFF00"/>
                </a:solidFill>
                <a:latin typeface="Century Gothic"/>
                <a:ea typeface="Century Gothic"/>
                <a:cs typeface="Century Gothic"/>
                <a:sym typeface="Century Gothic"/>
              </a:rPr>
              <a:t>-  </a:t>
            </a:r>
            <a:r>
              <a:rPr b="0" i="0" lang="en-IN" sz="1800" u="none" cap="none" strike="noStrike">
                <a:solidFill>
                  <a:schemeClr val="lt1"/>
                </a:solidFill>
                <a:latin typeface="Century Gothic"/>
                <a:ea typeface="Century Gothic"/>
                <a:cs typeface="Century Gothic"/>
                <a:sym typeface="Century Gothic"/>
              </a:rPr>
              <a:t>Formatted date, Summary, Percip type, Daily Summary</a:t>
            </a:r>
            <a:endParaRPr/>
          </a:p>
        </p:txBody>
      </p:sp>
      <p:sp>
        <p:nvSpPr>
          <p:cNvPr id="142" name="Google Shape;142;p5"/>
          <p:cNvSpPr/>
          <p:nvPr/>
        </p:nvSpPr>
        <p:spPr>
          <a:xfrm>
            <a:off x="139148" y="2199859"/>
            <a:ext cx="11913703" cy="1229141"/>
          </a:xfrm>
          <a:prstGeom prst="rect">
            <a:avLst/>
          </a:prstGeom>
          <a:solidFill>
            <a:schemeClr val="dk2"/>
          </a:solidFill>
          <a:ln cap="rnd" cmpd="sng" w="15875">
            <a:solidFill>
              <a:srgbClr val="0090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rgbClr val="FFFF00"/>
                </a:solidFill>
                <a:latin typeface="Century Gothic"/>
                <a:ea typeface="Century Gothic"/>
                <a:cs typeface="Century Gothic"/>
                <a:sym typeface="Century Gothic"/>
              </a:rPr>
              <a:t>NUMERICAL</a:t>
            </a:r>
            <a:r>
              <a:rPr b="1" lang="en-IN" sz="1800">
                <a:solidFill>
                  <a:srgbClr val="FFFF00"/>
                </a:solidFill>
                <a:latin typeface="Century Gothic"/>
                <a:ea typeface="Century Gothic"/>
                <a:cs typeface="Century Gothic"/>
                <a:sym typeface="Century Gothic"/>
              </a:rPr>
              <a:t> VARIABLES </a:t>
            </a:r>
            <a:r>
              <a:rPr lang="en-IN" sz="1800">
                <a:solidFill>
                  <a:srgbClr val="FFFF00"/>
                </a:solidFill>
                <a:latin typeface="Century Gothic"/>
                <a:ea typeface="Century Gothic"/>
                <a:cs typeface="Century Gothic"/>
                <a:sym typeface="Century Gothic"/>
              </a:rPr>
              <a:t>- </a:t>
            </a:r>
            <a:r>
              <a:rPr lang="en-IN" sz="1800">
                <a:solidFill>
                  <a:schemeClr val="lt1"/>
                </a:solidFill>
                <a:latin typeface="Century Gothic"/>
                <a:ea typeface="Century Gothic"/>
                <a:cs typeface="Century Gothic"/>
                <a:sym typeface="Century Gothic"/>
              </a:rPr>
              <a:t>Temperature (in c), Apparent temperature (in c), Humidity, wind speed, Wind bearing (degree), Visibility (km), Loud cover, Pressure (millibars).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838200" y="365126"/>
            <a:ext cx="10515600" cy="49626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fontScale="90000"/>
          </a:bodyPr>
          <a:lstStyle/>
          <a:p>
            <a:pPr indent="0" lvl="0" marL="0" rtl="0" algn="ctr">
              <a:spcBef>
                <a:spcPts val="0"/>
              </a:spcBef>
              <a:spcAft>
                <a:spcPts val="0"/>
              </a:spcAft>
              <a:buClr>
                <a:srgbClr val="FEFEFE"/>
              </a:buClr>
              <a:buSzPct val="100000"/>
              <a:buFont typeface="Century Gothic"/>
              <a:buNone/>
            </a:pPr>
            <a:r>
              <a:rPr b="1" lang="en-IN"/>
              <a:t>EXPLANATORY DATA ANALYSIS</a:t>
            </a:r>
            <a:endParaRPr/>
          </a:p>
        </p:txBody>
      </p:sp>
      <p:sp>
        <p:nvSpPr>
          <p:cNvPr id="148" name="Google Shape;148;p6"/>
          <p:cNvSpPr txBox="1"/>
          <p:nvPr>
            <p:ph idx="1" type="body"/>
          </p:nvPr>
        </p:nvSpPr>
        <p:spPr>
          <a:xfrm>
            <a:off x="92765" y="1199322"/>
            <a:ext cx="12099235" cy="583758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92500"/>
          </a:bodyPr>
          <a:lstStyle/>
          <a:p>
            <a:pPr indent="0" lvl="0" marL="0" rtl="0" algn="l">
              <a:spcBef>
                <a:spcPts val="0"/>
              </a:spcBef>
              <a:spcAft>
                <a:spcPts val="0"/>
              </a:spcAft>
              <a:buSzPct val="100000"/>
              <a:buNone/>
            </a:pPr>
            <a:r>
              <a:rPr b="1" lang="en-IN" sz="2400">
                <a:solidFill>
                  <a:srgbClr val="FFFF00"/>
                </a:solidFill>
              </a:rPr>
              <a:t>Correlation between the Numerical Variables:</a:t>
            </a:r>
            <a:endParaRPr/>
          </a:p>
          <a:p>
            <a:pPr indent="0" lvl="0" marL="0" rtl="0" algn="l">
              <a:spcBef>
                <a:spcPts val="1044"/>
              </a:spcBef>
              <a:spcAft>
                <a:spcPts val="0"/>
              </a:spcAft>
              <a:buSzPct val="100000"/>
              <a:buNone/>
            </a:pPr>
            <a:r>
              <a:rPr lang="en-IN" sz="2400"/>
              <a:t>Humidity and temperature are negatively correlated . Here is the scatter plot of them. </a:t>
            </a:r>
            <a:endParaRPr/>
          </a:p>
          <a:p>
            <a:pPr indent="0" lvl="0" marL="0" rtl="0" algn="l">
              <a:spcBef>
                <a:spcPts val="1044"/>
              </a:spcBef>
              <a:spcAft>
                <a:spcPts val="0"/>
              </a:spcAft>
              <a:buSzPct val="100000"/>
              <a:buNone/>
            </a:pPr>
            <a:r>
              <a:t/>
            </a:r>
            <a:endParaRPr sz="2400">
              <a:solidFill>
                <a:srgbClr val="0070C0"/>
              </a:solidFill>
            </a:endParaRPr>
          </a:p>
          <a:p>
            <a:pPr indent="0" lvl="0" marL="0" rtl="0" algn="l">
              <a:spcBef>
                <a:spcPts val="1044"/>
              </a:spcBef>
              <a:spcAft>
                <a:spcPts val="0"/>
              </a:spcAft>
              <a:buSzPct val="100000"/>
              <a:buNone/>
            </a:pPr>
            <a:r>
              <a:rPr lang="en-IN" sz="2400">
                <a:solidFill>
                  <a:srgbClr val="0070C0"/>
                </a:solidFill>
              </a:rPr>
              <a:t>	 </a:t>
            </a:r>
            <a:endParaRPr/>
          </a:p>
          <a:p>
            <a:pPr indent="0" lvl="0" marL="0" rtl="0" algn="l">
              <a:spcBef>
                <a:spcPts val="1044"/>
              </a:spcBef>
              <a:spcAft>
                <a:spcPts val="0"/>
              </a:spcAft>
              <a:buSzPct val="100000"/>
              <a:buNone/>
            </a:pPr>
            <a:r>
              <a:t/>
            </a:r>
            <a:endParaRPr sz="2400">
              <a:solidFill>
                <a:srgbClr val="0070C0"/>
              </a:solidFill>
            </a:endParaRPr>
          </a:p>
          <a:p>
            <a:pPr indent="0" lvl="0" marL="0" rtl="0" algn="l">
              <a:spcBef>
                <a:spcPts val="1044"/>
              </a:spcBef>
              <a:spcAft>
                <a:spcPts val="0"/>
              </a:spcAft>
              <a:buSzPct val="100000"/>
              <a:buNone/>
            </a:pPr>
            <a:r>
              <a:t/>
            </a:r>
            <a:endParaRPr sz="2400">
              <a:solidFill>
                <a:srgbClr val="0070C0"/>
              </a:solidFill>
            </a:endParaRPr>
          </a:p>
          <a:p>
            <a:pPr indent="0" lvl="0" marL="0" rtl="0" algn="l">
              <a:spcBef>
                <a:spcPts val="1044"/>
              </a:spcBef>
              <a:spcAft>
                <a:spcPts val="0"/>
              </a:spcAft>
              <a:buSzPct val="100000"/>
              <a:buNone/>
            </a:pPr>
            <a:r>
              <a:t/>
            </a:r>
            <a:endParaRPr sz="2400">
              <a:solidFill>
                <a:srgbClr val="0070C0"/>
              </a:solidFill>
            </a:endParaRPr>
          </a:p>
          <a:p>
            <a:pPr indent="0" lvl="0" marL="0" rtl="0" algn="just">
              <a:spcBef>
                <a:spcPts val="1044"/>
              </a:spcBef>
              <a:spcAft>
                <a:spcPts val="0"/>
              </a:spcAft>
              <a:buSzPct val="100000"/>
              <a:buNone/>
            </a:pPr>
            <a:r>
              <a:t/>
            </a:r>
            <a:endParaRPr sz="2400"/>
          </a:p>
          <a:p>
            <a:pPr indent="0" lvl="0" marL="0" rtl="0" algn="just">
              <a:spcBef>
                <a:spcPts val="970"/>
              </a:spcBef>
              <a:spcAft>
                <a:spcPts val="0"/>
              </a:spcAft>
              <a:buSzPct val="100000"/>
              <a:buNone/>
            </a:pPr>
            <a:r>
              <a:rPr lang="en-IN" sz="2000"/>
              <a:t>Whereas humidity is also negatively correlated with apparent temperature , visibility and wind speed.  Wind speed is positively correlated with temperature, wind bearing and visibility but negatively correlated with apparent temperature. Wind bearing is positively correlated with temperature, apparent temperature. Visibility is positively related with temperature and apparent temperature, pressure. Pressure is negatively correlated to temperature, apparent temperature, wind speed, wind bearing and positively correlated to visibility.</a:t>
            </a:r>
            <a:endParaRPr/>
          </a:p>
          <a:p>
            <a:pPr indent="0" lvl="0" marL="0" rtl="0" algn="l">
              <a:spcBef>
                <a:spcPts val="1044"/>
              </a:spcBef>
              <a:spcAft>
                <a:spcPts val="0"/>
              </a:spcAft>
              <a:buSzPct val="100000"/>
              <a:buNone/>
            </a:pPr>
            <a:r>
              <a:t/>
            </a:r>
            <a:endParaRPr sz="2400">
              <a:solidFill>
                <a:srgbClr val="0070C0"/>
              </a:solidFill>
            </a:endParaRPr>
          </a:p>
        </p:txBody>
      </p:sp>
      <p:pic>
        <p:nvPicPr>
          <p:cNvPr id="149" name="Google Shape;149;p6"/>
          <p:cNvPicPr preferRelativeResize="0"/>
          <p:nvPr/>
        </p:nvPicPr>
        <p:blipFill rotWithShape="1">
          <a:blip r:embed="rId3">
            <a:alphaModFix/>
          </a:blip>
          <a:srcRect b="0" l="0" r="0" t="0"/>
          <a:stretch/>
        </p:blipFill>
        <p:spPr>
          <a:xfrm>
            <a:off x="3313043" y="2093843"/>
            <a:ext cx="4903305" cy="278295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3" name="Shape 153"/>
        <p:cNvGrpSpPr/>
        <p:nvPr/>
      </p:nvGrpSpPr>
      <p:grpSpPr>
        <a:xfrm>
          <a:off x="0" y="0"/>
          <a:ext cx="0" cy="0"/>
          <a:chOff x="0" y="0"/>
          <a:chExt cx="0" cy="0"/>
        </a:xfrm>
      </p:grpSpPr>
      <p:sp>
        <p:nvSpPr>
          <p:cNvPr id="154" name="Google Shape;154;p7"/>
          <p:cNvSpPr txBox="1"/>
          <p:nvPr>
            <p:ph type="title"/>
          </p:nvPr>
        </p:nvSpPr>
        <p:spPr>
          <a:xfrm>
            <a:off x="937591" y="577161"/>
            <a:ext cx="10515600" cy="748058"/>
          </a:xfrm>
          <a:prstGeom prst="rect">
            <a:avLst/>
          </a:prstGeom>
          <a:solidFill>
            <a:schemeClr val="accent1"/>
          </a:solidFill>
          <a:ln>
            <a:noFill/>
          </a:ln>
          <a:effectLst>
            <a:outerShdw blurRad="50800">
              <a:srgbClr val="000000">
                <a:alpha val="60000"/>
              </a:srgbClr>
            </a:outerShdw>
          </a:effectLst>
        </p:spPr>
        <p:txBody>
          <a:bodyPr anchorCtr="0" anchor="b" bIns="45700" lIns="91425" spcFirstLastPara="1" rIns="91425" wrap="square" tIns="45700">
            <a:normAutofit fontScale="90000"/>
          </a:bodyPr>
          <a:lstStyle/>
          <a:p>
            <a:pPr indent="0" lvl="0" marL="0" rtl="0" algn="ctr">
              <a:spcBef>
                <a:spcPts val="0"/>
              </a:spcBef>
              <a:spcAft>
                <a:spcPts val="0"/>
              </a:spcAft>
              <a:buClr>
                <a:srgbClr val="FEFEFE"/>
              </a:buClr>
              <a:buSzPct val="100000"/>
              <a:buFont typeface="Century Gothic"/>
              <a:buNone/>
            </a:pPr>
            <a:r>
              <a:rPr b="1" lang="en-IN" sz="3600"/>
              <a:t>TREATMENTS BEFORE CREATING PREDICTIVE MODEL</a:t>
            </a:r>
            <a:endParaRPr b="1" sz="3600"/>
          </a:p>
        </p:txBody>
      </p:sp>
      <p:sp>
        <p:nvSpPr>
          <p:cNvPr id="155" name="Google Shape;155;p7"/>
          <p:cNvSpPr txBox="1"/>
          <p:nvPr>
            <p:ph idx="1" type="body"/>
          </p:nvPr>
        </p:nvSpPr>
        <p:spPr>
          <a:xfrm>
            <a:off x="937591" y="2027582"/>
            <a:ext cx="10515600" cy="4572001"/>
          </a:xfrm>
          <a:prstGeom prst="rect">
            <a:avLst/>
          </a:prstGeom>
          <a:solidFill>
            <a:schemeClr val="dk2"/>
          </a:solidFill>
          <a:ln>
            <a:noFill/>
          </a:ln>
          <a:effectLst>
            <a:outerShdw blurRad="50800">
              <a:srgbClr val="000000">
                <a:alpha val="40000"/>
              </a:srgbClr>
            </a:outerShdw>
          </a:effectLst>
        </p:spPr>
        <p:txBody>
          <a:bodyPr anchorCtr="0" anchor="ctr" bIns="45700" lIns="91425" spcFirstLastPara="1" rIns="91425" wrap="square" tIns="45700">
            <a:normAutofit fontScale="70000" lnSpcReduction="20000"/>
          </a:bodyPr>
          <a:lstStyle/>
          <a:p>
            <a:pPr indent="0" lvl="0" marL="0" rtl="0" algn="just">
              <a:spcBef>
                <a:spcPts val="0"/>
              </a:spcBef>
              <a:spcAft>
                <a:spcPts val="0"/>
              </a:spcAft>
              <a:buSzPct val="100000"/>
              <a:buNone/>
            </a:pPr>
            <a:r>
              <a:rPr b="1" lang="en-IN" sz="2400">
                <a:solidFill>
                  <a:srgbClr val="FFFF00"/>
                </a:solidFill>
              </a:rPr>
              <a:t>OUTLIER IDENTIFICATION and TREATMENT: </a:t>
            </a:r>
            <a:r>
              <a:rPr lang="en-IN" sz="2400"/>
              <a:t>identified outliers in the data based on z score that is if z score of a data point is more than 3, it indicates that the data point is quite different from the other data point and its an outlier.</a:t>
            </a:r>
            <a:endParaRPr/>
          </a:p>
          <a:p>
            <a:pPr indent="0" lvl="0" marL="0" rtl="0" algn="just">
              <a:spcBef>
                <a:spcPts val="936"/>
              </a:spcBef>
              <a:spcAft>
                <a:spcPts val="0"/>
              </a:spcAft>
              <a:buSzPct val="100000"/>
              <a:buNone/>
            </a:pPr>
            <a:r>
              <a:rPr lang="en-IN" sz="2400"/>
              <a:t>Here variable humidity had outliers in the minimum side of it and treated the outliers based on the z score . The scatterplot of correlation between humidity and temperature shows that now datapoints of humidity is free from outliers.</a:t>
            </a:r>
            <a:endParaRPr/>
          </a:p>
          <a:p>
            <a:pPr indent="0" lvl="0" marL="0" rtl="0" algn="just">
              <a:spcBef>
                <a:spcPts val="852"/>
              </a:spcBef>
              <a:spcAft>
                <a:spcPts val="0"/>
              </a:spcAft>
              <a:buSzPct val="100000"/>
              <a:buNone/>
            </a:pPr>
            <a:r>
              <a:t/>
            </a:r>
            <a:endParaRPr/>
          </a:p>
          <a:p>
            <a:pPr indent="0" lvl="0" marL="0" rtl="0" algn="just">
              <a:spcBef>
                <a:spcPts val="852"/>
              </a:spcBef>
              <a:spcAft>
                <a:spcPts val="0"/>
              </a:spcAft>
              <a:buSzPct val="100000"/>
              <a:buNone/>
            </a:pPr>
            <a:r>
              <a:t/>
            </a:r>
            <a:endParaRPr>
              <a:solidFill>
                <a:schemeClr val="dk1"/>
              </a:solidFill>
            </a:endParaRPr>
          </a:p>
          <a:p>
            <a:pPr indent="0" lvl="0" marL="0" rtl="0" algn="just">
              <a:spcBef>
                <a:spcPts val="852"/>
              </a:spcBef>
              <a:spcAft>
                <a:spcPts val="0"/>
              </a:spcAft>
              <a:buSzPct val="100000"/>
              <a:buNone/>
            </a:pPr>
            <a:r>
              <a:t/>
            </a:r>
            <a:endParaRPr/>
          </a:p>
          <a:p>
            <a:pPr indent="0" lvl="0" marL="0" rtl="0" algn="just">
              <a:spcBef>
                <a:spcPts val="866"/>
              </a:spcBef>
              <a:spcAft>
                <a:spcPts val="0"/>
              </a:spcAft>
              <a:buSzPct val="100000"/>
              <a:buNone/>
            </a:pPr>
            <a:r>
              <a:t/>
            </a:r>
            <a:endParaRPr sz="1900"/>
          </a:p>
          <a:p>
            <a:pPr indent="0" lvl="0" marL="0" rtl="0" algn="just">
              <a:spcBef>
                <a:spcPts val="852"/>
              </a:spcBef>
              <a:spcAft>
                <a:spcPts val="0"/>
              </a:spcAft>
              <a:buSzPct val="100000"/>
              <a:buNone/>
            </a:pPr>
            <a:r>
              <a:t/>
            </a:r>
            <a:endParaRPr/>
          </a:p>
          <a:p>
            <a:pPr indent="0" lvl="0" marL="0" rtl="0" algn="just">
              <a:spcBef>
                <a:spcPts val="964"/>
              </a:spcBef>
              <a:spcAft>
                <a:spcPts val="0"/>
              </a:spcAft>
              <a:buSzPct val="100000"/>
              <a:buNone/>
            </a:pPr>
            <a:r>
              <a:t/>
            </a:r>
            <a:endParaRPr sz="2600"/>
          </a:p>
          <a:p>
            <a:pPr indent="0" lvl="0" marL="0" rtl="0" algn="just">
              <a:spcBef>
                <a:spcPts val="964"/>
              </a:spcBef>
              <a:spcAft>
                <a:spcPts val="0"/>
              </a:spcAft>
              <a:buSzPct val="100000"/>
              <a:buNone/>
            </a:pPr>
            <a:r>
              <a:t/>
            </a:r>
            <a:endParaRPr sz="2600"/>
          </a:p>
          <a:p>
            <a:pPr indent="0" lvl="0" marL="0" rtl="0" algn="just">
              <a:spcBef>
                <a:spcPts val="964"/>
              </a:spcBef>
              <a:spcAft>
                <a:spcPts val="0"/>
              </a:spcAft>
              <a:buSzPct val="100000"/>
              <a:buNone/>
            </a:pPr>
            <a:r>
              <a:t/>
            </a:r>
            <a:endParaRPr sz="2600"/>
          </a:p>
          <a:p>
            <a:pPr indent="0" lvl="0" marL="0" rtl="0" algn="just">
              <a:spcBef>
                <a:spcPts val="964"/>
              </a:spcBef>
              <a:spcAft>
                <a:spcPts val="0"/>
              </a:spcAft>
              <a:buSzPct val="100000"/>
              <a:buNone/>
            </a:pPr>
            <a:r>
              <a:rPr lang="en-IN" sz="2600"/>
              <a:t>Outlier treated data is now ready for next steps to build predictive model on it.</a:t>
            </a:r>
            <a:endParaRPr/>
          </a:p>
          <a:p>
            <a:pPr indent="0" lvl="0" marL="0" rtl="0" algn="just">
              <a:spcBef>
                <a:spcPts val="852"/>
              </a:spcBef>
              <a:spcAft>
                <a:spcPts val="0"/>
              </a:spcAft>
              <a:buSzPct val="100000"/>
              <a:buNone/>
            </a:pPr>
            <a:r>
              <a:t/>
            </a:r>
            <a:endParaRPr/>
          </a:p>
        </p:txBody>
      </p:sp>
      <p:pic>
        <p:nvPicPr>
          <p:cNvPr id="156" name="Google Shape;156;p7"/>
          <p:cNvPicPr preferRelativeResize="0"/>
          <p:nvPr/>
        </p:nvPicPr>
        <p:blipFill rotWithShape="1">
          <a:blip r:embed="rId3">
            <a:alphaModFix/>
          </a:blip>
          <a:srcRect b="0" l="0" r="0" t="0"/>
          <a:stretch/>
        </p:blipFill>
        <p:spPr>
          <a:xfrm>
            <a:off x="3279913" y="3617843"/>
            <a:ext cx="5632173" cy="227937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791885" y="365125"/>
            <a:ext cx="10817018" cy="138416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just">
              <a:spcBef>
                <a:spcPts val="0"/>
              </a:spcBef>
              <a:spcAft>
                <a:spcPts val="0"/>
              </a:spcAft>
              <a:buClr>
                <a:srgbClr val="FEFEFE"/>
              </a:buClr>
              <a:buSzPts val="3100"/>
              <a:buFont typeface="Century Gothic"/>
              <a:buNone/>
            </a:pPr>
            <a:r>
              <a:rPr b="1" lang="en-IN" sz="3100"/>
              <a:t>      TREATMENTS BEFORE CREATING PREDICTIVE MODEL</a:t>
            </a:r>
            <a:br>
              <a:rPr lang="en-IN"/>
            </a:br>
            <a:endParaRPr/>
          </a:p>
        </p:txBody>
      </p:sp>
      <p:sp>
        <p:nvSpPr>
          <p:cNvPr id="162" name="Google Shape;162;p8"/>
          <p:cNvSpPr txBox="1"/>
          <p:nvPr>
            <p:ph idx="1" type="body"/>
          </p:nvPr>
        </p:nvSpPr>
        <p:spPr>
          <a:xfrm>
            <a:off x="1" y="1749287"/>
            <a:ext cx="12192000" cy="4743588"/>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70000" lnSpcReduction="20000"/>
          </a:bodyPr>
          <a:lstStyle/>
          <a:p>
            <a:pPr indent="0" lvl="0" marL="0" rtl="0" algn="l">
              <a:spcBef>
                <a:spcPts val="0"/>
              </a:spcBef>
              <a:spcAft>
                <a:spcPts val="0"/>
              </a:spcAft>
              <a:buSzPct val="100000"/>
              <a:buNone/>
            </a:pPr>
            <a:r>
              <a:rPr b="1" lang="en-IN" sz="2400">
                <a:solidFill>
                  <a:srgbClr val="FFFF00"/>
                </a:solidFill>
              </a:rPr>
              <a:t>Created independent and dependent datasets :</a:t>
            </a:r>
            <a:endParaRPr/>
          </a:p>
          <a:p>
            <a:pPr indent="0" lvl="0" marL="0" rtl="0" algn="just">
              <a:spcBef>
                <a:spcPts val="936"/>
              </a:spcBef>
              <a:spcAft>
                <a:spcPts val="0"/>
              </a:spcAft>
              <a:buSzPct val="100000"/>
              <a:buNone/>
            </a:pPr>
            <a:r>
              <a:rPr lang="en-IN" sz="2400"/>
              <a:t>Before creating predictive modelling divided the data into two data sets. One has just one variable that is the target variable Temperature (c)  and named it as Y . Another contains all the independent variables available in the data that are Precip type,  Apparent Temperature, Humidity. Named this dataset as X and also created dummies for the categorical variable Precip type which has two levels in it , rain and snow.</a:t>
            </a:r>
            <a:endParaRPr/>
          </a:p>
          <a:p>
            <a:pPr indent="0" lvl="0" marL="0" rtl="0" algn="just">
              <a:spcBef>
                <a:spcPts val="852"/>
              </a:spcBef>
              <a:spcAft>
                <a:spcPts val="0"/>
              </a:spcAft>
              <a:buSzPct val="100000"/>
              <a:buNone/>
            </a:pPr>
            <a:r>
              <a:t/>
            </a:r>
            <a:endParaRPr>
              <a:solidFill>
                <a:srgbClr val="0070C0"/>
              </a:solidFill>
            </a:endParaRPr>
          </a:p>
          <a:p>
            <a:pPr indent="0" lvl="0" marL="0" rtl="0" algn="just">
              <a:spcBef>
                <a:spcPts val="852"/>
              </a:spcBef>
              <a:spcAft>
                <a:spcPts val="0"/>
              </a:spcAft>
              <a:buSzPct val="100000"/>
              <a:buNone/>
            </a:pPr>
            <a:r>
              <a:t/>
            </a:r>
            <a:endParaRPr>
              <a:solidFill>
                <a:srgbClr val="0070C0"/>
              </a:solidFill>
            </a:endParaRPr>
          </a:p>
          <a:p>
            <a:pPr indent="0" lvl="0" marL="0" rtl="0" algn="just">
              <a:spcBef>
                <a:spcPts val="852"/>
              </a:spcBef>
              <a:spcAft>
                <a:spcPts val="0"/>
              </a:spcAft>
              <a:buSzPct val="100000"/>
              <a:buNone/>
            </a:pPr>
            <a:r>
              <a:t/>
            </a:r>
            <a:endParaRPr>
              <a:solidFill>
                <a:srgbClr val="0070C0"/>
              </a:solidFill>
            </a:endParaRPr>
          </a:p>
          <a:p>
            <a:pPr indent="0" lvl="0" marL="0" rtl="0" algn="just">
              <a:spcBef>
                <a:spcPts val="852"/>
              </a:spcBef>
              <a:spcAft>
                <a:spcPts val="0"/>
              </a:spcAft>
              <a:buSzPct val="100000"/>
              <a:buNone/>
            </a:pPr>
            <a:r>
              <a:t/>
            </a:r>
            <a:endParaRPr>
              <a:solidFill>
                <a:srgbClr val="0070C0"/>
              </a:solidFill>
            </a:endParaRPr>
          </a:p>
          <a:p>
            <a:pPr indent="0" lvl="0" marL="0" rtl="0" algn="just">
              <a:spcBef>
                <a:spcPts val="852"/>
              </a:spcBef>
              <a:spcAft>
                <a:spcPts val="0"/>
              </a:spcAft>
              <a:buSzPct val="100000"/>
              <a:buNone/>
            </a:pPr>
            <a:r>
              <a:t/>
            </a:r>
            <a:endParaRPr>
              <a:solidFill>
                <a:srgbClr val="FFFF00"/>
              </a:solidFill>
            </a:endParaRPr>
          </a:p>
          <a:p>
            <a:pPr indent="0" lvl="0" marL="0" rtl="0" algn="just">
              <a:spcBef>
                <a:spcPts val="936"/>
              </a:spcBef>
              <a:spcAft>
                <a:spcPts val="0"/>
              </a:spcAft>
              <a:buSzPct val="100000"/>
              <a:buNone/>
            </a:pPr>
            <a:r>
              <a:t/>
            </a:r>
            <a:endParaRPr b="1" sz="2400">
              <a:solidFill>
                <a:srgbClr val="FFFF00"/>
              </a:solidFill>
            </a:endParaRPr>
          </a:p>
          <a:p>
            <a:pPr indent="0" lvl="0" marL="0" rtl="0" algn="just">
              <a:spcBef>
                <a:spcPts val="936"/>
              </a:spcBef>
              <a:spcAft>
                <a:spcPts val="0"/>
              </a:spcAft>
              <a:buSzPct val="100000"/>
              <a:buNone/>
            </a:pPr>
            <a:r>
              <a:t/>
            </a:r>
            <a:endParaRPr b="1" sz="2400">
              <a:solidFill>
                <a:srgbClr val="FFFF00"/>
              </a:solidFill>
            </a:endParaRPr>
          </a:p>
          <a:p>
            <a:pPr indent="0" lvl="0" marL="0" rtl="0" algn="just">
              <a:spcBef>
                <a:spcPts val="936"/>
              </a:spcBef>
              <a:spcAft>
                <a:spcPts val="0"/>
              </a:spcAft>
              <a:buSzPct val="100000"/>
              <a:buNone/>
            </a:pPr>
            <a:r>
              <a:rPr b="1" lang="en-IN" sz="2400">
                <a:solidFill>
                  <a:srgbClr val="FFFF00"/>
                </a:solidFill>
              </a:rPr>
              <a:t>Divided the dataset into Training and Testing :</a:t>
            </a:r>
            <a:endParaRPr/>
          </a:p>
          <a:p>
            <a:pPr indent="0" lvl="0" marL="0" rtl="0" algn="just">
              <a:spcBef>
                <a:spcPts val="936"/>
              </a:spcBef>
              <a:spcAft>
                <a:spcPts val="0"/>
              </a:spcAft>
              <a:buSzPct val="100000"/>
              <a:buNone/>
            </a:pPr>
            <a:r>
              <a:rPr lang="en-IN" sz="2400"/>
              <a:t>For both the datasets of independent and dependent variables, divided them into 70:30 ratio that is the training and testing dataset respectively.</a:t>
            </a:r>
            <a:endParaRPr/>
          </a:p>
        </p:txBody>
      </p:sp>
      <p:grpSp>
        <p:nvGrpSpPr>
          <p:cNvPr id="163" name="Google Shape;163;p8"/>
          <p:cNvGrpSpPr/>
          <p:nvPr/>
        </p:nvGrpSpPr>
        <p:grpSpPr>
          <a:xfrm>
            <a:off x="1179442" y="3591339"/>
            <a:ext cx="10283686" cy="1749286"/>
            <a:chOff x="0" y="0"/>
            <a:chExt cx="10283686" cy="1749286"/>
          </a:xfrm>
        </p:grpSpPr>
        <p:sp>
          <p:nvSpPr>
            <p:cNvPr id="164" name="Google Shape;164;p8"/>
            <p:cNvSpPr/>
            <p:nvPr/>
          </p:nvSpPr>
          <p:spPr>
            <a:xfrm>
              <a:off x="0" y="0"/>
              <a:ext cx="10283686" cy="524786"/>
            </a:xfrm>
            <a:prstGeom prst="rect">
              <a:avLst/>
            </a:prstGeom>
            <a:solidFill>
              <a:srgbClr val="FF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txBox="1"/>
            <p:nvPr/>
          </p:nvSpPr>
          <p:spPr>
            <a:xfrm>
              <a:off x="0" y="0"/>
              <a:ext cx="10283686" cy="524786"/>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entury Gothic"/>
                <a:buNone/>
              </a:pPr>
              <a:r>
                <a:rPr lang="en-IN" sz="2400">
                  <a:solidFill>
                    <a:schemeClr val="lt1"/>
                  </a:solidFill>
                  <a:latin typeface="Century Gothic"/>
                  <a:ea typeface="Century Gothic"/>
                  <a:cs typeface="Century Gothic"/>
                  <a:sym typeface="Century Gothic"/>
                </a:rPr>
                <a:t>VARIABLES</a:t>
              </a:r>
              <a:endParaRPr sz="2400">
                <a:solidFill>
                  <a:schemeClr val="lt1"/>
                </a:solidFill>
                <a:latin typeface="Century Gothic"/>
                <a:ea typeface="Century Gothic"/>
                <a:cs typeface="Century Gothic"/>
                <a:sym typeface="Century Gothic"/>
              </a:endParaRPr>
            </a:p>
          </p:txBody>
        </p:sp>
        <p:sp>
          <p:nvSpPr>
            <p:cNvPr id="166" name="Google Shape;166;p8"/>
            <p:cNvSpPr/>
            <p:nvPr/>
          </p:nvSpPr>
          <p:spPr>
            <a:xfrm>
              <a:off x="0" y="524786"/>
              <a:ext cx="5141843" cy="1102050"/>
            </a:xfrm>
            <a:prstGeom prst="rect">
              <a:avLst/>
            </a:prstGeom>
            <a:solidFill>
              <a:srgbClr val="00C6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txBox="1"/>
            <p:nvPr/>
          </p:nvSpPr>
          <p:spPr>
            <a:xfrm>
              <a:off x="0" y="524786"/>
              <a:ext cx="5141843" cy="110205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entury Gothic"/>
                <a:buNone/>
              </a:pPr>
              <a:r>
                <a:rPr lang="en-IN" sz="1800">
                  <a:solidFill>
                    <a:schemeClr val="lt1"/>
                  </a:solidFill>
                  <a:latin typeface="Century Gothic"/>
                  <a:ea typeface="Century Gothic"/>
                  <a:cs typeface="Century Gothic"/>
                  <a:sym typeface="Century Gothic"/>
                </a:rPr>
                <a:t>DEPENDENT</a:t>
              </a:r>
              <a:endParaRPr/>
            </a:p>
            <a:p>
              <a:pPr indent="0" lvl="0" marL="0" marR="0" rtl="0" algn="ctr">
                <a:lnSpc>
                  <a:spcPct val="90000"/>
                </a:lnSpc>
                <a:spcBef>
                  <a:spcPts val="630"/>
                </a:spcBef>
                <a:spcAft>
                  <a:spcPts val="0"/>
                </a:spcAft>
                <a:buClr>
                  <a:schemeClr val="lt1"/>
                </a:buClr>
                <a:buSzPts val="1800"/>
                <a:buFont typeface="Century Gothic"/>
                <a:buNone/>
              </a:pPr>
              <a:r>
                <a:rPr lang="en-IN" sz="1800">
                  <a:solidFill>
                    <a:schemeClr val="lt1"/>
                  </a:solidFill>
                  <a:latin typeface="Century Gothic"/>
                  <a:ea typeface="Century Gothic"/>
                  <a:cs typeface="Century Gothic"/>
                  <a:sym typeface="Century Gothic"/>
                </a:rPr>
                <a:t>TEMPERATURE© (TARGET VARIABLE)</a:t>
              </a:r>
              <a:endParaRPr sz="1800">
                <a:solidFill>
                  <a:schemeClr val="lt1"/>
                </a:solidFill>
                <a:latin typeface="Century Gothic"/>
                <a:ea typeface="Century Gothic"/>
                <a:cs typeface="Century Gothic"/>
                <a:sym typeface="Century Gothic"/>
              </a:endParaRPr>
            </a:p>
          </p:txBody>
        </p:sp>
        <p:sp>
          <p:nvSpPr>
            <p:cNvPr id="168" name="Google Shape;168;p8"/>
            <p:cNvSpPr/>
            <p:nvPr/>
          </p:nvSpPr>
          <p:spPr>
            <a:xfrm>
              <a:off x="5141843" y="524786"/>
              <a:ext cx="5141843" cy="1102050"/>
            </a:xfrm>
            <a:prstGeom prst="rect">
              <a:avLst/>
            </a:prstGeom>
            <a:solidFill>
              <a:srgbClr val="00C6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txBox="1"/>
            <p:nvPr/>
          </p:nvSpPr>
          <p:spPr>
            <a:xfrm>
              <a:off x="5141843" y="524786"/>
              <a:ext cx="5141843" cy="110205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entury Gothic"/>
                <a:buNone/>
              </a:pPr>
              <a:r>
                <a:t/>
              </a:r>
              <a:endParaRPr sz="1400">
                <a:solidFill>
                  <a:schemeClr val="lt1"/>
                </a:solidFill>
                <a:latin typeface="Century Gothic"/>
                <a:ea typeface="Century Gothic"/>
                <a:cs typeface="Century Gothic"/>
                <a:sym typeface="Century Gothic"/>
              </a:endParaRPr>
            </a:p>
            <a:p>
              <a:pPr indent="0" lvl="0" marL="0" marR="0" rtl="0" algn="ctr">
                <a:lnSpc>
                  <a:spcPct val="90000"/>
                </a:lnSpc>
                <a:spcBef>
                  <a:spcPts val="490"/>
                </a:spcBef>
                <a:spcAft>
                  <a:spcPts val="0"/>
                </a:spcAft>
                <a:buClr>
                  <a:schemeClr val="lt1"/>
                </a:buClr>
                <a:buSzPts val="1400"/>
                <a:buFont typeface="Century Gothic"/>
                <a:buNone/>
              </a:pPr>
              <a:r>
                <a:rPr lang="en-IN" sz="1400">
                  <a:solidFill>
                    <a:schemeClr val="lt1"/>
                  </a:solidFill>
                  <a:latin typeface="Century Gothic"/>
                  <a:ea typeface="Century Gothic"/>
                  <a:cs typeface="Century Gothic"/>
                  <a:sym typeface="Century Gothic"/>
                </a:rPr>
                <a:t>INDEPENDENT</a:t>
              </a:r>
              <a:endParaRPr/>
            </a:p>
            <a:p>
              <a:pPr indent="0" lvl="0" marL="0" marR="0" rtl="0" algn="ctr">
                <a:lnSpc>
                  <a:spcPct val="90000"/>
                </a:lnSpc>
                <a:spcBef>
                  <a:spcPts val="490"/>
                </a:spcBef>
                <a:spcAft>
                  <a:spcPts val="0"/>
                </a:spcAft>
                <a:buClr>
                  <a:schemeClr val="lt1"/>
                </a:buClr>
                <a:buSzPts val="1400"/>
                <a:buFont typeface="Century Gothic"/>
                <a:buNone/>
              </a:pPr>
              <a:r>
                <a:rPr b="1" lang="en-IN" sz="1400">
                  <a:solidFill>
                    <a:schemeClr val="lt1"/>
                  </a:solidFill>
                  <a:latin typeface="Century Gothic"/>
                  <a:ea typeface="Century Gothic"/>
                  <a:cs typeface="Century Gothic"/>
                  <a:sym typeface="Century Gothic"/>
                </a:rPr>
                <a:t>PRECIP TYPE (LEVELS : SNOW AND RAIN)</a:t>
              </a:r>
              <a:endParaRPr/>
            </a:p>
            <a:p>
              <a:pPr indent="0" lvl="0" marL="0" marR="0" rtl="0" algn="ctr">
                <a:lnSpc>
                  <a:spcPct val="90000"/>
                </a:lnSpc>
                <a:spcBef>
                  <a:spcPts val="490"/>
                </a:spcBef>
                <a:spcAft>
                  <a:spcPts val="0"/>
                </a:spcAft>
                <a:buClr>
                  <a:schemeClr val="lt1"/>
                </a:buClr>
                <a:buSzPts val="1400"/>
                <a:buFont typeface="Century Gothic"/>
                <a:buNone/>
              </a:pPr>
              <a:r>
                <a:rPr b="1" lang="en-IN" sz="1400">
                  <a:solidFill>
                    <a:schemeClr val="lt1"/>
                  </a:solidFill>
                  <a:latin typeface="Century Gothic"/>
                  <a:ea typeface="Century Gothic"/>
                  <a:cs typeface="Century Gothic"/>
                  <a:sym typeface="Century Gothic"/>
                </a:rPr>
                <a:t>HUMIDITY</a:t>
              </a:r>
              <a:endParaRPr/>
            </a:p>
            <a:p>
              <a:pPr indent="0" lvl="0" marL="0" marR="0" rtl="0" algn="ctr">
                <a:lnSpc>
                  <a:spcPct val="90000"/>
                </a:lnSpc>
                <a:spcBef>
                  <a:spcPts val="490"/>
                </a:spcBef>
                <a:spcAft>
                  <a:spcPts val="0"/>
                </a:spcAft>
                <a:buClr>
                  <a:schemeClr val="lt1"/>
                </a:buClr>
                <a:buSzPts val="1400"/>
                <a:buFont typeface="Century Gothic"/>
                <a:buNone/>
              </a:pPr>
              <a:r>
                <a:rPr b="1" lang="en-IN" sz="1400">
                  <a:solidFill>
                    <a:schemeClr val="lt1"/>
                  </a:solidFill>
                  <a:latin typeface="Century Gothic"/>
                  <a:ea typeface="Century Gothic"/>
                  <a:cs typeface="Century Gothic"/>
                  <a:sym typeface="Century Gothic"/>
                </a:rPr>
                <a:t>APARENT TEMPERATURE©</a:t>
              </a:r>
              <a:endParaRPr/>
            </a:p>
            <a:p>
              <a:pPr indent="0" lvl="0" marL="0" marR="0" rtl="0" algn="ctr">
                <a:lnSpc>
                  <a:spcPct val="90000"/>
                </a:lnSpc>
                <a:spcBef>
                  <a:spcPts val="490"/>
                </a:spcBef>
                <a:spcAft>
                  <a:spcPts val="0"/>
                </a:spcAft>
                <a:buClr>
                  <a:schemeClr val="lt1"/>
                </a:buClr>
                <a:buSzPts val="800"/>
                <a:buFont typeface="Century Gothic"/>
                <a:buNone/>
              </a:pPr>
              <a:r>
                <a:t/>
              </a:r>
              <a:endParaRPr sz="800">
                <a:solidFill>
                  <a:schemeClr val="lt1"/>
                </a:solidFill>
                <a:latin typeface="Century Gothic"/>
                <a:ea typeface="Century Gothic"/>
                <a:cs typeface="Century Gothic"/>
                <a:sym typeface="Century Gothic"/>
              </a:endParaRPr>
            </a:p>
          </p:txBody>
        </p:sp>
        <p:sp>
          <p:nvSpPr>
            <p:cNvPr id="170" name="Google Shape;170;p8"/>
            <p:cNvSpPr/>
            <p:nvPr/>
          </p:nvSpPr>
          <p:spPr>
            <a:xfrm>
              <a:off x="0" y="1626836"/>
              <a:ext cx="10283686" cy="122450"/>
            </a:xfrm>
            <a:prstGeom prst="rect">
              <a:avLst/>
            </a:prstGeom>
            <a:solidFill>
              <a:srgbClr val="00B2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490331"/>
            <a:ext cx="10515600" cy="160351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fontScale="90000"/>
          </a:bodyPr>
          <a:lstStyle/>
          <a:p>
            <a:pPr indent="0" lvl="0" marL="0" rtl="0" algn="ctr">
              <a:spcBef>
                <a:spcPts val="0"/>
              </a:spcBef>
              <a:spcAft>
                <a:spcPts val="0"/>
              </a:spcAft>
              <a:buClr>
                <a:srgbClr val="FEFEFE"/>
              </a:buClr>
              <a:buSzPct val="100000"/>
              <a:buFont typeface="Century Gothic"/>
              <a:buNone/>
            </a:pPr>
            <a:br>
              <a:rPr b="1" lang="en-IN"/>
            </a:br>
            <a:br>
              <a:rPr b="1" lang="en-IN"/>
            </a:br>
            <a:br>
              <a:rPr b="1" lang="en-IN"/>
            </a:br>
            <a:br>
              <a:rPr b="1" lang="en-IN"/>
            </a:br>
            <a:br>
              <a:rPr b="1" lang="en-IN"/>
            </a:br>
            <a:r>
              <a:rPr b="1" lang="en-IN"/>
              <a:t> PREDICTIVE MODEL BUILDING</a:t>
            </a:r>
            <a:br>
              <a:rPr lang="en-IN"/>
            </a:br>
            <a:endParaRPr/>
          </a:p>
        </p:txBody>
      </p:sp>
      <p:sp>
        <p:nvSpPr>
          <p:cNvPr id="176" name="Google Shape;176;p9"/>
          <p:cNvSpPr txBox="1"/>
          <p:nvPr>
            <p:ph idx="1" type="body"/>
          </p:nvPr>
        </p:nvSpPr>
        <p:spPr>
          <a:xfrm>
            <a:off x="404191" y="1709530"/>
            <a:ext cx="11376992" cy="471777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55000" lnSpcReduction="20000"/>
          </a:bodyPr>
          <a:lstStyle/>
          <a:p>
            <a:pPr indent="0" lvl="0" marL="0" rtl="0" algn="l">
              <a:spcBef>
                <a:spcPts val="0"/>
              </a:spcBef>
              <a:spcAft>
                <a:spcPts val="0"/>
              </a:spcAft>
              <a:buSzPct val="100000"/>
              <a:buNone/>
            </a:pPr>
            <a:r>
              <a:rPr lang="en-IN"/>
              <a:t> </a:t>
            </a:r>
            <a:r>
              <a:rPr lang="en-IN" sz="5100"/>
              <a:t>Packages used in python to build the model are :</a:t>
            </a:r>
            <a:endParaRPr/>
          </a:p>
          <a:p>
            <a:pPr indent="0" lvl="0" marL="0" rtl="0" algn="l">
              <a:spcBef>
                <a:spcPts val="798"/>
              </a:spcBef>
              <a:spcAft>
                <a:spcPts val="0"/>
              </a:spcAft>
              <a:buSzPct val="100000"/>
              <a:buNone/>
            </a:pPr>
            <a:r>
              <a:t/>
            </a:r>
            <a:endParaRPr/>
          </a:p>
          <a:p>
            <a:pPr indent="0" lvl="0" marL="0" rtl="0" algn="just">
              <a:spcBef>
                <a:spcPts val="864"/>
              </a:spcBef>
              <a:spcAft>
                <a:spcPts val="0"/>
              </a:spcAft>
              <a:buSzPct val="100000"/>
              <a:buNone/>
            </a:pPr>
            <a:r>
              <a:t/>
            </a:r>
            <a:endParaRPr sz="2400"/>
          </a:p>
          <a:p>
            <a:pPr indent="0" lvl="0" marL="0" rtl="0" algn="just">
              <a:spcBef>
                <a:spcPts val="919"/>
              </a:spcBef>
              <a:spcAft>
                <a:spcPts val="0"/>
              </a:spcAft>
              <a:buSzPct val="100000"/>
              <a:buNone/>
            </a:pPr>
            <a:r>
              <a:t/>
            </a:r>
            <a:endParaRPr sz="2900"/>
          </a:p>
          <a:p>
            <a:pPr indent="0" lvl="0" marL="0" rtl="0" algn="just">
              <a:spcBef>
                <a:spcPts val="952"/>
              </a:spcBef>
              <a:spcAft>
                <a:spcPts val="0"/>
              </a:spcAft>
              <a:buSzPct val="100000"/>
              <a:buNone/>
            </a:pPr>
            <a:r>
              <a:rPr lang="en-IN" sz="3200"/>
              <a:t>To  build a linear regression model on this data first sklearn package has been used which is more  oriented towards optimization part of algorithm that tries to reduce the loss function. To get an intercept term , added an constant term 1 to the  train and test data. From sklearn extracted the coefficients as well. </a:t>
            </a:r>
            <a:endParaRPr/>
          </a:p>
          <a:p>
            <a:pPr indent="0" lvl="0" marL="0" rtl="0" algn="just">
              <a:spcBef>
                <a:spcPts val="864"/>
              </a:spcBef>
              <a:spcAft>
                <a:spcPts val="0"/>
              </a:spcAft>
              <a:buSzPct val="100000"/>
              <a:buNone/>
            </a:pPr>
            <a:r>
              <a:t/>
            </a:r>
            <a:endParaRPr sz="2400"/>
          </a:p>
          <a:p>
            <a:pPr indent="0" lvl="0" marL="0" rtl="0" algn="just">
              <a:spcBef>
                <a:spcPts val="864"/>
              </a:spcBef>
              <a:spcAft>
                <a:spcPts val="0"/>
              </a:spcAft>
              <a:buSzPct val="100000"/>
              <a:buNone/>
            </a:pPr>
            <a:r>
              <a:t/>
            </a:r>
            <a:endParaRPr sz="2400"/>
          </a:p>
          <a:p>
            <a:pPr indent="0" lvl="0" marL="0" rtl="0" algn="just">
              <a:spcBef>
                <a:spcPts val="864"/>
              </a:spcBef>
              <a:spcAft>
                <a:spcPts val="0"/>
              </a:spcAft>
              <a:buSzPct val="100000"/>
              <a:buNone/>
            </a:pPr>
            <a:r>
              <a:t/>
            </a:r>
            <a:endParaRPr sz="2400"/>
          </a:p>
          <a:p>
            <a:pPr indent="0" lvl="0" marL="0" rtl="0" algn="just">
              <a:spcBef>
                <a:spcPts val="952"/>
              </a:spcBef>
              <a:spcAft>
                <a:spcPts val="0"/>
              </a:spcAft>
              <a:buSzPct val="100000"/>
              <a:buNone/>
            </a:pPr>
            <a:r>
              <a:t/>
            </a:r>
            <a:endParaRPr sz="3200"/>
          </a:p>
          <a:p>
            <a:pPr indent="0" lvl="0" marL="0" rtl="0" algn="just">
              <a:spcBef>
                <a:spcPts val="952"/>
              </a:spcBef>
              <a:spcAft>
                <a:spcPts val="0"/>
              </a:spcAft>
              <a:buSzPct val="100000"/>
              <a:buNone/>
            </a:pPr>
            <a:r>
              <a:rPr lang="en-IN" sz="3200"/>
              <a:t>For the train and test data fitted linear regression model to have more details about the data.  This gives the summary statements containing R^2 value, adjusted R^2 value, F test, T test, AIC, BIC, DW test, skewness , kurtosis etc.</a:t>
            </a:r>
            <a:endParaRPr/>
          </a:p>
          <a:p>
            <a:pPr indent="0" lvl="0" marL="0" rtl="0" algn="just">
              <a:spcBef>
                <a:spcPts val="864"/>
              </a:spcBef>
              <a:spcAft>
                <a:spcPts val="0"/>
              </a:spcAft>
              <a:buSzPct val="100000"/>
              <a:buNone/>
            </a:pPr>
            <a:r>
              <a:t/>
            </a:r>
            <a:endParaRPr sz="2400"/>
          </a:p>
          <a:p>
            <a:pPr indent="0" lvl="0" marL="0" rtl="0" algn="just">
              <a:spcBef>
                <a:spcPts val="864"/>
              </a:spcBef>
              <a:spcAft>
                <a:spcPts val="0"/>
              </a:spcAft>
              <a:buSzPct val="100000"/>
              <a:buNone/>
            </a:pPr>
            <a:r>
              <a:t/>
            </a:r>
            <a:endParaRPr sz="2400"/>
          </a:p>
          <a:p>
            <a:pPr indent="0" lvl="0" marL="0" rtl="0" algn="just">
              <a:spcBef>
                <a:spcPts val="864"/>
              </a:spcBef>
              <a:spcAft>
                <a:spcPts val="0"/>
              </a:spcAft>
              <a:buSzPct val="100000"/>
              <a:buNone/>
            </a:pPr>
            <a:r>
              <a:t/>
            </a:r>
            <a:endParaRPr sz="2400"/>
          </a:p>
        </p:txBody>
      </p:sp>
      <p:sp>
        <p:nvSpPr>
          <p:cNvPr id="177" name="Google Shape;177;p9"/>
          <p:cNvSpPr/>
          <p:nvPr/>
        </p:nvSpPr>
        <p:spPr>
          <a:xfrm>
            <a:off x="5102086" y="1954695"/>
            <a:ext cx="2093843" cy="834889"/>
          </a:xfrm>
          <a:prstGeom prst="ellipse">
            <a:avLst/>
          </a:prstGeom>
          <a:solidFill>
            <a:schemeClr val="accent4"/>
          </a:solidFill>
          <a:ln cap="rnd" cmpd="sng" w="158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Century Gothic"/>
                <a:ea typeface="Century Gothic"/>
                <a:cs typeface="Century Gothic"/>
                <a:sym typeface="Century Gothic"/>
              </a:rPr>
              <a:t>SKlearn</a:t>
            </a:r>
            <a:endParaRPr b="1" sz="1800">
              <a:solidFill>
                <a:schemeClr val="lt1"/>
              </a:solidFill>
              <a:latin typeface="Century Gothic"/>
              <a:ea typeface="Century Gothic"/>
              <a:cs typeface="Century Gothic"/>
              <a:sym typeface="Century Gothic"/>
            </a:endParaRPr>
          </a:p>
        </p:txBody>
      </p:sp>
      <p:sp>
        <p:nvSpPr>
          <p:cNvPr id="178" name="Google Shape;178;p9"/>
          <p:cNvSpPr/>
          <p:nvPr/>
        </p:nvSpPr>
        <p:spPr>
          <a:xfrm>
            <a:off x="4744279" y="4068416"/>
            <a:ext cx="3048000" cy="834888"/>
          </a:xfrm>
          <a:prstGeom prst="ellipse">
            <a:avLst/>
          </a:prstGeom>
          <a:solidFill>
            <a:schemeClr val="accent4"/>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Century Gothic"/>
                <a:ea typeface="Century Gothic"/>
                <a:cs typeface="Century Gothic"/>
                <a:sym typeface="Century Gothic"/>
              </a:rPr>
              <a:t>Statmodel.api</a:t>
            </a:r>
            <a:endParaRPr b="1"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2022-11-05T16:16:50Z</dcterms:created>
  <dc:creator>Nandini</dc:creator>
</cp:coreProperties>
</file>