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67" r:id="rId3"/>
    <p:sldId id="268" r:id="rId4"/>
    <p:sldId id="269" r:id="rId5"/>
    <p:sldId id="258" r:id="rId6"/>
    <p:sldId id="259" r:id="rId7"/>
    <p:sldId id="260" r:id="rId8"/>
    <p:sldId id="261" r:id="rId9"/>
    <p:sldId id="262" r:id="rId10"/>
    <p:sldId id="263" r:id="rId11"/>
    <p:sldId id="264" r:id="rId12"/>
    <p:sldId id="271"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E31521-BF38-4889-9387-00B3DE33F219}"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6B7B79-4333-4648-BC8A-1E00A83DA47E}" type="slidenum">
              <a:rPr lang="en-IN" smtClean="0"/>
              <a:t>‹#›</a:t>
            </a:fld>
            <a:endParaRPr lang="en-IN"/>
          </a:p>
        </p:txBody>
      </p:sp>
    </p:spTree>
    <p:extLst>
      <p:ext uri="{BB962C8B-B14F-4D97-AF65-F5344CB8AC3E}">
        <p14:creationId xmlns:p14="http://schemas.microsoft.com/office/powerpoint/2010/main" val="3431547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E31521-BF38-4889-9387-00B3DE33F219}"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6B7B79-4333-4648-BC8A-1E00A83DA47E}" type="slidenum">
              <a:rPr lang="en-IN" smtClean="0"/>
              <a:t>‹#›</a:t>
            </a:fld>
            <a:endParaRPr lang="en-IN"/>
          </a:p>
        </p:txBody>
      </p:sp>
    </p:spTree>
    <p:extLst>
      <p:ext uri="{BB962C8B-B14F-4D97-AF65-F5344CB8AC3E}">
        <p14:creationId xmlns:p14="http://schemas.microsoft.com/office/powerpoint/2010/main" val="196674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5E31521-BF38-4889-9387-00B3DE33F219}"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6B7B79-4333-4648-BC8A-1E00A83DA47E}" type="slidenum">
              <a:rPr lang="en-IN" smtClean="0"/>
              <a:t>‹#›</a:t>
            </a:fld>
            <a:endParaRPr lang="en-IN"/>
          </a:p>
        </p:txBody>
      </p:sp>
    </p:spTree>
    <p:extLst>
      <p:ext uri="{BB962C8B-B14F-4D97-AF65-F5344CB8AC3E}">
        <p14:creationId xmlns:p14="http://schemas.microsoft.com/office/powerpoint/2010/main" val="455059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5E31521-BF38-4889-9387-00B3DE33F219}"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6B7B79-4333-4648-BC8A-1E00A83DA47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96667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E31521-BF38-4889-9387-00B3DE33F219}"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6B7B79-4333-4648-BC8A-1E00A83DA47E}" type="slidenum">
              <a:rPr lang="en-IN" smtClean="0"/>
              <a:t>‹#›</a:t>
            </a:fld>
            <a:endParaRPr lang="en-IN"/>
          </a:p>
        </p:txBody>
      </p:sp>
    </p:spTree>
    <p:extLst>
      <p:ext uri="{BB962C8B-B14F-4D97-AF65-F5344CB8AC3E}">
        <p14:creationId xmlns:p14="http://schemas.microsoft.com/office/powerpoint/2010/main" val="113209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E31521-BF38-4889-9387-00B3DE33F219}" type="datetimeFigureOut">
              <a:rPr lang="en-IN" smtClean="0"/>
              <a:t>29-06-2022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6B7B79-4333-4648-BC8A-1E00A83DA47E}" type="slidenum">
              <a:rPr lang="en-IN" smtClean="0"/>
              <a:t>‹#›</a:t>
            </a:fld>
            <a:endParaRPr lang="en-IN"/>
          </a:p>
        </p:txBody>
      </p:sp>
    </p:spTree>
    <p:extLst>
      <p:ext uri="{BB962C8B-B14F-4D97-AF65-F5344CB8AC3E}">
        <p14:creationId xmlns:p14="http://schemas.microsoft.com/office/powerpoint/2010/main" val="4292020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E31521-BF38-4889-9387-00B3DE33F219}" type="datetimeFigureOut">
              <a:rPr lang="en-IN" smtClean="0"/>
              <a:t>29-06-2022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6B7B79-4333-4648-BC8A-1E00A83DA47E}" type="slidenum">
              <a:rPr lang="en-IN" smtClean="0"/>
              <a:t>‹#›</a:t>
            </a:fld>
            <a:endParaRPr lang="en-IN"/>
          </a:p>
        </p:txBody>
      </p:sp>
    </p:spTree>
    <p:extLst>
      <p:ext uri="{BB962C8B-B14F-4D97-AF65-F5344CB8AC3E}">
        <p14:creationId xmlns:p14="http://schemas.microsoft.com/office/powerpoint/2010/main" val="1192221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E31521-BF38-4889-9387-00B3DE33F219}"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6B7B79-4333-4648-BC8A-1E00A83DA47E}" type="slidenum">
              <a:rPr lang="en-IN" smtClean="0"/>
              <a:t>‹#›</a:t>
            </a:fld>
            <a:endParaRPr lang="en-IN"/>
          </a:p>
        </p:txBody>
      </p:sp>
    </p:spTree>
    <p:extLst>
      <p:ext uri="{BB962C8B-B14F-4D97-AF65-F5344CB8AC3E}">
        <p14:creationId xmlns:p14="http://schemas.microsoft.com/office/powerpoint/2010/main" val="195930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E31521-BF38-4889-9387-00B3DE33F219}"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6B7B79-4333-4648-BC8A-1E00A83DA47E}" type="slidenum">
              <a:rPr lang="en-IN" smtClean="0"/>
              <a:t>‹#›</a:t>
            </a:fld>
            <a:endParaRPr lang="en-IN"/>
          </a:p>
        </p:txBody>
      </p:sp>
    </p:spTree>
    <p:extLst>
      <p:ext uri="{BB962C8B-B14F-4D97-AF65-F5344CB8AC3E}">
        <p14:creationId xmlns:p14="http://schemas.microsoft.com/office/powerpoint/2010/main" val="123083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5E31521-BF38-4889-9387-00B3DE33F219}"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6B7B79-4333-4648-BC8A-1E00A83DA47E}" type="slidenum">
              <a:rPr lang="en-IN" smtClean="0"/>
              <a:t>‹#›</a:t>
            </a:fld>
            <a:endParaRPr lang="en-IN"/>
          </a:p>
        </p:txBody>
      </p:sp>
    </p:spTree>
    <p:extLst>
      <p:ext uri="{BB962C8B-B14F-4D97-AF65-F5344CB8AC3E}">
        <p14:creationId xmlns:p14="http://schemas.microsoft.com/office/powerpoint/2010/main" val="409519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E31521-BF38-4889-9387-00B3DE33F219}"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6B7B79-4333-4648-BC8A-1E00A83DA47E}" type="slidenum">
              <a:rPr lang="en-IN" smtClean="0"/>
              <a:t>‹#›</a:t>
            </a:fld>
            <a:endParaRPr lang="en-IN"/>
          </a:p>
        </p:txBody>
      </p:sp>
    </p:spTree>
    <p:extLst>
      <p:ext uri="{BB962C8B-B14F-4D97-AF65-F5344CB8AC3E}">
        <p14:creationId xmlns:p14="http://schemas.microsoft.com/office/powerpoint/2010/main" val="3355798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E31521-BF38-4889-9387-00B3DE33F219}"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6B7B79-4333-4648-BC8A-1E00A83DA47E}" type="slidenum">
              <a:rPr lang="en-IN" smtClean="0"/>
              <a:t>‹#›</a:t>
            </a:fld>
            <a:endParaRPr lang="en-IN"/>
          </a:p>
        </p:txBody>
      </p:sp>
    </p:spTree>
    <p:extLst>
      <p:ext uri="{BB962C8B-B14F-4D97-AF65-F5344CB8AC3E}">
        <p14:creationId xmlns:p14="http://schemas.microsoft.com/office/powerpoint/2010/main" val="3749770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E31521-BF38-4889-9387-00B3DE33F219}" type="datetimeFigureOut">
              <a:rPr lang="en-IN" smtClean="0"/>
              <a:t>29-06-2022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6B7B79-4333-4648-BC8A-1E00A83DA47E}" type="slidenum">
              <a:rPr lang="en-IN" smtClean="0"/>
              <a:t>‹#›</a:t>
            </a:fld>
            <a:endParaRPr lang="en-IN"/>
          </a:p>
        </p:txBody>
      </p:sp>
    </p:spTree>
    <p:extLst>
      <p:ext uri="{BB962C8B-B14F-4D97-AF65-F5344CB8AC3E}">
        <p14:creationId xmlns:p14="http://schemas.microsoft.com/office/powerpoint/2010/main" val="12639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5E31521-BF38-4889-9387-00B3DE33F219}" type="datetimeFigureOut">
              <a:rPr lang="en-IN" smtClean="0"/>
              <a:t>29-06-2022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46B7B79-4333-4648-BC8A-1E00A83DA47E}" type="slidenum">
              <a:rPr lang="en-IN" smtClean="0"/>
              <a:t>‹#›</a:t>
            </a:fld>
            <a:endParaRPr lang="en-IN"/>
          </a:p>
        </p:txBody>
      </p:sp>
    </p:spTree>
    <p:extLst>
      <p:ext uri="{BB962C8B-B14F-4D97-AF65-F5344CB8AC3E}">
        <p14:creationId xmlns:p14="http://schemas.microsoft.com/office/powerpoint/2010/main" val="1114522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5E31521-BF38-4889-9387-00B3DE33F219}" type="datetimeFigureOut">
              <a:rPr lang="en-IN" smtClean="0"/>
              <a:t>29-06-2022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46B7B79-4333-4648-BC8A-1E00A83DA47E}" type="slidenum">
              <a:rPr lang="en-IN" smtClean="0"/>
              <a:t>‹#›</a:t>
            </a:fld>
            <a:endParaRPr lang="en-IN"/>
          </a:p>
        </p:txBody>
      </p:sp>
    </p:spTree>
    <p:extLst>
      <p:ext uri="{BB962C8B-B14F-4D97-AF65-F5344CB8AC3E}">
        <p14:creationId xmlns:p14="http://schemas.microsoft.com/office/powerpoint/2010/main" val="93975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5E31521-BF38-4889-9387-00B3DE33F219}" type="datetimeFigureOut">
              <a:rPr lang="en-IN" smtClean="0"/>
              <a:t>29-06-2022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46B7B79-4333-4648-BC8A-1E00A83DA47E}" type="slidenum">
              <a:rPr lang="en-IN" smtClean="0"/>
              <a:t>‹#›</a:t>
            </a:fld>
            <a:endParaRPr lang="en-IN"/>
          </a:p>
        </p:txBody>
      </p:sp>
    </p:spTree>
    <p:extLst>
      <p:ext uri="{BB962C8B-B14F-4D97-AF65-F5344CB8AC3E}">
        <p14:creationId xmlns:p14="http://schemas.microsoft.com/office/powerpoint/2010/main" val="381685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E31521-BF38-4889-9387-00B3DE33F219}"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6B7B79-4333-4648-BC8A-1E00A83DA47E}" type="slidenum">
              <a:rPr lang="en-IN" smtClean="0"/>
              <a:t>‹#›</a:t>
            </a:fld>
            <a:endParaRPr lang="en-IN"/>
          </a:p>
        </p:txBody>
      </p:sp>
    </p:spTree>
    <p:extLst>
      <p:ext uri="{BB962C8B-B14F-4D97-AF65-F5344CB8AC3E}">
        <p14:creationId xmlns:p14="http://schemas.microsoft.com/office/powerpoint/2010/main" val="3849639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5E31521-BF38-4889-9387-00B3DE33F219}" type="datetimeFigureOut">
              <a:rPr lang="en-IN" smtClean="0"/>
              <a:t>29-06-2022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46B7B79-4333-4648-BC8A-1E00A83DA47E}" type="slidenum">
              <a:rPr lang="en-IN" smtClean="0"/>
              <a:t>‹#›</a:t>
            </a:fld>
            <a:endParaRPr lang="en-IN"/>
          </a:p>
        </p:txBody>
      </p:sp>
    </p:spTree>
    <p:extLst>
      <p:ext uri="{BB962C8B-B14F-4D97-AF65-F5344CB8AC3E}">
        <p14:creationId xmlns:p14="http://schemas.microsoft.com/office/powerpoint/2010/main" val="3622176065"/>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3D392CA-6DC9-48E9-B1BD-19DD05B3F34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372643" y="153987"/>
            <a:ext cx="5446713" cy="4805363"/>
          </a:xfrm>
        </p:spPr>
      </p:pic>
      <p:sp>
        <p:nvSpPr>
          <p:cNvPr id="2" name="Title 1">
            <a:extLst>
              <a:ext uri="{FF2B5EF4-FFF2-40B4-BE49-F238E27FC236}">
                <a16:creationId xmlns:a16="http://schemas.microsoft.com/office/drawing/2014/main" id="{1777E95A-4528-4119-AEA1-98785F9A3FB2}"/>
              </a:ext>
            </a:extLst>
          </p:cNvPr>
          <p:cNvSpPr>
            <a:spLocks noGrp="1"/>
          </p:cNvSpPr>
          <p:nvPr>
            <p:ph type="ctrTitle" idx="4294967295"/>
          </p:nvPr>
        </p:nvSpPr>
        <p:spPr>
          <a:xfrm>
            <a:off x="0" y="4959350"/>
            <a:ext cx="7772400" cy="1463675"/>
          </a:xfrm>
        </p:spPr>
        <p:txBody>
          <a:bodyPr/>
          <a:lstStyle/>
          <a:p>
            <a:br>
              <a:rPr lang="en-US" dirty="0"/>
            </a:br>
            <a:endParaRPr lang="en-IN" dirty="0"/>
          </a:p>
        </p:txBody>
      </p:sp>
      <p:sp>
        <p:nvSpPr>
          <p:cNvPr id="10" name="Subtitle 9">
            <a:extLst>
              <a:ext uri="{FF2B5EF4-FFF2-40B4-BE49-F238E27FC236}">
                <a16:creationId xmlns:a16="http://schemas.microsoft.com/office/drawing/2014/main" id="{08D7B9BD-8743-4B0E-AFCE-6B3117C73C31}"/>
              </a:ext>
            </a:extLst>
          </p:cNvPr>
          <p:cNvSpPr>
            <a:spLocks noGrp="1"/>
          </p:cNvSpPr>
          <p:nvPr>
            <p:ph type="subTitle" idx="4294967295"/>
          </p:nvPr>
        </p:nvSpPr>
        <p:spPr>
          <a:xfrm>
            <a:off x="0" y="4840288"/>
            <a:ext cx="12192000" cy="3032125"/>
          </a:xfrm>
        </p:spPr>
        <p:txBody>
          <a:bodyPr>
            <a:normAutofit/>
          </a:bodyPr>
          <a:lstStyle/>
          <a:p>
            <a:pPr marL="0" indent="0" algn="ctr">
              <a:buNone/>
            </a:pPr>
            <a:r>
              <a:rPr lang="en-US" sz="5400" b="1" i="1" dirty="0">
                <a:effectLst>
                  <a:outerShdw blurRad="38100" dist="38100" dir="2700000" algn="tl">
                    <a:srgbClr val="000000">
                      <a:alpha val="43137"/>
                    </a:srgbClr>
                  </a:outerShdw>
                </a:effectLst>
              </a:rPr>
              <a:t>CASE STUDY ON CUSTOMER CHURN AT A TELECOM INDUSTRY</a:t>
            </a:r>
            <a:endParaRPr lang="en-IN" sz="5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60877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7888-3FEF-4965-8115-AF5AD872F392}"/>
              </a:ext>
            </a:extLst>
          </p:cNvPr>
          <p:cNvSpPr>
            <a:spLocks noGrp="1"/>
          </p:cNvSpPr>
          <p:nvPr>
            <p:ph type="ctrTitle"/>
          </p:nvPr>
        </p:nvSpPr>
        <p:spPr>
          <a:xfrm>
            <a:off x="1524000" y="63501"/>
            <a:ext cx="9144000" cy="850897"/>
          </a:xfrm>
        </p:spPr>
        <p:txBody>
          <a:bodyPr>
            <a:noAutofit/>
          </a:bodyPr>
          <a:lstStyle/>
          <a:p>
            <a:pPr algn="ctr"/>
            <a:br>
              <a:rPr lang="en-US" sz="2400" b="1" u="sng" dirty="0">
                <a:solidFill>
                  <a:schemeClr val="tx1"/>
                </a:solidFill>
              </a:rPr>
            </a:br>
            <a:br>
              <a:rPr lang="en-US" sz="2400" b="1" u="sng" dirty="0">
                <a:solidFill>
                  <a:schemeClr val="tx1"/>
                </a:solidFill>
              </a:rPr>
            </a:br>
            <a:br>
              <a:rPr lang="en-US" sz="2400" b="1" u="sng" dirty="0">
                <a:solidFill>
                  <a:schemeClr val="tx1"/>
                </a:solidFill>
              </a:rPr>
            </a:br>
            <a:r>
              <a:rPr lang="en-US" sz="2400" b="1" i="1" dirty="0">
                <a:solidFill>
                  <a:schemeClr val="tx1"/>
                </a:solidFill>
                <a:effectLst>
                  <a:outerShdw blurRad="38100" dist="38100" dir="2700000" algn="tl">
                    <a:srgbClr val="000000">
                      <a:alpha val="43137"/>
                    </a:srgbClr>
                  </a:outerShdw>
                </a:effectLst>
              </a:rPr>
              <a:t>PREDICTIVE MODEL</a:t>
            </a:r>
            <a:br>
              <a:rPr lang="en-US" sz="2400" b="1" u="sng" dirty="0">
                <a:solidFill>
                  <a:schemeClr val="tx1"/>
                </a:solidFill>
              </a:rPr>
            </a:br>
            <a:r>
              <a:rPr lang="en-US" sz="2400" b="1" u="sng" dirty="0">
                <a:solidFill>
                  <a:schemeClr val="tx1"/>
                </a:solidFill>
              </a:rPr>
              <a:t>MORE CHECKS TO CHECK THE ACCURACY OF THE MODEL</a:t>
            </a:r>
            <a:endParaRPr lang="en-IN" sz="2400" b="1" u="sng" dirty="0">
              <a:solidFill>
                <a:schemeClr val="tx1"/>
              </a:solidFill>
            </a:endParaRPr>
          </a:p>
        </p:txBody>
      </p:sp>
      <p:sp>
        <p:nvSpPr>
          <p:cNvPr id="5" name="Subtitle 4">
            <a:extLst>
              <a:ext uri="{FF2B5EF4-FFF2-40B4-BE49-F238E27FC236}">
                <a16:creationId xmlns:a16="http://schemas.microsoft.com/office/drawing/2014/main" id="{BCE2AB30-7754-4B7C-A826-1FA2EA5D5125}"/>
              </a:ext>
            </a:extLst>
          </p:cNvPr>
          <p:cNvSpPr>
            <a:spLocks noGrp="1"/>
          </p:cNvSpPr>
          <p:nvPr>
            <p:ph type="subTitle" idx="1"/>
          </p:nvPr>
        </p:nvSpPr>
        <p:spPr>
          <a:xfrm>
            <a:off x="79513" y="914399"/>
            <a:ext cx="12032974" cy="5880099"/>
          </a:xfrm>
        </p:spPr>
        <p:txBody>
          <a:bodyPr>
            <a:normAutofit fontScale="62500" lnSpcReduction="20000"/>
          </a:bodyPr>
          <a:lstStyle/>
          <a:p>
            <a:pPr algn="just"/>
            <a:r>
              <a:rPr lang="en-US" sz="2000" b="1" u="sng" dirty="0">
                <a:solidFill>
                  <a:schemeClr val="accent2"/>
                </a:solidFill>
              </a:rPr>
              <a:t>Confusion Matrix: </a:t>
            </a:r>
          </a:p>
          <a:p>
            <a:pPr algn="just"/>
            <a:r>
              <a:rPr lang="en-US" sz="2000" dirty="0"/>
              <a:t>This model got following cases in term of confusion matrix for train and test data respectively. We have high number of false negative cases. Overall accuracy of the model is around 75% for train data and 76% for test data.</a:t>
            </a:r>
          </a:p>
          <a:p>
            <a:pPr algn="just"/>
            <a:endParaRPr lang="en-US" sz="2000" dirty="0"/>
          </a:p>
          <a:p>
            <a:pPr algn="just"/>
            <a:r>
              <a:rPr lang="en-US" sz="1800" dirty="0"/>
              <a:t>                                                Actual</a:t>
            </a:r>
          </a:p>
          <a:p>
            <a:pPr algn="just"/>
            <a:r>
              <a:rPr lang="en-US" sz="1800" dirty="0"/>
              <a:t>Predicted             0                                         1                            </a:t>
            </a:r>
          </a:p>
          <a:p>
            <a:pPr algn="just"/>
            <a:r>
              <a:rPr lang="en-US" sz="1800" dirty="0"/>
              <a:t>        0        2698(true negative)  291(false negative)</a:t>
            </a:r>
          </a:p>
          <a:p>
            <a:pPr algn="just"/>
            <a:r>
              <a:rPr lang="en-US" sz="1800" dirty="0"/>
              <a:t>        1        924(false positive)    1017(true positive)</a:t>
            </a:r>
          </a:p>
          <a:p>
            <a:pPr algn="just"/>
            <a:endParaRPr lang="en-US" sz="1800" dirty="0"/>
          </a:p>
          <a:p>
            <a:pPr algn="just"/>
            <a:r>
              <a:rPr lang="en-US" sz="1800" dirty="0"/>
              <a:t>                                                Actual</a:t>
            </a:r>
          </a:p>
          <a:p>
            <a:pPr algn="just"/>
            <a:r>
              <a:rPr lang="en-US" sz="1800" dirty="0"/>
              <a:t>Predicted            0                                               1</a:t>
            </a:r>
          </a:p>
          <a:p>
            <a:pPr algn="just"/>
            <a:r>
              <a:rPr lang="en-US" sz="1800" dirty="0"/>
              <a:t>        0                1143 (true negative)     103(false negative)</a:t>
            </a:r>
          </a:p>
          <a:p>
            <a:pPr algn="just"/>
            <a:endParaRPr lang="en-US" sz="1800" dirty="0"/>
          </a:p>
          <a:p>
            <a:pPr algn="just"/>
            <a:r>
              <a:rPr lang="en-US" sz="1800" dirty="0"/>
              <a:t>        1                409 (false positive)        458 (true positive)</a:t>
            </a:r>
          </a:p>
          <a:p>
            <a:pPr algn="just"/>
            <a:endParaRPr lang="en-US" sz="2000" dirty="0">
              <a:highlight>
                <a:srgbClr val="C0C0C0"/>
              </a:highlight>
            </a:endParaRPr>
          </a:p>
          <a:p>
            <a:pPr algn="just"/>
            <a:r>
              <a:rPr lang="en-US" sz="2000" b="1" u="sng" dirty="0">
                <a:solidFill>
                  <a:schemeClr val="accent2"/>
                </a:solidFill>
              </a:rPr>
              <a:t>ROC Curve:  </a:t>
            </a:r>
          </a:p>
          <a:p>
            <a:pPr algn="just"/>
            <a:r>
              <a:rPr lang="en-US" sz="2000" dirty="0"/>
              <a:t>In the graph the grey line is actual model and the black is </a:t>
            </a:r>
          </a:p>
          <a:p>
            <a:pPr algn="just"/>
            <a:r>
              <a:rPr lang="en-US" sz="2000" dirty="0"/>
              <a:t>the uplift from the model, higher it is better the model. </a:t>
            </a:r>
          </a:p>
          <a:p>
            <a:pPr algn="just"/>
            <a:r>
              <a:rPr lang="en-US" sz="2000" dirty="0"/>
              <a:t>The area under the ROC Curve is 0.84 for train data set </a:t>
            </a:r>
          </a:p>
          <a:p>
            <a:pPr algn="just"/>
            <a:r>
              <a:rPr lang="en-US" sz="2000" dirty="0"/>
              <a:t>And 0.85 for test data set, means it is an</a:t>
            </a:r>
          </a:p>
          <a:p>
            <a:pPr algn="just"/>
            <a:r>
              <a:rPr lang="en-US" sz="2000" dirty="0"/>
              <a:t>excellent discrimination.</a:t>
            </a:r>
            <a:endParaRPr lang="en-IN" sz="2000" dirty="0"/>
          </a:p>
        </p:txBody>
      </p:sp>
      <p:pic>
        <p:nvPicPr>
          <p:cNvPr id="4" name="Content Placeholder 3">
            <a:extLst>
              <a:ext uri="{FF2B5EF4-FFF2-40B4-BE49-F238E27FC236}">
                <a16:creationId xmlns:a16="http://schemas.microsoft.com/office/drawing/2014/main" id="{E319D13C-81B0-4E52-BF09-FC3393D5867F}"/>
              </a:ext>
            </a:extLst>
          </p:cNvPr>
          <p:cNvPicPr>
            <a:picLocks noGrp="1" noChangeAspect="1"/>
          </p:cNvPicPr>
          <p:nvPr>
            <p:ph idx="4294967295"/>
          </p:nvPr>
        </p:nvPicPr>
        <p:blipFill>
          <a:blip r:embed="rId2"/>
          <a:stretch>
            <a:fillRect/>
          </a:stretch>
        </p:blipFill>
        <p:spPr>
          <a:xfrm>
            <a:off x="7505700" y="4240213"/>
            <a:ext cx="4686300" cy="2554287"/>
          </a:xfrm>
          <a:prstGeom prst="rect">
            <a:avLst/>
          </a:prstGeom>
        </p:spPr>
      </p:pic>
    </p:spTree>
    <p:extLst>
      <p:ext uri="{BB962C8B-B14F-4D97-AF65-F5344CB8AC3E}">
        <p14:creationId xmlns:p14="http://schemas.microsoft.com/office/powerpoint/2010/main" val="1868687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B12A70-7CEF-41D7-9385-68672358BD15}"/>
              </a:ext>
            </a:extLst>
          </p:cNvPr>
          <p:cNvSpPr>
            <a:spLocks noGrp="1"/>
          </p:cNvSpPr>
          <p:nvPr>
            <p:ph type="ctrTitle"/>
          </p:nvPr>
        </p:nvSpPr>
        <p:spPr>
          <a:xfrm>
            <a:off x="1634836" y="100588"/>
            <a:ext cx="9033164" cy="813811"/>
          </a:xfrm>
        </p:spPr>
        <p:txBody>
          <a:bodyPr>
            <a:noAutofit/>
          </a:bodyPr>
          <a:lstStyle/>
          <a:p>
            <a:pPr algn="ctr"/>
            <a:r>
              <a:rPr lang="en-US" sz="2400" b="1" i="1" dirty="0">
                <a:solidFill>
                  <a:schemeClr val="tx1"/>
                </a:solidFill>
                <a:effectLst>
                  <a:outerShdw blurRad="38100" dist="38100" dir="2700000" algn="tl">
                    <a:srgbClr val="000000">
                      <a:alpha val="43137"/>
                    </a:srgbClr>
                  </a:outerShdw>
                </a:effectLst>
              </a:rPr>
              <a:t>PRDICTIVE MODEL</a:t>
            </a:r>
            <a:br>
              <a:rPr lang="en-US" sz="2400" b="1" u="sng" dirty="0">
                <a:solidFill>
                  <a:schemeClr val="tx1"/>
                </a:solidFill>
              </a:rPr>
            </a:br>
            <a:r>
              <a:rPr lang="en-US" sz="2400" b="1" u="sng" dirty="0">
                <a:solidFill>
                  <a:schemeClr val="tx1"/>
                </a:solidFill>
              </a:rPr>
              <a:t>MORE CHECKS TO CHECK THE ACCURACY OF THE MODEL</a:t>
            </a:r>
            <a:endParaRPr lang="en-IN" sz="2400" dirty="0">
              <a:solidFill>
                <a:schemeClr val="tx1"/>
              </a:solidFill>
            </a:endParaRPr>
          </a:p>
        </p:txBody>
      </p:sp>
      <p:sp>
        <p:nvSpPr>
          <p:cNvPr id="5" name="Subtitle 4">
            <a:extLst>
              <a:ext uri="{FF2B5EF4-FFF2-40B4-BE49-F238E27FC236}">
                <a16:creationId xmlns:a16="http://schemas.microsoft.com/office/drawing/2014/main" id="{8099033C-9658-4B47-BB4D-71DFAE0EE93F}"/>
              </a:ext>
            </a:extLst>
          </p:cNvPr>
          <p:cNvSpPr>
            <a:spLocks noGrp="1"/>
          </p:cNvSpPr>
          <p:nvPr>
            <p:ph type="subTitle" idx="1"/>
          </p:nvPr>
        </p:nvSpPr>
        <p:spPr>
          <a:xfrm>
            <a:off x="207818" y="914400"/>
            <a:ext cx="11845637" cy="5659582"/>
          </a:xfrm>
        </p:spPr>
        <p:txBody>
          <a:bodyPr>
            <a:normAutofit/>
          </a:bodyPr>
          <a:lstStyle/>
          <a:p>
            <a:pPr algn="just"/>
            <a:r>
              <a:rPr lang="en-US" sz="1600" dirty="0">
                <a:solidFill>
                  <a:schemeClr val="tx1"/>
                </a:solidFill>
              </a:rPr>
              <a:t>Threshold: we generated the output of the logit model into probabilities that is in 0 &amp; 1 format and to do that model threshold is used which 0.286(for train data) and 0.27(for test data), means any probability greater than these it will be converted in 1 and if less then it would be 0.</a:t>
            </a:r>
          </a:p>
          <a:p>
            <a:pPr algn="just"/>
            <a:r>
              <a:rPr lang="en-US" sz="1600" b="1" u="sng" dirty="0">
                <a:solidFill>
                  <a:schemeClr val="accent2"/>
                </a:solidFill>
              </a:rPr>
              <a:t>Gini</a:t>
            </a:r>
            <a:r>
              <a:rPr lang="en-US" sz="1600" u="sng" dirty="0">
                <a:solidFill>
                  <a:schemeClr val="accent2"/>
                </a:solidFill>
              </a:rPr>
              <a:t> </a:t>
            </a:r>
            <a:r>
              <a:rPr lang="en-US" sz="1600" dirty="0">
                <a:solidFill>
                  <a:schemeClr val="accent2"/>
                </a:solidFill>
              </a:rPr>
              <a:t>: </a:t>
            </a:r>
          </a:p>
          <a:p>
            <a:pPr algn="just"/>
            <a:r>
              <a:rPr lang="en-US" sz="1600" dirty="0">
                <a:solidFill>
                  <a:schemeClr val="tx1"/>
                </a:solidFill>
              </a:rPr>
              <a:t>Gini Coefficient is the area under the Lorenz Curve (which ranges from 0.5 to 0.8), this is similar ROC Curve where final model compared to baseline model. This checks again the accuracy of model which is here 0.67 for train data and 0.69 for test data. If the </a:t>
            </a:r>
            <a:r>
              <a:rPr lang="en-US" sz="1600" dirty="0" err="1">
                <a:solidFill>
                  <a:schemeClr val="tx1"/>
                </a:solidFill>
              </a:rPr>
              <a:t>gini</a:t>
            </a:r>
            <a:r>
              <a:rPr lang="en-US" sz="1600" dirty="0">
                <a:solidFill>
                  <a:schemeClr val="tx1"/>
                </a:solidFill>
              </a:rPr>
              <a:t> measure is around 0.8 its considered to be good and hence the model is good.</a:t>
            </a:r>
          </a:p>
          <a:p>
            <a:pPr algn="just"/>
            <a:r>
              <a:rPr lang="en-US" sz="1600" b="1" u="sng" dirty="0">
                <a:solidFill>
                  <a:schemeClr val="accent2"/>
                </a:solidFill>
              </a:rPr>
              <a:t>KS Statistics calculation:</a:t>
            </a:r>
          </a:p>
          <a:p>
            <a:pPr algn="just"/>
            <a:r>
              <a:rPr lang="en-US" sz="1600" dirty="0">
                <a:solidFill>
                  <a:schemeClr val="tx1"/>
                </a:solidFill>
              </a:rPr>
              <a:t>If the KS Stat ranges from 0.4 to 0.7 the model is good. In the </a:t>
            </a:r>
          </a:p>
          <a:p>
            <a:pPr algn="just"/>
            <a:r>
              <a:rPr lang="en-US" sz="1600" dirty="0">
                <a:solidFill>
                  <a:schemeClr val="tx1"/>
                </a:solidFill>
              </a:rPr>
              <a:t>Graph the grey line represents the actual model and the red line </a:t>
            </a:r>
          </a:p>
          <a:p>
            <a:pPr algn="just"/>
            <a:r>
              <a:rPr lang="en-US" sz="1600" dirty="0">
                <a:solidFill>
                  <a:schemeClr val="tx1"/>
                </a:solidFill>
              </a:rPr>
              <a:t>Is based on performance of true positive rate and false positive rate</a:t>
            </a:r>
          </a:p>
          <a:p>
            <a:pPr algn="just"/>
            <a:r>
              <a:rPr lang="en-US" sz="1600" dirty="0">
                <a:solidFill>
                  <a:schemeClr val="tx1"/>
                </a:solidFill>
              </a:rPr>
              <a:t>Higher the gap between the lines better the model is. Here the KS </a:t>
            </a:r>
          </a:p>
          <a:p>
            <a:pPr algn="just"/>
            <a:r>
              <a:rPr lang="en-US" sz="1600" dirty="0">
                <a:solidFill>
                  <a:schemeClr val="tx1"/>
                </a:solidFill>
              </a:rPr>
              <a:t>Stat is 0.52 for both train and test data, which says that my </a:t>
            </a:r>
          </a:p>
          <a:p>
            <a:pPr algn="just"/>
            <a:r>
              <a:rPr lang="en-US" sz="1600" dirty="0">
                <a:solidFill>
                  <a:schemeClr val="tx1"/>
                </a:solidFill>
              </a:rPr>
              <a:t>model accuracy is good.</a:t>
            </a:r>
            <a:endParaRPr lang="en-IN" sz="1600" dirty="0">
              <a:solidFill>
                <a:schemeClr val="tx1"/>
              </a:solidFill>
            </a:endParaRPr>
          </a:p>
        </p:txBody>
      </p:sp>
      <p:pic>
        <p:nvPicPr>
          <p:cNvPr id="4" name="Content Placeholder 3">
            <a:extLst>
              <a:ext uri="{FF2B5EF4-FFF2-40B4-BE49-F238E27FC236}">
                <a16:creationId xmlns:a16="http://schemas.microsoft.com/office/drawing/2014/main" id="{929338A3-196A-4D1E-84D0-A562472BCCA2}"/>
              </a:ext>
            </a:extLst>
          </p:cNvPr>
          <p:cNvPicPr>
            <a:picLocks noGrp="1" noChangeAspect="1"/>
          </p:cNvPicPr>
          <p:nvPr>
            <p:ph idx="4294967295"/>
          </p:nvPr>
        </p:nvPicPr>
        <p:blipFill>
          <a:blip r:embed="rId2"/>
          <a:stretch>
            <a:fillRect/>
          </a:stretch>
        </p:blipFill>
        <p:spPr>
          <a:xfrm>
            <a:off x="8030818" y="3146548"/>
            <a:ext cx="4161182" cy="3427434"/>
          </a:xfrm>
          <a:prstGeom prst="rect">
            <a:avLst/>
          </a:prstGeom>
        </p:spPr>
      </p:pic>
    </p:spTree>
    <p:extLst>
      <p:ext uri="{BB962C8B-B14F-4D97-AF65-F5344CB8AC3E}">
        <p14:creationId xmlns:p14="http://schemas.microsoft.com/office/powerpoint/2010/main" val="3209350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7602-B363-4AD5-981D-223B452F2E9E}"/>
              </a:ext>
            </a:extLst>
          </p:cNvPr>
          <p:cNvSpPr>
            <a:spLocks noGrp="1"/>
          </p:cNvSpPr>
          <p:nvPr>
            <p:ph type="title"/>
          </p:nvPr>
        </p:nvSpPr>
        <p:spPr>
          <a:xfrm>
            <a:off x="838200" y="365126"/>
            <a:ext cx="10515600" cy="761310"/>
          </a:xfrm>
        </p:spPr>
        <p:txBody>
          <a:bodyPr>
            <a:normAutofit/>
          </a:bodyPr>
          <a:lstStyle/>
          <a:p>
            <a:pPr algn="ctr"/>
            <a:r>
              <a:rPr lang="en-US" b="1" i="1" dirty="0">
                <a:solidFill>
                  <a:schemeClr val="tx1"/>
                </a:solidFill>
                <a:effectLst>
                  <a:outerShdw blurRad="38100" dist="38100" dir="2700000" algn="tl">
                    <a:srgbClr val="000000">
                      <a:alpha val="43137"/>
                    </a:srgbClr>
                  </a:outerShdw>
                </a:effectLst>
              </a:rPr>
              <a:t>CONCLUSION</a:t>
            </a:r>
            <a:endParaRPr lang="en-IN" b="1" i="1" dirty="0">
              <a:solidFill>
                <a:schemeClr val="tx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764F223-7551-47BF-8F1D-CAB14EE816DB}"/>
              </a:ext>
            </a:extLst>
          </p:cNvPr>
          <p:cNvSpPr>
            <a:spLocks noGrp="1"/>
          </p:cNvSpPr>
          <p:nvPr>
            <p:ph idx="1"/>
          </p:nvPr>
        </p:nvSpPr>
        <p:spPr>
          <a:xfrm>
            <a:off x="838200" y="1285461"/>
            <a:ext cx="10515600" cy="4891502"/>
          </a:xfrm>
        </p:spPr>
        <p:txBody>
          <a:bodyPr>
            <a:normAutofit/>
          </a:bodyPr>
          <a:lstStyle/>
          <a:p>
            <a:pPr>
              <a:buFont typeface="Wingdings" panose="05000000000000000000" pitchFamily="2" charset="2"/>
              <a:buChar char="q"/>
            </a:pPr>
            <a:r>
              <a:rPr lang="en-US" dirty="0"/>
              <a:t>So it can be concluded that the model explains more than 85% of true probability of customer churn.</a:t>
            </a:r>
          </a:p>
          <a:p>
            <a:pPr>
              <a:buFont typeface="Wingdings" panose="05000000000000000000" pitchFamily="2" charset="2"/>
              <a:buChar char="q"/>
            </a:pPr>
            <a:r>
              <a:rPr lang="en-US" dirty="0"/>
              <a:t>The telecom organization needs to work on their internet services as customers not opting for the organization’s internet services are less likely to churn .</a:t>
            </a:r>
          </a:p>
          <a:p>
            <a:pPr>
              <a:buFont typeface="Wingdings" panose="05000000000000000000" pitchFamily="2" charset="2"/>
              <a:buChar char="q"/>
            </a:pPr>
            <a:r>
              <a:rPr lang="en-US" dirty="0"/>
              <a:t> Customers with lesser contract to the organization are less likely to churn.</a:t>
            </a:r>
          </a:p>
          <a:p>
            <a:pPr>
              <a:buFont typeface="Wingdings" panose="05000000000000000000" pitchFamily="2" charset="2"/>
              <a:buChar char="q"/>
            </a:pPr>
            <a:r>
              <a:rPr lang="en-US" dirty="0"/>
              <a:t>The organization should target adult but not senior citizen customers as they are less likely to churn the organization.</a:t>
            </a:r>
          </a:p>
          <a:p>
            <a:pPr>
              <a:buFont typeface="Wingdings" panose="05000000000000000000" pitchFamily="2" charset="2"/>
              <a:buChar char="q"/>
            </a:pPr>
            <a:r>
              <a:rPr lang="en-US" dirty="0"/>
              <a:t>If the organization for electronic payment methods and paper less billing their customer will churn less.</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572932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a:extLst>
              <a:ext uri="{FF2B5EF4-FFF2-40B4-BE49-F238E27FC236}">
                <a16:creationId xmlns:a16="http://schemas.microsoft.com/office/drawing/2014/main" id="{6122BA5B-66D2-45E2-B510-ACC7317E200E}"/>
              </a:ext>
            </a:extLst>
          </p:cNvPr>
          <p:cNvSpPr>
            <a:spLocks noGrp="1"/>
          </p:cNvSpPr>
          <p:nvPr>
            <p:ph type="subTitle" idx="4294967295"/>
          </p:nvPr>
        </p:nvSpPr>
        <p:spPr>
          <a:xfrm>
            <a:off x="0" y="1231900"/>
            <a:ext cx="12192000" cy="4025900"/>
          </a:xfrm>
        </p:spPr>
        <p:txBody>
          <a:bodyPr>
            <a:normAutofit/>
          </a:bodyPr>
          <a:lstStyle/>
          <a:p>
            <a:endParaRPr lang="en-US" sz="6000" b="1" dirty="0">
              <a:effectLst>
                <a:outerShdw blurRad="38100" dist="38100" dir="2700000" algn="tl">
                  <a:srgbClr val="000000">
                    <a:alpha val="43137"/>
                  </a:srgbClr>
                </a:outerShdw>
              </a:effectLst>
              <a:highlight>
                <a:srgbClr val="00FFFF"/>
              </a:highlight>
            </a:endParaRPr>
          </a:p>
          <a:p>
            <a:endParaRPr lang="en-US" sz="6000" b="1" dirty="0">
              <a:effectLst>
                <a:outerShdw blurRad="38100" dist="38100" dir="2700000" algn="tl">
                  <a:srgbClr val="000000">
                    <a:alpha val="43137"/>
                  </a:srgbClr>
                </a:outerShdw>
              </a:effectLst>
              <a:highlight>
                <a:srgbClr val="00FFFF"/>
              </a:highlight>
            </a:endParaRPr>
          </a:p>
          <a:p>
            <a:pPr marL="0" indent="0" algn="ctr">
              <a:buNone/>
            </a:pPr>
            <a:r>
              <a:rPr lang="en-US" sz="6000" b="1" dirty="0">
                <a:effectLst>
                  <a:outerShdw blurRad="38100" dist="38100" dir="2700000" algn="tl">
                    <a:srgbClr val="000000">
                      <a:alpha val="43137"/>
                    </a:srgbClr>
                  </a:outerShdw>
                </a:effectLst>
                <a:highlight>
                  <a:srgbClr val="00FFFF"/>
                </a:highlight>
              </a:rPr>
              <a:t>THANK YOU</a:t>
            </a:r>
            <a:endParaRPr lang="en-IN" sz="6000" b="1" dirty="0">
              <a:effectLst>
                <a:outerShdw blurRad="38100" dist="38100" dir="2700000" algn="tl">
                  <a:srgbClr val="000000">
                    <a:alpha val="43137"/>
                  </a:srgbClr>
                </a:outerShdw>
              </a:effectLst>
              <a:highlight>
                <a:srgbClr val="00FFFF"/>
              </a:highlight>
            </a:endParaRPr>
          </a:p>
        </p:txBody>
      </p:sp>
    </p:spTree>
    <p:extLst>
      <p:ext uri="{BB962C8B-B14F-4D97-AF65-F5344CB8AC3E}">
        <p14:creationId xmlns:p14="http://schemas.microsoft.com/office/powerpoint/2010/main" val="2817780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C382-7B18-4B24-8890-9E8E51BA77A7}"/>
              </a:ext>
            </a:extLst>
          </p:cNvPr>
          <p:cNvSpPr>
            <a:spLocks noGrp="1"/>
          </p:cNvSpPr>
          <p:nvPr>
            <p:ph type="title" idx="4294967295"/>
          </p:nvPr>
        </p:nvSpPr>
        <p:spPr>
          <a:xfrm>
            <a:off x="0" y="365125"/>
            <a:ext cx="12192000" cy="1132371"/>
          </a:xfrm>
        </p:spPr>
        <p:txBody>
          <a:bodyPr/>
          <a:lstStyle/>
          <a:p>
            <a:pPr algn="ctr"/>
            <a:br>
              <a:rPr lang="en-US" b="1" i="1" dirty="0">
                <a:solidFill>
                  <a:schemeClr val="tx1"/>
                </a:solidFill>
                <a:effectLst>
                  <a:outerShdw blurRad="38100" dist="38100" dir="2700000" algn="tl">
                    <a:srgbClr val="000000">
                      <a:alpha val="43137"/>
                    </a:srgbClr>
                  </a:outerShdw>
                </a:effectLst>
              </a:rPr>
            </a:br>
            <a:r>
              <a:rPr lang="en-US" b="1" i="1" dirty="0">
                <a:solidFill>
                  <a:schemeClr val="tx1"/>
                </a:solidFill>
                <a:effectLst>
                  <a:outerShdw blurRad="38100" dist="38100" dir="2700000" algn="tl">
                    <a:srgbClr val="000000">
                      <a:alpha val="43137"/>
                    </a:srgbClr>
                  </a:outerShdw>
                </a:effectLst>
              </a:rPr>
              <a:t>CONTENT</a:t>
            </a:r>
            <a:endParaRPr lang="en-IN" b="1" i="1" dirty="0">
              <a:solidFill>
                <a:schemeClr val="tx1"/>
              </a:solidFill>
              <a:effectLst>
                <a:outerShdw blurRad="38100" dist="38100" dir="2700000" algn="tl">
                  <a:srgbClr val="000000">
                    <a:alpha val="43137"/>
                  </a:srgbClr>
                </a:outerShdw>
              </a:effectLst>
            </a:endParaRPr>
          </a:p>
        </p:txBody>
      </p:sp>
      <p:sp>
        <p:nvSpPr>
          <p:cNvPr id="4" name="Rectangle 3">
            <a:extLst>
              <a:ext uri="{FF2B5EF4-FFF2-40B4-BE49-F238E27FC236}">
                <a16:creationId xmlns:a16="http://schemas.microsoft.com/office/drawing/2014/main" id="{46029F03-D964-4031-9E02-4AFF3CD38646}"/>
              </a:ext>
            </a:extLst>
          </p:cNvPr>
          <p:cNvSpPr/>
          <p:nvPr/>
        </p:nvSpPr>
        <p:spPr>
          <a:xfrm>
            <a:off x="3326296" y="2551837"/>
            <a:ext cx="5817703" cy="3539430"/>
          </a:xfrm>
          <a:prstGeom prst="rect">
            <a:avLst/>
          </a:prstGeom>
        </p:spPr>
        <p:txBody>
          <a:bodyPr wrap="square">
            <a:spAutoFit/>
          </a:bodyPr>
          <a:lstStyle/>
          <a:p>
            <a:pPr marL="571500" indent="-571500" algn="ctr">
              <a:buFont typeface="Wingdings" panose="05000000000000000000" pitchFamily="2" charset="2"/>
              <a:buChar char="q"/>
            </a:pPr>
            <a:r>
              <a:rPr lang="en-US" sz="3200" dirty="0"/>
              <a:t>OBJECTIVE </a:t>
            </a:r>
          </a:p>
          <a:p>
            <a:pPr marL="571500" indent="-571500" algn="ctr">
              <a:buFont typeface="Wingdings" panose="05000000000000000000" pitchFamily="2" charset="2"/>
              <a:buChar char="q"/>
            </a:pPr>
            <a:r>
              <a:rPr lang="en-US" sz="3200" dirty="0"/>
              <a:t>TABLE ANALYSIS &amp; CASE STUDY</a:t>
            </a:r>
          </a:p>
          <a:p>
            <a:pPr marL="571500" indent="-571500" algn="ctr">
              <a:buFont typeface="Wingdings" panose="05000000000000000000" pitchFamily="2" charset="2"/>
              <a:buChar char="q"/>
            </a:pPr>
            <a:r>
              <a:rPr lang="en-US" sz="3200" dirty="0"/>
              <a:t>EXPLANATORY DATA ANALYSIS</a:t>
            </a:r>
          </a:p>
          <a:p>
            <a:pPr marL="571500" indent="-571500" algn="ctr">
              <a:buFont typeface="Wingdings" panose="05000000000000000000" pitchFamily="2" charset="2"/>
              <a:buChar char="q"/>
            </a:pPr>
            <a:r>
              <a:rPr lang="en-US" sz="3200" dirty="0"/>
              <a:t>PREDICTIVE MODEL</a:t>
            </a:r>
          </a:p>
          <a:p>
            <a:pPr marL="571500" indent="-571500" algn="ctr">
              <a:buFont typeface="Wingdings" panose="05000000000000000000" pitchFamily="2" charset="2"/>
              <a:buChar char="q"/>
            </a:pPr>
            <a:r>
              <a:rPr lang="en-US" sz="3200" dirty="0"/>
              <a:t>CONCLUSSION</a:t>
            </a:r>
            <a:endParaRPr lang="en-IN" sz="3200" dirty="0"/>
          </a:p>
        </p:txBody>
      </p:sp>
    </p:spTree>
    <p:extLst>
      <p:ext uri="{BB962C8B-B14F-4D97-AF65-F5344CB8AC3E}">
        <p14:creationId xmlns:p14="http://schemas.microsoft.com/office/powerpoint/2010/main" val="4029695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9FD3-764B-4280-8E49-404F608CB44C}"/>
              </a:ext>
            </a:extLst>
          </p:cNvPr>
          <p:cNvSpPr>
            <a:spLocks noGrp="1"/>
          </p:cNvSpPr>
          <p:nvPr>
            <p:ph type="title"/>
          </p:nvPr>
        </p:nvSpPr>
        <p:spPr>
          <a:xfrm>
            <a:off x="646111" y="452718"/>
            <a:ext cx="10962793" cy="1400530"/>
          </a:xfrm>
        </p:spPr>
        <p:txBody>
          <a:bodyPr/>
          <a:lstStyle/>
          <a:p>
            <a:pPr algn="ctr"/>
            <a:r>
              <a:rPr lang="en-US" b="1" i="1" dirty="0">
                <a:solidFill>
                  <a:schemeClr val="tx1"/>
                </a:solidFill>
                <a:effectLst>
                  <a:outerShdw blurRad="38100" dist="38100" dir="2700000" algn="tl">
                    <a:srgbClr val="000000">
                      <a:alpha val="43137"/>
                    </a:srgbClr>
                  </a:outerShdw>
                </a:effectLst>
              </a:rPr>
              <a:t>OBJECTIVE</a:t>
            </a:r>
            <a:endParaRPr lang="en-IN" b="1" i="1" dirty="0">
              <a:solidFill>
                <a:schemeClr val="tx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FA1FBCD-09C1-4452-B516-D5861D85BB14}"/>
              </a:ext>
            </a:extLst>
          </p:cNvPr>
          <p:cNvSpPr>
            <a:spLocks noGrp="1"/>
          </p:cNvSpPr>
          <p:nvPr>
            <p:ph idx="1"/>
          </p:nvPr>
        </p:nvSpPr>
        <p:spPr>
          <a:xfrm>
            <a:off x="1103312" y="2052918"/>
            <a:ext cx="10306810" cy="4195481"/>
          </a:xfrm>
        </p:spPr>
        <p:txBody>
          <a:bodyPr>
            <a:normAutofit/>
          </a:bodyPr>
          <a:lstStyle/>
          <a:p>
            <a:pPr marL="0" indent="0" algn="just">
              <a:buNone/>
            </a:pPr>
            <a:r>
              <a:rPr lang="en-US" sz="2800" dirty="0"/>
              <a:t>The telecom organization wants to find out whether a customer will churn or not based on the attributes available and hence we will build the logistic model to find that which is a supervised classification technique where we want to predict whether a particular event happening or not happening. We model upon Y=1 (here its customer churn), want to infer about what are the coefficients or variables driving the probability of happening the particular dependent variable. </a:t>
            </a:r>
          </a:p>
          <a:p>
            <a:pPr marL="0" indent="0">
              <a:buNone/>
            </a:pPr>
            <a:endParaRPr lang="en-IN" sz="2800" dirty="0"/>
          </a:p>
          <a:p>
            <a:endParaRPr lang="en-IN" sz="2800" dirty="0"/>
          </a:p>
          <a:p>
            <a:endParaRPr lang="en-IN" sz="2800" dirty="0"/>
          </a:p>
        </p:txBody>
      </p:sp>
    </p:spTree>
    <p:extLst>
      <p:ext uri="{BB962C8B-B14F-4D97-AF65-F5344CB8AC3E}">
        <p14:creationId xmlns:p14="http://schemas.microsoft.com/office/powerpoint/2010/main" val="21322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E7631-DD72-4C98-8EE2-D87ED8BBDA82}"/>
              </a:ext>
            </a:extLst>
          </p:cNvPr>
          <p:cNvSpPr>
            <a:spLocks noGrp="1"/>
          </p:cNvSpPr>
          <p:nvPr>
            <p:ph type="title" idx="4294967295"/>
          </p:nvPr>
        </p:nvSpPr>
        <p:spPr>
          <a:xfrm>
            <a:off x="0" y="365125"/>
            <a:ext cx="12192000" cy="1325563"/>
          </a:xfrm>
        </p:spPr>
        <p:txBody>
          <a:bodyPr/>
          <a:lstStyle/>
          <a:p>
            <a:pPr algn="ctr"/>
            <a:r>
              <a:rPr lang="en-US" b="1" i="1" dirty="0">
                <a:solidFill>
                  <a:schemeClr val="tx1"/>
                </a:solidFill>
                <a:effectLst>
                  <a:outerShdw blurRad="38100" dist="38100" dir="2700000" algn="tl">
                    <a:srgbClr val="000000">
                      <a:alpha val="43137"/>
                    </a:srgbClr>
                  </a:outerShdw>
                </a:effectLst>
              </a:rPr>
              <a:t>TABLE ANALYSIS</a:t>
            </a:r>
            <a:endParaRPr lang="en-IN" b="1" i="1" dirty="0">
              <a:solidFill>
                <a:schemeClr val="tx1"/>
              </a:solidFill>
              <a:effectLst>
                <a:outerShdw blurRad="38100" dist="38100" dir="2700000" algn="tl">
                  <a:srgbClr val="000000">
                    <a:alpha val="43137"/>
                  </a:srgbClr>
                </a:outerShdw>
              </a:effectLst>
            </a:endParaRPr>
          </a:p>
        </p:txBody>
      </p:sp>
      <p:sp>
        <p:nvSpPr>
          <p:cNvPr id="4" name="Rectangle 3">
            <a:extLst>
              <a:ext uri="{FF2B5EF4-FFF2-40B4-BE49-F238E27FC236}">
                <a16:creationId xmlns:a16="http://schemas.microsoft.com/office/drawing/2014/main" id="{140171FB-33F9-47D1-8D90-1ED57ACC2BBD}"/>
              </a:ext>
            </a:extLst>
          </p:cNvPr>
          <p:cNvSpPr/>
          <p:nvPr/>
        </p:nvSpPr>
        <p:spPr>
          <a:xfrm>
            <a:off x="795130" y="1582341"/>
            <a:ext cx="11092070" cy="5539978"/>
          </a:xfrm>
          <a:prstGeom prst="rect">
            <a:avLst/>
          </a:prstGeom>
        </p:spPr>
        <p:txBody>
          <a:bodyPr wrap="square">
            <a:spAutoFit/>
          </a:bodyPr>
          <a:lstStyle/>
          <a:p>
            <a:pPr algn="just"/>
            <a:r>
              <a:rPr lang="en-US" dirty="0"/>
              <a:t>It is a Telecom organization’s data with 20 columns and 7043 rows. About the columns :</a:t>
            </a:r>
          </a:p>
          <a:p>
            <a:pPr algn="just"/>
            <a:r>
              <a:rPr lang="en-US" dirty="0"/>
              <a:t>We have information about the customers in terms of </a:t>
            </a:r>
            <a:r>
              <a:rPr lang="en-IN" dirty="0"/>
              <a:t>gender, </a:t>
            </a:r>
            <a:r>
              <a:rPr lang="en-IN" dirty="0" err="1"/>
              <a:t>SeniorCitizen</a:t>
            </a:r>
            <a:r>
              <a:rPr lang="en-IN" dirty="0"/>
              <a:t>, Partner, Dependents, tenure, </a:t>
            </a:r>
            <a:r>
              <a:rPr lang="en-IN" dirty="0" err="1"/>
              <a:t>PhoneService</a:t>
            </a:r>
            <a:r>
              <a:rPr lang="en-IN" dirty="0"/>
              <a:t>, </a:t>
            </a:r>
            <a:r>
              <a:rPr lang="en-IN" dirty="0" err="1"/>
              <a:t>MultipleLines</a:t>
            </a:r>
            <a:r>
              <a:rPr lang="en-IN" dirty="0"/>
              <a:t>, </a:t>
            </a:r>
            <a:r>
              <a:rPr lang="en-IN" dirty="0" err="1"/>
              <a:t>InternetService</a:t>
            </a:r>
            <a:r>
              <a:rPr lang="en-IN" dirty="0"/>
              <a:t>, </a:t>
            </a:r>
            <a:r>
              <a:rPr lang="en-IN" dirty="0" err="1"/>
              <a:t>OnlineSecurity</a:t>
            </a:r>
            <a:r>
              <a:rPr lang="en-IN" dirty="0"/>
              <a:t>, </a:t>
            </a:r>
            <a:r>
              <a:rPr lang="en-IN" dirty="0" err="1"/>
              <a:t>OnlineBackup</a:t>
            </a:r>
            <a:r>
              <a:rPr lang="en-IN" dirty="0"/>
              <a:t>, </a:t>
            </a:r>
            <a:r>
              <a:rPr lang="en-IN" dirty="0" err="1"/>
              <a:t>DeviceProtection</a:t>
            </a:r>
            <a:r>
              <a:rPr lang="en-IN" dirty="0"/>
              <a:t>, </a:t>
            </a:r>
            <a:r>
              <a:rPr lang="en-IN" dirty="0" err="1"/>
              <a:t>TechSupport</a:t>
            </a:r>
            <a:r>
              <a:rPr lang="en-IN" dirty="0"/>
              <a:t>, </a:t>
            </a:r>
            <a:r>
              <a:rPr lang="en-IN" dirty="0" err="1"/>
              <a:t>StreamingTV</a:t>
            </a:r>
            <a:r>
              <a:rPr lang="en-IN" dirty="0"/>
              <a:t>, </a:t>
            </a:r>
            <a:r>
              <a:rPr lang="en-IN" dirty="0" err="1"/>
              <a:t>StreamingMovies</a:t>
            </a:r>
            <a:r>
              <a:rPr lang="en-IN" dirty="0"/>
              <a:t>, Contract, </a:t>
            </a:r>
            <a:r>
              <a:rPr lang="en-IN" dirty="0" err="1"/>
              <a:t>PaperlessBilling</a:t>
            </a:r>
            <a:r>
              <a:rPr lang="en-IN" dirty="0"/>
              <a:t>, </a:t>
            </a:r>
            <a:r>
              <a:rPr lang="en-IN" dirty="0" err="1"/>
              <a:t>PaymentMethod</a:t>
            </a:r>
            <a:r>
              <a:rPr lang="en-IN" dirty="0"/>
              <a:t>, </a:t>
            </a:r>
            <a:r>
              <a:rPr lang="en-IN" dirty="0" err="1"/>
              <a:t>MonthlyCharges</a:t>
            </a:r>
            <a:r>
              <a:rPr lang="en-IN" dirty="0"/>
              <a:t>, </a:t>
            </a:r>
            <a:r>
              <a:rPr lang="en-IN" dirty="0" err="1"/>
              <a:t>TotalCharges</a:t>
            </a:r>
            <a:r>
              <a:rPr lang="en-IN" dirty="0"/>
              <a:t>, Churn. </a:t>
            </a:r>
          </a:p>
          <a:p>
            <a:pPr algn="just"/>
            <a:r>
              <a:rPr lang="en-IN" dirty="0"/>
              <a:t>Here Churn is the dependent variable which is dependent in nature- where 1 means the customer has churned and 0 means has not churned.</a:t>
            </a:r>
          </a:p>
          <a:p>
            <a:pPr algn="just"/>
            <a:r>
              <a:rPr lang="en-US" dirty="0"/>
              <a:t>Rest of the variables are independent.</a:t>
            </a:r>
          </a:p>
          <a:p>
            <a:pPr algn="ctr"/>
            <a:r>
              <a:rPr lang="en-US" sz="3200" b="1" i="1" dirty="0">
                <a:effectLst>
                  <a:outerShdw blurRad="38100" dist="38100" dir="2700000" algn="tl">
                    <a:srgbClr val="000000">
                      <a:alpha val="43137"/>
                    </a:srgbClr>
                  </a:outerShdw>
                </a:effectLst>
              </a:rPr>
              <a:t>CASE STUDY</a:t>
            </a:r>
          </a:p>
          <a:p>
            <a:pPr algn="just"/>
            <a:r>
              <a:rPr lang="en-US" sz="2400" dirty="0"/>
              <a:t>The case study has been done in R, the target variable is a categorical variable and hence logistic regression is chosen to build predictive model on this data. Using the target variable and important predictors the prediction of customer churn will be built.</a:t>
            </a:r>
          </a:p>
          <a:p>
            <a:pPr algn="ctr"/>
            <a:endParaRPr lang="en-US" sz="3200" dirty="0"/>
          </a:p>
          <a:p>
            <a:pPr algn="just"/>
            <a:endParaRPr lang="en-US" sz="3200" dirty="0"/>
          </a:p>
          <a:p>
            <a:endParaRPr lang="en-IN" dirty="0"/>
          </a:p>
        </p:txBody>
      </p:sp>
    </p:spTree>
    <p:extLst>
      <p:ext uri="{BB962C8B-B14F-4D97-AF65-F5344CB8AC3E}">
        <p14:creationId xmlns:p14="http://schemas.microsoft.com/office/powerpoint/2010/main" val="2653824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C903-B7FC-4B65-923A-85B899ECB8C0}"/>
              </a:ext>
            </a:extLst>
          </p:cNvPr>
          <p:cNvSpPr>
            <a:spLocks noGrp="1"/>
          </p:cNvSpPr>
          <p:nvPr>
            <p:ph type="title"/>
          </p:nvPr>
        </p:nvSpPr>
        <p:spPr>
          <a:xfrm>
            <a:off x="838200" y="0"/>
            <a:ext cx="10515600" cy="681037"/>
          </a:xfrm>
        </p:spPr>
        <p:txBody>
          <a:bodyPr>
            <a:noAutofit/>
          </a:bodyPr>
          <a:lstStyle/>
          <a:p>
            <a:pPr algn="ctr"/>
            <a:r>
              <a:rPr lang="en-US" sz="4000" b="1" i="1" dirty="0">
                <a:solidFill>
                  <a:schemeClr val="tx1"/>
                </a:solidFill>
                <a:effectLst>
                  <a:outerShdw blurRad="38100" dist="38100" dir="2700000" algn="tl">
                    <a:srgbClr val="000000">
                      <a:alpha val="43137"/>
                    </a:srgbClr>
                  </a:outerShdw>
                </a:effectLst>
              </a:rPr>
              <a:t>EXPLANATORY DATA ANALYSIS</a:t>
            </a:r>
            <a:endParaRPr lang="en-IN" sz="4000" b="1" i="1" dirty="0">
              <a:solidFill>
                <a:schemeClr val="tx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AB0E0FF-78BA-4AF1-A998-A639CC1E1C32}"/>
              </a:ext>
            </a:extLst>
          </p:cNvPr>
          <p:cNvSpPr>
            <a:spLocks noGrp="1"/>
          </p:cNvSpPr>
          <p:nvPr>
            <p:ph idx="1"/>
          </p:nvPr>
        </p:nvSpPr>
        <p:spPr>
          <a:xfrm>
            <a:off x="238539" y="681038"/>
            <a:ext cx="11115261" cy="5495925"/>
          </a:xfrm>
        </p:spPr>
        <p:txBody>
          <a:bodyPr>
            <a:normAutofit fontScale="85000" lnSpcReduction="10000"/>
          </a:bodyPr>
          <a:lstStyle/>
          <a:p>
            <a:pPr marL="0" indent="0" algn="just">
              <a:buNone/>
            </a:pPr>
            <a:endParaRPr lang="en-US" sz="2000" b="1" u="sng" dirty="0">
              <a:solidFill>
                <a:schemeClr val="accent2">
                  <a:lumMod val="75000"/>
                </a:schemeClr>
              </a:solidFill>
            </a:endParaRPr>
          </a:p>
          <a:p>
            <a:pPr marL="0" indent="0" algn="just">
              <a:buNone/>
            </a:pPr>
            <a:r>
              <a:rPr lang="en-US" sz="2000" b="1" u="sng" dirty="0">
                <a:solidFill>
                  <a:schemeClr val="accent2">
                    <a:lumMod val="75000"/>
                  </a:schemeClr>
                </a:solidFill>
              </a:rPr>
              <a:t>BASIC CHECKS of the DATA</a:t>
            </a:r>
            <a:r>
              <a:rPr lang="en-US" sz="2000" dirty="0"/>
              <a:t>:</a:t>
            </a:r>
          </a:p>
          <a:p>
            <a:pPr marL="0" indent="0" algn="just">
              <a:buNone/>
            </a:pPr>
            <a:r>
              <a:rPr lang="en-US" sz="2000" dirty="0"/>
              <a:t> Changed the character variables to categorical and checked their frequency distribution.</a:t>
            </a:r>
          </a:p>
          <a:p>
            <a:pPr marL="0" indent="0" algn="just">
              <a:buNone/>
            </a:pPr>
            <a:r>
              <a:rPr lang="en-US" sz="2000" b="1" u="sng" dirty="0">
                <a:solidFill>
                  <a:schemeClr val="accent2">
                    <a:lumMod val="75000"/>
                  </a:schemeClr>
                </a:solidFill>
              </a:rPr>
              <a:t>INFERENCE ABOUT THE FREQUENCY DISTRIBUTION of the DATA</a:t>
            </a:r>
            <a:r>
              <a:rPr lang="en-US" sz="2000" dirty="0"/>
              <a:t>:  </a:t>
            </a:r>
          </a:p>
          <a:p>
            <a:pPr marL="0" indent="0" algn="just">
              <a:buNone/>
            </a:pPr>
            <a:r>
              <a:rPr lang="en-US" sz="2000" dirty="0"/>
              <a:t>There is an equal distribution among the gender , partner of the customers but most of the customers don’t have dependent children and there are less number of senior citizen customers. In terms of tenure there is not so much skew in outliers and the average tenure is about 3 years. So the company held on to the older customers pretty well. Most of the customers opt for phone services. There is almost an equal distribution among customers in taking multiple connections. In taking internet services most of the customers opt for fiber optics and then DSL and a very less population don’t opt for no internet services. Not a large number of customers don’t opt for auxiliary services like online security, online backup,  device protection, tech support,  streaming tv and streaming movies.  Most of the customers in month to month contract with the company followed by the 1 year and 2 years contract. Means customer don’t like long term contract with the company. Also most of the customers opt for paper less billing with the company. Payment method is fairly distributes where most customers accepting digital paying methods respectively bank transfer, credit card, electronic check and mailed checks. In terms of the monthly charges there is not so much outliers in the data. Where as there are outliers in the data for the  total charges and we need to prune this particular variable, hence here replaced the null values with the mean. For the dependent variable Churn its basically towards 0 as it has a less mean and it shows that most of the people has not churned.</a:t>
            </a:r>
          </a:p>
        </p:txBody>
      </p:sp>
    </p:spTree>
    <p:extLst>
      <p:ext uri="{BB962C8B-B14F-4D97-AF65-F5344CB8AC3E}">
        <p14:creationId xmlns:p14="http://schemas.microsoft.com/office/powerpoint/2010/main" val="112065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A476-7A51-49DA-9D5F-025629E07932}"/>
              </a:ext>
            </a:extLst>
          </p:cNvPr>
          <p:cNvSpPr>
            <a:spLocks noGrp="1"/>
          </p:cNvSpPr>
          <p:nvPr>
            <p:ph type="title"/>
          </p:nvPr>
        </p:nvSpPr>
        <p:spPr>
          <a:xfrm>
            <a:off x="119271" y="-443948"/>
            <a:ext cx="11781182" cy="1345096"/>
          </a:xfrm>
        </p:spPr>
        <p:txBody>
          <a:bodyPr>
            <a:normAutofit fontScale="90000"/>
          </a:bodyPr>
          <a:lstStyle/>
          <a:p>
            <a:pPr algn="ctr"/>
            <a:br>
              <a:rPr lang="en-US" sz="2800" b="1" u="sng" dirty="0">
                <a:solidFill>
                  <a:schemeClr val="tx1"/>
                </a:solidFill>
              </a:rPr>
            </a:br>
            <a:r>
              <a:rPr lang="en-US" sz="2800" b="1" i="1" dirty="0">
                <a:solidFill>
                  <a:schemeClr val="tx1"/>
                </a:solidFill>
                <a:effectLst>
                  <a:outerShdw blurRad="38100" dist="38100" dir="2700000" algn="tl">
                    <a:srgbClr val="000000">
                      <a:alpha val="43137"/>
                    </a:srgbClr>
                  </a:outerShdw>
                </a:effectLst>
              </a:rPr>
              <a:t>PREDICTIVE MODEL</a:t>
            </a:r>
            <a:br>
              <a:rPr lang="en-US" sz="2800" b="1" u="sng" dirty="0">
                <a:solidFill>
                  <a:schemeClr val="tx1"/>
                </a:solidFill>
              </a:rPr>
            </a:br>
            <a:r>
              <a:rPr lang="en-US" sz="2800" b="1" u="sng" dirty="0">
                <a:solidFill>
                  <a:schemeClr val="tx1"/>
                </a:solidFill>
              </a:rPr>
              <a:t>BUILDING THE LOGISTIC MODEL on Data</a:t>
            </a:r>
            <a:endParaRPr lang="en-IN" sz="2800" b="1" u="sng" dirty="0">
              <a:solidFill>
                <a:schemeClr val="tx1"/>
              </a:solidFill>
            </a:endParaRPr>
          </a:p>
        </p:txBody>
      </p:sp>
      <p:sp>
        <p:nvSpPr>
          <p:cNvPr id="3" name="Content Placeholder 2">
            <a:extLst>
              <a:ext uri="{FF2B5EF4-FFF2-40B4-BE49-F238E27FC236}">
                <a16:creationId xmlns:a16="http://schemas.microsoft.com/office/drawing/2014/main" id="{30D4C822-4DB3-43CE-86EC-CA0E3A7BAA0E}"/>
              </a:ext>
            </a:extLst>
          </p:cNvPr>
          <p:cNvSpPr>
            <a:spLocks noGrp="1"/>
          </p:cNvSpPr>
          <p:nvPr>
            <p:ph idx="1"/>
          </p:nvPr>
        </p:nvSpPr>
        <p:spPr>
          <a:xfrm>
            <a:off x="0" y="901148"/>
            <a:ext cx="12192000" cy="5459895"/>
          </a:xfrm>
        </p:spPr>
        <p:txBody>
          <a:bodyPr>
            <a:noAutofit/>
          </a:bodyPr>
          <a:lstStyle/>
          <a:p>
            <a:pPr marL="0" indent="0" algn="just">
              <a:buNone/>
            </a:pPr>
            <a:r>
              <a:rPr lang="en-US" sz="1600" dirty="0"/>
              <a:t>Dividing the data into training and testing in 70:30 ratio we have built the logistic model and we have 4930 observations in train data set and 2113 observations in test data set.</a:t>
            </a:r>
            <a:endParaRPr lang="en-US" sz="1600" b="1" u="sng" dirty="0">
              <a:solidFill>
                <a:srgbClr val="FF0000"/>
              </a:solidFill>
            </a:endParaRPr>
          </a:p>
          <a:p>
            <a:pPr marL="0" indent="0" algn="just">
              <a:buNone/>
            </a:pPr>
            <a:r>
              <a:rPr lang="en-US" sz="1600" b="1" dirty="0">
                <a:solidFill>
                  <a:schemeClr val="accent2"/>
                </a:solidFill>
              </a:rPr>
              <a:t>INTERPRETATION of the MODEL</a:t>
            </a:r>
            <a:r>
              <a:rPr lang="en-US" sz="1600" dirty="0"/>
              <a:t>: </a:t>
            </a:r>
          </a:p>
          <a:p>
            <a:pPr marL="0" indent="0" algn="just">
              <a:buNone/>
            </a:pPr>
            <a:r>
              <a:rPr lang="en-US" sz="1600" u="sng" dirty="0">
                <a:solidFill>
                  <a:schemeClr val="accent2"/>
                </a:solidFill>
                <a:highlight>
                  <a:srgbClr val="C0C0C0"/>
                </a:highlight>
              </a:rPr>
              <a:t>WALD TEST of P values </a:t>
            </a:r>
            <a:r>
              <a:rPr lang="en-US" sz="1600" dirty="0"/>
              <a:t>: We analyzed the variables based on the p values. The model follows a z stat. We retained the variables which are significant at least at 90% and for that removed the insignificant variables. Here estimates are log of odd ratio and will take exponential of that. We are analyzing which variables are increasing the probability of churn. Thus we are getting the directions of the variable and magnitude of the variables will get from the exponential. </a:t>
            </a:r>
          </a:p>
          <a:p>
            <a:pPr marL="0" indent="0" algn="just">
              <a:buNone/>
            </a:pPr>
            <a:r>
              <a:rPr lang="en-US" sz="1600" dirty="0"/>
              <a:t>Finally after removing the variables, the variables which are positively related to the dependent variables (means customers are more likely to churn in that case) are: SeniorCitizen1 , I(</a:t>
            </a:r>
            <a:r>
              <a:rPr lang="en-US" sz="1600" dirty="0" err="1"/>
              <a:t>MultipleLines</a:t>
            </a:r>
            <a:r>
              <a:rPr lang="en-US" sz="1600" dirty="0"/>
              <a:t> == "Yes")TRUE, </a:t>
            </a:r>
            <a:r>
              <a:rPr lang="en-US" sz="1600" dirty="0" err="1"/>
              <a:t>InternetServiceFiber</a:t>
            </a:r>
            <a:r>
              <a:rPr lang="en-US" sz="1600" dirty="0"/>
              <a:t> optic, I(</a:t>
            </a:r>
            <a:r>
              <a:rPr lang="en-US" sz="1600" dirty="0" err="1"/>
              <a:t>StreamingTV</a:t>
            </a:r>
            <a:r>
              <a:rPr lang="en-US" sz="1600" dirty="0"/>
              <a:t> == "Yes")TRUE , I(</a:t>
            </a:r>
            <a:r>
              <a:rPr lang="en-US" sz="1600" dirty="0" err="1"/>
              <a:t>StreamingMovies</a:t>
            </a:r>
            <a:r>
              <a:rPr lang="en-US" sz="1600" dirty="0"/>
              <a:t> == "Yes")TRUE, </a:t>
            </a:r>
            <a:r>
              <a:rPr lang="en-US" sz="1600" dirty="0" err="1"/>
              <a:t>PaperlessBillingYes</a:t>
            </a:r>
            <a:r>
              <a:rPr lang="en-US" sz="1600" dirty="0"/>
              <a:t>, I(</a:t>
            </a:r>
            <a:r>
              <a:rPr lang="en-US" sz="1600" dirty="0" err="1"/>
              <a:t>PaymentMethod</a:t>
            </a:r>
            <a:r>
              <a:rPr lang="en-US" sz="1600" dirty="0"/>
              <a:t> == "Electronic check")TRUE for train data and I(</a:t>
            </a:r>
            <a:r>
              <a:rPr lang="en-US" sz="1600" dirty="0" err="1"/>
              <a:t>PaymentMethod</a:t>
            </a:r>
            <a:r>
              <a:rPr lang="en-US" sz="1600" dirty="0"/>
              <a:t> == "Electronic check")TRUE, </a:t>
            </a:r>
            <a:r>
              <a:rPr lang="en-US" sz="1600" dirty="0" err="1"/>
              <a:t>PaperlessBillingYes</a:t>
            </a:r>
            <a:r>
              <a:rPr lang="en-US" sz="1600" dirty="0"/>
              <a:t>, I(</a:t>
            </a:r>
            <a:r>
              <a:rPr lang="en-US" sz="1600" dirty="0" err="1"/>
              <a:t>MultipleLines</a:t>
            </a:r>
            <a:r>
              <a:rPr lang="en-US" sz="1600" dirty="0"/>
              <a:t> == "Yes")TRUE, </a:t>
            </a:r>
            <a:r>
              <a:rPr lang="en-US" sz="1600" dirty="0" err="1"/>
              <a:t>InternetServiceFiber</a:t>
            </a:r>
            <a:r>
              <a:rPr lang="en-US" sz="1600" dirty="0"/>
              <a:t> optic, I(</a:t>
            </a:r>
            <a:r>
              <a:rPr lang="en-US" sz="1600" dirty="0" err="1"/>
              <a:t>StreamingTV</a:t>
            </a:r>
            <a:r>
              <a:rPr lang="en-US" sz="1600" dirty="0"/>
              <a:t> == "Yes")TRUE , I(</a:t>
            </a:r>
            <a:r>
              <a:rPr lang="en-US" sz="1600" dirty="0" err="1"/>
              <a:t>StreamingMovies</a:t>
            </a:r>
            <a:r>
              <a:rPr lang="en-US" sz="1600" dirty="0"/>
              <a:t> == "Yes")TRUE, , I(</a:t>
            </a:r>
            <a:r>
              <a:rPr lang="en-US" sz="1600" dirty="0" err="1"/>
              <a:t>MultipleLines</a:t>
            </a:r>
            <a:r>
              <a:rPr lang="en-US" sz="1600" dirty="0"/>
              <a:t> == "Yes")TRUE for test data. It clearly shows that there is some problem with the digital services of the company , customers taking that are more likely to churn.</a:t>
            </a:r>
          </a:p>
          <a:p>
            <a:pPr marL="0" indent="0" algn="just">
              <a:buNone/>
            </a:pPr>
            <a:r>
              <a:rPr lang="en-US" sz="1600" dirty="0"/>
              <a:t>And the variables which are </a:t>
            </a:r>
            <a:r>
              <a:rPr lang="en-US" sz="1600" dirty="0" err="1"/>
              <a:t>negetively</a:t>
            </a:r>
            <a:r>
              <a:rPr lang="en-US" sz="1600" dirty="0"/>
              <a:t> related to the dependent variables (means customers are less likely to churn in that case) are: tenure, </a:t>
            </a:r>
            <a:r>
              <a:rPr lang="en-US" sz="1600" dirty="0" err="1"/>
              <a:t>InternetServiceNo</a:t>
            </a:r>
            <a:r>
              <a:rPr lang="en-US" sz="1600" dirty="0"/>
              <a:t> , </a:t>
            </a:r>
            <a:r>
              <a:rPr lang="en-US" sz="1600" dirty="0" err="1"/>
              <a:t>ContractOne</a:t>
            </a:r>
            <a:r>
              <a:rPr lang="en-US" sz="1600" dirty="0"/>
              <a:t> year , </a:t>
            </a:r>
            <a:r>
              <a:rPr lang="en-US" sz="1600" dirty="0" err="1"/>
              <a:t>ContractTwo</a:t>
            </a:r>
            <a:r>
              <a:rPr lang="en-US" sz="1600" dirty="0"/>
              <a:t> year in train data and </a:t>
            </a:r>
            <a:r>
              <a:rPr lang="en-US" sz="1600" dirty="0" err="1"/>
              <a:t>InternetServiceNo</a:t>
            </a:r>
            <a:r>
              <a:rPr lang="en-US" sz="1600" dirty="0"/>
              <a:t> , </a:t>
            </a:r>
            <a:r>
              <a:rPr lang="en-US" sz="1600" dirty="0" err="1"/>
              <a:t>ContractOne</a:t>
            </a:r>
            <a:r>
              <a:rPr lang="en-US" sz="1600" dirty="0"/>
              <a:t> year , </a:t>
            </a:r>
            <a:r>
              <a:rPr lang="en-US" sz="1600" dirty="0" err="1"/>
              <a:t>ContractTwo</a:t>
            </a:r>
            <a:r>
              <a:rPr lang="en-US" sz="1600" dirty="0"/>
              <a:t> year in test data.</a:t>
            </a:r>
          </a:p>
          <a:p>
            <a:pPr marL="0" indent="0" algn="just">
              <a:buNone/>
            </a:pPr>
            <a:r>
              <a:rPr lang="en-US" sz="1600" dirty="0"/>
              <a:t>MODEL with these variables finally will be checked on few more tests.</a:t>
            </a:r>
          </a:p>
          <a:p>
            <a:pPr marL="0" indent="0" algn="just">
              <a:buNone/>
            </a:pPr>
            <a:endParaRPr lang="en-US" sz="1600" dirty="0"/>
          </a:p>
          <a:p>
            <a:pPr marL="0" indent="0" algn="just">
              <a:buNone/>
            </a:pPr>
            <a:endParaRPr lang="en-IN" sz="1600" dirty="0"/>
          </a:p>
          <a:p>
            <a:pPr marL="0" indent="0" algn="just">
              <a:buNone/>
            </a:pPr>
            <a:r>
              <a:rPr lang="en-US" sz="1600" dirty="0"/>
              <a:t>                  </a:t>
            </a:r>
          </a:p>
          <a:p>
            <a:pPr marL="0" indent="0" algn="just">
              <a:buNone/>
            </a:pPr>
            <a:r>
              <a:rPr lang="en-US" sz="1600" dirty="0"/>
              <a:t>         </a:t>
            </a:r>
          </a:p>
        </p:txBody>
      </p:sp>
    </p:spTree>
    <p:extLst>
      <p:ext uri="{BB962C8B-B14F-4D97-AF65-F5344CB8AC3E}">
        <p14:creationId xmlns:p14="http://schemas.microsoft.com/office/powerpoint/2010/main" val="383718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0549-F798-4095-AEEE-70D735731E3E}"/>
              </a:ext>
            </a:extLst>
          </p:cNvPr>
          <p:cNvSpPr>
            <a:spLocks noGrp="1"/>
          </p:cNvSpPr>
          <p:nvPr>
            <p:ph type="title" idx="4294967295"/>
          </p:nvPr>
        </p:nvSpPr>
        <p:spPr>
          <a:xfrm>
            <a:off x="0" y="452438"/>
            <a:ext cx="9404350" cy="1400175"/>
          </a:xfrm>
        </p:spPr>
        <p:txBody>
          <a:bodyPr>
            <a:normAutofit fontScale="90000"/>
          </a:bodyPr>
          <a:lstStyle/>
          <a:p>
            <a:pPr algn="ctr"/>
            <a:br>
              <a:rPr lang="en-US" sz="3600" b="1" u="sng" dirty="0">
                <a:solidFill>
                  <a:schemeClr val="accent1">
                    <a:lumMod val="75000"/>
                  </a:schemeClr>
                </a:solidFill>
              </a:rPr>
            </a:br>
            <a:br>
              <a:rPr lang="en-US" sz="3600" b="1" u="sng" dirty="0">
                <a:solidFill>
                  <a:schemeClr val="accent1">
                    <a:lumMod val="75000"/>
                  </a:schemeClr>
                </a:solidFill>
              </a:rPr>
            </a:br>
            <a:br>
              <a:rPr lang="en-US" sz="3600" b="1" u="sng" dirty="0">
                <a:solidFill>
                  <a:schemeClr val="accent1">
                    <a:lumMod val="75000"/>
                  </a:schemeClr>
                </a:solidFill>
              </a:rPr>
            </a:br>
            <a:r>
              <a:rPr lang="en-US" sz="3600" b="1" u="sng" dirty="0">
                <a:solidFill>
                  <a:schemeClr val="accent1">
                    <a:lumMod val="75000"/>
                  </a:schemeClr>
                </a:solidFill>
              </a:rPr>
              <a:t>CHECKING THE OVERALL FITNESS OF THE MODEL</a:t>
            </a:r>
            <a:endParaRPr lang="en-IN" sz="3600"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60506953-5038-4182-A727-51297B80D68E}"/>
              </a:ext>
            </a:extLst>
          </p:cNvPr>
          <p:cNvSpPr>
            <a:spLocks noGrp="1"/>
          </p:cNvSpPr>
          <p:nvPr>
            <p:ph idx="4294967295"/>
          </p:nvPr>
        </p:nvSpPr>
        <p:spPr>
          <a:xfrm>
            <a:off x="0" y="834887"/>
            <a:ext cx="12192000" cy="5413513"/>
          </a:xfrm>
        </p:spPr>
        <p:txBody>
          <a:bodyPr>
            <a:normAutofit fontScale="92500" lnSpcReduction="10000"/>
          </a:bodyPr>
          <a:lstStyle/>
          <a:p>
            <a:pPr marL="0" indent="0">
              <a:buNone/>
            </a:pPr>
            <a:r>
              <a:rPr lang="en-US" sz="1800" u="sng" dirty="0">
                <a:solidFill>
                  <a:schemeClr val="accent2"/>
                </a:solidFill>
                <a:highlight>
                  <a:srgbClr val="C0C0C0"/>
                </a:highlight>
              </a:rPr>
              <a:t>MULTICOLIEARITY CHECK:</a:t>
            </a:r>
            <a:r>
              <a:rPr lang="en-US" sz="1800" u="sng" dirty="0">
                <a:highlight>
                  <a:srgbClr val="C0C0C0"/>
                </a:highlight>
              </a:rPr>
              <a:t>  </a:t>
            </a:r>
          </a:p>
          <a:p>
            <a:pPr marL="0" indent="0">
              <a:buNone/>
            </a:pPr>
            <a:r>
              <a:rPr lang="en-US" sz="1800" dirty="0"/>
              <a:t>Checking the GVIF with the degrees of freedom we can say there is no maximum value &gt;1.7 in both train and test data and this model hence don’t have the problem of </a:t>
            </a:r>
            <a:r>
              <a:rPr lang="en-US" sz="1800" dirty="0" err="1"/>
              <a:t>multicoliearity</a:t>
            </a:r>
            <a:r>
              <a:rPr lang="en-US" sz="1800" dirty="0"/>
              <a:t>.</a:t>
            </a:r>
          </a:p>
          <a:p>
            <a:pPr marL="0" indent="0" algn="just">
              <a:buNone/>
            </a:pPr>
            <a:endParaRPr lang="en-US" sz="1800" b="1" u="sng" dirty="0">
              <a:highlight>
                <a:srgbClr val="C0C0C0"/>
              </a:highlight>
            </a:endParaRPr>
          </a:p>
          <a:p>
            <a:pPr marL="0" indent="0" algn="just">
              <a:buNone/>
            </a:pPr>
            <a:endParaRPr lang="en-US" sz="1800" b="1" u="sng" dirty="0">
              <a:highlight>
                <a:srgbClr val="C0C0C0"/>
              </a:highlight>
            </a:endParaRPr>
          </a:p>
          <a:p>
            <a:pPr marL="0" indent="0" algn="just">
              <a:buNone/>
            </a:pPr>
            <a:endParaRPr lang="en-US" sz="1800" b="1" u="sng" dirty="0">
              <a:highlight>
                <a:srgbClr val="C0C0C0"/>
              </a:highlight>
            </a:endParaRPr>
          </a:p>
          <a:p>
            <a:pPr marL="0" indent="0" algn="just">
              <a:buNone/>
            </a:pPr>
            <a:r>
              <a:rPr lang="en-US" sz="1800" u="sng" dirty="0">
                <a:solidFill>
                  <a:schemeClr val="accent2"/>
                </a:solidFill>
                <a:highlight>
                  <a:srgbClr val="C0C0C0"/>
                </a:highlight>
              </a:rPr>
              <a:t>WALD TEST: </a:t>
            </a:r>
          </a:p>
          <a:p>
            <a:pPr marL="0" indent="0" algn="just">
              <a:buNone/>
            </a:pPr>
            <a:r>
              <a:rPr lang="en-US" sz="1800" dirty="0"/>
              <a:t>Here the null hypothesis is all my beta co-</a:t>
            </a:r>
            <a:r>
              <a:rPr lang="en-US" sz="1800" dirty="0" err="1"/>
              <a:t>efficients</a:t>
            </a:r>
            <a:r>
              <a:rPr lang="en-US" sz="1800" dirty="0"/>
              <a:t> are zero and the alternative is at least one of them is not equal to 0. In this model  for both train and test data we have a very low p value and hence we reject the null hypothesis.</a:t>
            </a:r>
          </a:p>
          <a:p>
            <a:pPr marL="0" indent="0" algn="just">
              <a:buNone/>
            </a:pPr>
            <a:r>
              <a:rPr lang="en-US" sz="2000" u="sng" dirty="0">
                <a:solidFill>
                  <a:schemeClr val="accent2"/>
                </a:solidFill>
                <a:highlight>
                  <a:srgbClr val="C0C0C0"/>
                </a:highlight>
              </a:rPr>
              <a:t>Lagrange Multiplier or Score Test </a:t>
            </a:r>
            <a:r>
              <a:rPr lang="en-US" sz="2000" dirty="0">
                <a:solidFill>
                  <a:schemeClr val="accent2"/>
                </a:solidFill>
              </a:rPr>
              <a:t>: </a:t>
            </a:r>
          </a:p>
          <a:p>
            <a:pPr marL="0" indent="0" algn="just">
              <a:buNone/>
            </a:pPr>
            <a:r>
              <a:rPr lang="en-US" sz="2000" dirty="0"/>
              <a:t>This is to assess whether the current variable significantly improves the model fit or not. Null hypothesis is here my baseline model is equal to my final model.  After doing the check on train and test data the P value came around 0 which means we will reject the null hypothesis and we can conclude that my baseline model (which is without any independent variable) not equal to my final model (which is with independent variable).</a:t>
            </a:r>
          </a:p>
          <a:p>
            <a:pPr marL="0" indent="0" algn="just">
              <a:buNone/>
            </a:pPr>
            <a:endParaRPr lang="en-IN" sz="2000" dirty="0"/>
          </a:p>
        </p:txBody>
      </p:sp>
    </p:spTree>
    <p:extLst>
      <p:ext uri="{BB962C8B-B14F-4D97-AF65-F5344CB8AC3E}">
        <p14:creationId xmlns:p14="http://schemas.microsoft.com/office/powerpoint/2010/main" val="193692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3088-5662-4189-9A81-FDFCDFF5F897}"/>
              </a:ext>
            </a:extLst>
          </p:cNvPr>
          <p:cNvSpPr>
            <a:spLocks noGrp="1"/>
          </p:cNvSpPr>
          <p:nvPr>
            <p:ph type="title"/>
          </p:nvPr>
        </p:nvSpPr>
        <p:spPr>
          <a:xfrm>
            <a:off x="838200" y="1"/>
            <a:ext cx="10515600" cy="1272208"/>
          </a:xfrm>
        </p:spPr>
        <p:txBody>
          <a:bodyPr>
            <a:normAutofit fontScale="90000"/>
          </a:bodyPr>
          <a:lstStyle/>
          <a:p>
            <a:pPr algn="ctr"/>
            <a:r>
              <a:rPr lang="en-US" sz="3600" b="1" i="1" dirty="0">
                <a:solidFill>
                  <a:schemeClr val="tx1"/>
                </a:solidFill>
                <a:effectLst>
                  <a:outerShdw blurRad="38100" dist="38100" dir="2700000" algn="tl">
                    <a:srgbClr val="000000">
                      <a:alpha val="43137"/>
                    </a:srgbClr>
                  </a:outerShdw>
                </a:effectLst>
              </a:rPr>
              <a:t>PREDICTIVE MODEL</a:t>
            </a:r>
            <a:br>
              <a:rPr lang="en-US" sz="3600" b="1" u="sng" dirty="0">
                <a:solidFill>
                  <a:schemeClr val="tx1"/>
                </a:solidFill>
              </a:rPr>
            </a:br>
            <a:r>
              <a:rPr lang="en-US" sz="3600" b="1" u="sng" dirty="0">
                <a:solidFill>
                  <a:schemeClr val="tx1"/>
                </a:solidFill>
              </a:rPr>
              <a:t>CHECKS ON RESIDUALS to CHECK ACCURACY OF MODEL</a:t>
            </a:r>
            <a:endParaRPr lang="en-IN" sz="3600" b="1" u="sng" dirty="0">
              <a:solidFill>
                <a:schemeClr val="tx1"/>
              </a:solidFill>
            </a:endParaRPr>
          </a:p>
        </p:txBody>
      </p:sp>
      <p:sp>
        <p:nvSpPr>
          <p:cNvPr id="3" name="Content Placeholder 2">
            <a:extLst>
              <a:ext uri="{FF2B5EF4-FFF2-40B4-BE49-F238E27FC236}">
                <a16:creationId xmlns:a16="http://schemas.microsoft.com/office/drawing/2014/main" id="{32FDF505-8232-44DB-98F6-A32647F4D885}"/>
              </a:ext>
            </a:extLst>
          </p:cNvPr>
          <p:cNvSpPr>
            <a:spLocks noGrp="1"/>
          </p:cNvSpPr>
          <p:nvPr>
            <p:ph idx="1"/>
          </p:nvPr>
        </p:nvSpPr>
        <p:spPr>
          <a:xfrm>
            <a:off x="838200" y="1126435"/>
            <a:ext cx="10515600" cy="5050528"/>
          </a:xfrm>
        </p:spPr>
        <p:txBody>
          <a:bodyPr>
            <a:normAutofit fontScale="92500" lnSpcReduction="20000"/>
          </a:bodyPr>
          <a:lstStyle/>
          <a:p>
            <a:pPr marL="0" indent="0">
              <a:buNone/>
            </a:pPr>
            <a:endParaRPr lang="en-US" sz="2000" b="1" u="sng" dirty="0">
              <a:highlight>
                <a:srgbClr val="C0C0C0"/>
              </a:highlight>
            </a:endParaRPr>
          </a:p>
          <a:p>
            <a:pPr marL="0" indent="0">
              <a:buNone/>
            </a:pPr>
            <a:r>
              <a:rPr lang="en-US" b="1" u="sng" dirty="0">
                <a:solidFill>
                  <a:schemeClr val="accent2">
                    <a:lumMod val="75000"/>
                  </a:schemeClr>
                </a:solidFill>
              </a:rPr>
              <a:t>Predicting Power of the Model: </a:t>
            </a:r>
            <a:r>
              <a:rPr lang="en-US" sz="2000" dirty="0"/>
              <a:t>We will checking </a:t>
            </a:r>
            <a:r>
              <a:rPr lang="en-US" sz="2000" b="1" dirty="0"/>
              <a:t>R^2 values </a:t>
            </a:r>
            <a:r>
              <a:rPr lang="en-US" sz="2000" dirty="0"/>
              <a:t>here which is overall  is between 0 -0.5 and Good in between 0.2 - 0.4.</a:t>
            </a:r>
          </a:p>
          <a:p>
            <a:pPr marL="0" indent="0">
              <a:buNone/>
            </a:pPr>
            <a:r>
              <a:rPr lang="en-US" sz="2000" u="sng" dirty="0">
                <a:solidFill>
                  <a:schemeClr val="accent2"/>
                </a:solidFill>
                <a:highlight>
                  <a:srgbClr val="C0C0C0"/>
                </a:highlight>
              </a:rPr>
              <a:t>Using Pseudo R Square :</a:t>
            </a:r>
          </a:p>
          <a:p>
            <a:pPr marL="0" indent="0">
              <a:buNone/>
            </a:pPr>
            <a:r>
              <a:rPr lang="en-US" sz="2000" dirty="0"/>
              <a:t>It checks the how good your model is in terms of predicting output. Hosmer and </a:t>
            </a:r>
            <a:r>
              <a:rPr lang="en-US" sz="2000" dirty="0" err="1"/>
              <a:t>Lemeshow</a:t>
            </a:r>
            <a:r>
              <a:rPr lang="en-US" sz="2000" dirty="0"/>
              <a:t> R^2 measure is around 0.26 for train data and 0.28 for test data ,which shows my model is good.</a:t>
            </a:r>
          </a:p>
          <a:p>
            <a:pPr marL="0" indent="0">
              <a:buNone/>
            </a:pPr>
            <a:r>
              <a:rPr lang="en-US" sz="2000" u="sng" dirty="0">
                <a:solidFill>
                  <a:schemeClr val="accent2"/>
                </a:solidFill>
                <a:highlight>
                  <a:srgbClr val="C0C0C0"/>
                </a:highlight>
              </a:rPr>
              <a:t>Using Cox and Snell R Square</a:t>
            </a:r>
            <a:r>
              <a:rPr lang="en-US" sz="2000" b="1" u="sng" dirty="0">
                <a:solidFill>
                  <a:schemeClr val="accent2"/>
                </a:solidFill>
                <a:highlight>
                  <a:srgbClr val="C0C0C0"/>
                </a:highlight>
              </a:rPr>
              <a:t>: </a:t>
            </a:r>
          </a:p>
          <a:p>
            <a:pPr marL="0" indent="0">
              <a:buNone/>
            </a:pPr>
            <a:r>
              <a:rPr lang="en-US" sz="2000" dirty="0"/>
              <a:t>Here the R^2 value is 0.265 for train data and 0.29 for test data which means model is good.</a:t>
            </a:r>
          </a:p>
          <a:p>
            <a:pPr marL="0" indent="0">
              <a:buNone/>
            </a:pPr>
            <a:r>
              <a:rPr lang="en-IN" sz="2000" u="sng" dirty="0">
                <a:solidFill>
                  <a:schemeClr val="accent2"/>
                </a:solidFill>
                <a:highlight>
                  <a:srgbClr val="C0C0C0"/>
                </a:highlight>
              </a:rPr>
              <a:t>Max rescaled R square</a:t>
            </a:r>
            <a:r>
              <a:rPr lang="en-IN" sz="2000" dirty="0">
                <a:solidFill>
                  <a:schemeClr val="accent2"/>
                </a:solidFill>
                <a:highlight>
                  <a:srgbClr val="C0C0C0"/>
                </a:highlight>
              </a:rPr>
              <a:t>:</a:t>
            </a:r>
          </a:p>
          <a:p>
            <a:pPr marL="0" indent="0">
              <a:buNone/>
            </a:pPr>
            <a:r>
              <a:rPr lang="en-US" sz="2000" dirty="0"/>
              <a:t>Here the R^2 value is 0.387 for train data and 0.42 for test data which means my model is good.</a:t>
            </a:r>
          </a:p>
          <a:p>
            <a:pPr marL="0" indent="0">
              <a:buNone/>
            </a:pPr>
            <a:r>
              <a:rPr lang="en-US" b="1" u="sng" dirty="0" err="1">
                <a:solidFill>
                  <a:schemeClr val="accent2">
                    <a:lumMod val="75000"/>
                  </a:schemeClr>
                </a:solidFill>
              </a:rPr>
              <a:t>Lackfit</a:t>
            </a:r>
            <a:r>
              <a:rPr lang="en-US" b="1" u="sng" dirty="0">
                <a:solidFill>
                  <a:schemeClr val="accent2">
                    <a:lumMod val="75000"/>
                  </a:schemeClr>
                </a:solidFill>
              </a:rPr>
              <a:t> Deviance Test</a:t>
            </a:r>
            <a:r>
              <a:rPr lang="en-US" sz="2000" dirty="0">
                <a:solidFill>
                  <a:schemeClr val="accent2">
                    <a:lumMod val="75000"/>
                  </a:schemeClr>
                </a:solidFill>
              </a:rPr>
              <a:t> : </a:t>
            </a:r>
          </a:p>
          <a:p>
            <a:pPr marL="0" indent="0">
              <a:buNone/>
            </a:pPr>
            <a:r>
              <a:rPr lang="en-US" sz="2000" dirty="0"/>
              <a:t>Ho: Observed Frequencies/probabilities =Expected Frequencies/probabilities. We got  high p value  around 1 for both train data and test data, hence we accept the Ho.</a:t>
            </a:r>
          </a:p>
        </p:txBody>
      </p:sp>
    </p:spTree>
    <p:extLst>
      <p:ext uri="{BB962C8B-B14F-4D97-AF65-F5344CB8AC3E}">
        <p14:creationId xmlns:p14="http://schemas.microsoft.com/office/powerpoint/2010/main" val="1702550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5C01-64A1-4EC3-BEF9-E5CB40C78089}"/>
              </a:ext>
            </a:extLst>
          </p:cNvPr>
          <p:cNvSpPr>
            <a:spLocks noGrp="1"/>
          </p:cNvSpPr>
          <p:nvPr>
            <p:ph type="title"/>
          </p:nvPr>
        </p:nvSpPr>
        <p:spPr>
          <a:xfrm>
            <a:off x="838200" y="365125"/>
            <a:ext cx="10515600" cy="1198631"/>
          </a:xfrm>
        </p:spPr>
        <p:txBody>
          <a:bodyPr>
            <a:noAutofit/>
          </a:bodyPr>
          <a:lstStyle/>
          <a:p>
            <a:pPr algn="ctr"/>
            <a:r>
              <a:rPr lang="en-US" sz="3200" b="1" i="1" dirty="0">
                <a:solidFill>
                  <a:schemeClr val="tx1"/>
                </a:solidFill>
                <a:effectLst>
                  <a:outerShdw blurRad="38100" dist="38100" dir="2700000" algn="tl">
                    <a:srgbClr val="000000">
                      <a:alpha val="43137"/>
                    </a:srgbClr>
                  </a:outerShdw>
                </a:effectLst>
              </a:rPr>
              <a:t>PREDICTIVE MODEL</a:t>
            </a:r>
            <a:br>
              <a:rPr lang="en-US" sz="3200" b="1" u="sng" dirty="0">
                <a:solidFill>
                  <a:schemeClr val="tx1"/>
                </a:solidFill>
              </a:rPr>
            </a:br>
            <a:r>
              <a:rPr lang="en-US" sz="3200" b="1" u="sng" dirty="0">
                <a:solidFill>
                  <a:schemeClr val="tx1"/>
                </a:solidFill>
              </a:rPr>
              <a:t>MAGNITUDE OF CO EFFICIENT CHECKS</a:t>
            </a:r>
            <a:endParaRPr lang="en-IN" sz="3200" b="1" u="sng" dirty="0">
              <a:solidFill>
                <a:schemeClr val="tx1"/>
              </a:solidFill>
            </a:endParaRPr>
          </a:p>
        </p:txBody>
      </p:sp>
      <p:sp>
        <p:nvSpPr>
          <p:cNvPr id="3" name="Content Placeholder 2">
            <a:extLst>
              <a:ext uri="{FF2B5EF4-FFF2-40B4-BE49-F238E27FC236}">
                <a16:creationId xmlns:a16="http://schemas.microsoft.com/office/drawing/2014/main" id="{8081184F-FBE6-428F-885B-F3101F8F0B6A}"/>
              </a:ext>
            </a:extLst>
          </p:cNvPr>
          <p:cNvSpPr>
            <a:spLocks noGrp="1"/>
          </p:cNvSpPr>
          <p:nvPr>
            <p:ph idx="1"/>
          </p:nvPr>
        </p:nvSpPr>
        <p:spPr>
          <a:xfrm>
            <a:off x="0" y="1563757"/>
            <a:ext cx="12192000" cy="5035826"/>
          </a:xfrm>
        </p:spPr>
        <p:txBody>
          <a:bodyPr>
            <a:normAutofit fontScale="92500" lnSpcReduction="20000"/>
          </a:bodyPr>
          <a:lstStyle/>
          <a:p>
            <a:pPr marL="0" indent="0" algn="just">
              <a:buNone/>
            </a:pPr>
            <a:r>
              <a:rPr lang="en-US" sz="2000" dirty="0"/>
              <a:t>NEED TO INTERPRET THE COEFFICIENTS BY TAKING THE EXPONENTIAL and would check by what magnitude the independent variables are affecting the probability of the customers to churn.</a:t>
            </a:r>
          </a:p>
          <a:p>
            <a:pPr marL="0" indent="0" algn="just">
              <a:buNone/>
            </a:pPr>
            <a:r>
              <a:rPr lang="en-US" sz="2000" dirty="0">
                <a:solidFill>
                  <a:schemeClr val="accent2"/>
                </a:solidFill>
                <a:highlight>
                  <a:srgbClr val="C0C0C0"/>
                </a:highlight>
              </a:rPr>
              <a:t>Interpreting the coefficients:</a:t>
            </a:r>
          </a:p>
          <a:p>
            <a:pPr marL="0" indent="0" algn="just">
              <a:buNone/>
            </a:pPr>
            <a:r>
              <a:rPr lang="en-US" sz="2000" dirty="0"/>
              <a:t>In both train and test data it has been observed that all the internet related measures have positive co </a:t>
            </a:r>
            <a:r>
              <a:rPr lang="en-US" sz="2000" dirty="0" err="1"/>
              <a:t>effiecients</a:t>
            </a:r>
            <a:r>
              <a:rPr lang="en-US" sz="2000" dirty="0"/>
              <a:t> means customer is more likely to churn if they are using these and magnitude of those variables in descending order are: </a:t>
            </a:r>
            <a:r>
              <a:rPr lang="en-US" sz="2000" dirty="0" err="1"/>
              <a:t>InternetServiceFiber</a:t>
            </a:r>
            <a:r>
              <a:rPr lang="en-US" sz="2000" dirty="0"/>
              <a:t> optic , I(</a:t>
            </a:r>
            <a:r>
              <a:rPr lang="en-US" sz="2000" dirty="0" err="1"/>
              <a:t>StreamingTV</a:t>
            </a:r>
            <a:r>
              <a:rPr lang="en-US" sz="2000" dirty="0"/>
              <a:t> == "Yes")TRUE, I(</a:t>
            </a:r>
            <a:r>
              <a:rPr lang="en-US" sz="2000" dirty="0" err="1"/>
              <a:t>MultipleLines</a:t>
            </a:r>
            <a:r>
              <a:rPr lang="en-US" sz="2000" dirty="0"/>
              <a:t> == "Yes")TRUE, I(</a:t>
            </a:r>
            <a:r>
              <a:rPr lang="en-US" sz="2000" dirty="0" err="1"/>
              <a:t>StreamingMovies</a:t>
            </a:r>
            <a:r>
              <a:rPr lang="en-US" sz="2000" dirty="0"/>
              <a:t> == "Yes")TRUE.. </a:t>
            </a:r>
            <a:r>
              <a:rPr lang="en-US" sz="2000" dirty="0" err="1"/>
              <a:t>PaperlessBillingYes</a:t>
            </a:r>
            <a:r>
              <a:rPr lang="en-US" sz="2000" dirty="0"/>
              <a:t>, I(</a:t>
            </a:r>
            <a:r>
              <a:rPr lang="en-US" sz="2000" dirty="0" err="1"/>
              <a:t>PaymentMethod</a:t>
            </a:r>
            <a:r>
              <a:rPr lang="en-US" sz="2000" dirty="0"/>
              <a:t> == "Electronic check")TRUE will make customers more likely to churn accordingly based on their magnitudes.</a:t>
            </a:r>
          </a:p>
          <a:p>
            <a:pPr marL="0" indent="0" algn="just">
              <a:buNone/>
            </a:pPr>
            <a:r>
              <a:rPr lang="en-US" sz="2000" dirty="0"/>
              <a:t>Again if the customers don’t take internet services then they are very less likely to churn with less magnitude. Hence some problem is there in the company’s internet services.</a:t>
            </a:r>
          </a:p>
          <a:p>
            <a:pPr marL="0" indent="0" algn="just">
              <a:buNone/>
            </a:pPr>
            <a:r>
              <a:rPr lang="en-US" sz="2000" dirty="0"/>
              <a:t>The variables which are affecting the customers less likely to churn are in descending order based on the magnitudes: tenure, </a:t>
            </a:r>
            <a:r>
              <a:rPr lang="en-US" sz="2000" dirty="0" err="1"/>
              <a:t>ContractOne</a:t>
            </a:r>
            <a:r>
              <a:rPr lang="en-US" sz="2000" dirty="0"/>
              <a:t> year, </a:t>
            </a:r>
            <a:r>
              <a:rPr lang="en-US" sz="2000" dirty="0" err="1"/>
              <a:t>ContractTwo</a:t>
            </a:r>
            <a:r>
              <a:rPr lang="en-US" sz="2000" dirty="0"/>
              <a:t> year.</a:t>
            </a:r>
          </a:p>
          <a:p>
            <a:pPr marL="0" indent="0" algn="just">
              <a:buNone/>
            </a:pPr>
            <a:r>
              <a:rPr lang="en-US" sz="2000" b="1" u="sng" dirty="0"/>
              <a:t>Variable importance check:</a:t>
            </a:r>
            <a:r>
              <a:rPr lang="en-US" sz="2000" b="1" u="sng" dirty="0">
                <a:solidFill>
                  <a:srgbClr val="0070C0"/>
                </a:solidFill>
              </a:rPr>
              <a:t> </a:t>
            </a:r>
          </a:p>
          <a:p>
            <a:pPr marL="0" indent="0" algn="just">
              <a:buNone/>
            </a:pPr>
            <a:r>
              <a:rPr lang="en-US" sz="2000" dirty="0"/>
              <a:t>In train data set, the important independent variables which are affecting the dependent variables occurrence most are tenure followed by </a:t>
            </a:r>
            <a:r>
              <a:rPr lang="en-US" sz="2000" dirty="0" err="1"/>
              <a:t>InternetServiceFiber</a:t>
            </a:r>
            <a:r>
              <a:rPr lang="en-US" sz="2000" dirty="0"/>
              <a:t> optic, </a:t>
            </a:r>
            <a:r>
              <a:rPr lang="en-US" sz="2000" dirty="0" err="1"/>
              <a:t>ContractTwo</a:t>
            </a:r>
            <a:r>
              <a:rPr lang="en-US" sz="2000" dirty="0"/>
              <a:t> year , </a:t>
            </a:r>
            <a:r>
              <a:rPr lang="en-US" sz="2000" dirty="0" err="1"/>
              <a:t>ContractOne</a:t>
            </a:r>
            <a:r>
              <a:rPr lang="en-US" sz="2000" dirty="0"/>
              <a:t> year , </a:t>
            </a:r>
            <a:r>
              <a:rPr lang="en-US" sz="2000" dirty="0" err="1"/>
              <a:t>InternetServiceNo</a:t>
            </a:r>
            <a:r>
              <a:rPr lang="en-US" sz="2000" dirty="0"/>
              <a:t>, </a:t>
            </a:r>
            <a:r>
              <a:rPr lang="en-US" sz="2000" dirty="0" err="1"/>
              <a:t>PaperlessBillingYes</a:t>
            </a:r>
            <a:r>
              <a:rPr lang="en-US" sz="2000" dirty="0"/>
              <a:t>, I(</a:t>
            </a:r>
            <a:r>
              <a:rPr lang="en-US" sz="2000" dirty="0" err="1"/>
              <a:t>PaymentMethod</a:t>
            </a:r>
            <a:r>
              <a:rPr lang="en-US" sz="2000" dirty="0"/>
              <a:t> == "Electronic check")TRUE, I(</a:t>
            </a:r>
            <a:r>
              <a:rPr lang="en-US" sz="2000" dirty="0" err="1"/>
              <a:t>StreamingTV</a:t>
            </a:r>
            <a:r>
              <a:rPr lang="en-US" sz="2000" dirty="0"/>
              <a:t> == "Yes")TRUE, I(</a:t>
            </a:r>
            <a:r>
              <a:rPr lang="en-US" sz="2000" dirty="0" err="1"/>
              <a:t>MultipleLines</a:t>
            </a:r>
            <a:r>
              <a:rPr lang="en-US" sz="2000" dirty="0"/>
              <a:t> == "Yes")TRUE , I(</a:t>
            </a:r>
            <a:r>
              <a:rPr lang="en-US" sz="2000" dirty="0" err="1"/>
              <a:t>StreamingMovies</a:t>
            </a:r>
            <a:r>
              <a:rPr lang="en-US" sz="2000" dirty="0"/>
              <a:t> == "Yes")TRUE .</a:t>
            </a:r>
            <a:endParaRPr lang="en-IN" sz="2000" dirty="0"/>
          </a:p>
          <a:p>
            <a:pPr marL="0" indent="0" algn="just">
              <a:buNone/>
            </a:pPr>
            <a:endParaRPr lang="en-IN" sz="2000" dirty="0"/>
          </a:p>
        </p:txBody>
      </p:sp>
    </p:spTree>
    <p:extLst>
      <p:ext uri="{BB962C8B-B14F-4D97-AF65-F5344CB8AC3E}">
        <p14:creationId xmlns:p14="http://schemas.microsoft.com/office/powerpoint/2010/main" val="3266146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1386</TotalTime>
  <Words>2070</Words>
  <Application>Microsoft Office PowerPoint</Application>
  <PresentationFormat>Widescreen</PresentationFormat>
  <Paragraphs>107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vt:lpstr>
      <vt:lpstr> </vt:lpstr>
      <vt:lpstr> CONTENT</vt:lpstr>
      <vt:lpstr>OBJECTIVE</vt:lpstr>
      <vt:lpstr>TABLE ANALYSIS</vt:lpstr>
      <vt:lpstr>EXPLANATORY DATA ANALYSIS</vt:lpstr>
      <vt:lpstr> PREDICTIVE MODEL BUILDING THE LOGISTIC MODEL on Data</vt:lpstr>
      <vt:lpstr>   CHECKING THE OVERALL FITNESS OF THE MODEL</vt:lpstr>
      <vt:lpstr>PREDICTIVE MODEL CHECKS ON RESIDUALS to CHECK ACCURACY OF MODEL</vt:lpstr>
      <vt:lpstr>PREDICTIVE MODEL MAGNITUDE OF CO EFFICIENT CHECKS</vt:lpstr>
      <vt:lpstr>   PREDICTIVE MODEL MORE CHECKS TO CHECK THE ACCURACY OF THE MODEL</vt:lpstr>
      <vt:lpstr>PRDICTIVE MODEL MORE CHECKS TO CHECK THE ACCURACY OF THE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lenavo</dc:creator>
  <cp:lastModifiedBy>lenavo</cp:lastModifiedBy>
  <cp:revision>64</cp:revision>
  <dcterms:created xsi:type="dcterms:W3CDTF">2022-05-29T14:45:41Z</dcterms:created>
  <dcterms:modified xsi:type="dcterms:W3CDTF">2022-06-28T18:50:49Z</dcterms:modified>
</cp:coreProperties>
</file>