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2" r:id="rId7"/>
    <p:sldId id="263" r:id="rId8"/>
    <p:sldId id="285" r:id="rId9"/>
    <p:sldId id="264" r:id="rId10"/>
    <p:sldId id="265" r:id="rId11"/>
    <p:sldId id="266" r:id="rId12"/>
    <p:sldId id="268" r:id="rId13"/>
    <p:sldId id="269" r:id="rId14"/>
    <p:sldId id="271" r:id="rId15"/>
    <p:sldId id="2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avo" initials="l" lastIdx="1" clrIdx="0">
    <p:extLst>
      <p:ext uri="{19B8F6BF-5375-455C-9EA6-DF929625EA0E}">
        <p15:presenceInfo xmlns:p15="http://schemas.microsoft.com/office/powerpoint/2012/main" userId="5e06a31369777d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destination-cntairlin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destination%20from%20DELHI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destination%20from%20KOLKATA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destination%20from%20MUMBAI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TOP%205%20destination%20in%20terms%20of%20average%20price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flight%20hour%20price%207.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flight%20hour%20price%2024%20h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%20price%20nonstop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%20for%20each%20distinct%20airline%20with%201%20stop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airlin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destination%20and%20sourc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airlines%20from%20banglor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IVY%202021\SQL%20SESSIOSNS\research%20project\maximum%20price,%20minimum%20price%20for%20each%20destination%20from%20CHENNAI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NUMBER OF FLIGHTS TO DISTINCT DESTINATIONS</a:t>
            </a:r>
          </a:p>
        </c:rich>
      </c:tx>
      <c:layout>
        <c:manualLayout>
          <c:xMode val="edge"/>
          <c:yMode val="edge"/>
          <c:x val="0.2601477738669763"/>
          <c:y val="0.872936174907998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5627734033246"/>
          <c:y val="9.3009259259259264E-2"/>
          <c:w val="0.45009689413823273"/>
          <c:h val="0.75016149023038792"/>
        </c:manualLayout>
      </c:layout>
      <c:pieChart>
        <c:varyColors val="1"/>
        <c:ser>
          <c:idx val="0"/>
          <c:order val="0"/>
          <c:tx>
            <c:strRef>
              <c:f>'destination-cntairlines'!$B$1</c:f>
              <c:strCache>
                <c:ptCount val="1"/>
                <c:pt idx="0">
                  <c:v>cntairline</c:v>
                </c:pt>
              </c:strCache>
            </c:strRef>
          </c:tx>
          <c:explosion val="27"/>
          <c:dPt>
            <c:idx val="0"/>
            <c:bubble3D val="0"/>
            <c:spPr>
              <a:solidFill>
                <a:schemeClr val="accent2">
                  <a:shade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05-48AE-B7FD-DB4AE1D053AF}"/>
              </c:ext>
            </c:extLst>
          </c:dPt>
          <c:dPt>
            <c:idx val="1"/>
            <c:bubble3D val="0"/>
            <c:spPr>
              <a:solidFill>
                <a:schemeClr val="accent2">
                  <a:shade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05-48AE-B7FD-DB4AE1D053AF}"/>
              </c:ext>
            </c:extLst>
          </c:dPt>
          <c:dPt>
            <c:idx val="2"/>
            <c:bubble3D val="0"/>
            <c:spPr>
              <a:solidFill>
                <a:schemeClr val="accent2">
                  <a:shade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05-48AE-B7FD-DB4AE1D053AF}"/>
              </c:ext>
            </c:extLst>
          </c:dPt>
          <c:dPt>
            <c:idx val="3"/>
            <c:bubble3D val="0"/>
            <c:spPr>
              <a:solidFill>
                <a:schemeClr val="accent2">
                  <a:tint val="9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05-48AE-B7FD-DB4AE1D053AF}"/>
              </c:ext>
            </c:extLst>
          </c:dPt>
          <c:dPt>
            <c:idx val="4"/>
            <c:bubble3D val="0"/>
            <c:spPr>
              <a:solidFill>
                <a:schemeClr val="accent2">
                  <a:tint val="7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005-48AE-B7FD-DB4AE1D053AF}"/>
              </c:ext>
            </c:extLst>
          </c:dPt>
          <c:dPt>
            <c:idx val="5"/>
            <c:bubble3D val="0"/>
            <c:spPr>
              <a:solidFill>
                <a:schemeClr val="accent2">
                  <a:tint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05-48AE-B7FD-DB4AE1D053AF}"/>
              </c:ext>
            </c:extLst>
          </c:dPt>
          <c:dLbls>
            <c:dLbl>
              <c:idx val="5"/>
              <c:layout>
                <c:manualLayout>
                  <c:x val="-2.1121351766513058E-2"/>
                  <c:y val="7.9096350074056077E-2"/>
                </c:manualLayout>
              </c:layout>
              <c:spPr>
                <a:pattFill prst="pct75">
                  <a:fgClr>
                    <a:sysClr val="windowText" lastClr="000000">
                      <a:lumMod val="75000"/>
                      <a:lumOff val="25000"/>
                    </a:sysClr>
                  </a:fgClr>
                  <a:bgClr>
                    <a:sysClr val="windowText" lastClr="000000">
                      <a:lumMod val="65000"/>
                      <a:lumOff val="35000"/>
                    </a:sys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683563748079874E-2"/>
                      <c:h val="2.29720046028420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7005-48AE-B7FD-DB4AE1D053AF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'destination-cntairlines'!$A$2:$A$7</c:f>
              <c:strCache>
                <c:ptCount val="6"/>
                <c:pt idx="0">
                  <c:v>Cochin</c:v>
                </c:pt>
                <c:pt idx="1">
                  <c:v>Banglore</c:v>
                </c:pt>
                <c:pt idx="2">
                  <c:v>Delhi</c:v>
                </c:pt>
                <c:pt idx="3">
                  <c:v>New Delhi</c:v>
                </c:pt>
                <c:pt idx="4">
                  <c:v>Hyderabad</c:v>
                </c:pt>
                <c:pt idx="5">
                  <c:v>Kolkata</c:v>
                </c:pt>
              </c:strCache>
            </c:strRef>
          </c:cat>
          <c:val>
            <c:numRef>
              <c:f>'destination-cntairlines'!$B$2:$B$7</c:f>
              <c:numCache>
                <c:formatCode>General</c:formatCode>
                <c:ptCount val="6"/>
                <c:pt idx="0">
                  <c:v>4537</c:v>
                </c:pt>
                <c:pt idx="1">
                  <c:v>2871</c:v>
                </c:pt>
                <c:pt idx="2">
                  <c:v>1265</c:v>
                </c:pt>
                <c:pt idx="3">
                  <c:v>932</c:v>
                </c:pt>
                <c:pt idx="4">
                  <c:v>697</c:v>
                </c:pt>
                <c:pt idx="5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005-48AE-B7FD-DB4AE1D053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DELHI</a:t>
            </a:r>
            <a:r>
              <a:rPr lang="en-US" baseline="0"/>
              <a:t> TO COCHIN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'maximum price, minimum price fo'!$A$2</c:f>
              <c:strCache>
                <c:ptCount val="1"/>
                <c:pt idx="0">
                  <c:v>Cochin</c:v>
                </c:pt>
              </c:strCache>
            </c:strRef>
          </c:tx>
          <c:explosion val="18"/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3A-4EF1-8FC5-0AE8838DF72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3A-4EF1-8FC5-0AE8838DF7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'maximum price, minimum price fo'!$B$1:$C$1</c:f>
              <c:strCache>
                <c:ptCount val="2"/>
                <c:pt idx="0">
                  <c:v>mxprice</c:v>
                </c:pt>
                <c:pt idx="1">
                  <c:v>minprice</c:v>
                </c:pt>
              </c:strCache>
            </c:strRef>
          </c:cat>
          <c:val>
            <c:numRef>
              <c:f>'maximum price, minimum price fo'!$B$2:$C$2</c:f>
              <c:numCache>
                <c:formatCode>General</c:formatCode>
                <c:ptCount val="2"/>
                <c:pt idx="0">
                  <c:v>52285</c:v>
                </c:pt>
                <c:pt idx="1">
                  <c:v>3876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3A-4EF1-8FC5-0AE8838DF72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KOLKATA</a:t>
            </a:r>
            <a:r>
              <a:rPr lang="en-US" baseline="0"/>
              <a:t> TO BANGALORE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63405511811024"/>
          <c:y val="0.29208333333333336"/>
          <c:w val="0.40287467191601051"/>
          <c:h val="0.6714577865266842"/>
        </c:manualLayout>
      </c:layout>
      <c:pieChart>
        <c:varyColors val="1"/>
        <c:ser>
          <c:idx val="0"/>
          <c:order val="0"/>
          <c:tx>
            <c:strRef>
              <c:f>'maximum price, minimum price fo'!$A$2</c:f>
              <c:strCache>
                <c:ptCount val="1"/>
                <c:pt idx="0">
                  <c:v>Banglore</c:v>
                </c:pt>
              </c:strCache>
            </c:strRef>
          </c:tx>
          <c:explosion val="15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63-4EDB-BE2B-F6E726B0273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63-4EDB-BE2B-F6E726B027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'maximum price, minimum price fo'!$B$1:$C$1</c:f>
              <c:strCache>
                <c:ptCount val="2"/>
                <c:pt idx="0">
                  <c:v>mxprice</c:v>
                </c:pt>
                <c:pt idx="1">
                  <c:v>minprice</c:v>
                </c:pt>
              </c:strCache>
            </c:strRef>
          </c:cat>
          <c:val>
            <c:numRef>
              <c:f>'maximum price, minimum price fo'!$B$2:$C$2</c:f>
              <c:numCache>
                <c:formatCode>General</c:formatCode>
                <c:ptCount val="2"/>
                <c:pt idx="0">
                  <c:v>31945</c:v>
                </c:pt>
                <c:pt idx="1">
                  <c:v>3480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63-4EDB-BE2B-F6E726B02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6174168853893267"/>
          <c:y val="0.7274300087489064"/>
          <c:w val="0.25429418197725284"/>
          <c:h val="0.244792213473315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MUMBAI</a:t>
            </a:r>
            <a:r>
              <a:rPr lang="en-US" baseline="0"/>
              <a:t> TO HYDERABAD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'maximum price, minimum price fo'!$A$2</c:f>
              <c:strCache>
                <c:ptCount val="1"/>
                <c:pt idx="0">
                  <c:v>Hyderabad</c:v>
                </c:pt>
              </c:strCache>
            </c:strRef>
          </c:tx>
          <c:explosion val="5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AA-406D-BF29-883AB75613D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AA-406D-BF29-883AB75613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'maximum price, minimum price fo'!$B$1:$C$1</c:f>
              <c:strCache>
                <c:ptCount val="2"/>
                <c:pt idx="0">
                  <c:v>mxprice</c:v>
                </c:pt>
                <c:pt idx="1">
                  <c:v>minprice</c:v>
                </c:pt>
              </c:strCache>
            </c:strRef>
          </c:cat>
          <c:val>
            <c:numRef>
              <c:f>'maximum price, minimum price fo'!$B$2:$C$2</c:f>
              <c:numCache>
                <c:formatCode>General</c:formatCode>
                <c:ptCount val="2"/>
                <c:pt idx="0">
                  <c:v>25139</c:v>
                </c:pt>
                <c:pt idx="1">
                  <c:v>1759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AA-406D-BF29-883AB75613D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TOP</a:t>
            </a:r>
            <a:r>
              <a:rPr lang="en-US" sz="1600" baseline="0"/>
              <a:t> 5 DESTINATION IN TERMS OF AVERAGE PRICE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'TOP 5 destination in terms of a'!$B$1</c:f>
              <c:strCache>
                <c:ptCount val="1"/>
                <c:pt idx="0">
                  <c:v>avgprice</c:v>
                </c:pt>
              </c:strCache>
            </c:strRef>
          </c:tx>
          <c:explosion val="33"/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C0-413A-B469-CE96DD0B1AA8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C0-413A-B469-CE96DD0B1AA8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8C0-413A-B469-CE96DD0B1AA8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alpha val="90000"/>
                </a:schemeClr>
              </a:solidFill>
              <a:ln w="19050">
                <a:solidFill>
                  <a:schemeClr val="accent2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8C0-413A-B469-CE96DD0B1AA8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  <a:alpha val="90000"/>
                </a:schemeClr>
              </a:solidFill>
              <a:ln w="19050">
                <a:solidFill>
                  <a:schemeClr val="accent4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8C0-413A-B469-CE96DD0B1AA8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8C0-413A-B469-CE96DD0B1AA8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8C0-413A-B469-CE96DD0B1AA8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8C0-413A-B469-CE96DD0B1AA8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8C0-413A-B469-CE96DD0B1AA8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4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D8C0-413A-B469-CE96DD0B1AA8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ED7D31"/>
                </a:solidFill>
                <a:round/>
              </a:ln>
              <a:effectLst>
                <a:outerShdw blurRad="50800" dist="38100" dir="2700000" algn="tl" rotWithShape="0">
                  <a:srgbClr val="ED7D31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destination in terms of a'!$A$2:$A$6</c:f>
              <c:strCache>
                <c:ptCount val="5"/>
                <c:pt idx="0">
                  <c:v>New Delhi</c:v>
                </c:pt>
                <c:pt idx="1">
                  <c:v>Cochin</c:v>
                </c:pt>
                <c:pt idx="2">
                  <c:v>Banglore</c:v>
                </c:pt>
                <c:pt idx="3">
                  <c:v>Delhi</c:v>
                </c:pt>
                <c:pt idx="4">
                  <c:v>Hyderabad</c:v>
                </c:pt>
              </c:strCache>
            </c:strRef>
          </c:cat>
          <c:val>
            <c:numRef>
              <c:f>'TOP 5 destination in terms of a'!$B$2:$B$6</c:f>
              <c:numCache>
                <c:formatCode>General</c:formatCode>
                <c:ptCount val="5"/>
                <c:pt idx="0">
                  <c:v>11917.716700000001</c:v>
                </c:pt>
                <c:pt idx="1">
                  <c:v>10539.4391</c:v>
                </c:pt>
                <c:pt idx="2">
                  <c:v>9158.3894</c:v>
                </c:pt>
                <c:pt idx="3">
                  <c:v>5143.9186</c:v>
                </c:pt>
                <c:pt idx="4">
                  <c:v>5059.7088000000003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C0-413A-B469-CE96DD0B1AA8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flight fare for flights more than 7.5 hours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33442694663167"/>
          <c:y val="0.17171296296296296"/>
          <c:w val="0.48099803149606302"/>
          <c:h val="0.80166338582677166"/>
        </c:manualLayout>
      </c:layout>
      <c:pieChart>
        <c:varyColors val="1"/>
        <c:ser>
          <c:idx val="0"/>
          <c:order val="0"/>
          <c:tx>
            <c:strRef>
              <c:f>'flight hour price 7.5'!$B$1</c:f>
              <c:strCache>
                <c:ptCount val="1"/>
                <c:pt idx="0">
                  <c:v>avg_price</c:v>
                </c:pt>
              </c:strCache>
            </c:strRef>
          </c:tx>
          <c:explosion val="60"/>
          <c:dPt>
            <c:idx val="0"/>
            <c:bubble3D val="0"/>
            <c:spPr>
              <a:gradFill>
                <a:gsLst>
                  <a:gs pos="100000">
                    <a:schemeClr val="accent2">
                      <a:shade val="40000"/>
                      <a:lumMod val="60000"/>
                      <a:lumOff val="40000"/>
                    </a:schemeClr>
                  </a:gs>
                  <a:gs pos="0">
                    <a:schemeClr val="accent2">
                      <a:shade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C1-4003-9AAD-EFC5656D60EE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shade val="51000"/>
                      <a:lumMod val="60000"/>
                      <a:lumOff val="40000"/>
                    </a:schemeClr>
                  </a:gs>
                  <a:gs pos="0">
                    <a:schemeClr val="accent2">
                      <a:shade val="51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C1-4003-9AAD-EFC5656D60EE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2">
                      <a:shade val="62000"/>
                      <a:lumMod val="60000"/>
                      <a:lumOff val="40000"/>
                    </a:schemeClr>
                  </a:gs>
                  <a:gs pos="0">
                    <a:schemeClr val="accent2">
                      <a:shade val="62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C1-4003-9AAD-EFC5656D60EE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2">
                      <a:shade val="73000"/>
                      <a:lumMod val="60000"/>
                      <a:lumOff val="40000"/>
                    </a:schemeClr>
                  </a:gs>
                  <a:gs pos="0">
                    <a:schemeClr val="accent2">
                      <a:shade val="7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C1-4003-9AAD-EFC5656D60EE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2">
                      <a:shade val="83000"/>
                      <a:lumMod val="60000"/>
                      <a:lumOff val="40000"/>
                    </a:schemeClr>
                  </a:gs>
                  <a:gs pos="0">
                    <a:schemeClr val="accent2">
                      <a:shade val="8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C1-4003-9AAD-EFC5656D60EE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2">
                      <a:shade val="94000"/>
                      <a:lumMod val="60000"/>
                      <a:lumOff val="40000"/>
                    </a:schemeClr>
                  </a:gs>
                  <a:gs pos="0">
                    <a:schemeClr val="accent2">
                      <a:shade val="9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5C1-4003-9AAD-EFC5656D60EE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2">
                      <a:tint val="95000"/>
                      <a:lumMod val="60000"/>
                      <a:lumOff val="40000"/>
                    </a:schemeClr>
                  </a:gs>
                  <a:gs pos="0">
                    <a:schemeClr val="accent2">
                      <a:tint val="9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5C1-4003-9AAD-EFC5656D60EE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tint val="84000"/>
                      <a:lumMod val="60000"/>
                      <a:lumOff val="40000"/>
                    </a:schemeClr>
                  </a:gs>
                  <a:gs pos="0">
                    <a:schemeClr val="accent2">
                      <a:tint val="8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5C1-4003-9AAD-EFC5656D60EE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2">
                      <a:tint val="74000"/>
                      <a:lumMod val="60000"/>
                      <a:lumOff val="40000"/>
                    </a:schemeClr>
                  </a:gs>
                  <a:gs pos="0">
                    <a:schemeClr val="accent2">
                      <a:tint val="7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5C1-4003-9AAD-EFC5656D60EE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2">
                      <a:tint val="63000"/>
                      <a:lumMod val="60000"/>
                      <a:lumOff val="40000"/>
                    </a:schemeClr>
                  </a:gs>
                  <a:gs pos="0">
                    <a:schemeClr val="accent2">
                      <a:tint val="6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5C1-4003-9AAD-EFC5656D60EE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2">
                      <a:tint val="52000"/>
                      <a:lumMod val="60000"/>
                      <a:lumOff val="40000"/>
                    </a:schemeClr>
                  </a:gs>
                  <a:gs pos="0">
                    <a:schemeClr val="accent2">
                      <a:tint val="52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5C1-4003-9AAD-EFC5656D60EE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2">
                      <a:tint val="41000"/>
                      <a:lumMod val="60000"/>
                      <a:lumOff val="40000"/>
                    </a:schemeClr>
                  </a:gs>
                  <a:gs pos="0">
                    <a:schemeClr val="accent2">
                      <a:tint val="41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45C1-4003-9AAD-EFC5656D60E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'flight hour price 7.5'!$A$2:$A$13</c:f>
              <c:strCache>
                <c:ptCount val="12"/>
                <c:pt idx="0">
                  <c:v>Jet Airways Business</c:v>
                </c:pt>
                <c:pt idx="1">
                  <c:v>Jet Airways</c:v>
                </c:pt>
                <c:pt idx="2">
                  <c:v>Multiple carriers Premium economy</c:v>
                </c:pt>
                <c:pt idx="3">
                  <c:v>Multiple carriers</c:v>
                </c:pt>
                <c:pt idx="4">
                  <c:v>Air India</c:v>
                </c:pt>
                <c:pt idx="5">
                  <c:v>Vistara Premium economy</c:v>
                </c:pt>
                <c:pt idx="6">
                  <c:v>Vistara</c:v>
                </c:pt>
                <c:pt idx="7">
                  <c:v>GoAir</c:v>
                </c:pt>
                <c:pt idx="8">
                  <c:v>IndiGo</c:v>
                </c:pt>
                <c:pt idx="9">
                  <c:v>Air Asia</c:v>
                </c:pt>
                <c:pt idx="10">
                  <c:v>SpiceJet</c:v>
                </c:pt>
                <c:pt idx="11">
                  <c:v>Trujet</c:v>
                </c:pt>
              </c:strCache>
            </c:strRef>
          </c:cat>
          <c:val>
            <c:numRef>
              <c:f>'flight hour price 7.5'!$B$2:$B$13</c:f>
              <c:numCache>
                <c:formatCode>General</c:formatCode>
                <c:ptCount val="12"/>
                <c:pt idx="0">
                  <c:v>58358.666700000002</c:v>
                </c:pt>
                <c:pt idx="1">
                  <c:v>11643.9234</c:v>
                </c:pt>
                <c:pt idx="2">
                  <c:v>11418.8462</c:v>
                </c:pt>
                <c:pt idx="3">
                  <c:v>10902.678099999999</c:v>
                </c:pt>
                <c:pt idx="4">
                  <c:v>9611.2106000000003</c:v>
                </c:pt>
                <c:pt idx="5">
                  <c:v>8962.3333000000002</c:v>
                </c:pt>
                <c:pt idx="6">
                  <c:v>7796.3486000000003</c:v>
                </c:pt>
                <c:pt idx="7">
                  <c:v>5861.0567000000001</c:v>
                </c:pt>
                <c:pt idx="8">
                  <c:v>5673.6828999999998</c:v>
                </c:pt>
                <c:pt idx="9">
                  <c:v>5590.2601999999997</c:v>
                </c:pt>
                <c:pt idx="10">
                  <c:v>4338.2848000000004</c:v>
                </c:pt>
                <c:pt idx="11">
                  <c:v>4140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45C1-4003-9AAD-EFC5656D60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flight</a:t>
            </a:r>
            <a:r>
              <a:rPr lang="en-US" baseline="0"/>
              <a:t> fare for flights more than 24 hours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66776027996499"/>
          <c:y val="0.17171296296296296"/>
          <c:w val="0.47266469816272966"/>
          <c:h val="0.78777449693788282"/>
        </c:manualLayout>
      </c:layout>
      <c:pieChart>
        <c:varyColors val="1"/>
        <c:ser>
          <c:idx val="0"/>
          <c:order val="0"/>
          <c:tx>
            <c:strRef>
              <c:f>'flight hour price 24 hr'!$B$1</c:f>
              <c:strCache>
                <c:ptCount val="1"/>
                <c:pt idx="0">
                  <c:v>avg_price</c:v>
                </c:pt>
              </c:strCache>
            </c:strRef>
          </c:tx>
          <c:explosion val="24"/>
          <c:dPt>
            <c:idx val="0"/>
            <c:bubble3D val="0"/>
            <c:spPr>
              <a:gradFill>
                <a:gsLst>
                  <a:gs pos="100000">
                    <a:schemeClr val="accent2">
                      <a:shade val="40000"/>
                      <a:lumMod val="60000"/>
                      <a:lumOff val="40000"/>
                    </a:schemeClr>
                  </a:gs>
                  <a:gs pos="0">
                    <a:schemeClr val="accent2">
                      <a:shade val="4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1-4811-8979-385CEE870F99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shade val="51000"/>
                      <a:lumMod val="60000"/>
                      <a:lumOff val="40000"/>
                    </a:schemeClr>
                  </a:gs>
                  <a:gs pos="0">
                    <a:schemeClr val="accent2">
                      <a:shade val="51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F1-4811-8979-385CEE870F99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2">
                      <a:shade val="62000"/>
                      <a:lumMod val="60000"/>
                      <a:lumOff val="40000"/>
                    </a:schemeClr>
                  </a:gs>
                  <a:gs pos="0">
                    <a:schemeClr val="accent2">
                      <a:shade val="62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F1-4811-8979-385CEE870F99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2">
                      <a:shade val="73000"/>
                      <a:lumMod val="60000"/>
                      <a:lumOff val="40000"/>
                    </a:schemeClr>
                  </a:gs>
                  <a:gs pos="0">
                    <a:schemeClr val="accent2">
                      <a:shade val="7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F1-4811-8979-385CEE870F99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2">
                      <a:shade val="83000"/>
                      <a:lumMod val="60000"/>
                      <a:lumOff val="40000"/>
                    </a:schemeClr>
                  </a:gs>
                  <a:gs pos="0">
                    <a:schemeClr val="accent2">
                      <a:shade val="8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F1-4811-8979-385CEE870F99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2">
                      <a:shade val="94000"/>
                      <a:lumMod val="60000"/>
                      <a:lumOff val="40000"/>
                    </a:schemeClr>
                  </a:gs>
                  <a:gs pos="0">
                    <a:schemeClr val="accent2">
                      <a:shade val="9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F1-4811-8979-385CEE870F99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2">
                      <a:tint val="95000"/>
                      <a:lumMod val="60000"/>
                      <a:lumOff val="40000"/>
                    </a:schemeClr>
                  </a:gs>
                  <a:gs pos="0">
                    <a:schemeClr val="accent2">
                      <a:tint val="95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F1-4811-8979-385CEE870F99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tint val="84000"/>
                      <a:lumMod val="60000"/>
                      <a:lumOff val="40000"/>
                    </a:schemeClr>
                  </a:gs>
                  <a:gs pos="0">
                    <a:schemeClr val="accent2">
                      <a:tint val="8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F1-4811-8979-385CEE870F99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2">
                      <a:tint val="74000"/>
                      <a:lumMod val="60000"/>
                      <a:lumOff val="40000"/>
                    </a:schemeClr>
                  </a:gs>
                  <a:gs pos="0">
                    <a:schemeClr val="accent2">
                      <a:tint val="74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F1-4811-8979-385CEE870F99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2">
                      <a:tint val="63000"/>
                      <a:lumMod val="60000"/>
                      <a:lumOff val="40000"/>
                    </a:schemeClr>
                  </a:gs>
                  <a:gs pos="0">
                    <a:schemeClr val="accent2">
                      <a:tint val="63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F1-4811-8979-385CEE870F99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2">
                      <a:tint val="52000"/>
                      <a:lumMod val="60000"/>
                      <a:lumOff val="40000"/>
                    </a:schemeClr>
                  </a:gs>
                  <a:gs pos="0">
                    <a:schemeClr val="accent2">
                      <a:tint val="52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F1-4811-8979-385CEE870F99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2">
                      <a:tint val="41000"/>
                      <a:lumMod val="60000"/>
                      <a:lumOff val="40000"/>
                    </a:schemeClr>
                  </a:gs>
                  <a:gs pos="0">
                    <a:schemeClr val="accent2">
                      <a:tint val="41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F1-4811-8979-385CEE870F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'flight hour price 24 hr'!$A$2:$A$13</c:f>
              <c:strCache>
                <c:ptCount val="12"/>
                <c:pt idx="0">
                  <c:v>Jet Airways Business</c:v>
                </c:pt>
                <c:pt idx="1">
                  <c:v>Jet Airways</c:v>
                </c:pt>
                <c:pt idx="2">
                  <c:v>Multiple carriers Premium economy</c:v>
                </c:pt>
                <c:pt idx="3">
                  <c:v>Multiple carriers</c:v>
                </c:pt>
                <c:pt idx="4">
                  <c:v>Air India</c:v>
                </c:pt>
                <c:pt idx="5">
                  <c:v>Vistara Premium economy</c:v>
                </c:pt>
                <c:pt idx="6">
                  <c:v>Vistara</c:v>
                </c:pt>
                <c:pt idx="7">
                  <c:v>GoAir</c:v>
                </c:pt>
                <c:pt idx="8">
                  <c:v>IndiGo</c:v>
                </c:pt>
                <c:pt idx="9">
                  <c:v>Air Asia</c:v>
                </c:pt>
                <c:pt idx="10">
                  <c:v>SpiceJet</c:v>
                </c:pt>
                <c:pt idx="11">
                  <c:v>Trujet</c:v>
                </c:pt>
              </c:strCache>
            </c:strRef>
          </c:cat>
          <c:val>
            <c:numRef>
              <c:f>'flight hour price 24 hr'!$B$2:$B$13</c:f>
              <c:numCache>
                <c:formatCode>General</c:formatCode>
                <c:ptCount val="12"/>
                <c:pt idx="0">
                  <c:v>58358.666700000002</c:v>
                </c:pt>
                <c:pt idx="1">
                  <c:v>11643.9234</c:v>
                </c:pt>
                <c:pt idx="2">
                  <c:v>11418.8462</c:v>
                </c:pt>
                <c:pt idx="3">
                  <c:v>10902.678099999999</c:v>
                </c:pt>
                <c:pt idx="4">
                  <c:v>9611.2106000000003</c:v>
                </c:pt>
                <c:pt idx="5">
                  <c:v>8962.3333000000002</c:v>
                </c:pt>
                <c:pt idx="6">
                  <c:v>7796.3486000000003</c:v>
                </c:pt>
                <c:pt idx="7">
                  <c:v>5861.0567000000001</c:v>
                </c:pt>
                <c:pt idx="8">
                  <c:v>5673.6828999999998</c:v>
                </c:pt>
                <c:pt idx="9">
                  <c:v>5590.2601999999997</c:v>
                </c:pt>
                <c:pt idx="10">
                  <c:v>4338.2848000000004</c:v>
                </c:pt>
                <c:pt idx="11">
                  <c:v>4140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BF1-4811-8979-385CEE870F9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flight</a:t>
            </a:r>
            <a:r>
              <a:rPr lang="en-US" baseline="0"/>
              <a:t> fare when flights have no stops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'max price nonstop'!$B$1</c:f>
              <c:strCache>
                <c:ptCount val="1"/>
                <c:pt idx="0">
                  <c:v>mxprice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'max price nonstop'!$A$2:$A$9</c:f>
              <c:strCache>
                <c:ptCount val="8"/>
                <c:pt idx="0">
                  <c:v>Air India</c:v>
                </c:pt>
                <c:pt idx="1">
                  <c:v>Vistara</c:v>
                </c:pt>
                <c:pt idx="2">
                  <c:v>IndiGo</c:v>
                </c:pt>
                <c:pt idx="3">
                  <c:v>GoAir</c:v>
                </c:pt>
                <c:pt idx="4">
                  <c:v>Jet Airways</c:v>
                </c:pt>
                <c:pt idx="5">
                  <c:v>SpiceJet</c:v>
                </c:pt>
                <c:pt idx="6">
                  <c:v>Vistara Premium economy</c:v>
                </c:pt>
                <c:pt idx="7">
                  <c:v>Air Asia</c:v>
                </c:pt>
              </c:strCache>
            </c:strRef>
          </c:cat>
          <c:val>
            <c:numRef>
              <c:f>'max price nonstop'!$B$2:$B$9</c:f>
              <c:numCache>
                <c:formatCode>General</c:formatCode>
                <c:ptCount val="8"/>
                <c:pt idx="0">
                  <c:v>31945</c:v>
                </c:pt>
                <c:pt idx="1">
                  <c:v>21730</c:v>
                </c:pt>
                <c:pt idx="2">
                  <c:v>19685</c:v>
                </c:pt>
                <c:pt idx="3">
                  <c:v>18558</c:v>
                </c:pt>
                <c:pt idx="4">
                  <c:v>18308</c:v>
                </c:pt>
                <c:pt idx="5">
                  <c:v>12475</c:v>
                </c:pt>
                <c:pt idx="6">
                  <c:v>11793</c:v>
                </c:pt>
                <c:pt idx="7">
                  <c:v>10873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C-481E-B9D4-92B9C5B256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20210696"/>
        <c:axId val="520213320"/>
      </c:barChart>
      <c:catAx>
        <c:axId val="520210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213320"/>
        <c:crosses val="autoZero"/>
        <c:auto val="1"/>
        <c:lblAlgn val="ctr"/>
        <c:lblOffset val="100"/>
        <c:noMultiLvlLbl val="0"/>
      </c:catAx>
      <c:valAx>
        <c:axId val="5202133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21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flight</a:t>
            </a:r>
            <a:r>
              <a:rPr lang="en-US" sz="1600" baseline="0"/>
              <a:t> fare when flights have atleast 1 stop 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'maximum price for each distinct'!$B$1</c:f>
              <c:strCache>
                <c:ptCount val="1"/>
                <c:pt idx="0">
                  <c:v>mxprice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'maximum price for each distinct'!$A$2:$A$12</c:f>
              <c:strCache>
                <c:ptCount val="11"/>
                <c:pt idx="0">
                  <c:v>Jet Airways Business</c:v>
                </c:pt>
                <c:pt idx="1">
                  <c:v>Jet Airways</c:v>
                </c:pt>
                <c:pt idx="2">
                  <c:v>Multiple carriers</c:v>
                </c:pt>
                <c:pt idx="3">
                  <c:v>Air India</c:v>
                </c:pt>
                <c:pt idx="4">
                  <c:v>SpiceJet</c:v>
                </c:pt>
                <c:pt idx="5">
                  <c:v>GoAir</c:v>
                </c:pt>
                <c:pt idx="6">
                  <c:v>IndiGo</c:v>
                </c:pt>
                <c:pt idx="7">
                  <c:v>Vistara</c:v>
                </c:pt>
                <c:pt idx="8">
                  <c:v>Multiple carriers Premium economy</c:v>
                </c:pt>
                <c:pt idx="9">
                  <c:v>Air Asia</c:v>
                </c:pt>
                <c:pt idx="10">
                  <c:v>Trujet</c:v>
                </c:pt>
              </c:strCache>
            </c:strRef>
          </c:cat>
          <c:val>
            <c:numRef>
              <c:f>'maximum price for each distinct'!$B$2:$B$12</c:f>
              <c:numCache>
                <c:formatCode>General</c:formatCode>
                <c:ptCount val="11"/>
                <c:pt idx="0">
                  <c:v>79512</c:v>
                </c:pt>
                <c:pt idx="1">
                  <c:v>54826</c:v>
                </c:pt>
                <c:pt idx="2">
                  <c:v>36983</c:v>
                </c:pt>
                <c:pt idx="3">
                  <c:v>28322</c:v>
                </c:pt>
                <c:pt idx="4">
                  <c:v>23267</c:v>
                </c:pt>
                <c:pt idx="5">
                  <c:v>22794</c:v>
                </c:pt>
                <c:pt idx="6">
                  <c:v>22153</c:v>
                </c:pt>
                <c:pt idx="7">
                  <c:v>18387</c:v>
                </c:pt>
                <c:pt idx="8">
                  <c:v>14629</c:v>
                </c:pt>
                <c:pt idx="9">
                  <c:v>13774</c:v>
                </c:pt>
                <c:pt idx="10">
                  <c:v>4140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B-4F0C-B117-AD8A44E8B9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20642248"/>
        <c:axId val="520642576"/>
      </c:barChart>
      <c:catAx>
        <c:axId val="520642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42576"/>
        <c:crosses val="autoZero"/>
        <c:auto val="1"/>
        <c:lblAlgn val="ctr"/>
        <c:lblOffset val="100"/>
        <c:noMultiLvlLbl val="0"/>
      </c:catAx>
      <c:valAx>
        <c:axId val="5206425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4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max</a:t>
            </a:r>
            <a:r>
              <a:rPr lang="en-IN" sz="1200" baseline="0"/>
              <a:t> &amp; min flight fare for each airline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'maximum price, minimum price fo'!$B$1</c:f>
              <c:strCache>
                <c:ptCount val="1"/>
                <c:pt idx="0">
                  <c:v>mxprice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'maximum price, minimum price fo'!$A$2:$A$13</c:f>
              <c:strCache>
                <c:ptCount val="12"/>
                <c:pt idx="0">
                  <c:v>IndiGo</c:v>
                </c:pt>
                <c:pt idx="1">
                  <c:v>Air India</c:v>
                </c:pt>
                <c:pt idx="2">
                  <c:v>Jet Airways</c:v>
                </c:pt>
                <c:pt idx="3">
                  <c:v>SpiceJet</c:v>
                </c:pt>
                <c:pt idx="4">
                  <c:v>Multiple carriers</c:v>
                </c:pt>
                <c:pt idx="5">
                  <c:v>GoAir</c:v>
                </c:pt>
                <c:pt idx="6">
                  <c:v>Vistara</c:v>
                </c:pt>
                <c:pt idx="7">
                  <c:v>Air Asia</c:v>
                </c:pt>
                <c:pt idx="8">
                  <c:v>Vistara Premium economy</c:v>
                </c:pt>
                <c:pt idx="9">
                  <c:v>Jet Airways Business</c:v>
                </c:pt>
                <c:pt idx="10">
                  <c:v>Multiple carriers Premium economy</c:v>
                </c:pt>
                <c:pt idx="11">
                  <c:v>Trujet</c:v>
                </c:pt>
              </c:strCache>
            </c:strRef>
          </c:cat>
          <c:val>
            <c:numRef>
              <c:f>'maximum price, minimum price fo'!$B$2:$B$13</c:f>
              <c:numCache>
                <c:formatCode>General</c:formatCode>
                <c:ptCount val="12"/>
                <c:pt idx="0">
                  <c:v>22153</c:v>
                </c:pt>
                <c:pt idx="1">
                  <c:v>31945</c:v>
                </c:pt>
                <c:pt idx="2">
                  <c:v>54826</c:v>
                </c:pt>
                <c:pt idx="3">
                  <c:v>23267</c:v>
                </c:pt>
                <c:pt idx="4">
                  <c:v>36983</c:v>
                </c:pt>
                <c:pt idx="5">
                  <c:v>22794</c:v>
                </c:pt>
                <c:pt idx="6">
                  <c:v>21730</c:v>
                </c:pt>
                <c:pt idx="7">
                  <c:v>13774</c:v>
                </c:pt>
                <c:pt idx="8">
                  <c:v>11793</c:v>
                </c:pt>
                <c:pt idx="9">
                  <c:v>79512</c:v>
                </c:pt>
                <c:pt idx="10">
                  <c:v>14629</c:v>
                </c:pt>
                <c:pt idx="11">
                  <c:v>4140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B-48CF-9EB4-A514D7F9C958}"/>
            </c:ext>
          </c:extLst>
        </c:ser>
        <c:ser>
          <c:idx val="1"/>
          <c:order val="1"/>
          <c:tx>
            <c:strRef>
              <c:f>'maximum price, minimum price fo'!$C$1</c:f>
              <c:strCache>
                <c:ptCount val="1"/>
                <c:pt idx="0">
                  <c:v>minprice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'maximum price, minimum price fo'!$A$2:$A$13</c:f>
              <c:strCache>
                <c:ptCount val="12"/>
                <c:pt idx="0">
                  <c:v>IndiGo</c:v>
                </c:pt>
                <c:pt idx="1">
                  <c:v>Air India</c:v>
                </c:pt>
                <c:pt idx="2">
                  <c:v>Jet Airways</c:v>
                </c:pt>
                <c:pt idx="3">
                  <c:v>SpiceJet</c:v>
                </c:pt>
                <c:pt idx="4">
                  <c:v>Multiple carriers</c:v>
                </c:pt>
                <c:pt idx="5">
                  <c:v>GoAir</c:v>
                </c:pt>
                <c:pt idx="6">
                  <c:v>Vistara</c:v>
                </c:pt>
                <c:pt idx="7">
                  <c:v>Air Asia</c:v>
                </c:pt>
                <c:pt idx="8">
                  <c:v>Vistara Premium economy</c:v>
                </c:pt>
                <c:pt idx="9">
                  <c:v>Jet Airways Business</c:v>
                </c:pt>
                <c:pt idx="10">
                  <c:v>Multiple carriers Premium economy</c:v>
                </c:pt>
                <c:pt idx="11">
                  <c:v>Trujet</c:v>
                </c:pt>
              </c:strCache>
            </c:strRef>
          </c:cat>
          <c:val>
            <c:numRef>
              <c:f>'maximum price, minimum price fo'!$C$2:$C$13</c:f>
              <c:numCache>
                <c:formatCode>General</c:formatCode>
                <c:ptCount val="12"/>
                <c:pt idx="0">
                  <c:v>2227</c:v>
                </c:pt>
                <c:pt idx="1">
                  <c:v>2050</c:v>
                </c:pt>
                <c:pt idx="2">
                  <c:v>1840</c:v>
                </c:pt>
                <c:pt idx="3">
                  <c:v>1759</c:v>
                </c:pt>
                <c:pt idx="4">
                  <c:v>5797</c:v>
                </c:pt>
                <c:pt idx="5">
                  <c:v>3398</c:v>
                </c:pt>
                <c:pt idx="6">
                  <c:v>3687</c:v>
                </c:pt>
                <c:pt idx="7">
                  <c:v>3383</c:v>
                </c:pt>
                <c:pt idx="8">
                  <c:v>5969</c:v>
                </c:pt>
                <c:pt idx="9">
                  <c:v>46490</c:v>
                </c:pt>
                <c:pt idx="10">
                  <c:v>9845</c:v>
                </c:pt>
                <c:pt idx="11">
                  <c:v>4140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7B-48CF-9EB4-A514D7F9C9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27639608"/>
        <c:axId val="527638952"/>
      </c:barChart>
      <c:catAx>
        <c:axId val="527639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638952"/>
        <c:crosses val="autoZero"/>
        <c:auto val="1"/>
        <c:lblAlgn val="ctr"/>
        <c:lblOffset val="100"/>
        <c:noMultiLvlLbl val="0"/>
      </c:catAx>
      <c:valAx>
        <c:axId val="5276389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7639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max</a:t>
            </a:r>
            <a:r>
              <a:rPr lang="en-IN" baseline="0"/>
              <a:t> &amp; min flight fare for each destination to source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'maximum price, minimum price fo'!$C$1</c:f>
              <c:strCache>
                <c:ptCount val="1"/>
                <c:pt idx="0">
                  <c:v>mxprice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multiLvlStrRef>
              <c:f>'maximum price, minimum price fo'!$A$2:$B$7</c:f>
              <c:multiLvlStrCache>
                <c:ptCount val="6"/>
                <c:lvl>
                  <c:pt idx="0">
                    <c:v>Banglore</c:v>
                  </c:pt>
                  <c:pt idx="1">
                    <c:v>Kolkata</c:v>
                  </c:pt>
                  <c:pt idx="2">
                    <c:v>Delhi</c:v>
                  </c:pt>
                  <c:pt idx="3">
                    <c:v>Chennai</c:v>
                  </c:pt>
                  <c:pt idx="4">
                    <c:v>Banglore</c:v>
                  </c:pt>
                  <c:pt idx="5">
                    <c:v>Mumbai</c:v>
                  </c:pt>
                </c:lvl>
                <c:lvl>
                  <c:pt idx="0">
                    <c:v>New Delhi</c:v>
                  </c:pt>
                  <c:pt idx="1">
                    <c:v>Banglore</c:v>
                  </c:pt>
                  <c:pt idx="2">
                    <c:v>Cochin</c:v>
                  </c:pt>
                  <c:pt idx="3">
                    <c:v>Kolkata</c:v>
                  </c:pt>
                  <c:pt idx="4">
                    <c:v>Delhi</c:v>
                  </c:pt>
                  <c:pt idx="5">
                    <c:v>Hyderabad</c:v>
                  </c:pt>
                </c:lvl>
              </c:multiLvlStrCache>
            </c:multiLvlStrRef>
          </c:cat>
          <c:val>
            <c:numRef>
              <c:f>'maximum price, minimum price fo'!$C$2:$C$7</c:f>
              <c:numCache>
                <c:formatCode>General</c:formatCode>
                <c:ptCount val="6"/>
                <c:pt idx="0">
                  <c:v>79512</c:v>
                </c:pt>
                <c:pt idx="1">
                  <c:v>31945</c:v>
                </c:pt>
                <c:pt idx="2">
                  <c:v>52285</c:v>
                </c:pt>
                <c:pt idx="3">
                  <c:v>19630</c:v>
                </c:pt>
                <c:pt idx="4">
                  <c:v>8541</c:v>
                </c:pt>
                <c:pt idx="5">
                  <c:v>25139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0B-4390-A26F-A3C6F5995385}"/>
            </c:ext>
          </c:extLst>
        </c:ser>
        <c:ser>
          <c:idx val="1"/>
          <c:order val="1"/>
          <c:tx>
            <c:strRef>
              <c:f>'maximum price, minimum price fo'!$D$1</c:f>
              <c:strCache>
                <c:ptCount val="1"/>
                <c:pt idx="0">
                  <c:v>minprice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multiLvlStrRef>
              <c:f>'maximum price, minimum price fo'!$A$2:$B$7</c:f>
              <c:multiLvlStrCache>
                <c:ptCount val="6"/>
                <c:lvl>
                  <c:pt idx="0">
                    <c:v>Banglore</c:v>
                  </c:pt>
                  <c:pt idx="1">
                    <c:v>Kolkata</c:v>
                  </c:pt>
                  <c:pt idx="2">
                    <c:v>Delhi</c:v>
                  </c:pt>
                  <c:pt idx="3">
                    <c:v>Chennai</c:v>
                  </c:pt>
                  <c:pt idx="4">
                    <c:v>Banglore</c:v>
                  </c:pt>
                  <c:pt idx="5">
                    <c:v>Mumbai</c:v>
                  </c:pt>
                </c:lvl>
                <c:lvl>
                  <c:pt idx="0">
                    <c:v>New Delhi</c:v>
                  </c:pt>
                  <c:pt idx="1">
                    <c:v>Banglore</c:v>
                  </c:pt>
                  <c:pt idx="2">
                    <c:v>Cochin</c:v>
                  </c:pt>
                  <c:pt idx="3">
                    <c:v>Kolkata</c:v>
                  </c:pt>
                  <c:pt idx="4">
                    <c:v>Delhi</c:v>
                  </c:pt>
                  <c:pt idx="5">
                    <c:v>Hyderabad</c:v>
                  </c:pt>
                </c:lvl>
              </c:multiLvlStrCache>
            </c:multiLvlStrRef>
          </c:cat>
          <c:val>
            <c:numRef>
              <c:f>'maximum price, minimum price fo'!$D$2:$D$7</c:f>
              <c:numCache>
                <c:formatCode>General</c:formatCode>
                <c:ptCount val="6"/>
                <c:pt idx="0">
                  <c:v>3383</c:v>
                </c:pt>
                <c:pt idx="1">
                  <c:v>3480</c:v>
                </c:pt>
                <c:pt idx="2">
                  <c:v>3876</c:v>
                </c:pt>
                <c:pt idx="3">
                  <c:v>3145</c:v>
                </c:pt>
                <c:pt idx="4">
                  <c:v>3257</c:v>
                </c:pt>
                <c:pt idx="5">
                  <c:v>1759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0B-4390-A26F-A3C6F5995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520622240"/>
        <c:axId val="520621584"/>
      </c:barChart>
      <c:catAx>
        <c:axId val="52062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21584"/>
        <c:crosses val="autoZero"/>
        <c:auto val="1"/>
        <c:lblAlgn val="ctr"/>
        <c:lblOffset val="100"/>
        <c:noMultiLvlLbl val="0"/>
      </c:catAx>
      <c:valAx>
        <c:axId val="520621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62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/>
              <a:t>BANGLORE</a:t>
            </a:r>
            <a:r>
              <a:rPr lang="en-US" sz="1600" b="0" baseline="0"/>
              <a:t> TO NEW DELHI</a:t>
            </a:r>
            <a:endParaRPr lang="en-US" sz="16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94703088851815"/>
          <c:y val="0.16659485272674246"/>
          <c:w val="0.51377145492456477"/>
          <c:h val="0.77301881648851867"/>
        </c:manualLayout>
      </c:layout>
      <c:pieChart>
        <c:varyColors val="1"/>
        <c:ser>
          <c:idx val="0"/>
          <c:order val="0"/>
          <c:tx>
            <c:strRef>
              <c:f>'maximum price, minimum price fo'!$A$2</c:f>
              <c:strCache>
                <c:ptCount val="1"/>
                <c:pt idx="0">
                  <c:v>New Delhi</c:v>
                </c:pt>
              </c:strCache>
            </c:strRef>
          </c:tx>
          <c:explosion val="24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74CD-44D7-A945-9948D233047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74CD-44D7-A945-9948D23304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'maximum price, minimum price fo'!$B$1:$C$1</c:f>
              <c:strCache>
                <c:ptCount val="2"/>
                <c:pt idx="0">
                  <c:v>mxprice</c:v>
                </c:pt>
                <c:pt idx="1">
                  <c:v>minprice</c:v>
                </c:pt>
              </c:strCache>
            </c:strRef>
          </c:cat>
          <c:val>
            <c:numRef>
              <c:f>'maximum price, minimum price fo'!$B$2:$C$2</c:f>
              <c:numCache>
                <c:formatCode>General</c:formatCode>
                <c:ptCount val="2"/>
                <c:pt idx="0">
                  <c:v>79512</c:v>
                </c:pt>
                <c:pt idx="1">
                  <c:v>3383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CD-44D7-A945-9948D2330478}"/>
            </c:ext>
          </c:extLst>
        </c:ser>
        <c:ser>
          <c:idx val="1"/>
          <c:order val="1"/>
          <c:tx>
            <c:strRef>
              <c:f>'maximum price, minimum price fo'!$A$3</c:f>
              <c:strCache>
                <c:ptCount val="1"/>
                <c:pt idx="0">
                  <c:v>Delhi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6-74CD-44D7-A945-9948D2330478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8-74CD-44D7-A945-9948D23304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'maximum price, minimum price fo'!$B$1:$C$1</c:f>
              <c:strCache>
                <c:ptCount val="2"/>
                <c:pt idx="0">
                  <c:v>mxprice</c:v>
                </c:pt>
                <c:pt idx="1">
                  <c:v>minprice</c:v>
                </c:pt>
              </c:strCache>
            </c:strRef>
          </c:cat>
          <c:val>
            <c:numRef>
              <c:f>'maximum price, minimum price fo'!$B$3:$C$3</c:f>
              <c:numCache>
                <c:formatCode>General</c:formatCode>
                <c:ptCount val="2"/>
                <c:pt idx="0">
                  <c:v>8541</c:v>
                </c:pt>
                <c:pt idx="1">
                  <c:v>3257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CD-44D7-A945-9948D233047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468829275168061"/>
          <c:y val="0.14885281549951185"/>
          <c:w val="0.2743763274195985"/>
          <c:h val="0.160527850685330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/>
              <a:t>CHENNAI</a:t>
            </a:r>
            <a:r>
              <a:rPr lang="en-US" sz="1600" b="0" baseline="0"/>
              <a:t> TO KOLKATA</a:t>
            </a:r>
            <a:endParaRPr lang="en-US" sz="16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'maximum price, minimum price fo'!$A$2</c:f>
              <c:strCache>
                <c:ptCount val="1"/>
                <c:pt idx="0">
                  <c:v>Kolkata</c:v>
                </c:pt>
              </c:strCache>
            </c:strRef>
          </c:tx>
          <c:explosion val="9"/>
          <c:dPt>
            <c:idx val="0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BE-4A6A-A2B3-1AC5F9B5706F}"/>
              </c:ext>
            </c:extLst>
          </c:dPt>
          <c:dPt>
            <c:idx val="1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BE-4A6A-A2B3-1AC5F9B570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'maximum price, minimum price fo'!$B$1:$C$1</c:f>
              <c:strCache>
                <c:ptCount val="2"/>
                <c:pt idx="0">
                  <c:v>mxprice</c:v>
                </c:pt>
                <c:pt idx="1">
                  <c:v>minprice</c:v>
                </c:pt>
              </c:strCache>
            </c:strRef>
          </c:cat>
          <c:val>
            <c:numRef>
              <c:f>'maximum price, minimum price fo'!$B$2:$C$2</c:f>
              <c:numCache>
                <c:formatCode>General</c:formatCode>
                <c:ptCount val="2"/>
                <c:pt idx="0">
                  <c:v>19630</c:v>
                </c:pt>
                <c:pt idx="1">
                  <c:v>3145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BE-4A6A-A2B3-1AC5F9B5706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5T21:22:06.58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2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4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604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0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0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5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17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3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4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6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1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3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44AF83-2B0A-4EE2-AE88-5AE5640244DA}" type="datetimeFigureOut">
              <a:rPr lang="en-IN" smtClean="0"/>
              <a:t>25-06-2022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4789-EEAF-48FE-961F-FF1A4A69B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58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4ECCBD-4A65-4B8D-8818-28B90D913CB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320209"/>
            <a:ext cx="12192000" cy="25377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/>
              <a:t>FLIGHT FARE CASE STUDY</a:t>
            </a:r>
          </a:p>
          <a:p>
            <a:pPr marL="0" indent="0" algn="ctr">
              <a:buNone/>
            </a:pPr>
            <a:r>
              <a:rPr lang="en-US" sz="3600" b="1" dirty="0"/>
              <a:t>A RESEARCH PROJECT by </a:t>
            </a:r>
          </a:p>
          <a:p>
            <a:pPr marL="0" indent="0" algn="ctr">
              <a:buNone/>
            </a:pPr>
            <a:r>
              <a:rPr lang="en-US" sz="3600" b="1" dirty="0"/>
              <a:t>NANDINI CHAKRABORTY</a:t>
            </a:r>
          </a:p>
          <a:p>
            <a:pPr marL="0" indent="0">
              <a:buNone/>
            </a:pPr>
            <a:endParaRPr lang="en-I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78FD4-118D-47A5-878B-6F97FF953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609600"/>
            <a:ext cx="7977809" cy="3578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F8A876-8E18-49C6-BF26-B313B4EB4CB5}"/>
              </a:ext>
            </a:extLst>
          </p:cNvPr>
          <p:cNvSpPr/>
          <p:nvPr/>
        </p:nvSpPr>
        <p:spPr>
          <a:xfrm>
            <a:off x="420014" y="-303729"/>
            <a:ext cx="2896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FLIGHT FARE CASE STUDY</a:t>
            </a:r>
          </a:p>
        </p:txBody>
      </p:sp>
    </p:spTree>
    <p:extLst>
      <p:ext uri="{BB962C8B-B14F-4D97-AF65-F5344CB8AC3E}">
        <p14:creationId xmlns:p14="http://schemas.microsoft.com/office/powerpoint/2010/main" val="4223859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23775A-D419-4240-BD26-87C056A4A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WHEN THE FLIGHT HOUR IS MORE THAN 7.5 AND MORE THAN 24 HOURS ,THE AIRLINES WHICH HAVE CHARGED MAXIMUM PRICE ARE SHOWN.</a:t>
            </a:r>
            <a:endParaRPr lang="en-IN" sz="36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15DB38-8631-4938-AA1B-E9CCB73CE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ACC6A5-59E1-48CC-B534-BCC4DEDE84D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8600234"/>
              </p:ext>
            </p:extLst>
          </p:nvPr>
        </p:nvGraphicFramePr>
        <p:xfrm>
          <a:off x="0" y="1947863"/>
          <a:ext cx="5897563" cy="4910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27BD883-006B-4796-98A1-BF5E1AB13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9526"/>
              </p:ext>
            </p:extLst>
          </p:nvPr>
        </p:nvGraphicFramePr>
        <p:xfrm>
          <a:off x="6294783" y="1948069"/>
          <a:ext cx="5897217" cy="4909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625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614F3E-A5A8-4C95-9C26-1FDA56D68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01266"/>
              </p:ext>
            </p:extLst>
          </p:nvPr>
        </p:nvGraphicFramePr>
        <p:xfrm>
          <a:off x="1" y="1789044"/>
          <a:ext cx="6095999" cy="5068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EF1149-BD2C-442E-B944-F771D99AC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588423"/>
              </p:ext>
            </p:extLst>
          </p:nvPr>
        </p:nvGraphicFramePr>
        <p:xfrm>
          <a:off x="6241774" y="1789044"/>
          <a:ext cx="5950226" cy="5068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A6F7BFF-BCC3-478F-8DCD-66B8D062CE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6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MAXIMUM PRICE CHARGED BY EACH AIRLINES HAVE BEEN SHOWN IN THE NEXT SLIDE WHEN THEY HAVE NO STOPS AND ONE STOP DURING FLIGHT HOURS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3694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C853C4F-B842-4E6C-9F08-ED3D1D10BD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758551"/>
              </p:ext>
            </p:extLst>
          </p:nvPr>
        </p:nvGraphicFramePr>
        <p:xfrm>
          <a:off x="6096000" y="1550504"/>
          <a:ext cx="6096000" cy="5307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B4E449D-614F-405D-BD2F-B337338F3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80478"/>
              </p:ext>
            </p:extLst>
          </p:nvPr>
        </p:nvGraphicFramePr>
        <p:xfrm>
          <a:off x="0" y="1683026"/>
          <a:ext cx="5777950" cy="5174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DBABF04-094A-43A8-AF3F-B0C639D3D17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2000" cy="1444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DIFFERENCE OF MAX AND MIN FLIGHT FARE FOR EACH UNIQUE COMBINATION FOR SOURCE AND DESTINATION HAVE BEEN SHOWN</a:t>
            </a:r>
            <a:br>
              <a:rPr lang="en-US" sz="2800" b="1" dirty="0"/>
            </a:br>
            <a:r>
              <a:rPr lang="en-US" sz="2800" b="1" dirty="0"/>
              <a:t>AGAIN MAX AND MEAN FLIGHT FARE FOR EACH AIRLINES HAVE BEEN SHOWN.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5011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10BFD8-5E15-4CB0-9E07-DD7B02B3B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23382"/>
              </p:ext>
            </p:extLst>
          </p:nvPr>
        </p:nvGraphicFramePr>
        <p:xfrm>
          <a:off x="317848" y="1311965"/>
          <a:ext cx="4746521" cy="1969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A00CC4-B215-44B7-B2E6-B78E49B9E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635275"/>
              </p:ext>
            </p:extLst>
          </p:nvPr>
        </p:nvGraphicFramePr>
        <p:xfrm>
          <a:off x="8746638" y="1020417"/>
          <a:ext cx="3286335" cy="2358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AE2F8F-98DC-44FD-88E1-DDE989EED4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983739"/>
              </p:ext>
            </p:extLst>
          </p:nvPr>
        </p:nvGraphicFramePr>
        <p:xfrm>
          <a:off x="0" y="34641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0FBF9E-63D0-49F5-A18F-E9FDA127D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395905"/>
              </p:ext>
            </p:extLst>
          </p:nvPr>
        </p:nvGraphicFramePr>
        <p:xfrm>
          <a:off x="3669323" y="34641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43F1ED-B615-4530-A6CC-03D40DF25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152271"/>
              </p:ext>
            </p:extLst>
          </p:nvPr>
        </p:nvGraphicFramePr>
        <p:xfrm>
          <a:off x="9091196" y="3617843"/>
          <a:ext cx="2941778" cy="2478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C9992F72-E8CC-4E51-B258-6A3E19A5C5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1475" y="-55563"/>
            <a:ext cx="11820525" cy="112871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 NUMBER OF MAXIMUM AND MINIMUM PRICE FOR EACH UNIQUE SOURCE TO DESTINATIONS.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3209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CD6C6E-671D-4249-A6D7-9665B68AA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785898"/>
              </p:ext>
            </p:extLst>
          </p:nvPr>
        </p:nvGraphicFramePr>
        <p:xfrm>
          <a:off x="715617" y="2478156"/>
          <a:ext cx="10972799" cy="4379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1610537-F491-40B6-B4C8-3242987C6B1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63550" y="173038"/>
            <a:ext cx="11728450" cy="21859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TOP 5 DESTINATIONS BASED ON AVERAGE FLIGHT FARE HAS BEEN SHOWN .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1230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4A9-7CE1-4A6C-8D5E-956C1CB86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834" y="331304"/>
            <a:ext cx="8627165" cy="127220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FINDINGS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9584E-F0FD-494D-8256-729E505C5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3513"/>
            <a:ext cx="12192000" cy="5088835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NEW DELHI, COCHIN, BANGALORE, DELHI, HYDRABAAD ARE THE TOP MOST DESTINATIONS ACCORDING TO AVERAGE FLIGHT PRICES.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UNIQUE SOURCE DESTINATION COMBINATIONS WHICH HAVE MOST DIFFERENCE IN TERMS OF MAX AND MIN PRICE ARE RESPECTIVELY –BANGALORE TO NEW DELHI</a:t>
            </a:r>
            <a:r>
              <a:rPr lang="en-IN" dirty="0"/>
              <a:t>, KOLKATA TO BANGALORE, DELHI TO COCHIN, CHENNAI TO KOLKATA , MUMBAI TO HYDRABAD.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THE AIRLINES WHICH HAS MOST DIFFERENCE IN MAX AND MIN PRICE ARE RESPECTIVELY INDIGO, AIR INDIA, JET AIRWAYS, SPICEJET.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FLIGHT HOUR WISE AND NUMBER OF STOPS WISE WHICH AIRLINES CHARGE MOST FLIGHT PRICE HAVE BEEN SHOWN IN PERCENTAGES IN THE UPCOMING SLIDES.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0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6425-4521-44DF-B175-FA0D6F2B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74"/>
            <a:ext cx="10515600" cy="4327752"/>
          </a:xfrm>
        </p:spPr>
        <p:txBody>
          <a:bodyPr>
            <a:normAutofit/>
          </a:bodyPr>
          <a:lstStyle/>
          <a:p>
            <a:pPr algn="ctr"/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9764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F0E2CC-082B-40E1-9DA9-1F8BB6C3221A}"/>
              </a:ext>
            </a:extLst>
          </p:cNvPr>
          <p:cNvSpPr/>
          <p:nvPr/>
        </p:nvSpPr>
        <p:spPr>
          <a:xfrm>
            <a:off x="2226364" y="145774"/>
            <a:ext cx="7911549" cy="9541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</a:rPr>
              <a:t>CONTENTS</a:t>
            </a:r>
            <a:endParaRPr lang="en-IN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6664B-1993-42B5-BB97-D1D443DDB3C5}"/>
              </a:ext>
            </a:extLst>
          </p:cNvPr>
          <p:cNvSpPr txBox="1"/>
          <p:nvPr/>
        </p:nvSpPr>
        <p:spPr>
          <a:xfrm>
            <a:off x="1338469" y="1510748"/>
            <a:ext cx="964758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CASE STUDY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OBJECTIVES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DATA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IMPORTANT FACTORS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TABLE ANALYSIS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DATA ANALYSIS IN BRIEF WITH VIZUALIZATION.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4400" b="1" dirty="0"/>
              <a:t>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275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D141-308A-4945-9AAF-6FA07584B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78"/>
            <a:ext cx="9144000" cy="954157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CASE STUDY</a:t>
            </a:r>
            <a:endParaRPr lang="en-IN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347F-A49E-4A39-8454-44A0C0C6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313" y="1219200"/>
            <a:ext cx="11423373" cy="5009322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This consists of 1 dataset which consists of 9 tables which have data of leading airlines companies’ destination, source, route, arrival time, departure time , flight hour duration, number of stops , additional information and prices .</a:t>
            </a:r>
          </a:p>
          <a:p>
            <a:r>
              <a:rPr lang="en-US" sz="4000" dirty="0"/>
              <a:t>This dataset has 10684 rows.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969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AC1E-A3AB-4959-8E21-16444AFE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641"/>
            <a:ext cx="9144000" cy="921433"/>
          </a:xfrm>
        </p:spPr>
        <p:txBody>
          <a:bodyPr/>
          <a:lstStyle/>
          <a:p>
            <a:pPr algn="ctr"/>
            <a:r>
              <a:rPr lang="en-US" sz="5400" b="1" dirty="0"/>
              <a:t>OBJECTIVES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ADD9-3852-4E92-B615-0175EEC8E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66" y="1997612"/>
            <a:ext cx="10443121" cy="3390314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ANALYSE FLIGHT TICKET PRICES FOR GIVEN AIRLINES, SOURCES OF FLIGHTS, DESTINATIONS OF FLIGHTS, STOPS OF THR FLIGHTS.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PUBLISH THE RESULT BASED ON DATA ANALYSIS.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5712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738C-1669-44FC-8402-16CB570B8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423"/>
            <a:ext cx="9144000" cy="84406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DATA ANALYSIS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E48D-C2DF-432D-8DD2-0EAA67C31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5582"/>
            <a:ext cx="9144000" cy="36822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FOR DATA ANALYSIS VARIOUS FACTORS AFFECTING BUISNESS THE DIFFERENT IMPOTANT ATTRIBUTES ARE LISTED OUT TO FIND OUT OUR OBJECTIVES.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HERE THOSE ARE AIRLINE, DESTINATION, SOURCE, NUMBER OF STOPS, PRICE.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IN THIS CASE THE ONLY TABLE IS DATA_TRAIN WITH OVER 1,00,000 ROWS.</a:t>
            </a:r>
          </a:p>
        </p:txBody>
      </p:sp>
    </p:spTree>
    <p:extLst>
      <p:ext uri="{BB962C8B-B14F-4D97-AF65-F5344CB8AC3E}">
        <p14:creationId xmlns:p14="http://schemas.microsoft.com/office/powerpoint/2010/main" val="385317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679D-B459-462D-A4B2-3E5EE599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8880" cy="1400530"/>
          </a:xfrm>
        </p:spPr>
        <p:txBody>
          <a:bodyPr/>
          <a:lstStyle/>
          <a:p>
            <a:pPr algn="ctr"/>
            <a:r>
              <a:rPr lang="en-US" b="1" dirty="0"/>
              <a:t>IMPORTANT FACTORS TO OPTIMIZE BUISNESS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F79D-DBBF-4F9C-B3AD-DFDBE589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TO FIND OUT AIRLINE WISE MAX FLIGHT FARE FOR EACH AIRLINE BASED ON FLIGHT DURATION.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TO FIND OUT MAX FLIGHT FARE FOR EACH AIRLINE BASE ON NUMBER OF STOPS OF THE FLIGHS.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TO FIND OUT MAX AND MEAN FLIGHT FARE FOR EACH AIRLINE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 TO FIND OUT MAX AND MEAN FLIGHT FARE FOR SPECIFIC SOURCE AND DESTINATION OF FLIGHTS.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TO FIND OUT EACH SOURCE TO DESTINATION WISE MAX AND MEAN FLIGHT FARE,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/>
              <a:t>TOP 5 DESTINATIONS IN TERMS OF DESTINATIONS.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3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41EF-BAB2-4EBF-AB70-32439D9E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470" y="452718"/>
            <a:ext cx="8712364" cy="1400530"/>
          </a:xfrm>
        </p:spPr>
        <p:txBody>
          <a:bodyPr/>
          <a:lstStyle/>
          <a:p>
            <a:pPr algn="ctr"/>
            <a:r>
              <a:rPr lang="en-US" b="1" dirty="0"/>
              <a:t>TABLE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146D-A5FB-4DDD-9702-7F58C3BD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CONSIST HERE ONLY ONE TALBLE.</a:t>
            </a:r>
          </a:p>
          <a:p>
            <a:r>
              <a:rPr lang="en-US" dirty="0"/>
              <a:t>THE DATASET CONSISTS OF 6 DISTINCT AIRLINES, UNIQUE COMBINATIONS OD SOURCE AND DESTINATIONS, ROUTES OF THE FLIGHTS, NUMBER OF STOPS OF FLIGHTS – THESE ATTRIBUTES HAVE MAINLY HAVE BEEN USED FOR THIS PERTICULAR ANALYSIS.</a:t>
            </a:r>
          </a:p>
          <a:p>
            <a:r>
              <a:rPr lang="en-US" dirty="0"/>
              <a:t>HERE WE HAVE DATA FOR MAINLY 6 DIFFERENT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01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9265-9C23-4DCF-B88A-EC2F7B1A89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10748"/>
            <a:ext cx="12192000" cy="4737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/>
          </a:p>
          <a:p>
            <a:pPr marL="0" indent="0" algn="ctr">
              <a:buNone/>
            </a:pPr>
            <a:r>
              <a:rPr lang="en-US" sz="5400" b="1" dirty="0"/>
              <a:t>DATA ANALYSIS IN BRIEF WITH VIZUALIZATION ARE SHOWN IN THE NEXT SLIDES.</a:t>
            </a:r>
          </a:p>
          <a:p>
            <a:pPr marL="0" indent="0">
              <a:buNone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5740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73FF-281E-43B7-BA3E-11C080DBAD2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38138"/>
            <a:ext cx="12192000" cy="23495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NUMBER OF FLIGHT FROM DISTINCT DESTINATIONS HAVE BEEN SHOWN</a:t>
            </a:r>
            <a:endParaRPr lang="en-IN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EB98FF-C20F-45B2-9B05-BFDE457C8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891861"/>
              </p:ext>
            </p:extLst>
          </p:nvPr>
        </p:nvGraphicFramePr>
        <p:xfrm>
          <a:off x="2887394" y="3203294"/>
          <a:ext cx="6614160" cy="3317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3170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648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CASE STUDY</vt:lpstr>
      <vt:lpstr>OBJECTIVES</vt:lpstr>
      <vt:lpstr>DATA ANALYSIS</vt:lpstr>
      <vt:lpstr>IMPORTANT FACTORS TO OPTIMIZE BUISNESS</vt:lpstr>
      <vt:lpstr>TABLE ANALYSIS</vt:lpstr>
      <vt:lpstr>PowerPoint Presentation</vt:lpstr>
      <vt:lpstr>NUMBER OF FLIGHT FROM DISTINCT DESTINATIONS HAVE BEEN SHOWN</vt:lpstr>
      <vt:lpstr>WHEN THE FLIGHT HOUR IS MORE THAN 7.5 AND MORE THAN 24 HOURS ,THE AIRLINES WHICH HAVE CHARGED MAXIMUM PRICE ARE SHOWN.</vt:lpstr>
      <vt:lpstr>MAXIMUM PRICE CHARGED BY EACH AIRLINES HAVE BEEN SHOWN IN THE NEXT SLIDE WHEN THEY HAVE NO STOPS AND ONE STOP DURING FLIGHT HOURS</vt:lpstr>
      <vt:lpstr>DIFFERENCE OF MAX AND MIN FLIGHT FARE FOR EACH UNIQUE COMBINATION FOR SOURCE AND DESTINATION HAVE BEEN SHOWN AGAIN MAX AND MEAN FLIGHT FARE FOR EACH AIRLINES HAVE BEEN SHOWN.</vt:lpstr>
      <vt:lpstr> NUMBER OF MAXIMUM AND MINIMUM PRICE FOR EACH UNIQUE SOURCE TO DESTINATIONS.</vt:lpstr>
      <vt:lpstr>TOP 5 DESTINATIONS BASED ON AVERAGE FLIGHT FARE HAS BEEN SHOWN .</vt:lpstr>
      <vt:lpstr>FINDINGS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lenavo</dc:creator>
  <cp:lastModifiedBy>lenavo</cp:lastModifiedBy>
  <cp:revision>15</cp:revision>
  <dcterms:created xsi:type="dcterms:W3CDTF">2021-11-08T13:21:52Z</dcterms:created>
  <dcterms:modified xsi:type="dcterms:W3CDTF">2022-06-25T17:21:52Z</dcterms:modified>
</cp:coreProperties>
</file>