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14" r:id="rId1"/>
  </p:sldMasterIdLst>
  <p:sldIdLst>
    <p:sldId id="267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9" r:id="rId10"/>
    <p:sldId id="271" r:id="rId11"/>
    <p:sldId id="272" r:id="rId12"/>
    <p:sldId id="274" r:id="rId13"/>
    <p:sldId id="273" r:id="rId14"/>
    <p:sldId id="262" r:id="rId15"/>
    <p:sldId id="264" r:id="rId16"/>
    <p:sldId id="263" r:id="rId17"/>
    <p:sldId id="265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740456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160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5598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3248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134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1376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16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3541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655326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010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40558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029062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198583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51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25904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501102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8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E5C4C0-5DA5-4B95-BF24-9D2298B60F2B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138349-38EC-4E01-A705-E2C53032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371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5" r:id="rId1"/>
    <p:sldLayoutId id="2147484816" r:id="rId2"/>
    <p:sldLayoutId id="2147484817" r:id="rId3"/>
    <p:sldLayoutId id="2147484818" r:id="rId4"/>
    <p:sldLayoutId id="2147484819" r:id="rId5"/>
    <p:sldLayoutId id="2147484820" r:id="rId6"/>
    <p:sldLayoutId id="2147484821" r:id="rId7"/>
    <p:sldLayoutId id="2147484822" r:id="rId8"/>
    <p:sldLayoutId id="2147484823" r:id="rId9"/>
    <p:sldLayoutId id="2147484824" r:id="rId10"/>
    <p:sldLayoutId id="2147484825" r:id="rId11"/>
    <p:sldLayoutId id="2147484826" r:id="rId12"/>
    <p:sldLayoutId id="2147484827" r:id="rId13"/>
    <p:sldLayoutId id="2147484828" r:id="rId14"/>
    <p:sldLayoutId id="2147484829" r:id="rId15"/>
    <p:sldLayoutId id="2147484830" r:id="rId16"/>
    <p:sldLayoutId id="21474848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dhyal/WitchMusic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mne/Genretron" TargetMode="External"/><Relationship Id="rId2" Type="http://schemas.openxmlformats.org/officeDocument/2006/relationships/hyperlink" Target="https://github.com/rasbt/musicmoo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jazdev/genreXpos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7773338" cy="1596177"/>
          </a:xfrm>
        </p:spPr>
        <p:txBody>
          <a:bodyPr>
            <a:normAutofit/>
          </a:bodyPr>
          <a:lstStyle/>
          <a:p>
            <a:r>
              <a:rPr lang="en-US" sz="7200" dirty="0" err="1"/>
              <a:t>W</a:t>
            </a:r>
            <a:r>
              <a:rPr lang="en-US" dirty="0" err="1"/>
              <a:t>itch</a:t>
            </a:r>
            <a:r>
              <a:rPr lang="en-US" sz="7200" dirty="0" err="1"/>
              <a:t>M</a:t>
            </a:r>
            <a:r>
              <a:rPr lang="en-US" dirty="0" err="1"/>
              <a:t>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6400" y="2438400"/>
            <a:ext cx="5486400" cy="3962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Github</a:t>
            </a:r>
            <a:r>
              <a:rPr lang="en-US" dirty="0"/>
              <a:t> Link :</a:t>
            </a:r>
          </a:p>
          <a:p>
            <a:pPr algn="ctr">
              <a:buNone/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https://github.com/vidhyal/WitchMusic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pPr>
              <a:buNone/>
            </a:pPr>
            <a:r>
              <a:rPr lang="en-US" dirty="0" err="1"/>
              <a:t>Contributers</a:t>
            </a:r>
            <a:r>
              <a:rPr lang="en-US" dirty="0"/>
              <a:t> :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 err="1"/>
              <a:t>Nandini</a:t>
            </a:r>
            <a:r>
              <a:rPr lang="en-US" dirty="0"/>
              <a:t> </a:t>
            </a:r>
            <a:r>
              <a:rPr lang="en-US" dirty="0" err="1"/>
              <a:t>Khanwalkar</a:t>
            </a:r>
            <a:endParaRPr lang="en-US" dirty="0"/>
          </a:p>
          <a:p>
            <a:pPr algn="ctr">
              <a:buNone/>
            </a:pPr>
            <a:r>
              <a:rPr lang="en-US" dirty="0"/>
              <a:t>nandini2@pdx.edu</a:t>
            </a:r>
          </a:p>
          <a:p>
            <a:pPr algn="ctr">
              <a:buNone/>
            </a:pPr>
            <a:r>
              <a:rPr lang="en-US" dirty="0" err="1"/>
              <a:t>Vidhya</a:t>
            </a:r>
            <a:r>
              <a:rPr lang="en-US" dirty="0"/>
              <a:t> </a:t>
            </a:r>
            <a:r>
              <a:rPr lang="en-US" dirty="0" err="1"/>
              <a:t>Lakshmi</a:t>
            </a:r>
            <a:r>
              <a:rPr lang="en-US" dirty="0"/>
              <a:t> </a:t>
            </a:r>
            <a:r>
              <a:rPr lang="en-US" dirty="0" err="1"/>
              <a:t>Venkatarama</a:t>
            </a:r>
            <a:endParaRPr lang="en-US" dirty="0"/>
          </a:p>
          <a:p>
            <a:pPr algn="ctr">
              <a:buNone/>
            </a:pPr>
            <a:r>
              <a:rPr lang="en-US" dirty="0"/>
              <a:t>vidhyal@pdx.edu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86400"/>
            <a:ext cx="1371600" cy="1371600"/>
          </a:xfrm>
          <a:prstGeom prst="ellips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Genre </a:t>
            </a:r>
            <a:r>
              <a:rPr lang="en-US" dirty="0" err="1"/>
              <a:t>ClassificATION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Combination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3124"/>
          <a:stretch/>
        </p:blipFill>
        <p:spPr>
          <a:xfrm>
            <a:off x="1950720" y="2209800"/>
            <a:ext cx="6126480" cy="30474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63822"/>
            <a:ext cx="1371600" cy="1371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364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Genre Classification</a:t>
            </a:r>
            <a:br>
              <a:rPr lang="en-US" dirty="0"/>
            </a:br>
            <a:r>
              <a:rPr lang="en-US" dirty="0"/>
              <a:t>Gaussian Naïve Bayes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508"/>
          <a:stretch/>
        </p:blipFill>
        <p:spPr>
          <a:xfrm>
            <a:off x="1706880" y="2286000"/>
            <a:ext cx="6675120" cy="2541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86400"/>
            <a:ext cx="1371600" cy="1371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038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Genre Classification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777"/>
          <a:stretch/>
        </p:blipFill>
        <p:spPr>
          <a:xfrm>
            <a:off x="1547390" y="2286000"/>
            <a:ext cx="6675120" cy="247195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86400"/>
            <a:ext cx="1371600" cy="1371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599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Genre Classification</a:t>
            </a:r>
            <a:br>
              <a:rPr lang="en-US" dirty="0"/>
            </a:br>
            <a:r>
              <a:rPr lang="en-US" dirty="0"/>
              <a:t>Multi Layer Perceptron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4170"/>
          <a:stretch/>
        </p:blipFill>
        <p:spPr>
          <a:xfrm>
            <a:off x="1630680" y="2514600"/>
            <a:ext cx="6675120" cy="24566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86400"/>
            <a:ext cx="1371600" cy="1371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363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Genre Classification</a:t>
            </a:r>
            <a:br>
              <a:rPr lang="en-US" dirty="0"/>
            </a:br>
            <a:r>
              <a:rPr lang="en-US" dirty="0"/>
              <a:t>Support Vector Machine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26"/>
          <a:stretch/>
        </p:blipFill>
        <p:spPr>
          <a:xfrm>
            <a:off x="1524000" y="2438400"/>
            <a:ext cx="6675120" cy="23639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63822"/>
            <a:ext cx="1371600" cy="1371600"/>
          </a:xfrm>
          <a:prstGeom prst="ellipse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Genre Classification</a:t>
            </a:r>
            <a:br>
              <a:rPr lang="en-US" dirty="0"/>
            </a:br>
            <a:r>
              <a:rPr lang="en-US" dirty="0"/>
              <a:t>Decision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335" b="7526"/>
          <a:stretch/>
        </p:blipFill>
        <p:spPr>
          <a:xfrm>
            <a:off x="1804600" y="2438400"/>
            <a:ext cx="6675120" cy="2667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86400"/>
            <a:ext cx="1371600" cy="1371600"/>
          </a:xfrm>
          <a:prstGeom prst="ellipse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6 Genre Classification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Combination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8208"/>
          <a:stretch/>
        </p:blipFill>
        <p:spPr>
          <a:xfrm>
            <a:off x="1371600" y="2362200"/>
            <a:ext cx="6675120" cy="25330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86400"/>
            <a:ext cx="1371600" cy="1371600"/>
          </a:xfrm>
          <a:prstGeom prst="ellipse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773338" cy="1596177"/>
          </a:xfrm>
        </p:spPr>
        <p:txBody>
          <a:bodyPr/>
          <a:lstStyle/>
          <a:p>
            <a:r>
              <a:rPr lang="en-US" dirty="0"/>
              <a:t>To sum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05000" y="1905000"/>
            <a:ext cx="7239000" cy="44745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/>
              <a:t>Data Disparity</a:t>
            </a:r>
          </a:p>
          <a:p>
            <a:pPr lvl="1"/>
            <a:r>
              <a:rPr lang="en-US" dirty="0"/>
              <a:t>Bug in Combine </a:t>
            </a:r>
            <a:r>
              <a:rPr lang="en-US" dirty="0" err="1"/>
              <a:t>MethoD</a:t>
            </a:r>
            <a:endParaRPr lang="en-US" dirty="0"/>
          </a:p>
          <a:p>
            <a:r>
              <a:rPr lang="en-US" dirty="0"/>
              <a:t>What we learnt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 Learn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HuB</a:t>
            </a:r>
            <a:r>
              <a:rPr lang="en-US" dirty="0"/>
              <a:t> </a:t>
            </a:r>
          </a:p>
          <a:p>
            <a:r>
              <a:rPr lang="en-US" dirty="0"/>
              <a:t>What’s next ?</a:t>
            </a:r>
          </a:p>
          <a:p>
            <a:pPr lvl="1"/>
            <a:r>
              <a:rPr lang="en-US" dirty="0"/>
              <a:t>Improved feature manipulation</a:t>
            </a:r>
          </a:p>
          <a:p>
            <a:pPr lvl="1"/>
            <a:r>
              <a:rPr lang="en-US" dirty="0"/>
              <a:t>Weight balanced training</a:t>
            </a:r>
          </a:p>
          <a:p>
            <a:pPr lvl="1"/>
            <a:r>
              <a:rPr lang="en-US" dirty="0"/>
              <a:t>Feature extraction from audio tracks</a:t>
            </a:r>
          </a:p>
          <a:p>
            <a:pPr lvl="1"/>
            <a:r>
              <a:rPr lang="en-US" dirty="0"/>
              <a:t>Classification based on Lyrics (Also)</a:t>
            </a:r>
          </a:p>
          <a:p>
            <a:pPr lvl="1"/>
            <a:r>
              <a:rPr lang="en-US" dirty="0"/>
              <a:t>Develop user friendly application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86400"/>
            <a:ext cx="1371600" cy="1371600"/>
          </a:xfrm>
          <a:prstGeom prst="ellipse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160020"/>
            <a:ext cx="6096000" cy="594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86400"/>
            <a:ext cx="1371600" cy="1371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835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111" y="1066800"/>
            <a:ext cx="7773338" cy="159617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52600" y="2514600"/>
            <a:ext cx="7772870" cy="3424107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Project Selection</a:t>
            </a:r>
          </a:p>
          <a:p>
            <a:r>
              <a:rPr lang="en-US" dirty="0"/>
              <a:t>What is </a:t>
            </a:r>
            <a:r>
              <a:rPr lang="en-US" dirty="0" err="1"/>
              <a:t>WitchMusic</a:t>
            </a:r>
            <a:r>
              <a:rPr lang="en-US" dirty="0"/>
              <a:t> ?</a:t>
            </a:r>
          </a:p>
          <a:p>
            <a:r>
              <a:rPr lang="en-US" dirty="0"/>
              <a:t>The dataset – Million Song Dataset.</a:t>
            </a:r>
          </a:p>
          <a:p>
            <a:r>
              <a:rPr lang="en-US" dirty="0"/>
              <a:t>License – The MIT License</a:t>
            </a:r>
          </a:p>
          <a:p>
            <a:r>
              <a:rPr lang="en-US" dirty="0"/>
              <a:t>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63822"/>
            <a:ext cx="1371600" cy="1371600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7773338" cy="1596177"/>
          </a:xfrm>
        </p:spPr>
        <p:txBody>
          <a:bodyPr/>
          <a:lstStyle/>
          <a:p>
            <a:r>
              <a:rPr lang="en-US" dirty="0"/>
              <a:t>What’s out there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2133600"/>
            <a:ext cx="56388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Musicmood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https://github.com/rasbt/musicmood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Dataset- The Million Song Dataset</a:t>
            </a:r>
          </a:p>
          <a:p>
            <a:pPr lvl="1"/>
            <a:r>
              <a:rPr lang="en-US" dirty="0"/>
              <a:t>Binary Classification</a:t>
            </a:r>
          </a:p>
          <a:p>
            <a:r>
              <a:rPr lang="en-US" dirty="0" err="1"/>
              <a:t>GenreTron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Https://Github.com/crmne/Genretron</a:t>
            </a:r>
            <a:endParaRPr lang="en-US" dirty="0"/>
          </a:p>
          <a:p>
            <a:pPr lvl="1"/>
            <a:r>
              <a:rPr lang="en-US" dirty="0"/>
              <a:t>Dataset-GTZAN Dataset</a:t>
            </a:r>
          </a:p>
          <a:p>
            <a:pPr lvl="1"/>
            <a:r>
              <a:rPr lang="en-US" dirty="0"/>
              <a:t>Genre Classification</a:t>
            </a:r>
          </a:p>
          <a:p>
            <a:r>
              <a:rPr lang="en-US" dirty="0" err="1"/>
              <a:t>GenreXpose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https://Github.com/jazdev/genreXpose</a:t>
            </a:r>
            <a:endParaRPr lang="en-US" dirty="0"/>
          </a:p>
          <a:p>
            <a:pPr lvl="1"/>
            <a:r>
              <a:rPr lang="en-US" dirty="0"/>
              <a:t>Dataset-GTZAN Dataset</a:t>
            </a:r>
          </a:p>
          <a:p>
            <a:pPr lvl="1"/>
            <a:r>
              <a:rPr lang="en-US" dirty="0"/>
              <a:t>Genre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63822"/>
            <a:ext cx="1371600" cy="1371600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"/>
            <a:ext cx="7239000" cy="975360"/>
          </a:xfrm>
        </p:spPr>
        <p:txBody>
          <a:bodyPr>
            <a:normAutofit/>
          </a:bodyPr>
          <a:lstStyle/>
          <a:p>
            <a:r>
              <a:rPr lang="en-US" dirty="0"/>
              <a:t>Work-Flow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05000" y="1447800"/>
            <a:ext cx="7258756" cy="49317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Extraction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 err="1"/>
              <a:t>Normalisation</a:t>
            </a:r>
            <a:endParaRPr lang="en-US" dirty="0"/>
          </a:p>
          <a:p>
            <a:pPr lvl="1"/>
            <a:r>
              <a:rPr lang="en-US" dirty="0"/>
              <a:t>Feature Selection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Gaussian Naïve </a:t>
            </a:r>
            <a:r>
              <a:rPr lang="en-US" dirty="0" err="1"/>
              <a:t>Bayes</a:t>
            </a:r>
            <a:endParaRPr lang="en-US" dirty="0"/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Multilayer </a:t>
            </a:r>
            <a:r>
              <a:rPr lang="en-US" dirty="0" err="1"/>
              <a:t>Perceptrons</a:t>
            </a:r>
            <a:endParaRPr lang="en-US" dirty="0"/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Combination Model</a:t>
            </a:r>
          </a:p>
          <a:p>
            <a:r>
              <a:rPr lang="en-US" dirty="0" err="1"/>
              <a:t>GridSearch</a:t>
            </a:r>
            <a:endParaRPr lang="en-US" dirty="0"/>
          </a:p>
          <a:p>
            <a:r>
              <a:rPr lang="en-US" dirty="0"/>
              <a:t>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63822"/>
            <a:ext cx="1371600" cy="1371600"/>
          </a:xfrm>
          <a:prstGeom prst="ellipse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979" y="685800"/>
            <a:ext cx="7239000" cy="822960"/>
          </a:xfrm>
        </p:spPr>
        <p:txBody>
          <a:bodyPr>
            <a:normAutofit fontScale="90000"/>
          </a:bodyPr>
          <a:lstStyle/>
          <a:p>
            <a:r>
              <a:rPr lang="en-US" dirty="0"/>
              <a:t>10 Genre Classification</a:t>
            </a:r>
            <a:br>
              <a:rPr lang="en-US" dirty="0"/>
            </a:br>
            <a:r>
              <a:rPr lang="en-US" dirty="0"/>
              <a:t>Gaussian Naïve Bayes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25"/>
          <a:stretch/>
        </p:blipFill>
        <p:spPr>
          <a:xfrm>
            <a:off x="990979" y="2057400"/>
            <a:ext cx="6676263" cy="294132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63822"/>
            <a:ext cx="1371600" cy="1371600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239000" cy="822960"/>
          </a:xfrm>
        </p:spPr>
        <p:txBody>
          <a:bodyPr>
            <a:normAutofit fontScale="90000"/>
          </a:bodyPr>
          <a:lstStyle/>
          <a:p>
            <a:r>
              <a:rPr lang="en-US" dirty="0"/>
              <a:t>10 Genre Classification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7" r="1261"/>
          <a:stretch/>
        </p:blipFill>
        <p:spPr>
          <a:xfrm>
            <a:off x="1447798" y="2133600"/>
            <a:ext cx="6675120" cy="31020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63822"/>
            <a:ext cx="1371600" cy="1371600"/>
          </a:xfrm>
          <a:prstGeom prst="ellipse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65" y="762000"/>
            <a:ext cx="7239000" cy="746760"/>
          </a:xfrm>
        </p:spPr>
        <p:txBody>
          <a:bodyPr>
            <a:normAutofit fontScale="90000"/>
          </a:bodyPr>
          <a:lstStyle/>
          <a:p>
            <a:r>
              <a:rPr lang="en-US" dirty="0"/>
              <a:t>10 Genre Classification</a:t>
            </a:r>
            <a:br>
              <a:rPr lang="en-US" dirty="0"/>
            </a:br>
            <a:r>
              <a:rPr lang="en-US" dirty="0"/>
              <a:t>Multi Layer Perceptron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32"/>
          <a:stretch/>
        </p:blipFill>
        <p:spPr>
          <a:xfrm>
            <a:off x="1371600" y="2020017"/>
            <a:ext cx="6675120" cy="293298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63822"/>
            <a:ext cx="1371600" cy="1371600"/>
          </a:xfrm>
          <a:prstGeom prst="ellipse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Genre Classification</a:t>
            </a:r>
            <a:br>
              <a:rPr lang="en-US" dirty="0"/>
            </a:br>
            <a:r>
              <a:rPr lang="en-US" dirty="0"/>
              <a:t>Support Vector Machine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64" r="10548" b="3550"/>
          <a:stretch/>
        </p:blipFill>
        <p:spPr>
          <a:xfrm>
            <a:off x="1600200" y="2438400"/>
            <a:ext cx="6675120" cy="28919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63822"/>
            <a:ext cx="1371600" cy="1371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778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3338" cy="1452695"/>
          </a:xfrm>
        </p:spPr>
        <p:txBody>
          <a:bodyPr/>
          <a:lstStyle/>
          <a:p>
            <a:r>
              <a:rPr lang="en-US" dirty="0"/>
              <a:t>10 Genre Classification</a:t>
            </a:r>
            <a:br>
              <a:rPr lang="en-US" dirty="0"/>
            </a:br>
            <a:r>
              <a:rPr lang="en-US" dirty="0"/>
              <a:t>Decision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8" r="2968" b="4396"/>
          <a:stretch/>
        </p:blipFill>
        <p:spPr>
          <a:xfrm>
            <a:off x="1630680" y="2286000"/>
            <a:ext cx="6675120" cy="29865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72400" y="5463822"/>
            <a:ext cx="1371600" cy="1371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84556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1461</TotalTime>
  <Words>173</Words>
  <Application>Microsoft Office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Droplet</vt:lpstr>
      <vt:lpstr>WitchMusic</vt:lpstr>
      <vt:lpstr>Overview</vt:lpstr>
      <vt:lpstr>What’s out there ?</vt:lpstr>
      <vt:lpstr>Work-Flow  </vt:lpstr>
      <vt:lpstr>10 Genre Classification Gaussian Naïve Bayes</vt:lpstr>
      <vt:lpstr>10 Genre Classification Logistic Regression</vt:lpstr>
      <vt:lpstr>10 Genre Classification Multi Layer Perceptron</vt:lpstr>
      <vt:lpstr>10 Genre Classification Support Vector Machine</vt:lpstr>
      <vt:lpstr>10 Genre Classification Decision Tree</vt:lpstr>
      <vt:lpstr>10 Genre ClassificATION Combination Method</vt:lpstr>
      <vt:lpstr>6 Genre Classification Gaussian Naïve Bayes</vt:lpstr>
      <vt:lpstr>6 Genre Classification Logistic Regression</vt:lpstr>
      <vt:lpstr>6 Genre Classification Multi Layer Perceptron</vt:lpstr>
      <vt:lpstr>6 Genre Classification Support Vector Machine</vt:lpstr>
      <vt:lpstr>6 Genre Classification Decision Tree</vt:lpstr>
      <vt:lpstr>6 Genre Classification Combination Method</vt:lpstr>
      <vt:lpstr>To sum it up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Nandini Khanwalkar</dc:creator>
  <cp:lastModifiedBy>Nandini Khanwalkar</cp:lastModifiedBy>
  <cp:revision>67</cp:revision>
  <dcterms:created xsi:type="dcterms:W3CDTF">2016-08-06T02:52:35Z</dcterms:created>
  <dcterms:modified xsi:type="dcterms:W3CDTF">2016-08-09T16:43:49Z</dcterms:modified>
</cp:coreProperties>
</file>