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3447" autoAdjust="0"/>
  </p:normalViewPr>
  <p:slideViewPr>
    <p:cSldViewPr snapToGrid="0">
      <p:cViewPr varScale="1">
        <p:scale>
          <a:sx n="70" d="100"/>
          <a:sy n="70" d="100"/>
        </p:scale>
        <p:origin x="1086" y="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Nandini Maheshwari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31-Aug-2024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Process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Foster Agile Culture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Track Metrics: Use Agile metrics (e.g., velocity, burn-down charts) to monitor progress and performance.</a:t>
            </a:r>
          </a:p>
          <a:p>
            <a:pPr marL="0" indent="0">
              <a:buNone/>
            </a:pPr>
            <a:r>
              <a:rPr lang="en-US" sz="2000" dirty="0"/>
              <a:t>How I feel Shell benefits from this learning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Leverage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Scale Agile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Improved Collaboration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4A1A6B-932D-A952-F69A-13726517D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8" y="1897169"/>
            <a:ext cx="5269283" cy="32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</a:t>
            </a:r>
          </a:p>
          <a:p>
            <a:pPr marL="0" indent="0">
              <a:buNone/>
            </a:pPr>
            <a:r>
              <a:rPr lang="en-US" sz="2000" i="1" dirty="0"/>
              <a:t>1.Accepting new culture</a:t>
            </a:r>
          </a:p>
          <a:p>
            <a:pPr marL="0" indent="0">
              <a:buNone/>
            </a:pPr>
            <a:r>
              <a:rPr lang="en-US" sz="2000" i="1" dirty="0"/>
              <a:t>2. Resistance to Change</a:t>
            </a:r>
          </a:p>
          <a:p>
            <a:pPr marL="0" indent="0">
              <a:buNone/>
            </a:pPr>
            <a:r>
              <a:rPr lang="en-US" sz="2000" i="1" dirty="0"/>
              <a:t>3. Fear of Judgment</a:t>
            </a:r>
          </a:p>
          <a:p>
            <a:pPr marL="0" indent="0">
              <a:buNone/>
            </a:pPr>
            <a:r>
              <a:rPr lang="en-US" sz="2000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Use interactive techniques such as role-playing, group discussions.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Networking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3074" name="Picture 2" descr="Your Network Is Your Net Worth by Porter Gale - Mentors Outreach">
            <a:extLst>
              <a:ext uri="{FF2B5EF4-FFF2-40B4-BE49-F238E27FC236}">
                <a16:creationId xmlns:a16="http://schemas.microsoft.com/office/drawing/2014/main" id="{22730666-2BA0-F8F3-D0D7-C32F6B36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8" y="1860992"/>
            <a:ext cx="5393583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Applying Theory to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Cultural Differences</a:t>
            </a:r>
          </a:p>
          <a:p>
            <a:pPr marL="0" indent="0">
              <a:buNone/>
            </a:pPr>
            <a:r>
              <a:rPr lang="en-US" sz="2000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Role-Playing: Conduct role-playing exercises where participants simulate stakeholder.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Templates and Tools: Provide templates for mapping strategies to help us apply what we have learned.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E72A4AF-FF0B-2208-5851-6095F886970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60992"/>
            <a:ext cx="5350706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Applying Theory to Practice.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Adapting to New Tools and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Balancing Agile with Organizational Structure</a:t>
            </a:r>
          </a:p>
          <a:p>
            <a:pPr marL="0" indent="0">
              <a:buNone/>
            </a:pPr>
            <a:r>
              <a:rPr lang="en-US" sz="2000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Peer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Regular Reviews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CDB57-3B7A-45FB-208C-C91AE55D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1887213"/>
            <a:ext cx="5244112" cy="38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Mentoring and Coaching: Provide ongoing mentoring and coaching on critical aspects of project management and SDLC 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Aids: Use Agile boards, charts, and visual models to illustrate key principles and practices.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 and Planning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Needs: Identify participant challenges and skill levels.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Materials: Create training resources, including visual aids and practical exercises.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Account on Azure Agile and implemented Epics, Features and Tasks.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r>
              <a:rPr lang="en-US" sz="2000" dirty="0"/>
              <a:t>Started a round where we introduced the person sitting next to us and telling something unique and funny quality about the person.</a:t>
            </a:r>
          </a:p>
          <a:p>
            <a:r>
              <a:rPr lang="en-US" sz="2000" dirty="0"/>
              <a:t>Did a group project where we created BRD and SRS with the topic given by mentor.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49C38-755B-8CF8-AA7A-5DE0385C5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8" y="1963817"/>
            <a:ext cx="5380249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Importance of topics of upcoming week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Scrum artifacts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Detail under User story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Burndown Charts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Development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Q/A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Staging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 phrase that represents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your motto in life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“</a:t>
            </a:r>
            <a:r>
              <a:rPr lang="en-US" sz="3200" dirty="0">
                <a:latin typeface="Elephant Pro" pitchFamily="2" charset="0"/>
                <a:cs typeface="Phosphate Inline" panose="02000506050000020004" pitchFamily="2" charset="77"/>
              </a:rPr>
              <a:t>Create Your 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atin typeface="Elephant Pro" pitchFamily="2" charset="0"/>
              </a:rPr>
              <a:t>Sunshine</a:t>
            </a:r>
            <a:r>
              <a:rPr lang="en-US" sz="3200" dirty="0"/>
              <a:t>”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Another Eagle Flying High In The Sky">
            <a:extLst>
              <a:ext uri="{FF2B5EF4-FFF2-40B4-BE49-F238E27FC236}">
                <a16:creationId xmlns:a16="http://schemas.microsoft.com/office/drawing/2014/main" id="{19BDE5C7-5A19-D3E7-2EEF-8AEE5506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31738"/>
            <a:ext cx="5350706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Details of the learning:</a:t>
            </a:r>
          </a:p>
          <a:p>
            <a:pPr algn="just"/>
            <a:r>
              <a:rPr lang="en-US" sz="2000" b="1" dirty="0"/>
              <a:t>Emotional intelligence: </a:t>
            </a:r>
            <a:r>
              <a:rPr lang="en-US" sz="2000" dirty="0"/>
              <a:t>It refers to the ability to recognize, understand, manage, and utilize emotions effectively in oneself and in interactions with others.</a:t>
            </a:r>
          </a:p>
          <a:p>
            <a:pPr algn="just"/>
            <a:r>
              <a:rPr lang="en-US" sz="2000" b="1" dirty="0"/>
              <a:t>Active Listening: </a:t>
            </a:r>
            <a:r>
              <a:rPr lang="en-US" sz="2000" dirty="0"/>
              <a:t>Techniques for truly understanding and responding to the emotions and perspectives of others.</a:t>
            </a:r>
          </a:p>
          <a:p>
            <a:pPr algn="just"/>
            <a:r>
              <a:rPr lang="en-US" sz="2000" b="1" dirty="0"/>
              <a:t>Fixed Mindset: </a:t>
            </a:r>
            <a:r>
              <a:rPr lang="en-US" sz="2000" dirty="0"/>
              <a:t>Pessimism</a:t>
            </a:r>
          </a:p>
          <a:p>
            <a:pPr algn="just"/>
            <a:r>
              <a:rPr lang="en-US" sz="2000" b="1" dirty="0"/>
              <a:t>Growth Mindset: </a:t>
            </a:r>
            <a:r>
              <a:rPr lang="en-US" sz="2000" dirty="0"/>
              <a:t>Optimism</a:t>
            </a:r>
          </a:p>
          <a:p>
            <a:pPr algn="just"/>
            <a:r>
              <a:rPr lang="en-US" sz="2000" b="1" dirty="0"/>
              <a:t>E-Mail Writing: P</a:t>
            </a:r>
            <a:r>
              <a:rPr lang="en-US" sz="2000" dirty="0"/>
              <a:t>lan </a:t>
            </a:r>
            <a:r>
              <a:rPr lang="en-US" sz="2000" b="1" dirty="0"/>
              <a:t>O</a:t>
            </a:r>
            <a:r>
              <a:rPr lang="en-US" sz="2000" dirty="0"/>
              <a:t>rganize </a:t>
            </a:r>
            <a:r>
              <a:rPr lang="en-US" sz="2000" b="1" dirty="0"/>
              <a:t>W</a:t>
            </a:r>
            <a:r>
              <a:rPr lang="en-US" sz="2000" dirty="0"/>
              <a:t>rite </a:t>
            </a:r>
            <a:r>
              <a:rPr lang="en-US" sz="2000" b="1" dirty="0"/>
              <a:t>E</a:t>
            </a:r>
            <a:r>
              <a:rPr lang="en-US" sz="2000" dirty="0"/>
              <a:t>dit </a:t>
            </a:r>
            <a:r>
              <a:rPr lang="en-US" sz="2000" b="1" dirty="0"/>
              <a:t>R</a:t>
            </a:r>
            <a:r>
              <a:rPr lang="en-US" sz="2000" dirty="0"/>
              <a:t>eview (</a:t>
            </a:r>
            <a:r>
              <a:rPr lang="en-US" sz="2000" b="1" dirty="0"/>
              <a:t>POWER)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8" name="Picture 10" descr="The Lie That Procrastination Tells You—And How to Break Through It ...">
            <a:extLst>
              <a:ext uri="{FF2B5EF4-FFF2-40B4-BE49-F238E27FC236}">
                <a16:creationId xmlns:a16="http://schemas.microsoft.com/office/drawing/2014/main" id="{4B1FDAB1-7FE3-0CB1-DEEF-D49C2ABB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8" y="1860993"/>
            <a:ext cx="5349007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algn="just"/>
            <a:r>
              <a:rPr lang="en-US" sz="2000" dirty="0"/>
              <a:t>Stakeholder Management.</a:t>
            </a:r>
          </a:p>
          <a:p>
            <a:pPr algn="just"/>
            <a:r>
              <a:rPr lang="en-US" sz="2000" dirty="0"/>
              <a:t>How does a professional behave ?</a:t>
            </a:r>
          </a:p>
          <a:p>
            <a:pPr algn="just"/>
            <a:r>
              <a:rPr lang="en-US" sz="2000" dirty="0"/>
              <a:t>Deadline complexity.</a:t>
            </a:r>
          </a:p>
          <a:p>
            <a:pPr algn="just"/>
            <a:r>
              <a:rPr lang="en-US" sz="2000" dirty="0"/>
              <a:t>Stakeholder management and types of stakeholders.</a:t>
            </a:r>
          </a:p>
          <a:p>
            <a:pPr algn="just"/>
            <a:r>
              <a:rPr lang="en-US" sz="2000" dirty="0"/>
              <a:t>Team work and how to deal with the team.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drawing of a circle with leaves&#10;&#10;Description automatically generated">
            <a:extLst>
              <a:ext uri="{FF2B5EF4-FFF2-40B4-BE49-F238E27FC236}">
                <a16:creationId xmlns:a16="http://schemas.microsoft.com/office/drawing/2014/main" id="{43B4FB85-F811-E5B4-4266-F889DB3C92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8657"/>
          <a:stretch/>
        </p:blipFill>
        <p:spPr>
          <a:xfrm>
            <a:off x="6400800" y="1798552"/>
            <a:ext cx="5349006" cy="41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Requirement Analysis, Elicitation, Management, Traceability. </a:t>
            </a:r>
          </a:p>
          <a:p>
            <a:r>
              <a:rPr lang="en-US" sz="2000" dirty="0"/>
              <a:t>Scrum has high velocity, adaptability and is customer centric.</a:t>
            </a:r>
          </a:p>
          <a:p>
            <a:r>
              <a:rPr lang="en-US" sz="2000" dirty="0"/>
              <a:t>Improved Risk Management, Better Stakeholder Engagement, Improved Safety and Compliance.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255EEE5-F6BD-DFB9-A245-3CF6B729BA5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23462"/>
            <a:ext cx="5323029" cy="41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By providing support and training to grow.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Promoting growth mindset.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By creating a healthy and helpful environment.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i="1" dirty="0"/>
              <a:t>Enhanced Teamwork and Collaboration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i="1" dirty="0"/>
              <a:t>Better Leadership and Management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i="1" dirty="0"/>
              <a:t>Strengthened Organizational Culture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 descr="A paper with red writing on it&#10;&#10;Description automatically generated">
            <a:extLst>
              <a:ext uri="{FF2B5EF4-FFF2-40B4-BE49-F238E27FC236}">
                <a16:creationId xmlns:a16="http://schemas.microsoft.com/office/drawing/2014/main" id="{07100243-34F2-79C3-7954-493BED455FD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60993"/>
            <a:ext cx="5349007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?</a:t>
            </a:r>
          </a:p>
          <a:p>
            <a:pPr marL="457200" indent="-457200">
              <a:buAutoNum type="arabicPeriod"/>
            </a:pPr>
            <a:r>
              <a:rPr lang="en-US" sz="2000" i="1" dirty="0"/>
              <a:t>Effectively teaching the team work and carrying out activities.</a:t>
            </a:r>
          </a:p>
          <a:p>
            <a:pPr marL="457200" indent="-457200">
              <a:buAutoNum type="arabicPeriod"/>
            </a:pPr>
            <a:r>
              <a:rPr lang="en-US" sz="2000" i="1" dirty="0"/>
              <a:t>Carrying out different programs for leaning soft skills and technical skills.</a:t>
            </a:r>
          </a:p>
          <a:p>
            <a:pPr marL="457200" indent="-457200">
              <a:buAutoNum type="arabicPeriod"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How I feel Shell benefits from this learning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Better Decision-Making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Enhanced Compliance and Regulatory Adherence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Competitive Advantage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 descr="A piece of paper with numbers&#10;&#10;Description automatically generated">
            <a:extLst>
              <a:ext uri="{FF2B5EF4-FFF2-40B4-BE49-F238E27FC236}">
                <a16:creationId xmlns:a16="http://schemas.microsoft.com/office/drawing/2014/main" id="{3AE4212E-A466-D8A4-D427-FA6E32B35E4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6980" r="8519" b="6851"/>
          <a:stretch/>
        </p:blipFill>
        <p:spPr>
          <a:xfrm>
            <a:off x="6410152" y="1860993"/>
            <a:ext cx="5350705" cy="40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19979</TotalTime>
  <Words>746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Elephant Pro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NANDINI MAHESHWARI</cp:lastModifiedBy>
  <cp:revision>510</cp:revision>
  <dcterms:created xsi:type="dcterms:W3CDTF">2022-01-18T12:35:56Z</dcterms:created>
  <dcterms:modified xsi:type="dcterms:W3CDTF">2024-09-01T15:11:42Z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