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6" r:id="rId6"/>
    <p:sldId id="27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6C41-D280-4105-A44F-177162C04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40DF79-34D6-48B2-989C-0574A80DF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09E2C9-E03E-4F21-9A21-7417B37F1283}"/>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5" name="Footer Placeholder 4">
            <a:extLst>
              <a:ext uri="{FF2B5EF4-FFF2-40B4-BE49-F238E27FC236}">
                <a16:creationId xmlns:a16="http://schemas.microsoft.com/office/drawing/2014/main" id="{06F32217-0ED3-4C33-A96A-ED66B5511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CE76B-6319-45E4-A400-E239F983B600}"/>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328958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16BD-B76A-4CA0-8090-F6746AF2FE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45557-8C40-4C22-824D-352BB69ED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784D7-0323-42B1-BD8F-4732D9BF6B31}"/>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5" name="Footer Placeholder 4">
            <a:extLst>
              <a:ext uri="{FF2B5EF4-FFF2-40B4-BE49-F238E27FC236}">
                <a16:creationId xmlns:a16="http://schemas.microsoft.com/office/drawing/2014/main" id="{9703F95E-482E-4139-9D93-33B5F9211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589F5-F8EC-4DA8-8AC0-D73E1EDD3B27}"/>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295729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998EA-803B-4F04-BFBF-91DF79C351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EE45AE-EA7A-4572-9F58-38C840AE0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F82A7-E4F9-4C2B-96DF-8B04B4F3BA2F}"/>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5" name="Footer Placeholder 4">
            <a:extLst>
              <a:ext uri="{FF2B5EF4-FFF2-40B4-BE49-F238E27FC236}">
                <a16:creationId xmlns:a16="http://schemas.microsoft.com/office/drawing/2014/main" id="{3A9E0AFD-33EC-4866-BD74-C23D297CB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98F77-7677-40FC-A95E-5B3C73CCFD6B}"/>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158956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549F-9F02-4C9E-B239-D62565521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6C393-0B71-4131-9568-7577F2D206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9FB29-5D01-463F-9BEB-71D1ACFB016B}"/>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5" name="Footer Placeholder 4">
            <a:extLst>
              <a:ext uri="{FF2B5EF4-FFF2-40B4-BE49-F238E27FC236}">
                <a16:creationId xmlns:a16="http://schemas.microsoft.com/office/drawing/2014/main" id="{BA7CDBEA-75D9-495B-9AA8-5A12C7B12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F74DB-0D25-4C37-A806-7B290F5B4D5F}"/>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93945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98CF-9853-4DEF-8FAD-D7F0619F72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3980BF-7579-470B-ABAC-E7FD7D9C7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3A88D9-7BBF-449C-AFBB-F8400C05D2B5}"/>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5" name="Footer Placeholder 4">
            <a:extLst>
              <a:ext uri="{FF2B5EF4-FFF2-40B4-BE49-F238E27FC236}">
                <a16:creationId xmlns:a16="http://schemas.microsoft.com/office/drawing/2014/main" id="{506BD33B-659F-4E52-B514-4AD990E4A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E6B82-DA74-4B57-BB52-0BB722F7F8C0}"/>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413333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B274-315A-4ED5-A73F-407F25E157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98A57F-7CC8-415D-896E-2A8E66475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4836A3-E924-4083-A0F9-DC18DDBC5C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398516-4027-452C-9F67-175117E7E9C2}"/>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6" name="Footer Placeholder 5">
            <a:extLst>
              <a:ext uri="{FF2B5EF4-FFF2-40B4-BE49-F238E27FC236}">
                <a16:creationId xmlns:a16="http://schemas.microsoft.com/office/drawing/2014/main" id="{56E14D83-95E7-44DD-BD07-B4029D7D0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8DDA66-4A6D-4B38-B4AA-4390F8EDC60C}"/>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390343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131-5B73-4989-9F37-B005771F60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1B3B7-F3F7-4897-B062-F087F3BF8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7C9AF-4684-4912-8EEF-C25118AD70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2657D1-77C0-48BB-8FFB-6AA0E6436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7FC22-7525-4B2B-B568-F783CB41DD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D93918-AFBA-42E3-94AD-70D899EBDC45}"/>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8" name="Footer Placeholder 7">
            <a:extLst>
              <a:ext uri="{FF2B5EF4-FFF2-40B4-BE49-F238E27FC236}">
                <a16:creationId xmlns:a16="http://schemas.microsoft.com/office/drawing/2014/main" id="{EC640DFE-5D4B-41BF-8531-465C158FFC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5249A8-32DB-475E-9A9B-7F24841B758A}"/>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8058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82A4-7890-4A0E-90BC-B6EA566431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421165-66CA-4CE9-A618-E72DD575A4B9}"/>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4" name="Footer Placeholder 3">
            <a:extLst>
              <a:ext uri="{FF2B5EF4-FFF2-40B4-BE49-F238E27FC236}">
                <a16:creationId xmlns:a16="http://schemas.microsoft.com/office/drawing/2014/main" id="{E85A5EFE-5A2D-4D34-81FE-71083287EC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C97A51-63CC-4EEB-AEED-8799464F0231}"/>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55587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8675F-0CC5-45CA-BF70-3A2A0F99F058}"/>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3" name="Footer Placeholder 2">
            <a:extLst>
              <a:ext uri="{FF2B5EF4-FFF2-40B4-BE49-F238E27FC236}">
                <a16:creationId xmlns:a16="http://schemas.microsoft.com/office/drawing/2014/main" id="{DDFD20DB-D20D-4EFB-810B-E6901BCCC2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587240-99A7-4CF5-A743-9A50599A875A}"/>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405671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499D-E2B0-4D1C-99A8-61099087F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0A587D-C828-4CCE-B2B3-8A161AB74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8AF607-9C68-423B-A3B2-4547BD5EE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5356C-A428-49CF-AC9C-A68455F56047}"/>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6" name="Footer Placeholder 5">
            <a:extLst>
              <a:ext uri="{FF2B5EF4-FFF2-40B4-BE49-F238E27FC236}">
                <a16:creationId xmlns:a16="http://schemas.microsoft.com/office/drawing/2014/main" id="{507EAFAD-17FA-45D6-AD51-7A9C4C794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C74CA8-8929-4D8E-9184-6DB102E1203E}"/>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228971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144B-F201-4F91-85D9-737772546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A7C287-21A3-4903-966A-F00D50CA8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42E486-4268-47E5-AC85-743BBA346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4F602-6D43-4875-98AA-3114CC0A6789}"/>
              </a:ext>
            </a:extLst>
          </p:cNvPr>
          <p:cNvSpPr>
            <a:spLocks noGrp="1"/>
          </p:cNvSpPr>
          <p:nvPr>
            <p:ph type="dt" sz="half" idx="10"/>
          </p:nvPr>
        </p:nvSpPr>
        <p:spPr/>
        <p:txBody>
          <a:bodyPr/>
          <a:lstStyle/>
          <a:p>
            <a:fld id="{63995366-6BE7-4C3B-8AE5-2577FB61968D}" type="datetimeFigureOut">
              <a:rPr lang="en-IN" smtClean="0"/>
              <a:t>15-02-2022</a:t>
            </a:fld>
            <a:endParaRPr lang="en-IN"/>
          </a:p>
        </p:txBody>
      </p:sp>
      <p:sp>
        <p:nvSpPr>
          <p:cNvPr id="6" name="Footer Placeholder 5">
            <a:extLst>
              <a:ext uri="{FF2B5EF4-FFF2-40B4-BE49-F238E27FC236}">
                <a16:creationId xmlns:a16="http://schemas.microsoft.com/office/drawing/2014/main" id="{7830B701-0689-49B2-A958-02D4B2BCE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2AAE1-CA33-4640-A183-E6DB4D8A5D23}"/>
              </a:ext>
            </a:extLst>
          </p:cNvPr>
          <p:cNvSpPr>
            <a:spLocks noGrp="1"/>
          </p:cNvSpPr>
          <p:nvPr>
            <p:ph type="sldNum" sz="quarter" idx="12"/>
          </p:nvPr>
        </p:nvSpPr>
        <p:spPr/>
        <p:txBody>
          <a:bodyPr/>
          <a:lstStyle/>
          <a:p>
            <a:fld id="{60CB150E-6035-4F73-9192-18075BF5ADA1}" type="slidenum">
              <a:rPr lang="en-IN" smtClean="0"/>
              <a:t>‹#›</a:t>
            </a:fld>
            <a:endParaRPr lang="en-IN"/>
          </a:p>
        </p:txBody>
      </p:sp>
    </p:spTree>
    <p:extLst>
      <p:ext uri="{BB962C8B-B14F-4D97-AF65-F5344CB8AC3E}">
        <p14:creationId xmlns:p14="http://schemas.microsoft.com/office/powerpoint/2010/main" val="63129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0579F-99FF-4945-8D9B-64811D665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8586D8-F640-445D-B953-C75C25BD1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92210-11BA-49EA-883F-B5A9DBB08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95366-6BE7-4C3B-8AE5-2577FB61968D}" type="datetimeFigureOut">
              <a:rPr lang="en-IN" smtClean="0"/>
              <a:t>15-02-2022</a:t>
            </a:fld>
            <a:endParaRPr lang="en-IN"/>
          </a:p>
        </p:txBody>
      </p:sp>
      <p:sp>
        <p:nvSpPr>
          <p:cNvPr id="5" name="Footer Placeholder 4">
            <a:extLst>
              <a:ext uri="{FF2B5EF4-FFF2-40B4-BE49-F238E27FC236}">
                <a16:creationId xmlns:a16="http://schemas.microsoft.com/office/drawing/2014/main" id="{80CB394F-9455-4EFA-AF63-596EBADBC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E0ECDB-4320-46FD-A179-DE78FEA31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B150E-6035-4F73-9192-18075BF5ADA1}" type="slidenum">
              <a:rPr lang="en-IN" smtClean="0"/>
              <a:t>‹#›</a:t>
            </a:fld>
            <a:endParaRPr lang="en-IN"/>
          </a:p>
        </p:txBody>
      </p:sp>
    </p:spTree>
    <p:extLst>
      <p:ext uri="{BB962C8B-B14F-4D97-AF65-F5344CB8AC3E}">
        <p14:creationId xmlns:p14="http://schemas.microsoft.com/office/powerpoint/2010/main" val="2751952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3FC27-8AA8-4D97-BE49-57E35FF96616}"/>
              </a:ext>
            </a:extLst>
          </p:cNvPr>
          <p:cNvSpPr>
            <a:spLocks noGrp="1"/>
          </p:cNvSpPr>
          <p:nvPr>
            <p:ph type="title"/>
          </p:nvPr>
        </p:nvSpPr>
        <p:spPr>
          <a:xfrm>
            <a:off x="838200" y="124479"/>
            <a:ext cx="10515600" cy="829297"/>
          </a:xfrm>
        </p:spPr>
        <p:txBody>
          <a:bodyPr>
            <a:normAutofit/>
          </a:bodyPr>
          <a:lstStyle/>
          <a:p>
            <a:pPr algn="ctr"/>
            <a:r>
              <a:rPr lang="en-US" sz="2000" b="1" u="sng" spc="-5" dirty="0">
                <a:latin typeface="Times New Roman"/>
                <a:cs typeface="Times New Roman"/>
              </a:rPr>
              <a:t>BIG MART SALES PREDICTION USING  MACHINE</a:t>
            </a:r>
            <a:r>
              <a:rPr lang="en-US" sz="2000" b="1" u="sng" dirty="0">
                <a:latin typeface="Times New Roman"/>
                <a:cs typeface="Times New Roman"/>
              </a:rPr>
              <a:t> </a:t>
            </a:r>
            <a:r>
              <a:rPr lang="en-US" sz="2000" b="1" u="sng" spc="-5" dirty="0">
                <a:latin typeface="Times New Roman"/>
                <a:cs typeface="Times New Roman"/>
              </a:rPr>
              <a:t>LEARNING</a:t>
            </a:r>
            <a:br>
              <a:rPr lang="en-US" sz="1000" u="sng" dirty="0">
                <a:latin typeface="Times New Roman"/>
                <a:cs typeface="Times New Roman"/>
              </a:rPr>
            </a:br>
            <a:endParaRPr lang="en-IN" sz="1000" u="sng" dirty="0"/>
          </a:p>
        </p:txBody>
      </p:sp>
      <p:sp>
        <p:nvSpPr>
          <p:cNvPr id="5" name="Content Placeholder 4">
            <a:extLst>
              <a:ext uri="{FF2B5EF4-FFF2-40B4-BE49-F238E27FC236}">
                <a16:creationId xmlns:a16="http://schemas.microsoft.com/office/drawing/2014/main" id="{3596FB71-02B1-46DB-90E4-AD92C2EF49B1}"/>
              </a:ext>
            </a:extLst>
          </p:cNvPr>
          <p:cNvSpPr>
            <a:spLocks noGrp="1"/>
          </p:cNvSpPr>
          <p:nvPr>
            <p:ph idx="1"/>
          </p:nvPr>
        </p:nvSpPr>
        <p:spPr>
          <a:xfrm>
            <a:off x="838200" y="1173853"/>
            <a:ext cx="10515600" cy="5145019"/>
          </a:xfrm>
        </p:spPr>
        <p:txBody>
          <a:bodyPr/>
          <a:lstStyle/>
          <a:p>
            <a:pPr marL="0" indent="0">
              <a:buNone/>
            </a:pPr>
            <a:r>
              <a:rPr lang="en-IN" sz="1500" b="1" spc="-5" dirty="0">
                <a:latin typeface="Times New Roman"/>
                <a:cs typeface="Times New Roman"/>
              </a:rPr>
              <a:t>INTRODUCTION</a:t>
            </a:r>
          </a:p>
          <a:p>
            <a:pPr marL="0" indent="0">
              <a:buNone/>
            </a:pPr>
            <a:r>
              <a:rPr lang="en-US" sz="1400" dirty="0">
                <a:latin typeface="+mj-lt"/>
                <a:cs typeface="Times New Roman"/>
              </a:rPr>
              <a:t>Big Mart is a big supermarket chain, with stores all around the country and its current board set out a challenge to all Data  Scientist out there to help them create a model that can predict the sales, per product, for each store to give accurate results.  Big Mart has collected sales data from the year 2013, for 1559 products across 10 stores in different cities.</a:t>
            </a:r>
          </a:p>
          <a:p>
            <a:pPr marL="0" indent="0">
              <a:buNone/>
            </a:pPr>
            <a:r>
              <a:rPr lang="en-US" sz="1400" dirty="0">
                <a:latin typeface="+mj-lt"/>
                <a:cs typeface="Times New Roman"/>
              </a:rPr>
              <a:t>With this information the corporation hopes we can identify the products and stores which play a key role in their sales and  use that information to take the correct measures to ensure success of their business.</a:t>
            </a:r>
          </a:p>
          <a:p>
            <a:pPr marL="0" indent="0">
              <a:buNone/>
            </a:pPr>
            <a:endParaRPr lang="en-US" sz="1400" dirty="0">
              <a:latin typeface="+mj-lt"/>
              <a:cs typeface="Times New Roman"/>
            </a:endParaRPr>
          </a:p>
          <a:p>
            <a:pPr marL="0" indent="0">
              <a:buNone/>
            </a:pPr>
            <a:endParaRPr lang="en-US" sz="1500" dirty="0">
              <a:latin typeface="Times New Roman"/>
              <a:cs typeface="Times New Roman"/>
            </a:endParaRPr>
          </a:p>
          <a:p>
            <a:pPr marL="0" indent="0">
              <a:buNone/>
            </a:pPr>
            <a:r>
              <a:rPr lang="en-US" sz="1500" b="1" spc="-5" dirty="0">
                <a:latin typeface="Times New Roman"/>
                <a:cs typeface="Times New Roman"/>
              </a:rPr>
              <a:t>OBJECTIVES</a:t>
            </a:r>
          </a:p>
          <a:p>
            <a:pPr marL="0" indent="0">
              <a:buNone/>
            </a:pPr>
            <a:r>
              <a:rPr lang="en-US" sz="1400" dirty="0" err="1">
                <a:latin typeface="+mj-lt"/>
                <a:cs typeface="Times New Roman"/>
              </a:rPr>
              <a:t>i</a:t>
            </a:r>
            <a:r>
              <a:rPr lang="en-US" sz="1400" dirty="0">
                <a:latin typeface="+mj-lt"/>
                <a:cs typeface="Times New Roman"/>
              </a:rPr>
              <a:t>. The objective of this framework is to predict the future sales from given data of the previous year's using Machine  Learning Techniques.</a:t>
            </a:r>
          </a:p>
          <a:p>
            <a:pPr marL="0" indent="0">
              <a:buNone/>
            </a:pPr>
            <a:r>
              <a:rPr lang="en-US" sz="1400" dirty="0">
                <a:latin typeface="+mj-lt"/>
                <a:cs typeface="Times New Roman"/>
              </a:rPr>
              <a:t>ii. Another objective is to conclude the best model which is more efficient and gives fast and accurate result.</a:t>
            </a:r>
          </a:p>
          <a:p>
            <a:pPr marL="0" indent="0">
              <a:buNone/>
            </a:pPr>
            <a:r>
              <a:rPr lang="en-US" sz="1400" dirty="0">
                <a:latin typeface="+mj-lt"/>
                <a:cs typeface="Times New Roman"/>
              </a:rPr>
              <a:t>iii. To find out key factors that can increase their sales and what changes could be made to the products and make several </a:t>
            </a:r>
            <a:r>
              <a:rPr lang="en-US" sz="1400">
                <a:latin typeface="+mj-lt"/>
                <a:cs typeface="Times New Roman"/>
              </a:rPr>
              <a:t>marketing plans.</a:t>
            </a:r>
            <a:endParaRPr lang="en-US" sz="1400" dirty="0">
              <a:latin typeface="+mj-lt"/>
              <a:cs typeface="Times New Roman"/>
            </a:endParaRPr>
          </a:p>
          <a:p>
            <a:pPr marL="0" indent="0">
              <a:buNone/>
            </a:pPr>
            <a:endParaRPr lang="en-US" sz="1500" b="1" spc="-5" dirty="0">
              <a:latin typeface="Times New Roman"/>
              <a:cs typeface="Times New Roman"/>
            </a:endParaRPr>
          </a:p>
          <a:p>
            <a:pPr marL="0" indent="0">
              <a:buNone/>
            </a:pPr>
            <a:endParaRPr lang="en-IN" sz="15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286562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3FC27-8AA8-4D97-BE49-57E35FF96616}"/>
              </a:ext>
            </a:extLst>
          </p:cNvPr>
          <p:cNvSpPr>
            <a:spLocks noGrp="1"/>
          </p:cNvSpPr>
          <p:nvPr>
            <p:ph type="title"/>
          </p:nvPr>
        </p:nvSpPr>
        <p:spPr>
          <a:xfrm>
            <a:off x="838200" y="344556"/>
            <a:ext cx="10515600" cy="829297"/>
          </a:xfrm>
        </p:spPr>
        <p:txBody>
          <a:bodyPr>
            <a:normAutofit/>
          </a:bodyPr>
          <a:lstStyle/>
          <a:p>
            <a:pPr algn="ctr"/>
            <a:br>
              <a:rPr lang="en-US" sz="1000" u="sng" dirty="0">
                <a:latin typeface="Times New Roman"/>
                <a:cs typeface="Times New Roman"/>
              </a:rPr>
            </a:br>
            <a:endParaRPr lang="en-IN" sz="1000" u="sng" dirty="0"/>
          </a:p>
        </p:txBody>
      </p:sp>
      <p:sp>
        <p:nvSpPr>
          <p:cNvPr id="5" name="Content Placeholder 4">
            <a:extLst>
              <a:ext uri="{FF2B5EF4-FFF2-40B4-BE49-F238E27FC236}">
                <a16:creationId xmlns:a16="http://schemas.microsoft.com/office/drawing/2014/main" id="{3596FB71-02B1-46DB-90E4-AD92C2EF49B1}"/>
              </a:ext>
            </a:extLst>
          </p:cNvPr>
          <p:cNvSpPr>
            <a:spLocks noGrp="1"/>
          </p:cNvSpPr>
          <p:nvPr>
            <p:ph idx="1"/>
          </p:nvPr>
        </p:nvSpPr>
        <p:spPr>
          <a:xfrm>
            <a:off x="838200" y="1173853"/>
            <a:ext cx="10515600" cy="5145019"/>
          </a:xfrm>
        </p:spPr>
        <p:txBody>
          <a:bodyPr/>
          <a:lstStyle/>
          <a:p>
            <a:pPr marL="0" indent="0">
              <a:buNone/>
            </a:pPr>
            <a:r>
              <a:rPr lang="en-IN" sz="2000" b="1" spc="-5" dirty="0">
                <a:latin typeface="Times New Roman"/>
                <a:cs typeface="Times New Roman"/>
              </a:rPr>
              <a:t>Steps:</a:t>
            </a: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b="1" spc="-5"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b="1" spc="-5" dirty="0">
              <a:latin typeface="Times New Roman"/>
              <a:cs typeface="Times New Roman"/>
            </a:endParaRPr>
          </a:p>
          <a:p>
            <a:pPr marL="0" indent="0">
              <a:buNone/>
            </a:pPr>
            <a:endParaRPr lang="en-IN" sz="1500" dirty="0">
              <a:latin typeface="Times New Roman"/>
              <a:cs typeface="Times New Roman"/>
            </a:endParaRPr>
          </a:p>
          <a:p>
            <a:pPr marL="0" indent="0">
              <a:buNone/>
            </a:pPr>
            <a:endParaRPr lang="en-IN" dirty="0"/>
          </a:p>
        </p:txBody>
      </p:sp>
      <p:sp>
        <p:nvSpPr>
          <p:cNvPr id="6" name="object 8">
            <a:extLst>
              <a:ext uri="{FF2B5EF4-FFF2-40B4-BE49-F238E27FC236}">
                <a16:creationId xmlns:a16="http://schemas.microsoft.com/office/drawing/2014/main" id="{D39AD1F8-0E09-43E1-87B4-3024D3DE97AD}"/>
              </a:ext>
            </a:extLst>
          </p:cNvPr>
          <p:cNvSpPr/>
          <p:nvPr/>
        </p:nvSpPr>
        <p:spPr>
          <a:xfrm>
            <a:off x="2046988" y="1560273"/>
            <a:ext cx="8090925" cy="4123874"/>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89542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3FC27-8AA8-4D97-BE49-57E35FF96616}"/>
              </a:ext>
            </a:extLst>
          </p:cNvPr>
          <p:cNvSpPr>
            <a:spLocks noGrp="1"/>
          </p:cNvSpPr>
          <p:nvPr>
            <p:ph type="title"/>
          </p:nvPr>
        </p:nvSpPr>
        <p:spPr>
          <a:xfrm>
            <a:off x="838200" y="185530"/>
            <a:ext cx="10515600" cy="516835"/>
          </a:xfrm>
        </p:spPr>
        <p:txBody>
          <a:bodyPr>
            <a:normAutofit/>
          </a:bodyPr>
          <a:lstStyle/>
          <a:p>
            <a:pPr algn="ctr"/>
            <a:r>
              <a:rPr lang="en-US" sz="2000" b="1" u="sng" spc="-5" dirty="0">
                <a:latin typeface="Times New Roman"/>
                <a:cs typeface="Times New Roman"/>
              </a:rPr>
              <a:t>1. Dataset</a:t>
            </a:r>
            <a:br>
              <a:rPr lang="en-US" sz="1000" u="sng" dirty="0">
                <a:latin typeface="Times New Roman"/>
                <a:cs typeface="Times New Roman"/>
              </a:rPr>
            </a:br>
            <a:endParaRPr lang="en-IN" sz="1000" u="sng" dirty="0"/>
          </a:p>
        </p:txBody>
      </p:sp>
      <p:sp>
        <p:nvSpPr>
          <p:cNvPr id="5" name="Content Placeholder 4">
            <a:extLst>
              <a:ext uri="{FF2B5EF4-FFF2-40B4-BE49-F238E27FC236}">
                <a16:creationId xmlns:a16="http://schemas.microsoft.com/office/drawing/2014/main" id="{3596FB71-02B1-46DB-90E4-AD92C2EF49B1}"/>
              </a:ext>
            </a:extLst>
          </p:cNvPr>
          <p:cNvSpPr>
            <a:spLocks noGrp="1"/>
          </p:cNvSpPr>
          <p:nvPr>
            <p:ph idx="1"/>
          </p:nvPr>
        </p:nvSpPr>
        <p:spPr>
          <a:xfrm>
            <a:off x="775252" y="602973"/>
            <a:ext cx="10515600" cy="5811079"/>
          </a:xfrm>
        </p:spPr>
        <p:txBody>
          <a:bodyPr>
            <a:normAutofit/>
          </a:bodyPr>
          <a:lstStyle/>
          <a:p>
            <a:pPr marL="0" indent="0">
              <a:buNone/>
            </a:pPr>
            <a:endParaRPr lang="en-IN" sz="2000" b="1" spc="-5" dirty="0">
              <a:latin typeface="Times New Roman"/>
              <a:cs typeface="Times New Roman"/>
            </a:endParaRPr>
          </a:p>
          <a:p>
            <a:pPr marL="0" indent="0">
              <a:buNone/>
            </a:pPr>
            <a:r>
              <a:rPr lang="en-US" sz="1400" dirty="0">
                <a:latin typeface="+mj-lt"/>
                <a:cs typeface="Times New Roman"/>
              </a:rPr>
              <a:t>Here the Dataset file </a:t>
            </a:r>
            <a:r>
              <a:rPr lang="en-US" sz="1400" b="1" dirty="0">
                <a:latin typeface="+mj-lt"/>
                <a:cs typeface="Times New Roman"/>
              </a:rPr>
              <a:t>shape is (8523, 12)</a:t>
            </a:r>
          </a:p>
          <a:p>
            <a:pPr marL="0" indent="0">
              <a:buNone/>
            </a:pPr>
            <a:endParaRPr lang="en-IN" sz="2000" b="1" spc="-5"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1500" b="1" spc="-5" dirty="0">
              <a:latin typeface="Times New Roman"/>
              <a:cs typeface="Times New Roman"/>
            </a:endParaRPr>
          </a:p>
          <a:p>
            <a:pPr marL="0" indent="0">
              <a:buNone/>
            </a:pPr>
            <a:endParaRPr lang="en-IN" sz="1600" b="1" spc="-5" dirty="0">
              <a:latin typeface="Times New Roman"/>
              <a:cs typeface="Times New Roman"/>
            </a:endParaRPr>
          </a:p>
          <a:p>
            <a:pPr marL="0" indent="0">
              <a:buNone/>
            </a:pPr>
            <a:endParaRPr lang="en-IN" sz="2000" b="1" spc="-5" dirty="0">
              <a:latin typeface="Times New Roman"/>
              <a:cs typeface="Times New Roman"/>
            </a:endParaRPr>
          </a:p>
          <a:p>
            <a:pPr marL="0" indent="0">
              <a:buNone/>
            </a:pPr>
            <a:endParaRPr lang="en-US" sz="1500" dirty="0">
              <a:latin typeface="Times New Roman"/>
              <a:cs typeface="Times New Roman"/>
            </a:endParaRPr>
          </a:p>
          <a:p>
            <a:pPr marL="0" indent="0">
              <a:buNone/>
            </a:pPr>
            <a:endParaRPr lang="en-IN" sz="1500" dirty="0">
              <a:latin typeface="Times New Roman"/>
              <a:cs typeface="Times New Roman"/>
            </a:endParaRPr>
          </a:p>
          <a:p>
            <a:pPr marL="0" indent="0">
              <a:buNone/>
            </a:pPr>
            <a:endParaRPr lang="en-IN" dirty="0"/>
          </a:p>
        </p:txBody>
      </p:sp>
      <p:pic>
        <p:nvPicPr>
          <p:cNvPr id="3" name="Picture 2">
            <a:extLst>
              <a:ext uri="{FF2B5EF4-FFF2-40B4-BE49-F238E27FC236}">
                <a16:creationId xmlns:a16="http://schemas.microsoft.com/office/drawing/2014/main" id="{EC60E619-E37C-4704-BB4C-58B97736D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888" y="1722783"/>
            <a:ext cx="7624547" cy="4691269"/>
          </a:xfrm>
          <a:prstGeom prst="rect">
            <a:avLst/>
          </a:prstGeom>
        </p:spPr>
      </p:pic>
    </p:spTree>
    <p:extLst>
      <p:ext uri="{BB962C8B-B14F-4D97-AF65-F5344CB8AC3E}">
        <p14:creationId xmlns:p14="http://schemas.microsoft.com/office/powerpoint/2010/main" val="191250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3FC27-8AA8-4D97-BE49-57E35FF96616}"/>
              </a:ext>
            </a:extLst>
          </p:cNvPr>
          <p:cNvSpPr>
            <a:spLocks noGrp="1"/>
          </p:cNvSpPr>
          <p:nvPr>
            <p:ph type="title"/>
          </p:nvPr>
        </p:nvSpPr>
        <p:spPr>
          <a:xfrm>
            <a:off x="838200" y="214026"/>
            <a:ext cx="10515600" cy="516835"/>
          </a:xfrm>
        </p:spPr>
        <p:txBody>
          <a:bodyPr>
            <a:normAutofit/>
          </a:bodyPr>
          <a:lstStyle/>
          <a:p>
            <a:pPr algn="ctr"/>
            <a:r>
              <a:rPr lang="en-US" sz="2000" b="1" u="sng" spc="-5" dirty="0">
                <a:latin typeface="Times New Roman"/>
                <a:cs typeface="Times New Roman"/>
              </a:rPr>
              <a:t>2. Data Exploration</a:t>
            </a:r>
            <a:endParaRPr lang="en-IN" sz="1000" u="sng" dirty="0"/>
          </a:p>
        </p:txBody>
      </p:sp>
      <p:sp>
        <p:nvSpPr>
          <p:cNvPr id="5" name="Content Placeholder 4">
            <a:extLst>
              <a:ext uri="{FF2B5EF4-FFF2-40B4-BE49-F238E27FC236}">
                <a16:creationId xmlns:a16="http://schemas.microsoft.com/office/drawing/2014/main" id="{3596FB71-02B1-46DB-90E4-AD92C2EF49B1}"/>
              </a:ext>
            </a:extLst>
          </p:cNvPr>
          <p:cNvSpPr>
            <a:spLocks noGrp="1"/>
          </p:cNvSpPr>
          <p:nvPr>
            <p:ph idx="1"/>
          </p:nvPr>
        </p:nvSpPr>
        <p:spPr>
          <a:xfrm>
            <a:off x="602973" y="748748"/>
            <a:ext cx="10515600" cy="6009861"/>
          </a:xfrm>
        </p:spPr>
        <p:txBody>
          <a:bodyPr>
            <a:normAutofit lnSpcReduction="10000"/>
          </a:bodyPr>
          <a:lstStyle/>
          <a:p>
            <a:pPr marL="0" indent="0">
              <a:buNone/>
            </a:pPr>
            <a:r>
              <a:rPr lang="en-US" sz="1400" dirty="0">
                <a:latin typeface="+mj-lt"/>
                <a:cs typeface="Times New Roman"/>
              </a:rPr>
              <a:t>In this phase useful information about the data has been extracted from the dataset. That is trying to identify the  information from hypotheses vs available data. </a:t>
            </a:r>
          </a:p>
          <a:p>
            <a:pPr marL="0" indent="0">
              <a:buNone/>
            </a:pPr>
            <a:r>
              <a:rPr lang="en-US" sz="1400" dirty="0">
                <a:latin typeface="+mj-lt"/>
                <a:cs typeface="Times New Roman"/>
              </a:rPr>
              <a:t>1)Which shows that the attributes </a:t>
            </a:r>
            <a:r>
              <a:rPr lang="en-US" sz="1400" b="1" dirty="0">
                <a:latin typeface="+mj-lt"/>
                <a:cs typeface="Times New Roman"/>
              </a:rPr>
              <a:t>Item weight </a:t>
            </a:r>
            <a:r>
              <a:rPr lang="en-US" sz="1400" dirty="0">
                <a:latin typeface="+mj-lt"/>
                <a:cs typeface="Times New Roman"/>
              </a:rPr>
              <a:t>(1463, float64) and </a:t>
            </a:r>
            <a:r>
              <a:rPr lang="en-US" sz="1400" b="1" dirty="0">
                <a:latin typeface="+mj-lt"/>
                <a:cs typeface="Times New Roman"/>
              </a:rPr>
              <a:t>Outlet size</a:t>
            </a:r>
            <a:r>
              <a:rPr lang="en-US" sz="1400" dirty="0">
                <a:latin typeface="+mj-lt"/>
                <a:cs typeface="Times New Roman"/>
              </a:rPr>
              <a:t>(2410,object)  has the missing values.</a:t>
            </a:r>
          </a:p>
          <a:p>
            <a:pPr marL="0" indent="0">
              <a:buNone/>
            </a:pPr>
            <a:r>
              <a:rPr lang="en-US" sz="1400" dirty="0">
                <a:latin typeface="+mj-lt"/>
                <a:cs typeface="Times New Roman"/>
              </a:rPr>
              <a:t>2) And secondly , we observe that the Outlet size column is of Object Datatypes.</a:t>
            </a:r>
          </a:p>
          <a:p>
            <a:pPr marL="0" indent="0">
              <a:buNone/>
            </a:pPr>
            <a:r>
              <a:rPr lang="en-US" sz="1600" b="1" spc="-5" dirty="0">
                <a:latin typeface="Times New Roman"/>
                <a:cs typeface="Times New Roman"/>
              </a:rPr>
              <a:t>                                                                                      </a:t>
            </a:r>
            <a:r>
              <a:rPr lang="en-US" sz="2000" b="1" u="sng" spc="-5" dirty="0">
                <a:latin typeface="Times New Roman"/>
                <a:ea typeface="+mj-ea"/>
                <a:cs typeface="Times New Roman"/>
              </a:rPr>
              <a:t>3. Data Visualization</a:t>
            </a:r>
          </a:p>
          <a:p>
            <a:pPr marL="0" indent="0">
              <a:buNone/>
            </a:pPr>
            <a:r>
              <a:rPr lang="en-IN" sz="1400" dirty="0">
                <a:latin typeface="+mj-lt"/>
                <a:cs typeface="Times New Roman"/>
              </a:rPr>
              <a:t>1)We will be Plotting the Distribution chart for Numerical features and </a:t>
            </a:r>
            <a:r>
              <a:rPr lang="en-US" sz="1400" dirty="0">
                <a:latin typeface="+mj-lt"/>
                <a:cs typeface="Times New Roman"/>
              </a:rPr>
              <a:t>the Bar chart for categorical features.</a:t>
            </a:r>
            <a:endParaRPr lang="en-IN" sz="1400" dirty="0">
              <a:latin typeface="+mj-lt"/>
              <a:cs typeface="Times New Roman"/>
            </a:endParaRPr>
          </a:p>
          <a:p>
            <a:pPr marL="0" indent="0">
              <a:buNone/>
            </a:pPr>
            <a:r>
              <a:rPr lang="en-US" sz="1400" dirty="0">
                <a:latin typeface="+mj-lt"/>
                <a:cs typeface="Times New Roman"/>
              </a:rPr>
              <a:t>2)As below in Chart 1, we observe that  In the Categorical feature </a:t>
            </a:r>
            <a:r>
              <a:rPr lang="en-US" sz="1400" b="1" dirty="0">
                <a:latin typeface="+mj-lt"/>
                <a:cs typeface="Times New Roman"/>
              </a:rPr>
              <a:t>Item_Fat_Content  </a:t>
            </a:r>
            <a:r>
              <a:rPr lang="en-US" sz="1400" dirty="0">
                <a:latin typeface="+mj-lt"/>
                <a:cs typeface="Times New Roman"/>
              </a:rPr>
              <a:t>some of them are misspelled as reg instead of ’Regular’ and low fat, LF instead of Low Fat. So , we need to Preprocess the data here.</a:t>
            </a: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endParaRPr lang="en-US" sz="1400" dirty="0">
              <a:latin typeface="Times New Roman"/>
              <a:cs typeface="Times New Roman"/>
            </a:endParaRPr>
          </a:p>
          <a:p>
            <a:pPr marL="0" indent="0">
              <a:buNone/>
            </a:pPr>
            <a:r>
              <a:rPr lang="en-US" sz="1400" dirty="0">
                <a:latin typeface="+mj-lt"/>
                <a:cs typeface="Times New Roman"/>
              </a:rPr>
              <a:t>3) And in the Chart 2 , We see that the Target Analysis </a:t>
            </a:r>
            <a:r>
              <a:rPr lang="en-US" sz="1400" b="1" dirty="0">
                <a:latin typeface="+mj-lt"/>
                <a:cs typeface="Times New Roman"/>
              </a:rPr>
              <a:t>Item_Outlet_Sales </a:t>
            </a:r>
            <a:r>
              <a:rPr lang="en-US" sz="1400" dirty="0">
                <a:latin typeface="+mj-lt"/>
                <a:cs typeface="Times New Roman"/>
              </a:rPr>
              <a:t>is one sided distribution which is not a normal distribution and the sales are in the range of 2000-10000</a:t>
            </a:r>
          </a:p>
          <a:p>
            <a:pPr marL="0" indent="0">
              <a:buNone/>
            </a:pPr>
            <a:endParaRPr lang="en-US" sz="14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IN" sz="1500" dirty="0">
              <a:latin typeface="Times New Roman"/>
              <a:cs typeface="Times New Roman"/>
            </a:endParaRPr>
          </a:p>
          <a:p>
            <a:pPr marL="0" indent="0">
              <a:buNone/>
            </a:pPr>
            <a:endParaRPr lang="en-IN" dirty="0"/>
          </a:p>
        </p:txBody>
      </p:sp>
      <p:pic>
        <p:nvPicPr>
          <p:cNvPr id="6" name="Picture 9">
            <a:extLst>
              <a:ext uri="{FF2B5EF4-FFF2-40B4-BE49-F238E27FC236}">
                <a16:creationId xmlns:a16="http://schemas.microsoft.com/office/drawing/2014/main" id="{35AF98B3-2FB8-4AFE-B4A8-325EE28D7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027"/>
            <a:ext cx="3008244" cy="3040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D9028974-6EE7-4BB2-8987-190357E8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974" y="2957775"/>
            <a:ext cx="3436723" cy="309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9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3FC27-8AA8-4D97-BE49-57E35FF96616}"/>
              </a:ext>
            </a:extLst>
          </p:cNvPr>
          <p:cNvSpPr>
            <a:spLocks noGrp="1"/>
          </p:cNvSpPr>
          <p:nvPr>
            <p:ph type="title"/>
          </p:nvPr>
        </p:nvSpPr>
        <p:spPr>
          <a:xfrm>
            <a:off x="838200" y="344556"/>
            <a:ext cx="10515600" cy="516835"/>
          </a:xfrm>
        </p:spPr>
        <p:txBody>
          <a:bodyPr>
            <a:normAutofit/>
          </a:bodyPr>
          <a:lstStyle/>
          <a:p>
            <a:pPr algn="ctr"/>
            <a:r>
              <a:rPr lang="en-US" sz="2000" b="1" u="sng" spc="-5" dirty="0">
                <a:latin typeface="Times New Roman"/>
                <a:cs typeface="Times New Roman"/>
              </a:rPr>
              <a:t>4. Data Cleaning</a:t>
            </a:r>
            <a:endParaRPr lang="en-IN" sz="1000" u="sng" dirty="0"/>
          </a:p>
        </p:txBody>
      </p:sp>
      <p:sp>
        <p:nvSpPr>
          <p:cNvPr id="5" name="Content Placeholder 4">
            <a:extLst>
              <a:ext uri="{FF2B5EF4-FFF2-40B4-BE49-F238E27FC236}">
                <a16:creationId xmlns:a16="http://schemas.microsoft.com/office/drawing/2014/main" id="{3596FB71-02B1-46DB-90E4-AD92C2EF49B1}"/>
              </a:ext>
            </a:extLst>
          </p:cNvPr>
          <p:cNvSpPr>
            <a:spLocks noGrp="1"/>
          </p:cNvSpPr>
          <p:nvPr>
            <p:ph idx="1"/>
          </p:nvPr>
        </p:nvSpPr>
        <p:spPr>
          <a:xfrm>
            <a:off x="443948" y="861391"/>
            <a:ext cx="10515600" cy="5652053"/>
          </a:xfrm>
        </p:spPr>
        <p:txBody>
          <a:bodyPr>
            <a:normAutofit lnSpcReduction="10000"/>
          </a:bodyPr>
          <a:lstStyle/>
          <a:p>
            <a:pPr marL="0" indent="0">
              <a:lnSpc>
                <a:spcPct val="120000"/>
              </a:lnSpc>
              <a:spcBef>
                <a:spcPts val="0"/>
              </a:spcBef>
              <a:buNone/>
            </a:pPr>
            <a:r>
              <a:rPr lang="en-US" sz="1500" dirty="0">
                <a:latin typeface="+mj-lt"/>
                <a:cs typeface="Times New Roman"/>
              </a:rPr>
              <a:t>It was observed from the previous section that the attributes </a:t>
            </a:r>
            <a:r>
              <a:rPr lang="en-US" sz="1500" b="1" dirty="0">
                <a:latin typeface="+mj-lt"/>
                <a:cs typeface="Times New Roman"/>
              </a:rPr>
              <a:t>Item Weight  </a:t>
            </a:r>
            <a:r>
              <a:rPr lang="en-US" sz="1500" dirty="0">
                <a:latin typeface="+mj-lt"/>
                <a:cs typeface="Times New Roman"/>
              </a:rPr>
              <a:t>and </a:t>
            </a:r>
            <a:r>
              <a:rPr lang="en-US" sz="1500" b="1" dirty="0">
                <a:latin typeface="+mj-lt"/>
                <a:cs typeface="Times New Roman"/>
              </a:rPr>
              <a:t>Outlet Size </a:t>
            </a:r>
            <a:r>
              <a:rPr lang="en-US" sz="1500" dirty="0">
                <a:latin typeface="+mj-lt"/>
                <a:cs typeface="Times New Roman"/>
              </a:rPr>
              <a:t>has missing values. In our Project problem :</a:t>
            </a:r>
          </a:p>
          <a:p>
            <a:pPr marL="0" indent="0">
              <a:lnSpc>
                <a:spcPct val="120000"/>
              </a:lnSpc>
              <a:spcBef>
                <a:spcPts val="0"/>
              </a:spcBef>
              <a:buNone/>
            </a:pPr>
            <a:r>
              <a:rPr lang="en-US" sz="1500" dirty="0">
                <a:latin typeface="+mj-lt"/>
                <a:cs typeface="Times New Roman"/>
              </a:rPr>
              <a:t>1) </a:t>
            </a:r>
            <a:r>
              <a:rPr lang="en-US" sz="1500" b="1" dirty="0">
                <a:latin typeface="+mj-lt"/>
                <a:cs typeface="Times New Roman"/>
              </a:rPr>
              <a:t>Item Weight </a:t>
            </a:r>
            <a:r>
              <a:rPr lang="en-US" sz="1500" dirty="0">
                <a:latin typeface="+mj-lt"/>
                <a:cs typeface="Times New Roman"/>
              </a:rPr>
              <a:t>missing values, we will replace by </a:t>
            </a:r>
            <a:r>
              <a:rPr lang="en-US" sz="1500" b="1" dirty="0">
                <a:latin typeface="+mj-lt"/>
                <a:cs typeface="Times New Roman"/>
              </a:rPr>
              <a:t>Mean</a:t>
            </a:r>
            <a:r>
              <a:rPr lang="en-US" sz="1500" dirty="0">
                <a:latin typeface="+mj-lt"/>
                <a:cs typeface="Times New Roman"/>
              </a:rPr>
              <a:t> of that particular column.</a:t>
            </a:r>
          </a:p>
          <a:p>
            <a:pPr marL="0" indent="0">
              <a:lnSpc>
                <a:spcPct val="120000"/>
              </a:lnSpc>
              <a:spcBef>
                <a:spcPts val="0"/>
              </a:spcBef>
              <a:buNone/>
            </a:pPr>
            <a:r>
              <a:rPr lang="en-US" sz="1500" dirty="0">
                <a:latin typeface="+mj-lt"/>
                <a:cs typeface="Times New Roman"/>
              </a:rPr>
              <a:t>2) </a:t>
            </a:r>
            <a:r>
              <a:rPr lang="en-US" sz="1500" b="1" dirty="0">
                <a:latin typeface="+mj-lt"/>
                <a:cs typeface="Times New Roman"/>
              </a:rPr>
              <a:t>Outlet Size </a:t>
            </a:r>
            <a:r>
              <a:rPr lang="en-US" sz="1500" dirty="0">
                <a:latin typeface="+mj-lt"/>
                <a:cs typeface="Times New Roman"/>
              </a:rPr>
              <a:t>missing value we will replace  by the </a:t>
            </a:r>
            <a:r>
              <a:rPr lang="en-US" sz="1500" b="1" dirty="0">
                <a:latin typeface="+mj-lt"/>
                <a:cs typeface="Times New Roman"/>
              </a:rPr>
              <a:t>Mode</a:t>
            </a:r>
            <a:r>
              <a:rPr lang="en-US" sz="1500" dirty="0">
                <a:latin typeface="+mj-lt"/>
                <a:cs typeface="Times New Roman"/>
              </a:rPr>
              <a:t> of that column.</a:t>
            </a:r>
          </a:p>
          <a:p>
            <a:pPr marL="0" indent="0">
              <a:lnSpc>
                <a:spcPct val="120000"/>
              </a:lnSpc>
              <a:spcBef>
                <a:spcPts val="0"/>
              </a:spcBef>
              <a:buNone/>
            </a:pPr>
            <a:r>
              <a:rPr lang="en-US" sz="2100" dirty="0">
                <a:latin typeface="Times New Roman"/>
                <a:cs typeface="Times New Roman"/>
              </a:rPr>
              <a:t> </a:t>
            </a:r>
          </a:p>
          <a:p>
            <a:pPr marL="0" indent="0">
              <a:lnSpc>
                <a:spcPct val="120000"/>
              </a:lnSpc>
              <a:spcBef>
                <a:spcPts val="0"/>
              </a:spcBef>
              <a:buNone/>
            </a:pPr>
            <a:r>
              <a:rPr lang="en-US" sz="2100" dirty="0">
                <a:latin typeface="Times New Roman"/>
                <a:cs typeface="Times New Roman"/>
              </a:rPr>
              <a:t>.</a:t>
            </a:r>
            <a:r>
              <a:rPr lang="en-US" sz="1600" dirty="0">
                <a:latin typeface="Times New Roman"/>
                <a:cs typeface="Times New Roman"/>
              </a:rPr>
              <a:t>		</a:t>
            </a:r>
            <a:r>
              <a:rPr lang="en-US" sz="1600" dirty="0" err="1">
                <a:latin typeface="Times New Roman"/>
                <a:cs typeface="Times New Roman"/>
              </a:rPr>
              <a:t>Item_Identifier</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Item_Weight</a:t>
            </a:r>
            <a:r>
              <a:rPr lang="en-US" sz="1600" dirty="0">
                <a:latin typeface="Times New Roman"/>
                <a:cs typeface="Times New Roman"/>
              </a:rPr>
              <a:t>                                1463</a:t>
            </a:r>
          </a:p>
          <a:p>
            <a:pPr marL="0" indent="0">
              <a:buNone/>
            </a:pPr>
            <a:r>
              <a:rPr lang="en-US" sz="1600" dirty="0">
                <a:latin typeface="Times New Roman"/>
                <a:cs typeface="Times New Roman"/>
              </a:rPr>
              <a:t>		</a:t>
            </a:r>
            <a:r>
              <a:rPr lang="en-US" sz="1600" dirty="0" err="1">
                <a:latin typeface="Times New Roman"/>
                <a:cs typeface="Times New Roman"/>
              </a:rPr>
              <a:t>Item_Fat_Content</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Item_Visibility</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Item_Type</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Item_MRP</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Outlet_Identifier</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Outlet_Establishment_Year</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Outlet_Size</a:t>
            </a:r>
            <a:r>
              <a:rPr lang="en-US" sz="1600" dirty="0">
                <a:latin typeface="Times New Roman"/>
                <a:cs typeface="Times New Roman"/>
              </a:rPr>
              <a:t>                                  2410</a:t>
            </a:r>
          </a:p>
          <a:p>
            <a:pPr marL="0" indent="0">
              <a:buNone/>
            </a:pPr>
            <a:r>
              <a:rPr lang="en-US" sz="1600" dirty="0">
                <a:latin typeface="Times New Roman"/>
                <a:cs typeface="Times New Roman"/>
              </a:rPr>
              <a:t>		</a:t>
            </a:r>
            <a:r>
              <a:rPr lang="en-US" sz="1600" dirty="0" err="1">
                <a:latin typeface="Times New Roman"/>
                <a:cs typeface="Times New Roman"/>
              </a:rPr>
              <a:t>Outlet_Location_Type</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Outlet_Type</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Item_Outlet_Sales</a:t>
            </a:r>
            <a:r>
              <a:rPr lang="en-US" sz="1600" dirty="0">
                <a:latin typeface="Times New Roman"/>
                <a:cs typeface="Times New Roman"/>
              </a:rPr>
              <a:t>                           0</a:t>
            </a:r>
          </a:p>
          <a:p>
            <a:pPr marL="0" indent="0">
              <a:buNone/>
            </a:pPr>
            <a:r>
              <a:rPr lang="en-US" sz="1600" dirty="0">
                <a:latin typeface="Times New Roman"/>
                <a:cs typeface="Times New Roman"/>
              </a:rPr>
              <a:t>		</a:t>
            </a:r>
            <a:r>
              <a:rPr lang="en-US" sz="1600" dirty="0" err="1">
                <a:latin typeface="Times New Roman"/>
                <a:cs typeface="Times New Roman"/>
              </a:rPr>
              <a:t>dtype</a:t>
            </a:r>
            <a:r>
              <a:rPr lang="en-US" sz="1600" dirty="0">
                <a:latin typeface="Times New Roman"/>
                <a:cs typeface="Times New Roman"/>
              </a:rPr>
              <a:t>: int64</a:t>
            </a:r>
          </a:p>
          <a:p>
            <a:pPr marL="0" indent="0">
              <a:buNone/>
            </a:pPr>
            <a:endParaRPr lang="en-US" sz="1600" dirty="0">
              <a:latin typeface="Times New Roman"/>
              <a:cs typeface="Times New Roman"/>
            </a:endParaRPr>
          </a:p>
          <a:p>
            <a:pPr marL="0" indent="0">
              <a:buNone/>
            </a:pPr>
            <a:endParaRPr lang="en-US" sz="1600" dirty="0">
              <a:latin typeface="Times New Roman"/>
              <a:cs typeface="Times New Roman"/>
            </a:endParaRPr>
          </a:p>
          <a:p>
            <a:pPr marL="0" indent="0">
              <a:buNone/>
            </a:pPr>
            <a:endParaRPr lang="en-US" sz="1600" dirty="0">
              <a:latin typeface="Times New Roman"/>
              <a:cs typeface="Times New Roman"/>
            </a:endParaRPr>
          </a:p>
          <a:p>
            <a:pPr marL="0" indent="0">
              <a:buNone/>
            </a:pPr>
            <a:endParaRPr lang="en-US" sz="16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IN" sz="15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3311492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3FC27-8AA8-4D97-BE49-57E35FF96616}"/>
              </a:ext>
            </a:extLst>
          </p:cNvPr>
          <p:cNvSpPr>
            <a:spLocks noGrp="1"/>
          </p:cNvSpPr>
          <p:nvPr>
            <p:ph type="title"/>
          </p:nvPr>
        </p:nvSpPr>
        <p:spPr>
          <a:xfrm>
            <a:off x="838200" y="344556"/>
            <a:ext cx="10515600" cy="516835"/>
          </a:xfrm>
        </p:spPr>
        <p:txBody>
          <a:bodyPr>
            <a:normAutofit/>
          </a:bodyPr>
          <a:lstStyle/>
          <a:p>
            <a:pPr algn="ctr"/>
            <a:r>
              <a:rPr lang="en-US" sz="2000" b="1" u="sng" spc="-5" dirty="0">
                <a:latin typeface="Times New Roman"/>
                <a:cs typeface="Times New Roman"/>
              </a:rPr>
              <a:t>5. Feature Engineering</a:t>
            </a:r>
            <a:endParaRPr lang="en-IN" sz="1000" u="sng" dirty="0"/>
          </a:p>
        </p:txBody>
      </p:sp>
      <p:sp>
        <p:nvSpPr>
          <p:cNvPr id="5" name="Content Placeholder 4">
            <a:extLst>
              <a:ext uri="{FF2B5EF4-FFF2-40B4-BE49-F238E27FC236}">
                <a16:creationId xmlns:a16="http://schemas.microsoft.com/office/drawing/2014/main" id="{3596FB71-02B1-46DB-90E4-AD92C2EF49B1}"/>
              </a:ext>
            </a:extLst>
          </p:cNvPr>
          <p:cNvSpPr>
            <a:spLocks noGrp="1"/>
          </p:cNvSpPr>
          <p:nvPr>
            <p:ph idx="1"/>
          </p:nvPr>
        </p:nvSpPr>
        <p:spPr>
          <a:xfrm>
            <a:off x="443948" y="861391"/>
            <a:ext cx="10515600" cy="5652053"/>
          </a:xfrm>
        </p:spPr>
        <p:txBody>
          <a:bodyPr>
            <a:normAutofit fontScale="92500" lnSpcReduction="10000"/>
          </a:bodyPr>
          <a:lstStyle/>
          <a:p>
            <a:pPr marL="0" indent="0">
              <a:buNone/>
            </a:pPr>
            <a:endParaRPr lang="en-US" sz="1600" dirty="0">
              <a:latin typeface="Times New Roman"/>
              <a:cs typeface="Times New Roman"/>
            </a:endParaRPr>
          </a:p>
          <a:p>
            <a:pPr marL="0" indent="0">
              <a:buNone/>
            </a:pPr>
            <a:r>
              <a:rPr lang="en-US" sz="1400" dirty="0">
                <a:latin typeface="+mj-lt"/>
                <a:cs typeface="Times New Roman"/>
              </a:rPr>
              <a:t>1)  Here  we will Transforming object data types into vector. As the raw data doesn’t come to us as feature vectors .So, we need do the Feature engineering for Feature vectors.</a:t>
            </a:r>
          </a:p>
          <a:p>
            <a:pPr marL="0" indent="0">
              <a:buNone/>
            </a:pPr>
            <a:r>
              <a:rPr lang="en-US" sz="1400" dirty="0">
                <a:latin typeface="+mj-lt"/>
                <a:cs typeface="Times New Roman"/>
              </a:rPr>
              <a:t>2)  Below are the Categorical Features which needs to be transformed into feature vectors.</a:t>
            </a:r>
          </a:p>
          <a:p>
            <a:r>
              <a:rPr lang="en-US" sz="1400" dirty="0">
                <a:latin typeface="+mj-lt"/>
                <a:cs typeface="Times New Roman"/>
              </a:rPr>
              <a:t>Item Identifier </a:t>
            </a:r>
          </a:p>
          <a:p>
            <a:r>
              <a:rPr lang="en-US" sz="1400" dirty="0">
                <a:latin typeface="+mj-lt"/>
                <a:cs typeface="Times New Roman"/>
              </a:rPr>
              <a:t>Item_Fat_Content </a:t>
            </a:r>
          </a:p>
          <a:p>
            <a:r>
              <a:rPr lang="en-US" sz="1400" dirty="0">
                <a:latin typeface="+mj-lt"/>
                <a:cs typeface="Times New Roman"/>
              </a:rPr>
              <a:t>Item Type</a:t>
            </a:r>
          </a:p>
          <a:p>
            <a:r>
              <a:rPr lang="en-US" sz="1400" dirty="0">
                <a:latin typeface="+mj-lt"/>
                <a:cs typeface="Times New Roman"/>
              </a:rPr>
              <a:t>Outlet Identifier</a:t>
            </a:r>
          </a:p>
          <a:p>
            <a:r>
              <a:rPr lang="en-US" sz="1400" dirty="0">
                <a:latin typeface="+mj-lt"/>
                <a:cs typeface="Times New Roman"/>
              </a:rPr>
              <a:t>Outlet Size </a:t>
            </a:r>
          </a:p>
          <a:p>
            <a:r>
              <a:rPr lang="en-US" sz="1400" dirty="0">
                <a:latin typeface="+mj-lt"/>
                <a:cs typeface="Times New Roman"/>
              </a:rPr>
              <a:t>Outlet_Location_Type</a:t>
            </a:r>
          </a:p>
          <a:p>
            <a:r>
              <a:rPr lang="en-US" sz="1400" dirty="0">
                <a:latin typeface="+mj-lt"/>
                <a:cs typeface="Times New Roman"/>
              </a:rPr>
              <a:t>Outlet Type</a:t>
            </a:r>
          </a:p>
          <a:p>
            <a:pPr marL="0" indent="0">
              <a:buNone/>
            </a:pPr>
            <a:endParaRPr lang="en-IN" sz="1600" dirty="0">
              <a:latin typeface="Times New Roman"/>
              <a:cs typeface="Times New Roman"/>
            </a:endParaRPr>
          </a:p>
          <a:p>
            <a:pPr marL="0" indent="0" algn="ctr">
              <a:spcBef>
                <a:spcPct val="0"/>
              </a:spcBef>
              <a:buNone/>
            </a:pPr>
            <a:r>
              <a:rPr lang="en-US" sz="2000" b="1" u="sng" spc="-5" dirty="0">
                <a:latin typeface="Times New Roman"/>
                <a:ea typeface="+mj-ea"/>
                <a:cs typeface="Times New Roman"/>
              </a:rPr>
              <a:t>6. Model Building</a:t>
            </a:r>
          </a:p>
          <a:p>
            <a:pPr marL="0" indent="0" algn="ctr">
              <a:spcBef>
                <a:spcPct val="0"/>
              </a:spcBef>
              <a:buNone/>
            </a:pPr>
            <a:endParaRPr lang="en-US" sz="2000" b="1" u="sng" spc="-5" dirty="0">
              <a:latin typeface="Times New Roman"/>
              <a:ea typeface="+mj-ea"/>
              <a:cs typeface="Times New Roman"/>
            </a:endParaRPr>
          </a:p>
          <a:p>
            <a:pPr marL="0" indent="0">
              <a:spcBef>
                <a:spcPts val="0"/>
              </a:spcBef>
              <a:buNone/>
            </a:pPr>
            <a:r>
              <a:rPr lang="en-US" sz="1400" dirty="0">
                <a:latin typeface="+mj-lt"/>
                <a:cs typeface="Times New Roman"/>
              </a:rPr>
              <a:t>After completing the previous phases, the dataset is now ready to build proposed model. Once the model is build it is </a:t>
            </a:r>
          </a:p>
          <a:p>
            <a:pPr marL="0" indent="0">
              <a:spcBef>
                <a:spcPts val="0"/>
              </a:spcBef>
              <a:buNone/>
            </a:pPr>
            <a:r>
              <a:rPr lang="en-US" sz="1400" dirty="0">
                <a:latin typeface="+mj-lt"/>
                <a:cs typeface="Times New Roman"/>
              </a:rPr>
              <a:t>used as predictive model to forecast sales of Big Mart.  So, we will predict using several model </a:t>
            </a:r>
            <a:r>
              <a:rPr lang="en-US" sz="1400">
                <a:latin typeface="+mj-lt"/>
                <a:cs typeface="Times New Roman"/>
              </a:rPr>
              <a:t>building algorithms.</a:t>
            </a:r>
            <a:endParaRPr lang="en-US" sz="1400" dirty="0">
              <a:latin typeface="+mj-lt"/>
              <a:cs typeface="Times New Roman"/>
            </a:endParaRPr>
          </a:p>
          <a:p>
            <a:pPr marL="0" indent="0">
              <a:buNone/>
            </a:pPr>
            <a:r>
              <a:rPr lang="en-US" sz="1400" b="1" u="sng" dirty="0">
                <a:latin typeface="+mj-lt"/>
                <a:cs typeface="Times New Roman"/>
              </a:rPr>
              <a:t>Conclusion   </a:t>
            </a:r>
          </a:p>
          <a:p>
            <a:pPr marL="0" indent="0">
              <a:buNone/>
            </a:pPr>
            <a:r>
              <a:rPr lang="en-US" sz="1400" dirty="0">
                <a:latin typeface="+mj-lt"/>
                <a:cs typeface="Times New Roman"/>
              </a:rPr>
              <a:t>We see </a:t>
            </a:r>
            <a:r>
              <a:rPr lang="en-US" sz="1400" b="1" dirty="0">
                <a:latin typeface="+mj-lt"/>
                <a:cs typeface="Times New Roman"/>
              </a:rPr>
              <a:t>RandomForestRegressor </a:t>
            </a:r>
            <a:r>
              <a:rPr lang="en-US" sz="1400" dirty="0">
                <a:latin typeface="+mj-lt"/>
                <a:cs typeface="Times New Roman"/>
              </a:rPr>
              <a:t>and </a:t>
            </a:r>
            <a:r>
              <a:rPr lang="en-US" sz="1400" b="1" dirty="0">
                <a:latin typeface="+mj-lt"/>
                <a:cs typeface="Times New Roman"/>
              </a:rPr>
              <a:t>DecisionTreeRegressor</a:t>
            </a:r>
            <a:r>
              <a:rPr lang="en-US" sz="1400" dirty="0">
                <a:latin typeface="+mj-lt"/>
                <a:cs typeface="Times New Roman"/>
              </a:rPr>
              <a:t> proves to be beneficial which gives us 61% accuracy than </a:t>
            </a:r>
          </a:p>
          <a:p>
            <a:pPr marL="0" indent="0">
              <a:buNone/>
            </a:pPr>
            <a:r>
              <a:rPr lang="en-US" sz="1400" b="1" dirty="0">
                <a:latin typeface="+mj-lt"/>
                <a:cs typeface="Times New Roman"/>
              </a:rPr>
              <a:t>Simple linear regression model </a:t>
            </a:r>
          </a:p>
          <a:p>
            <a:pPr marL="0" indent="0">
              <a:buNone/>
            </a:pPr>
            <a:r>
              <a:rPr lang="en-US" sz="1400" b="1" dirty="0">
                <a:latin typeface="+mj-lt"/>
                <a:cs typeface="Times New Roman"/>
              </a:rPr>
              <a:t>L1 and L2 regularization  </a:t>
            </a:r>
            <a:r>
              <a:rPr lang="en-US" sz="1400" dirty="0">
                <a:latin typeface="+mj-lt"/>
                <a:cs typeface="Times New Roman"/>
              </a:rPr>
              <a:t>and</a:t>
            </a:r>
          </a:p>
          <a:p>
            <a:pPr marL="0" indent="0">
              <a:buNone/>
            </a:pPr>
            <a:r>
              <a:rPr lang="en-US" sz="1400" b="1" dirty="0">
                <a:latin typeface="+mj-lt"/>
                <a:cs typeface="Times New Roman"/>
              </a:rPr>
              <a:t>XGBoost Regressor</a:t>
            </a:r>
            <a:endParaRPr lang="en-IN" sz="1400" b="1" dirty="0">
              <a:latin typeface="+mj-lt"/>
              <a:cs typeface="Times New Roman"/>
            </a:endParaRPr>
          </a:p>
          <a:p>
            <a:pPr marL="0" indent="0">
              <a:buNone/>
            </a:pPr>
            <a:endParaRPr lang="en-US" sz="1600" dirty="0">
              <a:latin typeface="Times New Roman"/>
              <a:cs typeface="Times New Roman"/>
            </a:endParaRPr>
          </a:p>
          <a:p>
            <a:pPr marL="0" indent="0">
              <a:buNone/>
            </a:pPr>
            <a:endParaRPr lang="en-US" sz="1600" dirty="0">
              <a:latin typeface="Times New Roman"/>
              <a:cs typeface="Times New Roman"/>
            </a:endParaRPr>
          </a:p>
          <a:p>
            <a:pPr marL="0" indent="0">
              <a:buNone/>
            </a:pPr>
            <a:endParaRPr lang="en-US" sz="1600" dirty="0">
              <a:latin typeface="Times New Roman"/>
              <a:cs typeface="Times New Roman"/>
            </a:endParaRPr>
          </a:p>
          <a:p>
            <a:pPr marL="0" indent="0">
              <a:buNone/>
            </a:pPr>
            <a:endParaRPr lang="en-US" sz="16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IN" sz="15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4210905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239</TotalTime>
  <Words>701</Words>
  <Application>Microsoft Office PowerPoint</Application>
  <PresentationFormat>Widescreen</PresentationFormat>
  <Paragraphs>110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BIG MART SALES PREDICTION USING  MACHINE LEARNING </vt:lpstr>
      <vt:lpstr> </vt:lpstr>
      <vt:lpstr>1. Dataset </vt:lpstr>
      <vt:lpstr>2. Data Exploration</vt:lpstr>
      <vt:lpstr>4. Data Cleaning</vt:lpstr>
      <vt:lpstr>5.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 USING  MACHINE LEARNING </dc:title>
  <dc:creator>PARTHA DAS</dc:creator>
  <cp:lastModifiedBy>PARTHA DAS</cp:lastModifiedBy>
  <cp:revision>39</cp:revision>
  <dcterms:created xsi:type="dcterms:W3CDTF">2022-02-13T07:06:43Z</dcterms:created>
  <dcterms:modified xsi:type="dcterms:W3CDTF">2022-02-15T05:14:04Z</dcterms:modified>
</cp:coreProperties>
</file>