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notesMasterIdLst>
    <p:notesMasterId r:id="rId54"/>
  </p:notesMasterIdLst>
  <p:sldIdLst>
    <p:sldId id="256" r:id="rId2"/>
    <p:sldId id="283" r:id="rId3"/>
    <p:sldId id="297" r:id="rId4"/>
    <p:sldId id="320" r:id="rId5"/>
    <p:sldId id="321" r:id="rId6"/>
    <p:sldId id="323" r:id="rId7"/>
    <p:sldId id="324" r:id="rId8"/>
    <p:sldId id="327" r:id="rId9"/>
    <p:sldId id="328" r:id="rId10"/>
    <p:sldId id="310" r:id="rId11"/>
    <p:sldId id="348" r:id="rId12"/>
    <p:sldId id="349" r:id="rId13"/>
    <p:sldId id="299" r:id="rId14"/>
    <p:sldId id="329" r:id="rId15"/>
    <p:sldId id="317" r:id="rId16"/>
    <p:sldId id="322" r:id="rId17"/>
    <p:sldId id="326" r:id="rId18"/>
    <p:sldId id="311" r:id="rId19"/>
    <p:sldId id="301" r:id="rId20"/>
    <p:sldId id="300" r:id="rId21"/>
    <p:sldId id="302" r:id="rId22"/>
    <p:sldId id="315" r:id="rId23"/>
    <p:sldId id="303" r:id="rId24"/>
    <p:sldId id="304" r:id="rId25"/>
    <p:sldId id="313" r:id="rId26"/>
    <p:sldId id="287" r:id="rId27"/>
    <p:sldId id="260" r:id="rId28"/>
    <p:sldId id="331" r:id="rId29"/>
    <p:sldId id="335" r:id="rId30"/>
    <p:sldId id="332" r:id="rId31"/>
    <p:sldId id="336" r:id="rId32"/>
    <p:sldId id="276" r:id="rId33"/>
    <p:sldId id="305" r:id="rId34"/>
    <p:sldId id="314" r:id="rId35"/>
    <p:sldId id="342" r:id="rId36"/>
    <p:sldId id="343" r:id="rId37"/>
    <p:sldId id="344" r:id="rId38"/>
    <p:sldId id="345" r:id="rId39"/>
    <p:sldId id="306" r:id="rId40"/>
    <p:sldId id="307" r:id="rId41"/>
    <p:sldId id="308" r:id="rId42"/>
    <p:sldId id="309" r:id="rId43"/>
    <p:sldId id="347" r:id="rId44"/>
    <p:sldId id="282" r:id="rId45"/>
    <p:sldId id="333" r:id="rId46"/>
    <p:sldId id="340" r:id="rId47"/>
    <p:sldId id="337" r:id="rId48"/>
    <p:sldId id="338" r:id="rId49"/>
    <p:sldId id="339" r:id="rId50"/>
    <p:sldId id="341" r:id="rId51"/>
    <p:sldId id="334" r:id="rId52"/>
    <p:sldId id="34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23"/>
    <p:restoredTop sz="96695"/>
  </p:normalViewPr>
  <p:slideViewPr>
    <p:cSldViewPr snapToGrid="0" snapToObjects="1">
      <p:cViewPr varScale="1">
        <p:scale>
          <a:sx n="78" d="100"/>
          <a:sy n="78" d="100"/>
        </p:scale>
        <p:origin x="59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5-04-07T15:31:35.203"/>
    </inkml:context>
    <inkml:brush xml:id="br0">
      <inkml:brushProperty name="width" value="0.05292" units="cm"/>
      <inkml:brushProperty name="height" value="0.05292" units="cm"/>
      <inkml:brushProperty name="color" value="#FF0000"/>
    </inkml:brush>
  </inkml:definitions>
  <inkml:trace contextRef="#ctx0" brushRef="#br0">9518 15424 271 0,'0'0'117'0,"0"0"-27"0,0 0-17 0,0 0-15 0,0 0 2 0,0 0-27 0,0 0-21 0,0 0-12 16,-2 3-27-16,-5 14-159 15,-7-3-136-15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5-04-07T15:41:43.498"/>
    </inkml:context>
    <inkml:brush xml:id="br0">
      <inkml:brushProperty name="width" value="0.05292" units="cm"/>
      <inkml:brushProperty name="height" value="0.05292" units="cm"/>
      <inkml:brushProperty name="color" value="#FF0000"/>
    </inkml:brush>
  </inkml:definitions>
  <inkml:trace contextRef="#ctx0" brushRef="#br0">16017 9086 103 0,'0'0'433'0,"0"0"-375"0,0 0 106 0,0 0-93 0,0 0-19 16,0 0 6-16,0 0-24 15,0 0-30-15,0 0-4 16,0 0-5-16,0 0-21 15,0 11-98-15,-2 2-84 16,-11-5-176-16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5-04-07T15:55:17.817"/>
    </inkml:context>
    <inkml:brush xml:id="br0">
      <inkml:brushProperty name="width" value="0.05292" units="cm"/>
      <inkml:brushProperty name="height" value="0.05292" units="cm"/>
      <inkml:brushProperty name="color" value="#FF0000"/>
    </inkml:brush>
  </inkml:definitions>
  <inkml:trace contextRef="#ctx0" brushRef="#br0">20407 15364 22 0,'0'0'156'0,"0"0"-110"0,0 0 22 0,0 0 0 0,0 0-4 16,-121-62 15-16,97 58-16 16,1 4-7-16,-2 0-4 15,0 0-3-15,0 0-4 16,-4 18-8-16,2 3-13 0,-2 12-6 15,4 5 4 1,8 8 1-16,1 0-5 0,9 6-7 16,3 2 0-1,4 1 0-15,0 0-1 0,0 4 3 16,0-5-1-16,2-6-6 16,9-2 4-16,5-11-6 15,6-13-1-15,5-9 0 16,15-13 2-16,9 0 1 15,14-20-1-15,9-11-4 16,3-2 0-16,-5-7 1 16,-7 0 0-16,-13 4-2 15,-13-1 0-15,-15-1 1 16,-10 3-1-16,-14-5 2 16,0-5 1-16,-11-5-3 0,-23-4 3 15,-11-7-1-15,-8-6-2 16,-3 5 0-16,3 12 3 15,4 14-3 1,5 14 1-16,3 16 9 0,-1 6-8 16,0 6-2-16,-3 24-1 15,1 2 0-15,3 1-38 16,5 2-63-16,9-1-21 16,8-4-72-16,5-6-65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59D507-3D65-0F49-AA98-7CF9A8D88103}"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D384A-650F-8D4F-9353-E619A5354527}" type="slidenum">
              <a:rPr lang="en-US" smtClean="0"/>
              <a:t>‹#›</a:t>
            </a:fld>
            <a:endParaRPr lang="en-US"/>
          </a:p>
        </p:txBody>
      </p:sp>
    </p:spTree>
    <p:extLst>
      <p:ext uri="{BB962C8B-B14F-4D97-AF65-F5344CB8AC3E}">
        <p14:creationId xmlns:p14="http://schemas.microsoft.com/office/powerpoint/2010/main" val="3085257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Det: {square matrices} -&gt; R such that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Doing a row replacement on A does not change det(A).\</a:t>
            </a:r>
          </a:p>
          <a:p>
            <a:r>
              <a:rPr lang="en-US" sz="1200" b="0" i="0" kern="1200" dirty="0">
                <a:solidFill>
                  <a:schemeClr val="tx1"/>
                </a:solidFill>
                <a:effectLst/>
                <a:latin typeface="+mn-lt"/>
                <a:ea typeface="+mn-ea"/>
                <a:cs typeface="+mn-cs"/>
              </a:rPr>
              <a:t>2) Scaling a row of A by a scalar c multiplies the determinant by c.</a:t>
            </a:r>
          </a:p>
          <a:p>
            <a:r>
              <a:rPr lang="en-US" sz="1200" b="0" i="0" kern="1200" dirty="0">
                <a:solidFill>
                  <a:schemeClr val="tx1"/>
                </a:solidFill>
                <a:effectLst/>
                <a:latin typeface="+mn-lt"/>
                <a:ea typeface="+mn-ea"/>
                <a:cs typeface="+mn-cs"/>
              </a:rPr>
              <a:t>3) Swapping two rows of a matrix multiplies the determinant by −1.</a:t>
            </a:r>
          </a:p>
          <a:p>
            <a:r>
              <a:rPr lang="en-US" sz="1200" b="0" i="0" kern="1200" dirty="0">
                <a:solidFill>
                  <a:schemeClr val="tx1"/>
                </a:solidFill>
                <a:effectLst/>
                <a:latin typeface="+mn-lt"/>
                <a:ea typeface="+mn-ea"/>
                <a:cs typeface="+mn-cs"/>
              </a:rPr>
              <a:t>4) The determinant of the identity matrix In is equal to 1.</a:t>
            </a:r>
          </a:p>
          <a:p>
            <a:r>
              <a:rPr lang="en-US" sz="1200" b="0" i="0" kern="1200" dirty="0">
                <a:solidFill>
                  <a:schemeClr val="tx1"/>
                </a:solidFill>
                <a:effectLst/>
                <a:latin typeface="+mn-lt"/>
                <a:ea typeface="+mn-ea"/>
                <a:cs typeface="+mn-cs"/>
              </a:rPr>
              <a:t>Area of figure defined by v1 = [a11, a12], v2 = [a21,a22] is det(A)</a:t>
            </a:r>
          </a:p>
          <a:p>
            <a:endParaRPr lang="en-US" dirty="0"/>
          </a:p>
        </p:txBody>
      </p:sp>
      <p:sp>
        <p:nvSpPr>
          <p:cNvPr id="4" name="Slide Number Placeholder 3"/>
          <p:cNvSpPr>
            <a:spLocks noGrp="1"/>
          </p:cNvSpPr>
          <p:nvPr>
            <p:ph type="sldNum" sz="quarter" idx="5"/>
          </p:nvPr>
        </p:nvSpPr>
        <p:spPr/>
        <p:txBody>
          <a:bodyPr/>
          <a:lstStyle/>
          <a:p>
            <a:fld id="{7E3D384A-650F-8D4F-9353-E619A5354527}" type="slidenum">
              <a:rPr lang="en-US" smtClean="0"/>
              <a:t>32</a:t>
            </a:fld>
            <a:endParaRPr lang="en-US"/>
          </a:p>
        </p:txBody>
      </p:sp>
    </p:spTree>
    <p:extLst>
      <p:ext uri="{BB962C8B-B14F-4D97-AF65-F5344CB8AC3E}">
        <p14:creationId xmlns:p14="http://schemas.microsoft.com/office/powerpoint/2010/main" val="3041142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April 7, 2025</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74226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April 7, 2025</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758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April 7, 2025</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91243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April 7, 2025</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56923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April 7, 2025</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922634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April 7, 2025</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223513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April 7, 2025</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41574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April 7, 2025</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812530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April 7, 2025</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71828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April 7, 2025</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61030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April 7, 2025</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0516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April 7, 2025</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346444978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1" r:id="rId6"/>
    <p:sldLayoutId id="2147483746" r:id="rId7"/>
    <p:sldLayoutId id="2147483747" r:id="rId8"/>
    <p:sldLayoutId id="2147483748" r:id="rId9"/>
    <p:sldLayoutId id="2147483750" r:id="rId10"/>
    <p:sldLayoutId id="214748374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0.png"/><Relationship Id="rId1" Type="http://schemas.openxmlformats.org/officeDocument/2006/relationships/slideLayout" Target="../slideLayouts/slideLayout6.xml"/><Relationship Id="rId6" Type="http://schemas.openxmlformats.org/officeDocument/2006/relationships/image" Target="../media/image412.png"/><Relationship Id="rId5" Type="http://schemas.openxmlformats.org/officeDocument/2006/relationships/image" Target="../media/image66.png"/><Relationship Id="rId4" Type="http://schemas.openxmlformats.org/officeDocument/2006/relationships/image" Target="../media/image65.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77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21.png"/><Relationship Id="rId2" Type="http://schemas.openxmlformats.org/officeDocument/2006/relationships/image" Target="../media/image69.png"/><Relationship Id="rId16"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50.png"/><Relationship Id="rId5" Type="http://schemas.openxmlformats.org/officeDocument/2006/relationships/image" Target="../media/image72.png"/><Relationship Id="rId15" Type="http://schemas.openxmlformats.org/officeDocument/2006/relationships/image" Target="../media/image80.png"/><Relationship Id="rId10" Type="http://schemas.openxmlformats.org/officeDocument/2006/relationships/image" Target="../media/image20.png"/><Relationship Id="rId4" Type="http://schemas.openxmlformats.org/officeDocument/2006/relationships/image" Target="../media/image71.png"/><Relationship Id="rId9" Type="http://schemas.openxmlformats.org/officeDocument/2006/relationships/image" Target="../media/image19.png"/><Relationship Id="rId14" Type="http://schemas.openxmlformats.org/officeDocument/2006/relationships/image" Target="../media/image79.png"/></Relationships>
</file>

<file path=ppt/slides/_rels/slide19.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900.png"/><Relationship Id="rId13" Type="http://schemas.openxmlformats.org/officeDocument/2006/relationships/image" Target="../media/image950.png"/><Relationship Id="rId3" Type="http://schemas.openxmlformats.org/officeDocument/2006/relationships/image" Target="../media/image850.png"/><Relationship Id="rId7" Type="http://schemas.openxmlformats.org/officeDocument/2006/relationships/image" Target="../media/image890.png"/><Relationship Id="rId12" Type="http://schemas.openxmlformats.org/officeDocument/2006/relationships/image" Target="../media/image940.png"/><Relationship Id="rId2" Type="http://schemas.openxmlformats.org/officeDocument/2006/relationships/image" Target="../media/image840.png"/><Relationship Id="rId16" Type="http://schemas.openxmlformats.org/officeDocument/2006/relationships/image" Target="../media/image100.png"/><Relationship Id="rId1" Type="http://schemas.openxmlformats.org/officeDocument/2006/relationships/slideLayout" Target="../slideLayouts/slideLayout6.xml"/><Relationship Id="rId6" Type="http://schemas.openxmlformats.org/officeDocument/2006/relationships/image" Target="../media/image880.png"/><Relationship Id="rId11" Type="http://schemas.openxmlformats.org/officeDocument/2006/relationships/image" Target="../media/image27.png"/><Relationship Id="rId5" Type="http://schemas.openxmlformats.org/officeDocument/2006/relationships/image" Target="../media/image25.png"/><Relationship Id="rId15" Type="http://schemas.openxmlformats.org/officeDocument/2006/relationships/image" Target="../media/image970.png"/><Relationship Id="rId10" Type="http://schemas.openxmlformats.org/officeDocument/2006/relationships/image" Target="../media/image26.png"/><Relationship Id="rId4" Type="http://schemas.openxmlformats.org/officeDocument/2006/relationships/image" Target="../media/image24.png"/><Relationship Id="rId9" Type="http://schemas.openxmlformats.org/officeDocument/2006/relationships/image" Target="../media/image910.png"/><Relationship Id="rId14" Type="http://schemas.openxmlformats.org/officeDocument/2006/relationships/image" Target="../media/image960.png"/></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11.png"/><Relationship Id="rId18" Type="http://schemas.openxmlformats.org/officeDocument/2006/relationships/image" Target="../media/image116.png"/><Relationship Id="rId3" Type="http://schemas.openxmlformats.org/officeDocument/2006/relationships/image" Target="../media/image1010.png"/><Relationship Id="rId21" Type="http://schemas.openxmlformats.org/officeDocument/2006/relationships/customXml" Target="../ink/ink2.xml"/><Relationship Id="rId7" Type="http://schemas.openxmlformats.org/officeDocument/2006/relationships/image" Target="../media/image32.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image" Target="../media/image1000.png"/><Relationship Id="rId16" Type="http://schemas.openxmlformats.org/officeDocument/2006/relationships/image" Target="../media/image114.png"/><Relationship Id="rId20" Type="http://schemas.openxmlformats.org/officeDocument/2006/relationships/image" Target="../media/image118.png"/><Relationship Id="rId1" Type="http://schemas.openxmlformats.org/officeDocument/2006/relationships/slideLayout" Target="../slideLayouts/slideLayout6.xml"/><Relationship Id="rId6" Type="http://schemas.openxmlformats.org/officeDocument/2006/relationships/image" Target="../media/image31.png"/><Relationship Id="rId11" Type="http://schemas.openxmlformats.org/officeDocument/2006/relationships/image" Target="../media/image109.png"/><Relationship Id="rId5" Type="http://schemas.openxmlformats.org/officeDocument/2006/relationships/image" Target="../media/image30.png"/><Relationship Id="rId15" Type="http://schemas.openxmlformats.org/officeDocument/2006/relationships/image" Target="../media/image113.png"/><Relationship Id="rId10" Type="http://schemas.openxmlformats.org/officeDocument/2006/relationships/image" Target="../media/image108.png"/><Relationship Id="rId19" Type="http://schemas.openxmlformats.org/officeDocument/2006/relationships/image" Target="../media/image117.png"/><Relationship Id="rId4" Type="http://schemas.openxmlformats.org/officeDocument/2006/relationships/image" Target="../media/image101.png"/><Relationship Id="rId9" Type="http://schemas.openxmlformats.org/officeDocument/2006/relationships/image" Target="../media/image34.png"/><Relationship Id="rId14" Type="http://schemas.openxmlformats.org/officeDocument/2006/relationships/image" Target="../media/image112.png"/><Relationship Id="rId22"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19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33.xml.rels><?xml version="1.0" encoding="UTF-8" standalone="yes"?>
<Relationships xmlns="http://schemas.openxmlformats.org/package/2006/relationships"><Relationship Id="rId8" Type="http://schemas.openxmlformats.org/officeDocument/2006/relationships/image" Target="../media/image129.png"/><Relationship Id="rId13" Type="http://schemas.openxmlformats.org/officeDocument/2006/relationships/image" Target="../media/image134.png"/><Relationship Id="rId3" Type="http://schemas.openxmlformats.org/officeDocument/2006/relationships/image" Target="../media/image124.png"/><Relationship Id="rId7" Type="http://schemas.openxmlformats.org/officeDocument/2006/relationships/image" Target="../media/image128.png"/><Relationship Id="rId12" Type="http://schemas.openxmlformats.org/officeDocument/2006/relationships/image" Target="../media/image133.png"/><Relationship Id="rId2" Type="http://schemas.openxmlformats.org/officeDocument/2006/relationships/image" Target="../media/image123.png"/><Relationship Id="rId1" Type="http://schemas.openxmlformats.org/officeDocument/2006/relationships/slideLayout" Target="../slideLayouts/slideLayout2.xml"/><Relationship Id="rId6" Type="http://schemas.openxmlformats.org/officeDocument/2006/relationships/image" Target="../media/image127.png"/><Relationship Id="rId11" Type="http://schemas.openxmlformats.org/officeDocument/2006/relationships/image" Target="../media/image132.png"/><Relationship Id="rId5" Type="http://schemas.openxmlformats.org/officeDocument/2006/relationships/image" Target="../media/image126.png"/><Relationship Id="rId15" Type="http://schemas.openxmlformats.org/officeDocument/2006/relationships/image" Target="../media/image41.png"/><Relationship Id="rId10" Type="http://schemas.openxmlformats.org/officeDocument/2006/relationships/image" Target="../media/image131.png"/><Relationship Id="rId4" Type="http://schemas.openxmlformats.org/officeDocument/2006/relationships/image" Target="../media/image40.png"/><Relationship Id="rId9" Type="http://schemas.openxmlformats.org/officeDocument/2006/relationships/image" Target="../media/image130.png"/><Relationship Id="rId14" Type="http://schemas.openxmlformats.org/officeDocument/2006/relationships/customXml" Target="../ink/ink3.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01.png"/><Relationship Id="rId7" Type="http://schemas.openxmlformats.org/officeDocument/2006/relationships/image" Target="../media/image45.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3.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0.png"/><Relationship Id="rId1" Type="http://schemas.openxmlformats.org/officeDocument/2006/relationships/slideLayout" Target="../slideLayouts/slideLayout6.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image" Target="../media/image145.png"/><Relationship Id="rId1" Type="http://schemas.openxmlformats.org/officeDocument/2006/relationships/slideLayout" Target="../slideLayouts/slideLayout6.xml"/><Relationship Id="rId5" Type="http://schemas.openxmlformats.org/officeDocument/2006/relationships/image" Target="../media/image148.png"/><Relationship Id="rId4" Type="http://schemas.openxmlformats.org/officeDocument/2006/relationships/image" Target="../media/image147.png"/></Relationships>
</file>

<file path=ppt/slides/_rels/slide41.xml.rels><?xml version="1.0" encoding="UTF-8" standalone="yes"?>
<Relationships xmlns="http://schemas.openxmlformats.org/package/2006/relationships"><Relationship Id="rId8" Type="http://schemas.openxmlformats.org/officeDocument/2006/relationships/image" Target="../media/image155.png"/><Relationship Id="rId3" Type="http://schemas.openxmlformats.org/officeDocument/2006/relationships/image" Target="../media/image150.png"/><Relationship Id="rId7" Type="http://schemas.openxmlformats.org/officeDocument/2006/relationships/image" Target="../media/image154.png"/><Relationship Id="rId2" Type="http://schemas.openxmlformats.org/officeDocument/2006/relationships/image" Target="../media/image149.png"/><Relationship Id="rId1" Type="http://schemas.openxmlformats.org/officeDocument/2006/relationships/slideLayout" Target="../slideLayouts/slideLayout6.xml"/><Relationship Id="rId6" Type="http://schemas.openxmlformats.org/officeDocument/2006/relationships/image" Target="../media/image153.png"/><Relationship Id="rId5" Type="http://schemas.openxmlformats.org/officeDocument/2006/relationships/image" Target="../media/image152.png"/><Relationship Id="rId10" Type="http://schemas.openxmlformats.org/officeDocument/2006/relationships/image" Target="../media/image157.png"/><Relationship Id="rId4" Type="http://schemas.openxmlformats.org/officeDocument/2006/relationships/image" Target="../media/image151.png"/><Relationship Id="rId9" Type="http://schemas.openxmlformats.org/officeDocument/2006/relationships/image" Target="../media/image156.png"/></Relationships>
</file>

<file path=ppt/slides/_rels/slide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71314B-9B31-4D4B-AE0E-8B4BC797F8BB}"/>
              </a:ext>
            </a:extLst>
          </p:cNvPr>
          <p:cNvPicPr>
            <a:picLocks noChangeAspect="1"/>
          </p:cNvPicPr>
          <p:nvPr/>
        </p:nvPicPr>
        <p:blipFill rotWithShape="1">
          <a:blip r:embed="rId2"/>
          <a:srcRect t="23307" r="9091"/>
          <a:stretch/>
        </p:blipFill>
        <p:spPr>
          <a:xfrm>
            <a:off x="20" y="6643"/>
            <a:ext cx="12191980" cy="6865514"/>
          </a:xfrm>
          <a:prstGeom prst="rect">
            <a:avLst/>
          </a:prstGeom>
        </p:spPr>
      </p:pic>
      <p:sp>
        <p:nvSpPr>
          <p:cNvPr id="51" name="Rectangle 50">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8DE608-4123-D84D-ADE0-CE97C4D7F1A1}"/>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Module 2</a:t>
            </a:r>
          </a:p>
        </p:txBody>
      </p:sp>
      <p:sp>
        <p:nvSpPr>
          <p:cNvPr id="3" name="Subtitle 2">
            <a:extLst>
              <a:ext uri="{FF2B5EF4-FFF2-40B4-BE49-F238E27FC236}">
                <a16:creationId xmlns:a16="http://schemas.microsoft.com/office/drawing/2014/main" id="{7D1F8E58-9B8D-BA45-9422-40C1334882AB}"/>
              </a:ext>
            </a:extLst>
          </p:cNvPr>
          <p:cNvSpPr>
            <a:spLocks noGrp="1"/>
          </p:cNvSpPr>
          <p:nvPr>
            <p:ph type="subTitle" idx="1"/>
          </p:nvPr>
        </p:nvSpPr>
        <p:spPr>
          <a:xfrm>
            <a:off x="751113" y="2988860"/>
            <a:ext cx="5344887" cy="2031275"/>
          </a:xfrm>
        </p:spPr>
        <p:txBody>
          <a:bodyPr>
            <a:normAutofit/>
          </a:bodyPr>
          <a:lstStyle/>
          <a:p>
            <a:pPr algn="l"/>
            <a:r>
              <a:rPr lang="en-US" dirty="0">
                <a:solidFill>
                  <a:schemeClr val="bg1"/>
                </a:solidFill>
              </a:rPr>
              <a:t>matrix arithmetic</a:t>
            </a:r>
          </a:p>
          <a:p>
            <a:pPr algn="l"/>
            <a:r>
              <a:rPr lang="en-US" dirty="0">
                <a:solidFill>
                  <a:schemeClr val="bg1"/>
                </a:solidFill>
              </a:rPr>
              <a:t>operations on matrices</a:t>
            </a:r>
          </a:p>
          <a:p>
            <a:pPr algn="l"/>
            <a:r>
              <a:rPr lang="en-US" dirty="0">
                <a:solidFill>
                  <a:schemeClr val="bg1"/>
                </a:solidFill>
              </a:rPr>
              <a:t>eigenvalues &amp; eigenvectors</a:t>
            </a:r>
          </a:p>
        </p:txBody>
      </p:sp>
      <p:sp>
        <p:nvSpPr>
          <p:cNvPr id="53" name="Rectangle 52">
            <a:extLst>
              <a:ext uri="{FF2B5EF4-FFF2-40B4-BE49-F238E27FC236}">
                <a16:creationId xmlns:a16="http://schemas.microsoft.com/office/drawing/2014/main" id="{D1DEB652-CD49-4786-9154-A1A30E195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19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9A7483D-55E4-41F7-8F87-19FAB2AEA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399291"/>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296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02AC-459E-B645-A332-B6D7B6B48A69}"/>
              </a:ext>
            </a:extLst>
          </p:cNvPr>
          <p:cNvSpPr>
            <a:spLocks noGrp="1"/>
          </p:cNvSpPr>
          <p:nvPr>
            <p:ph type="title"/>
          </p:nvPr>
        </p:nvSpPr>
        <p:spPr/>
        <p:txBody>
          <a:bodyPr/>
          <a:lstStyle/>
          <a:p>
            <a:r>
              <a:rPr lang="en-US" dirty="0"/>
              <a:t>python</a:t>
            </a:r>
          </a:p>
        </p:txBody>
      </p:sp>
      <p:pic>
        <p:nvPicPr>
          <p:cNvPr id="5" name="Picture 4" descr="A screenshot of a computer&#10;&#10;Description automatically generated">
            <a:extLst>
              <a:ext uri="{FF2B5EF4-FFF2-40B4-BE49-F238E27FC236}">
                <a16:creationId xmlns:a16="http://schemas.microsoft.com/office/drawing/2014/main" id="{B2CD5A50-8D19-B9A1-6BA4-E78CC5D617CB}"/>
              </a:ext>
            </a:extLst>
          </p:cNvPr>
          <p:cNvPicPr>
            <a:picLocks noChangeAspect="1"/>
          </p:cNvPicPr>
          <p:nvPr/>
        </p:nvPicPr>
        <p:blipFill>
          <a:blip r:embed="rId2"/>
          <a:stretch>
            <a:fillRect/>
          </a:stretch>
        </p:blipFill>
        <p:spPr>
          <a:xfrm>
            <a:off x="4144712" y="1808273"/>
            <a:ext cx="3815851" cy="4023360"/>
          </a:xfrm>
          <a:prstGeom prst="rect">
            <a:avLst/>
          </a:prstGeom>
        </p:spPr>
      </p:pic>
    </p:spTree>
    <p:extLst>
      <p:ext uri="{BB962C8B-B14F-4D97-AF65-F5344CB8AC3E}">
        <p14:creationId xmlns:p14="http://schemas.microsoft.com/office/powerpoint/2010/main" val="3492464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7B8-7860-4989-0AD1-7D97B2F0FCE8}"/>
              </a:ext>
            </a:extLst>
          </p:cNvPr>
          <p:cNvSpPr>
            <a:spLocks noGrp="1"/>
          </p:cNvSpPr>
          <p:nvPr>
            <p:ph type="title"/>
          </p:nvPr>
        </p:nvSpPr>
        <p:spPr>
          <a:xfrm>
            <a:off x="1371599" y="457200"/>
            <a:ext cx="9982199" cy="628650"/>
          </a:xfrm>
        </p:spPr>
        <p:txBody>
          <a:bodyPr/>
          <a:lstStyle/>
          <a:p>
            <a:r>
              <a:rPr lang="en-IN" dirty="0"/>
              <a:t>Matrix formulation</a:t>
            </a:r>
          </a:p>
        </p:txBody>
      </p:sp>
      <p:sp>
        <p:nvSpPr>
          <p:cNvPr id="4" name="TextBox 3">
            <a:extLst>
              <a:ext uri="{FF2B5EF4-FFF2-40B4-BE49-F238E27FC236}">
                <a16:creationId xmlns:a16="http://schemas.microsoft.com/office/drawing/2014/main" id="{DDCE6A93-6303-723B-9788-FD1D6B315813}"/>
              </a:ext>
            </a:extLst>
          </p:cNvPr>
          <p:cNvSpPr txBox="1"/>
          <p:nvPr/>
        </p:nvSpPr>
        <p:spPr>
          <a:xfrm>
            <a:off x="704850" y="1213188"/>
            <a:ext cx="10426700" cy="1477328"/>
          </a:xfrm>
          <a:prstGeom prst="rect">
            <a:avLst/>
          </a:prstGeom>
          <a:noFill/>
        </p:spPr>
        <p:txBody>
          <a:bodyPr wrap="square">
            <a:spAutoFit/>
          </a:bodyPr>
          <a:lstStyle/>
          <a:p>
            <a:r>
              <a:rPr lang="en-US" sz="1800" dirty="0"/>
              <a:t>Sam’s Shoes and Frank’s Footwear both have outlets in California and Arizona. Sam’s sells shoes for $80, sandals for $40, and boots for $120. Frank’s prices are $60, $30, and $150, respectively. Half of all sales in California stores are shoes, 1/4 are sandals, and1/4 are boots. In Arizona, the fractions are 1/5 shoes, 1/5 sandals, and 3/5 boots.</a:t>
            </a:r>
          </a:p>
          <a:p>
            <a:endParaRPr lang="en-US" sz="1800" dirty="0"/>
          </a:p>
        </p:txBody>
      </p:sp>
      <p:sp>
        <p:nvSpPr>
          <p:cNvPr id="6" name="TextBox 5">
            <a:extLst>
              <a:ext uri="{FF2B5EF4-FFF2-40B4-BE49-F238E27FC236}">
                <a16:creationId xmlns:a16="http://schemas.microsoft.com/office/drawing/2014/main" id="{2B1E5888-75BE-BF64-B039-BF0C01D49A70}"/>
              </a:ext>
            </a:extLst>
          </p:cNvPr>
          <p:cNvSpPr txBox="1"/>
          <p:nvPr/>
        </p:nvSpPr>
        <p:spPr>
          <a:xfrm>
            <a:off x="463550" y="2967335"/>
            <a:ext cx="6096000" cy="1200329"/>
          </a:xfrm>
          <a:prstGeom prst="rect">
            <a:avLst/>
          </a:prstGeom>
          <a:noFill/>
        </p:spPr>
        <p:txBody>
          <a:bodyPr wrap="square">
            <a:spAutoFit/>
          </a:bodyPr>
          <a:lstStyle/>
          <a:p>
            <a:r>
              <a:rPr lang="en-US" dirty="0"/>
              <a:t>🟦 Given Information:</a:t>
            </a:r>
          </a:p>
          <a:p>
            <a:r>
              <a:rPr lang="en-US" dirty="0"/>
              <a:t>We have:2 stores: Sam’s Shoes and Frank’s Footwear</a:t>
            </a:r>
          </a:p>
          <a:p>
            <a:r>
              <a:rPr lang="en-US" dirty="0"/>
              <a:t>2 states: California and Arizona</a:t>
            </a:r>
          </a:p>
          <a:p>
            <a:r>
              <a:rPr lang="en-US" dirty="0"/>
              <a:t>3 types of footwear: Shoes, Sandals, Boots</a:t>
            </a:r>
            <a:endParaRPr lang="en-IN" dirty="0"/>
          </a:p>
        </p:txBody>
      </p:sp>
      <p:sp>
        <p:nvSpPr>
          <p:cNvPr id="8" name="TextBox 7">
            <a:extLst>
              <a:ext uri="{FF2B5EF4-FFF2-40B4-BE49-F238E27FC236}">
                <a16:creationId xmlns:a16="http://schemas.microsoft.com/office/drawing/2014/main" id="{A1D22861-D319-F403-624C-F6EBD9039929}"/>
              </a:ext>
            </a:extLst>
          </p:cNvPr>
          <p:cNvSpPr txBox="1"/>
          <p:nvPr/>
        </p:nvSpPr>
        <p:spPr>
          <a:xfrm>
            <a:off x="463550" y="4611985"/>
            <a:ext cx="6096000" cy="923330"/>
          </a:xfrm>
          <a:prstGeom prst="rect">
            <a:avLst/>
          </a:prstGeom>
          <a:noFill/>
        </p:spPr>
        <p:txBody>
          <a:bodyPr wrap="square">
            <a:spAutoFit/>
          </a:bodyPr>
          <a:lstStyle/>
          <a:p>
            <a:pPr>
              <a:buNone/>
            </a:pPr>
            <a:r>
              <a:rPr lang="en-US" b="1" dirty="0"/>
              <a:t>Prices:</a:t>
            </a:r>
            <a:endParaRPr lang="en-US" dirty="0"/>
          </a:p>
          <a:p>
            <a:pPr>
              <a:buFont typeface="Arial" panose="020B0604020202020204" pitchFamily="34" charset="0"/>
              <a:buChar char="•"/>
            </a:pPr>
            <a:r>
              <a:rPr lang="en-US" dirty="0"/>
              <a:t>Sam’s: Shoes = $80, Sandals = $40, Boots = $120</a:t>
            </a:r>
          </a:p>
          <a:p>
            <a:pPr>
              <a:buFont typeface="Arial" panose="020B0604020202020204" pitchFamily="34" charset="0"/>
              <a:buChar char="•"/>
            </a:pPr>
            <a:r>
              <a:rPr lang="en-US" dirty="0"/>
              <a:t>Frank’s: Shoes = $60, Sandals = $30, Boots = $150</a:t>
            </a:r>
          </a:p>
        </p:txBody>
      </p:sp>
      <p:sp>
        <p:nvSpPr>
          <p:cNvPr id="16" name="TextBox 15">
            <a:extLst>
              <a:ext uri="{FF2B5EF4-FFF2-40B4-BE49-F238E27FC236}">
                <a16:creationId xmlns:a16="http://schemas.microsoft.com/office/drawing/2014/main" id="{DA1B4B74-A342-3E36-911E-1089B80498A7}"/>
              </a:ext>
            </a:extLst>
          </p:cNvPr>
          <p:cNvSpPr txBox="1"/>
          <p:nvPr/>
        </p:nvSpPr>
        <p:spPr>
          <a:xfrm>
            <a:off x="6473687" y="2860024"/>
            <a:ext cx="5095464" cy="369332"/>
          </a:xfrm>
          <a:prstGeom prst="rect">
            <a:avLst/>
          </a:prstGeom>
          <a:noFill/>
        </p:spPr>
        <p:txBody>
          <a:bodyPr wrap="square">
            <a:spAutoFit/>
          </a:bodyPr>
          <a:lstStyle/>
          <a:p>
            <a:r>
              <a:rPr lang="en-US" dirty="0"/>
              <a:t>Sales Distribution of Footwear (as Fractions)</a:t>
            </a:r>
            <a:endParaRPr lang="en-IN" dirty="0"/>
          </a:p>
        </p:txBody>
      </p:sp>
      <p:pic>
        <p:nvPicPr>
          <p:cNvPr id="17" name="Picture 16">
            <a:extLst>
              <a:ext uri="{FF2B5EF4-FFF2-40B4-BE49-F238E27FC236}">
                <a16:creationId xmlns:a16="http://schemas.microsoft.com/office/drawing/2014/main" id="{E8C583C4-F98C-A241-AEB0-0EC1F102065A}"/>
              </a:ext>
            </a:extLst>
          </p:cNvPr>
          <p:cNvPicPr>
            <a:picLocks noChangeAspect="1"/>
          </p:cNvPicPr>
          <p:nvPr/>
        </p:nvPicPr>
        <p:blipFill>
          <a:blip r:embed="rId2"/>
          <a:stretch>
            <a:fillRect/>
          </a:stretch>
        </p:blipFill>
        <p:spPr>
          <a:xfrm>
            <a:off x="6559550" y="3429000"/>
            <a:ext cx="5632450" cy="1064919"/>
          </a:xfrm>
          <a:prstGeom prst="rect">
            <a:avLst/>
          </a:prstGeom>
        </p:spPr>
      </p:pic>
    </p:spTree>
    <p:extLst>
      <p:ext uri="{BB962C8B-B14F-4D97-AF65-F5344CB8AC3E}">
        <p14:creationId xmlns:p14="http://schemas.microsoft.com/office/powerpoint/2010/main" val="4282283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881B-4D98-B92A-A33A-5A5B3CA2E953}"/>
              </a:ext>
            </a:extLst>
          </p:cNvPr>
          <p:cNvSpPr>
            <a:spLocks noGrp="1"/>
          </p:cNvSpPr>
          <p:nvPr>
            <p:ph type="title"/>
          </p:nvPr>
        </p:nvSpPr>
        <p:spPr>
          <a:xfrm>
            <a:off x="1371599" y="457200"/>
            <a:ext cx="9982199" cy="735496"/>
          </a:xfrm>
        </p:spPr>
        <p:txBody>
          <a:bodyPr/>
          <a:lstStyle/>
          <a:p>
            <a:r>
              <a:rPr lang="en-IN" dirty="0"/>
              <a:t>Matrix Formulation</a:t>
            </a:r>
          </a:p>
        </p:txBody>
      </p:sp>
      <p:sp>
        <p:nvSpPr>
          <p:cNvPr id="4" name="TextBox 3">
            <a:extLst>
              <a:ext uri="{FF2B5EF4-FFF2-40B4-BE49-F238E27FC236}">
                <a16:creationId xmlns:a16="http://schemas.microsoft.com/office/drawing/2014/main" id="{C7E8672C-5C19-A53A-B750-5D80CF0F32CE}"/>
              </a:ext>
            </a:extLst>
          </p:cNvPr>
          <p:cNvSpPr txBox="1"/>
          <p:nvPr/>
        </p:nvSpPr>
        <p:spPr>
          <a:xfrm>
            <a:off x="271670" y="1668621"/>
            <a:ext cx="4260573" cy="2308324"/>
          </a:xfrm>
          <a:prstGeom prst="rect">
            <a:avLst/>
          </a:prstGeom>
          <a:noFill/>
        </p:spPr>
        <p:txBody>
          <a:bodyPr wrap="square">
            <a:spAutoFit/>
          </a:bodyPr>
          <a:lstStyle/>
          <a:p>
            <a:r>
              <a:rPr lang="en-IN" dirty="0"/>
              <a:t>✅ (a) Create a 2×3 matrix P for prices</a:t>
            </a:r>
          </a:p>
          <a:p>
            <a:r>
              <a:rPr lang="en-IN" dirty="0"/>
              <a:t>Let’s order the items as: </a:t>
            </a:r>
          </a:p>
          <a:p>
            <a:r>
              <a:rPr lang="en-IN" dirty="0"/>
              <a:t>Shoes, Sandals, Boots</a:t>
            </a:r>
          </a:p>
          <a:p>
            <a:endParaRPr lang="en-IN" dirty="0"/>
          </a:p>
          <a:p>
            <a:r>
              <a:rPr lang="en-IN" dirty="0"/>
              <a:t>Let rows represent: </a:t>
            </a:r>
          </a:p>
          <a:p>
            <a:r>
              <a:rPr lang="en-IN" dirty="0"/>
              <a:t>Row 1 → Sam’s</a:t>
            </a:r>
          </a:p>
          <a:p>
            <a:r>
              <a:rPr lang="en-IN" dirty="0"/>
              <a:t>Row 2 → Frank’s</a:t>
            </a:r>
          </a:p>
          <a:p>
            <a:r>
              <a:rPr lang="en-IN" dirty="0"/>
              <a:t>So matrix P is:</a:t>
            </a:r>
          </a:p>
        </p:txBody>
      </p:sp>
      <p:sp>
        <p:nvSpPr>
          <p:cNvPr id="6" name="TextBox 5">
            <a:extLst>
              <a:ext uri="{FF2B5EF4-FFF2-40B4-BE49-F238E27FC236}">
                <a16:creationId xmlns:a16="http://schemas.microsoft.com/office/drawing/2014/main" id="{3BC046FC-51C6-AEFF-F0ED-CE2145C48550}"/>
              </a:ext>
            </a:extLst>
          </p:cNvPr>
          <p:cNvSpPr txBox="1"/>
          <p:nvPr/>
        </p:nvSpPr>
        <p:spPr>
          <a:xfrm>
            <a:off x="6042990" y="1662644"/>
            <a:ext cx="4797289" cy="2585323"/>
          </a:xfrm>
          <a:prstGeom prst="rect">
            <a:avLst/>
          </a:prstGeom>
          <a:noFill/>
        </p:spPr>
        <p:txBody>
          <a:bodyPr wrap="square">
            <a:spAutoFit/>
          </a:bodyPr>
          <a:lstStyle/>
          <a:p>
            <a:r>
              <a:rPr lang="en-IN" dirty="0"/>
              <a:t>✅ (b) Create a 3×2 matrix F for fractions of sales</a:t>
            </a:r>
          </a:p>
          <a:p>
            <a:r>
              <a:rPr lang="en-IN" dirty="0"/>
              <a:t>Let rows represent:</a:t>
            </a:r>
          </a:p>
          <a:p>
            <a:r>
              <a:rPr lang="en-IN" dirty="0"/>
              <a:t>Row 1 → Shoes</a:t>
            </a:r>
          </a:p>
          <a:p>
            <a:r>
              <a:rPr lang="en-IN" dirty="0"/>
              <a:t>Row 2 → Sandals</a:t>
            </a:r>
          </a:p>
          <a:p>
            <a:r>
              <a:rPr lang="en-IN" dirty="0"/>
              <a:t>Row 3 → Boots</a:t>
            </a:r>
          </a:p>
          <a:p>
            <a:r>
              <a:rPr lang="en-IN" dirty="0"/>
              <a:t>Let columns represent:</a:t>
            </a:r>
          </a:p>
          <a:p>
            <a:r>
              <a:rPr lang="en-IN" dirty="0"/>
              <a:t>Column 1 → California</a:t>
            </a:r>
          </a:p>
          <a:p>
            <a:r>
              <a:rPr lang="en-IN" dirty="0"/>
              <a:t>Column 2 → Arizona</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0C1F82C-B28D-7B1A-F846-16F4CBDF7086}"/>
                  </a:ext>
                </a:extLst>
              </p:cNvPr>
              <p:cNvSpPr txBox="1"/>
              <p:nvPr/>
            </p:nvSpPr>
            <p:spPr>
              <a:xfrm>
                <a:off x="629470" y="4535558"/>
                <a:ext cx="1821204" cy="492955"/>
              </a:xfrm>
              <a:prstGeom prst="rect">
                <a:avLst/>
              </a:prstGeom>
              <a:noFill/>
            </p:spPr>
            <p:txBody>
              <a:bodyPr wrap="none" lIns="0" tIns="0" rIns="0" bIns="0" rtlCol="0">
                <a:spAutoFit/>
              </a:bodyPr>
              <a:lstStyle/>
              <a:p>
                <a:r>
                  <a:rPr lang="en-IN" dirty="0"/>
                  <a:t>P=</a:t>
                </a:r>
                <a14:m>
                  <m:oMath xmlns:m="http://schemas.openxmlformats.org/officeDocument/2006/math">
                    <m:d>
                      <m:dPr>
                        <m:begChr m:val="["/>
                        <m:endChr m:val="]"/>
                        <m:ctrlPr>
                          <a:rPr lang="en-IN" i="1" smtClean="0">
                            <a:latin typeface="Cambria Math" panose="02040503050406030204" pitchFamily="18" charset="0"/>
                          </a:rPr>
                        </m:ctrlPr>
                      </m:dP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8</m:t>
                              </m:r>
                              <m:r>
                                <a:rPr lang="en-IN" b="0" i="1" smtClean="0">
                                  <a:latin typeface="Cambria Math" panose="02040503050406030204" pitchFamily="18" charset="0"/>
                                </a:rPr>
                                <m:t>0</m:t>
                              </m:r>
                            </m:e>
                            <m:e>
                              <m:r>
                                <a:rPr lang="en-IN" b="0" i="1" smtClean="0">
                                  <a:latin typeface="Cambria Math" panose="02040503050406030204" pitchFamily="18" charset="0"/>
                                </a:rPr>
                                <m:t>40</m:t>
                              </m:r>
                            </m:e>
                            <m:e>
                              <m:r>
                                <a:rPr lang="en-IN" b="0" i="1" smtClean="0">
                                  <a:latin typeface="Cambria Math" panose="02040503050406030204" pitchFamily="18" charset="0"/>
                                </a:rPr>
                                <m:t>120</m:t>
                              </m:r>
                            </m:e>
                          </m:mr>
                          <m:mr>
                            <m:e>
                              <m:r>
                                <a:rPr lang="en-IN" b="0" i="1" smtClean="0">
                                  <a:latin typeface="Cambria Math" panose="02040503050406030204" pitchFamily="18" charset="0"/>
                                </a:rPr>
                                <m:t>60</m:t>
                              </m:r>
                            </m:e>
                            <m:e>
                              <m:r>
                                <a:rPr lang="en-IN" b="0" i="1" smtClean="0">
                                  <a:latin typeface="Cambria Math" panose="02040503050406030204" pitchFamily="18" charset="0"/>
                                </a:rPr>
                                <m:t>30</m:t>
                              </m:r>
                            </m:e>
                            <m:e>
                              <m:r>
                                <a:rPr lang="en-IN" b="0" i="1" smtClean="0">
                                  <a:latin typeface="Cambria Math" panose="02040503050406030204" pitchFamily="18" charset="0"/>
                                </a:rPr>
                                <m:t>150</m:t>
                              </m:r>
                            </m:e>
                          </m:mr>
                        </m:m>
                      </m:e>
                    </m:d>
                  </m:oMath>
                </a14:m>
                <a:endParaRPr lang="en-IN" dirty="0"/>
              </a:p>
            </p:txBody>
          </p:sp>
        </mc:Choice>
        <mc:Fallback xmlns="">
          <p:sp>
            <p:nvSpPr>
              <p:cNvPr id="11" name="TextBox 10">
                <a:extLst>
                  <a:ext uri="{FF2B5EF4-FFF2-40B4-BE49-F238E27FC236}">
                    <a16:creationId xmlns:a16="http://schemas.microsoft.com/office/drawing/2014/main" id="{70C1F82C-B28D-7B1A-F846-16F4CBDF7086}"/>
                  </a:ext>
                </a:extLst>
              </p:cNvPr>
              <p:cNvSpPr txBox="1">
                <a:spLocks noRot="1" noChangeAspect="1" noMove="1" noResize="1" noEditPoints="1" noAdjustHandles="1" noChangeArrowheads="1" noChangeShapeType="1" noTextEdit="1"/>
              </p:cNvSpPr>
              <p:nvPr/>
            </p:nvSpPr>
            <p:spPr>
              <a:xfrm>
                <a:off x="629470" y="4535558"/>
                <a:ext cx="1821204" cy="492955"/>
              </a:xfrm>
              <a:prstGeom prst="rect">
                <a:avLst/>
              </a:prstGeom>
              <a:blipFill>
                <a:blip r:embed="rId2"/>
                <a:stretch>
                  <a:fillRect l="-7692" b="-7407"/>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0B5253C0-D1F0-12CF-B4AC-B7FF8097F89C}"/>
              </a:ext>
            </a:extLst>
          </p:cNvPr>
          <p:cNvSpPr txBox="1"/>
          <p:nvPr/>
        </p:nvSpPr>
        <p:spPr>
          <a:xfrm>
            <a:off x="2365519" y="4529793"/>
            <a:ext cx="708991" cy="307777"/>
          </a:xfrm>
          <a:prstGeom prst="rect">
            <a:avLst/>
          </a:prstGeom>
          <a:noFill/>
        </p:spPr>
        <p:txBody>
          <a:bodyPr wrap="square">
            <a:spAutoFit/>
          </a:bodyPr>
          <a:lstStyle/>
          <a:p>
            <a:r>
              <a:rPr lang="en-IN" sz="1400" dirty="0"/>
              <a:t>Sam</a:t>
            </a:r>
          </a:p>
        </p:txBody>
      </p:sp>
      <p:sp>
        <p:nvSpPr>
          <p:cNvPr id="14" name="TextBox 13">
            <a:extLst>
              <a:ext uri="{FF2B5EF4-FFF2-40B4-BE49-F238E27FC236}">
                <a16:creationId xmlns:a16="http://schemas.microsoft.com/office/drawing/2014/main" id="{11F9A194-3DE1-853C-CFA8-4DEA742B67C6}"/>
              </a:ext>
            </a:extLst>
          </p:cNvPr>
          <p:cNvSpPr txBox="1"/>
          <p:nvPr/>
        </p:nvSpPr>
        <p:spPr>
          <a:xfrm>
            <a:off x="2358895" y="4768333"/>
            <a:ext cx="1192693" cy="307777"/>
          </a:xfrm>
          <a:prstGeom prst="rect">
            <a:avLst/>
          </a:prstGeom>
          <a:noFill/>
        </p:spPr>
        <p:txBody>
          <a:bodyPr wrap="square">
            <a:spAutoFit/>
          </a:bodyPr>
          <a:lstStyle/>
          <a:p>
            <a:r>
              <a:rPr lang="en-IN" sz="1400" dirty="0"/>
              <a:t>Frank</a:t>
            </a:r>
          </a:p>
        </p:txBody>
      </p:sp>
      <p:sp>
        <p:nvSpPr>
          <p:cNvPr id="16" name="TextBox 15">
            <a:extLst>
              <a:ext uri="{FF2B5EF4-FFF2-40B4-BE49-F238E27FC236}">
                <a16:creationId xmlns:a16="http://schemas.microsoft.com/office/drawing/2014/main" id="{3899C65A-C9D9-E878-75D2-468DF278EA7B}"/>
              </a:ext>
            </a:extLst>
          </p:cNvPr>
          <p:cNvSpPr txBox="1"/>
          <p:nvPr/>
        </p:nvSpPr>
        <p:spPr>
          <a:xfrm>
            <a:off x="689110" y="4224989"/>
            <a:ext cx="2498035" cy="307777"/>
          </a:xfrm>
          <a:prstGeom prst="rect">
            <a:avLst/>
          </a:prstGeom>
          <a:noFill/>
        </p:spPr>
        <p:txBody>
          <a:bodyPr wrap="square">
            <a:spAutoFit/>
          </a:bodyPr>
          <a:lstStyle/>
          <a:p>
            <a:r>
              <a:rPr lang="en-IN" sz="1400" dirty="0"/>
              <a:t>Shoes, Sandals, Boots</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E3FB8FD-5380-91B8-C545-F80A8E4AA447}"/>
                  </a:ext>
                </a:extLst>
              </p:cNvPr>
              <p:cNvSpPr txBox="1"/>
              <p:nvPr/>
            </p:nvSpPr>
            <p:spPr>
              <a:xfrm>
                <a:off x="6374301" y="4581938"/>
                <a:ext cx="1158074" cy="16410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𝐹</m:t>
                      </m:r>
                      <m:r>
                        <a:rPr lang="en-IN" b="0" i="1" smtClean="0">
                          <a:latin typeface="Cambria Math" panose="02040503050406030204" pitchFamily="18" charset="0"/>
                        </a:rPr>
                        <m:t>=</m:t>
                      </m:r>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f>
                                  <m:fPr>
                                    <m:ctrlPr>
                                      <a:rPr lang="en-IN" b="0" i="1" smtClean="0">
                                        <a:latin typeface="Cambria Math" panose="02040503050406030204" pitchFamily="18" charset="0"/>
                                      </a:rPr>
                                    </m:ctrlPr>
                                  </m:fPr>
                                  <m:num>
                                    <m:r>
                                      <m:rPr>
                                        <m:brk m:alnAt="7"/>
                                      </m:rPr>
                                      <a:rPr lang="en-IN" b="0" i="1" smtClean="0">
                                        <a:latin typeface="Cambria Math" panose="02040503050406030204" pitchFamily="18" charset="0"/>
                                      </a:rPr>
                                      <m:t>1</m:t>
                                    </m:r>
                                  </m:num>
                                  <m:den>
                                    <m:r>
                                      <m:rPr>
                                        <m:brk m:alnAt="7"/>
                                      </m:rPr>
                                      <a:rPr lang="en-IN" b="0" i="1" smtClean="0">
                                        <a:latin typeface="Cambria Math" panose="02040503050406030204" pitchFamily="18" charset="0"/>
                                      </a:rPr>
                                      <m:t>2</m:t>
                                    </m:r>
                                  </m:den>
                                </m:f>
                              </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5</m:t>
                                    </m:r>
                                  </m:den>
                                </m:f>
                              </m:e>
                            </m:mr>
                            <m:m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4</m:t>
                                    </m:r>
                                  </m:den>
                                </m:f>
                              </m:e>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5</m:t>
                                    </m:r>
                                  </m:den>
                                </m:f>
                              </m:e>
                            </m:mr>
                            <m:mr>
                              <m:e>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4</m:t>
                                    </m:r>
                                  </m:den>
                                </m:f>
                              </m:e>
                              <m:e>
                                <m:f>
                                  <m:fPr>
                                    <m:ctrlPr>
                                      <a:rPr lang="en-IN" b="0"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e>
                            </m:mr>
                          </m:m>
                        </m:e>
                      </m:d>
                    </m:oMath>
                  </m:oMathPara>
                </a14:m>
                <a:endParaRPr lang="en-IN" dirty="0"/>
              </a:p>
            </p:txBody>
          </p:sp>
        </mc:Choice>
        <mc:Fallback xmlns="">
          <p:sp>
            <p:nvSpPr>
              <p:cNvPr id="19" name="TextBox 18">
                <a:extLst>
                  <a:ext uri="{FF2B5EF4-FFF2-40B4-BE49-F238E27FC236}">
                    <a16:creationId xmlns:a16="http://schemas.microsoft.com/office/drawing/2014/main" id="{3E3FB8FD-5380-91B8-C545-F80A8E4AA447}"/>
                  </a:ext>
                </a:extLst>
              </p:cNvPr>
              <p:cNvSpPr txBox="1">
                <a:spLocks noRot="1" noChangeAspect="1" noMove="1" noResize="1" noEditPoints="1" noAdjustHandles="1" noChangeArrowheads="1" noChangeShapeType="1" noTextEdit="1"/>
              </p:cNvSpPr>
              <p:nvPr/>
            </p:nvSpPr>
            <p:spPr>
              <a:xfrm>
                <a:off x="6374301" y="4581938"/>
                <a:ext cx="1158074" cy="1641027"/>
              </a:xfrm>
              <a:prstGeom prst="rect">
                <a:avLst/>
              </a:prstGeom>
              <a:blipFill>
                <a:blip r:embed="rId3"/>
                <a:stretch>
                  <a:fillRect/>
                </a:stretch>
              </a:blipFill>
            </p:spPr>
            <p:txBody>
              <a:bodyPr/>
              <a:lstStyle/>
              <a:p>
                <a:r>
                  <a:rPr lang="en-IN">
                    <a:noFill/>
                  </a:rPr>
                  <a:t> </a:t>
                </a:r>
              </a:p>
            </p:txBody>
          </p:sp>
        </mc:Fallback>
      </mc:AlternateContent>
      <p:sp>
        <p:nvSpPr>
          <p:cNvPr id="21" name="TextBox 20">
            <a:extLst>
              <a:ext uri="{FF2B5EF4-FFF2-40B4-BE49-F238E27FC236}">
                <a16:creationId xmlns:a16="http://schemas.microsoft.com/office/drawing/2014/main" id="{16F5436B-44A9-0964-06C2-658807CA8915}"/>
              </a:ext>
            </a:extLst>
          </p:cNvPr>
          <p:cNvSpPr txBox="1"/>
          <p:nvPr/>
        </p:nvSpPr>
        <p:spPr>
          <a:xfrm>
            <a:off x="8030821" y="4663615"/>
            <a:ext cx="1166191" cy="1477328"/>
          </a:xfrm>
          <a:prstGeom prst="rect">
            <a:avLst/>
          </a:prstGeom>
          <a:noFill/>
        </p:spPr>
        <p:txBody>
          <a:bodyPr wrap="square">
            <a:spAutoFit/>
          </a:bodyPr>
          <a:lstStyle/>
          <a:p>
            <a:r>
              <a:rPr lang="en-IN" dirty="0"/>
              <a:t>Shoes</a:t>
            </a:r>
          </a:p>
          <a:p>
            <a:endParaRPr lang="en-IN" dirty="0"/>
          </a:p>
          <a:p>
            <a:r>
              <a:rPr lang="en-IN" dirty="0"/>
              <a:t>Sandals</a:t>
            </a:r>
          </a:p>
          <a:p>
            <a:endParaRPr lang="en-IN" dirty="0"/>
          </a:p>
          <a:p>
            <a:r>
              <a:rPr lang="en-IN" dirty="0"/>
              <a:t>Boots</a:t>
            </a:r>
          </a:p>
        </p:txBody>
      </p:sp>
      <p:sp>
        <p:nvSpPr>
          <p:cNvPr id="23" name="TextBox 22">
            <a:extLst>
              <a:ext uri="{FF2B5EF4-FFF2-40B4-BE49-F238E27FC236}">
                <a16:creationId xmlns:a16="http://schemas.microsoft.com/office/drawing/2014/main" id="{C68F1811-6F24-8F1F-6CB2-52F0F3679A20}"/>
              </a:ext>
            </a:extLst>
          </p:cNvPr>
          <p:cNvSpPr txBox="1"/>
          <p:nvPr/>
        </p:nvSpPr>
        <p:spPr>
          <a:xfrm>
            <a:off x="6155635" y="4238243"/>
            <a:ext cx="1158074" cy="307777"/>
          </a:xfrm>
          <a:prstGeom prst="rect">
            <a:avLst/>
          </a:prstGeom>
          <a:noFill/>
        </p:spPr>
        <p:txBody>
          <a:bodyPr wrap="square">
            <a:spAutoFit/>
          </a:bodyPr>
          <a:lstStyle/>
          <a:p>
            <a:r>
              <a:rPr lang="en-IN" sz="1400" dirty="0"/>
              <a:t>California</a:t>
            </a:r>
          </a:p>
        </p:txBody>
      </p:sp>
      <p:sp>
        <p:nvSpPr>
          <p:cNvPr id="25" name="TextBox 24">
            <a:extLst>
              <a:ext uri="{FF2B5EF4-FFF2-40B4-BE49-F238E27FC236}">
                <a16:creationId xmlns:a16="http://schemas.microsoft.com/office/drawing/2014/main" id="{631D7847-0BFD-131F-77D0-4BF0BA19559E}"/>
              </a:ext>
            </a:extLst>
          </p:cNvPr>
          <p:cNvSpPr txBox="1"/>
          <p:nvPr/>
        </p:nvSpPr>
        <p:spPr>
          <a:xfrm>
            <a:off x="7109793" y="4238244"/>
            <a:ext cx="848137" cy="283632"/>
          </a:xfrm>
          <a:prstGeom prst="rect">
            <a:avLst/>
          </a:prstGeom>
          <a:noFill/>
        </p:spPr>
        <p:txBody>
          <a:bodyPr wrap="square">
            <a:spAutoFit/>
          </a:bodyPr>
          <a:lstStyle/>
          <a:p>
            <a:r>
              <a:rPr lang="en-IN" sz="1200" dirty="0"/>
              <a:t>Arizona</a:t>
            </a:r>
          </a:p>
        </p:txBody>
      </p:sp>
    </p:spTree>
    <p:extLst>
      <p:ext uri="{BB962C8B-B14F-4D97-AF65-F5344CB8AC3E}">
        <p14:creationId xmlns:p14="http://schemas.microsoft.com/office/powerpoint/2010/main" val="2822800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5BBA27-BBBB-6D44-A9EA-CF4AD4FE33E0}"/>
                  </a:ext>
                </a:extLst>
              </p:cNvPr>
              <p:cNvSpPr txBox="1"/>
              <p:nvPr/>
            </p:nvSpPr>
            <p:spPr>
              <a:xfrm>
                <a:off x="492977" y="421818"/>
                <a:ext cx="11174304" cy="1815882"/>
              </a:xfrm>
              <a:prstGeom prst="rect">
                <a:avLst/>
              </a:prstGeom>
              <a:noFill/>
            </p:spPr>
            <p:txBody>
              <a:bodyPr wrap="square" rtlCol="0">
                <a:spAutoFit/>
              </a:bodyPr>
              <a:lstStyle/>
              <a:p>
                <a:r>
                  <a:rPr lang="en-US" sz="1400" dirty="0"/>
                  <a:t>Sam’s Shoes and Frank’s Footwear both have outlets in California and Arizona. Sam’s sells shoes for $80, sandals for $40, and boots for $120. Frank’s prices are $60, $30, and $150, respectively. Half of all sales in California stores are shoes, 1/4 are sandals, and1/4 are boots. In Arizona, the fractions are 1/5 shoes, 1/5 sandals, and 3/5 boots.</a:t>
                </a:r>
              </a:p>
              <a:p>
                <a:endParaRPr lang="en-US" sz="1400" dirty="0"/>
              </a:p>
              <a:p>
                <a:r>
                  <a:rPr lang="en-US" sz="1400" dirty="0"/>
                  <a:t>(a) Write a 2 x 3 matrix called </a:t>
                </a:r>
                <a14:m>
                  <m:oMath xmlns:m="http://schemas.openxmlformats.org/officeDocument/2006/math">
                    <m:r>
                      <a:rPr lang="en-US" sz="1400" b="0" i="1" smtClean="0">
                        <a:latin typeface="Cambria Math" panose="02040503050406030204" pitchFamily="18" charset="0"/>
                      </a:rPr>
                      <m:t>𝑃</m:t>
                    </m:r>
                  </m:oMath>
                </a14:m>
                <a:r>
                  <a:rPr lang="en-US" sz="1400" dirty="0"/>
                  <a:t> representing prices for the two stores and the three types of footwear.</a:t>
                </a:r>
              </a:p>
              <a:p>
                <a:r>
                  <a:rPr lang="en-US" sz="1400" dirty="0"/>
                  <a:t>(b) Write a 3 x 2 matrix called </a:t>
                </a:r>
                <a14:m>
                  <m:oMath xmlns:m="http://schemas.openxmlformats.org/officeDocument/2006/math">
                    <m:r>
                      <a:rPr lang="en-US" sz="1400" b="0" i="1" smtClean="0">
                        <a:latin typeface="Cambria Math" panose="02040503050406030204" pitchFamily="18" charset="0"/>
                      </a:rPr>
                      <m:t>𝐹</m:t>
                    </m:r>
                  </m:oMath>
                </a14:m>
                <a:r>
                  <a:rPr lang="en-US" sz="1400" dirty="0"/>
                  <a:t> representing the fraction of each type of footwear sold in each state.</a:t>
                </a:r>
              </a:p>
              <a:p>
                <a:r>
                  <a:rPr lang="en-US" sz="1400" dirty="0"/>
                  <a:t>(c) Calculate the product </a:t>
                </a:r>
                <a14:m>
                  <m:oMath xmlns:m="http://schemas.openxmlformats.org/officeDocument/2006/math">
                    <m:r>
                      <a:rPr lang="en-US" sz="1400" b="0" i="1" smtClean="0">
                        <a:latin typeface="Cambria Math" panose="02040503050406030204" pitchFamily="18" charset="0"/>
                      </a:rPr>
                      <m:t>𝑃𝐹</m:t>
                    </m:r>
                  </m:oMath>
                </a14:m>
                <a:r>
                  <a:rPr lang="en-US" sz="1400" dirty="0"/>
                  <a:t> and describe what the entries represent.</a:t>
                </a:r>
              </a:p>
              <a:p>
                <a:r>
                  <a:rPr lang="en-US" sz="1400" dirty="0"/>
                  <a:t>(d) From the answer to part (c), what is the average price for a pair of footwear at an outlet of Frank’s in Arizona?</a:t>
                </a:r>
              </a:p>
            </p:txBody>
          </p:sp>
        </mc:Choice>
        <mc:Fallback xmlns="">
          <p:sp>
            <p:nvSpPr>
              <p:cNvPr id="3" name="TextBox 2">
                <a:extLst>
                  <a:ext uri="{FF2B5EF4-FFF2-40B4-BE49-F238E27FC236}">
                    <a16:creationId xmlns:a16="http://schemas.microsoft.com/office/drawing/2014/main" id="{215BBA27-BBBB-6D44-A9EA-CF4AD4FE33E0}"/>
                  </a:ext>
                </a:extLst>
              </p:cNvPr>
              <p:cNvSpPr txBox="1">
                <a:spLocks noRot="1" noChangeAspect="1" noMove="1" noResize="1" noEditPoints="1" noAdjustHandles="1" noChangeArrowheads="1" noChangeShapeType="1" noTextEdit="1"/>
              </p:cNvSpPr>
              <p:nvPr/>
            </p:nvSpPr>
            <p:spPr>
              <a:xfrm>
                <a:off x="492977" y="421818"/>
                <a:ext cx="11174304" cy="1815882"/>
              </a:xfrm>
              <a:prstGeom prst="rect">
                <a:avLst/>
              </a:prstGeom>
              <a:blipFill>
                <a:blip r:embed="rId2"/>
                <a:stretch>
                  <a:fillRect l="-114" t="-694" b="-2083"/>
                </a:stretch>
              </a:blipFill>
            </p:spPr>
            <p:txBody>
              <a:bodyPr/>
              <a:lstStyle/>
              <a:p>
                <a:r>
                  <a:rPr lang="en-US">
                    <a:noFill/>
                  </a:rPr>
                  <a:t> </a:t>
                </a:r>
              </a:p>
            </p:txBody>
          </p:sp>
        </mc:Fallback>
      </mc:AlternateContent>
      <p:sp>
        <p:nvSpPr>
          <p:cNvPr id="4" name="Right Arrow 3">
            <a:extLst>
              <a:ext uri="{FF2B5EF4-FFF2-40B4-BE49-F238E27FC236}">
                <a16:creationId xmlns:a16="http://schemas.microsoft.com/office/drawing/2014/main" id="{B5742323-B72A-1F44-813D-B1E43366B0C3}"/>
              </a:ext>
            </a:extLst>
          </p:cNvPr>
          <p:cNvSpPr/>
          <p:nvPr/>
        </p:nvSpPr>
        <p:spPr>
          <a:xfrm>
            <a:off x="138896" y="1391181"/>
            <a:ext cx="354081" cy="92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BE5C68D-CCC8-8545-A441-36A1540158C1}"/>
                  </a:ext>
                </a:extLst>
              </p:cNvPr>
              <p:cNvSpPr txBox="1"/>
              <p:nvPr/>
            </p:nvSpPr>
            <p:spPr>
              <a:xfrm>
                <a:off x="3220651" y="2712025"/>
                <a:ext cx="1724627" cy="4515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8</m:t>
                                </m:r>
                                <m:r>
                                  <a:rPr lang="en-US" sz="1400" b="0" i="1" smtClean="0">
                                    <a:latin typeface="Cambria Math" panose="02040503050406030204" pitchFamily="18" charset="0"/>
                                  </a:rPr>
                                  <m:t>0</m:t>
                                </m:r>
                              </m:e>
                              <m:e>
                                <m:r>
                                  <a:rPr lang="en-US" sz="1400" b="0" i="1" smtClean="0">
                                    <a:latin typeface="Cambria Math" panose="02040503050406030204" pitchFamily="18" charset="0"/>
                                  </a:rPr>
                                  <m:t>40</m:t>
                                </m:r>
                              </m:e>
                              <m:e>
                                <m:r>
                                  <a:rPr lang="en-US" sz="1400" b="0" i="1" smtClean="0">
                                    <a:latin typeface="Cambria Math" panose="02040503050406030204" pitchFamily="18" charset="0"/>
                                  </a:rPr>
                                  <m:t>120</m:t>
                                </m:r>
                              </m:e>
                            </m:mr>
                            <m:mr>
                              <m:e>
                                <m:r>
                                  <a:rPr lang="en-US" sz="1400" b="0" i="1" smtClean="0">
                                    <a:latin typeface="Cambria Math" panose="02040503050406030204" pitchFamily="18" charset="0"/>
                                  </a:rPr>
                                  <m:t>60</m:t>
                                </m:r>
                              </m:e>
                              <m:e>
                                <m:r>
                                  <a:rPr lang="en-US" sz="1400" b="0" i="1" smtClean="0">
                                    <a:latin typeface="Cambria Math" panose="02040503050406030204" pitchFamily="18" charset="0"/>
                                  </a:rPr>
                                  <m:t>30</m:t>
                                </m:r>
                              </m:e>
                              <m:e>
                                <m:r>
                                  <a:rPr lang="en-US" sz="1400" b="0" i="1" smtClean="0">
                                    <a:latin typeface="Cambria Math" panose="02040503050406030204" pitchFamily="18" charset="0"/>
                                  </a:rPr>
                                  <m:t>150</m:t>
                                </m:r>
                              </m:e>
                            </m:mr>
                          </m:m>
                        </m:e>
                      </m:d>
                    </m:oMath>
                  </m:oMathPara>
                </a14:m>
                <a:endParaRPr lang="en-US" sz="1400" dirty="0"/>
              </a:p>
            </p:txBody>
          </p:sp>
        </mc:Choice>
        <mc:Fallback xmlns="">
          <p:sp>
            <p:nvSpPr>
              <p:cNvPr id="5" name="TextBox 4">
                <a:extLst>
                  <a:ext uri="{FF2B5EF4-FFF2-40B4-BE49-F238E27FC236}">
                    <a16:creationId xmlns:a16="http://schemas.microsoft.com/office/drawing/2014/main" id="{9BE5C68D-CCC8-8545-A441-36A1540158C1}"/>
                  </a:ext>
                </a:extLst>
              </p:cNvPr>
              <p:cNvSpPr txBox="1">
                <a:spLocks noRot="1" noChangeAspect="1" noMove="1" noResize="1" noEditPoints="1" noAdjustHandles="1" noChangeArrowheads="1" noChangeShapeType="1" noTextEdit="1"/>
              </p:cNvSpPr>
              <p:nvPr/>
            </p:nvSpPr>
            <p:spPr>
              <a:xfrm>
                <a:off x="3220651" y="2712025"/>
                <a:ext cx="1724627" cy="451598"/>
              </a:xfrm>
              <a:prstGeom prst="rect">
                <a:avLst/>
              </a:prstGeom>
              <a:blipFill>
                <a:blip r:embed="rId3"/>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EC91764-CEE0-7C46-9BFD-AE6F43B73CF4}"/>
                  </a:ext>
                </a:extLst>
              </p:cNvPr>
              <p:cNvSpPr txBox="1"/>
              <p:nvPr/>
            </p:nvSpPr>
            <p:spPr>
              <a:xfrm>
                <a:off x="6080128" y="2581708"/>
                <a:ext cx="1574157" cy="7225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r>
                                  <a:rPr lang="en-US" sz="1400" b="0" i="1" smtClean="0">
                                    <a:latin typeface="Cambria Math" panose="02040503050406030204" pitchFamily="18" charset="0"/>
                                  </a:rPr>
                                  <m:t>/2</m:t>
                                </m:r>
                              </m:e>
                              <m:e>
                                <m:r>
                                  <a:rPr lang="en-US" sz="1400" b="0" i="1" smtClean="0">
                                    <a:latin typeface="Cambria Math" panose="02040503050406030204" pitchFamily="18" charset="0"/>
                                  </a:rPr>
                                  <m:t>1/5</m:t>
                                </m:r>
                              </m:e>
                            </m:mr>
                            <m:mr>
                              <m:e>
                                <m:r>
                                  <a:rPr lang="en-US" sz="1400" b="0" i="1" smtClean="0">
                                    <a:latin typeface="Cambria Math" panose="02040503050406030204" pitchFamily="18" charset="0"/>
                                  </a:rPr>
                                  <m:t>1/4</m:t>
                                </m:r>
                              </m:e>
                              <m:e>
                                <m:r>
                                  <a:rPr lang="en-US" sz="1400" b="0" i="1" smtClean="0">
                                    <a:latin typeface="Cambria Math" panose="02040503050406030204" pitchFamily="18" charset="0"/>
                                  </a:rPr>
                                  <m:t>1/5</m:t>
                                </m:r>
                              </m:e>
                            </m:mr>
                            <m:mr>
                              <m:e>
                                <m:r>
                                  <a:rPr lang="en-US" sz="1400" b="0" i="1" smtClean="0">
                                    <a:latin typeface="Cambria Math" panose="02040503050406030204" pitchFamily="18" charset="0"/>
                                  </a:rPr>
                                  <m:t>1/4</m:t>
                                </m:r>
                              </m:e>
                              <m:e>
                                <m:r>
                                  <a:rPr lang="en-US" sz="1400" b="0" i="1" smtClean="0">
                                    <a:latin typeface="Cambria Math" panose="02040503050406030204" pitchFamily="18" charset="0"/>
                                  </a:rPr>
                                  <m:t>3/5</m:t>
                                </m:r>
                              </m:e>
                            </m:mr>
                          </m:m>
                        </m:e>
                      </m:d>
                    </m:oMath>
                  </m:oMathPara>
                </a14:m>
                <a:endParaRPr lang="en-US" sz="1400" dirty="0"/>
              </a:p>
            </p:txBody>
          </p:sp>
        </mc:Choice>
        <mc:Fallback xmlns="">
          <p:sp>
            <p:nvSpPr>
              <p:cNvPr id="6" name="TextBox 5">
                <a:extLst>
                  <a:ext uri="{FF2B5EF4-FFF2-40B4-BE49-F238E27FC236}">
                    <a16:creationId xmlns:a16="http://schemas.microsoft.com/office/drawing/2014/main" id="{9EC91764-CEE0-7C46-9BFD-AE6F43B73CF4}"/>
                  </a:ext>
                </a:extLst>
              </p:cNvPr>
              <p:cNvSpPr txBox="1">
                <a:spLocks noRot="1" noChangeAspect="1" noMove="1" noResize="1" noEditPoints="1" noAdjustHandles="1" noChangeArrowheads="1" noChangeShapeType="1" noTextEdit="1"/>
              </p:cNvSpPr>
              <p:nvPr/>
            </p:nvSpPr>
            <p:spPr>
              <a:xfrm>
                <a:off x="6080128" y="2581708"/>
                <a:ext cx="1574157" cy="722505"/>
              </a:xfrm>
              <a:prstGeom prst="rect">
                <a:avLst/>
              </a:prstGeom>
              <a:blipFill>
                <a:blip r:embed="rId4"/>
                <a:stretch>
                  <a:fillRect b="-3448"/>
                </a:stretch>
              </a:blipFill>
            </p:spPr>
            <p:txBody>
              <a:bodyPr/>
              <a:lstStyle/>
              <a:p>
                <a:r>
                  <a:rPr lang="en-US">
                    <a:noFill/>
                  </a:rPr>
                  <a:t> </a:t>
                </a:r>
              </a:p>
            </p:txBody>
          </p:sp>
        </mc:Fallback>
      </mc:AlternateContent>
      <p:sp>
        <p:nvSpPr>
          <p:cNvPr id="8" name="Right Arrow 7">
            <a:extLst>
              <a:ext uri="{FF2B5EF4-FFF2-40B4-BE49-F238E27FC236}">
                <a16:creationId xmlns:a16="http://schemas.microsoft.com/office/drawing/2014/main" id="{454FC2CD-DB99-4943-837D-782A15D9BC43}"/>
              </a:ext>
            </a:extLst>
          </p:cNvPr>
          <p:cNvSpPr/>
          <p:nvPr/>
        </p:nvSpPr>
        <p:spPr>
          <a:xfrm>
            <a:off x="138896" y="1594409"/>
            <a:ext cx="354081" cy="92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0DDCE80-AE75-E449-8C70-113ADD598EBC}"/>
                  </a:ext>
                </a:extLst>
              </p:cNvPr>
              <p:cNvSpPr txBox="1"/>
              <p:nvPr/>
            </p:nvSpPr>
            <p:spPr>
              <a:xfrm>
                <a:off x="2377440" y="3429000"/>
                <a:ext cx="7361499" cy="9418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𝑃𝐹</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8</m:t>
                                </m:r>
                                <m:r>
                                  <a:rPr lang="en-US" sz="1400" b="0" i="1" smtClean="0">
                                    <a:latin typeface="Cambria Math" panose="02040503050406030204" pitchFamily="18" charset="0"/>
                                  </a:rPr>
                                  <m:t>0</m:t>
                                </m:r>
                              </m:e>
                              <m:e>
                                <m:r>
                                  <a:rPr lang="en-US" sz="1400" b="0" i="1" smtClean="0">
                                    <a:latin typeface="Cambria Math" panose="02040503050406030204" pitchFamily="18" charset="0"/>
                                  </a:rPr>
                                  <m:t>40</m:t>
                                </m:r>
                              </m:e>
                              <m:e>
                                <m:r>
                                  <a:rPr lang="en-US" sz="1400" b="0" i="1" smtClean="0">
                                    <a:latin typeface="Cambria Math" panose="02040503050406030204" pitchFamily="18" charset="0"/>
                                  </a:rPr>
                                  <m:t>120</m:t>
                                </m:r>
                              </m:e>
                            </m:mr>
                            <m:mr>
                              <m:e>
                                <m:r>
                                  <a:rPr lang="en-US" sz="1400" b="0" i="1" smtClean="0">
                                    <a:latin typeface="Cambria Math" panose="02040503050406030204" pitchFamily="18" charset="0"/>
                                  </a:rPr>
                                  <m:t>60</m:t>
                                </m:r>
                              </m:e>
                              <m:e>
                                <m:r>
                                  <a:rPr lang="en-US" sz="1400" b="0" i="1" smtClean="0">
                                    <a:latin typeface="Cambria Math" panose="02040503050406030204" pitchFamily="18" charset="0"/>
                                  </a:rPr>
                                  <m:t>30</m:t>
                                </m:r>
                              </m:e>
                              <m:e>
                                <m:r>
                                  <a:rPr lang="en-US" sz="1400" b="0" i="1" smtClean="0">
                                    <a:latin typeface="Cambria Math" panose="02040503050406030204" pitchFamily="18" charset="0"/>
                                  </a:rPr>
                                  <m:t>150</m:t>
                                </m:r>
                              </m:e>
                            </m:mr>
                          </m:m>
                        </m:e>
                      </m:d>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r>
                                  <a:rPr lang="en-US" sz="1400" b="0" i="1" smtClean="0">
                                    <a:latin typeface="Cambria Math" panose="02040503050406030204" pitchFamily="18" charset="0"/>
                                  </a:rPr>
                                  <m:t>/2</m:t>
                                </m:r>
                              </m:e>
                              <m:e>
                                <m:r>
                                  <a:rPr lang="en-US" sz="1400" b="0" i="1" smtClean="0">
                                    <a:latin typeface="Cambria Math" panose="02040503050406030204" pitchFamily="18" charset="0"/>
                                  </a:rPr>
                                  <m:t>1/5</m:t>
                                </m:r>
                              </m:e>
                            </m:mr>
                            <m:mr>
                              <m:e>
                                <m:r>
                                  <a:rPr lang="en-US" sz="1400" b="0" i="1" smtClean="0">
                                    <a:latin typeface="Cambria Math" panose="02040503050406030204" pitchFamily="18" charset="0"/>
                                  </a:rPr>
                                  <m:t>1/4</m:t>
                                </m:r>
                              </m:e>
                              <m:e>
                                <m:r>
                                  <a:rPr lang="en-US" sz="1400" b="0" i="1" smtClean="0">
                                    <a:latin typeface="Cambria Math" panose="02040503050406030204" pitchFamily="18" charset="0"/>
                                  </a:rPr>
                                  <m:t>1/5</m:t>
                                </m:r>
                              </m:e>
                            </m:mr>
                            <m:mr>
                              <m:e>
                                <m:r>
                                  <a:rPr lang="en-US" sz="1400" b="0" i="1" smtClean="0">
                                    <a:latin typeface="Cambria Math" panose="02040503050406030204" pitchFamily="18" charset="0"/>
                                  </a:rPr>
                                  <m:t>1/4</m:t>
                                </m:r>
                              </m:e>
                              <m:e>
                                <m:r>
                                  <a:rPr lang="en-US" sz="1400" b="0" i="1" smtClean="0">
                                    <a:latin typeface="Cambria Math" panose="02040503050406030204" pitchFamily="18" charset="0"/>
                                  </a:rPr>
                                  <m:t>3/5</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8</m:t>
                                </m:r>
                                <m:r>
                                  <a:rPr lang="en-US" sz="1400" b="0" i="1" smtClean="0">
                                    <a:latin typeface="Cambria Math" panose="02040503050406030204" pitchFamily="18" charset="0"/>
                                  </a:rPr>
                                  <m:t>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d>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40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e>
                                </m:d>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120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e>
                                </m:d>
                              </m:e>
                              <m:e>
                                <m:r>
                                  <a:rPr lang="en-US" sz="1400" b="0" i="1" smtClean="0">
                                    <a:latin typeface="Cambria Math" panose="02040503050406030204" pitchFamily="18" charset="0"/>
                                  </a:rPr>
                                  <m:t>80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5</m:t>
                                        </m:r>
                                      </m:den>
                                    </m:f>
                                  </m:e>
                                </m:d>
                                <m:r>
                                  <a:rPr lang="en-US" sz="1400" b="0" i="1" smtClean="0">
                                    <a:latin typeface="Cambria Math" panose="02040503050406030204" pitchFamily="18" charset="0"/>
                                  </a:rPr>
                                  <m:t>+40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5</m:t>
                                        </m:r>
                                      </m:den>
                                    </m:f>
                                  </m:e>
                                </m:d>
                                <m:r>
                                  <a:rPr lang="en-US" sz="1400" b="0" i="1" smtClean="0">
                                    <a:latin typeface="Cambria Math" panose="02040503050406030204" pitchFamily="18" charset="0"/>
                                  </a:rPr>
                                  <m:t>+120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5</m:t>
                                        </m:r>
                                      </m:den>
                                    </m:f>
                                  </m:e>
                                </m:d>
                              </m:e>
                            </m:mr>
                            <m:mr>
                              <m:e>
                                <m:r>
                                  <a:rPr lang="en-US" sz="1400" b="0" i="1" smtClean="0">
                                    <a:latin typeface="Cambria Math" panose="02040503050406030204" pitchFamily="18" charset="0"/>
                                  </a:rPr>
                                  <m:t>60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d>
                                <m:r>
                                  <a:rPr lang="en-US" sz="1400" b="0" i="1" smtClean="0">
                                    <a:latin typeface="Cambria Math" panose="02040503050406030204" pitchFamily="18" charset="0"/>
                                  </a:rPr>
                                  <m:t>+30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e>
                                </m:d>
                                <m:r>
                                  <a:rPr lang="en-US" sz="1400" b="0" i="1" smtClean="0">
                                    <a:latin typeface="Cambria Math" panose="02040503050406030204" pitchFamily="18" charset="0"/>
                                  </a:rPr>
                                  <m:t>+150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4</m:t>
                                        </m:r>
                                      </m:den>
                                    </m:f>
                                  </m:e>
                                </m:d>
                              </m:e>
                              <m:e>
                                <m:r>
                                  <a:rPr lang="en-US" sz="1400" b="0" i="1" smtClean="0">
                                    <a:latin typeface="Cambria Math" panose="02040503050406030204" pitchFamily="18" charset="0"/>
                                  </a:rPr>
                                  <m:t>60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5</m:t>
                                        </m:r>
                                      </m:den>
                                    </m:f>
                                  </m:e>
                                </m:d>
                                <m:r>
                                  <a:rPr lang="en-US" sz="1400" b="0" i="1" smtClean="0">
                                    <a:latin typeface="Cambria Math" panose="02040503050406030204" pitchFamily="18" charset="0"/>
                                  </a:rPr>
                                  <m:t>+30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5</m:t>
                                        </m:r>
                                      </m:den>
                                    </m:f>
                                  </m:e>
                                </m:d>
                                <m:r>
                                  <a:rPr lang="en-US" sz="1400" b="0" i="1" smtClean="0">
                                    <a:latin typeface="Cambria Math" panose="02040503050406030204" pitchFamily="18" charset="0"/>
                                  </a:rPr>
                                  <m:t>+150</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5</m:t>
                                        </m:r>
                                      </m:den>
                                    </m:f>
                                  </m:e>
                                </m:d>
                              </m:e>
                            </m:mr>
                          </m:m>
                        </m:e>
                      </m:d>
                    </m:oMath>
                  </m:oMathPara>
                </a14:m>
                <a:endParaRPr lang="en-US" sz="1400" dirty="0"/>
              </a:p>
            </p:txBody>
          </p:sp>
        </mc:Choice>
        <mc:Fallback xmlns="">
          <p:sp>
            <p:nvSpPr>
              <p:cNvPr id="9" name="TextBox 8">
                <a:extLst>
                  <a:ext uri="{FF2B5EF4-FFF2-40B4-BE49-F238E27FC236}">
                    <a16:creationId xmlns:a16="http://schemas.microsoft.com/office/drawing/2014/main" id="{70DDCE80-AE75-E449-8C70-113ADD598EBC}"/>
                  </a:ext>
                </a:extLst>
              </p:cNvPr>
              <p:cNvSpPr txBox="1">
                <a:spLocks noRot="1" noChangeAspect="1" noMove="1" noResize="1" noEditPoints="1" noAdjustHandles="1" noChangeArrowheads="1" noChangeShapeType="1" noTextEdit="1"/>
              </p:cNvSpPr>
              <p:nvPr/>
            </p:nvSpPr>
            <p:spPr>
              <a:xfrm>
                <a:off x="2377440" y="3429000"/>
                <a:ext cx="7361499" cy="9418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323812F-D6E5-0841-BEB7-079B4D4E2D78}"/>
                  </a:ext>
                </a:extLst>
              </p:cNvPr>
              <p:cNvSpPr txBox="1"/>
              <p:nvPr/>
            </p:nvSpPr>
            <p:spPr>
              <a:xfrm>
                <a:off x="9024620" y="4834502"/>
                <a:ext cx="1134319" cy="4501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8</m:t>
                                </m:r>
                                <m:r>
                                  <a:rPr lang="en-US" sz="1400" b="0" i="1" smtClean="0">
                                    <a:latin typeface="Cambria Math" panose="02040503050406030204" pitchFamily="18" charset="0"/>
                                  </a:rPr>
                                  <m:t>0</m:t>
                                </m:r>
                              </m:e>
                              <m:e>
                                <m:r>
                                  <a:rPr lang="en-US" sz="1400" b="0" i="1" smtClean="0">
                                    <a:latin typeface="Cambria Math" panose="02040503050406030204" pitchFamily="18" charset="0"/>
                                  </a:rPr>
                                  <m:t>96</m:t>
                                </m:r>
                              </m:e>
                            </m:mr>
                            <m:mr>
                              <m:e>
                                <m:r>
                                  <a:rPr lang="en-US" sz="1400" b="0" i="1" smtClean="0">
                                    <a:latin typeface="Cambria Math" panose="02040503050406030204" pitchFamily="18" charset="0"/>
                                  </a:rPr>
                                  <m:t>75</m:t>
                                </m:r>
                              </m:e>
                              <m:e>
                                <m:r>
                                  <a:rPr lang="en-US" sz="1400" b="0" i="1" smtClean="0">
                                    <a:latin typeface="Cambria Math" panose="02040503050406030204" pitchFamily="18" charset="0"/>
                                  </a:rPr>
                                  <m:t>108</m:t>
                                </m:r>
                              </m:e>
                            </m:mr>
                          </m:m>
                        </m:e>
                      </m:d>
                    </m:oMath>
                  </m:oMathPara>
                </a14:m>
                <a:endParaRPr lang="en-US" sz="1400" dirty="0"/>
              </a:p>
            </p:txBody>
          </p:sp>
        </mc:Choice>
        <mc:Fallback xmlns="">
          <p:sp>
            <p:nvSpPr>
              <p:cNvPr id="10" name="TextBox 9">
                <a:extLst>
                  <a:ext uri="{FF2B5EF4-FFF2-40B4-BE49-F238E27FC236}">
                    <a16:creationId xmlns:a16="http://schemas.microsoft.com/office/drawing/2014/main" id="{9323812F-D6E5-0841-BEB7-079B4D4E2D78}"/>
                  </a:ext>
                </a:extLst>
              </p:cNvPr>
              <p:cNvSpPr txBox="1">
                <a:spLocks noRot="1" noChangeAspect="1" noMove="1" noResize="1" noEditPoints="1" noAdjustHandles="1" noChangeArrowheads="1" noChangeShapeType="1" noTextEdit="1"/>
              </p:cNvSpPr>
              <p:nvPr/>
            </p:nvSpPr>
            <p:spPr>
              <a:xfrm>
                <a:off x="9024620" y="4834502"/>
                <a:ext cx="1134319" cy="450188"/>
              </a:xfrm>
              <a:prstGeom prst="rect">
                <a:avLst/>
              </a:prstGeom>
              <a:blipFill>
                <a:blip r:embed="rId6"/>
                <a:stretch>
                  <a:fillRect b="-5405"/>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2F073566-9554-2F4E-A2BB-D8B0333BAF3F}"/>
              </a:ext>
            </a:extLst>
          </p:cNvPr>
          <p:cNvSpPr txBox="1"/>
          <p:nvPr/>
        </p:nvSpPr>
        <p:spPr>
          <a:xfrm>
            <a:off x="2106588" y="5408272"/>
            <a:ext cx="8449519" cy="307777"/>
          </a:xfrm>
          <a:prstGeom prst="rect">
            <a:avLst/>
          </a:prstGeom>
          <a:noFill/>
        </p:spPr>
        <p:txBody>
          <a:bodyPr wrap="square" rtlCol="0">
            <a:spAutoFit/>
          </a:bodyPr>
          <a:lstStyle/>
          <a:p>
            <a:r>
              <a:rPr lang="en-US" sz="1400" dirty="0"/>
              <a:t>The rows give the average price per pair of footwear sold by each store and the columns give the state.</a:t>
            </a:r>
          </a:p>
        </p:txBody>
      </p:sp>
      <p:sp>
        <p:nvSpPr>
          <p:cNvPr id="12" name="Right Arrow 11">
            <a:extLst>
              <a:ext uri="{FF2B5EF4-FFF2-40B4-BE49-F238E27FC236}">
                <a16:creationId xmlns:a16="http://schemas.microsoft.com/office/drawing/2014/main" id="{32CCCEC9-2646-254F-9167-622EF674838D}"/>
              </a:ext>
            </a:extLst>
          </p:cNvPr>
          <p:cNvSpPr/>
          <p:nvPr/>
        </p:nvSpPr>
        <p:spPr>
          <a:xfrm>
            <a:off x="138896" y="1800079"/>
            <a:ext cx="354081" cy="92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50B5BE-DE7E-6D48-9581-7AEFFCE27BFC}"/>
              </a:ext>
            </a:extLst>
          </p:cNvPr>
          <p:cNvSpPr/>
          <p:nvPr/>
        </p:nvSpPr>
        <p:spPr>
          <a:xfrm>
            <a:off x="138895" y="2033130"/>
            <a:ext cx="354081" cy="92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81A661-27C9-8449-94BF-3F32717C27E4}"/>
              </a:ext>
            </a:extLst>
          </p:cNvPr>
          <p:cNvSpPr txBox="1"/>
          <p:nvPr/>
        </p:nvSpPr>
        <p:spPr>
          <a:xfrm>
            <a:off x="1629131" y="5839631"/>
            <a:ext cx="9404435" cy="307777"/>
          </a:xfrm>
          <a:prstGeom prst="rect">
            <a:avLst/>
          </a:prstGeom>
          <a:noFill/>
        </p:spPr>
        <p:txBody>
          <a:bodyPr wrap="square" rtlCol="0">
            <a:spAutoFit/>
          </a:bodyPr>
          <a:lstStyle/>
          <a:p>
            <a:r>
              <a:rPr lang="en-US" sz="1400" dirty="0"/>
              <a:t>The entry in the 2</a:t>
            </a:r>
            <a:r>
              <a:rPr lang="en-US" sz="1400" baseline="30000" dirty="0"/>
              <a:t>nd</a:t>
            </a:r>
            <a:r>
              <a:rPr lang="en-US" sz="1400" dirty="0"/>
              <a:t> row, 2</a:t>
            </a:r>
            <a:r>
              <a:rPr lang="en-US" sz="1400" baseline="30000" dirty="0"/>
              <a:t>nd</a:t>
            </a:r>
            <a:r>
              <a:rPr lang="en-US" sz="1400" dirty="0"/>
              <a:t> column represents the average price of footwear at an outlet of Frank’s in Arizona: $108</a:t>
            </a:r>
          </a:p>
        </p:txBody>
      </p:sp>
      <p:sp>
        <p:nvSpPr>
          <p:cNvPr id="15" name="TextBox 14">
            <a:extLst>
              <a:ext uri="{FF2B5EF4-FFF2-40B4-BE49-F238E27FC236}">
                <a16:creationId xmlns:a16="http://schemas.microsoft.com/office/drawing/2014/main" id="{014217AE-432F-464F-BF18-F1158510B465}"/>
              </a:ext>
            </a:extLst>
          </p:cNvPr>
          <p:cNvSpPr txBox="1"/>
          <p:nvPr/>
        </p:nvSpPr>
        <p:spPr>
          <a:xfrm>
            <a:off x="3653815" y="2503077"/>
            <a:ext cx="1179172" cy="276999"/>
          </a:xfrm>
          <a:prstGeom prst="rect">
            <a:avLst/>
          </a:prstGeom>
          <a:noFill/>
        </p:spPr>
        <p:txBody>
          <a:bodyPr wrap="square" rtlCol="0">
            <a:spAutoFit/>
          </a:bodyPr>
          <a:lstStyle/>
          <a:p>
            <a:r>
              <a:rPr lang="en-US" sz="1200" b="1" dirty="0" err="1">
                <a:solidFill>
                  <a:srgbClr val="00B050"/>
                </a:solidFill>
                <a:latin typeface="+mj-lt"/>
              </a:rPr>
              <a:t>Sh</a:t>
            </a:r>
            <a:r>
              <a:rPr lang="en-US" sz="1200" b="1" dirty="0">
                <a:solidFill>
                  <a:srgbClr val="00B050"/>
                </a:solidFill>
                <a:latin typeface="+mj-lt"/>
              </a:rPr>
              <a:t>     Sa       B</a:t>
            </a:r>
          </a:p>
        </p:txBody>
      </p:sp>
      <p:sp>
        <p:nvSpPr>
          <p:cNvPr id="16" name="TextBox 15">
            <a:extLst>
              <a:ext uri="{FF2B5EF4-FFF2-40B4-BE49-F238E27FC236}">
                <a16:creationId xmlns:a16="http://schemas.microsoft.com/office/drawing/2014/main" id="{1AD629A5-6142-2F4C-AC33-935A491A4966}"/>
              </a:ext>
            </a:extLst>
          </p:cNvPr>
          <p:cNvSpPr txBox="1"/>
          <p:nvPr/>
        </p:nvSpPr>
        <p:spPr>
          <a:xfrm>
            <a:off x="4801253" y="2712129"/>
            <a:ext cx="837061" cy="461665"/>
          </a:xfrm>
          <a:prstGeom prst="rect">
            <a:avLst/>
          </a:prstGeom>
          <a:noFill/>
        </p:spPr>
        <p:txBody>
          <a:bodyPr wrap="square" rtlCol="0">
            <a:spAutoFit/>
          </a:bodyPr>
          <a:lstStyle/>
          <a:p>
            <a:r>
              <a:rPr lang="en-US" sz="1200" b="1" dirty="0">
                <a:solidFill>
                  <a:srgbClr val="00B050"/>
                </a:solidFill>
                <a:latin typeface="+mj-lt"/>
              </a:rPr>
              <a:t>Sam’s</a:t>
            </a:r>
          </a:p>
          <a:p>
            <a:r>
              <a:rPr lang="en-US" sz="1200" b="1" dirty="0">
                <a:solidFill>
                  <a:srgbClr val="00B050"/>
                </a:solidFill>
                <a:latin typeface="+mj-lt"/>
              </a:rPr>
              <a:t>Frank’s</a:t>
            </a:r>
          </a:p>
        </p:txBody>
      </p:sp>
      <p:sp>
        <p:nvSpPr>
          <p:cNvPr id="17" name="TextBox 16">
            <a:extLst>
              <a:ext uri="{FF2B5EF4-FFF2-40B4-BE49-F238E27FC236}">
                <a16:creationId xmlns:a16="http://schemas.microsoft.com/office/drawing/2014/main" id="{257CFCDB-2C93-2C48-AFF3-1A5144458756}"/>
              </a:ext>
            </a:extLst>
          </p:cNvPr>
          <p:cNvSpPr txBox="1"/>
          <p:nvPr/>
        </p:nvSpPr>
        <p:spPr>
          <a:xfrm>
            <a:off x="7502236" y="2614658"/>
            <a:ext cx="477982" cy="646331"/>
          </a:xfrm>
          <a:prstGeom prst="rect">
            <a:avLst/>
          </a:prstGeom>
          <a:noFill/>
        </p:spPr>
        <p:txBody>
          <a:bodyPr wrap="square" rtlCol="0">
            <a:spAutoFit/>
          </a:bodyPr>
          <a:lstStyle/>
          <a:p>
            <a:r>
              <a:rPr lang="en-US" sz="1200" b="1" dirty="0" err="1">
                <a:solidFill>
                  <a:srgbClr val="00B050"/>
                </a:solidFill>
                <a:latin typeface="+mj-lt"/>
              </a:rPr>
              <a:t>Sh</a:t>
            </a:r>
            <a:endParaRPr lang="en-US" sz="1200" b="1" dirty="0">
              <a:solidFill>
                <a:srgbClr val="00B050"/>
              </a:solidFill>
              <a:latin typeface="+mj-lt"/>
            </a:endParaRPr>
          </a:p>
          <a:p>
            <a:r>
              <a:rPr lang="en-US" sz="1200" b="1" dirty="0">
                <a:solidFill>
                  <a:srgbClr val="00B050"/>
                </a:solidFill>
                <a:latin typeface="+mj-lt"/>
              </a:rPr>
              <a:t>Sa</a:t>
            </a:r>
          </a:p>
          <a:p>
            <a:r>
              <a:rPr lang="en-US" sz="1200" b="1" dirty="0">
                <a:solidFill>
                  <a:srgbClr val="00B050"/>
                </a:solidFill>
                <a:latin typeface="+mj-lt"/>
              </a:rPr>
              <a:t>B</a:t>
            </a:r>
          </a:p>
        </p:txBody>
      </p:sp>
      <p:sp>
        <p:nvSpPr>
          <p:cNvPr id="18" name="TextBox 17">
            <a:extLst>
              <a:ext uri="{FF2B5EF4-FFF2-40B4-BE49-F238E27FC236}">
                <a16:creationId xmlns:a16="http://schemas.microsoft.com/office/drawing/2014/main" id="{C0EAEA9B-B85B-BC40-8A1F-B2518CA711AE}"/>
              </a:ext>
            </a:extLst>
          </p:cNvPr>
          <p:cNvSpPr txBox="1"/>
          <p:nvPr/>
        </p:nvSpPr>
        <p:spPr>
          <a:xfrm>
            <a:off x="6571262" y="2375582"/>
            <a:ext cx="930974" cy="276999"/>
          </a:xfrm>
          <a:prstGeom prst="rect">
            <a:avLst/>
          </a:prstGeom>
          <a:noFill/>
        </p:spPr>
        <p:txBody>
          <a:bodyPr wrap="square" rtlCol="0">
            <a:spAutoFit/>
          </a:bodyPr>
          <a:lstStyle/>
          <a:p>
            <a:r>
              <a:rPr lang="en-US" sz="1200" b="1" dirty="0">
                <a:solidFill>
                  <a:srgbClr val="00B050"/>
                </a:solidFill>
                <a:latin typeface="+mj-lt"/>
              </a:rPr>
              <a:t> CA       AR</a:t>
            </a:r>
          </a:p>
        </p:txBody>
      </p:sp>
      <p:sp>
        <p:nvSpPr>
          <p:cNvPr id="19" name="TextBox 18">
            <a:extLst>
              <a:ext uri="{FF2B5EF4-FFF2-40B4-BE49-F238E27FC236}">
                <a16:creationId xmlns:a16="http://schemas.microsoft.com/office/drawing/2014/main" id="{1C36EB31-39D8-B64F-A464-E6D3E1B1C254}"/>
              </a:ext>
            </a:extLst>
          </p:cNvPr>
          <p:cNvSpPr txBox="1"/>
          <p:nvPr/>
        </p:nvSpPr>
        <p:spPr>
          <a:xfrm>
            <a:off x="9182100" y="4612567"/>
            <a:ext cx="930974" cy="276999"/>
          </a:xfrm>
          <a:prstGeom prst="rect">
            <a:avLst/>
          </a:prstGeom>
          <a:noFill/>
        </p:spPr>
        <p:txBody>
          <a:bodyPr wrap="square" rtlCol="0">
            <a:spAutoFit/>
          </a:bodyPr>
          <a:lstStyle/>
          <a:p>
            <a:r>
              <a:rPr lang="en-US" sz="1200" b="1" dirty="0">
                <a:solidFill>
                  <a:srgbClr val="00B050"/>
                </a:solidFill>
                <a:latin typeface="+mj-lt"/>
              </a:rPr>
              <a:t> CA       AR</a:t>
            </a:r>
          </a:p>
        </p:txBody>
      </p:sp>
      <p:sp>
        <p:nvSpPr>
          <p:cNvPr id="20" name="TextBox 19">
            <a:extLst>
              <a:ext uri="{FF2B5EF4-FFF2-40B4-BE49-F238E27FC236}">
                <a16:creationId xmlns:a16="http://schemas.microsoft.com/office/drawing/2014/main" id="{F96C5BDA-6C33-AA46-B1E7-41384ABD1C22}"/>
              </a:ext>
            </a:extLst>
          </p:cNvPr>
          <p:cNvSpPr txBox="1"/>
          <p:nvPr/>
        </p:nvSpPr>
        <p:spPr>
          <a:xfrm>
            <a:off x="10185400" y="4823025"/>
            <a:ext cx="837061" cy="461665"/>
          </a:xfrm>
          <a:prstGeom prst="rect">
            <a:avLst/>
          </a:prstGeom>
          <a:noFill/>
        </p:spPr>
        <p:txBody>
          <a:bodyPr wrap="square" rtlCol="0">
            <a:spAutoFit/>
          </a:bodyPr>
          <a:lstStyle/>
          <a:p>
            <a:r>
              <a:rPr lang="en-US" sz="1200" b="1" dirty="0">
                <a:solidFill>
                  <a:srgbClr val="00B050"/>
                </a:solidFill>
                <a:latin typeface="+mj-lt"/>
              </a:rPr>
              <a:t>Sam’s</a:t>
            </a:r>
          </a:p>
          <a:p>
            <a:r>
              <a:rPr lang="en-US" sz="1200" b="1" dirty="0">
                <a:solidFill>
                  <a:srgbClr val="00B050"/>
                </a:solidFill>
                <a:latin typeface="+mj-lt"/>
              </a:rPr>
              <a:t>Frank’s</a:t>
            </a:r>
          </a:p>
        </p:txBody>
      </p:sp>
    </p:spTree>
    <p:extLst>
      <p:ext uri="{BB962C8B-B14F-4D97-AF65-F5344CB8AC3E}">
        <p14:creationId xmlns:p14="http://schemas.microsoft.com/office/powerpoint/2010/main" val="3606525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9" presetClass="exit" presetSubtype="0" fill="hold" grpId="1" nodeType="withEffect">
                                  <p:stCondLst>
                                    <p:cond delay="0"/>
                                  </p:stCondLst>
                                  <p:childTnLst>
                                    <p:animEffect transition="out" filter="dissolv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9" presetClass="exit" presetSubtype="0" fill="hold" grpId="1" nodeType="withEffect">
                                  <p:stCondLst>
                                    <p:cond delay="0"/>
                                  </p:stCondLst>
                                  <p:childTnLst>
                                    <p:animEffect transition="out" filter="dissolv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9" presetClass="exit" presetSubtype="0" fill="hold" grpId="1" nodeType="withEffect">
                                  <p:stCondLst>
                                    <p:cond delay="0"/>
                                  </p:stCondLst>
                                  <p:childTnLst>
                                    <p:animEffect transition="out" filter="dissolv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8" grpId="0" animBg="1"/>
      <p:bldP spid="8" grpId="1" animBg="1"/>
      <p:bldP spid="9" grpId="0"/>
      <p:bldP spid="10" grpId="0"/>
      <p:bldP spid="11" grpId="0"/>
      <p:bldP spid="12" grpId="0" animBg="1"/>
      <p:bldP spid="12" grpId="1" animBg="1"/>
      <p:bldP spid="13" grpId="0" animBg="1"/>
      <p:bldP spid="14" grpId="0"/>
      <p:bldP spid="15" grpId="0"/>
      <p:bldP spid="16" grpId="0"/>
      <p:bldP spid="17" grpId="0"/>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02AC-459E-B645-A332-B6D7B6B48A69}"/>
              </a:ext>
            </a:extLst>
          </p:cNvPr>
          <p:cNvSpPr>
            <a:spLocks noGrp="1"/>
          </p:cNvSpPr>
          <p:nvPr>
            <p:ph type="title"/>
          </p:nvPr>
        </p:nvSpPr>
        <p:spPr/>
        <p:txBody>
          <a:bodyPr/>
          <a:lstStyle/>
          <a:p>
            <a:r>
              <a:rPr lang="en-US" dirty="0"/>
              <a:t>python</a:t>
            </a:r>
          </a:p>
        </p:txBody>
      </p:sp>
      <p:pic>
        <p:nvPicPr>
          <p:cNvPr id="4" name="Picture 3" descr="A screenshot of a cell phone&#10;&#10;Description automatically generated">
            <a:extLst>
              <a:ext uri="{FF2B5EF4-FFF2-40B4-BE49-F238E27FC236}">
                <a16:creationId xmlns:a16="http://schemas.microsoft.com/office/drawing/2014/main" id="{1A873EF6-C1E7-E146-8CF0-450B84313A4D}"/>
              </a:ext>
            </a:extLst>
          </p:cNvPr>
          <p:cNvPicPr>
            <a:picLocks noChangeAspect="1"/>
          </p:cNvPicPr>
          <p:nvPr/>
        </p:nvPicPr>
        <p:blipFill>
          <a:blip r:embed="rId2"/>
          <a:stretch>
            <a:fillRect/>
          </a:stretch>
        </p:blipFill>
        <p:spPr>
          <a:xfrm>
            <a:off x="3632200" y="2514600"/>
            <a:ext cx="4927600" cy="1828800"/>
          </a:xfrm>
          <a:prstGeom prst="rect">
            <a:avLst/>
          </a:prstGeom>
        </p:spPr>
      </p:pic>
    </p:spTree>
    <p:extLst>
      <p:ext uri="{BB962C8B-B14F-4D97-AF65-F5344CB8AC3E}">
        <p14:creationId xmlns:p14="http://schemas.microsoft.com/office/powerpoint/2010/main" val="129115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446F-C8CF-E1EE-3116-75D5C681CDF3}"/>
              </a:ext>
            </a:extLst>
          </p:cNvPr>
          <p:cNvSpPr>
            <a:spLocks noGrp="1"/>
          </p:cNvSpPr>
          <p:nvPr>
            <p:ph type="title"/>
          </p:nvPr>
        </p:nvSpPr>
        <p:spPr/>
        <p:txBody>
          <a:bodyPr anchor="t">
            <a:normAutofit/>
          </a:bodyPr>
          <a:lstStyle/>
          <a:p>
            <a:r>
              <a:rPr lang="en-US" sz="3200" dirty="0"/>
              <a:t>vector solutions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683EBF-FFAE-1EB3-7755-9E0A15FC82DC}"/>
                  </a:ext>
                </a:extLst>
              </p:cNvPr>
              <p:cNvSpPr>
                <a:spLocks noGrp="1"/>
              </p:cNvSpPr>
              <p:nvPr>
                <p:ph idx="1"/>
              </p:nvPr>
            </p:nvSpPr>
            <p:spPr>
              <a:xfrm>
                <a:off x="1371600" y="1531089"/>
                <a:ext cx="10240903" cy="4540030"/>
              </a:xfrm>
            </p:spPr>
            <p:txBody>
              <a:bodyPr>
                <a:normAutofit/>
              </a:bodyPr>
              <a:lstStyle/>
              <a:p>
                <a:pPr marL="0" indent="0">
                  <a:buNone/>
                </a:pPr>
                <a:r>
                  <a:rPr lang="en-US" sz="1400" dirty="0"/>
                  <a:t>Consider the matrix equation </a:t>
                </a:r>
                <a14:m>
                  <m:oMath xmlns:m="http://schemas.openxmlformats.org/officeDocument/2006/math">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𝑏</m:t>
                        </m:r>
                      </m:e>
                    </m:acc>
                  </m:oMath>
                </a14:m>
                <a:r>
                  <a:rPr lang="en-US" sz="1400" dirty="0"/>
                  <a:t>, where </a:t>
                </a:r>
                <a14:m>
                  <m:oMath xmlns:m="http://schemas.openxmlformats.org/officeDocument/2006/math">
                    <m:r>
                      <a:rPr lang="en-US" sz="1400" b="0" i="1" smtClean="0">
                        <a:latin typeface="Cambria Math" panose="02040503050406030204" pitchFamily="18" charset="0"/>
                      </a:rPr>
                      <m:t>𝐴</m:t>
                    </m:r>
                  </m:oMath>
                </a14:m>
                <a:r>
                  <a:rPr lang="en-US" sz="1400" dirty="0"/>
                  <a:t> is a known matrix and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𝑏</m:t>
                        </m:r>
                      </m:e>
                    </m:acc>
                  </m:oMath>
                </a14:m>
                <a:r>
                  <a:rPr lang="en-US" sz="1400" dirty="0"/>
                  <a:t> is a known vector. We want to find the vector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that satisfies this equation.</a:t>
                </a:r>
              </a:p>
              <a:p>
                <a:pPr marL="0" indent="0" algn="ctr">
                  <a:buNone/>
                </a:pP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5</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3</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3</m:t>
                              </m:r>
                            </m:e>
                            <m:e>
                              <m:r>
                                <a:rPr lang="en-US" sz="1400" b="0" i="1" smtClean="0">
                                  <a:latin typeface="Cambria Math" panose="02040503050406030204" pitchFamily="18" charset="0"/>
                                </a:rPr>
                                <m:t>2</m:t>
                              </m:r>
                            </m:e>
                          </m:mr>
                        </m:m>
                      </m:e>
                    </m:d>
                  </m:oMath>
                </a14:m>
                <a:r>
                  <a:rPr lang="en-US" sz="1400" dirty="0"/>
                  <a:t>,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𝑏</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6</m:t>
                              </m:r>
                            </m:e>
                          </m:mr>
                          <m:mr>
                            <m:e>
                              <m:r>
                                <a:rPr lang="en-US" sz="1400" b="0" i="1" smtClean="0">
                                  <a:latin typeface="Cambria Math" panose="02040503050406030204" pitchFamily="18" charset="0"/>
                                </a:rPr>
                                <m:t>10</m:t>
                              </m:r>
                            </m:e>
                          </m:mr>
                          <m:mr>
                            <m:e>
                              <m:r>
                                <a:rPr lang="en-US" sz="1400" b="0" i="1" smtClean="0">
                                  <a:latin typeface="Cambria Math" panose="02040503050406030204" pitchFamily="18" charset="0"/>
                                </a:rPr>
                                <m:t>5</m:t>
                              </m:r>
                            </m:e>
                          </m:mr>
                        </m:m>
                      </m:e>
                    </m:d>
                  </m:oMath>
                </a14:m>
                <a:r>
                  <a:rPr lang="en-US" sz="1400" dirty="0"/>
                  <a:t>, 	and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mr>
                        </m:m>
                      </m:e>
                    </m:d>
                  </m:oMath>
                </a14:m>
                <a:endParaRPr lang="en-US" sz="1400" dirty="0"/>
              </a:p>
              <a:p>
                <a:pPr marL="0" indent="0">
                  <a:buNone/>
                </a:pPr>
                <a:r>
                  <a:rPr lang="en-US" sz="1400" dirty="0"/>
                  <a:t>In terms of the matrix equation </a:t>
                </a:r>
                <a14:m>
                  <m:oMath xmlns:m="http://schemas.openxmlformats.org/officeDocument/2006/math">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𝑏</m:t>
                        </m:r>
                      </m:e>
                    </m:acc>
                  </m:oMath>
                </a14:m>
                <a:r>
                  <a:rPr lang="en-US" sz="1400" dirty="0"/>
                  <a:t>, we have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−1</m:t>
                                </m:r>
                              </m:e>
                              <m:e>
                                <m:r>
                                  <a:rPr lang="en-US" sz="1400" i="1">
                                    <a:latin typeface="Cambria Math" panose="02040503050406030204" pitchFamily="18" charset="0"/>
                                  </a:rPr>
                                  <m:t>5</m:t>
                                </m:r>
                              </m:e>
                            </m:mr>
                            <m:mr>
                              <m:e>
                                <m:r>
                                  <a:rPr lang="en-US" sz="1400" i="1">
                                    <a:latin typeface="Cambria Math" panose="02040503050406030204" pitchFamily="18" charset="0"/>
                                  </a:rPr>
                                  <m:t>3</m:t>
                                </m:r>
                              </m:e>
                              <m:e>
                                <m:r>
                                  <a:rPr lang="en-US" sz="1400" i="1">
                                    <a:latin typeface="Cambria Math" panose="02040503050406030204" pitchFamily="18" charset="0"/>
                                  </a:rPr>
                                  <m:t>3</m:t>
                                </m:r>
                              </m:e>
                              <m:e>
                                <m:r>
                                  <a:rPr lang="en-US" sz="1400" i="1">
                                    <a:latin typeface="Cambria Math" panose="02040503050406030204" pitchFamily="18" charset="0"/>
                                  </a:rPr>
                                  <m:t>−1</m:t>
                                </m:r>
                              </m:e>
                            </m:mr>
                            <m:mr>
                              <m:e>
                                <m:r>
                                  <a:rPr lang="en-US" sz="1400" i="1">
                                    <a:latin typeface="Cambria Math" panose="02040503050406030204" pitchFamily="18" charset="0"/>
                                  </a:rPr>
                                  <m:t>1</m:t>
                                </m:r>
                              </m:e>
                              <m:e>
                                <m:r>
                                  <a:rPr lang="en-US" sz="1400" i="1">
                                    <a:latin typeface="Cambria Math" panose="02040503050406030204" pitchFamily="18" charset="0"/>
                                  </a:rPr>
                                  <m:t>3</m:t>
                                </m:r>
                              </m:e>
                              <m:e>
                                <m:r>
                                  <a:rPr lang="en-US" sz="1400" i="1">
                                    <a:latin typeface="Cambria Math" panose="02040503050406030204" pitchFamily="18" charset="0"/>
                                  </a:rPr>
                                  <m:t>2</m:t>
                                </m:r>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m:rPr>
                                        <m:brk m:alnAt="7"/>
                                      </m:rPr>
                                      <a:rPr lang="en-US" sz="1400" i="1">
                                        <a:latin typeface="Cambria Math" panose="02040503050406030204" pitchFamily="18" charset="0"/>
                                      </a:rPr>
                                      <m:t>𝑥</m:t>
                                    </m:r>
                                  </m:e>
                                  <m:sub>
                                    <m:r>
                                      <m:rPr>
                                        <m:brk m:alnAt="7"/>
                                      </m:rPr>
                                      <a:rPr lang="en-US" sz="1400" i="1">
                                        <a:latin typeface="Cambria Math" panose="02040503050406030204" pitchFamily="18" charset="0"/>
                                      </a:rPr>
                                      <m:t>1</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3</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m:t>
                                </m:r>
                                <m:r>
                                  <a:rPr lang="en-US" sz="1400" i="1">
                                    <a:latin typeface="Cambria Math" panose="02040503050406030204" pitchFamily="18" charset="0"/>
                                  </a:rPr>
                                  <m:t>6</m:t>
                                </m:r>
                              </m:e>
                            </m:mr>
                            <m:mr>
                              <m:e>
                                <m:r>
                                  <a:rPr lang="en-US" sz="1400" i="1">
                                    <a:latin typeface="Cambria Math" panose="02040503050406030204" pitchFamily="18" charset="0"/>
                                  </a:rPr>
                                  <m:t>10</m:t>
                                </m:r>
                              </m:e>
                            </m:mr>
                            <m:mr>
                              <m:e>
                                <m:r>
                                  <a:rPr lang="en-US" sz="1400" i="1">
                                    <a:latin typeface="Cambria Math" panose="02040503050406030204" pitchFamily="18" charset="0"/>
                                  </a:rPr>
                                  <m:t>5</m:t>
                                </m:r>
                              </m:e>
                            </m:mr>
                          </m:m>
                        </m:e>
                      </m:d>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r>
                                  <m:rPr>
                                    <m:brk m:alnAt="7"/>
                                  </m:rP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2</m:t>
                                    </m:r>
                                  </m:sub>
                                </m:sSub>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5</m:t>
                                </m:r>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3</m:t>
                                    </m:r>
                                  </m:sub>
                                </m:sSub>
                              </m:e>
                            </m:mr>
                            <m:mr>
                              <m:e>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e>
                            </m:mr>
                          </m:m>
                        </m:e>
                      </m:d>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m:t>
                                </m:r>
                                <m:r>
                                  <a:rPr lang="en-US" sz="1400" i="1">
                                    <a:latin typeface="Cambria Math" panose="02040503050406030204" pitchFamily="18" charset="0"/>
                                  </a:rPr>
                                  <m:t>6</m:t>
                                </m:r>
                              </m:e>
                            </m:mr>
                            <m:mr>
                              <m:e>
                                <m:r>
                                  <a:rPr lang="en-US" sz="1400" i="1">
                                    <a:latin typeface="Cambria Math" panose="02040503050406030204" pitchFamily="18" charset="0"/>
                                  </a:rPr>
                                  <m:t>10</m:t>
                                </m:r>
                              </m:e>
                            </m:mr>
                            <m:mr>
                              <m:e>
                                <m:r>
                                  <a:rPr lang="en-US" sz="1400" i="1">
                                    <a:latin typeface="Cambria Math" panose="02040503050406030204" pitchFamily="18" charset="0"/>
                                  </a:rPr>
                                  <m:t>5</m:t>
                                </m:r>
                              </m:e>
                            </m:mr>
                          </m:m>
                        </m:e>
                      </m:d>
                    </m:oMath>
                  </m:oMathPara>
                </a14:m>
                <a:endParaRPr lang="en-US" sz="1400" dirty="0"/>
              </a:p>
              <a:p>
                <a:pPr marL="0" indent="0">
                  <a:buNone/>
                </a:pPr>
                <a:r>
                  <a:rPr lang="en-US" sz="1400" dirty="0"/>
                  <a:t>This translates to the linear system</a:t>
                </a:r>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+5</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=−6</m:t>
                      </m:r>
                    </m:oMath>
                  </m:oMathPara>
                </a14:m>
                <a:endParaRPr lang="en-US" sz="1400" b="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=10</m:t>
                      </m:r>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=5</m:t>
                      </m:r>
                    </m:oMath>
                  </m:oMathPara>
                </a14:m>
                <a:endParaRPr lang="en-US" sz="1400" dirty="0"/>
              </a:p>
            </p:txBody>
          </p:sp>
        </mc:Choice>
        <mc:Fallback xmlns="">
          <p:sp>
            <p:nvSpPr>
              <p:cNvPr id="3" name="Content Placeholder 2">
                <a:extLst>
                  <a:ext uri="{FF2B5EF4-FFF2-40B4-BE49-F238E27FC236}">
                    <a16:creationId xmlns:a16="http://schemas.microsoft.com/office/drawing/2014/main" id="{04683EBF-FFAE-1EB3-7755-9E0A15FC82DC}"/>
                  </a:ext>
                </a:extLst>
              </p:cNvPr>
              <p:cNvSpPr>
                <a:spLocks noGrp="1" noRot="1" noChangeAspect="1" noMove="1" noResize="1" noEditPoints="1" noAdjustHandles="1" noChangeArrowheads="1" noChangeShapeType="1" noTextEdit="1"/>
              </p:cNvSpPr>
              <p:nvPr>
                <p:ph idx="1"/>
              </p:nvPr>
            </p:nvSpPr>
            <p:spPr>
              <a:xfrm>
                <a:off x="1371600" y="1531089"/>
                <a:ext cx="10240903" cy="4540030"/>
              </a:xfrm>
              <a:blipFill>
                <a:blip r:embed="rId2"/>
                <a:stretch>
                  <a:fillRect l="-1115" t="-557"/>
                </a:stretch>
              </a:blipFill>
            </p:spPr>
            <p:txBody>
              <a:bodyPr/>
              <a:lstStyle/>
              <a:p>
                <a:r>
                  <a:rPr lang="en-US">
                    <a:noFill/>
                  </a:rPr>
                  <a:t> </a:t>
                </a:r>
              </a:p>
            </p:txBody>
          </p:sp>
        </mc:Fallback>
      </mc:AlternateContent>
    </p:spTree>
    <p:extLst>
      <p:ext uri="{BB962C8B-B14F-4D97-AF65-F5344CB8AC3E}">
        <p14:creationId xmlns:p14="http://schemas.microsoft.com/office/powerpoint/2010/main" val="333627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446F-C8CF-E1EE-3116-75D5C681CDF3}"/>
              </a:ext>
            </a:extLst>
          </p:cNvPr>
          <p:cNvSpPr>
            <a:spLocks noGrp="1"/>
          </p:cNvSpPr>
          <p:nvPr>
            <p:ph type="title"/>
          </p:nvPr>
        </p:nvSpPr>
        <p:spPr/>
        <p:txBody>
          <a:bodyPr anchor="t">
            <a:normAutofit/>
          </a:bodyPr>
          <a:lstStyle/>
          <a:p>
            <a:r>
              <a:rPr lang="en-US" sz="3200" dirty="0"/>
              <a:t>vector solutions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683EBF-FFAE-1EB3-7755-9E0A15FC82DC}"/>
                  </a:ext>
                </a:extLst>
              </p:cNvPr>
              <p:cNvSpPr>
                <a:spLocks noGrp="1"/>
              </p:cNvSpPr>
              <p:nvPr>
                <p:ph idx="1"/>
              </p:nvPr>
            </p:nvSpPr>
            <p:spPr>
              <a:xfrm>
                <a:off x="1371600" y="1531089"/>
                <a:ext cx="10240903" cy="454003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+5</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=−6</m:t>
                      </m:r>
                    </m:oMath>
                  </m:oMathPara>
                </a14:m>
                <a:endParaRPr lang="en-US" sz="1400" b="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=10</m:t>
                      </m:r>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+3</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=5</m:t>
                      </m:r>
                    </m:oMath>
                  </m:oMathPara>
                </a14:m>
                <a:endParaRPr lang="en-US" sz="1400" dirty="0"/>
              </a:p>
              <a:p>
                <a:pPr marL="0" indent="0">
                  <a:buNone/>
                </a:pPr>
                <a:r>
                  <a:rPr lang="en-US" sz="1400" dirty="0"/>
                  <a:t>We can use the augmented matrix and perform row operations to find the row-reduced echelon form of this and get</a:t>
                </a:r>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This tells us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=1</m:t>
                    </m:r>
                  </m:oMath>
                </a14:m>
                <a:r>
                  <a:rPr lang="en-US" sz="14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=2</m:t>
                    </m:r>
                  </m:oMath>
                </a14:m>
                <a:r>
                  <a:rPr lang="en-US" sz="1400" dirty="0"/>
                  <a:t>, and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=−1</m:t>
                    </m:r>
                  </m:oMath>
                </a14:m>
                <a:r>
                  <a:rPr lang="en-US" sz="1400" dirty="0"/>
                  <a:t> which translates to</a:t>
                </a:r>
              </a:p>
              <a:p>
                <a:pPr marL="0" indent="0">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mr>
                            <m:mr>
                              <m:e>
                                <m:r>
                                  <a:rPr lang="en-US" sz="1400" b="0" i="1" smtClean="0">
                                    <a:latin typeface="Cambria Math" panose="02040503050406030204" pitchFamily="18" charset="0"/>
                                  </a:rPr>
                                  <m:t>−1</m:t>
                                </m:r>
                              </m:e>
                            </m:mr>
                          </m:m>
                        </m:e>
                      </m:d>
                    </m:oMath>
                  </m:oMathPara>
                </a14:m>
                <a:endParaRPr lang="en-US" sz="1400" dirty="0"/>
              </a:p>
              <a:p>
                <a:pPr marL="0" indent="0">
                  <a:buNone/>
                </a:pPr>
                <a:r>
                  <a:rPr lang="en-US" sz="1400" dirty="0"/>
                  <a:t>As always, check the solution in the original system.</a:t>
                </a:r>
              </a:p>
            </p:txBody>
          </p:sp>
        </mc:Choice>
        <mc:Fallback xmlns="">
          <p:sp>
            <p:nvSpPr>
              <p:cNvPr id="3" name="Content Placeholder 2">
                <a:extLst>
                  <a:ext uri="{FF2B5EF4-FFF2-40B4-BE49-F238E27FC236}">
                    <a16:creationId xmlns:a16="http://schemas.microsoft.com/office/drawing/2014/main" id="{04683EBF-FFAE-1EB3-7755-9E0A15FC82DC}"/>
                  </a:ext>
                </a:extLst>
              </p:cNvPr>
              <p:cNvSpPr>
                <a:spLocks noGrp="1" noRot="1" noChangeAspect="1" noMove="1" noResize="1" noEditPoints="1" noAdjustHandles="1" noChangeArrowheads="1" noChangeShapeType="1" noTextEdit="1"/>
              </p:cNvSpPr>
              <p:nvPr>
                <p:ph idx="1"/>
              </p:nvPr>
            </p:nvSpPr>
            <p:spPr>
              <a:xfrm>
                <a:off x="1371600" y="1531089"/>
                <a:ext cx="10240903" cy="4540030"/>
              </a:xfrm>
              <a:blipFill>
                <a:blip r:embed="rId2"/>
                <a:stretch>
                  <a:fillRect l="-1115"/>
                </a:stretch>
              </a:blipFill>
            </p:spPr>
            <p:txBody>
              <a:bodyPr/>
              <a:lstStyle/>
              <a:p>
                <a:r>
                  <a:rPr lang="en-US">
                    <a:noFill/>
                  </a:rPr>
                  <a:t> </a:t>
                </a:r>
              </a:p>
            </p:txBody>
          </p:sp>
        </mc:Fallback>
      </mc:AlternateContent>
      <p:pic>
        <p:nvPicPr>
          <p:cNvPr id="7" name="Picture 6" descr="A number of numbers on a white background&#10;&#10;Description automatically generated">
            <a:extLst>
              <a:ext uri="{FF2B5EF4-FFF2-40B4-BE49-F238E27FC236}">
                <a16:creationId xmlns:a16="http://schemas.microsoft.com/office/drawing/2014/main" id="{9883B336-BF04-0DA3-208C-DFB1D7BC7A4B}"/>
              </a:ext>
            </a:extLst>
          </p:cNvPr>
          <p:cNvPicPr>
            <a:picLocks noChangeAspect="1"/>
          </p:cNvPicPr>
          <p:nvPr/>
        </p:nvPicPr>
        <p:blipFill>
          <a:blip r:embed="rId3"/>
          <a:stretch>
            <a:fillRect/>
          </a:stretch>
        </p:blipFill>
        <p:spPr>
          <a:xfrm>
            <a:off x="5721845" y="2978144"/>
            <a:ext cx="1540412" cy="822960"/>
          </a:xfrm>
          <a:prstGeom prst="rect">
            <a:avLst/>
          </a:prstGeom>
        </p:spPr>
      </p:pic>
    </p:spTree>
    <p:extLst>
      <p:ext uri="{BB962C8B-B14F-4D97-AF65-F5344CB8AC3E}">
        <p14:creationId xmlns:p14="http://schemas.microsoft.com/office/powerpoint/2010/main" val="450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02AC-459E-B645-A332-B6D7B6B48A69}"/>
              </a:ext>
            </a:extLst>
          </p:cNvPr>
          <p:cNvSpPr>
            <a:spLocks noGrp="1"/>
          </p:cNvSpPr>
          <p:nvPr>
            <p:ph type="title"/>
          </p:nvPr>
        </p:nvSpPr>
        <p:spPr/>
        <p:txBody>
          <a:bodyPr/>
          <a:lstStyle/>
          <a:p>
            <a:r>
              <a:rPr lang="en-US" dirty="0"/>
              <a:t>python</a:t>
            </a:r>
          </a:p>
        </p:txBody>
      </p:sp>
      <p:pic>
        <p:nvPicPr>
          <p:cNvPr id="5" name="Picture 4" descr="A screenshot of a math problem&#10;&#10;Description automatically generated">
            <a:extLst>
              <a:ext uri="{FF2B5EF4-FFF2-40B4-BE49-F238E27FC236}">
                <a16:creationId xmlns:a16="http://schemas.microsoft.com/office/drawing/2014/main" id="{0AD97ECD-177E-EF2F-3EBC-259FE1CFAC28}"/>
              </a:ext>
            </a:extLst>
          </p:cNvPr>
          <p:cNvPicPr>
            <a:picLocks noChangeAspect="1"/>
          </p:cNvPicPr>
          <p:nvPr/>
        </p:nvPicPr>
        <p:blipFill>
          <a:blip r:embed="rId2"/>
          <a:stretch>
            <a:fillRect/>
          </a:stretch>
        </p:blipFill>
        <p:spPr>
          <a:xfrm>
            <a:off x="2157820" y="1960821"/>
            <a:ext cx="7226533" cy="3657600"/>
          </a:xfrm>
          <a:prstGeom prst="rect">
            <a:avLst/>
          </a:prstGeom>
        </p:spPr>
      </p:pic>
    </p:spTree>
    <p:extLst>
      <p:ext uri="{BB962C8B-B14F-4D97-AF65-F5344CB8AC3E}">
        <p14:creationId xmlns:p14="http://schemas.microsoft.com/office/powerpoint/2010/main" val="77407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5E0-AD35-2A46-8072-2EC73053F6C3}"/>
              </a:ext>
            </a:extLst>
          </p:cNvPr>
          <p:cNvSpPr>
            <a:spLocks noGrp="1"/>
          </p:cNvSpPr>
          <p:nvPr>
            <p:ph type="title"/>
          </p:nvPr>
        </p:nvSpPr>
        <p:spPr/>
        <p:txBody>
          <a:bodyPr/>
          <a:lstStyle/>
          <a:p>
            <a:r>
              <a:rPr lang="en-US" dirty="0"/>
              <a:t>Multiplicative Inverses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C39A97-8C6A-0840-9D06-EDF12FCD276A}"/>
                  </a:ext>
                </a:extLst>
              </p:cNvPr>
              <p:cNvSpPr txBox="1"/>
              <p:nvPr/>
            </p:nvSpPr>
            <p:spPr>
              <a:xfrm>
                <a:off x="1173267" y="3759768"/>
                <a:ext cx="2407534" cy="451598"/>
              </a:xfrm>
              <a:prstGeom prst="rect">
                <a:avLst/>
              </a:prstGeom>
              <a:noFill/>
            </p:spPr>
            <p:txBody>
              <a:bodyPr wrap="square" rtlCol="0">
                <a:spAutoFit/>
              </a:bodyPr>
              <a:lstStyle/>
              <a:p>
                <a:r>
                  <a:rPr lang="en-US" sz="1400" dirty="0"/>
                  <a:t>Find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if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mr>
                        </m:m>
                      </m:e>
                    </m:d>
                  </m:oMath>
                </a14:m>
                <a:endParaRPr lang="en-US" sz="1400" dirty="0"/>
              </a:p>
            </p:txBody>
          </p:sp>
        </mc:Choice>
        <mc:Fallback xmlns="">
          <p:sp>
            <p:nvSpPr>
              <p:cNvPr id="4" name="TextBox 3">
                <a:extLst>
                  <a:ext uri="{FF2B5EF4-FFF2-40B4-BE49-F238E27FC236}">
                    <a16:creationId xmlns:a16="http://schemas.microsoft.com/office/drawing/2014/main" id="{2CC39A97-8C6A-0840-9D06-EDF12FCD276A}"/>
                  </a:ext>
                </a:extLst>
              </p:cNvPr>
              <p:cNvSpPr txBox="1">
                <a:spLocks noRot="1" noChangeAspect="1" noMove="1" noResize="1" noEditPoints="1" noAdjustHandles="1" noChangeArrowheads="1" noChangeShapeType="1" noTextEdit="1"/>
              </p:cNvSpPr>
              <p:nvPr/>
            </p:nvSpPr>
            <p:spPr>
              <a:xfrm>
                <a:off x="1173267" y="3759768"/>
                <a:ext cx="2407534" cy="451598"/>
              </a:xfrm>
              <a:prstGeom prst="rect">
                <a:avLst/>
              </a:prstGeom>
              <a:blipFill>
                <a:blip r:embed="rId2"/>
                <a:stretch>
                  <a:fillRect l="-1053"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FF3EA0-80C8-424F-B604-20EB32B3BA8D}"/>
                  </a:ext>
                </a:extLst>
              </p:cNvPr>
              <p:cNvSpPr txBox="1"/>
              <p:nvPr/>
            </p:nvSpPr>
            <p:spPr>
              <a:xfrm>
                <a:off x="1173267" y="4448245"/>
                <a:ext cx="3884870" cy="307777"/>
              </a:xfrm>
              <a:prstGeom prst="rect">
                <a:avLst/>
              </a:prstGeom>
              <a:noFill/>
            </p:spPr>
            <p:txBody>
              <a:bodyPr wrap="square" rtlCol="0">
                <a:spAutoFit/>
              </a:bodyPr>
              <a:lstStyle/>
              <a:p>
                <a:r>
                  <a:rPr lang="en-US" sz="1400" dirty="0"/>
                  <a:t>Form the augmented matrix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r>
                      <a:rPr lang="en-US" sz="1400" b="0" i="1" smtClean="0">
                        <a:latin typeface="Cambria Math" panose="02040503050406030204" pitchFamily="18" charset="0"/>
                      </a:rPr>
                      <m:t>]</m:t>
                    </m:r>
                  </m:oMath>
                </a14:m>
                <a:r>
                  <a:rPr lang="en-US" sz="1400" dirty="0"/>
                  <a:t>:</a:t>
                </a:r>
              </a:p>
            </p:txBody>
          </p:sp>
        </mc:Choice>
        <mc:Fallback xmlns="">
          <p:sp>
            <p:nvSpPr>
              <p:cNvPr id="5" name="TextBox 4">
                <a:extLst>
                  <a:ext uri="{FF2B5EF4-FFF2-40B4-BE49-F238E27FC236}">
                    <a16:creationId xmlns:a16="http://schemas.microsoft.com/office/drawing/2014/main" id="{D4FF3EA0-80C8-424F-B604-20EB32B3BA8D}"/>
                  </a:ext>
                </a:extLst>
              </p:cNvPr>
              <p:cNvSpPr txBox="1">
                <a:spLocks noRot="1" noChangeAspect="1" noMove="1" noResize="1" noEditPoints="1" noAdjustHandles="1" noChangeArrowheads="1" noChangeShapeType="1" noTextEdit="1"/>
              </p:cNvSpPr>
              <p:nvPr/>
            </p:nvSpPr>
            <p:spPr>
              <a:xfrm>
                <a:off x="1173267" y="4448245"/>
                <a:ext cx="3884870" cy="307777"/>
              </a:xfrm>
              <a:prstGeom prst="rect">
                <a:avLst/>
              </a:prstGeom>
              <a:blipFill>
                <a:blip r:embed="rId3"/>
                <a:stretch>
                  <a:fillRect l="-651"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031E2C-AD67-824B-85E0-7A78313EAE48}"/>
                  </a:ext>
                </a:extLst>
              </p:cNvPr>
              <p:cNvSpPr txBox="1"/>
              <p:nvPr/>
            </p:nvSpPr>
            <p:spPr>
              <a:xfrm>
                <a:off x="5978756" y="2161105"/>
                <a:ext cx="4132163" cy="307777"/>
              </a:xfrm>
              <a:prstGeom prst="rect">
                <a:avLst/>
              </a:prstGeom>
              <a:noFill/>
            </p:spPr>
            <p:txBody>
              <a:bodyPr wrap="square" rtlCol="0">
                <a:spAutoFit/>
              </a:bodyPr>
              <a:lstStyle/>
              <a:p>
                <a:r>
                  <a:rPr lang="en-US" sz="1400" dirty="0"/>
                  <a:t>Perform row operations to transform </a:t>
                </a:r>
                <a14:m>
                  <m:oMath xmlns:m="http://schemas.openxmlformats.org/officeDocument/2006/math">
                    <m:r>
                      <a:rPr lang="en-US" sz="1400" b="0" i="1" smtClean="0">
                        <a:latin typeface="Cambria Math" panose="02040503050406030204" pitchFamily="18" charset="0"/>
                      </a:rPr>
                      <m:t>𝐴</m:t>
                    </m:r>
                  </m:oMath>
                </a14:m>
                <a:r>
                  <a:rPr lang="en-US" sz="1400" dirty="0"/>
                  <a:t> to </a:t>
                </a:r>
                <a14:m>
                  <m:oMath xmlns:m="http://schemas.openxmlformats.org/officeDocument/2006/math">
                    <m:r>
                      <a:rPr lang="en-US" sz="1400" b="0" i="1" smtClean="0">
                        <a:latin typeface="Cambria Math" panose="02040503050406030204" pitchFamily="18" charset="0"/>
                      </a:rPr>
                      <m:t>𝐼</m:t>
                    </m:r>
                  </m:oMath>
                </a14:m>
                <a:r>
                  <a:rPr lang="en-US" sz="1400" dirty="0"/>
                  <a:t>:</a:t>
                </a:r>
              </a:p>
            </p:txBody>
          </p:sp>
        </mc:Choice>
        <mc:Fallback xmlns="">
          <p:sp>
            <p:nvSpPr>
              <p:cNvPr id="10" name="TextBox 9">
                <a:extLst>
                  <a:ext uri="{FF2B5EF4-FFF2-40B4-BE49-F238E27FC236}">
                    <a16:creationId xmlns:a16="http://schemas.microsoft.com/office/drawing/2014/main" id="{DF031E2C-AD67-824B-85E0-7A78313EAE48}"/>
                  </a:ext>
                </a:extLst>
              </p:cNvPr>
              <p:cNvSpPr txBox="1">
                <a:spLocks noRot="1" noChangeAspect="1" noMove="1" noResize="1" noEditPoints="1" noAdjustHandles="1" noChangeArrowheads="1" noChangeShapeType="1" noTextEdit="1"/>
              </p:cNvSpPr>
              <p:nvPr/>
            </p:nvSpPr>
            <p:spPr>
              <a:xfrm>
                <a:off x="5978756" y="2161105"/>
                <a:ext cx="4132163" cy="307777"/>
              </a:xfrm>
              <a:prstGeom prst="rect">
                <a:avLst/>
              </a:prstGeom>
              <a:blipFill>
                <a:blip r:embed="rId4"/>
                <a:stretch>
                  <a:fillRect l="-306"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6B3564-F0F2-B042-8552-AFBB90575A63}"/>
                  </a:ext>
                </a:extLst>
              </p:cNvPr>
              <p:cNvSpPr txBox="1"/>
              <p:nvPr/>
            </p:nvSpPr>
            <p:spPr>
              <a:xfrm>
                <a:off x="6030392" y="2788920"/>
                <a:ext cx="14900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−2</m:t>
                          </m:r>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2</m:t>
                          </m:r>
                        </m:sub>
                      </m:sSub>
                      <m:r>
                        <a:rPr lang="en-US" sz="1400" b="0" i="1" smtClean="0">
                          <a:solidFill>
                            <a:srgbClr val="FF0000"/>
                          </a:solidFill>
                          <a:latin typeface="Cambria Math" panose="02040503050406030204" pitchFamily="18" charset="0"/>
                          <a:ea typeface="Cambria Math" panose="02040503050406030204" pitchFamily="18" charset="0"/>
                        </a:rPr>
                        <m:t>→</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𝑅</m:t>
                          </m:r>
                        </m:e>
                        <m:sub>
                          <m:r>
                            <a:rPr lang="en-US" sz="14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400" dirty="0"/>
              </a:p>
            </p:txBody>
          </p:sp>
        </mc:Choice>
        <mc:Fallback xmlns="">
          <p:sp>
            <p:nvSpPr>
              <p:cNvPr id="13" name="TextBox 12">
                <a:extLst>
                  <a:ext uri="{FF2B5EF4-FFF2-40B4-BE49-F238E27FC236}">
                    <a16:creationId xmlns:a16="http://schemas.microsoft.com/office/drawing/2014/main" id="{6C6B3564-F0F2-B042-8552-AFBB90575A63}"/>
                  </a:ext>
                </a:extLst>
              </p:cNvPr>
              <p:cNvSpPr txBox="1">
                <a:spLocks noRot="1" noChangeAspect="1" noMove="1" noResize="1" noEditPoints="1" noAdjustHandles="1" noChangeArrowheads="1" noChangeShapeType="1" noTextEdit="1"/>
              </p:cNvSpPr>
              <p:nvPr/>
            </p:nvSpPr>
            <p:spPr>
              <a:xfrm>
                <a:off x="6030392" y="2788920"/>
                <a:ext cx="1490024" cy="307777"/>
              </a:xfrm>
              <a:prstGeom prst="rect">
                <a:avLst/>
              </a:prstGeom>
              <a:blipFill>
                <a:blip r:embed="rId5"/>
                <a:stretch>
                  <a:fillRect/>
                </a:stretch>
              </a:blipFill>
            </p:spPr>
            <p:txBody>
              <a:bodyPr/>
              <a:lstStyle/>
              <a:p>
                <a:r>
                  <a:rPr lang="en-US">
                    <a:noFill/>
                  </a:rPr>
                  <a:t> </a:t>
                </a:r>
              </a:p>
            </p:txBody>
          </p:sp>
        </mc:Fallback>
      </mc:AlternateContent>
      <p:sp>
        <p:nvSpPr>
          <p:cNvPr id="14" name="Right Arrow 13">
            <a:extLst>
              <a:ext uri="{FF2B5EF4-FFF2-40B4-BE49-F238E27FC236}">
                <a16:creationId xmlns:a16="http://schemas.microsoft.com/office/drawing/2014/main" id="{A5BEC6CA-9DD8-7149-B82E-5699F497C494}"/>
              </a:ext>
            </a:extLst>
          </p:cNvPr>
          <p:cNvSpPr/>
          <p:nvPr/>
        </p:nvSpPr>
        <p:spPr>
          <a:xfrm>
            <a:off x="7517288" y="2935224"/>
            <a:ext cx="280902"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AF55061-534F-0340-AE43-4454286FA188}"/>
                  </a:ext>
                </a:extLst>
              </p:cNvPr>
              <p:cNvSpPr txBox="1"/>
              <p:nvPr/>
            </p:nvSpPr>
            <p:spPr>
              <a:xfrm>
                <a:off x="1134319" y="2161105"/>
                <a:ext cx="2060294" cy="882486"/>
              </a:xfrm>
              <a:prstGeom prst="rect">
                <a:avLst/>
              </a:prstGeom>
              <a:noFill/>
            </p:spPr>
            <p:txBody>
              <a:bodyPr wrap="square" rtlCol="0">
                <a:spAutoFit/>
              </a:bodyPr>
              <a:lstStyle/>
              <a:p>
                <a:r>
                  <a:rPr lang="en-US" sz="1400" dirty="0"/>
                  <a:t>2 x 2 Identity matrix</a:t>
                </a:r>
              </a:p>
              <a:p>
                <a:endParaRPr lang="en-US" sz="1400" dirty="0"/>
              </a:p>
              <a:p>
                <a:pPr/>
                <a14:m>
                  <m:oMathPara xmlns:m="http://schemas.openxmlformats.org/officeDocument/2006/math">
                    <m:oMathParaPr>
                      <m:jc m:val="center"/>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15" name="TextBox 14">
                <a:extLst>
                  <a:ext uri="{FF2B5EF4-FFF2-40B4-BE49-F238E27FC236}">
                    <a16:creationId xmlns:a16="http://schemas.microsoft.com/office/drawing/2014/main" id="{FAF55061-534F-0340-AE43-4454286FA188}"/>
                  </a:ext>
                </a:extLst>
              </p:cNvPr>
              <p:cNvSpPr txBox="1">
                <a:spLocks noRot="1" noChangeAspect="1" noMove="1" noResize="1" noEditPoints="1" noAdjustHandles="1" noChangeArrowheads="1" noChangeShapeType="1" noTextEdit="1"/>
              </p:cNvSpPr>
              <p:nvPr/>
            </p:nvSpPr>
            <p:spPr>
              <a:xfrm>
                <a:off x="1134319" y="2161105"/>
                <a:ext cx="2060294" cy="882486"/>
              </a:xfrm>
              <a:prstGeom prst="rect">
                <a:avLst/>
              </a:prstGeom>
              <a:blipFill>
                <a:blip r:embed="rId6"/>
                <a:stretch>
                  <a:fillRect l="-1227" t="-1429"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794D06-D9C3-0145-A104-9FA6181A315E}"/>
                  </a:ext>
                </a:extLst>
              </p:cNvPr>
              <p:cNvSpPr txBox="1"/>
              <p:nvPr/>
            </p:nvSpPr>
            <p:spPr>
              <a:xfrm>
                <a:off x="1173267" y="3234093"/>
                <a:ext cx="3431894" cy="307777"/>
              </a:xfrm>
              <a:prstGeom prst="rect">
                <a:avLst/>
              </a:prstGeom>
              <a:noFill/>
            </p:spPr>
            <p:txBody>
              <a:bodyPr wrap="square" rtlCol="0">
                <a:spAutoFit/>
              </a:bodyPr>
              <a:lstStyle/>
              <a:p>
                <a:r>
                  <a:rPr lang="en-US" sz="1400" dirty="0"/>
                  <a:t>If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exists, then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oMath>
                </a14:m>
                <a:endParaRPr lang="en-US" sz="1400" dirty="0"/>
              </a:p>
            </p:txBody>
          </p:sp>
        </mc:Choice>
        <mc:Fallback xmlns="">
          <p:sp>
            <p:nvSpPr>
              <p:cNvPr id="16" name="TextBox 15">
                <a:extLst>
                  <a:ext uri="{FF2B5EF4-FFF2-40B4-BE49-F238E27FC236}">
                    <a16:creationId xmlns:a16="http://schemas.microsoft.com/office/drawing/2014/main" id="{72794D06-D9C3-0145-A104-9FA6181A315E}"/>
                  </a:ext>
                </a:extLst>
              </p:cNvPr>
              <p:cNvSpPr txBox="1">
                <a:spLocks noRot="1" noChangeAspect="1" noMove="1" noResize="1" noEditPoints="1" noAdjustHandles="1" noChangeArrowheads="1" noChangeShapeType="1" noTextEdit="1"/>
              </p:cNvSpPr>
              <p:nvPr/>
            </p:nvSpPr>
            <p:spPr>
              <a:xfrm>
                <a:off x="1173267" y="3234093"/>
                <a:ext cx="3431894" cy="307777"/>
              </a:xfrm>
              <a:prstGeom prst="rect">
                <a:avLst/>
              </a:prstGeom>
              <a:blipFill>
                <a:blip r:embed="rId7"/>
                <a:stretch>
                  <a:fillRect l="-738" t="-4000" b="-20000"/>
                </a:stretch>
              </a:blipFill>
            </p:spPr>
            <p:txBody>
              <a:bodyPr/>
              <a:lstStyle/>
              <a:p>
                <a:r>
                  <a:rPr lang="en-US">
                    <a:noFill/>
                  </a:rPr>
                  <a:t> </a:t>
                </a:r>
              </a:p>
            </p:txBody>
          </p:sp>
        </mc:Fallback>
      </mc:AlternateContent>
      <p:pic>
        <p:nvPicPr>
          <p:cNvPr id="6" name="Picture 5" descr="A close up of a clock&#10;&#10;Description automatically generated">
            <a:extLst>
              <a:ext uri="{FF2B5EF4-FFF2-40B4-BE49-F238E27FC236}">
                <a16:creationId xmlns:a16="http://schemas.microsoft.com/office/drawing/2014/main" id="{E4A25A17-5047-8345-BD8A-CB1CE00656E5}"/>
              </a:ext>
            </a:extLst>
          </p:cNvPr>
          <p:cNvPicPr>
            <a:picLocks noChangeAspect="1"/>
          </p:cNvPicPr>
          <p:nvPr/>
        </p:nvPicPr>
        <p:blipFill>
          <a:blip r:embed="rId8"/>
          <a:stretch>
            <a:fillRect/>
          </a:stretch>
        </p:blipFill>
        <p:spPr>
          <a:xfrm>
            <a:off x="1173268" y="4973920"/>
            <a:ext cx="1530191" cy="640080"/>
          </a:xfrm>
          <a:prstGeom prst="rect">
            <a:avLst/>
          </a:prstGeom>
        </p:spPr>
      </p:pic>
      <p:pic>
        <p:nvPicPr>
          <p:cNvPr id="8" name="Picture 7" descr="A close up of a clock&#10;&#10;Description automatically generated">
            <a:extLst>
              <a:ext uri="{FF2B5EF4-FFF2-40B4-BE49-F238E27FC236}">
                <a16:creationId xmlns:a16="http://schemas.microsoft.com/office/drawing/2014/main" id="{EEEB06C1-C661-8845-A546-72F250A411FF}"/>
              </a:ext>
            </a:extLst>
          </p:cNvPr>
          <p:cNvPicPr>
            <a:picLocks noChangeAspect="1"/>
          </p:cNvPicPr>
          <p:nvPr/>
        </p:nvPicPr>
        <p:blipFill>
          <a:blip r:embed="rId9"/>
          <a:stretch>
            <a:fillRect/>
          </a:stretch>
        </p:blipFill>
        <p:spPr>
          <a:xfrm>
            <a:off x="7903210" y="2512861"/>
            <a:ext cx="1570196" cy="640080"/>
          </a:xfrm>
          <a:prstGeom prst="rect">
            <a:avLst/>
          </a:prstGeom>
        </p:spPr>
      </p:pic>
      <p:pic>
        <p:nvPicPr>
          <p:cNvPr id="12" name="Picture 11" descr="A close up of a clock&#10;&#10;Description automatically generated">
            <a:extLst>
              <a:ext uri="{FF2B5EF4-FFF2-40B4-BE49-F238E27FC236}">
                <a16:creationId xmlns:a16="http://schemas.microsoft.com/office/drawing/2014/main" id="{1BA2674E-AFD8-7B4D-99E6-5CAE7E2A80E8}"/>
              </a:ext>
            </a:extLst>
          </p:cNvPr>
          <p:cNvPicPr>
            <a:picLocks noChangeAspect="1"/>
          </p:cNvPicPr>
          <p:nvPr/>
        </p:nvPicPr>
        <p:blipFill>
          <a:blip r:embed="rId10"/>
          <a:stretch>
            <a:fillRect/>
          </a:stretch>
        </p:blipFill>
        <p:spPr>
          <a:xfrm>
            <a:off x="7901204" y="3626822"/>
            <a:ext cx="1500188" cy="640080"/>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09F3271-DDFC-B049-B20D-EA576E168C82}"/>
                  </a:ext>
                </a:extLst>
              </p:cNvPr>
              <p:cNvSpPr txBox="1"/>
              <p:nvPr/>
            </p:nvSpPr>
            <p:spPr>
              <a:xfrm>
                <a:off x="6096000" y="3671603"/>
                <a:ext cx="14900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2</m:t>
                          </m:r>
                        </m:sub>
                      </m:sSub>
                      <m:r>
                        <a:rPr lang="en-US" sz="1400" b="0" i="1" smtClean="0">
                          <a:solidFill>
                            <a:srgbClr val="FF0000"/>
                          </a:solidFill>
                          <a:latin typeface="Cambria Math" panose="02040503050406030204" pitchFamily="18" charset="0"/>
                        </a:rPr>
                        <m:t>+2</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ea typeface="Cambria Math" panose="02040503050406030204" pitchFamily="18" charset="0"/>
                        </a:rPr>
                        <m:t>→</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𝑅</m:t>
                          </m:r>
                        </m:e>
                        <m:sub>
                          <m:r>
                            <a:rPr lang="en-US" sz="14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400" dirty="0"/>
              </a:p>
            </p:txBody>
          </p:sp>
        </mc:Choice>
        <mc:Fallback xmlns="">
          <p:sp>
            <p:nvSpPr>
              <p:cNvPr id="20" name="TextBox 19">
                <a:extLst>
                  <a:ext uri="{FF2B5EF4-FFF2-40B4-BE49-F238E27FC236}">
                    <a16:creationId xmlns:a16="http://schemas.microsoft.com/office/drawing/2014/main" id="{009F3271-DDFC-B049-B20D-EA576E168C82}"/>
                  </a:ext>
                </a:extLst>
              </p:cNvPr>
              <p:cNvSpPr txBox="1">
                <a:spLocks noRot="1" noChangeAspect="1" noMove="1" noResize="1" noEditPoints="1" noAdjustHandles="1" noChangeArrowheads="1" noChangeShapeType="1" noTextEdit="1"/>
              </p:cNvSpPr>
              <p:nvPr/>
            </p:nvSpPr>
            <p:spPr>
              <a:xfrm>
                <a:off x="6096000" y="3671603"/>
                <a:ext cx="1490024" cy="307777"/>
              </a:xfrm>
              <a:prstGeom prst="rect">
                <a:avLst/>
              </a:prstGeom>
              <a:blipFill>
                <a:blip r:embed="rId11"/>
                <a:stretch>
                  <a:fillRect/>
                </a:stretch>
              </a:blipFill>
            </p:spPr>
            <p:txBody>
              <a:bodyPr/>
              <a:lstStyle/>
              <a:p>
                <a:r>
                  <a:rPr lang="en-US">
                    <a:noFill/>
                  </a:rPr>
                  <a:t> </a:t>
                </a:r>
              </a:p>
            </p:txBody>
          </p:sp>
        </mc:Fallback>
      </mc:AlternateContent>
      <p:sp>
        <p:nvSpPr>
          <p:cNvPr id="21" name="Right Arrow 20">
            <a:extLst>
              <a:ext uri="{FF2B5EF4-FFF2-40B4-BE49-F238E27FC236}">
                <a16:creationId xmlns:a16="http://schemas.microsoft.com/office/drawing/2014/main" id="{D4824FE7-4D94-B941-A9CB-DCEB36DDED4A}"/>
              </a:ext>
            </a:extLst>
          </p:cNvPr>
          <p:cNvSpPr/>
          <p:nvPr/>
        </p:nvSpPr>
        <p:spPr>
          <a:xfrm>
            <a:off x="7517288" y="3801683"/>
            <a:ext cx="280902"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close up of a clock&#10;&#10;Description automatically generated">
            <a:extLst>
              <a:ext uri="{FF2B5EF4-FFF2-40B4-BE49-F238E27FC236}">
                <a16:creationId xmlns:a16="http://schemas.microsoft.com/office/drawing/2014/main" id="{6F51DD10-A397-C541-999C-9DC2ED41BF51}"/>
              </a:ext>
            </a:extLst>
          </p:cNvPr>
          <p:cNvPicPr>
            <a:picLocks noChangeAspect="1"/>
          </p:cNvPicPr>
          <p:nvPr/>
        </p:nvPicPr>
        <p:blipFill>
          <a:blip r:embed="rId12"/>
          <a:stretch>
            <a:fillRect/>
          </a:stretch>
        </p:blipFill>
        <p:spPr>
          <a:xfrm>
            <a:off x="7918723" y="4668659"/>
            <a:ext cx="1567543" cy="731520"/>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9CF2997-1DF2-9244-93B4-55C19986438E}"/>
                  </a:ext>
                </a:extLst>
              </p:cNvPr>
              <p:cNvSpPr txBox="1"/>
              <p:nvPr/>
            </p:nvSpPr>
            <p:spPr>
              <a:xfrm>
                <a:off x="6591682" y="4695585"/>
                <a:ext cx="925606" cy="3549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US" sz="1400" b="0" i="1" smtClean="0">
                              <a:solidFill>
                                <a:srgbClr val="FF0000"/>
                              </a:solidFill>
                              <a:latin typeface="Cambria Math" panose="02040503050406030204" pitchFamily="18" charset="0"/>
                            </a:rPr>
                          </m:ctrlPr>
                        </m:boxPr>
                        <m:e>
                          <m:argPr>
                            <m:argSz m:val="-1"/>
                          </m:argPr>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a:rPr lang="en-US" sz="1400" b="0" i="1" smtClean="0">
                                  <a:solidFill>
                                    <a:srgbClr val="FF0000"/>
                                  </a:solidFill>
                                  <a:latin typeface="Cambria Math" panose="02040503050406030204" pitchFamily="18" charset="0"/>
                                </a:rPr>
                                <m:t>2</m:t>
                              </m:r>
                            </m:den>
                          </m:f>
                        </m:e>
                      </m:box>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ea typeface="Cambria Math" panose="02040503050406030204" pitchFamily="18" charset="0"/>
                        </a:rPr>
                        <m:t>→</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𝑅</m:t>
                          </m:r>
                        </m:e>
                        <m:sub>
                          <m:r>
                            <a:rPr lang="en-US" sz="14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400" dirty="0"/>
              </a:p>
            </p:txBody>
          </p:sp>
        </mc:Choice>
        <mc:Fallback xmlns="">
          <p:sp>
            <p:nvSpPr>
              <p:cNvPr id="24" name="TextBox 23">
                <a:extLst>
                  <a:ext uri="{FF2B5EF4-FFF2-40B4-BE49-F238E27FC236}">
                    <a16:creationId xmlns:a16="http://schemas.microsoft.com/office/drawing/2014/main" id="{E9CF2997-1DF2-9244-93B4-55C19986438E}"/>
                  </a:ext>
                </a:extLst>
              </p:cNvPr>
              <p:cNvSpPr txBox="1">
                <a:spLocks noRot="1" noChangeAspect="1" noMove="1" noResize="1" noEditPoints="1" noAdjustHandles="1" noChangeArrowheads="1" noChangeShapeType="1" noTextEdit="1"/>
              </p:cNvSpPr>
              <p:nvPr/>
            </p:nvSpPr>
            <p:spPr>
              <a:xfrm>
                <a:off x="6591682" y="4695585"/>
                <a:ext cx="925606" cy="35490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77A0D67-0AA5-7244-B350-CB7B028BE15D}"/>
                  </a:ext>
                </a:extLst>
              </p:cNvPr>
              <p:cNvSpPr txBox="1"/>
              <p:nvPr/>
            </p:nvSpPr>
            <p:spPr>
              <a:xfrm>
                <a:off x="6591682" y="5029200"/>
                <a:ext cx="925606" cy="3434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US" sz="1400" b="0" i="1" smtClean="0">
                              <a:solidFill>
                                <a:srgbClr val="FF0000"/>
                              </a:solidFill>
                              <a:latin typeface="Cambria Math" panose="02040503050406030204" pitchFamily="18" charset="0"/>
                            </a:rPr>
                          </m:ctrlPr>
                        </m:boxPr>
                        <m:e>
                          <m:argPr>
                            <m:argSz m:val="-1"/>
                          </m:argPr>
                          <m:f>
                            <m:fPr>
                              <m:ctrlPr>
                                <a:rPr lang="en-US" sz="1400" b="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m:t>
                              </m:r>
                            </m:num>
                            <m:den>
                              <m:r>
                                <a:rPr lang="en-US" sz="1400" b="0" i="1" smtClean="0">
                                  <a:solidFill>
                                    <a:srgbClr val="FF0000"/>
                                  </a:solidFill>
                                  <a:latin typeface="Cambria Math" panose="02040503050406030204" pitchFamily="18" charset="0"/>
                                </a:rPr>
                                <m:t>2</m:t>
                              </m:r>
                            </m:den>
                          </m:f>
                        </m:e>
                      </m:box>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2</m:t>
                          </m:r>
                        </m:sub>
                      </m:sSub>
                      <m:r>
                        <a:rPr lang="en-US" sz="1400" b="0" i="1" smtClean="0">
                          <a:solidFill>
                            <a:srgbClr val="FF0000"/>
                          </a:solidFill>
                          <a:latin typeface="Cambria Math" panose="02040503050406030204" pitchFamily="18" charset="0"/>
                          <a:ea typeface="Cambria Math" panose="02040503050406030204" pitchFamily="18" charset="0"/>
                        </a:rPr>
                        <m:t>→</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𝑅</m:t>
                          </m:r>
                        </m:e>
                        <m:sub>
                          <m:r>
                            <a:rPr lang="en-US" sz="14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400" dirty="0"/>
              </a:p>
            </p:txBody>
          </p:sp>
        </mc:Choice>
        <mc:Fallback xmlns="">
          <p:sp>
            <p:nvSpPr>
              <p:cNvPr id="25" name="TextBox 24">
                <a:extLst>
                  <a:ext uri="{FF2B5EF4-FFF2-40B4-BE49-F238E27FC236}">
                    <a16:creationId xmlns:a16="http://schemas.microsoft.com/office/drawing/2014/main" id="{A77A0D67-0AA5-7244-B350-CB7B028BE15D}"/>
                  </a:ext>
                </a:extLst>
              </p:cNvPr>
              <p:cNvSpPr txBox="1">
                <a:spLocks noRot="1" noChangeAspect="1" noMove="1" noResize="1" noEditPoints="1" noAdjustHandles="1" noChangeArrowheads="1" noChangeShapeType="1" noTextEdit="1"/>
              </p:cNvSpPr>
              <p:nvPr/>
            </p:nvSpPr>
            <p:spPr>
              <a:xfrm>
                <a:off x="6591682" y="5029200"/>
                <a:ext cx="925606" cy="343427"/>
              </a:xfrm>
              <a:prstGeom prst="rect">
                <a:avLst/>
              </a:prstGeom>
              <a:blipFill>
                <a:blip r:embed="rId14"/>
                <a:stretch>
                  <a:fillRect/>
                </a:stretch>
              </a:blipFill>
            </p:spPr>
            <p:txBody>
              <a:bodyPr/>
              <a:lstStyle/>
              <a:p>
                <a:r>
                  <a:rPr lang="en-US">
                    <a:noFill/>
                  </a:rPr>
                  <a:t> </a:t>
                </a:r>
              </a:p>
            </p:txBody>
          </p:sp>
        </mc:Fallback>
      </mc:AlternateContent>
      <p:sp>
        <p:nvSpPr>
          <p:cNvPr id="26" name="Right Arrow 25">
            <a:extLst>
              <a:ext uri="{FF2B5EF4-FFF2-40B4-BE49-F238E27FC236}">
                <a16:creationId xmlns:a16="http://schemas.microsoft.com/office/drawing/2014/main" id="{AEA04529-5967-5F4F-8241-486556DBE6D5}"/>
              </a:ext>
            </a:extLst>
          </p:cNvPr>
          <p:cNvSpPr/>
          <p:nvPr/>
        </p:nvSpPr>
        <p:spPr>
          <a:xfrm>
            <a:off x="7517288" y="4846320"/>
            <a:ext cx="280902"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29BA2959-604F-7F46-B898-5A6E8FA6D782}"/>
              </a:ext>
            </a:extLst>
          </p:cNvPr>
          <p:cNvSpPr/>
          <p:nvPr/>
        </p:nvSpPr>
        <p:spPr>
          <a:xfrm>
            <a:off x="7517288" y="5166360"/>
            <a:ext cx="280902"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F52F4F9-B035-C24E-98A0-2286210A9EFE}"/>
                  </a:ext>
                </a:extLst>
              </p:cNvPr>
              <p:cNvSpPr txBox="1"/>
              <p:nvPr/>
            </p:nvSpPr>
            <p:spPr>
              <a:xfrm>
                <a:off x="10110919" y="4692315"/>
                <a:ext cx="1536192" cy="62549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box>
                              </m:e>
                            </m:mr>
                            <m:mr>
                              <m:e>
                                <m:r>
                                  <a:rPr lang="en-US" sz="1400" b="0" i="1" smtClean="0">
                                    <a:latin typeface="Cambria Math" panose="02040503050406030204" pitchFamily="18" charset="0"/>
                                  </a:rPr>
                                  <m:t>−1</m:t>
                                </m:r>
                              </m:e>
                              <m:e>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box>
                              </m:e>
                            </m:mr>
                          </m:m>
                        </m:e>
                      </m:d>
                    </m:oMath>
                  </m:oMathPara>
                </a14:m>
                <a:endParaRPr lang="en-US" sz="1400" dirty="0"/>
              </a:p>
            </p:txBody>
          </p:sp>
        </mc:Choice>
        <mc:Fallback xmlns="">
          <p:sp>
            <p:nvSpPr>
              <p:cNvPr id="28" name="TextBox 27">
                <a:extLst>
                  <a:ext uri="{FF2B5EF4-FFF2-40B4-BE49-F238E27FC236}">
                    <a16:creationId xmlns:a16="http://schemas.microsoft.com/office/drawing/2014/main" id="{5F52F4F9-B035-C24E-98A0-2286210A9EFE}"/>
                  </a:ext>
                </a:extLst>
              </p:cNvPr>
              <p:cNvSpPr txBox="1">
                <a:spLocks noRot="1" noChangeAspect="1" noMove="1" noResize="1" noEditPoints="1" noAdjustHandles="1" noChangeArrowheads="1" noChangeShapeType="1" noTextEdit="1"/>
              </p:cNvSpPr>
              <p:nvPr/>
            </p:nvSpPr>
            <p:spPr>
              <a:xfrm>
                <a:off x="10110919" y="4692315"/>
                <a:ext cx="1536192" cy="62549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1243D28-A69D-8F42-A869-691AB2E60C03}"/>
                  </a:ext>
                </a:extLst>
              </p:cNvPr>
              <p:cNvSpPr txBox="1"/>
              <p:nvPr/>
            </p:nvSpPr>
            <p:spPr>
              <a:xfrm>
                <a:off x="4797363" y="5869270"/>
                <a:ext cx="3389376" cy="307777"/>
              </a:xfrm>
              <a:prstGeom prst="rect">
                <a:avLst/>
              </a:prstGeom>
              <a:noFill/>
            </p:spPr>
            <p:txBody>
              <a:bodyPr wrap="square" rtlCol="0">
                <a:spAutoFit/>
              </a:bodyPr>
              <a:lstStyle/>
              <a:p>
                <a:r>
                  <a:rPr lang="en-US" sz="1400" u="sng" dirty="0"/>
                  <a:t>Your turn</a:t>
                </a:r>
                <a:r>
                  <a:rPr lang="en-US" sz="1400" dirty="0"/>
                  <a:t>: Check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oMath>
                </a14:m>
                <a:endParaRPr lang="en-US" sz="1400" u="sng" dirty="0"/>
              </a:p>
            </p:txBody>
          </p:sp>
        </mc:Choice>
        <mc:Fallback xmlns="">
          <p:sp>
            <p:nvSpPr>
              <p:cNvPr id="29" name="TextBox 28">
                <a:extLst>
                  <a:ext uri="{FF2B5EF4-FFF2-40B4-BE49-F238E27FC236}">
                    <a16:creationId xmlns:a16="http://schemas.microsoft.com/office/drawing/2014/main" id="{A1243D28-A69D-8F42-A869-691AB2E60C03}"/>
                  </a:ext>
                </a:extLst>
              </p:cNvPr>
              <p:cNvSpPr txBox="1">
                <a:spLocks noRot="1" noChangeAspect="1" noMove="1" noResize="1" noEditPoints="1" noAdjustHandles="1" noChangeArrowheads="1" noChangeShapeType="1" noTextEdit="1"/>
              </p:cNvSpPr>
              <p:nvPr/>
            </p:nvSpPr>
            <p:spPr>
              <a:xfrm>
                <a:off x="4797363" y="5869270"/>
                <a:ext cx="3389376" cy="307777"/>
              </a:xfrm>
              <a:prstGeom prst="rect">
                <a:avLst/>
              </a:prstGeom>
              <a:blipFill>
                <a:blip r:embed="rId16"/>
                <a:stretch>
                  <a:fillRect l="-373" t="-4000" b="-16000"/>
                </a:stretch>
              </a:blipFill>
            </p:spPr>
            <p:txBody>
              <a:bodyPr/>
              <a:lstStyle/>
              <a:p>
                <a:r>
                  <a:rPr lang="en-US">
                    <a:noFill/>
                  </a:rPr>
                  <a:t> </a:t>
                </a:r>
              </a:p>
            </p:txBody>
          </p:sp>
        </mc:Fallback>
      </mc:AlternateContent>
    </p:spTree>
    <p:extLst>
      <p:ext uri="{BB962C8B-B14F-4D97-AF65-F5344CB8AC3E}">
        <p14:creationId xmlns:p14="http://schemas.microsoft.com/office/powerpoint/2010/main" val="219144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3" grpId="0"/>
      <p:bldP spid="14" grpId="0" animBg="1"/>
      <p:bldP spid="15" grpId="0"/>
      <p:bldP spid="16" grpId="0"/>
      <p:bldP spid="20" grpId="0"/>
      <p:bldP spid="21" grpId="0" animBg="1"/>
      <p:bldP spid="24" grpId="0"/>
      <p:bldP spid="25" grpId="0"/>
      <p:bldP spid="26" grpId="0" animBg="1"/>
      <p:bldP spid="27" grpId="0" animBg="1"/>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3FE46-2F86-6C49-9832-71A8534AB867}"/>
              </a:ext>
            </a:extLst>
          </p:cNvPr>
          <p:cNvSpPr>
            <a:spLocks noGrp="1"/>
          </p:cNvSpPr>
          <p:nvPr>
            <p:ph type="title"/>
          </p:nvPr>
        </p:nvSpPr>
        <p:spPr/>
        <p:txBody>
          <a:bodyPr/>
          <a:lstStyle/>
          <a:p>
            <a:r>
              <a:rPr lang="en-US" dirty="0"/>
              <a:t>Alternative method with 2x2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46F5AF9-341C-2E42-97E2-D6258DAF64CE}"/>
                  </a:ext>
                </a:extLst>
              </p:cNvPr>
              <p:cNvSpPr txBox="1"/>
              <p:nvPr/>
            </p:nvSpPr>
            <p:spPr>
              <a:xfrm>
                <a:off x="3344118" y="1842588"/>
                <a:ext cx="5503763" cy="455959"/>
              </a:xfrm>
              <a:prstGeom prst="rect">
                <a:avLst/>
              </a:prstGeom>
              <a:noFill/>
            </p:spPr>
            <p:txBody>
              <a:bodyPr wrap="square" rtlCol="0">
                <a:spAutoFit/>
              </a:bodyPr>
              <a:lstStyle/>
              <a:p>
                <a:r>
                  <a:rPr lang="en-US" sz="1400" dirty="0"/>
                  <a:t>If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𝑎</m:t>
                              </m:r>
                            </m:e>
                            <m:e>
                              <m:r>
                                <a:rPr lang="en-US" sz="1400" b="0" i="1" smtClean="0">
                                  <a:latin typeface="Cambria Math" panose="02040503050406030204" pitchFamily="18" charset="0"/>
                                </a:rPr>
                                <m:t>𝑏</m:t>
                              </m:r>
                            </m:e>
                          </m:mr>
                          <m:mr>
                            <m:e>
                              <m:r>
                                <a:rPr lang="en-US" sz="1400" b="0" i="1" smtClean="0">
                                  <a:latin typeface="Cambria Math" panose="02040503050406030204" pitchFamily="18" charset="0"/>
                                </a:rPr>
                                <m:t>𝑐</m:t>
                              </m:r>
                            </m:e>
                            <m:e>
                              <m:r>
                                <a:rPr lang="en-US" sz="1400" b="0" i="1" smtClean="0">
                                  <a:latin typeface="Cambria Math" panose="02040503050406030204" pitchFamily="18" charset="0"/>
                                </a:rPr>
                                <m:t>𝑑</m:t>
                              </m:r>
                            </m:e>
                          </m:mr>
                        </m:m>
                      </m:e>
                    </m:d>
                  </m:oMath>
                </a14:m>
                <a:r>
                  <a:rPr lang="en-US" sz="1400" dirty="0"/>
                  <a:t> and </a:t>
                </a:r>
                <a14:m>
                  <m:oMath xmlns:m="http://schemas.openxmlformats.org/officeDocument/2006/math">
                    <m:r>
                      <a:rPr lang="en-US" sz="1400" b="0" i="1" smtClean="0">
                        <a:latin typeface="Cambria Math" panose="02040503050406030204" pitchFamily="18" charset="0"/>
                      </a:rPr>
                      <m:t>𝑎𝑑</m:t>
                    </m:r>
                    <m:r>
                      <a:rPr lang="en-US" sz="1400" b="0" i="1" smtClean="0">
                        <a:latin typeface="Cambria Math" panose="02040503050406030204" pitchFamily="18" charset="0"/>
                      </a:rPr>
                      <m:t>−</m:t>
                    </m:r>
                    <m:r>
                      <a:rPr lang="en-US" sz="1400" b="0" i="1" smtClean="0">
                        <a:latin typeface="Cambria Math" panose="02040503050406030204" pitchFamily="18" charset="0"/>
                      </a:rPr>
                      <m:t>𝑏𝑐</m:t>
                    </m:r>
                    <m:r>
                      <a:rPr lang="en-US" sz="1400" b="0" i="1" smtClean="0">
                        <a:latin typeface="Cambria Math" panose="02040503050406030204" pitchFamily="18" charset="0"/>
                      </a:rPr>
                      <m:t>≠0</m:t>
                    </m:r>
                  </m:oMath>
                </a14:m>
                <a:r>
                  <a:rPr lang="en-US" sz="1400" dirty="0"/>
                  <a:t>, then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𝑎𝑑</m:t>
                        </m:r>
                        <m:r>
                          <a:rPr lang="en-US" sz="1400" b="0" i="1" smtClean="0">
                            <a:latin typeface="Cambria Math" panose="02040503050406030204" pitchFamily="18" charset="0"/>
                          </a:rPr>
                          <m:t>−</m:t>
                        </m:r>
                        <m:r>
                          <a:rPr lang="en-US" sz="1400" b="0" i="1" smtClean="0">
                            <a:latin typeface="Cambria Math" panose="02040503050406030204" pitchFamily="18" charset="0"/>
                          </a:rPr>
                          <m:t>𝑏𝑐</m:t>
                        </m:r>
                      </m:den>
                    </m:f>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𝑑</m:t>
                              </m:r>
                            </m:e>
                            <m:e>
                              <m:r>
                                <a:rPr lang="en-US" sz="1400" b="0" i="1" smtClean="0">
                                  <a:latin typeface="Cambria Math" panose="02040503050406030204" pitchFamily="18" charset="0"/>
                                </a:rPr>
                                <m:t>−</m:t>
                              </m:r>
                              <m:r>
                                <a:rPr lang="en-US" sz="1400" b="0" i="1" smtClean="0">
                                  <a:latin typeface="Cambria Math" panose="02040503050406030204" pitchFamily="18" charset="0"/>
                                </a:rPr>
                                <m:t>𝑏</m:t>
                              </m:r>
                            </m:e>
                          </m:mr>
                          <m:mr>
                            <m:e>
                              <m:r>
                                <a:rPr lang="en-US" sz="1400" b="0" i="1" smtClean="0">
                                  <a:latin typeface="Cambria Math" panose="02040503050406030204" pitchFamily="18" charset="0"/>
                                </a:rPr>
                                <m:t>−</m:t>
                              </m:r>
                              <m:r>
                                <a:rPr lang="en-US" sz="1400" b="0" i="1" smtClean="0">
                                  <a:latin typeface="Cambria Math" panose="02040503050406030204" pitchFamily="18" charset="0"/>
                                </a:rPr>
                                <m:t>𝑐</m:t>
                              </m:r>
                            </m:e>
                            <m:e>
                              <m:r>
                                <a:rPr lang="en-US" sz="1400" b="0" i="1" smtClean="0">
                                  <a:latin typeface="Cambria Math" panose="02040503050406030204" pitchFamily="18" charset="0"/>
                                </a:rPr>
                                <m:t>𝑎</m:t>
                              </m:r>
                            </m:e>
                          </m:mr>
                        </m:m>
                      </m:e>
                    </m:d>
                  </m:oMath>
                </a14:m>
                <a:endParaRPr lang="en-US" sz="1400" dirty="0"/>
              </a:p>
            </p:txBody>
          </p:sp>
        </mc:Choice>
        <mc:Fallback xmlns="">
          <p:sp>
            <p:nvSpPr>
              <p:cNvPr id="3" name="TextBox 2">
                <a:extLst>
                  <a:ext uri="{FF2B5EF4-FFF2-40B4-BE49-F238E27FC236}">
                    <a16:creationId xmlns:a16="http://schemas.microsoft.com/office/drawing/2014/main" id="{C46F5AF9-341C-2E42-97E2-D6258DAF64CE}"/>
                  </a:ext>
                </a:extLst>
              </p:cNvPr>
              <p:cNvSpPr txBox="1">
                <a:spLocks noRot="1" noChangeAspect="1" noMove="1" noResize="1" noEditPoints="1" noAdjustHandles="1" noChangeArrowheads="1" noChangeShapeType="1" noTextEdit="1"/>
              </p:cNvSpPr>
              <p:nvPr/>
            </p:nvSpPr>
            <p:spPr>
              <a:xfrm>
                <a:off x="3344118" y="1842588"/>
                <a:ext cx="5503763" cy="455959"/>
              </a:xfrm>
              <a:prstGeom prst="rect">
                <a:avLst/>
              </a:prstGeom>
              <a:blipFill>
                <a:blip r:embed="rId2"/>
                <a:stretch>
                  <a:fillRect l="-461"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883A88-9CAB-2B41-A387-D6DADB70F8F0}"/>
                  </a:ext>
                </a:extLst>
              </p:cNvPr>
              <p:cNvSpPr txBox="1"/>
              <p:nvPr/>
            </p:nvSpPr>
            <p:spPr>
              <a:xfrm>
                <a:off x="4297680" y="2507322"/>
                <a:ext cx="3447328" cy="451598"/>
              </a:xfrm>
              <a:prstGeom prst="rect">
                <a:avLst/>
              </a:prstGeom>
              <a:noFill/>
            </p:spPr>
            <p:txBody>
              <a:bodyPr wrap="square" rtlCol="0">
                <a:spAutoFit/>
              </a:bodyPr>
              <a:lstStyle/>
              <a:p>
                <a:r>
                  <a:rPr lang="en-US" sz="1400" dirty="0"/>
                  <a:t>Find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for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5</m:t>
                              </m:r>
                            </m:e>
                          </m:mr>
                        </m:m>
                      </m:e>
                    </m:d>
                  </m:oMath>
                </a14:m>
                <a:r>
                  <a:rPr lang="en-US" sz="1400" dirty="0"/>
                  <a:t>, if it exists</a:t>
                </a:r>
              </a:p>
            </p:txBody>
          </p:sp>
        </mc:Choice>
        <mc:Fallback xmlns="">
          <p:sp>
            <p:nvSpPr>
              <p:cNvPr id="5" name="TextBox 4">
                <a:extLst>
                  <a:ext uri="{FF2B5EF4-FFF2-40B4-BE49-F238E27FC236}">
                    <a16:creationId xmlns:a16="http://schemas.microsoft.com/office/drawing/2014/main" id="{9F883A88-9CAB-2B41-A387-D6DADB70F8F0}"/>
                  </a:ext>
                </a:extLst>
              </p:cNvPr>
              <p:cNvSpPr txBox="1">
                <a:spLocks noRot="1" noChangeAspect="1" noMove="1" noResize="1" noEditPoints="1" noAdjustHandles="1" noChangeArrowheads="1" noChangeShapeType="1" noTextEdit="1"/>
              </p:cNvSpPr>
              <p:nvPr/>
            </p:nvSpPr>
            <p:spPr>
              <a:xfrm>
                <a:off x="4297680" y="2507322"/>
                <a:ext cx="3447328" cy="451598"/>
              </a:xfrm>
              <a:prstGeom prst="rect">
                <a:avLst/>
              </a:prstGeom>
              <a:blipFill>
                <a:blip r:embed="rId3"/>
                <a:stretch>
                  <a:fillRect l="-733"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C3063E-C521-124E-8113-B9757CA452D7}"/>
                  </a:ext>
                </a:extLst>
              </p:cNvPr>
              <p:cNvSpPr txBox="1"/>
              <p:nvPr/>
            </p:nvSpPr>
            <p:spPr>
              <a:xfrm>
                <a:off x="4846320" y="3100491"/>
                <a:ext cx="2013995"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m:t>
                          </m:r>
                        </m:e>
                      </m:d>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=13</m:t>
                      </m:r>
                    </m:oMath>
                  </m:oMathPara>
                </a14:m>
                <a:endParaRPr lang="en-US" sz="1400" dirty="0"/>
              </a:p>
            </p:txBody>
          </p:sp>
        </mc:Choice>
        <mc:Fallback xmlns="">
          <p:sp>
            <p:nvSpPr>
              <p:cNvPr id="6" name="TextBox 5">
                <a:extLst>
                  <a:ext uri="{FF2B5EF4-FFF2-40B4-BE49-F238E27FC236}">
                    <a16:creationId xmlns:a16="http://schemas.microsoft.com/office/drawing/2014/main" id="{4CC3063E-C521-124E-8113-B9757CA452D7}"/>
                  </a:ext>
                </a:extLst>
              </p:cNvPr>
              <p:cNvSpPr txBox="1">
                <a:spLocks noRot="1" noChangeAspect="1" noMove="1" noResize="1" noEditPoints="1" noAdjustHandles="1" noChangeArrowheads="1" noChangeShapeType="1" noTextEdit="1"/>
              </p:cNvSpPr>
              <p:nvPr/>
            </p:nvSpPr>
            <p:spPr>
              <a:xfrm>
                <a:off x="4846320" y="3100491"/>
                <a:ext cx="2013995"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C0B8B2D-BBFC-224F-BE15-192E25D2ABB5}"/>
                  </a:ext>
                </a:extLst>
              </p:cNvPr>
              <p:cNvSpPr txBox="1"/>
              <p:nvPr/>
            </p:nvSpPr>
            <p:spPr>
              <a:xfrm>
                <a:off x="4297680" y="3374908"/>
                <a:ext cx="3055716" cy="9371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13</m:t>
                          </m:r>
                        </m:den>
                      </m:f>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5</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13</m:t>
                                    </m:r>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e>
                            </m:mr>
                            <m:m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13</m:t>
                                    </m:r>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13</m:t>
                                    </m:r>
                                  </m:den>
                                </m:f>
                              </m:e>
                            </m:mr>
                          </m:m>
                        </m:e>
                      </m:d>
                    </m:oMath>
                  </m:oMathPara>
                </a14:m>
                <a:endParaRPr lang="en-US" sz="1400" dirty="0"/>
              </a:p>
            </p:txBody>
          </p:sp>
        </mc:Choice>
        <mc:Fallback xmlns="">
          <p:sp>
            <p:nvSpPr>
              <p:cNvPr id="7" name="TextBox 6">
                <a:extLst>
                  <a:ext uri="{FF2B5EF4-FFF2-40B4-BE49-F238E27FC236}">
                    <a16:creationId xmlns:a16="http://schemas.microsoft.com/office/drawing/2014/main" id="{DC0B8B2D-BBFC-224F-BE15-192E25D2ABB5}"/>
                  </a:ext>
                </a:extLst>
              </p:cNvPr>
              <p:cNvSpPr txBox="1">
                <a:spLocks noRot="1" noChangeAspect="1" noMove="1" noResize="1" noEditPoints="1" noAdjustHandles="1" noChangeArrowheads="1" noChangeShapeType="1" noTextEdit="1"/>
              </p:cNvSpPr>
              <p:nvPr/>
            </p:nvSpPr>
            <p:spPr>
              <a:xfrm>
                <a:off x="4297680" y="3374908"/>
                <a:ext cx="3055716" cy="9371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1A22AE4-41B0-0E48-8C87-E9B14D081BA8}"/>
                  </a:ext>
                </a:extLst>
              </p:cNvPr>
              <p:cNvSpPr txBox="1"/>
              <p:nvPr/>
            </p:nvSpPr>
            <p:spPr>
              <a:xfrm>
                <a:off x="2194560" y="4344727"/>
                <a:ext cx="7812912" cy="1166025"/>
              </a:xfrm>
              <a:prstGeom prst="rect">
                <a:avLst/>
              </a:prstGeom>
              <a:noFill/>
            </p:spPr>
            <p:txBody>
              <a:bodyPr wrap="square" rtlCol="0">
                <a:spAutoFit/>
              </a:bodyPr>
              <a:lstStyle/>
              <a:p>
                <a:r>
                  <a:rPr lang="en-US" sz="1400" dirty="0"/>
                  <a:t>Check:</a:t>
                </a:r>
              </a:p>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5</m:t>
                                </m:r>
                              </m:e>
                            </m:mr>
                          </m:m>
                        </m:e>
                      </m:d>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13</m:t>
                                    </m:r>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e>
                            </m:mr>
                            <m:m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13</m:t>
                                    </m:r>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13</m:t>
                                    </m:r>
                                  </m:den>
                                </m:f>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13</m:t>
                                        </m:r>
                                      </m:den>
                                    </m:f>
                                  </m:e>
                                </m:d>
                                <m:r>
                                  <m:rPr>
                                    <m:brk m:alnAt="7"/>
                                  </m:rP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13</m:t>
                                        </m:r>
                                      </m:den>
                                    </m:f>
                                  </m:e>
                                </m:d>
                              </m:e>
                              <m:e>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13</m:t>
                                        </m:r>
                                      </m:den>
                                    </m:f>
                                  </m:e>
                                </m:d>
                              </m:e>
                            </m:mr>
                            <m:mr>
                              <m:e>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13</m:t>
                                        </m:r>
                                      </m:den>
                                    </m:f>
                                  </m:e>
                                </m:d>
                                <m:r>
                                  <a:rPr lang="en-US" sz="1400" b="0" i="1" smtClean="0">
                                    <a:latin typeface="Cambria Math" panose="02040503050406030204" pitchFamily="18" charset="0"/>
                                  </a:rPr>
                                  <m:t>+5</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13</m:t>
                                        </m:r>
                                      </m:den>
                                    </m:f>
                                  </m:e>
                                </m:d>
                              </m:e>
                              <m:e>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e>
                                </m:d>
                                <m:r>
                                  <a:rPr lang="en-US" sz="1400" b="0" i="1" smtClean="0">
                                    <a:latin typeface="Cambria Math" panose="02040503050406030204" pitchFamily="18" charset="0"/>
                                  </a:rPr>
                                  <m:t>+5</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13</m:t>
                                        </m:r>
                                      </m:den>
                                    </m:f>
                                  </m:e>
                                </m:d>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8" name="TextBox 7">
                <a:extLst>
                  <a:ext uri="{FF2B5EF4-FFF2-40B4-BE49-F238E27FC236}">
                    <a16:creationId xmlns:a16="http://schemas.microsoft.com/office/drawing/2014/main" id="{91A22AE4-41B0-0E48-8C87-E9B14D081BA8}"/>
                  </a:ext>
                </a:extLst>
              </p:cNvPr>
              <p:cNvSpPr txBox="1">
                <a:spLocks noRot="1" noChangeAspect="1" noMove="1" noResize="1" noEditPoints="1" noAdjustHandles="1" noChangeArrowheads="1" noChangeShapeType="1" noTextEdit="1"/>
              </p:cNvSpPr>
              <p:nvPr/>
            </p:nvSpPr>
            <p:spPr>
              <a:xfrm>
                <a:off x="2194560" y="4344727"/>
                <a:ext cx="7812912" cy="1166025"/>
              </a:xfrm>
              <a:prstGeom prst="rect">
                <a:avLst/>
              </a:prstGeom>
              <a:blipFill>
                <a:blip r:embed="rId6"/>
                <a:stretch>
                  <a:fillRect l="-162" t="-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F0B564D-E1F7-DC4F-AEAD-4AA4776BDCEC}"/>
                  </a:ext>
                </a:extLst>
              </p:cNvPr>
              <p:cNvSpPr txBox="1"/>
              <p:nvPr/>
            </p:nvSpPr>
            <p:spPr>
              <a:xfrm>
                <a:off x="4683449" y="5806735"/>
                <a:ext cx="2825097" cy="307777"/>
              </a:xfrm>
              <a:prstGeom prst="rect">
                <a:avLst/>
              </a:prstGeom>
              <a:noFill/>
            </p:spPr>
            <p:txBody>
              <a:bodyPr wrap="square" rtlCol="0">
                <a:spAutoFit/>
              </a:bodyPr>
              <a:lstStyle/>
              <a:p>
                <a:r>
                  <a:rPr lang="en-US" sz="1400" u="sng" dirty="0"/>
                  <a:t>Your turn</a:t>
                </a:r>
                <a:r>
                  <a:rPr lang="en-US" sz="1400" dirty="0"/>
                  <a:t>: Verify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oMath>
                </a14:m>
                <a:endParaRPr lang="en-US" sz="1400" dirty="0"/>
              </a:p>
            </p:txBody>
          </p:sp>
        </mc:Choice>
        <mc:Fallback xmlns="">
          <p:sp>
            <p:nvSpPr>
              <p:cNvPr id="9" name="TextBox 8">
                <a:extLst>
                  <a:ext uri="{FF2B5EF4-FFF2-40B4-BE49-F238E27FC236}">
                    <a16:creationId xmlns:a16="http://schemas.microsoft.com/office/drawing/2014/main" id="{DF0B564D-E1F7-DC4F-AEAD-4AA4776BDCEC}"/>
                  </a:ext>
                </a:extLst>
              </p:cNvPr>
              <p:cNvSpPr txBox="1">
                <a:spLocks noRot="1" noChangeAspect="1" noMove="1" noResize="1" noEditPoints="1" noAdjustHandles="1" noChangeArrowheads="1" noChangeShapeType="1" noTextEdit="1"/>
              </p:cNvSpPr>
              <p:nvPr/>
            </p:nvSpPr>
            <p:spPr>
              <a:xfrm>
                <a:off x="4683449" y="5806735"/>
                <a:ext cx="2825097" cy="307777"/>
              </a:xfrm>
              <a:prstGeom prst="rect">
                <a:avLst/>
              </a:prstGeom>
              <a:blipFill>
                <a:blip r:embed="rId7"/>
                <a:stretch>
                  <a:fillRect l="-446" t="-4000" b="-16000"/>
                </a:stretch>
              </a:blipFill>
            </p:spPr>
            <p:txBody>
              <a:bodyPr/>
              <a:lstStyle/>
              <a:p>
                <a:r>
                  <a:rPr lang="en-US">
                    <a:noFill/>
                  </a:rPr>
                  <a:t> </a:t>
                </a:r>
              </a:p>
            </p:txBody>
          </p:sp>
        </mc:Fallback>
      </mc:AlternateContent>
    </p:spTree>
    <p:extLst>
      <p:ext uri="{BB962C8B-B14F-4D97-AF65-F5344CB8AC3E}">
        <p14:creationId xmlns:p14="http://schemas.microsoft.com/office/powerpoint/2010/main" val="422771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1314B-9B31-4D4B-AE0E-8B4BC797F8BB}"/>
              </a:ext>
            </a:extLst>
          </p:cNvPr>
          <p:cNvPicPr>
            <a:picLocks noChangeAspect="1"/>
          </p:cNvPicPr>
          <p:nvPr/>
        </p:nvPicPr>
        <p:blipFill rotWithShape="1">
          <a:blip r:embed="rId2"/>
          <a:srcRect t="23307" r="9091"/>
          <a:stretch/>
        </p:blipFill>
        <p:spPr>
          <a:xfrm>
            <a:off x="20" y="-1824"/>
            <a:ext cx="12191980" cy="6865514"/>
          </a:xfrm>
          <a:prstGeom prst="rect">
            <a:avLst/>
          </a:prstGeom>
        </p:spPr>
      </p:pic>
      <p:sp>
        <p:nvSpPr>
          <p:cNvPr id="2" name="Title 1">
            <a:extLst>
              <a:ext uri="{FF2B5EF4-FFF2-40B4-BE49-F238E27FC236}">
                <a16:creationId xmlns:a16="http://schemas.microsoft.com/office/drawing/2014/main" id="{6E8DE608-4123-D84D-ADE0-CE97C4D7F1A1}"/>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Module 2</a:t>
            </a:r>
          </a:p>
        </p:txBody>
      </p:sp>
      <p:sp>
        <p:nvSpPr>
          <p:cNvPr id="3" name="Subtitle 2">
            <a:extLst>
              <a:ext uri="{FF2B5EF4-FFF2-40B4-BE49-F238E27FC236}">
                <a16:creationId xmlns:a16="http://schemas.microsoft.com/office/drawing/2014/main" id="{7D1F8E58-9B8D-BA45-9422-40C1334882AB}"/>
              </a:ext>
            </a:extLst>
          </p:cNvPr>
          <p:cNvSpPr>
            <a:spLocks noGrp="1"/>
          </p:cNvSpPr>
          <p:nvPr>
            <p:ph type="subTitle" idx="1"/>
          </p:nvPr>
        </p:nvSpPr>
        <p:spPr>
          <a:xfrm>
            <a:off x="751113" y="2988860"/>
            <a:ext cx="4878587" cy="2031275"/>
          </a:xfrm>
        </p:spPr>
        <p:txBody>
          <a:bodyPr>
            <a:normAutofit/>
          </a:bodyPr>
          <a:lstStyle/>
          <a:p>
            <a:pPr algn="l"/>
            <a:r>
              <a:rPr lang="en-US" dirty="0">
                <a:solidFill>
                  <a:schemeClr val="bg1"/>
                </a:solidFill>
              </a:rPr>
              <a:t>Matrix arithmetic</a:t>
            </a:r>
          </a:p>
        </p:txBody>
      </p:sp>
    </p:spTree>
    <p:extLst>
      <p:ext uri="{BB962C8B-B14F-4D97-AF65-F5344CB8AC3E}">
        <p14:creationId xmlns:p14="http://schemas.microsoft.com/office/powerpoint/2010/main" val="407480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55E0-AD35-2A46-8072-2EC73053F6C3}"/>
              </a:ext>
            </a:extLst>
          </p:cNvPr>
          <p:cNvSpPr>
            <a:spLocks noGrp="1"/>
          </p:cNvSpPr>
          <p:nvPr>
            <p:ph type="title"/>
          </p:nvPr>
        </p:nvSpPr>
        <p:spPr>
          <a:xfrm>
            <a:off x="1371600" y="793080"/>
            <a:ext cx="9991344" cy="1233488"/>
          </a:xfrm>
        </p:spPr>
        <p:txBody>
          <a:bodyPr>
            <a:normAutofit/>
          </a:bodyPr>
          <a:lstStyle/>
          <a:p>
            <a:r>
              <a:rPr lang="en-US" sz="3200" dirty="0"/>
              <a:t>Inverse does not exist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C39A97-8C6A-0840-9D06-EDF12FCD276A}"/>
                  </a:ext>
                </a:extLst>
              </p:cNvPr>
              <p:cNvSpPr txBox="1"/>
              <p:nvPr/>
            </p:nvSpPr>
            <p:spPr>
              <a:xfrm>
                <a:off x="1371600" y="2568386"/>
                <a:ext cx="3508462" cy="450188"/>
              </a:xfrm>
              <a:prstGeom prst="rect">
                <a:avLst/>
              </a:prstGeom>
              <a:noFill/>
            </p:spPr>
            <p:txBody>
              <a:bodyPr wrap="square" rtlCol="0">
                <a:spAutoFit/>
              </a:bodyPr>
              <a:lstStyle/>
              <a:p>
                <a:r>
                  <a:rPr lang="en-US" sz="1400" dirty="0"/>
                  <a:t>Find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for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−4</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oMath>
                </a14:m>
                <a:r>
                  <a:rPr lang="en-US" sz="1400" dirty="0"/>
                  <a:t>, if it exists</a:t>
                </a:r>
              </a:p>
            </p:txBody>
          </p:sp>
        </mc:Choice>
        <mc:Fallback xmlns="">
          <p:sp>
            <p:nvSpPr>
              <p:cNvPr id="4" name="TextBox 3">
                <a:extLst>
                  <a:ext uri="{FF2B5EF4-FFF2-40B4-BE49-F238E27FC236}">
                    <a16:creationId xmlns:a16="http://schemas.microsoft.com/office/drawing/2014/main" id="{2CC39A97-8C6A-0840-9D06-EDF12FCD276A}"/>
                  </a:ext>
                </a:extLst>
              </p:cNvPr>
              <p:cNvSpPr txBox="1">
                <a:spLocks noRot="1" noChangeAspect="1" noMove="1" noResize="1" noEditPoints="1" noAdjustHandles="1" noChangeArrowheads="1" noChangeShapeType="1" noTextEdit="1"/>
              </p:cNvSpPr>
              <p:nvPr/>
            </p:nvSpPr>
            <p:spPr>
              <a:xfrm>
                <a:off x="1371600" y="2568386"/>
                <a:ext cx="3508462" cy="450188"/>
              </a:xfrm>
              <a:prstGeom prst="rect">
                <a:avLst/>
              </a:prstGeom>
              <a:blipFill>
                <a:blip r:embed="rId2"/>
                <a:stretch>
                  <a:fillRect l="-722"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031E2C-AD67-824B-85E0-7A78313EAE48}"/>
                  </a:ext>
                </a:extLst>
              </p:cNvPr>
              <p:cNvSpPr txBox="1"/>
              <p:nvPr/>
            </p:nvSpPr>
            <p:spPr>
              <a:xfrm>
                <a:off x="6367272" y="3635523"/>
                <a:ext cx="4132163" cy="307777"/>
              </a:xfrm>
              <a:prstGeom prst="rect">
                <a:avLst/>
              </a:prstGeom>
              <a:noFill/>
            </p:spPr>
            <p:txBody>
              <a:bodyPr wrap="square" rtlCol="0">
                <a:spAutoFit/>
              </a:bodyPr>
              <a:lstStyle/>
              <a:p>
                <a:r>
                  <a:rPr lang="en-US" sz="1400" dirty="0"/>
                  <a:t>Perform row operations to transform </a:t>
                </a:r>
                <a14:m>
                  <m:oMath xmlns:m="http://schemas.openxmlformats.org/officeDocument/2006/math">
                    <m:r>
                      <a:rPr lang="en-US" sz="1400" b="0" i="1" smtClean="0">
                        <a:latin typeface="Cambria Math" panose="02040503050406030204" pitchFamily="18" charset="0"/>
                      </a:rPr>
                      <m:t>𝐴</m:t>
                    </m:r>
                  </m:oMath>
                </a14:m>
                <a:r>
                  <a:rPr lang="en-US" sz="1400" dirty="0"/>
                  <a:t> to </a:t>
                </a:r>
                <a14:m>
                  <m:oMath xmlns:m="http://schemas.openxmlformats.org/officeDocument/2006/math">
                    <m:r>
                      <a:rPr lang="en-US" sz="1400" b="0" i="1" smtClean="0">
                        <a:latin typeface="Cambria Math" panose="02040503050406030204" pitchFamily="18" charset="0"/>
                      </a:rPr>
                      <m:t>𝐼</m:t>
                    </m:r>
                  </m:oMath>
                </a14:m>
                <a:r>
                  <a:rPr lang="en-US" sz="1400" dirty="0"/>
                  <a:t>:</a:t>
                </a:r>
              </a:p>
            </p:txBody>
          </p:sp>
        </mc:Choice>
        <mc:Fallback xmlns="">
          <p:sp>
            <p:nvSpPr>
              <p:cNvPr id="10" name="TextBox 9">
                <a:extLst>
                  <a:ext uri="{FF2B5EF4-FFF2-40B4-BE49-F238E27FC236}">
                    <a16:creationId xmlns:a16="http://schemas.microsoft.com/office/drawing/2014/main" id="{DF031E2C-AD67-824B-85E0-7A78313EAE48}"/>
                  </a:ext>
                </a:extLst>
              </p:cNvPr>
              <p:cNvSpPr txBox="1">
                <a:spLocks noRot="1" noChangeAspect="1" noMove="1" noResize="1" noEditPoints="1" noAdjustHandles="1" noChangeArrowheads="1" noChangeShapeType="1" noTextEdit="1"/>
              </p:cNvSpPr>
              <p:nvPr/>
            </p:nvSpPr>
            <p:spPr>
              <a:xfrm>
                <a:off x="6367272" y="3635523"/>
                <a:ext cx="4132163" cy="307777"/>
              </a:xfrm>
              <a:prstGeom prst="rect">
                <a:avLst/>
              </a:prstGeom>
              <a:blipFill>
                <a:blip r:embed="rId3"/>
                <a:stretch>
                  <a:fillRect l="-613"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6B3564-F0F2-B042-8552-AFBB90575A63}"/>
                  </a:ext>
                </a:extLst>
              </p:cNvPr>
              <p:cNvSpPr txBox="1"/>
              <p:nvPr/>
            </p:nvSpPr>
            <p:spPr>
              <a:xfrm>
                <a:off x="5978756" y="4434840"/>
                <a:ext cx="14900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m:t>
                          </m:r>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+2</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𝑅</m:t>
                          </m:r>
                        </m:e>
                        <m:sub>
                          <m:r>
                            <a:rPr lang="en-US" sz="1400" b="0" i="1" smtClean="0">
                              <a:solidFill>
                                <a:srgbClr val="FF0000"/>
                              </a:solidFill>
                              <a:latin typeface="Cambria Math" panose="02040503050406030204" pitchFamily="18" charset="0"/>
                            </a:rPr>
                            <m:t>2</m:t>
                          </m:r>
                        </m:sub>
                      </m:sSub>
                      <m:r>
                        <a:rPr lang="en-US" sz="1400" b="0" i="1" smtClean="0">
                          <a:solidFill>
                            <a:srgbClr val="FF0000"/>
                          </a:solidFill>
                          <a:latin typeface="Cambria Math" panose="02040503050406030204" pitchFamily="18" charset="0"/>
                          <a:ea typeface="Cambria Math" panose="02040503050406030204" pitchFamily="18" charset="0"/>
                        </a:rPr>
                        <m:t>→</m:t>
                      </m:r>
                      <m:sSub>
                        <m:sSubPr>
                          <m:ctrlPr>
                            <a:rPr lang="en-US" sz="1400" b="0" i="1" smtClean="0">
                              <a:solidFill>
                                <a:srgbClr val="FF0000"/>
                              </a:solidFill>
                              <a:latin typeface="Cambria Math" panose="02040503050406030204" pitchFamily="18" charset="0"/>
                              <a:ea typeface="Cambria Math" panose="02040503050406030204" pitchFamily="18" charset="0"/>
                            </a:rPr>
                          </m:ctrlPr>
                        </m:sSubPr>
                        <m:e>
                          <m:r>
                            <a:rPr lang="en-US" sz="1400" b="0" i="1" smtClean="0">
                              <a:solidFill>
                                <a:srgbClr val="FF0000"/>
                              </a:solidFill>
                              <a:latin typeface="Cambria Math" panose="02040503050406030204" pitchFamily="18" charset="0"/>
                              <a:ea typeface="Cambria Math" panose="02040503050406030204" pitchFamily="18" charset="0"/>
                            </a:rPr>
                            <m:t>𝑅</m:t>
                          </m:r>
                        </m:e>
                        <m:sub>
                          <m:r>
                            <a:rPr lang="en-US" sz="14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400" dirty="0"/>
              </a:p>
            </p:txBody>
          </p:sp>
        </mc:Choice>
        <mc:Fallback xmlns="">
          <p:sp>
            <p:nvSpPr>
              <p:cNvPr id="13" name="TextBox 12">
                <a:extLst>
                  <a:ext uri="{FF2B5EF4-FFF2-40B4-BE49-F238E27FC236}">
                    <a16:creationId xmlns:a16="http://schemas.microsoft.com/office/drawing/2014/main" id="{6C6B3564-F0F2-B042-8552-AFBB90575A63}"/>
                  </a:ext>
                </a:extLst>
              </p:cNvPr>
              <p:cNvSpPr txBox="1">
                <a:spLocks noRot="1" noChangeAspect="1" noMove="1" noResize="1" noEditPoints="1" noAdjustHandles="1" noChangeArrowheads="1" noChangeShapeType="1" noTextEdit="1"/>
              </p:cNvSpPr>
              <p:nvPr/>
            </p:nvSpPr>
            <p:spPr>
              <a:xfrm>
                <a:off x="5978756" y="4434840"/>
                <a:ext cx="1490024" cy="307777"/>
              </a:xfrm>
              <a:prstGeom prst="rect">
                <a:avLst/>
              </a:prstGeom>
              <a:blipFill>
                <a:blip r:embed="rId4"/>
                <a:stretch>
                  <a:fillRect/>
                </a:stretch>
              </a:blipFill>
            </p:spPr>
            <p:txBody>
              <a:bodyPr/>
              <a:lstStyle/>
              <a:p>
                <a:r>
                  <a:rPr lang="en-US">
                    <a:noFill/>
                  </a:rPr>
                  <a:t> </a:t>
                </a:r>
              </a:p>
            </p:txBody>
          </p:sp>
        </mc:Fallback>
      </mc:AlternateContent>
      <p:sp>
        <p:nvSpPr>
          <p:cNvPr id="14" name="Right Arrow 13">
            <a:extLst>
              <a:ext uri="{FF2B5EF4-FFF2-40B4-BE49-F238E27FC236}">
                <a16:creationId xmlns:a16="http://schemas.microsoft.com/office/drawing/2014/main" id="{A5BEC6CA-9DD8-7149-B82E-5699F497C494}"/>
              </a:ext>
            </a:extLst>
          </p:cNvPr>
          <p:cNvSpPr/>
          <p:nvPr/>
        </p:nvSpPr>
        <p:spPr>
          <a:xfrm>
            <a:off x="7562088" y="4572000"/>
            <a:ext cx="280902"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681B733-6416-A047-B25B-5B30B4653C96}"/>
                  </a:ext>
                </a:extLst>
              </p:cNvPr>
              <p:cNvSpPr txBox="1"/>
              <p:nvPr/>
            </p:nvSpPr>
            <p:spPr>
              <a:xfrm>
                <a:off x="6030392" y="5234966"/>
                <a:ext cx="4965540" cy="307777"/>
              </a:xfrm>
              <a:prstGeom prst="rect">
                <a:avLst/>
              </a:prstGeom>
              <a:noFill/>
            </p:spPr>
            <p:txBody>
              <a:bodyPr wrap="square" rtlCol="0">
                <a:spAutoFit/>
              </a:bodyPr>
              <a:lstStyle/>
              <a:p>
                <a:r>
                  <a:rPr lang="en-US" sz="1400" dirty="0"/>
                  <a:t>No way to complete the process.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does not exist.</a:t>
                </a:r>
              </a:p>
            </p:txBody>
          </p:sp>
        </mc:Choice>
        <mc:Fallback xmlns="">
          <p:sp>
            <p:nvSpPr>
              <p:cNvPr id="17" name="TextBox 16">
                <a:extLst>
                  <a:ext uri="{FF2B5EF4-FFF2-40B4-BE49-F238E27FC236}">
                    <a16:creationId xmlns:a16="http://schemas.microsoft.com/office/drawing/2014/main" id="{A681B733-6416-A047-B25B-5B30B4653C96}"/>
                  </a:ext>
                </a:extLst>
              </p:cNvPr>
              <p:cNvSpPr txBox="1">
                <a:spLocks noRot="1" noChangeAspect="1" noMove="1" noResize="1" noEditPoints="1" noAdjustHandles="1" noChangeArrowheads="1" noChangeShapeType="1" noTextEdit="1"/>
              </p:cNvSpPr>
              <p:nvPr/>
            </p:nvSpPr>
            <p:spPr>
              <a:xfrm>
                <a:off x="6030392" y="5234966"/>
                <a:ext cx="4965540" cy="307777"/>
              </a:xfrm>
              <a:prstGeom prst="rect">
                <a:avLst/>
              </a:prstGeom>
              <a:blipFill>
                <a:blip r:embed="rId5"/>
                <a:stretch>
                  <a:fillRect l="-255" t="-4000" b="-16000"/>
                </a:stretch>
              </a:blipFill>
            </p:spPr>
            <p:txBody>
              <a:bodyPr/>
              <a:lstStyle/>
              <a:p>
                <a:r>
                  <a:rPr lang="en-US">
                    <a:noFill/>
                  </a:rPr>
                  <a:t> </a:t>
                </a:r>
              </a:p>
            </p:txBody>
          </p:sp>
        </mc:Fallback>
      </mc:AlternateContent>
      <p:pic>
        <p:nvPicPr>
          <p:cNvPr id="19" name="Picture 18" descr="A close up of a clock&#10;&#10;Description automatically generated">
            <a:extLst>
              <a:ext uri="{FF2B5EF4-FFF2-40B4-BE49-F238E27FC236}">
                <a16:creationId xmlns:a16="http://schemas.microsoft.com/office/drawing/2014/main" id="{C063855A-334F-8C42-8041-D62FCB756734}"/>
              </a:ext>
            </a:extLst>
          </p:cNvPr>
          <p:cNvPicPr>
            <a:picLocks noChangeAspect="1"/>
          </p:cNvPicPr>
          <p:nvPr/>
        </p:nvPicPr>
        <p:blipFill>
          <a:blip r:embed="rId6"/>
          <a:stretch>
            <a:fillRect/>
          </a:stretch>
        </p:blipFill>
        <p:spPr>
          <a:xfrm>
            <a:off x="7944495" y="4135712"/>
            <a:ext cx="1699884" cy="64008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13DEBBA-838D-2048-9B8A-132AEC509C99}"/>
                  </a:ext>
                </a:extLst>
              </p:cNvPr>
              <p:cNvSpPr txBox="1"/>
              <p:nvPr/>
            </p:nvSpPr>
            <p:spPr>
              <a:xfrm>
                <a:off x="1054608" y="3315329"/>
                <a:ext cx="414244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𝑎𝑑</m:t>
                      </m:r>
                      <m:r>
                        <a:rPr lang="en-US" sz="1400" b="0" i="1" smtClean="0">
                          <a:latin typeface="Cambria Math" panose="02040503050406030204" pitchFamily="18" charset="0"/>
                        </a:rPr>
                        <m:t>−</m:t>
                      </m:r>
                      <m:r>
                        <a:rPr lang="en-US" sz="1400" b="0" i="1" smtClean="0">
                          <a:latin typeface="Cambria Math" panose="02040503050406030204" pitchFamily="18" charset="0"/>
                        </a:rPr>
                        <m:t>𝑏𝑐</m:t>
                      </m:r>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=−4+4=0</m:t>
                      </m:r>
                    </m:oMath>
                  </m:oMathPara>
                </a14:m>
                <a:endParaRPr lang="en-US" sz="1400" dirty="0"/>
              </a:p>
            </p:txBody>
          </p:sp>
        </mc:Choice>
        <mc:Fallback xmlns="">
          <p:sp>
            <p:nvSpPr>
              <p:cNvPr id="3" name="TextBox 2">
                <a:extLst>
                  <a:ext uri="{FF2B5EF4-FFF2-40B4-BE49-F238E27FC236}">
                    <a16:creationId xmlns:a16="http://schemas.microsoft.com/office/drawing/2014/main" id="{213DEBBA-838D-2048-9B8A-132AEC509C99}"/>
                  </a:ext>
                </a:extLst>
              </p:cNvPr>
              <p:cNvSpPr txBox="1">
                <a:spLocks noRot="1" noChangeAspect="1" noMove="1" noResize="1" noEditPoints="1" noAdjustHandles="1" noChangeArrowheads="1" noChangeShapeType="1" noTextEdit="1"/>
              </p:cNvSpPr>
              <p:nvPr/>
            </p:nvSpPr>
            <p:spPr>
              <a:xfrm>
                <a:off x="1054608" y="3315329"/>
                <a:ext cx="4142446" cy="307777"/>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7BD5E6B-609F-6F41-A736-908636FA1753}"/>
              </a:ext>
            </a:extLst>
          </p:cNvPr>
          <p:cNvSpPr txBox="1"/>
          <p:nvPr/>
        </p:nvSpPr>
        <p:spPr>
          <a:xfrm>
            <a:off x="1551218" y="3873928"/>
            <a:ext cx="2203918" cy="307777"/>
          </a:xfrm>
          <a:prstGeom prst="rect">
            <a:avLst/>
          </a:prstGeom>
          <a:noFill/>
        </p:spPr>
        <p:txBody>
          <a:bodyPr wrap="square" rtlCol="0">
            <a:spAutoFit/>
          </a:bodyPr>
          <a:lstStyle/>
          <a:p>
            <a:r>
              <a:rPr lang="en-US" sz="1400" dirty="0"/>
              <a:t>Inverse does not exist</a:t>
            </a:r>
          </a:p>
        </p:txBody>
      </p:sp>
      <p:pic>
        <p:nvPicPr>
          <p:cNvPr id="8" name="Picture 7" descr="A close up of a clock&#10;&#10;Description automatically generated">
            <a:extLst>
              <a:ext uri="{FF2B5EF4-FFF2-40B4-BE49-F238E27FC236}">
                <a16:creationId xmlns:a16="http://schemas.microsoft.com/office/drawing/2014/main" id="{0A84FCD9-BFF5-8C4C-97B5-C54A57F6812A}"/>
              </a:ext>
            </a:extLst>
          </p:cNvPr>
          <p:cNvPicPr>
            <a:picLocks noChangeAspect="1"/>
          </p:cNvPicPr>
          <p:nvPr/>
        </p:nvPicPr>
        <p:blipFill>
          <a:blip r:embed="rId8"/>
          <a:stretch>
            <a:fillRect/>
          </a:stretch>
        </p:blipFill>
        <p:spPr>
          <a:xfrm>
            <a:off x="7529343" y="2678360"/>
            <a:ext cx="1558637" cy="6858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F2AD39-C3A2-B847-AF01-B7E204F39F11}"/>
                  </a:ext>
                </a:extLst>
              </p:cNvPr>
              <p:cNvSpPr txBox="1"/>
              <p:nvPr/>
            </p:nvSpPr>
            <p:spPr>
              <a:xfrm>
                <a:off x="6727624" y="2278166"/>
                <a:ext cx="3240024" cy="307777"/>
              </a:xfrm>
              <a:prstGeom prst="rect">
                <a:avLst/>
              </a:prstGeom>
              <a:noFill/>
            </p:spPr>
            <p:txBody>
              <a:bodyPr wrap="square" rtlCol="0">
                <a:spAutoFit/>
              </a:bodyPr>
              <a:lstStyle/>
              <a:p>
                <a:r>
                  <a:rPr lang="en-US" sz="1400" dirty="0"/>
                  <a:t>Form the augmented matrix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r>
                      <a:rPr lang="en-US" sz="1400" b="0" i="1" smtClean="0">
                        <a:latin typeface="Cambria Math" panose="02040503050406030204" pitchFamily="18" charset="0"/>
                      </a:rPr>
                      <m:t>]</m:t>
                    </m:r>
                  </m:oMath>
                </a14:m>
                <a:endParaRPr lang="en-US" sz="1400" dirty="0"/>
              </a:p>
            </p:txBody>
          </p:sp>
        </mc:Choice>
        <mc:Fallback xmlns="">
          <p:sp>
            <p:nvSpPr>
              <p:cNvPr id="11" name="TextBox 10">
                <a:extLst>
                  <a:ext uri="{FF2B5EF4-FFF2-40B4-BE49-F238E27FC236}">
                    <a16:creationId xmlns:a16="http://schemas.microsoft.com/office/drawing/2014/main" id="{4AF2AD39-C3A2-B847-AF01-B7E204F39F11}"/>
                  </a:ext>
                </a:extLst>
              </p:cNvPr>
              <p:cNvSpPr txBox="1">
                <a:spLocks noRot="1" noChangeAspect="1" noMove="1" noResize="1" noEditPoints="1" noAdjustHandles="1" noChangeArrowheads="1" noChangeShapeType="1" noTextEdit="1"/>
              </p:cNvSpPr>
              <p:nvPr/>
            </p:nvSpPr>
            <p:spPr>
              <a:xfrm>
                <a:off x="6727624" y="2278166"/>
                <a:ext cx="3240024" cy="307777"/>
              </a:xfrm>
              <a:prstGeom prst="rect">
                <a:avLst/>
              </a:prstGeom>
              <a:blipFill>
                <a:blip r:embed="rId9"/>
                <a:stretch>
                  <a:fillRect l="-391" t="-4000" b="-16000"/>
                </a:stretch>
              </a:blipFill>
            </p:spPr>
            <p:txBody>
              <a:bodyPr/>
              <a:lstStyle/>
              <a:p>
                <a:r>
                  <a:rPr lang="en-US">
                    <a:noFill/>
                  </a:rPr>
                  <a:t> </a:t>
                </a:r>
              </a:p>
            </p:txBody>
          </p:sp>
        </mc:Fallback>
      </mc:AlternateContent>
    </p:spTree>
    <p:extLst>
      <p:ext uri="{BB962C8B-B14F-4D97-AF65-F5344CB8AC3E}">
        <p14:creationId xmlns:p14="http://schemas.microsoft.com/office/powerpoint/2010/main" val="245295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3" grpId="0"/>
      <p:bldP spid="14" grpId="0" animBg="1"/>
      <p:bldP spid="17" grpId="0"/>
      <p:bldP spid="3" grpId="0"/>
      <p:bldP spid="6"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FB04-F427-A244-9300-C297D65227B7}"/>
              </a:ext>
            </a:extLst>
          </p:cNvPr>
          <p:cNvSpPr>
            <a:spLocks noGrp="1"/>
          </p:cNvSpPr>
          <p:nvPr>
            <p:ph type="title"/>
          </p:nvPr>
        </p:nvSpPr>
        <p:spPr/>
        <p:txBody>
          <a:bodyPr/>
          <a:lstStyle/>
          <a:p>
            <a:r>
              <a:rPr lang="en-US" dirty="0"/>
              <a:t>Example 3x3</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D103DB0-BDB3-CA41-BF69-9E43BD15C193}"/>
                  </a:ext>
                </a:extLst>
              </p:cNvPr>
              <p:cNvSpPr txBox="1"/>
              <p:nvPr/>
            </p:nvSpPr>
            <p:spPr>
              <a:xfrm>
                <a:off x="1591587" y="2109015"/>
                <a:ext cx="2523281" cy="679289"/>
              </a:xfrm>
              <a:prstGeom prst="rect">
                <a:avLst/>
              </a:prstGeom>
              <a:noFill/>
            </p:spPr>
            <p:txBody>
              <a:bodyPr wrap="square" rtlCol="0">
                <a:spAutoFit/>
              </a:bodyPr>
              <a:lstStyle/>
              <a:p>
                <a:r>
                  <a:rPr lang="en-US" sz="1400" dirty="0"/>
                  <a:t>Find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if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−2</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
                      </m:e>
                    </m:d>
                  </m:oMath>
                </a14:m>
                <a:endParaRPr lang="en-US" sz="1400" dirty="0"/>
              </a:p>
            </p:txBody>
          </p:sp>
        </mc:Choice>
        <mc:Fallback xmlns="">
          <p:sp>
            <p:nvSpPr>
              <p:cNvPr id="3" name="TextBox 2">
                <a:extLst>
                  <a:ext uri="{FF2B5EF4-FFF2-40B4-BE49-F238E27FC236}">
                    <a16:creationId xmlns:a16="http://schemas.microsoft.com/office/drawing/2014/main" id="{9D103DB0-BDB3-CA41-BF69-9E43BD15C193}"/>
                  </a:ext>
                </a:extLst>
              </p:cNvPr>
              <p:cNvSpPr txBox="1">
                <a:spLocks noRot="1" noChangeAspect="1" noMove="1" noResize="1" noEditPoints="1" noAdjustHandles="1" noChangeArrowheads="1" noChangeShapeType="1" noTextEdit="1"/>
              </p:cNvSpPr>
              <p:nvPr/>
            </p:nvSpPr>
            <p:spPr>
              <a:xfrm>
                <a:off x="1591587" y="2109015"/>
                <a:ext cx="2523281" cy="679289"/>
              </a:xfrm>
              <a:prstGeom prst="rect">
                <a:avLst/>
              </a:prstGeom>
              <a:blipFill>
                <a:blip r:embed="rId2"/>
                <a:stretch>
                  <a:fillRect l="-1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2B65B3-924A-6049-89E9-080E80DC4BAD}"/>
                  </a:ext>
                </a:extLst>
              </p:cNvPr>
              <p:cNvSpPr txBox="1"/>
              <p:nvPr/>
            </p:nvSpPr>
            <p:spPr>
              <a:xfrm>
                <a:off x="1591587" y="2894007"/>
                <a:ext cx="2911034" cy="307777"/>
              </a:xfrm>
              <a:prstGeom prst="rect">
                <a:avLst/>
              </a:prstGeom>
              <a:noFill/>
            </p:spPr>
            <p:txBody>
              <a:bodyPr wrap="square" rtlCol="0">
                <a:spAutoFit/>
              </a:bodyPr>
              <a:lstStyle/>
              <a:p>
                <a:r>
                  <a:rPr lang="en-US" sz="1400" dirty="0"/>
                  <a:t>Form the augmented matrix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r>
                      <a:rPr lang="en-US" sz="1400" b="0" i="1" smtClean="0">
                        <a:latin typeface="Cambria Math" panose="02040503050406030204" pitchFamily="18" charset="0"/>
                      </a:rPr>
                      <m:t>]</m:t>
                    </m:r>
                  </m:oMath>
                </a14:m>
                <a:r>
                  <a:rPr lang="en-US" sz="1400" dirty="0"/>
                  <a:t>:</a:t>
                </a:r>
              </a:p>
            </p:txBody>
          </p:sp>
        </mc:Choice>
        <mc:Fallback xmlns="">
          <p:sp>
            <p:nvSpPr>
              <p:cNvPr id="4" name="TextBox 3">
                <a:extLst>
                  <a:ext uri="{FF2B5EF4-FFF2-40B4-BE49-F238E27FC236}">
                    <a16:creationId xmlns:a16="http://schemas.microsoft.com/office/drawing/2014/main" id="{A52B65B3-924A-6049-89E9-080E80DC4BAD}"/>
                  </a:ext>
                </a:extLst>
              </p:cNvPr>
              <p:cNvSpPr txBox="1">
                <a:spLocks noRot="1" noChangeAspect="1" noMove="1" noResize="1" noEditPoints="1" noAdjustHandles="1" noChangeArrowheads="1" noChangeShapeType="1" noTextEdit="1"/>
              </p:cNvSpPr>
              <p:nvPr/>
            </p:nvSpPr>
            <p:spPr>
              <a:xfrm>
                <a:off x="1591587" y="2894007"/>
                <a:ext cx="2911034" cy="307777"/>
              </a:xfrm>
              <a:prstGeom prst="rect">
                <a:avLst/>
              </a:prstGeom>
              <a:blipFill>
                <a:blip r:embed="rId3"/>
                <a:stretch>
                  <a:fillRect l="-870" t="-4000" b="-16000"/>
                </a:stretch>
              </a:blipFill>
            </p:spPr>
            <p:txBody>
              <a:bodyPr/>
              <a:lstStyle/>
              <a:p>
                <a:r>
                  <a:rPr lang="en-US">
                    <a:noFill/>
                  </a:rPr>
                  <a:t> </a:t>
                </a:r>
              </a:p>
            </p:txBody>
          </p:sp>
        </mc:Fallback>
      </mc:AlternateContent>
      <p:pic>
        <p:nvPicPr>
          <p:cNvPr id="6" name="Picture 5" descr="A close up of a clock&#10;&#10;Description automatically generated">
            <a:extLst>
              <a:ext uri="{FF2B5EF4-FFF2-40B4-BE49-F238E27FC236}">
                <a16:creationId xmlns:a16="http://schemas.microsoft.com/office/drawing/2014/main" id="{67B14FC3-77EE-E146-81EC-FAA0B0D943C5}"/>
              </a:ext>
            </a:extLst>
          </p:cNvPr>
          <p:cNvPicPr>
            <a:picLocks noChangeAspect="1"/>
          </p:cNvPicPr>
          <p:nvPr/>
        </p:nvPicPr>
        <p:blipFill>
          <a:blip r:embed="rId4"/>
          <a:stretch>
            <a:fillRect/>
          </a:stretch>
        </p:blipFill>
        <p:spPr>
          <a:xfrm>
            <a:off x="1591587" y="3307487"/>
            <a:ext cx="2373085" cy="914400"/>
          </a:xfrm>
          <a:prstGeom prst="rect">
            <a:avLst/>
          </a:prstGeom>
        </p:spPr>
      </p:pic>
      <p:pic>
        <p:nvPicPr>
          <p:cNvPr id="8" name="Picture 7" descr="A close up of a clock&#10;&#10;Description automatically generated">
            <a:extLst>
              <a:ext uri="{FF2B5EF4-FFF2-40B4-BE49-F238E27FC236}">
                <a16:creationId xmlns:a16="http://schemas.microsoft.com/office/drawing/2014/main" id="{12923197-10A1-9F46-A2CA-DE14EC42F7D2}"/>
              </a:ext>
            </a:extLst>
          </p:cNvPr>
          <p:cNvPicPr>
            <a:picLocks noChangeAspect="1"/>
          </p:cNvPicPr>
          <p:nvPr/>
        </p:nvPicPr>
        <p:blipFill>
          <a:blip r:embed="rId5"/>
          <a:stretch>
            <a:fillRect/>
          </a:stretch>
        </p:blipFill>
        <p:spPr>
          <a:xfrm>
            <a:off x="1591587" y="4336057"/>
            <a:ext cx="2471057" cy="9144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A40AE40-C81A-EC4F-9DB8-CFF975A21CC8}"/>
                  </a:ext>
                </a:extLst>
              </p:cNvPr>
              <p:cNvSpPr txBox="1"/>
              <p:nvPr/>
            </p:nvSpPr>
            <p:spPr>
              <a:xfrm>
                <a:off x="91485" y="4614286"/>
                <a:ext cx="127955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−2</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200" dirty="0">
                  <a:solidFill>
                    <a:srgbClr val="FF0000"/>
                  </a:solidFill>
                </a:endParaRPr>
              </a:p>
            </p:txBody>
          </p:sp>
        </mc:Choice>
        <mc:Fallback xmlns="">
          <p:sp>
            <p:nvSpPr>
              <p:cNvPr id="9" name="TextBox 8">
                <a:extLst>
                  <a:ext uri="{FF2B5EF4-FFF2-40B4-BE49-F238E27FC236}">
                    <a16:creationId xmlns:a16="http://schemas.microsoft.com/office/drawing/2014/main" id="{3A40AE40-C81A-EC4F-9DB8-CFF975A21CC8}"/>
                  </a:ext>
                </a:extLst>
              </p:cNvPr>
              <p:cNvSpPr txBox="1">
                <a:spLocks noRot="1" noChangeAspect="1" noMove="1" noResize="1" noEditPoints="1" noAdjustHandles="1" noChangeArrowheads="1" noChangeShapeType="1" noTextEdit="1"/>
              </p:cNvSpPr>
              <p:nvPr/>
            </p:nvSpPr>
            <p:spPr>
              <a:xfrm>
                <a:off x="91485" y="4614286"/>
                <a:ext cx="1279559" cy="276999"/>
              </a:xfrm>
              <a:prstGeom prst="rect">
                <a:avLst/>
              </a:prstGeom>
              <a:blipFill>
                <a:blip r:embed="rId6"/>
                <a:stretch>
                  <a:fillRect/>
                </a:stretch>
              </a:blipFill>
            </p:spPr>
            <p:txBody>
              <a:bodyPr/>
              <a:lstStyle/>
              <a:p>
                <a:r>
                  <a:rPr lang="en-US">
                    <a:noFill/>
                  </a:rPr>
                  <a:t> </a:t>
                </a:r>
              </a:p>
            </p:txBody>
          </p:sp>
        </mc:Fallback>
      </mc:AlternateContent>
      <p:sp>
        <p:nvSpPr>
          <p:cNvPr id="10" name="Right Arrow 9">
            <a:extLst>
              <a:ext uri="{FF2B5EF4-FFF2-40B4-BE49-F238E27FC236}">
                <a16:creationId xmlns:a16="http://schemas.microsoft.com/office/drawing/2014/main" id="{73B7EE37-8610-F54E-BE0C-A4515051E07E}"/>
              </a:ext>
            </a:extLst>
          </p:cNvPr>
          <p:cNvSpPr/>
          <p:nvPr/>
        </p:nvSpPr>
        <p:spPr>
          <a:xfrm>
            <a:off x="1371044" y="4752786"/>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6F7DDB6-9453-484D-BC9F-F2F14492B43A}"/>
                  </a:ext>
                </a:extLst>
              </p:cNvPr>
              <p:cNvSpPr txBox="1"/>
              <p:nvPr/>
            </p:nvSpPr>
            <p:spPr>
              <a:xfrm>
                <a:off x="91484" y="4876392"/>
                <a:ext cx="127955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−3</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1200" dirty="0">
                  <a:solidFill>
                    <a:srgbClr val="FF0000"/>
                  </a:solidFill>
                </a:endParaRPr>
              </a:p>
            </p:txBody>
          </p:sp>
        </mc:Choice>
        <mc:Fallback xmlns="">
          <p:sp>
            <p:nvSpPr>
              <p:cNvPr id="11" name="TextBox 10">
                <a:extLst>
                  <a:ext uri="{FF2B5EF4-FFF2-40B4-BE49-F238E27FC236}">
                    <a16:creationId xmlns:a16="http://schemas.microsoft.com/office/drawing/2014/main" id="{06F7DDB6-9453-484D-BC9F-F2F14492B43A}"/>
                  </a:ext>
                </a:extLst>
              </p:cNvPr>
              <p:cNvSpPr txBox="1">
                <a:spLocks noRot="1" noChangeAspect="1" noMove="1" noResize="1" noEditPoints="1" noAdjustHandles="1" noChangeArrowheads="1" noChangeShapeType="1" noTextEdit="1"/>
              </p:cNvSpPr>
              <p:nvPr/>
            </p:nvSpPr>
            <p:spPr>
              <a:xfrm>
                <a:off x="91484" y="4876392"/>
                <a:ext cx="1279559" cy="276999"/>
              </a:xfrm>
              <a:prstGeom prst="rect">
                <a:avLst/>
              </a:prstGeom>
              <a:blipFill>
                <a:blip r:embed="rId7"/>
                <a:stretch>
                  <a:fillRect/>
                </a:stretch>
              </a:blipFill>
            </p:spPr>
            <p:txBody>
              <a:bodyPr/>
              <a:lstStyle/>
              <a:p>
                <a:r>
                  <a:rPr lang="en-US">
                    <a:noFill/>
                  </a:rPr>
                  <a:t> </a:t>
                </a:r>
              </a:p>
            </p:txBody>
          </p:sp>
        </mc:Fallback>
      </mc:AlternateContent>
      <p:sp>
        <p:nvSpPr>
          <p:cNvPr id="12" name="Right Arrow 11">
            <a:extLst>
              <a:ext uri="{FF2B5EF4-FFF2-40B4-BE49-F238E27FC236}">
                <a16:creationId xmlns:a16="http://schemas.microsoft.com/office/drawing/2014/main" id="{CC3E21E7-31BE-564F-831A-BDE1E60194B9}"/>
              </a:ext>
            </a:extLst>
          </p:cNvPr>
          <p:cNvSpPr/>
          <p:nvPr/>
        </p:nvSpPr>
        <p:spPr>
          <a:xfrm>
            <a:off x="1371043" y="4982888"/>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A09C5E-8290-BB4D-83B8-DEE6F85A5ECF}"/>
              </a:ext>
            </a:extLst>
          </p:cNvPr>
          <p:cNvSpPr txBox="1"/>
          <p:nvPr/>
        </p:nvSpPr>
        <p:spPr>
          <a:xfrm>
            <a:off x="1591587" y="5521125"/>
            <a:ext cx="3489699" cy="307777"/>
          </a:xfrm>
          <a:prstGeom prst="rect">
            <a:avLst/>
          </a:prstGeom>
          <a:noFill/>
        </p:spPr>
        <p:txBody>
          <a:bodyPr wrap="square" rtlCol="0">
            <a:spAutoFit/>
          </a:bodyPr>
          <a:lstStyle/>
          <a:p>
            <a:r>
              <a:rPr lang="en-US" sz="1400" dirty="0"/>
              <a:t>Column 2 has zeros in required positions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1A81526-A343-3142-88D9-9802DC91CFBA}"/>
                  </a:ext>
                </a:extLst>
              </p:cNvPr>
              <p:cNvSpPr txBox="1"/>
              <p:nvPr/>
            </p:nvSpPr>
            <p:spPr>
              <a:xfrm>
                <a:off x="6096000" y="2014687"/>
                <a:ext cx="127955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rPr>
                        <m:t>+3</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E1A81526-A343-3142-88D9-9802DC91CFBA}"/>
                  </a:ext>
                </a:extLst>
              </p:cNvPr>
              <p:cNvSpPr txBox="1">
                <a:spLocks noRot="1" noChangeAspect="1" noMove="1" noResize="1" noEditPoints="1" noAdjustHandles="1" noChangeArrowheads="1" noChangeShapeType="1" noTextEdit="1"/>
              </p:cNvSpPr>
              <p:nvPr/>
            </p:nvSpPr>
            <p:spPr>
              <a:xfrm>
                <a:off x="6096000" y="2014687"/>
                <a:ext cx="1279559" cy="276999"/>
              </a:xfrm>
              <a:prstGeom prst="rect">
                <a:avLst/>
              </a:prstGeom>
              <a:blipFill>
                <a:blip r:embed="rId8"/>
                <a:stretch>
                  <a:fillRect/>
                </a:stretch>
              </a:blipFill>
            </p:spPr>
            <p:txBody>
              <a:bodyPr/>
              <a:lstStyle/>
              <a:p>
                <a:r>
                  <a:rPr lang="en-US">
                    <a:noFill/>
                  </a:rPr>
                  <a:t> </a:t>
                </a:r>
              </a:p>
            </p:txBody>
          </p:sp>
        </mc:Fallback>
      </mc:AlternateContent>
      <p:sp>
        <p:nvSpPr>
          <p:cNvPr id="19" name="Right Arrow 18">
            <a:extLst>
              <a:ext uri="{FF2B5EF4-FFF2-40B4-BE49-F238E27FC236}">
                <a16:creationId xmlns:a16="http://schemas.microsoft.com/office/drawing/2014/main" id="{B44DE5A9-BB28-9342-9CC4-262F61B101BF}"/>
              </a:ext>
            </a:extLst>
          </p:cNvPr>
          <p:cNvSpPr/>
          <p:nvPr/>
        </p:nvSpPr>
        <p:spPr>
          <a:xfrm>
            <a:off x="7337316" y="2130552"/>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58804A1-F8B0-F840-82DF-0716475B3C5E}"/>
                  </a:ext>
                </a:extLst>
              </p:cNvPr>
              <p:cNvSpPr txBox="1"/>
              <p:nvPr/>
            </p:nvSpPr>
            <p:spPr>
              <a:xfrm>
                <a:off x="6096000" y="2283888"/>
                <a:ext cx="1279559"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m:t>
                          </m:r>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200" dirty="0">
                  <a:solidFill>
                    <a:srgbClr val="FF0000"/>
                  </a:solidFill>
                </a:endParaRPr>
              </a:p>
            </p:txBody>
          </p:sp>
        </mc:Choice>
        <mc:Fallback xmlns="">
          <p:sp>
            <p:nvSpPr>
              <p:cNvPr id="20" name="TextBox 19">
                <a:extLst>
                  <a:ext uri="{FF2B5EF4-FFF2-40B4-BE49-F238E27FC236}">
                    <a16:creationId xmlns:a16="http://schemas.microsoft.com/office/drawing/2014/main" id="{D58804A1-F8B0-F840-82DF-0716475B3C5E}"/>
                  </a:ext>
                </a:extLst>
              </p:cNvPr>
              <p:cNvSpPr txBox="1">
                <a:spLocks noRot="1" noChangeAspect="1" noMove="1" noResize="1" noEditPoints="1" noAdjustHandles="1" noChangeArrowheads="1" noChangeShapeType="1" noTextEdit="1"/>
              </p:cNvSpPr>
              <p:nvPr/>
            </p:nvSpPr>
            <p:spPr>
              <a:xfrm>
                <a:off x="6096000" y="2283888"/>
                <a:ext cx="1279559" cy="276999"/>
              </a:xfrm>
              <a:prstGeom prst="rect">
                <a:avLst/>
              </a:prstGeom>
              <a:blipFill>
                <a:blip r:embed="rId9"/>
                <a:stretch>
                  <a:fillRect/>
                </a:stretch>
              </a:blipFill>
            </p:spPr>
            <p:txBody>
              <a:bodyPr/>
              <a:lstStyle/>
              <a:p>
                <a:r>
                  <a:rPr lang="en-US">
                    <a:noFill/>
                  </a:rPr>
                  <a:t> </a:t>
                </a:r>
              </a:p>
            </p:txBody>
          </p:sp>
        </mc:Fallback>
      </mc:AlternateContent>
      <p:sp>
        <p:nvSpPr>
          <p:cNvPr id="21" name="Right Arrow 20">
            <a:extLst>
              <a:ext uri="{FF2B5EF4-FFF2-40B4-BE49-F238E27FC236}">
                <a16:creationId xmlns:a16="http://schemas.microsoft.com/office/drawing/2014/main" id="{BA467F09-34E9-7148-ABE6-479269989475}"/>
              </a:ext>
            </a:extLst>
          </p:cNvPr>
          <p:cNvSpPr/>
          <p:nvPr/>
        </p:nvSpPr>
        <p:spPr>
          <a:xfrm>
            <a:off x="7337316" y="2404872"/>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close up of a clock&#10;&#10;Description automatically generated">
            <a:extLst>
              <a:ext uri="{FF2B5EF4-FFF2-40B4-BE49-F238E27FC236}">
                <a16:creationId xmlns:a16="http://schemas.microsoft.com/office/drawing/2014/main" id="{75C4DA4B-22E1-6F4F-AA53-65608C768B90}"/>
              </a:ext>
            </a:extLst>
          </p:cNvPr>
          <p:cNvPicPr>
            <a:picLocks noChangeAspect="1"/>
          </p:cNvPicPr>
          <p:nvPr/>
        </p:nvPicPr>
        <p:blipFill>
          <a:blip r:embed="rId10"/>
          <a:stretch>
            <a:fillRect/>
          </a:stretch>
        </p:blipFill>
        <p:spPr>
          <a:xfrm>
            <a:off x="7609793" y="1965187"/>
            <a:ext cx="2592593" cy="914400"/>
          </a:xfrm>
          <a:prstGeom prst="rect">
            <a:avLst/>
          </a:prstGeom>
        </p:spPr>
      </p:pic>
      <p:pic>
        <p:nvPicPr>
          <p:cNvPr id="25" name="Picture 24" descr="A close up of a clock&#10;&#10;Description automatically generated">
            <a:extLst>
              <a:ext uri="{FF2B5EF4-FFF2-40B4-BE49-F238E27FC236}">
                <a16:creationId xmlns:a16="http://schemas.microsoft.com/office/drawing/2014/main" id="{17518F22-0686-D943-984B-B33C194EE696}"/>
              </a:ext>
            </a:extLst>
          </p:cNvPr>
          <p:cNvPicPr>
            <a:picLocks noChangeAspect="1"/>
          </p:cNvPicPr>
          <p:nvPr/>
        </p:nvPicPr>
        <p:blipFill>
          <a:blip r:embed="rId11"/>
          <a:stretch>
            <a:fillRect/>
          </a:stretch>
        </p:blipFill>
        <p:spPr>
          <a:xfrm>
            <a:off x="7609794" y="3201784"/>
            <a:ext cx="2671157" cy="1097280"/>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C6E1533-9D9D-594C-A8A0-99708E0CCB21}"/>
                  </a:ext>
                </a:extLst>
              </p:cNvPr>
              <p:cNvSpPr txBox="1"/>
              <p:nvPr/>
            </p:nvSpPr>
            <p:spPr>
              <a:xfrm>
                <a:off x="6500561" y="3201784"/>
                <a:ext cx="836755" cy="3175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US" sz="1200" i="1" smtClean="0">
                              <a:solidFill>
                                <a:srgbClr val="FF0000"/>
                              </a:solidFill>
                              <a:latin typeface="Cambria Math" panose="02040503050406030204" pitchFamily="18" charset="0"/>
                            </a:rPr>
                          </m:ctrlPr>
                        </m:boxPr>
                        <m:e>
                          <m:argPr>
                            <m:argSz m:val="-1"/>
                          </m:argPr>
                          <m:f>
                            <m:fPr>
                              <m:ctrlPr>
                                <a:rPr lang="en-US" sz="120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1</m:t>
                              </m:r>
                            </m:num>
                            <m:den>
                              <m:r>
                                <a:rPr lang="en-US" sz="1200" b="0" i="1" smtClean="0">
                                  <a:solidFill>
                                    <a:srgbClr val="FF0000"/>
                                  </a:solidFill>
                                  <a:latin typeface="Cambria Math" panose="02040503050406030204" pitchFamily="18" charset="0"/>
                                </a:rPr>
                                <m:t>3</m:t>
                              </m:r>
                            </m:den>
                          </m:f>
                        </m:e>
                      </m:box>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i="1" smtClean="0">
                          <a:solidFill>
                            <a:srgbClr val="FF0000"/>
                          </a:solidFill>
                          <a:latin typeface="Cambria Math" panose="02040503050406030204" pitchFamily="18" charset="0"/>
                          <a:ea typeface="Cambria Math" panose="02040503050406030204" pitchFamily="18" charset="0"/>
                        </a:rPr>
                        <m:t>→</m:t>
                      </m:r>
                      <m:sSub>
                        <m:sSubPr>
                          <m:ctrlPr>
                            <a:rPr lang="en-US" sz="120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200" dirty="0"/>
              </a:p>
            </p:txBody>
          </p:sp>
        </mc:Choice>
        <mc:Fallback xmlns="">
          <p:sp>
            <p:nvSpPr>
              <p:cNvPr id="26" name="TextBox 25">
                <a:extLst>
                  <a:ext uri="{FF2B5EF4-FFF2-40B4-BE49-F238E27FC236}">
                    <a16:creationId xmlns:a16="http://schemas.microsoft.com/office/drawing/2014/main" id="{AC6E1533-9D9D-594C-A8A0-99708E0CCB21}"/>
                  </a:ext>
                </a:extLst>
              </p:cNvPr>
              <p:cNvSpPr txBox="1">
                <a:spLocks noRot="1" noChangeAspect="1" noMove="1" noResize="1" noEditPoints="1" noAdjustHandles="1" noChangeArrowheads="1" noChangeShapeType="1" noTextEdit="1"/>
              </p:cNvSpPr>
              <p:nvPr/>
            </p:nvSpPr>
            <p:spPr>
              <a:xfrm>
                <a:off x="6500561" y="3201784"/>
                <a:ext cx="836755" cy="317587"/>
              </a:xfrm>
              <a:prstGeom prst="rect">
                <a:avLst/>
              </a:prstGeom>
              <a:blipFill>
                <a:blip r:embed="rId12"/>
                <a:stretch>
                  <a:fillRect/>
                </a:stretch>
              </a:blipFill>
            </p:spPr>
            <p:txBody>
              <a:bodyPr/>
              <a:lstStyle/>
              <a:p>
                <a:r>
                  <a:rPr lang="en-US">
                    <a:noFill/>
                  </a:rPr>
                  <a:t> </a:t>
                </a:r>
              </a:p>
            </p:txBody>
          </p:sp>
        </mc:Fallback>
      </mc:AlternateContent>
      <p:sp>
        <p:nvSpPr>
          <p:cNvPr id="27" name="Right Arrow 26">
            <a:extLst>
              <a:ext uri="{FF2B5EF4-FFF2-40B4-BE49-F238E27FC236}">
                <a16:creationId xmlns:a16="http://schemas.microsoft.com/office/drawing/2014/main" id="{C7247C70-E3EF-814F-9D10-8C5546F51A95}"/>
              </a:ext>
            </a:extLst>
          </p:cNvPr>
          <p:cNvSpPr/>
          <p:nvPr/>
        </p:nvSpPr>
        <p:spPr>
          <a:xfrm>
            <a:off x="7342542" y="3328573"/>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AB92C28-6AF0-D949-9D7B-00E75162A229}"/>
                  </a:ext>
                </a:extLst>
              </p:cNvPr>
              <p:cNvSpPr txBox="1"/>
              <p:nvPr/>
            </p:nvSpPr>
            <p:spPr>
              <a:xfrm>
                <a:off x="6396667" y="3538728"/>
                <a:ext cx="940649" cy="3077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m:t>
                      </m:r>
                      <m:box>
                        <m:boxPr>
                          <m:ctrlPr>
                            <a:rPr lang="en-US" sz="1200" i="1" smtClean="0">
                              <a:solidFill>
                                <a:srgbClr val="FF0000"/>
                              </a:solidFill>
                              <a:latin typeface="Cambria Math" panose="02040503050406030204" pitchFamily="18" charset="0"/>
                            </a:rPr>
                          </m:ctrlPr>
                        </m:boxPr>
                        <m:e>
                          <m:argPr>
                            <m:argSz m:val="-1"/>
                          </m:argPr>
                          <m:f>
                            <m:fPr>
                              <m:ctrlPr>
                                <a:rPr lang="en-US" sz="120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1</m:t>
                              </m:r>
                            </m:num>
                            <m:den>
                              <m:r>
                                <a:rPr lang="en-US" sz="1200" b="0" i="1" smtClean="0">
                                  <a:solidFill>
                                    <a:srgbClr val="FF0000"/>
                                  </a:solidFill>
                                  <a:latin typeface="Cambria Math" panose="02040503050406030204" pitchFamily="18" charset="0"/>
                                </a:rPr>
                                <m:t>2</m:t>
                              </m:r>
                            </m:den>
                          </m:f>
                        </m:e>
                      </m:box>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i="1" smtClean="0">
                          <a:solidFill>
                            <a:srgbClr val="FF0000"/>
                          </a:solidFill>
                          <a:latin typeface="Cambria Math" panose="02040503050406030204" pitchFamily="18" charset="0"/>
                          <a:ea typeface="Cambria Math" panose="02040503050406030204" pitchFamily="18" charset="0"/>
                        </a:rPr>
                        <m:t>→</m:t>
                      </m:r>
                      <m:sSub>
                        <m:sSubPr>
                          <m:ctrlPr>
                            <a:rPr lang="en-US" sz="120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200" dirty="0"/>
              </a:p>
            </p:txBody>
          </p:sp>
        </mc:Choice>
        <mc:Fallback xmlns="">
          <p:sp>
            <p:nvSpPr>
              <p:cNvPr id="28" name="TextBox 27">
                <a:extLst>
                  <a:ext uri="{FF2B5EF4-FFF2-40B4-BE49-F238E27FC236}">
                    <a16:creationId xmlns:a16="http://schemas.microsoft.com/office/drawing/2014/main" id="{6AB92C28-6AF0-D949-9D7B-00E75162A229}"/>
                  </a:ext>
                </a:extLst>
              </p:cNvPr>
              <p:cNvSpPr txBox="1">
                <a:spLocks noRot="1" noChangeAspect="1" noMove="1" noResize="1" noEditPoints="1" noAdjustHandles="1" noChangeArrowheads="1" noChangeShapeType="1" noTextEdit="1"/>
              </p:cNvSpPr>
              <p:nvPr/>
            </p:nvSpPr>
            <p:spPr>
              <a:xfrm>
                <a:off x="6396667" y="3538728"/>
                <a:ext cx="940649" cy="307713"/>
              </a:xfrm>
              <a:prstGeom prst="rect">
                <a:avLst/>
              </a:prstGeom>
              <a:blipFill>
                <a:blip r:embed="rId13"/>
                <a:stretch>
                  <a:fillRect/>
                </a:stretch>
              </a:blipFill>
            </p:spPr>
            <p:txBody>
              <a:bodyPr/>
              <a:lstStyle/>
              <a:p>
                <a:r>
                  <a:rPr lang="en-US">
                    <a:noFill/>
                  </a:rPr>
                  <a:t> </a:t>
                </a:r>
              </a:p>
            </p:txBody>
          </p:sp>
        </mc:Fallback>
      </mc:AlternateContent>
      <p:sp>
        <p:nvSpPr>
          <p:cNvPr id="29" name="Right Arrow 28">
            <a:extLst>
              <a:ext uri="{FF2B5EF4-FFF2-40B4-BE49-F238E27FC236}">
                <a16:creationId xmlns:a16="http://schemas.microsoft.com/office/drawing/2014/main" id="{5FD236C3-6A21-D54B-967C-5184DA5FD3E7}"/>
              </a:ext>
            </a:extLst>
          </p:cNvPr>
          <p:cNvSpPr/>
          <p:nvPr/>
        </p:nvSpPr>
        <p:spPr>
          <a:xfrm>
            <a:off x="7337316" y="3675888"/>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42E5BCE-E013-CF4F-9D71-0C848583A244}"/>
                  </a:ext>
                </a:extLst>
              </p:cNvPr>
              <p:cNvSpPr txBox="1"/>
              <p:nvPr/>
            </p:nvSpPr>
            <p:spPr>
              <a:xfrm>
                <a:off x="6396666" y="3865798"/>
                <a:ext cx="940649" cy="3086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m:t>
                      </m:r>
                      <m:box>
                        <m:boxPr>
                          <m:ctrlPr>
                            <a:rPr lang="en-US" sz="1200" i="1" smtClean="0">
                              <a:solidFill>
                                <a:srgbClr val="FF0000"/>
                              </a:solidFill>
                              <a:latin typeface="Cambria Math" panose="02040503050406030204" pitchFamily="18" charset="0"/>
                            </a:rPr>
                          </m:ctrlPr>
                        </m:boxPr>
                        <m:e>
                          <m:argPr>
                            <m:argSz m:val="-1"/>
                          </m:argPr>
                          <m:f>
                            <m:fPr>
                              <m:ctrlPr>
                                <a:rPr lang="en-US" sz="120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1</m:t>
                              </m:r>
                            </m:num>
                            <m:den>
                              <m:r>
                                <a:rPr lang="en-US" sz="1200" b="0" i="1" smtClean="0">
                                  <a:solidFill>
                                    <a:srgbClr val="FF0000"/>
                                  </a:solidFill>
                                  <a:latin typeface="Cambria Math" panose="02040503050406030204" pitchFamily="18" charset="0"/>
                                </a:rPr>
                                <m:t>3</m:t>
                              </m:r>
                            </m:den>
                          </m:f>
                        </m:e>
                      </m:box>
                      <m:sSub>
                        <m:sSubPr>
                          <m:ctrlPr>
                            <a:rPr lang="en-US" sz="120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i="1" smtClean="0">
                          <a:solidFill>
                            <a:srgbClr val="FF0000"/>
                          </a:solidFill>
                          <a:latin typeface="Cambria Math" panose="02040503050406030204" pitchFamily="18" charset="0"/>
                          <a:ea typeface="Cambria Math" panose="02040503050406030204" pitchFamily="18" charset="0"/>
                        </a:rPr>
                        <m:t>→</m:t>
                      </m:r>
                      <m:sSub>
                        <m:sSubPr>
                          <m:ctrlPr>
                            <a:rPr lang="en-US" sz="120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1200" dirty="0"/>
              </a:p>
            </p:txBody>
          </p:sp>
        </mc:Choice>
        <mc:Fallback xmlns="">
          <p:sp>
            <p:nvSpPr>
              <p:cNvPr id="30" name="TextBox 29">
                <a:extLst>
                  <a:ext uri="{FF2B5EF4-FFF2-40B4-BE49-F238E27FC236}">
                    <a16:creationId xmlns:a16="http://schemas.microsoft.com/office/drawing/2014/main" id="{142E5BCE-E013-CF4F-9D71-0C848583A244}"/>
                  </a:ext>
                </a:extLst>
              </p:cNvPr>
              <p:cNvSpPr txBox="1">
                <a:spLocks noRot="1" noChangeAspect="1" noMove="1" noResize="1" noEditPoints="1" noAdjustHandles="1" noChangeArrowheads="1" noChangeShapeType="1" noTextEdit="1"/>
              </p:cNvSpPr>
              <p:nvPr/>
            </p:nvSpPr>
            <p:spPr>
              <a:xfrm>
                <a:off x="6396666" y="3865798"/>
                <a:ext cx="940649" cy="308611"/>
              </a:xfrm>
              <a:prstGeom prst="rect">
                <a:avLst/>
              </a:prstGeom>
              <a:blipFill>
                <a:blip r:embed="rId14"/>
                <a:stretch>
                  <a:fillRect/>
                </a:stretch>
              </a:blipFill>
            </p:spPr>
            <p:txBody>
              <a:bodyPr/>
              <a:lstStyle/>
              <a:p>
                <a:r>
                  <a:rPr lang="en-US">
                    <a:noFill/>
                  </a:rPr>
                  <a:t> </a:t>
                </a:r>
              </a:p>
            </p:txBody>
          </p:sp>
        </mc:Fallback>
      </mc:AlternateContent>
      <p:sp>
        <p:nvSpPr>
          <p:cNvPr id="31" name="Right Arrow 30">
            <a:extLst>
              <a:ext uri="{FF2B5EF4-FFF2-40B4-BE49-F238E27FC236}">
                <a16:creationId xmlns:a16="http://schemas.microsoft.com/office/drawing/2014/main" id="{AC602B6B-C602-D44B-B992-FAEC99F5317F}"/>
              </a:ext>
            </a:extLst>
          </p:cNvPr>
          <p:cNvSpPr/>
          <p:nvPr/>
        </p:nvSpPr>
        <p:spPr>
          <a:xfrm>
            <a:off x="7337316" y="3995928"/>
            <a:ext cx="182880" cy="64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14F0CC4-2FE9-AF47-A3C5-643B60602D4B}"/>
                  </a:ext>
                </a:extLst>
              </p:cNvPr>
              <p:cNvSpPr txBox="1"/>
              <p:nvPr/>
            </p:nvSpPr>
            <p:spPr>
              <a:xfrm>
                <a:off x="7609793" y="4621261"/>
                <a:ext cx="1994194" cy="13670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e>
                                <m:r>
                                  <a:rPr lang="en-US" sz="1400" b="0" i="1" smtClean="0">
                                    <a:latin typeface="Cambria Math" panose="02040503050406030204" pitchFamily="18" charset="0"/>
                                  </a:rPr>
                                  <m:t>0</m:t>
                                </m:r>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e>
                            </m:mr>
                            <m:m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e>
                            </m:mr>
                          </m:m>
                        </m:e>
                      </m:d>
                    </m:oMath>
                  </m:oMathPara>
                </a14:m>
                <a:endParaRPr lang="en-US" sz="1400" dirty="0"/>
              </a:p>
            </p:txBody>
          </p:sp>
        </mc:Choice>
        <mc:Fallback xmlns="">
          <p:sp>
            <p:nvSpPr>
              <p:cNvPr id="35" name="TextBox 34">
                <a:extLst>
                  <a:ext uri="{FF2B5EF4-FFF2-40B4-BE49-F238E27FC236}">
                    <a16:creationId xmlns:a16="http://schemas.microsoft.com/office/drawing/2014/main" id="{314F0CC4-2FE9-AF47-A3C5-643B60602D4B}"/>
                  </a:ext>
                </a:extLst>
              </p:cNvPr>
              <p:cNvSpPr txBox="1">
                <a:spLocks noRot="1" noChangeAspect="1" noMove="1" noResize="1" noEditPoints="1" noAdjustHandles="1" noChangeArrowheads="1" noChangeShapeType="1" noTextEdit="1"/>
              </p:cNvSpPr>
              <p:nvPr/>
            </p:nvSpPr>
            <p:spPr>
              <a:xfrm>
                <a:off x="7609793" y="4621261"/>
                <a:ext cx="1994194" cy="1367041"/>
              </a:xfrm>
              <a:prstGeom prst="rect">
                <a:avLst/>
              </a:prstGeom>
              <a:blipFill>
                <a:blip r:embed="rId15"/>
                <a:stretch>
                  <a:fillRect b="-18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C8E5769-E0A2-EA4A-9570-E20B482296B7}"/>
                  </a:ext>
                </a:extLst>
              </p:cNvPr>
              <p:cNvSpPr txBox="1"/>
              <p:nvPr/>
            </p:nvSpPr>
            <p:spPr>
              <a:xfrm>
                <a:off x="4722470" y="4360877"/>
                <a:ext cx="2438910" cy="738664"/>
              </a:xfrm>
              <a:prstGeom prst="rect">
                <a:avLst/>
              </a:prstGeom>
              <a:noFill/>
            </p:spPr>
            <p:txBody>
              <a:bodyPr wrap="square" rtlCol="0">
                <a:spAutoFit/>
              </a:bodyPr>
              <a:lstStyle/>
              <a:p>
                <a:r>
                  <a:rPr lang="en-US" sz="1400" u="sng" dirty="0"/>
                  <a:t>Your turn</a:t>
                </a:r>
                <a:r>
                  <a:rPr lang="en-US" sz="1400" dirty="0"/>
                  <a:t>:</a:t>
                </a:r>
              </a:p>
              <a:p>
                <a:endParaRPr lang="en-US" sz="1400" u="sng" dirty="0"/>
              </a:p>
              <a:p>
                <a:r>
                  <a:rPr lang="en-US" sz="1400" dirty="0"/>
                  <a:t>Verify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𝐼</m:t>
                    </m:r>
                  </m:oMath>
                </a14:m>
                <a:endParaRPr lang="en-US" sz="1400" dirty="0"/>
              </a:p>
            </p:txBody>
          </p:sp>
        </mc:Choice>
        <mc:Fallback xmlns="">
          <p:sp>
            <p:nvSpPr>
              <p:cNvPr id="36" name="TextBox 35">
                <a:extLst>
                  <a:ext uri="{FF2B5EF4-FFF2-40B4-BE49-F238E27FC236}">
                    <a16:creationId xmlns:a16="http://schemas.microsoft.com/office/drawing/2014/main" id="{CC8E5769-E0A2-EA4A-9570-E20B482296B7}"/>
                  </a:ext>
                </a:extLst>
              </p:cNvPr>
              <p:cNvSpPr txBox="1">
                <a:spLocks noRot="1" noChangeAspect="1" noMove="1" noResize="1" noEditPoints="1" noAdjustHandles="1" noChangeArrowheads="1" noChangeShapeType="1" noTextEdit="1"/>
              </p:cNvSpPr>
              <p:nvPr/>
            </p:nvSpPr>
            <p:spPr>
              <a:xfrm>
                <a:off x="4722470" y="4360877"/>
                <a:ext cx="2438910" cy="738664"/>
              </a:xfrm>
              <a:prstGeom prst="rect">
                <a:avLst/>
              </a:prstGeom>
              <a:blipFill>
                <a:blip r:embed="rId16"/>
                <a:stretch>
                  <a:fillRect l="-1042" t="-1695" b="-6780"/>
                </a:stretch>
              </a:blipFill>
            </p:spPr>
            <p:txBody>
              <a:bodyPr/>
              <a:lstStyle/>
              <a:p>
                <a:r>
                  <a:rPr lang="en-US">
                    <a:noFill/>
                  </a:rPr>
                  <a:t> </a:t>
                </a:r>
              </a:p>
            </p:txBody>
          </p:sp>
        </mc:Fallback>
      </mc:AlternateContent>
    </p:spTree>
    <p:extLst>
      <p:ext uri="{BB962C8B-B14F-4D97-AF65-F5344CB8AC3E}">
        <p14:creationId xmlns:p14="http://schemas.microsoft.com/office/powerpoint/2010/main" val="136447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animBg="1"/>
      <p:bldP spid="11" grpId="0"/>
      <p:bldP spid="12" grpId="0" animBg="1"/>
      <p:bldP spid="13" grpId="0"/>
      <p:bldP spid="16" grpId="0"/>
      <p:bldP spid="19" grpId="0" animBg="1"/>
      <p:bldP spid="20" grpId="0"/>
      <p:bldP spid="21" grpId="0" animBg="1"/>
      <p:bldP spid="26" grpId="0"/>
      <p:bldP spid="27" grpId="0" animBg="1"/>
      <p:bldP spid="28" grpId="0"/>
      <p:bldP spid="29" grpId="0" animBg="1"/>
      <p:bldP spid="30" grpId="0"/>
      <p:bldP spid="31" grpId="0" animBg="1"/>
      <p:bldP spid="35" grpId="0"/>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9CCC3-5EC2-7C49-876E-97767D386EB6}"/>
              </a:ext>
            </a:extLst>
          </p:cNvPr>
          <p:cNvSpPr>
            <a:spLocks noGrp="1"/>
          </p:cNvSpPr>
          <p:nvPr>
            <p:ph type="title"/>
          </p:nvPr>
        </p:nvSpPr>
        <p:spPr/>
        <p:txBody>
          <a:bodyPr/>
          <a:lstStyle/>
          <a:p>
            <a:r>
              <a:rPr lang="en-US" dirty="0"/>
              <a:t>python</a:t>
            </a:r>
          </a:p>
        </p:txBody>
      </p:sp>
      <p:pic>
        <p:nvPicPr>
          <p:cNvPr id="4" name="Picture 3" descr="A screenshot of a cell phone&#10;&#10;Description automatically generated">
            <a:extLst>
              <a:ext uri="{FF2B5EF4-FFF2-40B4-BE49-F238E27FC236}">
                <a16:creationId xmlns:a16="http://schemas.microsoft.com/office/drawing/2014/main" id="{1B368B0E-1EF8-8949-AE32-7E45AB87FC50}"/>
              </a:ext>
            </a:extLst>
          </p:cNvPr>
          <p:cNvPicPr>
            <a:picLocks noChangeAspect="1"/>
          </p:cNvPicPr>
          <p:nvPr/>
        </p:nvPicPr>
        <p:blipFill>
          <a:blip r:embed="rId2"/>
          <a:stretch>
            <a:fillRect/>
          </a:stretch>
        </p:blipFill>
        <p:spPr>
          <a:xfrm>
            <a:off x="3435350" y="2482850"/>
            <a:ext cx="5321300" cy="18923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1D47568-65FB-4849-B1AB-F9F95A6B3A5A}"/>
                  </a:ext>
                </a:extLst>
              </p14:cNvPr>
              <p14:cNvContentPartPr/>
              <p14:nvPr/>
            </p14:nvContentPartPr>
            <p14:xfrm>
              <a:off x="3418200" y="5552640"/>
              <a:ext cx="8640" cy="12600"/>
            </p14:xfrm>
          </p:contentPart>
        </mc:Choice>
        <mc:Fallback>
          <p:pic>
            <p:nvPicPr>
              <p:cNvPr id="3" name="Ink 2">
                <a:extLst>
                  <a:ext uri="{FF2B5EF4-FFF2-40B4-BE49-F238E27FC236}">
                    <a16:creationId xmlns:a16="http://schemas.microsoft.com/office/drawing/2014/main" id="{F1D47568-65FB-4849-B1AB-F9F95A6B3A5A}"/>
                  </a:ext>
                </a:extLst>
              </p:cNvPr>
              <p:cNvPicPr/>
              <p:nvPr/>
            </p:nvPicPr>
            <p:blipFill>
              <a:blip r:embed="rId4"/>
              <a:stretch>
                <a:fillRect/>
              </a:stretch>
            </p:blipFill>
            <p:spPr>
              <a:xfrm>
                <a:off x="3408840" y="5543280"/>
                <a:ext cx="27360" cy="31320"/>
              </a:xfrm>
              <a:prstGeom prst="rect">
                <a:avLst/>
              </a:prstGeom>
            </p:spPr>
          </p:pic>
        </mc:Fallback>
      </mc:AlternateContent>
    </p:spTree>
    <p:extLst>
      <p:ext uri="{BB962C8B-B14F-4D97-AF65-F5344CB8AC3E}">
        <p14:creationId xmlns:p14="http://schemas.microsoft.com/office/powerpoint/2010/main" val="1622205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1233488"/>
          </a:xfrm>
        </p:spPr>
        <p:txBody>
          <a:bodyPr>
            <a:normAutofit/>
          </a:bodyPr>
          <a:lstStyle/>
          <a:p>
            <a:r>
              <a:rPr lang="en-US" sz="3200" dirty="0"/>
              <a:t>Using inverse to solve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p:txBody>
              <a:bodyPr/>
              <a:lstStyle/>
              <a:p>
                <a:endParaRPr lang="en-US" dirty="0"/>
              </a:p>
              <a:p>
                <a:r>
                  <a:rPr lang="en-US" sz="1600" dirty="0"/>
                  <a:t>Suppose we represent a system of linear equations by </a:t>
                </a:r>
                <a14:m>
                  <m:oMath xmlns:m="http://schemas.openxmlformats.org/officeDocument/2006/math">
                    <m:r>
                      <a:rPr lang="en-US" sz="1600" b="0" i="1" smtClean="0">
                        <a:latin typeface="Cambria Math" panose="02040503050406030204" pitchFamily="18" charset="0"/>
                      </a:rPr>
                      <m:t>𝐴</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𝑏</m:t>
                        </m:r>
                      </m:e>
                    </m:acc>
                  </m:oMath>
                </a14:m>
                <a:endParaRPr lang="en-US" sz="1600" dirty="0"/>
              </a:p>
              <a:p>
                <a14:m>
                  <m:oMath xmlns:m="http://schemas.openxmlformats.org/officeDocument/2006/math">
                    <m:r>
                      <a:rPr lang="en-US" sz="1600" b="0" i="1" smtClean="0">
                        <a:latin typeface="Cambria Math" panose="02040503050406030204" pitchFamily="18" charset="0"/>
                      </a:rPr>
                      <m:t>𝐴</m:t>
                    </m:r>
                  </m:oMath>
                </a14:m>
                <a:r>
                  <a:rPr lang="en-US" sz="1600" dirty="0"/>
                  <a:t> is an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oMath>
                </a14:m>
                <a:r>
                  <a:rPr lang="en-US" sz="1600" dirty="0"/>
                  <a:t> matrix of coefficients and </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−1</m:t>
                        </m:r>
                      </m:sup>
                    </m:sSup>
                  </m:oMath>
                </a14:m>
                <a:r>
                  <a:rPr lang="en-US" sz="1600" dirty="0"/>
                  <a:t> exists</a:t>
                </a:r>
              </a:p>
              <a:p>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oMath>
                </a14:m>
                <a:r>
                  <a:rPr lang="en-US" sz="1600" dirty="0"/>
                  <a:t> is an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oMath>
                </a14:m>
                <a:r>
                  <a:rPr lang="en-US" sz="1600" dirty="0"/>
                  <a:t> column vector of variables</a:t>
                </a:r>
              </a:p>
              <a:p>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𝑏</m:t>
                        </m:r>
                      </m:e>
                    </m:acc>
                  </m:oMath>
                </a14:m>
                <a:r>
                  <a:rPr lang="en-US" sz="1600" dirty="0"/>
                  <a:t> is an </a:t>
                </a:r>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ea typeface="Cambria Math" panose="02040503050406030204" pitchFamily="18" charset="0"/>
                      </a:rPr>
                      <m:t>×1</m:t>
                    </m:r>
                  </m:oMath>
                </a14:m>
                <a:r>
                  <a:rPr lang="en-US" sz="1600" dirty="0"/>
                  <a:t> column vector of constants</a:t>
                </a:r>
              </a:p>
              <a:p>
                <a:r>
                  <a:rPr lang="en-US" sz="1600" dirty="0"/>
                  <a:t>Then </a:t>
                </a:r>
                <a14:m>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𝐴</m:t>
                        </m:r>
                      </m:e>
                      <m:sup>
                        <m:r>
                          <a:rPr lang="en-US" sz="1600" b="0" i="1" smtClean="0">
                            <a:latin typeface="Cambria Math" panose="02040503050406030204" pitchFamily="18" charset="0"/>
                          </a:rPr>
                          <m:t>−1</m:t>
                        </m:r>
                      </m:sup>
                    </m:sSup>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𝑏</m:t>
                        </m:r>
                      </m:e>
                    </m:acc>
                  </m:oMath>
                </a14:m>
                <a:r>
                  <a:rPr lang="en-US" sz="1600" dirty="0"/>
                  <a:t> is the solution to the system</a:t>
                </a:r>
              </a:p>
              <a:p>
                <a:r>
                  <a:rPr lang="en-US" sz="1600" dirty="0"/>
                  <a:t>If </a:t>
                </a:r>
                <a14:m>
                  <m:oMath xmlns:m="http://schemas.openxmlformats.org/officeDocument/2006/math">
                    <m:r>
                      <a:rPr lang="en-US" sz="1600" b="0" i="1" smtClean="0">
                        <a:latin typeface="Cambria Math" panose="02040503050406030204" pitchFamily="18" charset="0"/>
                      </a:rPr>
                      <m:t>𝐴</m:t>
                    </m:r>
                  </m:oMath>
                </a14:m>
                <a:r>
                  <a:rPr lang="en-US" sz="1600" dirty="0"/>
                  <a:t> is invertible, then the equation </a:t>
                </a:r>
                <a14:m>
                  <m:oMath xmlns:m="http://schemas.openxmlformats.org/officeDocument/2006/math">
                    <m:r>
                      <a:rPr lang="en-US" sz="1600" i="1">
                        <a:latin typeface="Cambria Math" panose="02040503050406030204" pitchFamily="18" charset="0"/>
                      </a:rPr>
                      <m:t>𝐴</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acc>
                      <m:accPr>
                        <m:chr m:val="⃑"/>
                        <m:ctrlPr>
                          <a:rPr lang="en-US" sz="1600" i="1">
                            <a:latin typeface="Cambria Math" panose="02040503050406030204" pitchFamily="18" charset="0"/>
                          </a:rPr>
                        </m:ctrlPr>
                      </m:accPr>
                      <m:e>
                        <m:r>
                          <a:rPr lang="en-US" sz="1600" i="1">
                            <a:latin typeface="Cambria Math" panose="02040503050406030204" pitchFamily="18" charset="0"/>
                          </a:rPr>
                          <m:t>𝑏</m:t>
                        </m:r>
                      </m:e>
                    </m:acc>
                  </m:oMath>
                </a14:m>
                <a:r>
                  <a:rPr lang="en-US" sz="1600" dirty="0"/>
                  <a:t> has exactly one solution, namely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𝐴</m:t>
                        </m:r>
                      </m:e>
                      <m:sup>
                        <m:r>
                          <a:rPr lang="en-US" sz="1600" i="1">
                            <a:latin typeface="Cambria Math" panose="02040503050406030204" pitchFamily="18" charset="0"/>
                          </a:rPr>
                          <m:t>−1</m:t>
                        </m:r>
                      </m:sup>
                    </m:sSup>
                    <m:acc>
                      <m:accPr>
                        <m:chr m:val="⃑"/>
                        <m:ctrlPr>
                          <a:rPr lang="en-US" sz="1600" i="1">
                            <a:latin typeface="Cambria Math" panose="02040503050406030204" pitchFamily="18" charset="0"/>
                          </a:rPr>
                        </m:ctrlPr>
                      </m:accPr>
                      <m:e>
                        <m:r>
                          <a:rPr lang="en-US" sz="1600" i="1">
                            <a:latin typeface="Cambria Math" panose="02040503050406030204" pitchFamily="18" charset="0"/>
                          </a:rPr>
                          <m:t>𝑏</m:t>
                        </m:r>
                      </m:e>
                    </m:acc>
                  </m:oMath>
                </a14:m>
                <a:r>
                  <a:rPr lang="en-US" sz="1600" dirty="0"/>
                  <a:t>.</a:t>
                </a:r>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blipFill>
                <a:blip r:embed="rId2"/>
                <a:stretch>
                  <a:fillRect l="-1239"/>
                </a:stretch>
              </a:blipFill>
            </p:spPr>
            <p:txBody>
              <a:bodyPr/>
              <a:lstStyle/>
              <a:p>
                <a:r>
                  <a:rPr lang="en-US">
                    <a:noFill/>
                  </a:rPr>
                  <a:t> </a:t>
                </a:r>
              </a:p>
            </p:txBody>
          </p:sp>
        </mc:Fallback>
      </mc:AlternateContent>
    </p:spTree>
    <p:extLst>
      <p:ext uri="{BB962C8B-B14F-4D97-AF65-F5344CB8AC3E}">
        <p14:creationId xmlns:p14="http://schemas.microsoft.com/office/powerpoint/2010/main" val="2225497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DFCA5FB9-FA3C-1846-8332-D343DEE64793}"/>
              </a:ext>
            </a:extLst>
          </p:cNvPr>
          <p:cNvGraphicFramePr>
            <a:graphicFrameLocks noGrp="1"/>
          </p:cNvGraphicFramePr>
          <p:nvPr>
            <p:extLst>
              <p:ext uri="{D42A27DB-BD31-4B8C-83A1-F6EECF244321}">
                <p14:modId xmlns:p14="http://schemas.microsoft.com/office/powerpoint/2010/main" val="4096135988"/>
              </p:ext>
            </p:extLst>
          </p:nvPr>
        </p:nvGraphicFramePr>
        <p:xfrm>
          <a:off x="6369627" y="304029"/>
          <a:ext cx="5631873" cy="1854200"/>
        </p:xfrm>
        <a:graphic>
          <a:graphicData uri="http://schemas.openxmlformats.org/drawingml/2006/table">
            <a:tbl>
              <a:tblPr firstRow="1" bandRow="1">
                <a:tableStyleId>{00A15C55-8517-42AA-B614-E9B94910E393}</a:tableStyleId>
              </a:tblPr>
              <a:tblGrid>
                <a:gridCol w="920240">
                  <a:extLst>
                    <a:ext uri="{9D8B030D-6E8A-4147-A177-3AD203B41FA5}">
                      <a16:colId xmlns:a16="http://schemas.microsoft.com/office/drawing/2014/main" val="3789430283"/>
                    </a:ext>
                  </a:extLst>
                </a:gridCol>
                <a:gridCol w="1542405">
                  <a:extLst>
                    <a:ext uri="{9D8B030D-6E8A-4147-A177-3AD203B41FA5}">
                      <a16:colId xmlns:a16="http://schemas.microsoft.com/office/drawing/2014/main" val="866346319"/>
                    </a:ext>
                  </a:extLst>
                </a:gridCol>
                <a:gridCol w="1137332">
                  <a:extLst>
                    <a:ext uri="{9D8B030D-6E8A-4147-A177-3AD203B41FA5}">
                      <a16:colId xmlns:a16="http://schemas.microsoft.com/office/drawing/2014/main" val="2416710303"/>
                    </a:ext>
                  </a:extLst>
                </a:gridCol>
                <a:gridCol w="994693">
                  <a:extLst>
                    <a:ext uri="{9D8B030D-6E8A-4147-A177-3AD203B41FA5}">
                      <a16:colId xmlns:a16="http://schemas.microsoft.com/office/drawing/2014/main" val="1924961678"/>
                    </a:ext>
                  </a:extLst>
                </a:gridCol>
                <a:gridCol w="1037203">
                  <a:extLst>
                    <a:ext uri="{9D8B030D-6E8A-4147-A177-3AD203B41FA5}">
                      <a16:colId xmlns:a16="http://schemas.microsoft.com/office/drawing/2014/main" val="3368316272"/>
                    </a:ext>
                  </a:extLst>
                </a:gridCol>
              </a:tblGrid>
              <a:tr h="370840">
                <a:tc>
                  <a:txBody>
                    <a:bodyPr/>
                    <a:lstStyle/>
                    <a:p>
                      <a:endParaRPr lang="en-US" dirty="0"/>
                    </a:p>
                  </a:txBody>
                  <a:tcPr/>
                </a:tc>
                <a:tc>
                  <a:txBody>
                    <a:bodyPr/>
                    <a:lstStyle/>
                    <a:p>
                      <a:endParaRPr lang="en-US" dirty="0"/>
                    </a:p>
                  </a:txBody>
                  <a:tcPr/>
                </a:tc>
                <a:tc gridSpan="3">
                  <a:txBody>
                    <a:bodyPr/>
                    <a:lstStyle/>
                    <a:p>
                      <a:pPr algn="ctr"/>
                      <a:r>
                        <a:rPr lang="en-US" sz="1400" dirty="0"/>
                        <a:t>Brand</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610077068"/>
                  </a:ext>
                </a:extLst>
              </a:tr>
              <a:tr h="370840">
                <a:tc>
                  <a:txBody>
                    <a:bodyPr/>
                    <a:lstStyle/>
                    <a:p>
                      <a:endParaRPr lang="en-US" dirty="0">
                        <a:highlight>
                          <a:srgbClr val="808080"/>
                        </a:highlight>
                      </a:endParaRPr>
                    </a:p>
                  </a:txBody>
                  <a:tcPr/>
                </a:tc>
                <a:tc>
                  <a:txBody>
                    <a:bodyPr/>
                    <a:lstStyle/>
                    <a:p>
                      <a:endParaRPr lang="en-US" dirty="0">
                        <a:highlight>
                          <a:srgbClr val="808080"/>
                        </a:highlight>
                      </a:endParaRPr>
                    </a:p>
                  </a:txBody>
                  <a:tcPr/>
                </a:tc>
                <a:tc>
                  <a:txBody>
                    <a:bodyPr/>
                    <a:lstStyle/>
                    <a:p>
                      <a:pPr algn="ctr"/>
                      <a:r>
                        <a:rPr lang="en-US" sz="1400" b="1" dirty="0"/>
                        <a:t>Veg Health</a:t>
                      </a:r>
                    </a:p>
                  </a:txBody>
                  <a:tcPr/>
                </a:tc>
                <a:tc>
                  <a:txBody>
                    <a:bodyPr/>
                    <a:lstStyle/>
                    <a:p>
                      <a:pPr algn="ctr"/>
                      <a:r>
                        <a:rPr lang="en-US" sz="1400" b="1" dirty="0"/>
                        <a:t>Grow Big</a:t>
                      </a:r>
                    </a:p>
                  </a:txBody>
                  <a:tcPr/>
                </a:tc>
                <a:tc>
                  <a:txBody>
                    <a:bodyPr/>
                    <a:lstStyle/>
                    <a:p>
                      <a:pPr algn="ctr"/>
                      <a:r>
                        <a:rPr lang="en-US" sz="1400" b="1" dirty="0" err="1"/>
                        <a:t>Nutriplant</a:t>
                      </a:r>
                      <a:endParaRPr lang="en-US" sz="1400" b="1" dirty="0"/>
                    </a:p>
                  </a:txBody>
                  <a:tcPr/>
                </a:tc>
                <a:extLst>
                  <a:ext uri="{0D108BD9-81ED-4DB2-BD59-A6C34878D82A}">
                    <a16:rowId xmlns:a16="http://schemas.microsoft.com/office/drawing/2014/main" val="1507783162"/>
                  </a:ext>
                </a:extLst>
              </a:tr>
              <a:tr h="370840">
                <a:tc rowSpan="3">
                  <a:txBody>
                    <a:bodyPr/>
                    <a:lstStyle/>
                    <a:p>
                      <a:pPr algn="ctr"/>
                      <a:r>
                        <a:rPr lang="en-US" sz="1400" b="1" dirty="0"/>
                        <a:t>Nutrient</a:t>
                      </a:r>
                    </a:p>
                  </a:txBody>
                  <a:tcPr anchor="ctr"/>
                </a:tc>
                <a:tc>
                  <a:txBody>
                    <a:bodyPr/>
                    <a:lstStyle/>
                    <a:p>
                      <a:r>
                        <a:rPr lang="en-US" sz="1400" dirty="0"/>
                        <a:t>Nitrogen</a:t>
                      </a:r>
                    </a:p>
                  </a:txBody>
                  <a:tcPr/>
                </a:tc>
                <a:tc>
                  <a:txBody>
                    <a:bodyPr/>
                    <a:lstStyle/>
                    <a:p>
                      <a:pPr algn="ctr"/>
                      <a:r>
                        <a:rPr lang="en-US" sz="1400" dirty="0"/>
                        <a:t>1</a:t>
                      </a:r>
                    </a:p>
                  </a:txBody>
                  <a:tcPr/>
                </a:tc>
                <a:tc>
                  <a:txBody>
                    <a:bodyPr/>
                    <a:lstStyle/>
                    <a:p>
                      <a:pPr algn="ctr"/>
                      <a:r>
                        <a:rPr lang="en-US" sz="1400" dirty="0"/>
                        <a:t>2</a:t>
                      </a:r>
                    </a:p>
                  </a:txBody>
                  <a:tcPr/>
                </a:tc>
                <a:tc>
                  <a:txBody>
                    <a:bodyPr/>
                    <a:lstStyle/>
                    <a:p>
                      <a:pPr algn="ctr"/>
                      <a:r>
                        <a:rPr lang="en-US" sz="1400" dirty="0"/>
                        <a:t>3</a:t>
                      </a:r>
                    </a:p>
                  </a:txBody>
                  <a:tcPr/>
                </a:tc>
                <a:extLst>
                  <a:ext uri="{0D108BD9-81ED-4DB2-BD59-A6C34878D82A}">
                    <a16:rowId xmlns:a16="http://schemas.microsoft.com/office/drawing/2014/main" val="569301558"/>
                  </a:ext>
                </a:extLst>
              </a:tr>
              <a:tr h="370840">
                <a:tc vMerge="1">
                  <a:txBody>
                    <a:bodyPr/>
                    <a:lstStyle/>
                    <a:p>
                      <a:endParaRPr lang="en-US" dirty="0"/>
                    </a:p>
                  </a:txBody>
                  <a:tcPr/>
                </a:tc>
                <a:tc>
                  <a:txBody>
                    <a:bodyPr/>
                    <a:lstStyle/>
                    <a:p>
                      <a:r>
                        <a:rPr lang="en-US" sz="1400" dirty="0"/>
                        <a:t>Phosphoric Acid</a:t>
                      </a:r>
                    </a:p>
                  </a:txBody>
                  <a:tcPr/>
                </a:tc>
                <a:tc>
                  <a:txBody>
                    <a:bodyPr/>
                    <a:lstStyle/>
                    <a:p>
                      <a:pPr algn="ctr"/>
                      <a:r>
                        <a:rPr lang="en-US" sz="1400" dirty="0"/>
                        <a:t>3</a:t>
                      </a:r>
                    </a:p>
                  </a:txBody>
                  <a:tcPr anchor="ctr"/>
                </a:tc>
                <a:tc>
                  <a:txBody>
                    <a:bodyPr/>
                    <a:lstStyle/>
                    <a:p>
                      <a:pPr algn="ctr"/>
                      <a:r>
                        <a:rPr lang="en-US" sz="1400" dirty="0"/>
                        <a:t>1</a:t>
                      </a:r>
                    </a:p>
                  </a:txBody>
                  <a:tcPr anchor="ctr"/>
                </a:tc>
                <a:tc>
                  <a:txBody>
                    <a:bodyPr/>
                    <a:lstStyle/>
                    <a:p>
                      <a:pPr algn="ctr"/>
                      <a:r>
                        <a:rPr lang="en-US" sz="1400" dirty="0"/>
                        <a:t>2</a:t>
                      </a:r>
                    </a:p>
                  </a:txBody>
                  <a:tcPr anchor="ctr"/>
                </a:tc>
                <a:extLst>
                  <a:ext uri="{0D108BD9-81ED-4DB2-BD59-A6C34878D82A}">
                    <a16:rowId xmlns:a16="http://schemas.microsoft.com/office/drawing/2014/main" val="11048753"/>
                  </a:ext>
                </a:extLst>
              </a:tr>
              <a:tr h="370840">
                <a:tc vMerge="1">
                  <a:txBody>
                    <a:bodyPr/>
                    <a:lstStyle/>
                    <a:p>
                      <a:endParaRPr lang="en-US" dirty="0"/>
                    </a:p>
                  </a:txBody>
                  <a:tcPr/>
                </a:tc>
                <a:tc>
                  <a:txBody>
                    <a:bodyPr/>
                    <a:lstStyle/>
                    <a:p>
                      <a:r>
                        <a:rPr lang="en-US" sz="1400" dirty="0"/>
                        <a:t>Potash</a:t>
                      </a:r>
                    </a:p>
                  </a:txBody>
                  <a:tcPr/>
                </a:tc>
                <a:tc>
                  <a:txBody>
                    <a:bodyPr/>
                    <a:lstStyle/>
                    <a:p>
                      <a:pPr algn="ctr"/>
                      <a:r>
                        <a:rPr lang="en-US" sz="1400" dirty="0"/>
                        <a:t>2</a:t>
                      </a:r>
                    </a:p>
                  </a:txBody>
                  <a:tcPr/>
                </a:tc>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4173438171"/>
                  </a:ext>
                </a:extLst>
              </a:tr>
            </a:tbl>
          </a:graphicData>
        </a:graphic>
      </p:graphicFrame>
      <p:sp>
        <p:nvSpPr>
          <p:cNvPr id="6" name="TextBox 5">
            <a:extLst>
              <a:ext uri="{FF2B5EF4-FFF2-40B4-BE49-F238E27FC236}">
                <a16:creationId xmlns:a16="http://schemas.microsoft.com/office/drawing/2014/main" id="{2DE52961-8629-7849-9283-4DFF1218ECE5}"/>
              </a:ext>
            </a:extLst>
          </p:cNvPr>
          <p:cNvSpPr txBox="1"/>
          <p:nvPr/>
        </p:nvSpPr>
        <p:spPr>
          <a:xfrm>
            <a:off x="290945" y="449502"/>
            <a:ext cx="5715000" cy="1815882"/>
          </a:xfrm>
          <a:prstGeom prst="rect">
            <a:avLst/>
          </a:prstGeom>
          <a:noFill/>
        </p:spPr>
        <p:txBody>
          <a:bodyPr wrap="square" rtlCol="0">
            <a:spAutoFit/>
          </a:bodyPr>
          <a:lstStyle/>
          <a:p>
            <a:r>
              <a:rPr lang="en-US" sz="1400" dirty="0"/>
              <a:t>Three brands of fertilizer are available to provide nitrogen, phosphoric acid, and potash. One bag of each brand provides the units of each nutrient shown in the table.</a:t>
            </a:r>
          </a:p>
          <a:p>
            <a:endParaRPr lang="en-US" sz="1400" dirty="0"/>
          </a:p>
          <a:p>
            <a:r>
              <a:rPr lang="en-US" sz="1400" dirty="0"/>
              <a:t>For ideal growth, the soil on a Michigan farm needs 18 units of nitrogen, 23 units of phosphoric acid, and 13 units of potash per acre. How many bags of each brand of fertilizer should be used per acre for ideal growth on the farm?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867191A-AA89-194A-B7B6-720FB4908BFB}"/>
                  </a:ext>
                </a:extLst>
              </p:cNvPr>
              <p:cNvSpPr txBox="1"/>
              <p:nvPr/>
            </p:nvSpPr>
            <p:spPr>
              <a:xfrm>
                <a:off x="290945" y="2795155"/>
                <a:ext cx="1652155" cy="738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+2</m:t>
                      </m:r>
                      <m:r>
                        <a:rPr lang="en-US" sz="1400" b="0" i="1" smtClean="0">
                          <a:latin typeface="Cambria Math" panose="02040503050406030204" pitchFamily="18" charset="0"/>
                        </a:rPr>
                        <m:t>𝑦</m:t>
                      </m:r>
                      <m:r>
                        <a:rPr lang="en-US" sz="1400" b="0" i="1" smtClean="0">
                          <a:latin typeface="Cambria Math" panose="02040503050406030204" pitchFamily="18" charset="0"/>
                        </a:rPr>
                        <m:t>+3</m:t>
                      </m:r>
                      <m:r>
                        <a:rPr lang="en-US" sz="1400" b="0" i="1" smtClean="0">
                          <a:latin typeface="Cambria Math" panose="02040503050406030204" pitchFamily="18" charset="0"/>
                        </a:rPr>
                        <m:t>𝑧</m:t>
                      </m:r>
                      <m:r>
                        <a:rPr lang="en-US" sz="1400" b="0" i="1" smtClean="0">
                          <a:latin typeface="Cambria Math" panose="02040503050406030204" pitchFamily="18" charset="0"/>
                        </a:rPr>
                        <m:t>=18</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+2</m:t>
                      </m:r>
                      <m:r>
                        <a:rPr lang="en-US" sz="1400" b="0" i="1" smtClean="0">
                          <a:latin typeface="Cambria Math" panose="02040503050406030204" pitchFamily="18" charset="0"/>
                        </a:rPr>
                        <m:t>𝑧</m:t>
                      </m:r>
                      <m:r>
                        <a:rPr lang="en-US" sz="1400" b="0" i="1" smtClean="0">
                          <a:latin typeface="Cambria Math" panose="02040503050406030204" pitchFamily="18" charset="0"/>
                        </a:rPr>
                        <m:t>=23</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𝑧</m:t>
                      </m:r>
                      <m:r>
                        <a:rPr lang="en-US" sz="1400" b="0" i="1" smtClean="0">
                          <a:latin typeface="Cambria Math" panose="02040503050406030204" pitchFamily="18" charset="0"/>
                        </a:rPr>
                        <m:t>=13</m:t>
                      </m:r>
                    </m:oMath>
                  </m:oMathPara>
                </a14:m>
                <a:endParaRPr lang="en-US" sz="1400" dirty="0"/>
              </a:p>
            </p:txBody>
          </p:sp>
        </mc:Choice>
        <mc:Fallback xmlns="">
          <p:sp>
            <p:nvSpPr>
              <p:cNvPr id="7" name="TextBox 6">
                <a:extLst>
                  <a:ext uri="{FF2B5EF4-FFF2-40B4-BE49-F238E27FC236}">
                    <a16:creationId xmlns:a16="http://schemas.microsoft.com/office/drawing/2014/main" id="{F867191A-AA89-194A-B7B6-720FB4908BFB}"/>
                  </a:ext>
                </a:extLst>
              </p:cNvPr>
              <p:cNvSpPr txBox="1">
                <a:spLocks noRot="1" noChangeAspect="1" noMove="1" noResize="1" noEditPoints="1" noAdjustHandles="1" noChangeArrowheads="1" noChangeShapeType="1" noTextEdit="1"/>
              </p:cNvSpPr>
              <p:nvPr/>
            </p:nvSpPr>
            <p:spPr>
              <a:xfrm>
                <a:off x="290945" y="2795155"/>
                <a:ext cx="1652155" cy="73866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293473D-6DBA-EA43-89C6-F9D10573D3AC}"/>
                  </a:ext>
                </a:extLst>
              </p:cNvPr>
              <p:cNvSpPr txBox="1"/>
              <p:nvPr/>
            </p:nvSpPr>
            <p:spPr>
              <a:xfrm>
                <a:off x="290944" y="2303702"/>
                <a:ext cx="9466119" cy="307777"/>
              </a:xfrm>
              <a:prstGeom prst="rect">
                <a:avLst/>
              </a:prstGeom>
              <a:noFill/>
            </p:spPr>
            <p:txBody>
              <a:bodyPr wrap="square" rtlCol="0">
                <a:spAutoFit/>
              </a:bodyPr>
              <a:lstStyle/>
              <a:p>
                <a:r>
                  <a:rPr lang="en-US" sz="1400" dirty="0"/>
                  <a:t>Let </a:t>
                </a:r>
                <a14:m>
                  <m:oMath xmlns:m="http://schemas.openxmlformats.org/officeDocument/2006/math">
                    <m:r>
                      <a:rPr lang="en-US" sz="1400" b="0" i="1" smtClean="0">
                        <a:latin typeface="Cambria Math" panose="02040503050406030204" pitchFamily="18" charset="0"/>
                      </a:rPr>
                      <m:t>𝑥</m:t>
                    </m:r>
                  </m:oMath>
                </a14:m>
                <a:r>
                  <a:rPr lang="en-US" sz="1400" dirty="0"/>
                  <a:t> = bags fertilizer from Veg Health, </a:t>
                </a:r>
                <a14:m>
                  <m:oMath xmlns:m="http://schemas.openxmlformats.org/officeDocument/2006/math">
                    <m:r>
                      <a:rPr lang="en-US" sz="1400" b="0" i="1" smtClean="0">
                        <a:latin typeface="Cambria Math" panose="02040503050406030204" pitchFamily="18" charset="0"/>
                      </a:rPr>
                      <m:t>𝑦</m:t>
                    </m:r>
                  </m:oMath>
                </a14:m>
                <a:r>
                  <a:rPr lang="en-US" sz="1400" dirty="0"/>
                  <a:t> = bags of fertilizer from Grow Big, and </a:t>
                </a:r>
                <a14:m>
                  <m:oMath xmlns:m="http://schemas.openxmlformats.org/officeDocument/2006/math">
                    <m:r>
                      <a:rPr lang="en-US" sz="1400" b="0" i="1" smtClean="0">
                        <a:latin typeface="Cambria Math" panose="02040503050406030204" pitchFamily="18" charset="0"/>
                      </a:rPr>
                      <m:t>𝑧</m:t>
                    </m:r>
                  </m:oMath>
                </a14:m>
                <a:r>
                  <a:rPr lang="en-US" sz="1400" dirty="0"/>
                  <a:t> = bags of fertilizer from </a:t>
                </a:r>
                <a:r>
                  <a:rPr lang="en-US" sz="1400" dirty="0" err="1"/>
                  <a:t>Nutriplant</a:t>
                </a:r>
                <a:endParaRPr lang="en-US" sz="1400" dirty="0"/>
              </a:p>
            </p:txBody>
          </p:sp>
        </mc:Choice>
        <mc:Fallback xmlns="">
          <p:sp>
            <p:nvSpPr>
              <p:cNvPr id="8" name="TextBox 7">
                <a:extLst>
                  <a:ext uri="{FF2B5EF4-FFF2-40B4-BE49-F238E27FC236}">
                    <a16:creationId xmlns:a16="http://schemas.microsoft.com/office/drawing/2014/main" id="{8293473D-6DBA-EA43-89C6-F9D10573D3AC}"/>
                  </a:ext>
                </a:extLst>
              </p:cNvPr>
              <p:cNvSpPr txBox="1">
                <a:spLocks noRot="1" noChangeAspect="1" noMove="1" noResize="1" noEditPoints="1" noAdjustHandles="1" noChangeArrowheads="1" noChangeShapeType="1" noTextEdit="1"/>
              </p:cNvSpPr>
              <p:nvPr/>
            </p:nvSpPr>
            <p:spPr>
              <a:xfrm>
                <a:off x="290944" y="2303702"/>
                <a:ext cx="9466119" cy="307777"/>
              </a:xfrm>
              <a:prstGeom prst="rect">
                <a:avLst/>
              </a:prstGeom>
              <a:blipFill>
                <a:blip r:embed="rId3"/>
                <a:stretch>
                  <a:fillRect l="-268"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3E8DB6E-BDB1-4848-86D1-E3C8CE4160F8}"/>
                  </a:ext>
                </a:extLst>
              </p:cNvPr>
              <p:cNvSpPr txBox="1"/>
              <p:nvPr/>
            </p:nvSpPr>
            <p:spPr>
              <a:xfrm>
                <a:off x="2109355" y="2794914"/>
                <a:ext cx="2327564" cy="662104"/>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2</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oMath>
                </a14:m>
                <a:r>
                  <a:rPr lang="en-US" sz="1400" dirty="0"/>
                  <a:t>     </a:t>
                </a:r>
                <a14:m>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r>
                                <a:rPr lang="en-US" sz="1400" b="0" i="1" smtClean="0">
                                  <a:latin typeface="Cambria Math" panose="02040503050406030204" pitchFamily="18" charset="0"/>
                                </a:rPr>
                                <m:t>𝑦</m:t>
                              </m:r>
                            </m:e>
                          </m:mr>
                          <m:mr>
                            <m:e>
                              <m:r>
                                <a:rPr lang="en-US" sz="1400" b="0" i="1" smtClean="0">
                                  <a:latin typeface="Cambria Math" panose="02040503050406030204" pitchFamily="18" charset="0"/>
                                </a:rPr>
                                <m:t>𝑧</m:t>
                              </m:r>
                            </m:e>
                          </m:mr>
                        </m:m>
                      </m:e>
                    </m:d>
                  </m:oMath>
                </a14:m>
                <a:endParaRPr lang="en-US" sz="1400" dirty="0"/>
              </a:p>
            </p:txBody>
          </p:sp>
        </mc:Choice>
        <mc:Fallback xmlns="">
          <p:sp>
            <p:nvSpPr>
              <p:cNvPr id="9" name="TextBox 8">
                <a:extLst>
                  <a:ext uri="{FF2B5EF4-FFF2-40B4-BE49-F238E27FC236}">
                    <a16:creationId xmlns:a16="http://schemas.microsoft.com/office/drawing/2014/main" id="{F3E8DB6E-BDB1-4848-86D1-E3C8CE4160F8}"/>
                  </a:ext>
                </a:extLst>
              </p:cNvPr>
              <p:cNvSpPr txBox="1">
                <a:spLocks noRot="1" noChangeAspect="1" noMove="1" noResize="1" noEditPoints="1" noAdjustHandles="1" noChangeArrowheads="1" noChangeShapeType="1" noTextEdit="1"/>
              </p:cNvSpPr>
              <p:nvPr/>
            </p:nvSpPr>
            <p:spPr>
              <a:xfrm>
                <a:off x="2109355" y="2794914"/>
                <a:ext cx="2327564" cy="662104"/>
              </a:xfrm>
              <a:prstGeom prst="rect">
                <a:avLst/>
              </a:prstGeom>
              <a:blipFill>
                <a:blip r:embed="rId4"/>
                <a:stretch>
                  <a:fillRect b="-1852"/>
                </a:stretch>
              </a:blipFill>
            </p:spPr>
            <p:txBody>
              <a:bodyPr/>
              <a:lstStyle/>
              <a:p>
                <a:r>
                  <a:rPr lang="en-US">
                    <a:noFill/>
                  </a:rPr>
                  <a:t> </a:t>
                </a:r>
              </a:p>
            </p:txBody>
          </p:sp>
        </mc:Fallback>
      </mc:AlternateContent>
      <p:pic>
        <p:nvPicPr>
          <p:cNvPr id="12" name="Picture 11" descr="A close up of a clock&#10;&#10;Description automatically generated">
            <a:extLst>
              <a:ext uri="{FF2B5EF4-FFF2-40B4-BE49-F238E27FC236}">
                <a16:creationId xmlns:a16="http://schemas.microsoft.com/office/drawing/2014/main" id="{5C566F43-8EDC-FB46-AF2D-8947E0AEC096}"/>
              </a:ext>
            </a:extLst>
          </p:cNvPr>
          <p:cNvPicPr>
            <a:picLocks noChangeAspect="1"/>
          </p:cNvPicPr>
          <p:nvPr/>
        </p:nvPicPr>
        <p:blipFill>
          <a:blip r:embed="rId5"/>
          <a:stretch>
            <a:fillRect/>
          </a:stretch>
        </p:blipFill>
        <p:spPr>
          <a:xfrm>
            <a:off x="468307" y="3719223"/>
            <a:ext cx="2680138" cy="914400"/>
          </a:xfrm>
          <a:prstGeom prst="rect">
            <a:avLst/>
          </a:prstGeom>
        </p:spPr>
      </p:pic>
      <p:pic>
        <p:nvPicPr>
          <p:cNvPr id="14" name="Picture 13" descr="A close up of a clock&#10;&#10;Description automatically generated">
            <a:extLst>
              <a:ext uri="{FF2B5EF4-FFF2-40B4-BE49-F238E27FC236}">
                <a16:creationId xmlns:a16="http://schemas.microsoft.com/office/drawing/2014/main" id="{BB0617FD-EB40-9C43-BCEE-02E3ED01CF14}"/>
              </a:ext>
            </a:extLst>
          </p:cNvPr>
          <p:cNvPicPr>
            <a:picLocks noChangeAspect="1"/>
          </p:cNvPicPr>
          <p:nvPr/>
        </p:nvPicPr>
        <p:blipFill>
          <a:blip r:embed="rId6"/>
          <a:stretch>
            <a:fillRect/>
          </a:stretch>
        </p:blipFill>
        <p:spPr>
          <a:xfrm>
            <a:off x="1503219" y="4813177"/>
            <a:ext cx="2438400" cy="914400"/>
          </a:xfrm>
          <a:prstGeom prst="rect">
            <a:avLst/>
          </a:prstGeom>
        </p:spPr>
      </p:pic>
      <p:pic>
        <p:nvPicPr>
          <p:cNvPr id="16" name="Picture 15" descr="A close up of a clock&#10;&#10;Description automatically generated">
            <a:extLst>
              <a:ext uri="{FF2B5EF4-FFF2-40B4-BE49-F238E27FC236}">
                <a16:creationId xmlns:a16="http://schemas.microsoft.com/office/drawing/2014/main" id="{27F6C892-F03A-764C-9853-80E762091ED7}"/>
              </a:ext>
            </a:extLst>
          </p:cNvPr>
          <p:cNvPicPr>
            <a:picLocks noChangeAspect="1"/>
          </p:cNvPicPr>
          <p:nvPr/>
        </p:nvPicPr>
        <p:blipFill>
          <a:blip r:embed="rId7"/>
          <a:stretch>
            <a:fillRect/>
          </a:stretch>
        </p:blipFill>
        <p:spPr>
          <a:xfrm>
            <a:off x="8160328" y="2710686"/>
            <a:ext cx="2522483" cy="914400"/>
          </a:xfrm>
          <a:prstGeom prst="rect">
            <a:avLst/>
          </a:prstGeom>
        </p:spPr>
      </p:pic>
      <p:pic>
        <p:nvPicPr>
          <p:cNvPr id="18" name="Picture 17" descr="A close up of a clock&#10;&#10;Description automatically generated">
            <a:extLst>
              <a:ext uri="{FF2B5EF4-FFF2-40B4-BE49-F238E27FC236}">
                <a16:creationId xmlns:a16="http://schemas.microsoft.com/office/drawing/2014/main" id="{EA783273-9366-914E-8B03-3B6CB660A365}"/>
              </a:ext>
            </a:extLst>
          </p:cNvPr>
          <p:cNvPicPr>
            <a:picLocks noChangeAspect="1"/>
          </p:cNvPicPr>
          <p:nvPr/>
        </p:nvPicPr>
        <p:blipFill>
          <a:blip r:embed="rId8"/>
          <a:stretch>
            <a:fillRect/>
          </a:stretch>
        </p:blipFill>
        <p:spPr>
          <a:xfrm>
            <a:off x="8160328" y="3761931"/>
            <a:ext cx="2795752" cy="914400"/>
          </a:xfrm>
          <a:prstGeom prst="rect">
            <a:avLst/>
          </a:prstGeom>
        </p:spPr>
      </p:pic>
      <p:pic>
        <p:nvPicPr>
          <p:cNvPr id="20" name="Picture 19" descr="A close up of a clock&#10;&#10;Description automatically generated">
            <a:extLst>
              <a:ext uri="{FF2B5EF4-FFF2-40B4-BE49-F238E27FC236}">
                <a16:creationId xmlns:a16="http://schemas.microsoft.com/office/drawing/2014/main" id="{C8D47264-595D-6442-AFC4-2B62423F37DA}"/>
              </a:ext>
            </a:extLst>
          </p:cNvPr>
          <p:cNvPicPr>
            <a:picLocks noChangeAspect="1"/>
          </p:cNvPicPr>
          <p:nvPr/>
        </p:nvPicPr>
        <p:blipFill>
          <a:blip r:embed="rId9"/>
          <a:stretch>
            <a:fillRect/>
          </a:stretch>
        </p:blipFill>
        <p:spPr>
          <a:xfrm>
            <a:off x="8160328" y="4813176"/>
            <a:ext cx="2596709" cy="1051560"/>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9E41316-A4D8-7D4F-9C84-3B05C8A33B80}"/>
                  </a:ext>
                </a:extLst>
              </p:cNvPr>
              <p:cNvSpPr txBox="1"/>
              <p:nvPr/>
            </p:nvSpPr>
            <p:spPr>
              <a:xfrm>
                <a:off x="0" y="5131877"/>
                <a:ext cx="127808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−3</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200" dirty="0">
                  <a:solidFill>
                    <a:srgbClr val="FF0000"/>
                  </a:solidFill>
                </a:endParaRPr>
              </a:p>
            </p:txBody>
          </p:sp>
        </mc:Choice>
        <mc:Fallback xmlns="">
          <p:sp>
            <p:nvSpPr>
              <p:cNvPr id="2" name="TextBox 1">
                <a:extLst>
                  <a:ext uri="{FF2B5EF4-FFF2-40B4-BE49-F238E27FC236}">
                    <a16:creationId xmlns:a16="http://schemas.microsoft.com/office/drawing/2014/main" id="{99E41316-A4D8-7D4F-9C84-3B05C8A33B80}"/>
                  </a:ext>
                </a:extLst>
              </p:cNvPr>
              <p:cNvSpPr txBox="1">
                <a:spLocks noRot="1" noChangeAspect="1" noMove="1" noResize="1" noEditPoints="1" noAdjustHandles="1" noChangeArrowheads="1" noChangeShapeType="1" noTextEdit="1"/>
              </p:cNvSpPr>
              <p:nvPr/>
            </p:nvSpPr>
            <p:spPr>
              <a:xfrm>
                <a:off x="0" y="5131877"/>
                <a:ext cx="1278082" cy="27699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7C55B4-A1ED-0546-8A19-25B53960FB77}"/>
                  </a:ext>
                </a:extLst>
              </p:cNvPr>
              <p:cNvSpPr txBox="1"/>
              <p:nvPr/>
            </p:nvSpPr>
            <p:spPr>
              <a:xfrm>
                <a:off x="0" y="5373752"/>
                <a:ext cx="127808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−2</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3E7C55B4-A1ED-0546-8A19-25B53960FB77}"/>
                  </a:ext>
                </a:extLst>
              </p:cNvPr>
              <p:cNvSpPr txBox="1">
                <a:spLocks noRot="1" noChangeAspect="1" noMove="1" noResize="1" noEditPoints="1" noAdjustHandles="1" noChangeArrowheads="1" noChangeShapeType="1" noTextEdit="1"/>
              </p:cNvSpPr>
              <p:nvPr/>
            </p:nvSpPr>
            <p:spPr>
              <a:xfrm>
                <a:off x="0" y="5373752"/>
                <a:ext cx="1278082" cy="27699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347E223-FA01-BA4C-94FF-69CA249FC9F3}"/>
                  </a:ext>
                </a:extLst>
              </p:cNvPr>
              <p:cNvSpPr txBox="1"/>
              <p:nvPr/>
            </p:nvSpPr>
            <p:spPr>
              <a:xfrm>
                <a:off x="6584373" y="2761927"/>
                <a:ext cx="127808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2</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rPr>
                        <m:t>+5</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5347E223-FA01-BA4C-94FF-69CA249FC9F3}"/>
                  </a:ext>
                </a:extLst>
              </p:cNvPr>
              <p:cNvSpPr txBox="1">
                <a:spLocks noRot="1" noChangeAspect="1" noMove="1" noResize="1" noEditPoints="1" noAdjustHandles="1" noChangeArrowheads="1" noChangeShapeType="1" noTextEdit="1"/>
              </p:cNvSpPr>
              <p:nvPr/>
            </p:nvSpPr>
            <p:spPr>
              <a:xfrm>
                <a:off x="6584373" y="2761927"/>
                <a:ext cx="1278082" cy="27699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7D75551-8720-C845-8CDB-1F60E6EB3343}"/>
                  </a:ext>
                </a:extLst>
              </p:cNvPr>
              <p:cNvSpPr txBox="1"/>
              <p:nvPr/>
            </p:nvSpPr>
            <p:spPr>
              <a:xfrm>
                <a:off x="6494319" y="3260467"/>
                <a:ext cx="135774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−4</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5</m:t>
                          </m:r>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1200" dirty="0">
                  <a:solidFill>
                    <a:srgbClr val="FF0000"/>
                  </a:solidFill>
                </a:endParaRPr>
              </a:p>
            </p:txBody>
          </p:sp>
        </mc:Choice>
        <mc:Fallback xmlns="">
          <p:sp>
            <p:nvSpPr>
              <p:cNvPr id="19" name="TextBox 18">
                <a:extLst>
                  <a:ext uri="{FF2B5EF4-FFF2-40B4-BE49-F238E27FC236}">
                    <a16:creationId xmlns:a16="http://schemas.microsoft.com/office/drawing/2014/main" id="{47D75551-8720-C845-8CDB-1F60E6EB3343}"/>
                  </a:ext>
                </a:extLst>
              </p:cNvPr>
              <p:cNvSpPr txBox="1">
                <a:spLocks noRot="1" noChangeAspect="1" noMove="1" noResize="1" noEditPoints="1" noAdjustHandles="1" noChangeArrowheads="1" noChangeShapeType="1" noTextEdit="1"/>
              </p:cNvSpPr>
              <p:nvPr/>
            </p:nvSpPr>
            <p:spPr>
              <a:xfrm>
                <a:off x="6494319" y="3260467"/>
                <a:ext cx="1357745" cy="276999"/>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6C451D8-7016-7641-9B4A-C8C563C9B4B8}"/>
                  </a:ext>
                </a:extLst>
              </p:cNvPr>
              <p:cNvSpPr txBox="1"/>
              <p:nvPr/>
            </p:nvSpPr>
            <p:spPr>
              <a:xfrm>
                <a:off x="6573982" y="3785357"/>
                <a:ext cx="1278082"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rPr>
                        <m:t>+</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3</m:t>
                          </m:r>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200" dirty="0">
                  <a:solidFill>
                    <a:srgbClr val="FF0000"/>
                  </a:solidFill>
                </a:endParaRPr>
              </a:p>
            </p:txBody>
          </p:sp>
        </mc:Choice>
        <mc:Fallback xmlns="">
          <p:sp>
            <p:nvSpPr>
              <p:cNvPr id="21" name="TextBox 20">
                <a:extLst>
                  <a:ext uri="{FF2B5EF4-FFF2-40B4-BE49-F238E27FC236}">
                    <a16:creationId xmlns:a16="http://schemas.microsoft.com/office/drawing/2014/main" id="{36C451D8-7016-7641-9B4A-C8C563C9B4B8}"/>
                  </a:ext>
                </a:extLst>
              </p:cNvPr>
              <p:cNvSpPr txBox="1">
                <a:spLocks noRot="1" noChangeAspect="1" noMove="1" noResize="1" noEditPoints="1" noAdjustHandles="1" noChangeArrowheads="1" noChangeShapeType="1" noTextEdit="1"/>
              </p:cNvSpPr>
              <p:nvPr/>
            </p:nvSpPr>
            <p:spPr>
              <a:xfrm>
                <a:off x="6573982" y="3785357"/>
                <a:ext cx="1278082" cy="27699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571B445-6ACC-7641-AEBE-F183F0453FFF}"/>
                  </a:ext>
                </a:extLst>
              </p:cNvPr>
              <p:cNvSpPr txBox="1"/>
              <p:nvPr/>
            </p:nvSpPr>
            <p:spPr>
              <a:xfrm>
                <a:off x="6544542" y="4046070"/>
                <a:ext cx="1357744"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i="1" smtClean="0">
                          <a:solidFill>
                            <a:srgbClr val="FF0000"/>
                          </a:solidFill>
                          <a:latin typeface="Cambria Math" panose="02040503050406030204" pitchFamily="18" charset="0"/>
                        </a:rPr>
                        <m:t>7</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rPr>
                        <m:t>+3</m:t>
                      </m:r>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200" dirty="0">
                  <a:solidFill>
                    <a:srgbClr val="FF0000"/>
                  </a:solidFill>
                </a:endParaRPr>
              </a:p>
            </p:txBody>
          </p:sp>
        </mc:Choice>
        <mc:Fallback xmlns="">
          <p:sp>
            <p:nvSpPr>
              <p:cNvPr id="22" name="TextBox 21">
                <a:extLst>
                  <a:ext uri="{FF2B5EF4-FFF2-40B4-BE49-F238E27FC236}">
                    <a16:creationId xmlns:a16="http://schemas.microsoft.com/office/drawing/2014/main" id="{3571B445-6ACC-7641-AEBE-F183F0453FFF}"/>
                  </a:ext>
                </a:extLst>
              </p:cNvPr>
              <p:cNvSpPr txBox="1">
                <a:spLocks noRot="1" noChangeAspect="1" noMove="1" noResize="1" noEditPoints="1" noAdjustHandles="1" noChangeArrowheads="1" noChangeShapeType="1" noTextEdit="1"/>
              </p:cNvSpPr>
              <p:nvPr/>
            </p:nvSpPr>
            <p:spPr>
              <a:xfrm>
                <a:off x="6544542" y="4046070"/>
                <a:ext cx="1357744" cy="2769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753CE49-EFB7-F84D-B3DC-14C809B68314}"/>
                  </a:ext>
                </a:extLst>
              </p:cNvPr>
              <p:cNvSpPr txBox="1"/>
              <p:nvPr/>
            </p:nvSpPr>
            <p:spPr>
              <a:xfrm>
                <a:off x="6965372" y="4846534"/>
                <a:ext cx="897083" cy="3175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US" sz="1200" b="0" i="1" smtClean="0">
                              <a:solidFill>
                                <a:srgbClr val="FF0000"/>
                              </a:solidFill>
                              <a:latin typeface="Cambria Math" panose="02040503050406030204" pitchFamily="18" charset="0"/>
                            </a:rPr>
                          </m:ctrlPr>
                        </m:boxPr>
                        <m:e>
                          <m:argPr>
                            <m:argSz m:val="-1"/>
                          </m:argPr>
                          <m:f>
                            <m:fPr>
                              <m:ctrlPr>
                                <a:rPr lang="en-US" sz="1200" b="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1</m:t>
                              </m:r>
                            </m:num>
                            <m:den>
                              <m:r>
                                <a:rPr lang="en-US" sz="1200" b="0" i="1" smtClean="0">
                                  <a:solidFill>
                                    <a:srgbClr val="FF0000"/>
                                  </a:solidFill>
                                  <a:latin typeface="Cambria Math" panose="02040503050406030204" pitchFamily="18" charset="0"/>
                                </a:rPr>
                                <m:t>15</m:t>
                              </m:r>
                            </m:den>
                          </m:f>
                        </m:e>
                      </m:box>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1</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1</m:t>
                          </m:r>
                        </m:sub>
                      </m:sSub>
                    </m:oMath>
                  </m:oMathPara>
                </a14:m>
                <a:endParaRPr lang="en-US" sz="1200" dirty="0">
                  <a:solidFill>
                    <a:srgbClr val="FF0000"/>
                  </a:solidFill>
                </a:endParaRPr>
              </a:p>
            </p:txBody>
          </p:sp>
        </mc:Choice>
        <mc:Fallback xmlns="">
          <p:sp>
            <p:nvSpPr>
              <p:cNvPr id="23" name="TextBox 22">
                <a:extLst>
                  <a:ext uri="{FF2B5EF4-FFF2-40B4-BE49-F238E27FC236}">
                    <a16:creationId xmlns:a16="http://schemas.microsoft.com/office/drawing/2014/main" id="{E753CE49-EFB7-F84D-B3DC-14C809B68314}"/>
                  </a:ext>
                </a:extLst>
              </p:cNvPr>
              <p:cNvSpPr txBox="1">
                <a:spLocks noRot="1" noChangeAspect="1" noMove="1" noResize="1" noEditPoints="1" noAdjustHandles="1" noChangeArrowheads="1" noChangeShapeType="1" noTextEdit="1"/>
              </p:cNvSpPr>
              <p:nvPr/>
            </p:nvSpPr>
            <p:spPr>
              <a:xfrm>
                <a:off x="6965372" y="4846534"/>
                <a:ext cx="897083" cy="31758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9B2B69D-7AD4-8245-B5BF-E6865ABA227E}"/>
                  </a:ext>
                </a:extLst>
              </p:cNvPr>
              <p:cNvSpPr txBox="1"/>
              <p:nvPr/>
            </p:nvSpPr>
            <p:spPr>
              <a:xfrm>
                <a:off x="6883112" y="5153328"/>
                <a:ext cx="985403" cy="3175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US" sz="1200" b="0" i="1" smtClean="0">
                              <a:solidFill>
                                <a:srgbClr val="FF0000"/>
                              </a:solidFill>
                              <a:latin typeface="Cambria Math" panose="02040503050406030204" pitchFamily="18" charset="0"/>
                            </a:rPr>
                          </m:ctrlPr>
                        </m:boxPr>
                        <m:e>
                          <m:argPr>
                            <m:argSz m:val="-1"/>
                          </m:argPr>
                          <m:r>
                            <m:rPr>
                              <m:brk m:alnAt="63"/>
                            </m:rPr>
                            <a:rPr lang="en-US" sz="1200" b="0" i="1" smtClean="0">
                              <a:solidFill>
                                <a:srgbClr val="FF0000"/>
                              </a:solidFill>
                              <a:latin typeface="Cambria Math" panose="02040503050406030204" pitchFamily="18" charset="0"/>
                            </a:rPr>
                            <m:t>−</m:t>
                          </m:r>
                          <m:f>
                            <m:fPr>
                              <m:ctrlPr>
                                <a:rPr lang="en-US" sz="1200" b="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1</m:t>
                              </m:r>
                            </m:num>
                            <m:den>
                              <m:r>
                                <a:rPr lang="en-US" sz="1200" b="0" i="1" smtClean="0">
                                  <a:solidFill>
                                    <a:srgbClr val="FF0000"/>
                                  </a:solidFill>
                                  <a:latin typeface="Cambria Math" panose="02040503050406030204" pitchFamily="18" charset="0"/>
                                </a:rPr>
                                <m:t>15</m:t>
                              </m:r>
                            </m:den>
                          </m:f>
                        </m:e>
                      </m:box>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2</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2</m:t>
                          </m:r>
                        </m:sub>
                      </m:sSub>
                    </m:oMath>
                  </m:oMathPara>
                </a14:m>
                <a:endParaRPr lang="en-US" sz="1200" dirty="0">
                  <a:solidFill>
                    <a:srgbClr val="FF0000"/>
                  </a:solidFill>
                </a:endParaRPr>
              </a:p>
            </p:txBody>
          </p:sp>
        </mc:Choice>
        <mc:Fallback xmlns="">
          <p:sp>
            <p:nvSpPr>
              <p:cNvPr id="24" name="TextBox 23">
                <a:extLst>
                  <a:ext uri="{FF2B5EF4-FFF2-40B4-BE49-F238E27FC236}">
                    <a16:creationId xmlns:a16="http://schemas.microsoft.com/office/drawing/2014/main" id="{89B2B69D-7AD4-8245-B5BF-E6865ABA227E}"/>
                  </a:ext>
                </a:extLst>
              </p:cNvPr>
              <p:cNvSpPr txBox="1">
                <a:spLocks noRot="1" noChangeAspect="1" noMove="1" noResize="1" noEditPoints="1" noAdjustHandles="1" noChangeArrowheads="1" noChangeShapeType="1" noTextEdit="1"/>
              </p:cNvSpPr>
              <p:nvPr/>
            </p:nvSpPr>
            <p:spPr>
              <a:xfrm>
                <a:off x="6883112" y="5153328"/>
                <a:ext cx="985403" cy="31758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8C1B2F2-AD7A-5244-A2F5-9A00900B6308}"/>
                  </a:ext>
                </a:extLst>
              </p:cNvPr>
              <p:cNvSpPr txBox="1"/>
              <p:nvPr/>
            </p:nvSpPr>
            <p:spPr>
              <a:xfrm>
                <a:off x="6915150" y="5477972"/>
                <a:ext cx="1096241" cy="3175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box>
                        <m:boxPr>
                          <m:ctrlPr>
                            <a:rPr lang="en-US" sz="1200" b="0" i="1" smtClean="0">
                              <a:solidFill>
                                <a:srgbClr val="FF0000"/>
                              </a:solidFill>
                              <a:latin typeface="Cambria Math" panose="02040503050406030204" pitchFamily="18" charset="0"/>
                            </a:rPr>
                          </m:ctrlPr>
                        </m:boxPr>
                        <m:e>
                          <m:argPr>
                            <m:argSz m:val="-1"/>
                          </m:argPr>
                          <m:f>
                            <m:fPr>
                              <m:ctrlPr>
                                <a:rPr lang="en-US" sz="1200" b="0" i="1" smtClean="0">
                                  <a:solidFill>
                                    <a:srgbClr val="FF0000"/>
                                  </a:solidFill>
                                  <a:latin typeface="Cambria Math" panose="02040503050406030204" pitchFamily="18" charset="0"/>
                                </a:rPr>
                              </m:ctrlPr>
                            </m:fPr>
                            <m:num>
                              <m:r>
                                <a:rPr lang="en-US" sz="1200" b="0" i="1" smtClean="0">
                                  <a:solidFill>
                                    <a:srgbClr val="FF0000"/>
                                  </a:solidFill>
                                  <a:latin typeface="Cambria Math" panose="02040503050406030204" pitchFamily="18" charset="0"/>
                                </a:rPr>
                                <m:t>1</m:t>
                              </m:r>
                            </m:num>
                            <m:den>
                              <m:r>
                                <a:rPr lang="en-US" sz="1200" b="0" i="1" smtClean="0">
                                  <a:solidFill>
                                    <a:srgbClr val="FF0000"/>
                                  </a:solidFill>
                                  <a:latin typeface="Cambria Math" panose="02040503050406030204" pitchFamily="18" charset="0"/>
                                </a:rPr>
                                <m:t>3</m:t>
                              </m:r>
                            </m:den>
                          </m:f>
                        </m:e>
                      </m:box>
                      <m:sSub>
                        <m:sSubPr>
                          <m:ctrlPr>
                            <a:rPr lang="en-US" sz="1200" b="0" i="1" smtClean="0">
                              <a:solidFill>
                                <a:srgbClr val="FF0000"/>
                              </a:solidFill>
                              <a:latin typeface="Cambria Math" panose="02040503050406030204" pitchFamily="18" charset="0"/>
                            </a:rPr>
                          </m:ctrlPr>
                        </m:sSubPr>
                        <m:e>
                          <m:r>
                            <a:rPr lang="en-US" sz="1200" b="0" i="1" smtClean="0">
                              <a:solidFill>
                                <a:srgbClr val="FF0000"/>
                              </a:solidFill>
                              <a:latin typeface="Cambria Math" panose="02040503050406030204" pitchFamily="18" charset="0"/>
                            </a:rPr>
                            <m:t>𝑅</m:t>
                          </m:r>
                        </m:e>
                        <m:sub>
                          <m:r>
                            <a:rPr lang="en-US" sz="1200" b="0" i="1" smtClean="0">
                              <a:solidFill>
                                <a:srgbClr val="FF0000"/>
                              </a:solidFill>
                              <a:latin typeface="Cambria Math" panose="02040503050406030204" pitchFamily="18" charset="0"/>
                            </a:rPr>
                            <m:t>3</m:t>
                          </m:r>
                        </m:sub>
                      </m:sSub>
                      <m:r>
                        <a:rPr lang="en-US" sz="1200" b="0" i="1" smtClean="0">
                          <a:solidFill>
                            <a:srgbClr val="FF0000"/>
                          </a:solidFill>
                          <a:latin typeface="Cambria Math" panose="02040503050406030204" pitchFamily="18" charset="0"/>
                          <a:ea typeface="Cambria Math" panose="02040503050406030204" pitchFamily="18" charset="0"/>
                        </a:rPr>
                        <m:t>→</m:t>
                      </m:r>
                      <m:sSub>
                        <m:sSubPr>
                          <m:ctrlPr>
                            <a:rPr lang="en-US" sz="1200" b="0" i="1" smtClean="0">
                              <a:solidFill>
                                <a:srgbClr val="FF0000"/>
                              </a:solidFill>
                              <a:latin typeface="Cambria Math" panose="02040503050406030204" pitchFamily="18" charset="0"/>
                              <a:ea typeface="Cambria Math" panose="02040503050406030204" pitchFamily="18" charset="0"/>
                            </a:rPr>
                          </m:ctrlPr>
                        </m:sSubPr>
                        <m:e>
                          <m:r>
                            <a:rPr lang="en-US" sz="1200" b="0" i="1" smtClean="0">
                              <a:solidFill>
                                <a:srgbClr val="FF0000"/>
                              </a:solidFill>
                              <a:latin typeface="Cambria Math" panose="02040503050406030204" pitchFamily="18" charset="0"/>
                              <a:ea typeface="Cambria Math" panose="02040503050406030204" pitchFamily="18" charset="0"/>
                            </a:rPr>
                            <m:t>𝑅</m:t>
                          </m:r>
                        </m:e>
                        <m:sub>
                          <m:r>
                            <a:rPr lang="en-US" sz="1200" b="0" i="1" smtClean="0">
                              <a:solidFill>
                                <a:srgbClr val="FF0000"/>
                              </a:solidFill>
                              <a:latin typeface="Cambria Math" panose="02040503050406030204" pitchFamily="18" charset="0"/>
                              <a:ea typeface="Cambria Math" panose="02040503050406030204" pitchFamily="18" charset="0"/>
                            </a:rPr>
                            <m:t>3</m:t>
                          </m:r>
                        </m:sub>
                      </m:sSub>
                    </m:oMath>
                  </m:oMathPara>
                </a14:m>
                <a:endParaRPr lang="en-US" sz="1200" dirty="0">
                  <a:solidFill>
                    <a:srgbClr val="FF0000"/>
                  </a:solidFill>
                </a:endParaRPr>
              </a:p>
            </p:txBody>
          </p:sp>
        </mc:Choice>
        <mc:Fallback xmlns="">
          <p:sp>
            <p:nvSpPr>
              <p:cNvPr id="25" name="TextBox 24">
                <a:extLst>
                  <a:ext uri="{FF2B5EF4-FFF2-40B4-BE49-F238E27FC236}">
                    <a16:creationId xmlns:a16="http://schemas.microsoft.com/office/drawing/2014/main" id="{F8C1B2F2-AD7A-5244-A2F5-9A00900B6308}"/>
                  </a:ext>
                </a:extLst>
              </p:cNvPr>
              <p:cNvSpPr txBox="1">
                <a:spLocks noRot="1" noChangeAspect="1" noMove="1" noResize="1" noEditPoints="1" noAdjustHandles="1" noChangeArrowheads="1" noChangeShapeType="1" noTextEdit="1"/>
              </p:cNvSpPr>
              <p:nvPr/>
            </p:nvSpPr>
            <p:spPr>
              <a:xfrm>
                <a:off x="6915150" y="5477972"/>
                <a:ext cx="1096241" cy="317587"/>
              </a:xfrm>
              <a:prstGeom prst="rect">
                <a:avLst/>
              </a:prstGeom>
              <a:blipFill>
                <a:blip r:embed="rId18"/>
                <a:stretch>
                  <a:fillRect/>
                </a:stretch>
              </a:blipFill>
            </p:spPr>
            <p:txBody>
              <a:bodyPr/>
              <a:lstStyle/>
              <a:p>
                <a:r>
                  <a:rPr lang="en-US">
                    <a:noFill/>
                  </a:rPr>
                  <a:t> </a:t>
                </a:r>
              </a:p>
            </p:txBody>
          </p:sp>
        </mc:Fallback>
      </mc:AlternateContent>
      <p:sp>
        <p:nvSpPr>
          <p:cNvPr id="5" name="Right Arrow 4">
            <a:extLst>
              <a:ext uri="{FF2B5EF4-FFF2-40B4-BE49-F238E27FC236}">
                <a16:creationId xmlns:a16="http://schemas.microsoft.com/office/drawing/2014/main" id="{EC7E0706-5341-384E-B28F-08F6413756F6}"/>
              </a:ext>
            </a:extLst>
          </p:cNvPr>
          <p:cNvSpPr/>
          <p:nvPr/>
        </p:nvSpPr>
        <p:spPr>
          <a:xfrm>
            <a:off x="1278082" y="5221574"/>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5D306DAD-2E15-6141-B5FC-491B72C413AB}"/>
              </a:ext>
            </a:extLst>
          </p:cNvPr>
          <p:cNvSpPr/>
          <p:nvPr/>
        </p:nvSpPr>
        <p:spPr>
          <a:xfrm>
            <a:off x="1278082" y="5477972"/>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75233013-6326-E94D-8349-03E20B4481EA}"/>
              </a:ext>
            </a:extLst>
          </p:cNvPr>
          <p:cNvSpPr/>
          <p:nvPr/>
        </p:nvSpPr>
        <p:spPr>
          <a:xfrm>
            <a:off x="7865918" y="2860903"/>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693198AB-AF99-DA45-861D-9462DDAEDA91}"/>
              </a:ext>
            </a:extLst>
          </p:cNvPr>
          <p:cNvSpPr/>
          <p:nvPr/>
        </p:nvSpPr>
        <p:spPr>
          <a:xfrm>
            <a:off x="7862455" y="3384753"/>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0267FDB0-5A62-6C4B-8191-5CE76A259774}"/>
              </a:ext>
            </a:extLst>
          </p:cNvPr>
          <p:cNvSpPr/>
          <p:nvPr/>
        </p:nvSpPr>
        <p:spPr>
          <a:xfrm>
            <a:off x="7862455" y="3900430"/>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19476871-5FA2-E644-A14B-3C2F8BF44DE9}"/>
              </a:ext>
            </a:extLst>
          </p:cNvPr>
          <p:cNvSpPr/>
          <p:nvPr/>
        </p:nvSpPr>
        <p:spPr>
          <a:xfrm>
            <a:off x="7852064" y="4162952"/>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0F7E508-FB91-144A-A6AF-5FB80463BDAC}"/>
              </a:ext>
            </a:extLst>
          </p:cNvPr>
          <p:cNvSpPr/>
          <p:nvPr/>
        </p:nvSpPr>
        <p:spPr>
          <a:xfrm>
            <a:off x="7852064" y="4950811"/>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8686E7EB-AF57-EB4E-9204-8EEF2A2E2233}"/>
              </a:ext>
            </a:extLst>
          </p:cNvPr>
          <p:cNvSpPr/>
          <p:nvPr/>
        </p:nvSpPr>
        <p:spPr>
          <a:xfrm>
            <a:off x="7852064" y="5276148"/>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C6EB9569-B136-DD40-BA5F-3F1E0F87DD3C}"/>
              </a:ext>
            </a:extLst>
          </p:cNvPr>
          <p:cNvSpPr/>
          <p:nvPr/>
        </p:nvSpPr>
        <p:spPr>
          <a:xfrm>
            <a:off x="7862455" y="5593907"/>
            <a:ext cx="200892" cy="976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F9C0079-1BA5-024E-852B-75A07DF5BC6B}"/>
                  </a:ext>
                </a:extLst>
              </p:cNvPr>
              <p:cNvSpPr txBox="1"/>
              <p:nvPr/>
            </p:nvSpPr>
            <p:spPr>
              <a:xfrm>
                <a:off x="4481947" y="2794914"/>
                <a:ext cx="914400" cy="6792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r>
                                  <a:rPr lang="en-US" sz="1400" b="0" i="1" smtClean="0">
                                    <a:latin typeface="Cambria Math" panose="02040503050406030204" pitchFamily="18" charset="0"/>
                                  </a:rPr>
                                  <m:t>8</m:t>
                                </m:r>
                              </m:e>
                            </m:mr>
                            <m:mr>
                              <m:e>
                                <m:r>
                                  <a:rPr lang="en-US" sz="1400" b="0" i="1" smtClean="0">
                                    <a:latin typeface="Cambria Math" panose="02040503050406030204" pitchFamily="18" charset="0"/>
                                  </a:rPr>
                                  <m:t>23</m:t>
                                </m:r>
                              </m:e>
                            </m:mr>
                            <m:mr>
                              <m:e>
                                <m:r>
                                  <a:rPr lang="en-US" sz="1400" b="0" i="1" smtClean="0">
                                    <a:latin typeface="Cambria Math" panose="02040503050406030204" pitchFamily="18" charset="0"/>
                                  </a:rPr>
                                  <m:t>13</m:t>
                                </m:r>
                              </m:e>
                            </m:mr>
                          </m:m>
                        </m:e>
                      </m:d>
                    </m:oMath>
                  </m:oMathPara>
                </a14:m>
                <a:endParaRPr lang="en-US" sz="1400" dirty="0"/>
              </a:p>
            </p:txBody>
          </p:sp>
        </mc:Choice>
        <mc:Fallback xmlns="">
          <p:sp>
            <p:nvSpPr>
              <p:cNvPr id="10" name="TextBox 9">
                <a:extLst>
                  <a:ext uri="{FF2B5EF4-FFF2-40B4-BE49-F238E27FC236}">
                    <a16:creationId xmlns:a16="http://schemas.microsoft.com/office/drawing/2014/main" id="{8F9C0079-1BA5-024E-852B-75A07DF5BC6B}"/>
                  </a:ext>
                </a:extLst>
              </p:cNvPr>
              <p:cNvSpPr txBox="1">
                <a:spLocks noRot="1" noChangeAspect="1" noMove="1" noResize="1" noEditPoints="1" noAdjustHandles="1" noChangeArrowheads="1" noChangeShapeType="1" noTextEdit="1"/>
              </p:cNvSpPr>
              <p:nvPr/>
            </p:nvSpPr>
            <p:spPr>
              <a:xfrm>
                <a:off x="4481947" y="2794914"/>
                <a:ext cx="914400" cy="67928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F6E7E92-5D87-544B-A5FF-F58234246B2D}"/>
                  </a:ext>
                </a:extLst>
              </p:cNvPr>
              <p:cNvSpPr txBox="1"/>
              <p:nvPr/>
            </p:nvSpPr>
            <p:spPr>
              <a:xfrm>
                <a:off x="3319896" y="3863905"/>
                <a:ext cx="3170960" cy="91832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𝑋</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𝐵</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box>
                                  <m:boxPr>
                                    <m:ctrlPr>
                                      <a:rPr lang="en-US" sz="1400" b="0" i="1" smtClean="0">
                                        <a:latin typeface="Cambria Math" panose="02040503050406030204" pitchFamily="18" charset="0"/>
                                      </a:rPr>
                                    </m:ctrlPr>
                                  </m:boxPr>
                                  <m:e>
                                    <m:argPr>
                                      <m:argSz m:val="-1"/>
                                    </m:argPr>
                                    <m:r>
                                      <m:rPr>
                                        <m:brk m:alnAt="63"/>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e>
                                </m:box>
                              </m:e>
                              <m:e>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3</m:t>
                                        </m:r>
                                      </m:den>
                                    </m:f>
                                  </m:e>
                                </m:box>
                              </m:e>
                              <m:e>
                                <m:box>
                                  <m:boxPr>
                                    <m:ctrlPr>
                                      <a:rPr lang="en-US" sz="1400" b="0" i="1" smtClean="0">
                                        <a:latin typeface="Cambria Math" panose="02040503050406030204" pitchFamily="18" charset="0"/>
                                      </a:rPr>
                                    </m:ctrlPr>
                                  </m:boxPr>
                                  <m:e>
                                    <m:argPr>
                                      <m:argSz m:val="-1"/>
                                    </m:argPr>
                                    <m:r>
                                      <m:rPr>
                                        <m:brk m:alnAt="63"/>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e>
                                </m:box>
                              </m:e>
                            </m:mr>
                            <m:mr>
                              <m:e>
                                <m:box>
                                  <m:boxPr>
                                    <m:ctrlPr>
                                      <a:rPr lang="en-US" sz="1400" b="0" i="1" smtClean="0">
                                        <a:latin typeface="Cambria Math" panose="02040503050406030204" pitchFamily="18" charset="0"/>
                                      </a:rPr>
                                    </m:ctrlPr>
                                  </m:boxPr>
                                  <m:e>
                                    <m:argPr>
                                      <m:argSz m:val="-1"/>
                                    </m:argPr>
                                    <m:r>
                                      <m:rPr>
                                        <m:brk m:alnAt="63"/>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3</m:t>
                                        </m:r>
                                      </m:den>
                                    </m:f>
                                  </m:e>
                                </m:box>
                              </m:e>
                              <m:e>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3</m:t>
                                        </m:r>
                                      </m:den>
                                    </m:f>
                                  </m:e>
                                </m:box>
                              </m:e>
                              <m:e>
                                <m:box>
                                  <m:boxPr>
                                    <m:ctrlPr>
                                      <a:rPr lang="en-US" sz="1400" b="0" i="1" smtClean="0">
                                        <a:latin typeface="Cambria Math" panose="02040503050406030204" pitchFamily="18" charset="0"/>
                                      </a:rPr>
                                    </m:ctrlPr>
                                  </m:boxPr>
                                  <m:e>
                                    <m:argPr>
                                      <m:argSz m:val="-1"/>
                                    </m:argPr>
                                    <m:r>
                                      <m:rPr>
                                        <m:brk m:alnAt="63"/>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7</m:t>
                                        </m:r>
                                      </m:num>
                                      <m:den>
                                        <m:r>
                                          <a:rPr lang="en-US" sz="1400" b="0" i="1" smtClean="0">
                                            <a:latin typeface="Cambria Math" panose="02040503050406030204" pitchFamily="18" charset="0"/>
                                          </a:rPr>
                                          <m:t>3</m:t>
                                        </m:r>
                                      </m:den>
                                    </m:f>
                                  </m:e>
                                </m:box>
                              </m:e>
                            </m:mr>
                            <m:mr>
                              <m:e>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2</m:t>
                                        </m:r>
                                      </m:num>
                                      <m:den>
                                        <m:r>
                                          <a:rPr lang="en-US" sz="1400" b="0" i="1" smtClean="0">
                                            <a:latin typeface="Cambria Math" panose="02040503050406030204" pitchFamily="18" charset="0"/>
                                          </a:rPr>
                                          <m:t>3</m:t>
                                        </m:r>
                                      </m:den>
                                    </m:f>
                                  </m:e>
                                </m:box>
                              </m:e>
                              <m:e>
                                <m:box>
                                  <m:boxPr>
                                    <m:ctrlPr>
                                      <a:rPr lang="en-US" sz="1400" b="0" i="1" smtClean="0">
                                        <a:latin typeface="Cambria Math" panose="02040503050406030204" pitchFamily="18" charset="0"/>
                                      </a:rPr>
                                    </m:ctrlPr>
                                  </m:boxPr>
                                  <m:e>
                                    <m:argPr>
                                      <m:argSz m:val="-1"/>
                                    </m:argPr>
                                    <m:r>
                                      <m:rPr>
                                        <m:brk m:alnAt="63"/>
                                      </m:rP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4</m:t>
                                        </m:r>
                                      </m:num>
                                      <m:den>
                                        <m:r>
                                          <a:rPr lang="en-US" sz="1400" b="0" i="1" smtClean="0">
                                            <a:latin typeface="Cambria Math" panose="02040503050406030204" pitchFamily="18" charset="0"/>
                                          </a:rPr>
                                          <m:t>3</m:t>
                                        </m:r>
                                      </m:den>
                                    </m:f>
                                  </m:e>
                                </m:box>
                              </m:e>
                              <m:e>
                                <m:box>
                                  <m:boxPr>
                                    <m:ctrlPr>
                                      <a:rPr lang="en-US" sz="1400" b="0" i="1" smtClean="0">
                                        <a:latin typeface="Cambria Math" panose="02040503050406030204" pitchFamily="18" charset="0"/>
                                      </a:rPr>
                                    </m:ctrlPr>
                                  </m:boxPr>
                                  <m:e>
                                    <m:argPr>
                                      <m:argSz m:val="-1"/>
                                    </m:argP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5</m:t>
                                        </m:r>
                                      </m:num>
                                      <m:den>
                                        <m:r>
                                          <a:rPr lang="en-US" sz="1400" b="0" i="1" smtClean="0">
                                            <a:latin typeface="Cambria Math" panose="02040503050406030204" pitchFamily="18" charset="0"/>
                                          </a:rPr>
                                          <m:t>3</m:t>
                                        </m:r>
                                      </m:den>
                                    </m:f>
                                  </m:e>
                                </m:box>
                              </m:e>
                            </m:mr>
                          </m:m>
                        </m:e>
                      </m:d>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r>
                                  <a:rPr lang="en-US" sz="1400" b="0" i="1" smtClean="0">
                                    <a:latin typeface="Cambria Math" panose="02040503050406030204" pitchFamily="18" charset="0"/>
                                  </a:rPr>
                                  <m:t>8</m:t>
                                </m:r>
                              </m:e>
                            </m:mr>
                            <m:mr>
                              <m:e>
                                <m:r>
                                  <a:rPr lang="en-US" sz="1400" b="0" i="1" smtClean="0">
                                    <a:latin typeface="Cambria Math" panose="02040503050406030204" pitchFamily="18" charset="0"/>
                                  </a:rPr>
                                  <m:t>23</m:t>
                                </m:r>
                              </m:e>
                            </m:mr>
                            <m:mr>
                              <m:e>
                                <m:r>
                                  <a:rPr lang="en-US" sz="1400" b="0" i="1" smtClean="0">
                                    <a:latin typeface="Cambria Math" panose="02040503050406030204" pitchFamily="18" charset="0"/>
                                  </a:rPr>
                                  <m:t>13</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5</m:t>
                                </m:r>
                              </m:e>
                            </m:mr>
                            <m:mr>
                              <m:e>
                                <m:r>
                                  <a:rPr lang="en-US" sz="1400" b="0" i="1" smtClean="0">
                                    <a:latin typeface="Cambria Math" panose="02040503050406030204" pitchFamily="18" charset="0"/>
                                  </a:rPr>
                                  <m:t>2</m:t>
                                </m:r>
                              </m:e>
                            </m:mr>
                            <m:mr>
                              <m:e>
                                <m:r>
                                  <a:rPr lang="en-US" sz="1400" b="0" i="1" smtClean="0">
                                    <a:latin typeface="Cambria Math" panose="02040503050406030204" pitchFamily="18" charset="0"/>
                                  </a:rPr>
                                  <m:t>3</m:t>
                                </m:r>
                              </m:e>
                            </m:mr>
                          </m:m>
                        </m:e>
                      </m:d>
                    </m:oMath>
                  </m:oMathPara>
                </a14:m>
                <a:endParaRPr lang="en-US" sz="1400" dirty="0"/>
              </a:p>
            </p:txBody>
          </p:sp>
        </mc:Choice>
        <mc:Fallback xmlns="">
          <p:sp>
            <p:nvSpPr>
              <p:cNvPr id="11" name="TextBox 10">
                <a:extLst>
                  <a:ext uri="{FF2B5EF4-FFF2-40B4-BE49-F238E27FC236}">
                    <a16:creationId xmlns:a16="http://schemas.microsoft.com/office/drawing/2014/main" id="{6F6E7E92-5D87-544B-A5FF-F58234246B2D}"/>
                  </a:ext>
                </a:extLst>
              </p:cNvPr>
              <p:cNvSpPr txBox="1">
                <a:spLocks noRot="1" noChangeAspect="1" noMove="1" noResize="1" noEditPoints="1" noAdjustHandles="1" noChangeArrowheads="1" noChangeShapeType="1" noTextEdit="1"/>
              </p:cNvSpPr>
              <p:nvPr/>
            </p:nvSpPr>
            <p:spPr>
              <a:xfrm>
                <a:off x="3319896" y="3863905"/>
                <a:ext cx="3170960" cy="918328"/>
              </a:xfrm>
              <a:prstGeom prst="rect">
                <a:avLst/>
              </a:prstGeom>
              <a:blipFill>
                <a:blip r:embed="rId20"/>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F7545ED2-23C4-5F46-8AC0-39375CA61B67}"/>
              </a:ext>
            </a:extLst>
          </p:cNvPr>
          <p:cNvSpPr txBox="1"/>
          <p:nvPr/>
        </p:nvSpPr>
        <p:spPr>
          <a:xfrm>
            <a:off x="3140653" y="6016407"/>
            <a:ext cx="5910694" cy="307777"/>
          </a:xfrm>
          <a:prstGeom prst="rect">
            <a:avLst/>
          </a:prstGeom>
          <a:noFill/>
        </p:spPr>
        <p:txBody>
          <a:bodyPr wrap="square" rtlCol="0">
            <a:spAutoFit/>
          </a:bodyPr>
          <a:lstStyle/>
          <a:p>
            <a:r>
              <a:rPr lang="en-US" sz="1400" dirty="0"/>
              <a:t>Use 5 bags of Veg Health, 2 bags of Grow Big, and 3 bags of </a:t>
            </a:r>
            <a:r>
              <a:rPr lang="en-US" sz="1400" dirty="0" err="1"/>
              <a:t>Nutriplant</a:t>
            </a:r>
            <a:endParaRPr lang="en-US" sz="1400" dirty="0"/>
          </a:p>
        </p:txBody>
      </p:sp>
      <mc:AlternateContent xmlns:mc="http://schemas.openxmlformats.org/markup-compatibility/2006">
        <mc:Choice xmlns:p14="http://schemas.microsoft.com/office/powerpoint/2010/main" Requires="p14">
          <p:contentPart p14:bwMode="auto" r:id="rId21">
            <p14:nvContentPartPr>
              <p14:cNvPr id="4" name="Ink 3">
                <a:extLst>
                  <a:ext uri="{FF2B5EF4-FFF2-40B4-BE49-F238E27FC236}">
                    <a16:creationId xmlns:a16="http://schemas.microsoft.com/office/drawing/2014/main" id="{C0C30DA2-CDA1-4E60-B0BF-AE7DA9FEE3CF}"/>
                  </a:ext>
                </a:extLst>
              </p14:cNvPr>
              <p14:cNvContentPartPr/>
              <p14:nvPr/>
            </p14:nvContentPartPr>
            <p14:xfrm>
              <a:off x="5760720" y="3270960"/>
              <a:ext cx="5760" cy="11880"/>
            </p14:xfrm>
          </p:contentPart>
        </mc:Choice>
        <mc:Fallback>
          <p:pic>
            <p:nvPicPr>
              <p:cNvPr id="4" name="Ink 3">
                <a:extLst>
                  <a:ext uri="{FF2B5EF4-FFF2-40B4-BE49-F238E27FC236}">
                    <a16:creationId xmlns:a16="http://schemas.microsoft.com/office/drawing/2014/main" id="{C0C30DA2-CDA1-4E60-B0BF-AE7DA9FEE3CF}"/>
                  </a:ext>
                </a:extLst>
              </p:cNvPr>
              <p:cNvPicPr/>
              <p:nvPr/>
            </p:nvPicPr>
            <p:blipFill>
              <a:blip r:embed="rId22"/>
              <a:stretch>
                <a:fillRect/>
              </a:stretch>
            </p:blipFill>
            <p:spPr>
              <a:xfrm>
                <a:off x="5751360" y="3261600"/>
                <a:ext cx="24480" cy="30600"/>
              </a:xfrm>
              <a:prstGeom prst="rect">
                <a:avLst/>
              </a:prstGeom>
            </p:spPr>
          </p:pic>
        </mc:Fallback>
      </mc:AlternateContent>
    </p:spTree>
    <p:extLst>
      <p:ext uri="{BB962C8B-B14F-4D97-AF65-F5344CB8AC3E}">
        <p14:creationId xmlns:p14="http://schemas.microsoft.com/office/powerpoint/2010/main" val="2529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p:bldP spid="15" grpId="0"/>
      <p:bldP spid="17" grpId="0"/>
      <p:bldP spid="19" grpId="0"/>
      <p:bldP spid="21" grpId="0"/>
      <p:bldP spid="22" grpId="0"/>
      <p:bldP spid="23" grpId="0"/>
      <p:bldP spid="24" grpId="0"/>
      <p:bldP spid="25" grpId="0"/>
      <p:bldP spid="5" grpId="0" animBg="1"/>
      <p:bldP spid="26" grpId="0" animBg="1"/>
      <p:bldP spid="27" grpId="0" animBg="1"/>
      <p:bldP spid="28" grpId="0" animBg="1"/>
      <p:bldP spid="29" grpId="0" animBg="1"/>
      <p:bldP spid="30" grpId="0" animBg="1"/>
      <p:bldP spid="31" grpId="0" animBg="1"/>
      <p:bldP spid="32" grpId="0" animBg="1"/>
      <p:bldP spid="33" grpId="0" animBg="1"/>
      <p:bldP spid="10" grpId="0"/>
      <p:bldP spid="11"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421E-2326-8E44-8F32-928B8AB70B08}"/>
              </a:ext>
            </a:extLst>
          </p:cNvPr>
          <p:cNvSpPr>
            <a:spLocks noGrp="1"/>
          </p:cNvSpPr>
          <p:nvPr>
            <p:ph type="title"/>
          </p:nvPr>
        </p:nvSpPr>
        <p:spPr/>
        <p:txBody>
          <a:bodyPr/>
          <a:lstStyle/>
          <a:p>
            <a:r>
              <a:rPr lang="en-US" dirty="0"/>
              <a:t>python</a:t>
            </a:r>
          </a:p>
        </p:txBody>
      </p:sp>
      <p:pic>
        <p:nvPicPr>
          <p:cNvPr id="4" name="Picture 3" descr="A screenshot of a cell phone&#10;&#10;Description automatically generated">
            <a:extLst>
              <a:ext uri="{FF2B5EF4-FFF2-40B4-BE49-F238E27FC236}">
                <a16:creationId xmlns:a16="http://schemas.microsoft.com/office/drawing/2014/main" id="{6122DBC8-E43B-FD4E-9A16-0E710130E937}"/>
              </a:ext>
            </a:extLst>
          </p:cNvPr>
          <p:cNvPicPr>
            <a:picLocks noChangeAspect="1"/>
          </p:cNvPicPr>
          <p:nvPr/>
        </p:nvPicPr>
        <p:blipFill>
          <a:blip r:embed="rId2"/>
          <a:stretch>
            <a:fillRect/>
          </a:stretch>
        </p:blipFill>
        <p:spPr>
          <a:xfrm>
            <a:off x="3956050" y="2540000"/>
            <a:ext cx="4279900" cy="1778000"/>
          </a:xfrm>
          <a:prstGeom prst="rect">
            <a:avLst/>
          </a:prstGeom>
        </p:spPr>
      </p:pic>
    </p:spTree>
    <p:extLst>
      <p:ext uri="{BB962C8B-B14F-4D97-AF65-F5344CB8AC3E}">
        <p14:creationId xmlns:p14="http://schemas.microsoft.com/office/powerpoint/2010/main" val="303770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995E-9B5E-764F-8994-2DFD436DE7C4}"/>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627587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1314B-9B31-4D4B-AE0E-8B4BC797F8BB}"/>
              </a:ext>
            </a:extLst>
          </p:cNvPr>
          <p:cNvPicPr>
            <a:picLocks noChangeAspect="1"/>
          </p:cNvPicPr>
          <p:nvPr/>
        </p:nvPicPr>
        <p:blipFill rotWithShape="1">
          <a:blip r:embed="rId2"/>
          <a:srcRect t="23307" r="9091"/>
          <a:stretch/>
        </p:blipFill>
        <p:spPr>
          <a:xfrm>
            <a:off x="20" y="-1824"/>
            <a:ext cx="12191980" cy="6865514"/>
          </a:xfrm>
          <a:prstGeom prst="rect">
            <a:avLst/>
          </a:prstGeom>
        </p:spPr>
      </p:pic>
      <p:sp>
        <p:nvSpPr>
          <p:cNvPr id="2" name="Title 1">
            <a:extLst>
              <a:ext uri="{FF2B5EF4-FFF2-40B4-BE49-F238E27FC236}">
                <a16:creationId xmlns:a16="http://schemas.microsoft.com/office/drawing/2014/main" id="{6E8DE608-4123-D84D-ADE0-CE97C4D7F1A1}"/>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Module 2</a:t>
            </a:r>
          </a:p>
        </p:txBody>
      </p:sp>
      <p:sp>
        <p:nvSpPr>
          <p:cNvPr id="3" name="Subtitle 2">
            <a:extLst>
              <a:ext uri="{FF2B5EF4-FFF2-40B4-BE49-F238E27FC236}">
                <a16:creationId xmlns:a16="http://schemas.microsoft.com/office/drawing/2014/main" id="{7D1F8E58-9B8D-BA45-9422-40C1334882AB}"/>
              </a:ext>
            </a:extLst>
          </p:cNvPr>
          <p:cNvSpPr>
            <a:spLocks noGrp="1"/>
          </p:cNvSpPr>
          <p:nvPr>
            <p:ph type="subTitle" idx="1"/>
          </p:nvPr>
        </p:nvSpPr>
        <p:spPr>
          <a:xfrm>
            <a:off x="751113" y="2988860"/>
            <a:ext cx="5344887" cy="2031275"/>
          </a:xfrm>
        </p:spPr>
        <p:txBody>
          <a:bodyPr>
            <a:normAutofit/>
          </a:bodyPr>
          <a:lstStyle/>
          <a:p>
            <a:pPr algn="l"/>
            <a:r>
              <a:rPr lang="en-US" dirty="0">
                <a:solidFill>
                  <a:schemeClr val="bg1"/>
                </a:solidFill>
              </a:rPr>
              <a:t>operations on matrices</a:t>
            </a:r>
          </a:p>
        </p:txBody>
      </p:sp>
    </p:spTree>
    <p:extLst>
      <p:ext uri="{BB962C8B-B14F-4D97-AF65-F5344CB8AC3E}">
        <p14:creationId xmlns:p14="http://schemas.microsoft.com/office/powerpoint/2010/main" val="4260839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1233488"/>
          </a:xfrm>
        </p:spPr>
        <p:txBody>
          <a:bodyPr>
            <a:normAutofit/>
          </a:bodyPr>
          <a:lstStyle/>
          <a:p>
            <a:r>
              <a:rPr lang="en-US" sz="3200" dirty="0"/>
              <a:t>matrix </a:t>
            </a:r>
            <a:r>
              <a:rPr lang="en-US" sz="3200" dirty="0" err="1"/>
              <a:t>transposE</a:t>
            </a:r>
            <a:endParaRPr lang="en-US" sz="3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p:txBody>
              <a:bodyPr>
                <a:normAutofit/>
              </a:bodyPr>
              <a:lstStyle/>
              <a:p>
                <a:pPr marL="0" indent="0">
                  <a:buNone/>
                </a:pPr>
                <a:r>
                  <a:rPr lang="en-US" sz="1400" dirty="0"/>
                  <a:t>The transpose of a matrix switches rows and columns, i.e. an </a:t>
                </a:r>
                <a14:m>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matrix becomes an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𝑚</m:t>
                    </m:r>
                  </m:oMath>
                </a14:m>
                <a:r>
                  <a:rPr lang="en-US" sz="1400" dirty="0"/>
                  <a:t> matrix.</a:t>
                </a:r>
              </a:p>
              <a:p>
                <a:pPr marL="0" indent="0" algn="ctr">
                  <a:buNone/>
                </a:pP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−1</m:t>
                              </m:r>
                            </m:e>
                            <m:e>
                              <m:r>
                                <a:rPr lang="en-US" sz="1400" b="0" i="1" smtClean="0">
                                  <a:latin typeface="Cambria Math" panose="02040503050406030204" pitchFamily="18" charset="0"/>
                                </a:rPr>
                                <m:t>7</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0</m:t>
                              </m:r>
                            </m:e>
                            <m:e>
                              <m:r>
                                <a:rPr lang="en-US" sz="1400" b="0" i="1" smtClean="0">
                                  <a:latin typeface="Cambria Math" panose="02040503050406030204" pitchFamily="18" charset="0"/>
                                </a:rPr>
                                <m:t>−4</m:t>
                              </m:r>
                            </m:e>
                          </m:mr>
                        </m:m>
                      </m:e>
                    </m:d>
                  </m:oMath>
                </a14:m>
                <a:r>
                  <a:rPr lang="en-US" sz="1400" dirty="0"/>
                  <a:t>      becomes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7</m:t>
                              </m:r>
                            </m:e>
                            <m:e>
                              <m:r>
                                <a:rPr lang="en-US" sz="1400" b="0" i="1" smtClean="0">
                                  <a:latin typeface="Cambria Math" panose="02040503050406030204" pitchFamily="18" charset="0"/>
                                </a:rPr>
                                <m:t>−4</m:t>
                              </m:r>
                            </m:e>
                          </m:mr>
                        </m:m>
                      </m:e>
                    </m:d>
                  </m:oMath>
                </a14:m>
                <a:endParaRPr lang="en-US" sz="1400" dirty="0"/>
              </a:p>
              <a:p>
                <a:pPr marL="0" indent="0">
                  <a:buNone/>
                </a:pPr>
                <a:r>
                  <a:rPr lang="en-US" sz="1600" b="1" u="sng" dirty="0"/>
                  <a:t>Properties:</a:t>
                </a:r>
              </a:p>
              <a:p>
                <a:pPr marL="0" indent="0">
                  <a:buNone/>
                </a:pPr>
                <a:r>
                  <a:rPr lang="en-US" sz="1400" dirty="0"/>
                  <a:t>Let </a:t>
                </a:r>
                <a14:m>
                  <m:oMath xmlns:m="http://schemas.openxmlformats.org/officeDocument/2006/math">
                    <m:r>
                      <a:rPr lang="en-US" sz="1400" b="0" i="1" smtClean="0">
                        <a:latin typeface="Cambria Math" panose="02040503050406030204" pitchFamily="18" charset="0"/>
                      </a:rPr>
                      <m:t>𝐴</m:t>
                    </m:r>
                  </m:oMath>
                </a14:m>
                <a:r>
                  <a:rPr lang="en-US" sz="1400" dirty="0"/>
                  <a:t> and </a:t>
                </a:r>
                <a14:m>
                  <m:oMath xmlns:m="http://schemas.openxmlformats.org/officeDocument/2006/math">
                    <m:r>
                      <a:rPr lang="en-US" sz="1400" b="0" i="1" smtClean="0">
                        <a:latin typeface="Cambria Math" panose="02040503050406030204" pitchFamily="18" charset="0"/>
                      </a:rPr>
                      <m:t>𝐵</m:t>
                    </m:r>
                  </m:oMath>
                </a14:m>
                <a:r>
                  <a:rPr lang="en-US" sz="1400" dirty="0"/>
                  <a:t> be matrices where the following operations are defined. Then:</a:t>
                </a:r>
              </a:p>
              <a:p>
                <a14:m>
                  <m:oMath xmlns:m="http://schemas.openxmlformats.org/officeDocument/2006/math">
                    <m:sSup>
                      <m:sSupPr>
                        <m:ctrlPr>
                          <a:rPr lang="en-US" sz="1400" i="1" smtClean="0">
                            <a:latin typeface="Cambria Math" panose="02040503050406030204" pitchFamily="18" charset="0"/>
                          </a:rPr>
                        </m:ctrlPr>
                      </m:sSupPr>
                      <m:e>
                        <m:d>
                          <m:dPr>
                            <m:ctrlPr>
                              <a:rPr lang="en-US" sz="1400" i="1" smtClean="0">
                                <a:latin typeface="Cambria Math" panose="02040503050406030204" pitchFamily="18" charset="0"/>
                              </a:rPr>
                            </m:ctrlPr>
                          </m:dPr>
                          <m:e>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𝐵</m:t>
                            </m:r>
                          </m:e>
                        </m:d>
                      </m:e>
                      <m:sup>
                        <m:r>
                          <m:rPr>
                            <m:sty m:val="p"/>
                          </m:rPr>
                          <a:rPr lang="en-US" sz="1400" b="0" i="0" smtClean="0">
                            <a:latin typeface="Cambria Math" panose="02040503050406030204" pitchFamily="18" charset="0"/>
                          </a:rPr>
                          <m:t>T</m:t>
                        </m:r>
                      </m:sup>
                    </m:sSup>
                    <m:r>
                      <a:rPr lang="en-US" sz="1400" b="0" i="0" smtClean="0">
                        <a:latin typeface="Cambria Math" panose="02040503050406030204" pitchFamily="18" charset="0"/>
                      </a:rPr>
                      <m:t>=</m:t>
                    </m:r>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A</m:t>
                        </m:r>
                      </m:e>
                      <m:sup>
                        <m:r>
                          <m:rPr>
                            <m:sty m:val="p"/>
                          </m:rPr>
                          <a:rPr lang="en-US" sz="1400" b="0" i="0" smtClean="0">
                            <a:latin typeface="Cambria Math" panose="02040503050406030204" pitchFamily="18" charset="0"/>
                          </a:rPr>
                          <m:t>T</m:t>
                        </m:r>
                      </m:sup>
                    </m:sSup>
                    <m:r>
                      <a:rPr lang="en-US" sz="1400" b="0" i="0" smtClean="0">
                        <a:latin typeface="Cambria Math" panose="02040503050406030204" pitchFamily="18" charset="0"/>
                      </a:rPr>
                      <m:t>+</m:t>
                    </m:r>
                    <m:sSup>
                      <m:sSupPr>
                        <m:ctrlPr>
                          <a:rPr lang="en-US" sz="1400" b="0" i="1" smtClean="0">
                            <a:latin typeface="Cambria Math" panose="02040503050406030204" pitchFamily="18" charset="0"/>
                          </a:rPr>
                        </m:ctrlPr>
                      </m:sSupPr>
                      <m:e>
                        <m:r>
                          <m:rPr>
                            <m:sty m:val="p"/>
                          </m:rPr>
                          <a:rPr lang="en-US" sz="1400" b="0" i="0" smtClean="0">
                            <a:latin typeface="Cambria Math" panose="02040503050406030204" pitchFamily="18" charset="0"/>
                          </a:rPr>
                          <m:t>B</m:t>
                        </m:r>
                      </m:e>
                      <m:sup>
                        <m:r>
                          <m:rPr>
                            <m:sty m:val="p"/>
                          </m:rPr>
                          <a:rPr lang="en-US" sz="1400" b="0" i="0" smtClean="0">
                            <a:latin typeface="Cambria Math" panose="02040503050406030204" pitchFamily="18" charset="0"/>
                          </a:rPr>
                          <m:t>T</m:t>
                        </m:r>
                      </m:sup>
                    </m:sSup>
                  </m:oMath>
                </a14:m>
                <a:r>
                  <a:rPr lang="en-US" sz="1400" dirty="0"/>
                  <a:t> and </a:t>
                </a:r>
                <a14:m>
                  <m:oMath xmlns:m="http://schemas.openxmlformats.org/officeDocument/2006/math">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r>
                              <a:rPr lang="en-US" sz="1400" i="1">
                                <a:latin typeface="Cambria Math" panose="02040503050406030204" pitchFamily="18" charset="0"/>
                              </a:rPr>
                              <m:t>𝐴</m:t>
                            </m:r>
                            <m:r>
                              <a:rPr lang="en-US" sz="1400" b="0" i="1" smtClean="0">
                                <a:latin typeface="Cambria Math" panose="02040503050406030204" pitchFamily="18" charset="0"/>
                              </a:rPr>
                              <m:t>−</m:t>
                            </m:r>
                            <m:r>
                              <a:rPr lang="en-US" sz="1400" i="1">
                                <a:latin typeface="Cambria Math" panose="02040503050406030204" pitchFamily="18" charset="0"/>
                              </a:rPr>
                              <m:t>𝐵</m:t>
                            </m:r>
                          </m:e>
                        </m:d>
                      </m:e>
                      <m:sup>
                        <m:r>
                          <m:rPr>
                            <m:sty m:val="p"/>
                          </m:rPr>
                          <a:rPr lang="en-US" sz="1400">
                            <a:latin typeface="Cambria Math" panose="02040503050406030204" pitchFamily="18" charset="0"/>
                          </a:rPr>
                          <m:t>T</m:t>
                        </m:r>
                      </m:sup>
                    </m:sSup>
                    <m:r>
                      <a:rPr lang="en-US" sz="1400">
                        <a:latin typeface="Cambria Math" panose="02040503050406030204" pitchFamily="18" charset="0"/>
                      </a:rPr>
                      <m:t>=</m:t>
                    </m:r>
                    <m:sSup>
                      <m:sSupPr>
                        <m:ctrlPr>
                          <a:rPr lang="en-US" sz="1400" i="1">
                            <a:latin typeface="Cambria Math" panose="02040503050406030204" pitchFamily="18" charset="0"/>
                          </a:rPr>
                        </m:ctrlPr>
                      </m:sSupPr>
                      <m:e>
                        <m:r>
                          <m:rPr>
                            <m:sty m:val="p"/>
                          </m:rPr>
                          <a:rPr lang="en-US" sz="1400">
                            <a:latin typeface="Cambria Math" panose="02040503050406030204" pitchFamily="18" charset="0"/>
                          </a:rPr>
                          <m:t>A</m:t>
                        </m:r>
                      </m:e>
                      <m:sup>
                        <m:r>
                          <m:rPr>
                            <m:sty m:val="p"/>
                          </m:rPr>
                          <a:rPr lang="en-US" sz="1400">
                            <a:latin typeface="Cambria Math" panose="02040503050406030204" pitchFamily="18" charset="0"/>
                          </a:rPr>
                          <m:t>T</m:t>
                        </m:r>
                      </m:sup>
                    </m:sSup>
                    <m:r>
                      <a:rPr lang="en-US" sz="1400" b="0" i="0" smtClean="0">
                        <a:latin typeface="Cambria Math" panose="02040503050406030204" pitchFamily="18" charset="0"/>
                      </a:rPr>
                      <m:t>−</m:t>
                    </m:r>
                    <m:sSup>
                      <m:sSupPr>
                        <m:ctrlPr>
                          <a:rPr lang="en-US" sz="1400" i="1">
                            <a:latin typeface="Cambria Math" panose="02040503050406030204" pitchFamily="18" charset="0"/>
                          </a:rPr>
                        </m:ctrlPr>
                      </m:sSupPr>
                      <m:e>
                        <m:r>
                          <m:rPr>
                            <m:sty m:val="p"/>
                          </m:rPr>
                          <a:rPr lang="en-US" sz="1400">
                            <a:latin typeface="Cambria Math" panose="02040503050406030204" pitchFamily="18" charset="0"/>
                          </a:rPr>
                          <m:t>B</m:t>
                        </m:r>
                      </m:e>
                      <m:sup>
                        <m:r>
                          <m:rPr>
                            <m:sty m:val="p"/>
                          </m:rPr>
                          <a:rPr lang="en-US" sz="1400">
                            <a:latin typeface="Cambria Math" panose="02040503050406030204" pitchFamily="18" charset="0"/>
                          </a:rPr>
                          <m:t>T</m:t>
                        </m:r>
                      </m:sup>
                    </m:sSup>
                  </m:oMath>
                </a14:m>
                <a:endParaRPr lang="en-US" sz="1400" dirty="0"/>
              </a:p>
              <a:p>
                <a14:m>
                  <m:oMath xmlns:m="http://schemas.openxmlformats.org/officeDocument/2006/math">
                    <m:sSup>
                      <m:sSupPr>
                        <m:ctrlPr>
                          <a:rPr lang="en-US" sz="1400" i="1" smtClean="0">
                            <a:latin typeface="Cambria Math" panose="02040503050406030204" pitchFamily="18" charset="0"/>
                          </a:rPr>
                        </m:ctrlPr>
                      </m:sSupPr>
                      <m:e>
                        <m:d>
                          <m:dPr>
                            <m:ctrlPr>
                              <a:rPr lang="en-US" sz="1400" i="1" smtClean="0">
                                <a:latin typeface="Cambria Math" panose="02040503050406030204" pitchFamily="18" charset="0"/>
                              </a:rPr>
                            </m:ctrlPr>
                          </m:dPr>
                          <m:e>
                            <m:r>
                              <a:rPr lang="en-US" sz="1400" b="0" i="1" smtClean="0">
                                <a:latin typeface="Cambria Math" panose="02040503050406030204" pitchFamily="18" charset="0"/>
                              </a:rPr>
                              <m:t>𝑘𝐴</m:t>
                            </m:r>
                          </m:e>
                        </m:d>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m:t>
                    </m:r>
                    <m:r>
                      <a:rPr lang="en-US" sz="1400" b="0" i="1" smtClean="0">
                        <a:latin typeface="Cambria Math" panose="02040503050406030204" pitchFamily="18" charset="0"/>
                      </a:rPr>
                      <m:t>𝑘</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oMath>
                </a14:m>
                <a:endParaRPr lang="en-US" sz="1400" dirty="0"/>
              </a:p>
              <a:p>
                <a14:m>
                  <m:oMath xmlns:m="http://schemas.openxmlformats.org/officeDocument/2006/math">
                    <m:sSup>
                      <m:sSupPr>
                        <m:ctrlPr>
                          <a:rPr lang="en-US" sz="1400" i="1" smtClean="0">
                            <a:latin typeface="Cambria Math" panose="02040503050406030204" pitchFamily="18" charset="0"/>
                          </a:rPr>
                        </m:ctrlPr>
                      </m:sSupPr>
                      <m:e>
                        <m:d>
                          <m:dPr>
                            <m:ctrlPr>
                              <a:rPr lang="en-US" sz="1400" i="1" smtClean="0">
                                <a:latin typeface="Cambria Math" panose="02040503050406030204" pitchFamily="18" charset="0"/>
                              </a:rPr>
                            </m:ctrlPr>
                          </m:dPr>
                          <m:e>
                            <m:r>
                              <a:rPr lang="en-US" sz="1400" b="0" i="1" smtClean="0">
                                <a:latin typeface="Cambria Math" panose="02040503050406030204" pitchFamily="18" charset="0"/>
                              </a:rPr>
                              <m:t>𝐴𝐵</m:t>
                            </m:r>
                          </m:e>
                        </m:d>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𝐵</m:t>
                        </m:r>
                      </m:e>
                      <m:sup>
                        <m:r>
                          <a:rPr lang="en-US" sz="1400" b="0" i="1" smtClean="0">
                            <a:latin typeface="Cambria Math" panose="02040503050406030204" pitchFamily="18" charset="0"/>
                          </a:rPr>
                          <m:t>𝑇</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oMath>
                </a14:m>
                <a:endParaRPr lang="en-US" sz="1400" dirty="0"/>
              </a:p>
              <a:p>
                <a14:m>
                  <m:oMath xmlns:m="http://schemas.openxmlformats.org/officeDocument/2006/math">
                    <m:sSup>
                      <m:sSupPr>
                        <m:ctrlPr>
                          <a:rPr lang="en-US" sz="1400" i="1" smtClean="0">
                            <a:latin typeface="Cambria Math" panose="02040503050406030204" pitchFamily="18" charset="0"/>
                          </a:rPr>
                        </m:ctrlPr>
                      </m:sSupPr>
                      <m:e>
                        <m:d>
                          <m:dPr>
                            <m:ctrlPr>
                              <a:rPr lang="en-US" sz="140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e>
                        </m:d>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e>
                        </m:d>
                      </m:e>
                      <m:sup>
                        <m:r>
                          <a:rPr lang="en-US" sz="1400" b="0" i="1" smtClean="0">
                            <a:latin typeface="Cambria Math" panose="02040503050406030204" pitchFamily="18" charset="0"/>
                          </a:rPr>
                          <m:t>−1</m:t>
                        </m:r>
                      </m:sup>
                    </m:sSup>
                  </m:oMath>
                </a14:m>
                <a:endParaRPr lang="en-US" sz="1400" dirty="0"/>
              </a:p>
              <a:p>
                <a14:m>
                  <m:oMath xmlns:m="http://schemas.openxmlformats.org/officeDocument/2006/math">
                    <m:sSup>
                      <m:sSupPr>
                        <m:ctrlPr>
                          <a:rPr lang="en-US" sz="1400" i="1" smtClean="0">
                            <a:latin typeface="Cambria Math" panose="02040503050406030204" pitchFamily="18" charset="0"/>
                          </a:rPr>
                        </m:ctrlPr>
                      </m:sSupPr>
                      <m:e>
                        <m:d>
                          <m:dPr>
                            <m:ctrlPr>
                              <a:rPr lang="en-US" sz="140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e>
                        </m:d>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endParaRPr lang="en-US" sz="1400" dirty="0"/>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blipFill>
                <a:blip r:embed="rId2"/>
                <a:stretch>
                  <a:fillRect l="-1239" t="-639"/>
                </a:stretch>
              </a:blipFill>
            </p:spPr>
            <p:txBody>
              <a:bodyPr/>
              <a:lstStyle/>
              <a:p>
                <a:r>
                  <a:rPr lang="en-US">
                    <a:noFill/>
                  </a:rPr>
                  <a:t> </a:t>
                </a:r>
              </a:p>
            </p:txBody>
          </p:sp>
        </mc:Fallback>
      </mc:AlternateContent>
    </p:spTree>
    <p:extLst>
      <p:ext uri="{BB962C8B-B14F-4D97-AF65-F5344CB8AC3E}">
        <p14:creationId xmlns:p14="http://schemas.microsoft.com/office/powerpoint/2010/main" val="6982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F928-F51E-9849-8B11-3EEF0D87CCB4}"/>
              </a:ext>
            </a:extLst>
          </p:cNvPr>
          <p:cNvSpPr>
            <a:spLocks noGrp="1"/>
          </p:cNvSpPr>
          <p:nvPr>
            <p:ph type="title"/>
          </p:nvPr>
        </p:nvSpPr>
        <p:spPr/>
        <p:txBody>
          <a:bodyPr/>
          <a:lstStyle/>
          <a:p>
            <a:r>
              <a:rPr lang="en-US" dirty="0"/>
              <a:t>python</a:t>
            </a:r>
          </a:p>
        </p:txBody>
      </p:sp>
      <p:pic>
        <p:nvPicPr>
          <p:cNvPr id="5" name="Picture 4" descr="A screenshot of a computer code&#10;&#10;Description automatically generated">
            <a:extLst>
              <a:ext uri="{FF2B5EF4-FFF2-40B4-BE49-F238E27FC236}">
                <a16:creationId xmlns:a16="http://schemas.microsoft.com/office/drawing/2014/main" id="{07FBF958-7718-87F7-C73B-94516F081060}"/>
              </a:ext>
            </a:extLst>
          </p:cNvPr>
          <p:cNvPicPr>
            <a:picLocks noChangeAspect="1"/>
          </p:cNvPicPr>
          <p:nvPr/>
        </p:nvPicPr>
        <p:blipFill>
          <a:blip r:embed="rId2"/>
          <a:stretch>
            <a:fillRect/>
          </a:stretch>
        </p:blipFill>
        <p:spPr>
          <a:xfrm>
            <a:off x="3564892" y="2382520"/>
            <a:ext cx="4537710" cy="3200400"/>
          </a:xfrm>
          <a:prstGeom prst="rect">
            <a:avLst/>
          </a:prstGeom>
        </p:spPr>
      </p:pic>
    </p:spTree>
    <p:extLst>
      <p:ext uri="{BB962C8B-B14F-4D97-AF65-F5344CB8AC3E}">
        <p14:creationId xmlns:p14="http://schemas.microsoft.com/office/powerpoint/2010/main" val="392480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851D3-2CD6-E54A-834A-17E788AD7378}"/>
              </a:ext>
            </a:extLst>
          </p:cNvPr>
          <p:cNvSpPr>
            <a:spLocks noGrp="1"/>
          </p:cNvSpPr>
          <p:nvPr>
            <p:ph type="title"/>
          </p:nvPr>
        </p:nvSpPr>
        <p:spPr/>
        <p:txBody>
          <a:bodyPr>
            <a:normAutofit/>
          </a:bodyPr>
          <a:lstStyle/>
          <a:p>
            <a:r>
              <a:rPr lang="en-US" sz="3200" dirty="0"/>
              <a:t>Matrix operations</a:t>
            </a:r>
          </a:p>
        </p:txBody>
      </p:sp>
      <p:sp>
        <p:nvSpPr>
          <p:cNvPr id="3" name="Content Placeholder 2">
            <a:extLst>
              <a:ext uri="{FF2B5EF4-FFF2-40B4-BE49-F238E27FC236}">
                <a16:creationId xmlns:a16="http://schemas.microsoft.com/office/drawing/2014/main" id="{83A5D25F-5BF6-B14E-86E5-3365ECEBEF6D}"/>
              </a:ext>
            </a:extLst>
          </p:cNvPr>
          <p:cNvSpPr>
            <a:spLocks noGrp="1"/>
          </p:cNvSpPr>
          <p:nvPr>
            <p:ph idx="1"/>
          </p:nvPr>
        </p:nvSpPr>
        <p:spPr/>
        <p:txBody>
          <a:bodyPr/>
          <a:lstStyle/>
          <a:p>
            <a:endParaRPr lang="en-US" dirty="0"/>
          </a:p>
          <a:p>
            <a:r>
              <a:rPr lang="en-US" sz="1800" dirty="0"/>
              <a:t>Addition and subtraction</a:t>
            </a:r>
          </a:p>
          <a:p>
            <a:r>
              <a:rPr lang="en-US" sz="1800" dirty="0"/>
              <a:t>Scalar multiplication</a:t>
            </a:r>
          </a:p>
          <a:p>
            <a:r>
              <a:rPr lang="en-US" sz="1800" dirty="0"/>
              <a:t>Multiplication</a:t>
            </a:r>
          </a:p>
          <a:p>
            <a:r>
              <a:rPr lang="en-US" sz="1800" dirty="0"/>
              <a:t>Inverse</a:t>
            </a:r>
          </a:p>
        </p:txBody>
      </p:sp>
    </p:spTree>
    <p:extLst>
      <p:ext uri="{BB962C8B-B14F-4D97-AF65-F5344CB8AC3E}">
        <p14:creationId xmlns:p14="http://schemas.microsoft.com/office/powerpoint/2010/main" val="3006611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1233488"/>
          </a:xfrm>
        </p:spPr>
        <p:txBody>
          <a:bodyPr>
            <a:normAutofit/>
          </a:bodyPr>
          <a:lstStyle/>
          <a:p>
            <a:r>
              <a:rPr lang="en-US" sz="3200" dirty="0"/>
              <a:t>matrix trace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p:txBody>
              <a:bodyPr>
                <a:normAutofit/>
              </a:bodyPr>
              <a:lstStyle/>
              <a:p>
                <a:pPr marL="0" indent="0">
                  <a:buNone/>
                </a:pPr>
                <a:r>
                  <a:rPr lang="en-US" sz="1400" dirty="0"/>
                  <a:t>The trace of an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matrix is the sum of the elements along the diagonal. This only works with square matrices.</a:t>
                </a:r>
              </a:p>
              <a:p>
                <a:pPr marL="0" indent="0" algn="ctr">
                  <a:buNone/>
                </a:pP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6</m:t>
                              </m:r>
                            </m:e>
                            <m:e>
                              <m:r>
                                <a:rPr lang="en-US" sz="1400" b="0" i="1" smtClean="0">
                                  <a:latin typeface="Cambria Math" panose="02040503050406030204" pitchFamily="18" charset="0"/>
                                </a:rPr>
                                <m:t>0</m:t>
                              </m:r>
                            </m:e>
                            <m:e>
                              <m:r>
                                <a:rPr lang="en-US" sz="1400" b="0" i="1" smtClean="0">
                                  <a:latin typeface="Cambria Math" panose="02040503050406030204" pitchFamily="18" charset="0"/>
                                </a:rPr>
                                <m:t>−4</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e>
                              <m:r>
                                <a:rPr lang="en-US" sz="1400" b="0" i="1" smtClean="0">
                                  <a:latin typeface="Cambria Math" panose="02040503050406030204" pitchFamily="18" charset="0"/>
                                </a:rPr>
                                <m:t>5</m:t>
                              </m:r>
                            </m:e>
                          </m:mr>
                          <m:mr>
                            <m:e>
                              <m:r>
                                <a:rPr lang="en-US" sz="1400" b="0" i="1" smtClean="0">
                                  <a:latin typeface="Cambria Math" panose="02040503050406030204" pitchFamily="18" charset="0"/>
                                </a:rPr>
                                <m:t>10</m:t>
                              </m:r>
                            </m:e>
                            <m:e>
                              <m:r>
                                <a:rPr lang="en-US" sz="1400" b="0" i="1" smtClean="0">
                                  <a:latin typeface="Cambria Math" panose="02040503050406030204" pitchFamily="18" charset="0"/>
                                </a:rPr>
                                <m:t>−1</m:t>
                              </m:r>
                            </m:e>
                            <m:e>
                              <m:r>
                                <a:rPr lang="en-US" sz="1400" b="0" i="1" smtClean="0">
                                  <a:latin typeface="Cambria Math" panose="02040503050406030204" pitchFamily="18" charset="0"/>
                                </a:rPr>
                                <m:t>3</m:t>
                              </m:r>
                            </m:e>
                          </m:mr>
                        </m:m>
                      </m:e>
                    </m:d>
                  </m:oMath>
                </a14:m>
                <a:r>
                  <a:rPr lang="en-US" sz="1400" dirty="0"/>
                  <a:t>    and     </a:t>
                </a:r>
                <a14:m>
                  <m:oMath xmlns:m="http://schemas.openxmlformats.org/officeDocument/2006/math">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=6+2+3=11</m:t>
                    </m:r>
                  </m:oMath>
                </a14:m>
                <a:endParaRPr lang="en-US" sz="1400" dirty="0"/>
              </a:p>
              <a:p>
                <a:pPr marL="0" indent="0">
                  <a:buNone/>
                </a:pPr>
                <a:endParaRPr lang="en-US" sz="1400" dirty="0"/>
              </a:p>
              <a:p>
                <a:pPr marL="0" indent="0">
                  <a:buNone/>
                </a:pPr>
                <a:r>
                  <a:rPr lang="en-US" sz="1400" b="1" u="sng" dirty="0"/>
                  <a:t>Properties:</a:t>
                </a:r>
                <a:endParaRPr lang="en-US" sz="1400" dirty="0"/>
              </a:p>
              <a:p>
                <a:pPr marL="0" indent="0">
                  <a:buNone/>
                </a:pPr>
                <a:r>
                  <a:rPr lang="en-US" sz="1400" dirty="0"/>
                  <a:t>Let </a:t>
                </a:r>
                <a14:m>
                  <m:oMath xmlns:m="http://schemas.openxmlformats.org/officeDocument/2006/math">
                    <m:r>
                      <a:rPr lang="en-US" sz="1400" b="0" i="1" smtClean="0">
                        <a:latin typeface="Cambria Math" panose="02040503050406030204" pitchFamily="18" charset="0"/>
                      </a:rPr>
                      <m:t>𝐴</m:t>
                    </m:r>
                  </m:oMath>
                </a14:m>
                <a:r>
                  <a:rPr lang="en-US" sz="1400" dirty="0"/>
                  <a:t> and </a:t>
                </a:r>
                <a14:m>
                  <m:oMath xmlns:m="http://schemas.openxmlformats.org/officeDocument/2006/math">
                    <m:r>
                      <a:rPr lang="en-US" sz="1400" b="0" i="1" smtClean="0">
                        <a:latin typeface="Cambria Math" panose="02040503050406030204" pitchFamily="18" charset="0"/>
                      </a:rPr>
                      <m:t>𝐵</m:t>
                    </m:r>
                  </m:oMath>
                </a14:m>
                <a:r>
                  <a:rPr lang="en-US" sz="1400" dirty="0"/>
                  <a:t> be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matrices. Then:</a:t>
                </a:r>
              </a:p>
              <a:p>
                <a14:m>
                  <m:oMath xmlns:m="http://schemas.openxmlformats.org/officeDocument/2006/math">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𝐵</m:t>
                        </m:r>
                      </m:e>
                    </m:d>
                    <m:r>
                      <a:rPr lang="en-US" sz="1400" b="0" i="1" smtClean="0">
                        <a:latin typeface="Cambria Math" panose="02040503050406030204" pitchFamily="18" charset="0"/>
                      </a:rPr>
                      <m:t>=</m:t>
                    </m:r>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m:t>
                    </m:r>
                    <m:r>
                      <a:rPr lang="en-US" sz="1400" b="0" i="1" smtClean="0">
                        <a:latin typeface="Cambria Math" panose="02040503050406030204" pitchFamily="18" charset="0"/>
                      </a:rPr>
                      <m:t>𝑡𝑟</m:t>
                    </m:r>
                    <m:r>
                      <a:rPr lang="en-US" sz="1400" b="0" i="1" smtClean="0">
                        <a:latin typeface="Cambria Math" panose="02040503050406030204" pitchFamily="18" charset="0"/>
                      </a:rPr>
                      <m:t>(</m:t>
                    </m:r>
                    <m:r>
                      <a:rPr lang="en-US" sz="1400" b="0" i="1" smtClean="0">
                        <a:latin typeface="Cambria Math" panose="02040503050406030204" pitchFamily="18" charset="0"/>
                      </a:rPr>
                      <m:t>𝐵</m:t>
                    </m:r>
                    <m:r>
                      <a:rPr lang="en-US" sz="1400" b="0" i="1" smtClean="0">
                        <a:latin typeface="Cambria Math" panose="02040503050406030204" pitchFamily="18" charset="0"/>
                      </a:rPr>
                      <m:t>)</m:t>
                    </m:r>
                  </m:oMath>
                </a14:m>
                <a:r>
                  <a:rPr lang="en-US" sz="1400" dirty="0"/>
                  <a:t>  and   </a:t>
                </a:r>
                <a14:m>
                  <m:oMath xmlns:m="http://schemas.openxmlformats.org/officeDocument/2006/math">
                    <m:r>
                      <a:rPr lang="en-US" sz="1400" i="1">
                        <a:latin typeface="Cambria Math" panose="02040503050406030204" pitchFamily="18" charset="0"/>
                      </a:rPr>
                      <m:t>𝑡𝑟</m:t>
                    </m:r>
                    <m:d>
                      <m:dPr>
                        <m:ctrlPr>
                          <a:rPr lang="en-US" sz="1400" i="1">
                            <a:latin typeface="Cambria Math" panose="02040503050406030204" pitchFamily="18" charset="0"/>
                          </a:rPr>
                        </m:ctrlPr>
                      </m:dPr>
                      <m:e>
                        <m:r>
                          <a:rPr lang="en-US" sz="1400" i="1">
                            <a:latin typeface="Cambria Math" panose="02040503050406030204" pitchFamily="18" charset="0"/>
                          </a:rPr>
                          <m:t>𝐴</m:t>
                        </m:r>
                        <m:r>
                          <a:rPr lang="en-US" sz="1400" b="0" i="1" smtClean="0">
                            <a:latin typeface="Cambria Math" panose="02040503050406030204" pitchFamily="18" charset="0"/>
                          </a:rPr>
                          <m:t>−</m:t>
                        </m:r>
                        <m:r>
                          <a:rPr lang="en-US" sz="1400" i="1">
                            <a:latin typeface="Cambria Math" panose="02040503050406030204" pitchFamily="18" charset="0"/>
                          </a:rPr>
                          <m:t>𝐵</m:t>
                        </m:r>
                      </m:e>
                    </m:d>
                    <m:r>
                      <a:rPr lang="en-US" sz="1400" i="1">
                        <a:latin typeface="Cambria Math" panose="02040503050406030204" pitchFamily="18" charset="0"/>
                      </a:rPr>
                      <m:t>=</m:t>
                    </m:r>
                    <m:r>
                      <a:rPr lang="en-US" sz="1400" i="1">
                        <a:latin typeface="Cambria Math" panose="02040503050406030204" pitchFamily="18" charset="0"/>
                      </a:rPr>
                      <m:t>𝑡𝑟</m:t>
                    </m:r>
                    <m:d>
                      <m:dPr>
                        <m:ctrlPr>
                          <a:rPr lang="en-US" sz="1400" i="1">
                            <a:latin typeface="Cambria Math" panose="02040503050406030204" pitchFamily="18" charset="0"/>
                          </a:rPr>
                        </m:ctrlPr>
                      </m:dPr>
                      <m:e>
                        <m:r>
                          <a:rPr lang="en-US" sz="1400" i="1">
                            <a:latin typeface="Cambria Math" panose="02040503050406030204" pitchFamily="18" charset="0"/>
                          </a:rPr>
                          <m:t>𝐴</m:t>
                        </m:r>
                      </m:e>
                    </m:d>
                    <m:r>
                      <a:rPr lang="en-US" sz="1400" b="0" i="1" smtClean="0">
                        <a:latin typeface="Cambria Math" panose="02040503050406030204" pitchFamily="18" charset="0"/>
                      </a:rPr>
                      <m:t>−</m:t>
                    </m:r>
                    <m:r>
                      <a:rPr lang="en-US" sz="1400" i="1">
                        <a:latin typeface="Cambria Math" panose="02040503050406030204" pitchFamily="18" charset="0"/>
                      </a:rPr>
                      <m:t>𝑡𝑟</m:t>
                    </m:r>
                    <m:r>
                      <a:rPr lang="en-US" sz="1400" i="1">
                        <a:latin typeface="Cambria Math" panose="02040503050406030204" pitchFamily="18" charset="0"/>
                      </a:rPr>
                      <m:t>(</m:t>
                    </m:r>
                    <m:r>
                      <a:rPr lang="en-US" sz="1400" i="1">
                        <a:latin typeface="Cambria Math" panose="02040503050406030204" pitchFamily="18" charset="0"/>
                      </a:rPr>
                      <m:t>𝐵</m:t>
                    </m:r>
                    <m:r>
                      <a:rPr lang="en-US" sz="1400" i="1">
                        <a:latin typeface="Cambria Math" panose="02040503050406030204" pitchFamily="18" charset="0"/>
                      </a:rPr>
                      <m:t>)</m:t>
                    </m:r>
                  </m:oMath>
                </a14:m>
                <a:r>
                  <a:rPr lang="en-US" sz="1400" dirty="0"/>
                  <a:t> </a:t>
                </a:r>
              </a:p>
              <a:p>
                <a14:m>
                  <m:oMath xmlns:m="http://schemas.openxmlformats.org/officeDocument/2006/math">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𝑘𝐴</m:t>
                        </m:r>
                      </m:e>
                    </m:d>
                    <m:r>
                      <a:rPr lang="en-US" sz="1400" b="0" i="1" smtClean="0">
                        <a:latin typeface="Cambria Math" panose="02040503050406030204" pitchFamily="18" charset="0"/>
                      </a:rPr>
                      <m:t>=</m:t>
                    </m:r>
                    <m:r>
                      <a:rPr lang="en-US" sz="1400" b="0" i="1" smtClean="0">
                        <a:latin typeface="Cambria Math" panose="02040503050406030204" pitchFamily="18" charset="0"/>
                      </a:rPr>
                      <m:t>𝑘</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𝑡𝑟</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𝐴</m:t>
                    </m:r>
                    <m:r>
                      <a:rPr lang="en-US" sz="1400" b="0" i="1" smtClean="0">
                        <a:latin typeface="Cambria Math" panose="02040503050406030204" pitchFamily="18" charset="0"/>
                        <a:ea typeface="Cambria Math" panose="02040503050406030204" pitchFamily="18" charset="0"/>
                      </a:rPr>
                      <m:t>)</m:t>
                    </m:r>
                  </m:oMath>
                </a14:m>
                <a:endParaRPr lang="en-US" sz="1400" dirty="0"/>
              </a:p>
              <a:p>
                <a14:m>
                  <m:oMath xmlns:m="http://schemas.openxmlformats.org/officeDocument/2006/math">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𝐴𝐵</m:t>
                        </m:r>
                      </m:e>
                    </m:d>
                    <m:r>
                      <a:rPr lang="en-US" sz="1400" b="0" i="1" smtClean="0">
                        <a:latin typeface="Cambria Math" panose="02040503050406030204" pitchFamily="18" charset="0"/>
                      </a:rPr>
                      <m:t>=</m:t>
                    </m:r>
                    <m:r>
                      <a:rPr lang="en-US" sz="1400" b="0" i="1" smtClean="0">
                        <a:latin typeface="Cambria Math" panose="02040503050406030204" pitchFamily="18" charset="0"/>
                      </a:rPr>
                      <m:t>𝑡𝑟</m:t>
                    </m:r>
                    <m:r>
                      <a:rPr lang="en-US" sz="1400" b="0" i="1" smtClean="0">
                        <a:latin typeface="Cambria Math" panose="02040503050406030204" pitchFamily="18" charset="0"/>
                      </a:rPr>
                      <m:t>(</m:t>
                    </m:r>
                    <m:r>
                      <a:rPr lang="en-US" sz="1400" b="0" i="1" smtClean="0">
                        <a:latin typeface="Cambria Math" panose="02040503050406030204" pitchFamily="18" charset="0"/>
                      </a:rPr>
                      <m:t>𝐵𝐴</m:t>
                    </m:r>
                    <m:r>
                      <a:rPr lang="en-US" sz="1400" b="0" i="1" smtClean="0">
                        <a:latin typeface="Cambria Math" panose="02040503050406030204" pitchFamily="18" charset="0"/>
                      </a:rPr>
                      <m:t>)</m:t>
                    </m:r>
                  </m:oMath>
                </a14:m>
                <a:endParaRPr lang="en-US" sz="1400" dirty="0"/>
              </a:p>
              <a:p>
                <a14:m>
                  <m:oMath xmlns:m="http://schemas.openxmlformats.org/officeDocument/2006/math">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e>
                    </m:d>
                    <m:r>
                      <a:rPr lang="en-US" sz="1400" b="0" i="1" smtClean="0">
                        <a:latin typeface="Cambria Math" panose="02040503050406030204" pitchFamily="18" charset="0"/>
                      </a:rPr>
                      <m:t>=</m:t>
                    </m:r>
                    <m:r>
                      <a:rPr lang="en-US" sz="1400" b="0" i="1" smtClean="0">
                        <a:latin typeface="Cambria Math" panose="02040503050406030204" pitchFamily="18" charset="0"/>
                      </a:rPr>
                      <m:t>𝑡𝑟</m:t>
                    </m:r>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oMath>
                </a14:m>
                <a:endParaRPr lang="en-US" sz="1400" dirty="0"/>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blipFill>
                <a:blip r:embed="rId2"/>
                <a:stretch>
                  <a:fillRect l="-1115" t="-639"/>
                </a:stretch>
              </a:blipFill>
            </p:spPr>
            <p:txBody>
              <a:bodyPr/>
              <a:lstStyle/>
              <a:p>
                <a:r>
                  <a:rPr lang="en-US">
                    <a:noFill/>
                  </a:rPr>
                  <a:t> </a:t>
                </a:r>
              </a:p>
            </p:txBody>
          </p:sp>
        </mc:Fallback>
      </mc:AlternateContent>
    </p:spTree>
    <p:extLst>
      <p:ext uri="{BB962C8B-B14F-4D97-AF65-F5344CB8AC3E}">
        <p14:creationId xmlns:p14="http://schemas.microsoft.com/office/powerpoint/2010/main" val="349676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F928-F51E-9849-8B11-3EEF0D87CCB4}"/>
              </a:ext>
            </a:extLst>
          </p:cNvPr>
          <p:cNvSpPr>
            <a:spLocks noGrp="1"/>
          </p:cNvSpPr>
          <p:nvPr>
            <p:ph type="title"/>
          </p:nvPr>
        </p:nvSpPr>
        <p:spPr/>
        <p:txBody>
          <a:bodyPr/>
          <a:lstStyle/>
          <a:p>
            <a:r>
              <a:rPr lang="en-US" dirty="0"/>
              <a:t>python</a:t>
            </a:r>
          </a:p>
        </p:txBody>
      </p:sp>
      <p:pic>
        <p:nvPicPr>
          <p:cNvPr id="4" name="Picture 3" descr="A screenshot of a computer code&#10;&#10;Description automatically generated">
            <a:extLst>
              <a:ext uri="{FF2B5EF4-FFF2-40B4-BE49-F238E27FC236}">
                <a16:creationId xmlns:a16="http://schemas.microsoft.com/office/drawing/2014/main" id="{B2AFC34C-4ED2-D43C-9B95-DDD01686E340}"/>
              </a:ext>
            </a:extLst>
          </p:cNvPr>
          <p:cNvPicPr>
            <a:picLocks noChangeAspect="1"/>
          </p:cNvPicPr>
          <p:nvPr/>
        </p:nvPicPr>
        <p:blipFill>
          <a:blip r:embed="rId2"/>
          <a:stretch>
            <a:fillRect/>
          </a:stretch>
        </p:blipFill>
        <p:spPr>
          <a:xfrm>
            <a:off x="3575050" y="2508250"/>
            <a:ext cx="4256060" cy="1554480"/>
          </a:xfrm>
          <a:prstGeom prst="rect">
            <a:avLst/>
          </a:prstGeom>
        </p:spPr>
      </p:pic>
    </p:spTree>
    <p:extLst>
      <p:ext uri="{BB962C8B-B14F-4D97-AF65-F5344CB8AC3E}">
        <p14:creationId xmlns:p14="http://schemas.microsoft.com/office/powerpoint/2010/main" val="1991829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9193-962C-034E-93B7-3DB4436B67A6}"/>
              </a:ext>
            </a:extLst>
          </p:cNvPr>
          <p:cNvSpPr>
            <a:spLocks noGrp="1"/>
          </p:cNvSpPr>
          <p:nvPr>
            <p:ph type="title"/>
          </p:nvPr>
        </p:nvSpPr>
        <p:spPr/>
        <p:txBody>
          <a:bodyPr/>
          <a:lstStyle/>
          <a:p>
            <a:r>
              <a:rPr lang="en-US" dirty="0"/>
              <a:t>Determinant: 2x2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3710E0-2EFB-A94D-861F-2F649E47B8A3}"/>
                  </a:ext>
                </a:extLst>
              </p:cNvPr>
              <p:cNvSpPr txBox="1"/>
              <p:nvPr/>
            </p:nvSpPr>
            <p:spPr>
              <a:xfrm>
                <a:off x="1371600" y="2654817"/>
                <a:ext cx="2930236" cy="881908"/>
              </a:xfrm>
              <a:prstGeom prst="rect">
                <a:avLst/>
              </a:prstGeom>
              <a:noFill/>
            </p:spPr>
            <p:txBody>
              <a:bodyPr wrap="square" rtlCol="0">
                <a:spAutoFit/>
              </a:bodyPr>
              <a:lstStyle/>
              <a:p>
                <a:r>
                  <a:rPr lang="en-US" sz="1400" dirty="0"/>
                  <a:t>Determinant of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12</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22</m:t>
                                  </m:r>
                                </m:sub>
                              </m:sSub>
                            </m:e>
                          </m:mr>
                        </m:m>
                      </m:e>
                    </m:d>
                  </m:oMath>
                </a14:m>
                <a:r>
                  <a:rPr lang="en-US" sz="1400" dirty="0"/>
                  <a:t>:</a:t>
                </a:r>
              </a:p>
              <a:p>
                <a:endParaRPr lang="en-US" sz="1400" dirty="0"/>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d</m:t>
                      </m:r>
                      <m:r>
                        <a:rPr lang="en-US" sz="1400" b="0" i="1" smtClean="0">
                          <a:latin typeface="Cambria Math" panose="02040503050406030204" pitchFamily="18" charset="0"/>
                        </a:rPr>
                        <m:t>𝑒𝑡</m:t>
                      </m:r>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21</m:t>
                          </m:r>
                        </m:sub>
                      </m:sSub>
                    </m:oMath>
                  </m:oMathPara>
                </a14:m>
                <a:endParaRPr lang="en-US" sz="1400" dirty="0"/>
              </a:p>
            </p:txBody>
          </p:sp>
        </mc:Choice>
        <mc:Fallback xmlns="">
          <p:sp>
            <p:nvSpPr>
              <p:cNvPr id="6" name="TextBox 5">
                <a:extLst>
                  <a:ext uri="{FF2B5EF4-FFF2-40B4-BE49-F238E27FC236}">
                    <a16:creationId xmlns:a16="http://schemas.microsoft.com/office/drawing/2014/main" id="{153710E0-2EFB-A94D-861F-2F649E47B8A3}"/>
                  </a:ext>
                </a:extLst>
              </p:cNvPr>
              <p:cNvSpPr txBox="1">
                <a:spLocks noRot="1" noChangeAspect="1" noMove="1" noResize="1" noEditPoints="1" noAdjustHandles="1" noChangeArrowheads="1" noChangeShapeType="1" noTextEdit="1"/>
              </p:cNvSpPr>
              <p:nvPr/>
            </p:nvSpPr>
            <p:spPr>
              <a:xfrm>
                <a:off x="1371600" y="2654817"/>
                <a:ext cx="2930236" cy="881908"/>
              </a:xfrm>
              <a:prstGeom prst="rect">
                <a:avLst/>
              </a:prstGeom>
              <a:blipFill>
                <a:blip r:embed="rId3"/>
                <a:stretch>
                  <a:fillRect l="-866" b="-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7E952A-5BEB-F149-85A9-488779A73699}"/>
                  </a:ext>
                </a:extLst>
              </p:cNvPr>
              <p:cNvSpPr txBox="1"/>
              <p:nvPr/>
            </p:nvSpPr>
            <p:spPr>
              <a:xfrm>
                <a:off x="6096000" y="2595346"/>
                <a:ext cx="3858491" cy="455189"/>
              </a:xfrm>
              <a:prstGeom prst="rect">
                <a:avLst/>
              </a:prstGeom>
              <a:noFill/>
            </p:spPr>
            <p:txBody>
              <a:bodyPr wrap="square" rtlCol="0">
                <a:spAutoFit/>
              </a:bodyPr>
              <a:lstStyle/>
              <a:p>
                <a:r>
                  <a:rPr lang="en-US" sz="1400" dirty="0"/>
                  <a:t>Calculate the determinant of </a:t>
                </a:r>
                <a14:m>
                  <m:oMath xmlns:m="http://schemas.openxmlformats.org/officeDocument/2006/math">
                    <m:r>
                      <m:rPr>
                        <m:sty m:val="p"/>
                      </m:rPr>
                      <a:rPr lang="en-US" sz="1400" b="0" i="0" smtClean="0">
                        <a:latin typeface="Cambria Math" panose="02040503050406030204" pitchFamily="18" charset="0"/>
                      </a:rPr>
                      <m:t>A</m:t>
                    </m:r>
                    <m:r>
                      <a:rPr lang="en-US" sz="1400" b="0" i="0"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5</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7</m:t>
                              </m:r>
                            </m:e>
                            <m:e>
                              <m:r>
                                <a:rPr lang="en-US" sz="1400" b="0" i="1" smtClean="0">
                                  <a:latin typeface="Cambria Math" panose="02040503050406030204" pitchFamily="18" charset="0"/>
                                </a:rPr>
                                <m:t>−1</m:t>
                              </m:r>
                            </m:e>
                          </m:mr>
                        </m:m>
                      </m:e>
                    </m:d>
                  </m:oMath>
                </a14:m>
                <a:endParaRPr lang="en-US" sz="1400" dirty="0"/>
              </a:p>
            </p:txBody>
          </p:sp>
        </mc:Choice>
        <mc:Fallback xmlns="">
          <p:sp>
            <p:nvSpPr>
              <p:cNvPr id="8" name="TextBox 7">
                <a:extLst>
                  <a:ext uri="{FF2B5EF4-FFF2-40B4-BE49-F238E27FC236}">
                    <a16:creationId xmlns:a16="http://schemas.microsoft.com/office/drawing/2014/main" id="{147E952A-5BEB-F149-85A9-488779A73699}"/>
                  </a:ext>
                </a:extLst>
              </p:cNvPr>
              <p:cNvSpPr txBox="1">
                <a:spLocks noRot="1" noChangeAspect="1" noMove="1" noResize="1" noEditPoints="1" noAdjustHandles="1" noChangeArrowheads="1" noChangeShapeType="1" noTextEdit="1"/>
              </p:cNvSpPr>
              <p:nvPr/>
            </p:nvSpPr>
            <p:spPr>
              <a:xfrm>
                <a:off x="6096000" y="2595346"/>
                <a:ext cx="3858491" cy="455189"/>
              </a:xfrm>
              <a:prstGeom prst="rect">
                <a:avLst/>
              </a:prstGeom>
              <a:blipFill>
                <a:blip r:embed="rId4"/>
                <a:stretch>
                  <a:fillRect l="-658"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BA92816-0FBC-9C4C-A177-2D661A103A59}"/>
                  </a:ext>
                </a:extLst>
              </p:cNvPr>
              <p:cNvSpPr txBox="1"/>
              <p:nvPr/>
            </p:nvSpPr>
            <p:spPr>
              <a:xfrm>
                <a:off x="6096000" y="3429000"/>
                <a:ext cx="342207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7</m:t>
                          </m:r>
                        </m:e>
                      </m:d>
                      <m:r>
                        <a:rPr lang="en-US" sz="1400" b="0" i="1" smtClean="0">
                          <a:latin typeface="Cambria Math" panose="02040503050406030204" pitchFamily="18" charset="0"/>
                        </a:rPr>
                        <m:t>=5−21=−16</m:t>
                      </m:r>
                    </m:oMath>
                  </m:oMathPara>
                </a14:m>
                <a:endParaRPr lang="en-US" sz="1400" dirty="0"/>
              </a:p>
            </p:txBody>
          </p:sp>
        </mc:Choice>
        <mc:Fallback xmlns="">
          <p:sp>
            <p:nvSpPr>
              <p:cNvPr id="9" name="TextBox 8">
                <a:extLst>
                  <a:ext uri="{FF2B5EF4-FFF2-40B4-BE49-F238E27FC236}">
                    <a16:creationId xmlns:a16="http://schemas.microsoft.com/office/drawing/2014/main" id="{DBA92816-0FBC-9C4C-A177-2D661A103A59}"/>
                  </a:ext>
                </a:extLst>
              </p:cNvPr>
              <p:cNvSpPr txBox="1">
                <a:spLocks noRot="1" noChangeAspect="1" noMove="1" noResize="1" noEditPoints="1" noAdjustHandles="1" noChangeArrowheads="1" noChangeShapeType="1" noTextEdit="1"/>
              </p:cNvSpPr>
              <p:nvPr/>
            </p:nvSpPr>
            <p:spPr>
              <a:xfrm>
                <a:off x="6096000" y="3429000"/>
                <a:ext cx="3422073" cy="307777"/>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79C8100-B673-E34D-A463-EF21CC5EB397}"/>
              </a:ext>
            </a:extLst>
          </p:cNvPr>
          <p:cNvSpPr txBox="1"/>
          <p:nvPr/>
        </p:nvSpPr>
        <p:spPr>
          <a:xfrm>
            <a:off x="3013363" y="4512438"/>
            <a:ext cx="5877791" cy="307777"/>
          </a:xfrm>
          <a:prstGeom prst="rect">
            <a:avLst/>
          </a:prstGeom>
          <a:noFill/>
        </p:spPr>
        <p:txBody>
          <a:bodyPr wrap="square" rtlCol="0">
            <a:spAutoFit/>
          </a:bodyPr>
          <a:lstStyle/>
          <a:p>
            <a:r>
              <a:rPr lang="en-US" sz="1400" dirty="0"/>
              <a:t>Note: This is a square matrix with determinant ≠ 0, so the inverse exists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D82E6D-A16D-DB4D-B29A-C812350EE041}"/>
                  </a:ext>
                </a:extLst>
              </p:cNvPr>
              <p:cNvSpPr txBox="1"/>
              <p:nvPr/>
            </p:nvSpPr>
            <p:spPr>
              <a:xfrm>
                <a:off x="4089515" y="5082498"/>
                <a:ext cx="4012970" cy="453907"/>
              </a:xfrm>
              <a:prstGeom prst="rect">
                <a:avLst/>
              </a:prstGeom>
              <a:noFill/>
            </p:spPr>
            <p:txBody>
              <a:bodyPr wrap="square" rtlCol="0">
                <a:spAutoFit/>
              </a:bodyPr>
              <a:lstStyle/>
              <a:p>
                <a:r>
                  <a:rPr lang="en-US" sz="1400" u="sng" dirty="0"/>
                  <a:t>Your turn</a:t>
                </a:r>
                <a:r>
                  <a:rPr lang="en-US" sz="1400" dirty="0"/>
                  <a:t>: Find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Use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den>
                    </m:f>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22</m:t>
                                  </m:r>
                                </m:sub>
                              </m:sSub>
                            </m:e>
                            <m:e>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12</m:t>
                                  </m:r>
                                </m:sub>
                              </m:sSub>
                            </m:e>
                          </m:mr>
                          <m:mr>
                            <m:e>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11</m:t>
                                  </m:r>
                                </m:sub>
                              </m:sSub>
                            </m:e>
                          </m:mr>
                        </m:m>
                      </m:e>
                    </m:d>
                  </m:oMath>
                </a14:m>
                <a:endParaRPr lang="en-US" sz="1400" u="sng" dirty="0"/>
              </a:p>
            </p:txBody>
          </p:sp>
        </mc:Choice>
        <mc:Fallback xmlns="">
          <p:sp>
            <p:nvSpPr>
              <p:cNvPr id="11" name="TextBox 10">
                <a:extLst>
                  <a:ext uri="{FF2B5EF4-FFF2-40B4-BE49-F238E27FC236}">
                    <a16:creationId xmlns:a16="http://schemas.microsoft.com/office/drawing/2014/main" id="{18D82E6D-A16D-DB4D-B29A-C812350EE041}"/>
                  </a:ext>
                </a:extLst>
              </p:cNvPr>
              <p:cNvSpPr txBox="1">
                <a:spLocks noRot="1" noChangeAspect="1" noMove="1" noResize="1" noEditPoints="1" noAdjustHandles="1" noChangeArrowheads="1" noChangeShapeType="1" noTextEdit="1"/>
              </p:cNvSpPr>
              <p:nvPr/>
            </p:nvSpPr>
            <p:spPr>
              <a:xfrm>
                <a:off x="4089515" y="5082498"/>
                <a:ext cx="4012970" cy="453907"/>
              </a:xfrm>
              <a:prstGeom prst="rect">
                <a:avLst/>
              </a:prstGeom>
              <a:blipFill>
                <a:blip r:embed="rId6"/>
                <a:stretch>
                  <a:fillRect l="-633" b="-2778"/>
                </a:stretch>
              </a:blipFill>
            </p:spPr>
            <p:txBody>
              <a:bodyPr/>
              <a:lstStyle/>
              <a:p>
                <a:r>
                  <a:rPr lang="en-US">
                    <a:noFill/>
                  </a:rPr>
                  <a:t> </a:t>
                </a:r>
              </a:p>
            </p:txBody>
          </p:sp>
        </mc:Fallback>
      </mc:AlternateContent>
    </p:spTree>
    <p:extLst>
      <p:ext uri="{BB962C8B-B14F-4D97-AF65-F5344CB8AC3E}">
        <p14:creationId xmlns:p14="http://schemas.microsoft.com/office/powerpoint/2010/main" val="91940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9193-962C-034E-93B7-3DB4436B67A6}"/>
              </a:ext>
            </a:extLst>
          </p:cNvPr>
          <p:cNvSpPr>
            <a:spLocks noGrp="1"/>
          </p:cNvSpPr>
          <p:nvPr>
            <p:ph type="title"/>
          </p:nvPr>
        </p:nvSpPr>
        <p:spPr/>
        <p:txBody>
          <a:bodyPr/>
          <a:lstStyle/>
          <a:p>
            <a:r>
              <a:rPr lang="en-US" dirty="0"/>
              <a:t>Determinant: 3x3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D1626FC-13CE-9745-BA8A-1BB7D779331B}"/>
                  </a:ext>
                </a:extLst>
              </p:cNvPr>
              <p:cNvSpPr txBox="1"/>
              <p:nvPr/>
            </p:nvSpPr>
            <p:spPr>
              <a:xfrm>
                <a:off x="301336" y="2335496"/>
                <a:ext cx="7138554" cy="1093504"/>
              </a:xfrm>
              <a:prstGeom prst="rect">
                <a:avLst/>
              </a:prstGeom>
              <a:noFill/>
            </p:spPr>
            <p:txBody>
              <a:bodyPr wrap="square" rtlCol="0">
                <a:spAutoFit/>
              </a:bodyPr>
              <a:lstStyle/>
              <a:p>
                <a:r>
                  <a:rPr lang="en-US" sz="1400" dirty="0"/>
                  <a:t>Determinant of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13</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23</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33</m:t>
                                  </m:r>
                                </m:sub>
                              </m:sSub>
                            </m:e>
                          </m:mr>
                        </m:m>
                      </m:e>
                    </m:d>
                  </m:oMath>
                </a14:m>
                <a:r>
                  <a:rPr lang="en-US" sz="1400" dirty="0"/>
                  <a:t>:</a:t>
                </a:r>
              </a:p>
              <a:p>
                <a:endParaRPr lang="en-US" sz="1400" dirty="0"/>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e>
                      </m:fun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33</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23</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13</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13</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23</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12</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21</m:t>
                          </m:r>
                        </m:sub>
                      </m:s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33</m:t>
                          </m:r>
                        </m:sub>
                      </m:sSub>
                    </m:oMath>
                  </m:oMathPara>
                </a14:m>
                <a:endParaRPr lang="en-US" sz="1400" dirty="0"/>
              </a:p>
            </p:txBody>
          </p:sp>
        </mc:Choice>
        <mc:Fallback xmlns="">
          <p:sp>
            <p:nvSpPr>
              <p:cNvPr id="7" name="TextBox 6">
                <a:extLst>
                  <a:ext uri="{FF2B5EF4-FFF2-40B4-BE49-F238E27FC236}">
                    <a16:creationId xmlns:a16="http://schemas.microsoft.com/office/drawing/2014/main" id="{AD1626FC-13CE-9745-BA8A-1BB7D779331B}"/>
                  </a:ext>
                </a:extLst>
              </p:cNvPr>
              <p:cNvSpPr txBox="1">
                <a:spLocks noRot="1" noChangeAspect="1" noMove="1" noResize="1" noEditPoints="1" noAdjustHandles="1" noChangeArrowheads="1" noChangeShapeType="1" noTextEdit="1"/>
              </p:cNvSpPr>
              <p:nvPr/>
            </p:nvSpPr>
            <p:spPr>
              <a:xfrm>
                <a:off x="301336" y="2335496"/>
                <a:ext cx="7138554" cy="1093504"/>
              </a:xfrm>
              <a:prstGeom prst="rect">
                <a:avLst/>
              </a:prstGeom>
              <a:blipFill>
                <a:blip r:embed="rId2"/>
                <a:stretch>
                  <a:fillRect l="-1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BB53FF2-434A-1447-AD17-5699379DAC47}"/>
                  </a:ext>
                </a:extLst>
              </p:cNvPr>
              <p:cNvSpPr txBox="1"/>
              <p:nvPr/>
            </p:nvSpPr>
            <p:spPr>
              <a:xfrm>
                <a:off x="7893934" y="2335496"/>
                <a:ext cx="2453833" cy="679289"/>
              </a:xfrm>
              <a:prstGeom prst="rect">
                <a:avLst/>
              </a:prstGeom>
              <a:noFill/>
            </p:spPr>
            <p:txBody>
              <a:bodyPr wrap="square" rtlCol="0">
                <a:spAutoFit/>
              </a:bodyPr>
              <a:lstStyle/>
              <a:p>
                <a:r>
                  <a:rPr lang="en-US" sz="1400" dirty="0"/>
                  <a:t>Find </a:t>
                </a:r>
                <a14:m>
                  <m:oMath xmlns:m="http://schemas.openxmlformats.org/officeDocument/2006/math">
                    <m:r>
                      <a:rPr lang="en-US" sz="1400" b="0" i="1" smtClean="0">
                        <a:latin typeface="Cambria Math" panose="02040503050406030204" pitchFamily="18" charset="0"/>
                      </a:rPr>
                      <m:t>|</m:t>
                    </m:r>
                    <m:r>
                      <a:rPr lang="en-US" sz="1400" b="0" i="1" smtClean="0">
                        <a:latin typeface="Cambria Math" panose="02040503050406030204" pitchFamily="18" charset="0"/>
                      </a:rPr>
                      <m:t>𝐴</m:t>
                    </m:r>
                    <m:r>
                      <a:rPr lang="en-US" sz="1400" b="0" i="1" smtClean="0">
                        <a:latin typeface="Cambria Math" panose="02040503050406030204" pitchFamily="18" charset="0"/>
                      </a:rPr>
                      <m:t>|</m:t>
                    </m:r>
                  </m:oMath>
                </a14:m>
                <a:r>
                  <a:rPr lang="en-US" sz="1400" dirty="0"/>
                  <a:t> for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3</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7</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8</m:t>
                              </m:r>
                            </m:e>
                            <m:e>
                              <m:r>
                                <a:rPr lang="en-US" sz="1400" b="0" i="1" smtClean="0">
                                  <a:latin typeface="Cambria Math" panose="02040503050406030204" pitchFamily="18" charset="0"/>
                                </a:rPr>
                                <m:t>−5</m:t>
                              </m:r>
                            </m:e>
                          </m:mr>
                        </m:m>
                      </m:e>
                    </m:d>
                  </m:oMath>
                </a14:m>
                <a:endParaRPr lang="en-US" sz="1400" dirty="0"/>
              </a:p>
            </p:txBody>
          </p:sp>
        </mc:Choice>
        <mc:Fallback xmlns="">
          <p:sp>
            <p:nvSpPr>
              <p:cNvPr id="3" name="TextBox 2">
                <a:extLst>
                  <a:ext uri="{FF2B5EF4-FFF2-40B4-BE49-F238E27FC236}">
                    <a16:creationId xmlns:a16="http://schemas.microsoft.com/office/drawing/2014/main" id="{0BB53FF2-434A-1447-AD17-5699379DAC47}"/>
                  </a:ext>
                </a:extLst>
              </p:cNvPr>
              <p:cNvSpPr txBox="1">
                <a:spLocks noRot="1" noChangeAspect="1" noMove="1" noResize="1" noEditPoints="1" noAdjustHandles="1" noChangeArrowheads="1" noChangeShapeType="1" noTextEdit="1"/>
              </p:cNvSpPr>
              <p:nvPr/>
            </p:nvSpPr>
            <p:spPr>
              <a:xfrm>
                <a:off x="7893934" y="2335496"/>
                <a:ext cx="2453833" cy="679289"/>
              </a:xfrm>
              <a:prstGeom prst="rect">
                <a:avLst/>
              </a:prstGeom>
              <a:blipFill>
                <a:blip r:embed="rId3"/>
                <a:stretch>
                  <a:fillRect l="-515"/>
                </a:stretch>
              </a:blipFill>
            </p:spPr>
            <p:txBody>
              <a:bodyPr/>
              <a:lstStyle/>
              <a:p>
                <a:r>
                  <a:rPr lang="en-US">
                    <a:noFill/>
                  </a:rPr>
                  <a:t> </a:t>
                </a:r>
              </a:p>
            </p:txBody>
          </p:sp>
        </mc:Fallback>
      </mc:AlternateContent>
      <p:pic>
        <p:nvPicPr>
          <p:cNvPr id="5" name="Picture 4" descr="A clock hanging on the wall&#10;&#10;Description automatically generated">
            <a:extLst>
              <a:ext uri="{FF2B5EF4-FFF2-40B4-BE49-F238E27FC236}">
                <a16:creationId xmlns:a16="http://schemas.microsoft.com/office/drawing/2014/main" id="{51009C3B-4837-2B44-B80A-05CFE290C819}"/>
              </a:ext>
            </a:extLst>
          </p:cNvPr>
          <p:cNvPicPr>
            <a:picLocks noChangeAspect="1"/>
          </p:cNvPicPr>
          <p:nvPr/>
        </p:nvPicPr>
        <p:blipFill>
          <a:blip r:embed="rId4"/>
          <a:stretch>
            <a:fillRect/>
          </a:stretch>
        </p:blipFill>
        <p:spPr>
          <a:xfrm>
            <a:off x="4928133" y="3954986"/>
            <a:ext cx="1905918" cy="9144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BBB0B1-847D-1B44-A9D6-87EDED6333F7}"/>
                  </a:ext>
                </a:extLst>
              </p:cNvPr>
              <p:cNvSpPr txBox="1"/>
              <p:nvPr/>
            </p:nvSpPr>
            <p:spPr>
              <a:xfrm>
                <a:off x="4189268" y="3584039"/>
                <a:ext cx="3813464" cy="307777"/>
              </a:xfrm>
              <a:prstGeom prst="rect">
                <a:avLst/>
              </a:prstGeom>
              <a:noFill/>
            </p:spPr>
            <p:txBody>
              <a:bodyPr wrap="square" rtlCol="0">
                <a:spAutoFit/>
              </a:bodyPr>
              <a:lstStyle/>
              <a:p>
                <a:r>
                  <a:rPr lang="en-US" sz="1400" dirty="0"/>
                  <a:t>Augment </a:t>
                </a:r>
                <a14:m>
                  <m:oMath xmlns:m="http://schemas.openxmlformats.org/officeDocument/2006/math">
                    <m:r>
                      <a:rPr lang="en-US" sz="1400" b="0" i="1" smtClean="0">
                        <a:latin typeface="Cambria Math" panose="02040503050406030204" pitchFamily="18" charset="0"/>
                      </a:rPr>
                      <m:t>𝐴</m:t>
                    </m:r>
                  </m:oMath>
                </a14:m>
                <a:r>
                  <a:rPr lang="en-US" sz="1400" dirty="0"/>
                  <a:t> with the first two columns of </a:t>
                </a:r>
                <a14:m>
                  <m:oMath xmlns:m="http://schemas.openxmlformats.org/officeDocument/2006/math">
                    <m:r>
                      <a:rPr lang="en-US" sz="1400" b="0" i="1" smtClean="0">
                        <a:latin typeface="Cambria Math" panose="02040503050406030204" pitchFamily="18" charset="0"/>
                      </a:rPr>
                      <m:t>𝐴</m:t>
                    </m:r>
                  </m:oMath>
                </a14:m>
                <a:endParaRPr lang="en-US" sz="1400" dirty="0"/>
              </a:p>
            </p:txBody>
          </p:sp>
        </mc:Choice>
        <mc:Fallback xmlns="">
          <p:sp>
            <p:nvSpPr>
              <p:cNvPr id="8" name="TextBox 7">
                <a:extLst>
                  <a:ext uri="{FF2B5EF4-FFF2-40B4-BE49-F238E27FC236}">
                    <a16:creationId xmlns:a16="http://schemas.microsoft.com/office/drawing/2014/main" id="{76BBB0B1-847D-1B44-A9D6-87EDED6333F7}"/>
                  </a:ext>
                </a:extLst>
              </p:cNvPr>
              <p:cNvSpPr txBox="1">
                <a:spLocks noRot="1" noChangeAspect="1" noMove="1" noResize="1" noEditPoints="1" noAdjustHandles="1" noChangeArrowheads="1" noChangeShapeType="1" noTextEdit="1"/>
              </p:cNvSpPr>
              <p:nvPr/>
            </p:nvSpPr>
            <p:spPr>
              <a:xfrm>
                <a:off x="4189268" y="3584039"/>
                <a:ext cx="3813464" cy="307777"/>
              </a:xfrm>
              <a:prstGeom prst="rect">
                <a:avLst/>
              </a:prstGeom>
              <a:blipFill>
                <a:blip r:embed="rId5"/>
                <a:stretch>
                  <a:fillRect l="-331"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9B85DC-DD08-A44F-BA80-177F00F3F76D}"/>
                  </a:ext>
                </a:extLst>
              </p:cNvPr>
              <p:cNvSpPr txBox="1"/>
              <p:nvPr/>
            </p:nvSpPr>
            <p:spPr>
              <a:xfrm>
                <a:off x="2479029" y="5015325"/>
                <a:ext cx="60267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r>
                        <a:rPr lang="en-US" sz="1400" b="0" i="1" smtClean="0">
                          <a:latin typeface="Cambria Math" panose="02040503050406030204" pitchFamily="18" charset="0"/>
                        </a:rPr>
                        <m:t>=</m:t>
                      </m:r>
                    </m:oMath>
                  </m:oMathPara>
                </a14:m>
                <a:endParaRPr lang="en-US" sz="1400" dirty="0"/>
              </a:p>
            </p:txBody>
          </p:sp>
        </mc:Choice>
        <mc:Fallback xmlns="">
          <p:sp>
            <p:nvSpPr>
              <p:cNvPr id="9" name="TextBox 8">
                <a:extLst>
                  <a:ext uri="{FF2B5EF4-FFF2-40B4-BE49-F238E27FC236}">
                    <a16:creationId xmlns:a16="http://schemas.microsoft.com/office/drawing/2014/main" id="{C49B85DC-DD08-A44F-BA80-177F00F3F76D}"/>
                  </a:ext>
                </a:extLst>
              </p:cNvPr>
              <p:cNvSpPr txBox="1">
                <a:spLocks noRot="1" noChangeAspect="1" noMove="1" noResize="1" noEditPoints="1" noAdjustHandles="1" noChangeArrowheads="1" noChangeShapeType="1" noTextEdit="1"/>
              </p:cNvSpPr>
              <p:nvPr/>
            </p:nvSpPr>
            <p:spPr>
              <a:xfrm>
                <a:off x="2479029" y="5015325"/>
                <a:ext cx="602673"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F5463A-4274-6F40-86A2-257A6D05601A}"/>
                  </a:ext>
                </a:extLst>
              </p:cNvPr>
              <p:cNvSpPr txBox="1"/>
              <p:nvPr/>
            </p:nvSpPr>
            <p:spPr>
              <a:xfrm>
                <a:off x="2925839" y="5012000"/>
                <a:ext cx="103909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(1)(7)(−5)</m:t>
                      </m:r>
                    </m:oMath>
                  </m:oMathPara>
                </a14:m>
                <a:endParaRPr lang="en-US" sz="1400" dirty="0"/>
              </a:p>
            </p:txBody>
          </p:sp>
        </mc:Choice>
        <mc:Fallback xmlns="">
          <p:sp>
            <p:nvSpPr>
              <p:cNvPr id="10" name="TextBox 9">
                <a:extLst>
                  <a:ext uri="{FF2B5EF4-FFF2-40B4-BE49-F238E27FC236}">
                    <a16:creationId xmlns:a16="http://schemas.microsoft.com/office/drawing/2014/main" id="{9FF5463A-4274-6F40-86A2-257A6D05601A}"/>
                  </a:ext>
                </a:extLst>
              </p:cNvPr>
              <p:cNvSpPr txBox="1">
                <a:spLocks noRot="1" noChangeAspect="1" noMove="1" noResize="1" noEditPoints="1" noAdjustHandles="1" noChangeArrowheads="1" noChangeShapeType="1" noTextEdit="1"/>
              </p:cNvSpPr>
              <p:nvPr/>
            </p:nvSpPr>
            <p:spPr>
              <a:xfrm>
                <a:off x="2925839" y="5012000"/>
                <a:ext cx="1039090" cy="307777"/>
              </a:xfrm>
              <a:prstGeom prst="rect">
                <a:avLst/>
              </a:prstGeom>
              <a:blipFill>
                <a:blip r:embed="rId7"/>
                <a:stretch>
                  <a:fillRect r="-1220"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DBC98E-B467-E249-99B2-F80ECA5A046A}"/>
                  </a:ext>
                </a:extLst>
              </p:cNvPr>
              <p:cNvSpPr txBox="1"/>
              <p:nvPr/>
            </p:nvSpPr>
            <p:spPr>
              <a:xfrm>
                <a:off x="3835043" y="5015321"/>
                <a:ext cx="115339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+(3)(−3)(3)</m:t>
                      </m:r>
                    </m:oMath>
                  </m:oMathPara>
                </a14:m>
                <a:endParaRPr lang="en-US" sz="1400" dirty="0"/>
              </a:p>
            </p:txBody>
          </p:sp>
        </mc:Choice>
        <mc:Fallback xmlns="">
          <p:sp>
            <p:nvSpPr>
              <p:cNvPr id="11" name="TextBox 10">
                <a:extLst>
                  <a:ext uri="{FF2B5EF4-FFF2-40B4-BE49-F238E27FC236}">
                    <a16:creationId xmlns:a16="http://schemas.microsoft.com/office/drawing/2014/main" id="{9DDBC98E-B467-E249-99B2-F80ECA5A046A}"/>
                  </a:ext>
                </a:extLst>
              </p:cNvPr>
              <p:cNvSpPr txBox="1">
                <a:spLocks noRot="1" noChangeAspect="1" noMove="1" noResize="1" noEditPoints="1" noAdjustHandles="1" noChangeArrowheads="1" noChangeShapeType="1" noTextEdit="1"/>
              </p:cNvSpPr>
              <p:nvPr/>
            </p:nvSpPr>
            <p:spPr>
              <a:xfrm>
                <a:off x="3835043" y="5015321"/>
                <a:ext cx="1153391" cy="307777"/>
              </a:xfrm>
              <a:prstGeom prst="rect">
                <a:avLst/>
              </a:prstGeom>
              <a:blipFill>
                <a:blip r:embed="rId8"/>
                <a:stretch>
                  <a:fillRect r="-2174"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3AF8F49-20BD-9849-BDED-98F81AA9A6D2}"/>
                  </a:ext>
                </a:extLst>
              </p:cNvPr>
              <p:cNvSpPr txBox="1"/>
              <p:nvPr/>
            </p:nvSpPr>
            <p:spPr>
              <a:xfrm>
                <a:off x="4874133" y="5015319"/>
                <a:ext cx="115339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+(−2)(2)(8)</m:t>
                      </m:r>
                    </m:oMath>
                  </m:oMathPara>
                </a14:m>
                <a:endParaRPr lang="en-US" sz="1400" dirty="0"/>
              </a:p>
            </p:txBody>
          </p:sp>
        </mc:Choice>
        <mc:Fallback xmlns="">
          <p:sp>
            <p:nvSpPr>
              <p:cNvPr id="12" name="TextBox 11">
                <a:extLst>
                  <a:ext uri="{FF2B5EF4-FFF2-40B4-BE49-F238E27FC236}">
                    <a16:creationId xmlns:a16="http://schemas.microsoft.com/office/drawing/2014/main" id="{33AF8F49-20BD-9849-BDED-98F81AA9A6D2}"/>
                  </a:ext>
                </a:extLst>
              </p:cNvPr>
              <p:cNvSpPr txBox="1">
                <a:spLocks noRot="1" noChangeAspect="1" noMove="1" noResize="1" noEditPoints="1" noAdjustHandles="1" noChangeArrowheads="1" noChangeShapeType="1" noTextEdit="1"/>
              </p:cNvSpPr>
              <p:nvPr/>
            </p:nvSpPr>
            <p:spPr>
              <a:xfrm>
                <a:off x="4874133" y="5015319"/>
                <a:ext cx="1153391" cy="307777"/>
              </a:xfrm>
              <a:prstGeom prst="rect">
                <a:avLst/>
              </a:prstGeom>
              <a:blipFill>
                <a:blip r:embed="rId9"/>
                <a:stretch>
                  <a:fillRect r="-2198"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7A2B5C-015C-4C4D-801B-477F3C5CA4CC}"/>
                  </a:ext>
                </a:extLst>
              </p:cNvPr>
              <p:cNvSpPr txBox="1"/>
              <p:nvPr/>
            </p:nvSpPr>
            <p:spPr>
              <a:xfrm>
                <a:off x="5897638" y="5011361"/>
                <a:ext cx="117590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−(−2)(7)(3)</m:t>
                      </m:r>
                    </m:oMath>
                  </m:oMathPara>
                </a14:m>
                <a:endParaRPr lang="en-US" sz="1400" dirty="0"/>
              </a:p>
            </p:txBody>
          </p:sp>
        </mc:Choice>
        <mc:Fallback xmlns="">
          <p:sp>
            <p:nvSpPr>
              <p:cNvPr id="13" name="TextBox 12">
                <a:extLst>
                  <a:ext uri="{FF2B5EF4-FFF2-40B4-BE49-F238E27FC236}">
                    <a16:creationId xmlns:a16="http://schemas.microsoft.com/office/drawing/2014/main" id="{6C7A2B5C-015C-4C4D-801B-477F3C5CA4CC}"/>
                  </a:ext>
                </a:extLst>
              </p:cNvPr>
              <p:cNvSpPr txBox="1">
                <a:spLocks noRot="1" noChangeAspect="1" noMove="1" noResize="1" noEditPoints="1" noAdjustHandles="1" noChangeArrowheads="1" noChangeShapeType="1" noTextEdit="1"/>
              </p:cNvSpPr>
              <p:nvPr/>
            </p:nvSpPr>
            <p:spPr>
              <a:xfrm>
                <a:off x="5897638" y="5011361"/>
                <a:ext cx="1175907" cy="307777"/>
              </a:xfrm>
              <a:prstGeom prst="rect">
                <a:avLst/>
              </a:prstGeom>
              <a:blipFill>
                <a:blip r:embed="rId10"/>
                <a:stretch>
                  <a:fillRect r="-1075"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70A801E-4AC7-BF4B-8B60-BD4172FC9364}"/>
                  </a:ext>
                </a:extLst>
              </p:cNvPr>
              <p:cNvSpPr txBox="1"/>
              <p:nvPr/>
            </p:nvSpPr>
            <p:spPr>
              <a:xfrm>
                <a:off x="6926338" y="5012000"/>
                <a:ext cx="115339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−(1)(−3)(8)</m:t>
                      </m:r>
                    </m:oMath>
                  </m:oMathPara>
                </a14:m>
                <a:endParaRPr lang="en-US" sz="1400" dirty="0"/>
              </a:p>
            </p:txBody>
          </p:sp>
        </mc:Choice>
        <mc:Fallback xmlns="">
          <p:sp>
            <p:nvSpPr>
              <p:cNvPr id="14" name="TextBox 13">
                <a:extLst>
                  <a:ext uri="{FF2B5EF4-FFF2-40B4-BE49-F238E27FC236}">
                    <a16:creationId xmlns:a16="http://schemas.microsoft.com/office/drawing/2014/main" id="{370A801E-4AC7-BF4B-8B60-BD4172FC9364}"/>
                  </a:ext>
                </a:extLst>
              </p:cNvPr>
              <p:cNvSpPr txBox="1">
                <a:spLocks noRot="1" noChangeAspect="1" noMove="1" noResize="1" noEditPoints="1" noAdjustHandles="1" noChangeArrowheads="1" noChangeShapeType="1" noTextEdit="1"/>
              </p:cNvSpPr>
              <p:nvPr/>
            </p:nvSpPr>
            <p:spPr>
              <a:xfrm>
                <a:off x="6926338" y="5012000"/>
                <a:ext cx="1153392" cy="307777"/>
              </a:xfrm>
              <a:prstGeom prst="rect">
                <a:avLst/>
              </a:prstGeom>
              <a:blipFill>
                <a:blip r:embed="rId11"/>
                <a:stretch>
                  <a:fillRect r="-2198" b="-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ADF9C6-FB4A-5549-8F92-434F114B30EE}"/>
                  </a:ext>
                </a:extLst>
              </p:cNvPr>
              <p:cNvSpPr txBox="1"/>
              <p:nvPr/>
            </p:nvSpPr>
            <p:spPr>
              <a:xfrm>
                <a:off x="7967459" y="5015318"/>
                <a:ext cx="115339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−(3)(2)(−5)</m:t>
                      </m:r>
                    </m:oMath>
                  </m:oMathPara>
                </a14:m>
                <a:endParaRPr lang="en-US" sz="1400" dirty="0"/>
              </a:p>
            </p:txBody>
          </p:sp>
        </mc:Choice>
        <mc:Fallback xmlns="">
          <p:sp>
            <p:nvSpPr>
              <p:cNvPr id="15" name="TextBox 14">
                <a:extLst>
                  <a:ext uri="{FF2B5EF4-FFF2-40B4-BE49-F238E27FC236}">
                    <a16:creationId xmlns:a16="http://schemas.microsoft.com/office/drawing/2014/main" id="{86ADF9C6-FB4A-5549-8F92-434F114B30EE}"/>
                  </a:ext>
                </a:extLst>
              </p:cNvPr>
              <p:cNvSpPr txBox="1">
                <a:spLocks noRot="1" noChangeAspect="1" noMove="1" noResize="1" noEditPoints="1" noAdjustHandles="1" noChangeArrowheads="1" noChangeShapeType="1" noTextEdit="1"/>
              </p:cNvSpPr>
              <p:nvPr/>
            </p:nvSpPr>
            <p:spPr>
              <a:xfrm>
                <a:off x="7967459" y="5015318"/>
                <a:ext cx="1153391" cy="307777"/>
              </a:xfrm>
              <a:prstGeom prst="rect">
                <a:avLst/>
              </a:prstGeom>
              <a:blipFill>
                <a:blip r:embed="rId12"/>
                <a:stretch>
                  <a:fillRect r="-1087"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82FC1BC-D3FB-EF4F-9346-10B397B285B0}"/>
                  </a:ext>
                </a:extLst>
              </p:cNvPr>
              <p:cNvSpPr txBox="1"/>
              <p:nvPr/>
            </p:nvSpPr>
            <p:spPr>
              <a:xfrm>
                <a:off x="4264532" y="5538267"/>
                <a:ext cx="3238502"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=−35−27−32+42+24+30=2</m:t>
                      </m:r>
                    </m:oMath>
                  </m:oMathPara>
                </a14:m>
                <a:endParaRPr lang="en-US" sz="1400" dirty="0"/>
              </a:p>
            </p:txBody>
          </p:sp>
        </mc:Choice>
        <mc:Fallback xmlns="">
          <p:sp>
            <p:nvSpPr>
              <p:cNvPr id="17" name="TextBox 16">
                <a:extLst>
                  <a:ext uri="{FF2B5EF4-FFF2-40B4-BE49-F238E27FC236}">
                    <a16:creationId xmlns:a16="http://schemas.microsoft.com/office/drawing/2014/main" id="{C82FC1BC-D3FB-EF4F-9346-10B397B285B0}"/>
                  </a:ext>
                </a:extLst>
              </p:cNvPr>
              <p:cNvSpPr txBox="1">
                <a:spLocks noRot="1" noChangeAspect="1" noMove="1" noResize="1" noEditPoints="1" noAdjustHandles="1" noChangeArrowheads="1" noChangeShapeType="1" noTextEdit="1"/>
              </p:cNvSpPr>
              <p:nvPr/>
            </p:nvSpPr>
            <p:spPr>
              <a:xfrm>
                <a:off x="4264532" y="5538267"/>
                <a:ext cx="3238502" cy="307777"/>
              </a:xfrm>
              <a:prstGeom prst="rect">
                <a:avLst/>
              </a:prstGeom>
              <a:blipFill>
                <a:blip r:embed="rId13"/>
                <a:stretch>
                  <a:fillRect/>
                </a:stretch>
              </a:blipFill>
            </p:spPr>
            <p:txBody>
              <a:bodyPr/>
              <a:lstStyle/>
              <a:p>
                <a:r>
                  <a:rPr lang="en-US">
                    <a:noFill/>
                  </a:rPr>
                  <a:t> </a:t>
                </a:r>
              </a:p>
            </p:txBody>
          </p:sp>
        </mc:Fallback>
      </mc:AlternateContent>
      <p:sp>
        <p:nvSpPr>
          <p:cNvPr id="20" name="Right Arrow 19">
            <a:extLst>
              <a:ext uri="{FF2B5EF4-FFF2-40B4-BE49-F238E27FC236}">
                <a16:creationId xmlns:a16="http://schemas.microsoft.com/office/drawing/2014/main" id="{9A4009FD-7E7C-674C-A431-28A7E12E099A}"/>
              </a:ext>
            </a:extLst>
          </p:cNvPr>
          <p:cNvSpPr/>
          <p:nvPr/>
        </p:nvSpPr>
        <p:spPr>
          <a:xfrm rot="2340000">
            <a:off x="4774304" y="3877056"/>
            <a:ext cx="428263" cy="10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22386B78-5519-D645-8541-21AF95768261}"/>
              </a:ext>
            </a:extLst>
          </p:cNvPr>
          <p:cNvSpPr/>
          <p:nvPr/>
        </p:nvSpPr>
        <p:spPr>
          <a:xfrm rot="2340000">
            <a:off x="5074920" y="3877056"/>
            <a:ext cx="428263" cy="10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36DC9A3-3069-644A-96CF-2E7EF8F4BF22}"/>
              </a:ext>
            </a:extLst>
          </p:cNvPr>
          <p:cNvSpPr/>
          <p:nvPr/>
        </p:nvSpPr>
        <p:spPr>
          <a:xfrm rot="2340000">
            <a:off x="5447078" y="3877056"/>
            <a:ext cx="428263" cy="10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8293A395-A46C-F143-A022-048DBCC90637}"/>
              </a:ext>
            </a:extLst>
          </p:cNvPr>
          <p:cNvSpPr/>
          <p:nvPr/>
        </p:nvSpPr>
        <p:spPr>
          <a:xfrm rot="8040000">
            <a:off x="5920079" y="3849624"/>
            <a:ext cx="428263" cy="10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1B42047D-7D30-A441-B0C7-3F045A7DCCB1}"/>
              </a:ext>
            </a:extLst>
          </p:cNvPr>
          <p:cNvSpPr/>
          <p:nvPr/>
        </p:nvSpPr>
        <p:spPr>
          <a:xfrm rot="8040000">
            <a:off x="6220695" y="3849624"/>
            <a:ext cx="428263" cy="10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1E95ED01-747E-3E43-9ED1-EC06678E2497}"/>
              </a:ext>
            </a:extLst>
          </p:cNvPr>
          <p:cNvSpPr/>
          <p:nvPr/>
        </p:nvSpPr>
        <p:spPr>
          <a:xfrm rot="8040000">
            <a:off x="6532091" y="3849624"/>
            <a:ext cx="428263" cy="1050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14">
            <p14:nvContentPartPr>
              <p14:cNvPr id="4" name="Ink 3">
                <a:extLst>
                  <a:ext uri="{FF2B5EF4-FFF2-40B4-BE49-F238E27FC236}">
                    <a16:creationId xmlns:a16="http://schemas.microsoft.com/office/drawing/2014/main" id="{6EAFFAC4-0B65-4648-AC6D-F6FA83C64EDB}"/>
                  </a:ext>
                </a:extLst>
              </p14:cNvPr>
              <p14:cNvContentPartPr/>
              <p14:nvPr/>
            </p14:nvContentPartPr>
            <p14:xfrm>
              <a:off x="7188120" y="5468400"/>
              <a:ext cx="250920" cy="289440"/>
            </p14:xfrm>
          </p:contentPart>
        </mc:Choice>
        <mc:Fallback>
          <p:pic>
            <p:nvPicPr>
              <p:cNvPr id="4" name="Ink 3">
                <a:extLst>
                  <a:ext uri="{FF2B5EF4-FFF2-40B4-BE49-F238E27FC236}">
                    <a16:creationId xmlns:a16="http://schemas.microsoft.com/office/drawing/2014/main" id="{6EAFFAC4-0B65-4648-AC6D-F6FA83C64EDB}"/>
                  </a:ext>
                </a:extLst>
              </p:cNvPr>
              <p:cNvPicPr/>
              <p:nvPr/>
            </p:nvPicPr>
            <p:blipFill>
              <a:blip r:embed="rId15"/>
              <a:stretch>
                <a:fillRect/>
              </a:stretch>
            </p:blipFill>
            <p:spPr>
              <a:xfrm>
                <a:off x="7178760" y="5459040"/>
                <a:ext cx="269640" cy="308160"/>
              </a:xfrm>
              <a:prstGeom prst="rect">
                <a:avLst/>
              </a:prstGeom>
            </p:spPr>
          </p:pic>
        </mc:Fallback>
      </mc:AlternateContent>
    </p:spTree>
    <p:extLst>
      <p:ext uri="{BB962C8B-B14F-4D97-AF65-F5344CB8AC3E}">
        <p14:creationId xmlns:p14="http://schemas.microsoft.com/office/powerpoint/2010/main" val="3059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grpId="1" nodeType="clickEffect">
                                  <p:stCondLst>
                                    <p:cond delay="0"/>
                                  </p:stCondLst>
                                  <p:childTnLst>
                                    <p:animEffect transition="out" filter="dissolve">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grpId="1" nodeType="clickEffect">
                                  <p:stCondLst>
                                    <p:cond delay="0"/>
                                  </p:stCondLst>
                                  <p:childTnLst>
                                    <p:animEffect transition="out" filter="dissolve">
                                      <p:cBhvr>
                                        <p:cTn id="43" dur="500"/>
                                        <p:tgtEl>
                                          <p:spTgt spid="21"/>
                                        </p:tgtEl>
                                      </p:cBhvr>
                                    </p:animEffect>
                                    <p:set>
                                      <p:cBhvr>
                                        <p:cTn id="44" dur="1" fill="hold">
                                          <p:stCondLst>
                                            <p:cond delay="499"/>
                                          </p:stCondLst>
                                        </p:cTn>
                                        <p:tgtEl>
                                          <p:spTgt spid="21"/>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xit" presetSubtype="0" fill="hold" grpId="1" nodeType="clickEffect">
                                  <p:stCondLst>
                                    <p:cond delay="0"/>
                                  </p:stCondLst>
                                  <p:childTnLst>
                                    <p:animEffect transition="out" filter="dissolve">
                                      <p:cBhvr>
                                        <p:cTn id="54" dur="500"/>
                                        <p:tgtEl>
                                          <p:spTgt spid="22"/>
                                        </p:tgtEl>
                                      </p:cBhvr>
                                    </p:animEffect>
                                    <p:set>
                                      <p:cBhvr>
                                        <p:cTn id="55" dur="1" fill="hold">
                                          <p:stCondLst>
                                            <p:cond delay="499"/>
                                          </p:stCondLst>
                                        </p:cTn>
                                        <p:tgtEl>
                                          <p:spTgt spid="22"/>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grpId="1" nodeType="clickEffect">
                                  <p:stCondLst>
                                    <p:cond delay="0"/>
                                  </p:stCondLst>
                                  <p:childTnLst>
                                    <p:animEffect transition="out" filter="dissolve">
                                      <p:cBhvr>
                                        <p:cTn id="76" dur="500"/>
                                        <p:tgtEl>
                                          <p:spTgt spid="24"/>
                                        </p:tgtEl>
                                      </p:cBhvr>
                                    </p:animEffect>
                                    <p:set>
                                      <p:cBhvr>
                                        <p:cTn id="77" dur="1" fill="hold">
                                          <p:stCondLst>
                                            <p:cond delay="499"/>
                                          </p:stCondLst>
                                        </p:cTn>
                                        <p:tgtEl>
                                          <p:spTgt spid="24"/>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9" presetClass="exit" presetSubtype="0" fill="hold" grpId="1" nodeType="clickEffect">
                                  <p:stCondLst>
                                    <p:cond delay="0"/>
                                  </p:stCondLst>
                                  <p:childTnLst>
                                    <p:animEffect transition="out" filter="dissolve">
                                      <p:cBhvr>
                                        <p:cTn id="87" dur="500"/>
                                        <p:tgtEl>
                                          <p:spTgt spid="25"/>
                                        </p:tgtEl>
                                      </p:cBhvr>
                                    </p:animEffect>
                                    <p:set>
                                      <p:cBhvr>
                                        <p:cTn id="88" dur="1" fill="hold">
                                          <p:stCondLst>
                                            <p:cond delay="499"/>
                                          </p:stCondLst>
                                        </p:cTn>
                                        <p:tgtEl>
                                          <p:spTgt spid="25"/>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8" grpId="0"/>
      <p:bldP spid="9" grpId="0"/>
      <p:bldP spid="10" grpId="0"/>
      <p:bldP spid="11" grpId="0"/>
      <p:bldP spid="12" grpId="1"/>
      <p:bldP spid="13" grpId="0"/>
      <p:bldP spid="14" grpId="0"/>
      <p:bldP spid="15" grpId="0"/>
      <p:bldP spid="17" grpId="0"/>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F928-F51E-9849-8B11-3EEF0D87CCB4}"/>
              </a:ext>
            </a:extLst>
          </p:cNvPr>
          <p:cNvSpPr>
            <a:spLocks noGrp="1"/>
          </p:cNvSpPr>
          <p:nvPr>
            <p:ph type="title"/>
          </p:nvPr>
        </p:nvSpPr>
        <p:spPr/>
        <p:txBody>
          <a:bodyPr/>
          <a:lstStyle/>
          <a:p>
            <a:r>
              <a:rPr lang="en-US" dirty="0"/>
              <a:t>python</a:t>
            </a:r>
          </a:p>
        </p:txBody>
      </p:sp>
      <p:pic>
        <p:nvPicPr>
          <p:cNvPr id="4" name="Picture 3" descr="A screenshot of a cell phone&#10;&#10;Description automatically generated">
            <a:extLst>
              <a:ext uri="{FF2B5EF4-FFF2-40B4-BE49-F238E27FC236}">
                <a16:creationId xmlns:a16="http://schemas.microsoft.com/office/drawing/2014/main" id="{07D4E5AC-5A48-CB4D-ABE7-0F4B53F26C9B}"/>
              </a:ext>
            </a:extLst>
          </p:cNvPr>
          <p:cNvPicPr>
            <a:picLocks noChangeAspect="1"/>
          </p:cNvPicPr>
          <p:nvPr/>
        </p:nvPicPr>
        <p:blipFill>
          <a:blip r:embed="rId2"/>
          <a:stretch>
            <a:fillRect/>
          </a:stretch>
        </p:blipFill>
        <p:spPr>
          <a:xfrm>
            <a:off x="3803650" y="2641600"/>
            <a:ext cx="4584700" cy="1574800"/>
          </a:xfrm>
          <a:prstGeom prst="rect">
            <a:avLst/>
          </a:prstGeom>
        </p:spPr>
      </p:pic>
    </p:spTree>
    <p:extLst>
      <p:ext uri="{BB962C8B-B14F-4D97-AF65-F5344CB8AC3E}">
        <p14:creationId xmlns:p14="http://schemas.microsoft.com/office/powerpoint/2010/main" val="3645256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EE4B-9298-C825-A027-FCF1EAA27D25}"/>
              </a:ext>
            </a:extLst>
          </p:cNvPr>
          <p:cNvSpPr>
            <a:spLocks noGrp="1"/>
          </p:cNvSpPr>
          <p:nvPr>
            <p:ph type="title"/>
          </p:nvPr>
        </p:nvSpPr>
        <p:spPr/>
        <p:txBody>
          <a:bodyPr/>
          <a:lstStyle/>
          <a:p>
            <a:r>
              <a:rPr lang="en-US" dirty="0"/>
              <a:t>matrix minor and cofactor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FF39064-2E23-A3E2-3973-74547B62C067}"/>
                  </a:ext>
                </a:extLst>
              </p:cNvPr>
              <p:cNvSpPr txBox="1"/>
              <p:nvPr/>
            </p:nvSpPr>
            <p:spPr>
              <a:xfrm>
                <a:off x="1371600" y="2275840"/>
                <a:ext cx="9550400" cy="492379"/>
              </a:xfrm>
              <a:prstGeom prst="rect">
                <a:avLst/>
              </a:prstGeom>
              <a:noFill/>
            </p:spPr>
            <p:txBody>
              <a:bodyPr wrap="square" rtlCol="0">
                <a:spAutoFit/>
              </a:bodyPr>
              <a:lstStyle/>
              <a:p>
                <a:r>
                  <a:rPr lang="en-US" sz="1200" dirty="0"/>
                  <a:t>Let </a:t>
                </a:r>
                <a14:m>
                  <m:oMath xmlns:m="http://schemas.openxmlformats.org/officeDocument/2006/math">
                    <m:r>
                      <a:rPr lang="en-US" sz="1200" b="0" i="1" smtClean="0">
                        <a:latin typeface="Cambria Math" panose="02040503050406030204" pitchFamily="18" charset="0"/>
                      </a:rPr>
                      <m:t>𝐴</m:t>
                    </m:r>
                  </m:oMath>
                </a14:m>
                <a:r>
                  <a:rPr lang="en-US" sz="1200" dirty="0"/>
                  <a:t> be an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oMath>
                </a14:m>
                <a:r>
                  <a:rPr lang="en-US" sz="1200" dirty="0"/>
                  <a:t> matrix. The </a:t>
                </a:r>
                <a14:m>
                  <m:oMath xmlns:m="http://schemas.openxmlformats.org/officeDocument/2006/math">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oMath>
                </a14:m>
                <a:r>
                  <a:rPr lang="en-US" sz="1200" dirty="0"/>
                  <a:t> minor of </a:t>
                </a:r>
                <a14:m>
                  <m:oMath xmlns:m="http://schemas.openxmlformats.org/officeDocument/2006/math">
                    <m:r>
                      <a:rPr lang="en-US" sz="1200" b="0" i="1" smtClean="0">
                        <a:latin typeface="Cambria Math" panose="02040503050406030204" pitchFamily="18" charset="0"/>
                      </a:rPr>
                      <m:t>𝐴</m:t>
                    </m:r>
                  </m:oMath>
                </a14:m>
                <a:r>
                  <a:rPr lang="en-US" sz="1200" dirty="0"/>
                  <a:t>, denoted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a14:m>
                <a:r>
                  <a:rPr lang="en-US" sz="1200" dirty="0"/>
                  <a:t>, is the determinant of the </a:t>
                </a:r>
                <a14:m>
                  <m:oMath xmlns:m="http://schemas.openxmlformats.org/officeDocument/2006/math">
                    <m:d>
                      <m:dPr>
                        <m:ctrlPr>
                          <a:rPr lang="en-US" sz="1200" i="1" smtClean="0">
                            <a:latin typeface="Cambria Math" panose="02040503050406030204" pitchFamily="18" charset="0"/>
                          </a:rPr>
                        </m:ctrlPr>
                      </m:dPr>
                      <m:e>
                        <m:r>
                          <a:rPr lang="en-US" sz="1200" b="0" i="1" smtClean="0">
                            <a:latin typeface="Cambria Math" panose="02040503050406030204" pitchFamily="18" charset="0"/>
                          </a:rPr>
                          <m:t>𝑛</m:t>
                        </m:r>
                        <m:r>
                          <a:rPr lang="en-US" sz="1200" b="0" i="1" smtClean="0">
                            <a:latin typeface="Cambria Math" panose="02040503050406030204" pitchFamily="18" charset="0"/>
                          </a:rPr>
                          <m:t>−1</m:t>
                        </m:r>
                      </m:e>
                    </m:d>
                    <m:r>
                      <a:rPr lang="en-US" sz="1200" i="1" smtClean="0">
                        <a:latin typeface="Cambria Math" panose="02040503050406030204" pitchFamily="18" charset="0"/>
                        <a:ea typeface="Cambria Math" panose="02040503050406030204" pitchFamily="18" charset="0"/>
                      </a:rPr>
                      <m:t>×</m:t>
                    </m:r>
                    <m:d>
                      <m:dPr>
                        <m:ctrlPr>
                          <a:rPr lang="en-US" sz="120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−1</m:t>
                        </m:r>
                      </m:e>
                    </m:d>
                  </m:oMath>
                </a14:m>
                <a:r>
                  <a:rPr lang="en-US" sz="1200" dirty="0"/>
                  <a:t> matrix formed by deleting the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𝑖</m:t>
                        </m:r>
                      </m:e>
                      <m:sup>
                        <m:r>
                          <a:rPr lang="en-US" sz="1200" b="0" i="1" smtClean="0">
                            <a:latin typeface="Cambria Math" panose="02040503050406030204" pitchFamily="18" charset="0"/>
                          </a:rPr>
                          <m:t>𝑡h</m:t>
                        </m:r>
                      </m:sup>
                    </m:sSup>
                  </m:oMath>
                </a14:m>
                <a:r>
                  <a:rPr lang="en-US" sz="1200" dirty="0"/>
                  <a:t> row and the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𝑗</m:t>
                        </m:r>
                      </m:e>
                      <m:sup>
                        <m:r>
                          <a:rPr lang="en-US" sz="1200" b="0" i="1" smtClean="0">
                            <a:latin typeface="Cambria Math" panose="02040503050406030204" pitchFamily="18" charset="0"/>
                          </a:rPr>
                          <m:t>𝑡h</m:t>
                        </m:r>
                      </m:sup>
                    </m:sSup>
                  </m:oMath>
                </a14:m>
                <a:r>
                  <a:rPr lang="en-US" sz="1200" dirty="0"/>
                  <a:t> column of </a:t>
                </a:r>
                <a14:m>
                  <m:oMath xmlns:m="http://schemas.openxmlformats.org/officeDocument/2006/math">
                    <m:r>
                      <a:rPr lang="en-US" sz="1200" b="0" i="1" smtClean="0">
                        <a:latin typeface="Cambria Math" panose="02040503050406030204" pitchFamily="18" charset="0"/>
                      </a:rPr>
                      <m:t>𝐴</m:t>
                    </m:r>
                  </m:oMath>
                </a14:m>
                <a:r>
                  <a:rPr lang="en-US" sz="1200" dirty="0"/>
                  <a:t>.</a:t>
                </a:r>
              </a:p>
            </p:txBody>
          </p:sp>
        </mc:Choice>
        <mc:Fallback xmlns="">
          <p:sp>
            <p:nvSpPr>
              <p:cNvPr id="4" name="TextBox 3">
                <a:extLst>
                  <a:ext uri="{FF2B5EF4-FFF2-40B4-BE49-F238E27FC236}">
                    <a16:creationId xmlns:a16="http://schemas.microsoft.com/office/drawing/2014/main" id="{3FF39064-2E23-A3E2-3973-74547B62C067}"/>
                  </a:ext>
                </a:extLst>
              </p:cNvPr>
              <p:cNvSpPr txBox="1">
                <a:spLocks noRot="1" noChangeAspect="1" noMove="1" noResize="1" noEditPoints="1" noAdjustHandles="1" noChangeArrowheads="1" noChangeShapeType="1" noTextEdit="1"/>
              </p:cNvSpPr>
              <p:nvPr/>
            </p:nvSpPr>
            <p:spPr>
              <a:xfrm>
                <a:off x="1371600" y="2275840"/>
                <a:ext cx="9550400" cy="492379"/>
              </a:xfrm>
              <a:prstGeom prst="rect">
                <a:avLst/>
              </a:prstGeom>
              <a:blipFill>
                <a:blip r:embed="rId2"/>
                <a:stretch>
                  <a:fillRect b="-51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B491433-7C92-FE01-394C-343350182C44}"/>
                  </a:ext>
                </a:extLst>
              </p:cNvPr>
              <p:cNvSpPr txBox="1"/>
              <p:nvPr/>
            </p:nvSpPr>
            <p:spPr>
              <a:xfrm>
                <a:off x="1371600" y="3017491"/>
                <a:ext cx="9296400" cy="681277"/>
              </a:xfrm>
              <a:prstGeom prst="rect">
                <a:avLst/>
              </a:prstGeom>
              <a:noFill/>
            </p:spPr>
            <p:txBody>
              <a:bodyPr wrap="square" rtlCol="0">
                <a:spAutoFit/>
              </a:bodyPr>
              <a:lstStyle/>
              <a:p>
                <a:r>
                  <a:rPr lang="en-US" sz="1200" dirty="0"/>
                  <a:t>The </a:t>
                </a:r>
                <a14:m>
                  <m:oMath xmlns:m="http://schemas.openxmlformats.org/officeDocument/2006/math">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oMath>
                </a14:m>
                <a:r>
                  <a:rPr lang="en-US" sz="1200" dirty="0"/>
                  <a:t> cofactor of </a:t>
                </a:r>
                <a14:m>
                  <m:oMath xmlns:m="http://schemas.openxmlformats.org/officeDocument/2006/math">
                    <m:r>
                      <a:rPr lang="en-US" sz="1200" b="0" i="1" smtClean="0">
                        <a:latin typeface="Cambria Math" panose="02040503050406030204" pitchFamily="18" charset="0"/>
                      </a:rPr>
                      <m:t>𝐴</m:t>
                    </m:r>
                  </m:oMath>
                </a14:m>
                <a:r>
                  <a:rPr lang="en-US" sz="1200" dirty="0"/>
                  <a:t> is given by</a:t>
                </a:r>
              </a:p>
              <a:p>
                <a:endParaRPr lang="en-US" sz="1200" dirty="0"/>
              </a:p>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e>
                          </m:d>
                        </m:e>
                        <m:sup>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p>
                      </m:s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m:oMathPara>
                </a14:m>
                <a:endParaRPr lang="en-US" sz="1200" dirty="0"/>
              </a:p>
            </p:txBody>
          </p:sp>
        </mc:Choice>
        <mc:Fallback xmlns="">
          <p:sp>
            <p:nvSpPr>
              <p:cNvPr id="5" name="TextBox 4">
                <a:extLst>
                  <a:ext uri="{FF2B5EF4-FFF2-40B4-BE49-F238E27FC236}">
                    <a16:creationId xmlns:a16="http://schemas.microsoft.com/office/drawing/2014/main" id="{CB491433-7C92-FE01-394C-343350182C44}"/>
                  </a:ext>
                </a:extLst>
              </p:cNvPr>
              <p:cNvSpPr txBox="1">
                <a:spLocks noRot="1" noChangeAspect="1" noMove="1" noResize="1" noEditPoints="1" noAdjustHandles="1" noChangeArrowheads="1" noChangeShapeType="1" noTextEdit="1"/>
              </p:cNvSpPr>
              <p:nvPr/>
            </p:nvSpPr>
            <p:spPr>
              <a:xfrm>
                <a:off x="1371600" y="3017491"/>
                <a:ext cx="9296400" cy="6812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D3AAE9-27C1-DE4B-8D8E-186F55EF04BC}"/>
                  </a:ext>
                </a:extLst>
              </p:cNvPr>
              <p:cNvSpPr txBox="1"/>
              <p:nvPr/>
            </p:nvSpPr>
            <p:spPr>
              <a:xfrm>
                <a:off x="1452880" y="3830320"/>
                <a:ext cx="2032000" cy="276999"/>
              </a:xfrm>
              <a:prstGeom prst="rect">
                <a:avLst/>
              </a:prstGeom>
              <a:noFill/>
            </p:spPr>
            <p:txBody>
              <a:bodyPr wrap="square" rtlCol="0">
                <a:spAutoFit/>
              </a:bodyPr>
              <a:lstStyle/>
              <a:p>
                <a:r>
                  <a:rPr lang="en-US" sz="1200" dirty="0"/>
                  <a:t>Find the </a:t>
                </a:r>
                <a14:m>
                  <m:oMath xmlns:m="http://schemas.openxmlformats.org/officeDocument/2006/math">
                    <m:r>
                      <a:rPr lang="en-US" sz="1200" b="0" i="1" smtClean="0">
                        <a:latin typeface="Cambria Math" panose="02040503050406030204" pitchFamily="18" charset="0"/>
                      </a:rPr>
                      <m:t>2,3</m:t>
                    </m:r>
                  </m:oMath>
                </a14:m>
                <a:r>
                  <a:rPr lang="en-US" sz="1200" dirty="0"/>
                  <a:t> cofactor of </a:t>
                </a:r>
                <a14:m>
                  <m:oMath xmlns:m="http://schemas.openxmlformats.org/officeDocument/2006/math">
                    <m:r>
                      <a:rPr lang="en-US" sz="1200" b="0" i="1" smtClean="0">
                        <a:latin typeface="Cambria Math" panose="02040503050406030204" pitchFamily="18" charset="0"/>
                      </a:rPr>
                      <m:t>𝐴</m:t>
                    </m:r>
                  </m:oMath>
                </a14:m>
                <a:r>
                  <a:rPr lang="en-US" sz="1200" dirty="0"/>
                  <a:t>:</a:t>
                </a:r>
              </a:p>
            </p:txBody>
          </p:sp>
        </mc:Choice>
        <mc:Fallback xmlns="">
          <p:sp>
            <p:nvSpPr>
              <p:cNvPr id="6" name="TextBox 5">
                <a:extLst>
                  <a:ext uri="{FF2B5EF4-FFF2-40B4-BE49-F238E27FC236}">
                    <a16:creationId xmlns:a16="http://schemas.microsoft.com/office/drawing/2014/main" id="{5AD3AAE9-27C1-DE4B-8D8E-186F55EF04BC}"/>
                  </a:ext>
                </a:extLst>
              </p:cNvPr>
              <p:cNvSpPr txBox="1">
                <a:spLocks noRot="1" noChangeAspect="1" noMove="1" noResize="1" noEditPoints="1" noAdjustHandles="1" noChangeArrowheads="1" noChangeShapeType="1" noTextEdit="1"/>
              </p:cNvSpPr>
              <p:nvPr/>
            </p:nvSpPr>
            <p:spPr>
              <a:xfrm>
                <a:off x="1452880" y="3830320"/>
                <a:ext cx="2032000" cy="276999"/>
              </a:xfrm>
              <a:prstGeom prst="rect">
                <a:avLst/>
              </a:prstGeom>
              <a:blipFill>
                <a:blip r:embed="rId4"/>
                <a:stretch>
                  <a:fillRect b="-13043"/>
                </a:stretch>
              </a:blipFill>
            </p:spPr>
            <p:txBody>
              <a:bodyPr/>
              <a:lstStyle/>
              <a:p>
                <a:r>
                  <a:rPr lang="en-US">
                    <a:noFill/>
                  </a:rPr>
                  <a:t> </a:t>
                </a:r>
              </a:p>
            </p:txBody>
          </p:sp>
        </mc:Fallback>
      </mc:AlternateContent>
      <p:pic>
        <p:nvPicPr>
          <p:cNvPr id="8" name="Picture 7" descr="A number with black text&#10;&#10;Description automatically generated with medium confidence">
            <a:extLst>
              <a:ext uri="{FF2B5EF4-FFF2-40B4-BE49-F238E27FC236}">
                <a16:creationId xmlns:a16="http://schemas.microsoft.com/office/drawing/2014/main" id="{91D1129E-1F9C-10A4-06B2-7B22DF70ED00}"/>
              </a:ext>
            </a:extLst>
          </p:cNvPr>
          <p:cNvPicPr>
            <a:picLocks noChangeAspect="1"/>
          </p:cNvPicPr>
          <p:nvPr/>
        </p:nvPicPr>
        <p:blipFill>
          <a:blip r:embed="rId5"/>
          <a:stretch>
            <a:fillRect/>
          </a:stretch>
        </p:blipFill>
        <p:spPr>
          <a:xfrm>
            <a:off x="1452880" y="4238871"/>
            <a:ext cx="1870675" cy="1005840"/>
          </a:xfrm>
          <a:prstGeom prst="rect">
            <a:avLst/>
          </a:prstGeom>
        </p:spPr>
      </p:pic>
      <p:pic>
        <p:nvPicPr>
          <p:cNvPr id="12" name="Picture 11" descr="A number with numbers and symbols&#10;&#10;Description automatically generated with medium confidence">
            <a:extLst>
              <a:ext uri="{FF2B5EF4-FFF2-40B4-BE49-F238E27FC236}">
                <a16:creationId xmlns:a16="http://schemas.microsoft.com/office/drawing/2014/main" id="{85716FBD-FFF3-41D5-CF89-4BA2A66287AD}"/>
              </a:ext>
            </a:extLst>
          </p:cNvPr>
          <p:cNvPicPr>
            <a:picLocks noChangeAspect="1"/>
          </p:cNvPicPr>
          <p:nvPr/>
        </p:nvPicPr>
        <p:blipFill>
          <a:blip r:embed="rId6"/>
          <a:stretch>
            <a:fillRect/>
          </a:stretch>
        </p:blipFill>
        <p:spPr>
          <a:xfrm>
            <a:off x="8716044" y="4865235"/>
            <a:ext cx="2504542" cy="758952"/>
          </a:xfrm>
          <a:prstGeom prst="rect">
            <a:avLst/>
          </a:prstGeom>
        </p:spPr>
      </p:pic>
      <p:pic>
        <p:nvPicPr>
          <p:cNvPr id="14" name="Picture 13" descr="A number and a line&#10;&#10;Description automatically generated with medium confidence">
            <a:extLst>
              <a:ext uri="{FF2B5EF4-FFF2-40B4-BE49-F238E27FC236}">
                <a16:creationId xmlns:a16="http://schemas.microsoft.com/office/drawing/2014/main" id="{11382220-637C-B19D-7ED5-FF9ACE1B6DA2}"/>
              </a:ext>
            </a:extLst>
          </p:cNvPr>
          <p:cNvPicPr>
            <a:picLocks noChangeAspect="1"/>
          </p:cNvPicPr>
          <p:nvPr/>
        </p:nvPicPr>
        <p:blipFill>
          <a:blip r:embed="rId7"/>
          <a:stretch>
            <a:fillRect/>
          </a:stretch>
        </p:blipFill>
        <p:spPr>
          <a:xfrm>
            <a:off x="1463244" y="5473311"/>
            <a:ext cx="1849946" cy="758952"/>
          </a:xfrm>
          <a:prstGeom prst="rect">
            <a:avLst/>
          </a:prstGeom>
        </p:spPr>
      </p:pic>
      <p:pic>
        <p:nvPicPr>
          <p:cNvPr id="16" name="Picture 15" descr="A screenshot of a computer code&#10;&#10;Description automatically generated">
            <a:extLst>
              <a:ext uri="{FF2B5EF4-FFF2-40B4-BE49-F238E27FC236}">
                <a16:creationId xmlns:a16="http://schemas.microsoft.com/office/drawing/2014/main" id="{F06CC851-A15B-B902-673C-B002BF00FEE5}"/>
              </a:ext>
            </a:extLst>
          </p:cNvPr>
          <p:cNvPicPr>
            <a:picLocks noChangeAspect="1"/>
          </p:cNvPicPr>
          <p:nvPr/>
        </p:nvPicPr>
        <p:blipFill>
          <a:blip r:embed="rId8"/>
          <a:stretch>
            <a:fillRect/>
          </a:stretch>
        </p:blipFill>
        <p:spPr>
          <a:xfrm>
            <a:off x="3835657" y="4652383"/>
            <a:ext cx="4368285" cy="1554480"/>
          </a:xfrm>
          <a:prstGeom prst="rect">
            <a:avLst/>
          </a:prstGeom>
        </p:spPr>
      </p:pic>
    </p:spTree>
    <p:extLst>
      <p:ext uri="{BB962C8B-B14F-4D97-AF65-F5344CB8AC3E}">
        <p14:creationId xmlns:p14="http://schemas.microsoft.com/office/powerpoint/2010/main" val="56759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E8BB-9B5B-3A35-C8CD-2542CDD9F7A2}"/>
              </a:ext>
            </a:extLst>
          </p:cNvPr>
          <p:cNvSpPr>
            <a:spLocks noGrp="1"/>
          </p:cNvSpPr>
          <p:nvPr>
            <p:ph type="title"/>
          </p:nvPr>
        </p:nvSpPr>
        <p:spPr/>
        <p:txBody>
          <a:bodyPr/>
          <a:lstStyle/>
          <a:p>
            <a:r>
              <a:rPr lang="en-US" dirty="0"/>
              <a:t>cofactor expansion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BC6D738-E55C-E6BC-E6A9-A01FEE91D8BB}"/>
                  </a:ext>
                </a:extLst>
              </p:cNvPr>
              <p:cNvSpPr txBox="1"/>
              <p:nvPr/>
            </p:nvSpPr>
            <p:spPr>
              <a:xfrm>
                <a:off x="3779520" y="2760481"/>
                <a:ext cx="4632960" cy="1784078"/>
              </a:xfrm>
              <a:prstGeom prst="rect">
                <a:avLst/>
              </a:prstGeom>
              <a:noFill/>
            </p:spPr>
            <p:txBody>
              <a:bodyPr wrap="square" rtlCol="0">
                <a:spAutoFit/>
              </a:bodyPr>
              <a:lstStyle/>
              <a:p>
                <a:r>
                  <a:rPr lang="en-US" sz="1200" dirty="0"/>
                  <a:t>Let </a:t>
                </a:r>
                <a14:m>
                  <m:oMath xmlns:m="http://schemas.openxmlformats.org/officeDocument/2006/math">
                    <m:r>
                      <a:rPr lang="en-US" sz="1200" b="0" i="1" smtClean="0">
                        <a:latin typeface="Cambria Math" panose="02040503050406030204" pitchFamily="18" charset="0"/>
                      </a:rPr>
                      <m:t>𝐴</m:t>
                    </m:r>
                  </m:oMath>
                </a14:m>
                <a:r>
                  <a:rPr lang="en-US" sz="1200" dirty="0"/>
                  <a:t> be an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oMath>
                </a14:m>
                <a:r>
                  <a:rPr lang="en-US" sz="1200" dirty="0"/>
                  <a:t> matrix.</a:t>
                </a:r>
              </a:p>
              <a:p>
                <a:endParaRPr lang="en-US" sz="1200" dirty="0"/>
              </a:p>
              <a:p>
                <a:r>
                  <a:rPr lang="en-US" sz="1200" dirty="0"/>
                  <a:t>The cofactor expansion of </a:t>
                </a:r>
                <a14:m>
                  <m:oMath xmlns:m="http://schemas.openxmlformats.org/officeDocument/2006/math">
                    <m:r>
                      <a:rPr lang="en-US" sz="1200" b="0" i="1" smtClean="0">
                        <a:latin typeface="Cambria Math" panose="02040503050406030204" pitchFamily="18" charset="0"/>
                      </a:rPr>
                      <m:t>𝐴</m:t>
                    </m:r>
                  </m:oMath>
                </a14:m>
                <a:r>
                  <a:rPr lang="en-US" sz="1200" dirty="0"/>
                  <a:t> along the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𝑖</m:t>
                        </m:r>
                      </m:e>
                      <m:sup>
                        <m:r>
                          <a:rPr lang="en-US" sz="1200" b="0" i="1" smtClean="0">
                            <a:latin typeface="Cambria Math" panose="02040503050406030204" pitchFamily="18" charset="0"/>
                          </a:rPr>
                          <m:t>𝑡h</m:t>
                        </m:r>
                      </m:sup>
                    </m:sSup>
                  </m:oMath>
                </a14:m>
                <a:r>
                  <a:rPr lang="en-US" sz="1200" dirty="0"/>
                  <a:t> row is given by</a:t>
                </a:r>
              </a:p>
              <a:p>
                <a:endParaRPr lang="en-US" sz="1200" dirty="0"/>
              </a:p>
              <a:p>
                <a:pPr/>
                <a14:m>
                  <m:oMathPara xmlns:m="http://schemas.openxmlformats.org/officeDocument/2006/math">
                    <m:oMathParaPr>
                      <m:jc m:val="centerGroup"/>
                    </m:oMathParaPr>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det</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e>
                      </m:func>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r>
                            <a:rPr lang="en-US" sz="1200" b="0" i="1" smtClean="0">
                              <a:latin typeface="Cambria Math" panose="02040503050406030204" pitchFamily="18" charset="0"/>
                            </a:rPr>
                            <m:t>,2</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𝑖</m:t>
                          </m:r>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𝑛</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𝑖</m:t>
                          </m:r>
                          <m:r>
                            <a:rPr lang="en-US" sz="1200" b="0" i="1" smtClean="0">
                              <a:latin typeface="Cambria Math" panose="02040503050406030204" pitchFamily="18" charset="0"/>
                            </a:rPr>
                            <m:t>,</m:t>
                          </m:r>
                          <m:r>
                            <a:rPr lang="en-US" sz="1200" b="0" i="1" smtClean="0">
                              <a:latin typeface="Cambria Math" panose="02040503050406030204" pitchFamily="18" charset="0"/>
                            </a:rPr>
                            <m:t>𝑛</m:t>
                          </m:r>
                        </m:sub>
                      </m:sSub>
                    </m:oMath>
                  </m:oMathPara>
                </a14:m>
                <a:endParaRPr lang="en-US" sz="1200" dirty="0"/>
              </a:p>
              <a:p>
                <a:endParaRPr lang="en-US" sz="1200" dirty="0"/>
              </a:p>
              <a:p>
                <a:r>
                  <a:rPr lang="en-US" sz="1200" dirty="0"/>
                  <a:t>The cofactor expansion of </a:t>
                </a:r>
                <a14:m>
                  <m:oMath xmlns:m="http://schemas.openxmlformats.org/officeDocument/2006/math">
                    <m:r>
                      <a:rPr lang="en-US" sz="1200" b="0" i="1" smtClean="0">
                        <a:latin typeface="Cambria Math" panose="02040503050406030204" pitchFamily="18" charset="0"/>
                      </a:rPr>
                      <m:t>𝐴</m:t>
                    </m:r>
                  </m:oMath>
                </a14:m>
                <a:r>
                  <a:rPr lang="en-US" sz="1200" dirty="0"/>
                  <a:t> along the </a:t>
                </a:r>
                <a14:m>
                  <m:oMath xmlns:m="http://schemas.openxmlformats.org/officeDocument/2006/math">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𝑗</m:t>
                        </m:r>
                      </m:e>
                      <m:sup>
                        <m:r>
                          <a:rPr lang="en-US" sz="1200" b="0" i="1" smtClean="0">
                            <a:latin typeface="Cambria Math" panose="02040503050406030204" pitchFamily="18" charset="0"/>
                          </a:rPr>
                          <m:t>𝑡h</m:t>
                        </m:r>
                      </m:sup>
                    </m:sSup>
                  </m:oMath>
                </a14:m>
                <a:r>
                  <a:rPr lang="en-US" sz="1200" dirty="0"/>
                  <a:t> column is given by</a:t>
                </a:r>
              </a:p>
              <a:p>
                <a:endParaRPr lang="en-US" sz="1200" dirty="0"/>
              </a:p>
              <a:p>
                <a:pPr/>
                <a14:m>
                  <m:oMathPara xmlns:m="http://schemas.openxmlformats.org/officeDocument/2006/math">
                    <m:oMathParaPr>
                      <m:jc m:val="centerGroup"/>
                    </m:oMathParaPr>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det</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e>
                      </m:func>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1,</m:t>
                          </m:r>
                          <m:r>
                            <a:rPr lang="en-US" sz="1200" b="0" i="1" smtClean="0">
                              <a:latin typeface="Cambria Math" panose="02040503050406030204" pitchFamily="18" charset="0"/>
                            </a:rPr>
                            <m:t>𝑗</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1,</m:t>
                          </m:r>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2,</m:t>
                          </m:r>
                          <m:r>
                            <a:rPr lang="en-US" sz="1200" b="0" i="1" smtClean="0">
                              <a:latin typeface="Cambria Math" panose="02040503050406030204" pitchFamily="18" charset="0"/>
                            </a:rPr>
                            <m:t>𝑗</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2,</m:t>
                          </m:r>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𝑗</m:t>
                          </m:r>
                        </m:sub>
                      </m:sSub>
                    </m:oMath>
                  </m:oMathPara>
                </a14:m>
                <a:endParaRPr lang="en-US" sz="1200" dirty="0"/>
              </a:p>
            </p:txBody>
          </p:sp>
        </mc:Choice>
        <mc:Fallback xmlns="">
          <p:sp>
            <p:nvSpPr>
              <p:cNvPr id="4" name="TextBox 3">
                <a:extLst>
                  <a:ext uri="{FF2B5EF4-FFF2-40B4-BE49-F238E27FC236}">
                    <a16:creationId xmlns:a16="http://schemas.microsoft.com/office/drawing/2014/main" id="{EBC6D738-E55C-E6BC-E6A9-A01FEE91D8BB}"/>
                  </a:ext>
                </a:extLst>
              </p:cNvPr>
              <p:cNvSpPr txBox="1">
                <a:spLocks noRot="1" noChangeAspect="1" noMove="1" noResize="1" noEditPoints="1" noAdjustHandles="1" noChangeArrowheads="1" noChangeShapeType="1" noTextEdit="1"/>
              </p:cNvSpPr>
              <p:nvPr/>
            </p:nvSpPr>
            <p:spPr>
              <a:xfrm>
                <a:off x="3779520" y="2760481"/>
                <a:ext cx="4632960" cy="17840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CB64E7C-7C98-468C-DE34-E89C5A922AC6}"/>
                  </a:ext>
                </a:extLst>
              </p:cNvPr>
              <p:cNvSpPr txBox="1"/>
              <p:nvPr/>
            </p:nvSpPr>
            <p:spPr>
              <a:xfrm>
                <a:off x="1371600" y="2255025"/>
                <a:ext cx="6492240" cy="276999"/>
              </a:xfrm>
              <a:prstGeom prst="rect">
                <a:avLst/>
              </a:prstGeom>
              <a:noFill/>
            </p:spPr>
            <p:txBody>
              <a:bodyPr wrap="square" rtlCol="0">
                <a:spAutoFit/>
              </a:bodyPr>
              <a:lstStyle/>
              <a:p>
                <a:r>
                  <a:rPr lang="en-US" sz="1200" dirty="0"/>
                  <a:t>The cofactor expansion is an alternative way to calculate the determinant of an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𝑛</m:t>
                    </m:r>
                  </m:oMath>
                </a14:m>
                <a:r>
                  <a:rPr lang="en-US" sz="1200" dirty="0"/>
                  <a:t> matrix.</a:t>
                </a:r>
              </a:p>
            </p:txBody>
          </p:sp>
        </mc:Choice>
        <mc:Fallback xmlns="">
          <p:sp>
            <p:nvSpPr>
              <p:cNvPr id="5" name="TextBox 4">
                <a:extLst>
                  <a:ext uri="{FF2B5EF4-FFF2-40B4-BE49-F238E27FC236}">
                    <a16:creationId xmlns:a16="http://schemas.microsoft.com/office/drawing/2014/main" id="{3CB64E7C-7C98-468C-DE34-E89C5A922AC6}"/>
                  </a:ext>
                </a:extLst>
              </p:cNvPr>
              <p:cNvSpPr txBox="1">
                <a:spLocks noRot="1" noChangeAspect="1" noMove="1" noResize="1" noEditPoints="1" noAdjustHandles="1" noChangeArrowheads="1" noChangeShapeType="1" noTextEdit="1"/>
              </p:cNvSpPr>
              <p:nvPr/>
            </p:nvSpPr>
            <p:spPr>
              <a:xfrm>
                <a:off x="1371600" y="2255025"/>
                <a:ext cx="6492240" cy="276999"/>
              </a:xfrm>
              <a:prstGeom prst="rect">
                <a:avLst/>
              </a:prstGeom>
              <a:blipFill>
                <a:blip r:embed="rId3"/>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32920127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6E8BB-9B5B-3A35-C8CD-2542CDD9F7A2}"/>
              </a:ext>
            </a:extLst>
          </p:cNvPr>
          <p:cNvSpPr>
            <a:spLocks noGrp="1"/>
          </p:cNvSpPr>
          <p:nvPr>
            <p:ph type="title"/>
          </p:nvPr>
        </p:nvSpPr>
        <p:spPr/>
        <p:txBody>
          <a:bodyPr/>
          <a:lstStyle/>
          <a:p>
            <a:r>
              <a:rPr lang="en-US" dirty="0"/>
              <a:t>cofactor expansion</a:t>
            </a:r>
          </a:p>
        </p:txBody>
      </p:sp>
      <p:sp>
        <p:nvSpPr>
          <p:cNvPr id="5" name="TextBox 4">
            <a:extLst>
              <a:ext uri="{FF2B5EF4-FFF2-40B4-BE49-F238E27FC236}">
                <a16:creationId xmlns:a16="http://schemas.microsoft.com/office/drawing/2014/main" id="{3CB64E7C-7C98-468C-DE34-E89C5A922AC6}"/>
              </a:ext>
            </a:extLst>
          </p:cNvPr>
          <p:cNvSpPr txBox="1"/>
          <p:nvPr/>
        </p:nvSpPr>
        <p:spPr>
          <a:xfrm>
            <a:off x="1371600" y="2255025"/>
            <a:ext cx="6532880" cy="276999"/>
          </a:xfrm>
          <a:prstGeom prst="rect">
            <a:avLst/>
          </a:prstGeom>
          <a:noFill/>
        </p:spPr>
        <p:txBody>
          <a:bodyPr wrap="square" rtlCol="0">
            <a:spAutoFit/>
          </a:bodyPr>
          <a:lstStyle/>
          <a:p>
            <a:r>
              <a:rPr lang="en-US" sz="1200" dirty="0"/>
              <a:t>Using the cofactor expansion along the 2</a:t>
            </a:r>
            <a:r>
              <a:rPr lang="en-US" sz="1200" baseline="30000" dirty="0"/>
              <a:t>nd</a:t>
            </a:r>
            <a:r>
              <a:rPr lang="en-US" sz="1200" dirty="0"/>
              <a:t> row, find the determinant of the following matrix:</a:t>
            </a:r>
          </a:p>
        </p:txBody>
      </p:sp>
      <p:pic>
        <p:nvPicPr>
          <p:cNvPr id="3" name="Picture 2" descr="A number with black text&#10;&#10;Description automatically generated with medium confidence">
            <a:extLst>
              <a:ext uri="{FF2B5EF4-FFF2-40B4-BE49-F238E27FC236}">
                <a16:creationId xmlns:a16="http://schemas.microsoft.com/office/drawing/2014/main" id="{4152C68F-4DC7-AB22-A9D0-FC856E6B5AFA}"/>
              </a:ext>
            </a:extLst>
          </p:cNvPr>
          <p:cNvPicPr>
            <a:picLocks noChangeAspect="1"/>
          </p:cNvPicPr>
          <p:nvPr/>
        </p:nvPicPr>
        <p:blipFill>
          <a:blip r:embed="rId2"/>
          <a:stretch>
            <a:fillRect/>
          </a:stretch>
        </p:blipFill>
        <p:spPr>
          <a:xfrm>
            <a:off x="4225325" y="2532024"/>
            <a:ext cx="1870675" cy="100584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771D4A-8D21-498C-8AB3-83A8F223760A}"/>
                  </a:ext>
                </a:extLst>
              </p:cNvPr>
              <p:cNvSpPr txBox="1"/>
              <p:nvPr/>
            </p:nvSpPr>
            <p:spPr>
              <a:xfrm>
                <a:off x="2885440" y="3667760"/>
                <a:ext cx="5171440" cy="1035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det</m:t>
                          </m:r>
                        </m:fName>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𝐴</m:t>
                              </m:r>
                            </m:e>
                          </m:d>
                        </m:e>
                      </m:func>
                      <m:r>
                        <a:rPr lang="en-US" sz="1200" b="0" i="1" smtClean="0">
                          <a:latin typeface="Cambria Math" panose="02040503050406030204" pitchFamily="18" charset="0"/>
                        </a:rPr>
                        <m:t>=−3</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2,1</m:t>
                          </m:r>
                        </m:sub>
                      </m:sSub>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−5</m:t>
                          </m:r>
                        </m:e>
                      </m:d>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2,2</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2,3</m:t>
                          </m:r>
                        </m:sub>
                      </m:sSub>
                      <m:r>
                        <a:rPr lang="en-US" sz="1200" b="0" i="1" smtClean="0">
                          <a:latin typeface="Cambria Math" panose="02040503050406030204" pitchFamily="18" charset="0"/>
                        </a:rPr>
                        <m:t>+5</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𝐶</m:t>
                          </m:r>
                        </m:e>
                        <m:sub>
                          <m:r>
                            <a:rPr lang="en-US" sz="1200" b="0" i="1" smtClean="0">
                              <a:latin typeface="Cambria Math" panose="02040503050406030204" pitchFamily="18" charset="0"/>
                            </a:rPr>
                            <m:t>2,4</m:t>
                          </m:r>
                        </m:sub>
                      </m:sSub>
                    </m:oMath>
                  </m:oMathPara>
                </a14:m>
                <a:endParaRPr lang="en-US" sz="1200" dirty="0"/>
              </a:p>
              <a:p>
                <a:endParaRPr lang="en-US" sz="1200" dirty="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e>
                          </m:d>
                        </m:e>
                        <m:sup>
                          <m:r>
                            <a:rPr lang="en-US" sz="1200" b="0" i="1" smtClean="0">
                              <a:latin typeface="Cambria Math" panose="02040503050406030204" pitchFamily="18" charset="0"/>
                            </a:rPr>
                            <m:t>2+1</m:t>
                          </m:r>
                        </m:sup>
                      </m:s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2,1</m:t>
                          </m:r>
                        </m:sub>
                      </m:sSub>
                      <m:r>
                        <a:rPr lang="en-US" sz="1200" b="0" i="1" smtClean="0">
                          <a:latin typeface="Cambria Math" panose="02040503050406030204" pitchFamily="18" charset="0"/>
                        </a:rPr>
                        <m:t>+</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−5</m:t>
                          </m:r>
                        </m:e>
                      </m:d>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e>
                          </m:d>
                        </m:e>
                        <m:sup>
                          <m:r>
                            <a:rPr lang="en-US" sz="1200" b="0" i="1" smtClean="0">
                              <a:latin typeface="Cambria Math" panose="02040503050406030204" pitchFamily="18" charset="0"/>
                            </a:rPr>
                            <m:t>2+2</m:t>
                          </m:r>
                        </m:sup>
                      </m:s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2,2</m:t>
                          </m:r>
                        </m:sub>
                      </m:sSub>
                      <m:r>
                        <a:rPr lang="en-US" sz="1200" b="0" i="1" smtClean="0">
                          <a:latin typeface="Cambria Math" panose="02040503050406030204" pitchFamily="18" charset="0"/>
                        </a:rPr>
                        <m:t>+2</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e>
                          </m:d>
                        </m:e>
                        <m:sup>
                          <m:r>
                            <a:rPr lang="en-US" sz="1200" b="0" i="1" smtClean="0">
                              <a:latin typeface="Cambria Math" panose="02040503050406030204" pitchFamily="18" charset="0"/>
                            </a:rPr>
                            <m:t>2+3</m:t>
                          </m:r>
                        </m:sup>
                      </m:s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2,3</m:t>
                          </m:r>
                        </m:sub>
                      </m:sSub>
                      <m:r>
                        <a:rPr lang="en-US" sz="1200" b="0" i="1" smtClean="0">
                          <a:latin typeface="Cambria Math" panose="02040503050406030204" pitchFamily="18" charset="0"/>
                        </a:rPr>
                        <m:t>+5</m:t>
                      </m:r>
                      <m:sSup>
                        <m:sSupPr>
                          <m:ctrlPr>
                            <a:rPr lang="en-US" sz="1200" b="0" i="1" smtClean="0">
                              <a:latin typeface="Cambria Math" panose="02040503050406030204" pitchFamily="18" charset="0"/>
                            </a:rPr>
                          </m:ctrlPr>
                        </m:sSupPr>
                        <m:e>
                          <m:d>
                            <m:dPr>
                              <m:ctrlPr>
                                <a:rPr lang="en-US" sz="1200" b="0" i="1" smtClean="0">
                                  <a:latin typeface="Cambria Math" panose="02040503050406030204" pitchFamily="18" charset="0"/>
                                </a:rPr>
                              </m:ctrlPr>
                            </m:dPr>
                            <m:e>
                              <m:r>
                                <a:rPr lang="en-US" sz="1200" b="0" i="1" smtClean="0">
                                  <a:latin typeface="Cambria Math" panose="02040503050406030204" pitchFamily="18" charset="0"/>
                                </a:rPr>
                                <m:t>−1</m:t>
                              </m:r>
                            </m:e>
                          </m:d>
                        </m:e>
                        <m:sup>
                          <m:r>
                            <a:rPr lang="en-US" sz="1200" b="0" i="1" smtClean="0">
                              <a:latin typeface="Cambria Math" panose="02040503050406030204" pitchFamily="18" charset="0"/>
                            </a:rPr>
                            <m:t>2+4</m:t>
                          </m:r>
                        </m:sup>
                      </m:s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2,4</m:t>
                          </m:r>
                        </m:sub>
                      </m:sSub>
                    </m:oMath>
                  </m:oMathPara>
                </a14:m>
                <a:endParaRPr lang="en-US" sz="1200" dirty="0"/>
              </a:p>
              <a:p>
                <a:endParaRPr lang="en-US" sz="1200" dirty="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2,1</m:t>
                          </m:r>
                        </m:sub>
                      </m:sSub>
                      <m:r>
                        <a:rPr lang="en-US" sz="1200" b="0" i="1" smtClean="0">
                          <a:latin typeface="Cambria Math" panose="02040503050406030204" pitchFamily="18" charset="0"/>
                        </a:rPr>
                        <m:t>−5</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2,2</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2,3</m:t>
                          </m:r>
                        </m:sub>
                      </m:sSub>
                      <m:r>
                        <a:rPr lang="en-US" sz="1200" b="0" i="1" smtClean="0">
                          <a:latin typeface="Cambria Math" panose="02040503050406030204" pitchFamily="18" charset="0"/>
                        </a:rPr>
                        <m:t>+5</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2,4</m:t>
                          </m:r>
                        </m:sub>
                      </m:sSub>
                    </m:oMath>
                  </m:oMathPara>
                </a14:m>
                <a:endParaRPr lang="en-US" sz="1200" dirty="0"/>
              </a:p>
            </p:txBody>
          </p:sp>
        </mc:Choice>
        <mc:Fallback xmlns="">
          <p:sp>
            <p:nvSpPr>
              <p:cNvPr id="6" name="TextBox 5">
                <a:extLst>
                  <a:ext uri="{FF2B5EF4-FFF2-40B4-BE49-F238E27FC236}">
                    <a16:creationId xmlns:a16="http://schemas.microsoft.com/office/drawing/2014/main" id="{62771D4A-8D21-498C-8AB3-83A8F223760A}"/>
                  </a:ext>
                </a:extLst>
              </p:cNvPr>
              <p:cNvSpPr txBox="1">
                <a:spLocks noRot="1" noChangeAspect="1" noMove="1" noResize="1" noEditPoints="1" noAdjustHandles="1" noChangeArrowheads="1" noChangeShapeType="1" noTextEdit="1"/>
              </p:cNvSpPr>
              <p:nvPr/>
            </p:nvSpPr>
            <p:spPr>
              <a:xfrm>
                <a:off x="2885440" y="3667760"/>
                <a:ext cx="5171440" cy="1035796"/>
              </a:xfrm>
              <a:prstGeom prst="rect">
                <a:avLst/>
              </a:prstGeom>
              <a:blipFill>
                <a:blip r:embed="rId3"/>
                <a:stretch>
                  <a:fillRect/>
                </a:stretch>
              </a:blipFill>
            </p:spPr>
            <p:txBody>
              <a:bodyPr/>
              <a:lstStyle/>
              <a:p>
                <a:r>
                  <a:rPr lang="en-US">
                    <a:noFill/>
                  </a:rPr>
                  <a:t> </a:t>
                </a:r>
              </a:p>
            </p:txBody>
          </p:sp>
        </mc:Fallback>
      </mc:AlternateContent>
      <p:pic>
        <p:nvPicPr>
          <p:cNvPr id="8" name="Picture 7" descr="A number and numbers on a white background&#10;&#10;Description automatically generated">
            <a:extLst>
              <a:ext uri="{FF2B5EF4-FFF2-40B4-BE49-F238E27FC236}">
                <a16:creationId xmlns:a16="http://schemas.microsoft.com/office/drawing/2014/main" id="{49913CED-07A7-F22F-E0A7-57964CBA2089}"/>
              </a:ext>
            </a:extLst>
          </p:cNvPr>
          <p:cNvPicPr>
            <a:picLocks noChangeAspect="1"/>
          </p:cNvPicPr>
          <p:nvPr/>
        </p:nvPicPr>
        <p:blipFill>
          <a:blip r:embed="rId4"/>
          <a:stretch>
            <a:fillRect/>
          </a:stretch>
        </p:blipFill>
        <p:spPr>
          <a:xfrm>
            <a:off x="2987554" y="4833452"/>
            <a:ext cx="5101310" cy="75895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DAC3BE7-3E69-D4F8-3864-D95C8DCD1274}"/>
                  </a:ext>
                </a:extLst>
              </p:cNvPr>
              <p:cNvSpPr txBox="1"/>
              <p:nvPr/>
            </p:nvSpPr>
            <p:spPr>
              <a:xfrm>
                <a:off x="3557009" y="5815693"/>
                <a:ext cx="396240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3</m:t>
                          </m:r>
                        </m:e>
                      </m:d>
                      <m:r>
                        <a:rPr lang="en-US" sz="1200" b="0" i="1" smtClean="0">
                          <a:latin typeface="Cambria Math" panose="02040503050406030204" pitchFamily="18" charset="0"/>
                        </a:rPr>
                        <m:t>−3</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−15</m:t>
                          </m:r>
                        </m:e>
                      </m:d>
                      <m:r>
                        <a:rPr lang="en-US" sz="1200" b="0" i="1" smtClean="0">
                          <a:latin typeface="Cambria Math" panose="02040503050406030204" pitchFamily="18" charset="0"/>
                        </a:rPr>
                        <m:t>−2</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46</m:t>
                          </m:r>
                        </m:e>
                      </m:d>
                      <m:r>
                        <a:rPr lang="en-US" sz="1200" b="0" i="1" smtClean="0">
                          <a:latin typeface="Cambria Math" panose="02040503050406030204" pitchFamily="18" charset="0"/>
                        </a:rPr>
                        <m:t>+5</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−21</m:t>
                          </m:r>
                        </m:e>
                      </m:d>
                      <m:r>
                        <a:rPr lang="en-US" sz="1200" b="0" i="1" smtClean="0">
                          <a:latin typeface="Cambria Math" panose="02040503050406030204" pitchFamily="18" charset="0"/>
                        </a:rPr>
                        <m:t>=−113</m:t>
                      </m:r>
                    </m:oMath>
                  </m:oMathPara>
                </a14:m>
                <a:endParaRPr lang="en-US" sz="1200" dirty="0"/>
              </a:p>
            </p:txBody>
          </p:sp>
        </mc:Choice>
        <mc:Fallback xmlns="">
          <p:sp>
            <p:nvSpPr>
              <p:cNvPr id="9" name="TextBox 8">
                <a:extLst>
                  <a:ext uri="{FF2B5EF4-FFF2-40B4-BE49-F238E27FC236}">
                    <a16:creationId xmlns:a16="http://schemas.microsoft.com/office/drawing/2014/main" id="{6DAC3BE7-3E69-D4F8-3864-D95C8DCD1274}"/>
                  </a:ext>
                </a:extLst>
              </p:cNvPr>
              <p:cNvSpPr txBox="1">
                <a:spLocks noRot="1" noChangeAspect="1" noMove="1" noResize="1" noEditPoints="1" noAdjustHandles="1" noChangeArrowheads="1" noChangeShapeType="1" noTextEdit="1"/>
              </p:cNvSpPr>
              <p:nvPr/>
            </p:nvSpPr>
            <p:spPr>
              <a:xfrm>
                <a:off x="3557009" y="5815693"/>
                <a:ext cx="3962400" cy="27699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132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82A83-FA20-C349-6134-013B85C70855}"/>
              </a:ext>
            </a:extLst>
          </p:cNvPr>
          <p:cNvSpPr>
            <a:spLocks noGrp="1"/>
          </p:cNvSpPr>
          <p:nvPr>
            <p:ph type="title"/>
          </p:nvPr>
        </p:nvSpPr>
        <p:spPr/>
        <p:txBody>
          <a:bodyPr/>
          <a:lstStyle/>
          <a:p>
            <a:r>
              <a:rPr lang="en-US" dirty="0"/>
              <a:t>python</a:t>
            </a:r>
          </a:p>
        </p:txBody>
      </p:sp>
      <p:pic>
        <p:nvPicPr>
          <p:cNvPr id="6" name="Picture 5" descr="A screenshot of a computer code&#10;&#10;Description automatically generated">
            <a:extLst>
              <a:ext uri="{FF2B5EF4-FFF2-40B4-BE49-F238E27FC236}">
                <a16:creationId xmlns:a16="http://schemas.microsoft.com/office/drawing/2014/main" id="{8EEA8AC7-DC0A-B735-022C-E00E4BF2C270}"/>
              </a:ext>
            </a:extLst>
          </p:cNvPr>
          <p:cNvPicPr>
            <a:picLocks noChangeAspect="1"/>
          </p:cNvPicPr>
          <p:nvPr/>
        </p:nvPicPr>
        <p:blipFill>
          <a:blip r:embed="rId2"/>
          <a:stretch>
            <a:fillRect/>
          </a:stretch>
        </p:blipFill>
        <p:spPr>
          <a:xfrm>
            <a:off x="1371599" y="1759744"/>
            <a:ext cx="4522619" cy="3291840"/>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6DC3F43A-74FE-8318-4498-5920B51B2088}"/>
              </a:ext>
            </a:extLst>
          </p:cNvPr>
          <p:cNvPicPr>
            <a:picLocks noChangeAspect="1"/>
          </p:cNvPicPr>
          <p:nvPr/>
        </p:nvPicPr>
        <p:blipFill>
          <a:blip r:embed="rId3"/>
          <a:stretch>
            <a:fillRect/>
          </a:stretch>
        </p:blipFill>
        <p:spPr>
          <a:xfrm>
            <a:off x="6096000" y="1759744"/>
            <a:ext cx="4522619" cy="3291840"/>
          </a:xfrm>
          <a:prstGeom prst="rect">
            <a:avLst/>
          </a:prstGeom>
        </p:spPr>
      </p:pic>
      <p:pic>
        <p:nvPicPr>
          <p:cNvPr id="10" name="Picture 9" descr="A white background with green and purple text&#10;&#10;Description automatically generated">
            <a:extLst>
              <a:ext uri="{FF2B5EF4-FFF2-40B4-BE49-F238E27FC236}">
                <a16:creationId xmlns:a16="http://schemas.microsoft.com/office/drawing/2014/main" id="{37AE8BDD-FA44-7DF8-49D1-0E1F9DF9B19C}"/>
              </a:ext>
            </a:extLst>
          </p:cNvPr>
          <p:cNvPicPr>
            <a:picLocks noChangeAspect="1"/>
          </p:cNvPicPr>
          <p:nvPr/>
        </p:nvPicPr>
        <p:blipFill>
          <a:blip r:embed="rId4"/>
          <a:stretch>
            <a:fillRect/>
          </a:stretch>
        </p:blipFill>
        <p:spPr>
          <a:xfrm>
            <a:off x="2674620" y="5120640"/>
            <a:ext cx="5179726" cy="1280160"/>
          </a:xfrm>
          <a:prstGeom prst="rect">
            <a:avLst/>
          </a:prstGeom>
        </p:spPr>
      </p:pic>
    </p:spTree>
    <p:extLst>
      <p:ext uri="{BB962C8B-B14F-4D97-AF65-F5344CB8AC3E}">
        <p14:creationId xmlns:p14="http://schemas.microsoft.com/office/powerpoint/2010/main" val="853287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6DE8-F91B-7849-A417-D86801BD144B}"/>
              </a:ext>
            </a:extLst>
          </p:cNvPr>
          <p:cNvSpPr>
            <a:spLocks noGrp="1"/>
          </p:cNvSpPr>
          <p:nvPr>
            <p:ph type="title"/>
          </p:nvPr>
        </p:nvSpPr>
        <p:spPr/>
        <p:txBody>
          <a:bodyPr/>
          <a:lstStyle/>
          <a:p>
            <a:r>
              <a:rPr lang="en-US" dirty="0"/>
              <a:t>Cramer’s rule: 2x2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1635F74-1259-F346-922F-9FE6CCCDB42E}"/>
                  </a:ext>
                </a:extLst>
              </p:cNvPr>
              <p:cNvSpPr txBox="1"/>
              <p:nvPr/>
            </p:nvSpPr>
            <p:spPr>
              <a:xfrm>
                <a:off x="4750377" y="1776845"/>
                <a:ext cx="2691245" cy="1169551"/>
              </a:xfrm>
              <a:prstGeom prst="rect">
                <a:avLst/>
              </a:prstGeom>
              <a:noFill/>
            </p:spPr>
            <p:txBody>
              <a:bodyPr wrap="square" rtlCol="0">
                <a:spAutoFit/>
              </a:bodyPr>
              <a:lstStyle/>
              <a:p>
                <a:r>
                  <a:rPr lang="en-US" sz="1400" dirty="0"/>
                  <a:t>Consider the system of equations:</a:t>
                </a:r>
              </a:p>
              <a:p>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𝑐</m:t>
                          </m:r>
                        </m:e>
                        <m:sub>
                          <m:r>
                            <a:rPr lang="en-US" sz="1400" b="0" i="1" smtClean="0">
                              <a:solidFill>
                                <a:srgbClr val="FF0000"/>
                              </a:solidFill>
                              <a:latin typeface="Cambria Math" panose="02040503050406030204" pitchFamily="18" charset="0"/>
                            </a:rPr>
                            <m:t>1</m:t>
                          </m:r>
                        </m:sub>
                      </m:sSub>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𝑐</m:t>
                          </m:r>
                        </m:e>
                        <m:sub>
                          <m:r>
                            <a:rPr lang="en-US" sz="1400" b="0" i="1" smtClean="0">
                              <a:solidFill>
                                <a:srgbClr val="FF0000"/>
                              </a:solidFill>
                              <a:latin typeface="Cambria Math" panose="02040503050406030204" pitchFamily="18" charset="0"/>
                            </a:rPr>
                            <m:t>2</m:t>
                          </m:r>
                        </m:sub>
                      </m:sSub>
                    </m:oMath>
                  </m:oMathPara>
                </a14:m>
                <a:endParaRPr lang="en-US" sz="1400" dirty="0"/>
              </a:p>
            </p:txBody>
          </p:sp>
        </mc:Choice>
        <mc:Fallback xmlns="">
          <p:sp>
            <p:nvSpPr>
              <p:cNvPr id="3" name="TextBox 2">
                <a:extLst>
                  <a:ext uri="{FF2B5EF4-FFF2-40B4-BE49-F238E27FC236}">
                    <a16:creationId xmlns:a16="http://schemas.microsoft.com/office/drawing/2014/main" id="{E1635F74-1259-F346-922F-9FE6CCCDB42E}"/>
                  </a:ext>
                </a:extLst>
              </p:cNvPr>
              <p:cNvSpPr txBox="1">
                <a:spLocks noRot="1" noChangeAspect="1" noMove="1" noResize="1" noEditPoints="1" noAdjustHandles="1" noChangeArrowheads="1" noChangeShapeType="1" noTextEdit="1"/>
              </p:cNvSpPr>
              <p:nvPr/>
            </p:nvSpPr>
            <p:spPr>
              <a:xfrm>
                <a:off x="4750377" y="1776845"/>
                <a:ext cx="2691245" cy="1169551"/>
              </a:xfrm>
              <a:prstGeom prst="rect">
                <a:avLst/>
              </a:prstGeom>
              <a:blipFill>
                <a:blip r:embed="rId2"/>
                <a:stretch>
                  <a:fillRect l="-467"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90AC61-B6E7-354F-A7CC-49DB2CE7DD53}"/>
                  </a:ext>
                </a:extLst>
              </p:cNvPr>
              <p:cNvSpPr txBox="1"/>
              <p:nvPr/>
            </p:nvSpPr>
            <p:spPr>
              <a:xfrm>
                <a:off x="1018309" y="3236295"/>
                <a:ext cx="3106882" cy="523220"/>
              </a:xfrm>
              <a:prstGeom prst="rect">
                <a:avLst/>
              </a:prstGeom>
              <a:noFill/>
            </p:spPr>
            <p:txBody>
              <a:bodyPr wrap="square" rtlCol="0">
                <a:spAutoFit/>
              </a:bodyPr>
              <a:lstStyle/>
              <a:p>
                <a:r>
                  <a:rPr lang="en-US" sz="1400" dirty="0"/>
                  <a:t>Let </a:t>
                </a:r>
                <a14:m>
                  <m:oMath xmlns:m="http://schemas.openxmlformats.org/officeDocument/2006/math">
                    <m:r>
                      <a:rPr lang="en-US" sz="1400" b="0" i="1" smtClean="0">
                        <a:latin typeface="Cambria Math" panose="02040503050406030204" pitchFamily="18" charset="0"/>
                      </a:rPr>
                      <m:t>𝐷</m:t>
                    </m:r>
                  </m:oMath>
                </a14:m>
                <a:r>
                  <a:rPr lang="en-US" sz="1400" dirty="0"/>
                  <a:t> be the determinant of the coefficient matrix and assume </a:t>
                </a:r>
                <a14:m>
                  <m:oMath xmlns:m="http://schemas.openxmlformats.org/officeDocument/2006/math">
                    <m:r>
                      <a:rPr lang="en-US" sz="1400" b="0" i="1" smtClean="0">
                        <a:latin typeface="Cambria Math" panose="02040503050406030204" pitchFamily="18" charset="0"/>
                      </a:rPr>
                      <m:t>𝐷</m:t>
                    </m:r>
                    <m:r>
                      <a:rPr lang="en-US" sz="1400" b="0" i="1" smtClean="0">
                        <a:latin typeface="Cambria Math" panose="02040503050406030204" pitchFamily="18" charset="0"/>
                      </a:rPr>
                      <m:t>≠0</m:t>
                    </m:r>
                  </m:oMath>
                </a14:m>
                <a:endParaRPr lang="en-US" sz="1400" dirty="0"/>
              </a:p>
            </p:txBody>
          </p:sp>
        </mc:Choice>
        <mc:Fallback xmlns="">
          <p:sp>
            <p:nvSpPr>
              <p:cNvPr id="4" name="TextBox 3">
                <a:extLst>
                  <a:ext uri="{FF2B5EF4-FFF2-40B4-BE49-F238E27FC236}">
                    <a16:creationId xmlns:a16="http://schemas.microsoft.com/office/drawing/2014/main" id="{2C90AC61-B6E7-354F-A7CC-49DB2CE7DD53}"/>
                  </a:ext>
                </a:extLst>
              </p:cNvPr>
              <p:cNvSpPr txBox="1">
                <a:spLocks noRot="1" noChangeAspect="1" noMove="1" noResize="1" noEditPoints="1" noAdjustHandles="1" noChangeArrowheads="1" noChangeShapeType="1" noTextEdit="1"/>
              </p:cNvSpPr>
              <p:nvPr/>
            </p:nvSpPr>
            <p:spPr>
              <a:xfrm>
                <a:off x="1018309" y="3236295"/>
                <a:ext cx="3106882" cy="523220"/>
              </a:xfrm>
              <a:prstGeom prst="rect">
                <a:avLst/>
              </a:prstGeom>
              <a:blipFill>
                <a:blip r:embed="rId3"/>
                <a:stretch>
                  <a:fillRect l="-816" t="-2326"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461D5F-BEB9-2E4C-9CD9-012B2E47F816}"/>
                  </a:ext>
                </a:extLst>
              </p:cNvPr>
              <p:cNvSpPr txBox="1"/>
              <p:nvPr/>
            </p:nvSpPr>
            <p:spPr>
              <a:xfrm>
                <a:off x="4871602" y="3032553"/>
                <a:ext cx="2982191" cy="930704"/>
              </a:xfrm>
              <a:prstGeom prst="rect">
                <a:avLst/>
              </a:prstGeom>
              <a:noFill/>
            </p:spPr>
            <p:txBody>
              <a:bodyPr wrap="square" rtlCol="0">
                <a:spAutoFit/>
              </a:bodyPr>
              <a:lstStyle/>
              <a:p>
                <a:r>
                  <a:rPr lang="en-US" sz="1400" dirty="0"/>
                  <a:t>Define</a:t>
                </a:r>
              </a:p>
              <a:p>
                <a:endParaRPr lang="en-US" sz="1400" dirty="0"/>
              </a:p>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𝑐</m:t>
                                  </m:r>
                                </m:e>
                                <m:sub>
                                  <m:r>
                                    <a:rPr lang="en-US" sz="1400" b="0" i="1" smtClean="0">
                                      <a:solidFill>
                                        <a:srgbClr val="FF0000"/>
                                      </a:solidFill>
                                      <a:latin typeface="Cambria Math" panose="02040503050406030204" pitchFamily="18" charset="0"/>
                                    </a:rPr>
                                    <m:t>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e>
                          </m:mr>
                          <m:mr>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𝑐</m:t>
                                  </m:r>
                                </m:e>
                                <m:sub>
                                  <m:r>
                                    <a:rPr lang="en-US" sz="1400" b="0" i="1" smtClean="0">
                                      <a:solidFill>
                                        <a:srgbClr val="FF0000"/>
                                      </a:solidFill>
                                      <a:latin typeface="Cambria Math" panose="02040503050406030204" pitchFamily="18" charset="0"/>
                                    </a:rPr>
                                    <m:t>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mr>
                        </m:m>
                      </m:e>
                    </m:d>
                  </m:oMath>
                </a14:m>
                <a:r>
                  <a:rPr lang="en-US" sz="1400" dirty="0"/>
                  <a:t> and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𝑐</m:t>
                                  </m:r>
                                </m:e>
                                <m:sub>
                                  <m:r>
                                    <a:rPr lang="en-US" sz="1400" b="0" i="1" smtClean="0">
                                      <a:solidFill>
                                        <a:srgbClr val="FF0000"/>
                                      </a:solidFill>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𝑐</m:t>
                                  </m:r>
                                </m:e>
                                <m:sub>
                                  <m:r>
                                    <a:rPr lang="en-US" sz="1400" b="0" i="1" smtClean="0">
                                      <a:solidFill>
                                        <a:srgbClr val="FF0000"/>
                                      </a:solidFill>
                                      <a:latin typeface="Cambria Math" panose="02040503050406030204" pitchFamily="18" charset="0"/>
                                    </a:rPr>
                                    <m:t>2</m:t>
                                  </m:r>
                                </m:sub>
                              </m:sSub>
                            </m:e>
                          </m:mr>
                        </m:m>
                      </m:e>
                    </m:d>
                  </m:oMath>
                </a14:m>
                <a:endParaRPr lang="en-US" sz="1400" dirty="0"/>
              </a:p>
            </p:txBody>
          </p:sp>
        </mc:Choice>
        <mc:Fallback xmlns="">
          <p:sp>
            <p:nvSpPr>
              <p:cNvPr id="5" name="TextBox 4">
                <a:extLst>
                  <a:ext uri="{FF2B5EF4-FFF2-40B4-BE49-F238E27FC236}">
                    <a16:creationId xmlns:a16="http://schemas.microsoft.com/office/drawing/2014/main" id="{7A461D5F-BEB9-2E4C-9CD9-012B2E47F816}"/>
                  </a:ext>
                </a:extLst>
              </p:cNvPr>
              <p:cNvSpPr txBox="1">
                <a:spLocks noRot="1" noChangeAspect="1" noMove="1" noResize="1" noEditPoints="1" noAdjustHandles="1" noChangeArrowheads="1" noChangeShapeType="1" noTextEdit="1"/>
              </p:cNvSpPr>
              <p:nvPr/>
            </p:nvSpPr>
            <p:spPr>
              <a:xfrm>
                <a:off x="4871602" y="3032553"/>
                <a:ext cx="2982191" cy="930704"/>
              </a:xfrm>
              <a:prstGeom prst="rect">
                <a:avLst/>
              </a:prstGeom>
              <a:blipFill>
                <a:blip r:embed="rId4"/>
                <a:stretch>
                  <a:fillRect l="-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D0BE13D-F8AC-C442-8F1D-982E1B38638C}"/>
                  </a:ext>
                </a:extLst>
              </p:cNvPr>
              <p:cNvSpPr txBox="1"/>
              <p:nvPr/>
            </p:nvSpPr>
            <p:spPr>
              <a:xfrm>
                <a:off x="8229600" y="3032297"/>
                <a:ext cx="3200400" cy="930960"/>
              </a:xfrm>
              <a:prstGeom prst="rect">
                <a:avLst/>
              </a:prstGeom>
              <a:noFill/>
            </p:spPr>
            <p:txBody>
              <a:bodyPr wrap="square" rtlCol="0">
                <a:spAutoFit/>
              </a:bodyPr>
              <a:lstStyle/>
              <a:p>
                <a:r>
                  <a:rPr lang="en-US" sz="1400" dirty="0"/>
                  <a:t>The solution to the system is given by</a:t>
                </a:r>
              </a:p>
              <a:p>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num>
                        <m:den>
                          <m:r>
                            <a:rPr lang="en-US" sz="1400" b="0" i="1" smtClean="0">
                              <a:latin typeface="Cambria Math" panose="02040503050406030204" pitchFamily="18" charset="0"/>
                            </a:rPr>
                            <m:t>𝐷</m:t>
                          </m:r>
                        </m:den>
                      </m:f>
                      <m:r>
                        <a:rPr lang="en-US" sz="1400" b="0" i="0" smtClean="0">
                          <a:latin typeface="Cambria Math" panose="02040503050406030204" pitchFamily="18" charset="0"/>
                        </a:rPr>
                        <m:t>, </m:t>
                      </m:r>
                      <m:r>
                        <m:rPr>
                          <m:sty m:val="p"/>
                        </m:rPr>
                        <a:rPr lang="en-US" sz="1400" b="0" i="0" smtClean="0">
                          <a:latin typeface="Cambria Math" panose="02040503050406030204" pitchFamily="18" charset="0"/>
                        </a:rPr>
                        <m:t>y</m:t>
                      </m:r>
                      <m:r>
                        <a:rPr lang="en-US" sz="1400" b="0" i="0"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num>
                        <m:den>
                          <m:r>
                            <a:rPr lang="en-US" sz="1400" b="0" i="1" smtClean="0">
                              <a:latin typeface="Cambria Math" panose="02040503050406030204" pitchFamily="18" charset="0"/>
                            </a:rPr>
                            <m:t>𝐷</m:t>
                          </m:r>
                        </m:den>
                      </m:f>
                    </m:oMath>
                  </m:oMathPara>
                </a14:m>
                <a:endParaRPr lang="en-US" sz="1400" dirty="0"/>
              </a:p>
            </p:txBody>
          </p:sp>
        </mc:Choice>
        <mc:Fallback xmlns="">
          <p:sp>
            <p:nvSpPr>
              <p:cNvPr id="6" name="TextBox 5">
                <a:extLst>
                  <a:ext uri="{FF2B5EF4-FFF2-40B4-BE49-F238E27FC236}">
                    <a16:creationId xmlns:a16="http://schemas.microsoft.com/office/drawing/2014/main" id="{5D0BE13D-F8AC-C442-8F1D-982E1B38638C}"/>
                  </a:ext>
                </a:extLst>
              </p:cNvPr>
              <p:cNvSpPr txBox="1">
                <a:spLocks noRot="1" noChangeAspect="1" noMove="1" noResize="1" noEditPoints="1" noAdjustHandles="1" noChangeArrowheads="1" noChangeShapeType="1" noTextEdit="1"/>
              </p:cNvSpPr>
              <p:nvPr/>
            </p:nvSpPr>
            <p:spPr>
              <a:xfrm>
                <a:off x="8229600" y="3032297"/>
                <a:ext cx="3200400" cy="930960"/>
              </a:xfrm>
              <a:prstGeom prst="rect">
                <a:avLst/>
              </a:prstGeom>
              <a:blipFill>
                <a:blip r:embed="rId5"/>
                <a:stretch>
                  <a:fillRect l="-791" b="-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DCADEF-96A1-DE40-9D71-00F7A099C55A}"/>
                  </a:ext>
                </a:extLst>
              </p:cNvPr>
              <p:cNvSpPr txBox="1"/>
              <p:nvPr/>
            </p:nvSpPr>
            <p:spPr>
              <a:xfrm>
                <a:off x="753340" y="4331598"/>
                <a:ext cx="123651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𝑥</m:t>
                      </m:r>
                      <m:r>
                        <a:rPr lang="en-US" sz="1400" b="0" i="1" smtClean="0">
                          <a:latin typeface="Cambria Math" panose="02040503050406030204" pitchFamily="18" charset="0"/>
                        </a:rPr>
                        <m:t>+5</m:t>
                      </m:r>
                      <m:r>
                        <a:rPr lang="en-US" sz="1400" b="0" i="1" smtClean="0">
                          <a:latin typeface="Cambria Math" panose="02040503050406030204" pitchFamily="18" charset="0"/>
                        </a:rPr>
                        <m:t>𝑦</m:t>
                      </m:r>
                      <m:r>
                        <a:rPr lang="en-US" sz="1400" b="0" i="1" smtClean="0">
                          <a:latin typeface="Cambria Math" panose="02040503050406030204" pitchFamily="18" charset="0"/>
                        </a:rPr>
                        <m:t>=15</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+4</m:t>
                      </m:r>
                      <m:r>
                        <a:rPr lang="en-US" sz="1400" b="0" i="1" smtClean="0">
                          <a:latin typeface="Cambria Math" panose="02040503050406030204" pitchFamily="18" charset="0"/>
                        </a:rPr>
                        <m:t>𝑦</m:t>
                      </m:r>
                      <m:r>
                        <a:rPr lang="en-US" sz="1400" b="0" i="1" smtClean="0">
                          <a:latin typeface="Cambria Math" panose="02040503050406030204" pitchFamily="18" charset="0"/>
                        </a:rPr>
                        <m:t>=9</m:t>
                      </m:r>
                    </m:oMath>
                  </m:oMathPara>
                </a14:m>
                <a:endParaRPr lang="en-US" sz="1400" dirty="0"/>
              </a:p>
            </p:txBody>
          </p:sp>
        </mc:Choice>
        <mc:Fallback xmlns="">
          <p:sp>
            <p:nvSpPr>
              <p:cNvPr id="7" name="TextBox 6">
                <a:extLst>
                  <a:ext uri="{FF2B5EF4-FFF2-40B4-BE49-F238E27FC236}">
                    <a16:creationId xmlns:a16="http://schemas.microsoft.com/office/drawing/2014/main" id="{B3DCADEF-96A1-DE40-9D71-00F7A099C55A}"/>
                  </a:ext>
                </a:extLst>
              </p:cNvPr>
              <p:cNvSpPr txBox="1">
                <a:spLocks noRot="1" noChangeAspect="1" noMove="1" noResize="1" noEditPoints="1" noAdjustHandles="1" noChangeArrowheads="1" noChangeShapeType="1" noTextEdit="1"/>
              </p:cNvSpPr>
              <p:nvPr/>
            </p:nvSpPr>
            <p:spPr>
              <a:xfrm>
                <a:off x="753340" y="4331598"/>
                <a:ext cx="1236518" cy="523220"/>
              </a:xfrm>
              <a:prstGeom prst="rect">
                <a:avLst/>
              </a:prstGeom>
              <a:blipFill>
                <a:blip r:embed="rId6"/>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AB0A42-BC7B-EE4B-82FB-AC37830DE250}"/>
                  </a:ext>
                </a:extLst>
              </p:cNvPr>
              <p:cNvSpPr txBox="1"/>
              <p:nvPr/>
            </p:nvSpPr>
            <p:spPr>
              <a:xfrm>
                <a:off x="2295523" y="4343400"/>
                <a:ext cx="2836719" cy="4545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5</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4</m:t>
                                </m:r>
                              </m:e>
                            </m:mr>
                          </m:m>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=3</m:t>
                      </m:r>
                    </m:oMath>
                  </m:oMathPara>
                </a14:m>
                <a:endParaRPr lang="en-US" sz="1400" dirty="0"/>
              </a:p>
            </p:txBody>
          </p:sp>
        </mc:Choice>
        <mc:Fallback xmlns="">
          <p:sp>
            <p:nvSpPr>
              <p:cNvPr id="8" name="TextBox 7">
                <a:extLst>
                  <a:ext uri="{FF2B5EF4-FFF2-40B4-BE49-F238E27FC236}">
                    <a16:creationId xmlns:a16="http://schemas.microsoft.com/office/drawing/2014/main" id="{3DAB0A42-BC7B-EE4B-82FB-AC37830DE250}"/>
                  </a:ext>
                </a:extLst>
              </p:cNvPr>
              <p:cNvSpPr txBox="1">
                <a:spLocks noRot="1" noChangeAspect="1" noMove="1" noResize="1" noEditPoints="1" noAdjustHandles="1" noChangeArrowheads="1" noChangeShapeType="1" noTextEdit="1"/>
              </p:cNvSpPr>
              <p:nvPr/>
            </p:nvSpPr>
            <p:spPr>
              <a:xfrm>
                <a:off x="2295523" y="4343400"/>
                <a:ext cx="2836719" cy="454548"/>
              </a:xfrm>
              <a:prstGeom prst="rect">
                <a:avLst/>
              </a:prstGeom>
              <a:blipFill>
                <a:blip r:embed="rId7"/>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0B72798-656C-E346-B192-6DA6E3FAE1A6}"/>
                  </a:ext>
                </a:extLst>
              </p:cNvPr>
              <p:cNvSpPr txBox="1"/>
              <p:nvPr/>
            </p:nvSpPr>
            <p:spPr>
              <a:xfrm>
                <a:off x="5351749" y="4341989"/>
                <a:ext cx="3200400" cy="4559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r>
                                  <a:rPr lang="en-US" sz="1400" b="0" i="1" smtClean="0">
                                    <a:latin typeface="Cambria Math" panose="02040503050406030204" pitchFamily="18" charset="0"/>
                                  </a:rPr>
                                  <m:t>5</m:t>
                                </m:r>
                              </m:e>
                              <m:e>
                                <m:r>
                                  <a:rPr lang="en-US" sz="1400" b="0" i="1" smtClean="0">
                                    <a:latin typeface="Cambria Math" panose="02040503050406030204" pitchFamily="18" charset="0"/>
                                  </a:rPr>
                                  <m:t>5</m:t>
                                </m:r>
                              </m:e>
                            </m:mr>
                            <m:mr>
                              <m:e>
                                <m:r>
                                  <a:rPr lang="en-US" sz="1400" b="0" i="1" smtClean="0">
                                    <a:latin typeface="Cambria Math" panose="02040503050406030204" pitchFamily="18" charset="0"/>
                                  </a:rPr>
                                  <m:t>9</m:t>
                                </m:r>
                              </m:e>
                              <m:e>
                                <m:r>
                                  <a:rPr lang="en-US" sz="1400" b="0" i="1" smtClean="0">
                                    <a:latin typeface="Cambria Math" panose="02040503050406030204" pitchFamily="18" charset="0"/>
                                  </a:rPr>
                                  <m:t>4</m:t>
                                </m:r>
                              </m:e>
                            </m:mr>
                          </m:m>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15</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9</m:t>
                          </m:r>
                        </m:e>
                      </m:d>
                      <m:r>
                        <a:rPr lang="en-US" sz="1400" b="0" i="1" smtClean="0">
                          <a:latin typeface="Cambria Math" panose="02040503050406030204" pitchFamily="18" charset="0"/>
                        </a:rPr>
                        <m:t>=15</m:t>
                      </m:r>
                    </m:oMath>
                  </m:oMathPara>
                </a14:m>
                <a:endParaRPr lang="en-US" sz="1400" dirty="0"/>
              </a:p>
            </p:txBody>
          </p:sp>
        </mc:Choice>
        <mc:Fallback xmlns="">
          <p:sp>
            <p:nvSpPr>
              <p:cNvPr id="9" name="TextBox 8">
                <a:extLst>
                  <a:ext uri="{FF2B5EF4-FFF2-40B4-BE49-F238E27FC236}">
                    <a16:creationId xmlns:a16="http://schemas.microsoft.com/office/drawing/2014/main" id="{30B72798-656C-E346-B192-6DA6E3FAE1A6}"/>
                  </a:ext>
                </a:extLst>
              </p:cNvPr>
              <p:cNvSpPr txBox="1">
                <a:spLocks noRot="1" noChangeAspect="1" noMove="1" noResize="1" noEditPoints="1" noAdjustHandles="1" noChangeArrowheads="1" noChangeShapeType="1" noTextEdit="1"/>
              </p:cNvSpPr>
              <p:nvPr/>
            </p:nvSpPr>
            <p:spPr>
              <a:xfrm>
                <a:off x="5351749" y="4341989"/>
                <a:ext cx="3200400" cy="455959"/>
              </a:xfrm>
              <a:prstGeom prst="rect">
                <a:avLst/>
              </a:prstGeom>
              <a:blipFill>
                <a:blip r:embed="rId8"/>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5709274-A792-1841-97E3-D3ED46CB659B}"/>
                  </a:ext>
                </a:extLst>
              </p:cNvPr>
              <p:cNvSpPr txBox="1"/>
              <p:nvPr/>
            </p:nvSpPr>
            <p:spPr>
              <a:xfrm>
                <a:off x="8636575" y="4341989"/>
                <a:ext cx="3200400" cy="4559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e>
                              <m:e>
                                <m:r>
                                  <a:rPr lang="en-US" sz="1400" b="0" i="1" smtClean="0">
                                    <a:latin typeface="Cambria Math" panose="02040503050406030204" pitchFamily="18" charset="0"/>
                                  </a:rPr>
                                  <m:t>15</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9</m:t>
                                </m:r>
                              </m:e>
                            </m:mr>
                          </m:m>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9</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15</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=3</m:t>
                      </m:r>
                    </m:oMath>
                  </m:oMathPara>
                </a14:m>
                <a:endParaRPr lang="en-US" sz="1400" dirty="0"/>
              </a:p>
            </p:txBody>
          </p:sp>
        </mc:Choice>
        <mc:Fallback xmlns="">
          <p:sp>
            <p:nvSpPr>
              <p:cNvPr id="10" name="TextBox 9">
                <a:extLst>
                  <a:ext uri="{FF2B5EF4-FFF2-40B4-BE49-F238E27FC236}">
                    <a16:creationId xmlns:a16="http://schemas.microsoft.com/office/drawing/2014/main" id="{65709274-A792-1841-97E3-D3ED46CB659B}"/>
                  </a:ext>
                </a:extLst>
              </p:cNvPr>
              <p:cNvSpPr txBox="1">
                <a:spLocks noRot="1" noChangeAspect="1" noMove="1" noResize="1" noEditPoints="1" noAdjustHandles="1" noChangeArrowheads="1" noChangeShapeType="1" noTextEdit="1"/>
              </p:cNvSpPr>
              <p:nvPr/>
            </p:nvSpPr>
            <p:spPr>
              <a:xfrm>
                <a:off x="8636575" y="4341989"/>
                <a:ext cx="3200400" cy="455959"/>
              </a:xfrm>
              <a:prstGeom prst="rect">
                <a:avLst/>
              </a:prstGeom>
              <a:blipFill>
                <a:blip r:embed="rId9"/>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575AD0F-AB44-DE46-B0B5-1597B59AF852}"/>
                  </a:ext>
                </a:extLst>
              </p:cNvPr>
              <p:cNvSpPr txBox="1"/>
              <p:nvPr/>
            </p:nvSpPr>
            <p:spPr>
              <a:xfrm>
                <a:off x="4715738" y="5083454"/>
                <a:ext cx="1646959" cy="51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num>
                        <m:den>
                          <m:r>
                            <a:rPr lang="en-US" sz="1400" b="0" i="1" smtClean="0">
                              <a:latin typeface="Cambria Math" panose="02040503050406030204" pitchFamily="18" charset="0"/>
                            </a:rPr>
                            <m:t>𝐷</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15</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=5</m:t>
                      </m:r>
                    </m:oMath>
                  </m:oMathPara>
                </a14:m>
                <a:endParaRPr lang="en-US" sz="1400" dirty="0"/>
              </a:p>
            </p:txBody>
          </p:sp>
        </mc:Choice>
        <mc:Fallback xmlns="">
          <p:sp>
            <p:nvSpPr>
              <p:cNvPr id="11" name="TextBox 10">
                <a:extLst>
                  <a:ext uri="{FF2B5EF4-FFF2-40B4-BE49-F238E27FC236}">
                    <a16:creationId xmlns:a16="http://schemas.microsoft.com/office/drawing/2014/main" id="{5575AD0F-AB44-DE46-B0B5-1597B59AF852}"/>
                  </a:ext>
                </a:extLst>
              </p:cNvPr>
              <p:cNvSpPr txBox="1">
                <a:spLocks noRot="1" noChangeAspect="1" noMove="1" noResize="1" noEditPoints="1" noAdjustHandles="1" noChangeArrowheads="1" noChangeShapeType="1" noTextEdit="1"/>
              </p:cNvSpPr>
              <p:nvPr/>
            </p:nvSpPr>
            <p:spPr>
              <a:xfrm>
                <a:off x="4715738" y="5083454"/>
                <a:ext cx="1646959" cy="5142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A152344-345F-E346-994E-076A1264E251}"/>
                  </a:ext>
                </a:extLst>
              </p:cNvPr>
              <p:cNvSpPr txBox="1"/>
              <p:nvPr/>
            </p:nvSpPr>
            <p:spPr>
              <a:xfrm>
                <a:off x="6362697" y="5048000"/>
                <a:ext cx="1517072" cy="5142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num>
                        <m:den>
                          <m:r>
                            <a:rPr lang="en-US" sz="1400" b="0" i="1" smtClean="0">
                              <a:latin typeface="Cambria Math" panose="02040503050406030204" pitchFamily="18" charset="0"/>
                            </a:rPr>
                            <m:t>𝐷</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=1</m:t>
                      </m:r>
                    </m:oMath>
                  </m:oMathPara>
                </a14:m>
                <a:endParaRPr lang="en-US" sz="1400" dirty="0"/>
              </a:p>
            </p:txBody>
          </p:sp>
        </mc:Choice>
        <mc:Fallback xmlns="">
          <p:sp>
            <p:nvSpPr>
              <p:cNvPr id="12" name="TextBox 11">
                <a:extLst>
                  <a:ext uri="{FF2B5EF4-FFF2-40B4-BE49-F238E27FC236}">
                    <a16:creationId xmlns:a16="http://schemas.microsoft.com/office/drawing/2014/main" id="{4A152344-345F-E346-994E-076A1264E251}"/>
                  </a:ext>
                </a:extLst>
              </p:cNvPr>
              <p:cNvSpPr txBox="1">
                <a:spLocks noRot="1" noChangeAspect="1" noMove="1" noResize="1" noEditPoints="1" noAdjustHandles="1" noChangeArrowheads="1" noChangeShapeType="1" noTextEdit="1"/>
              </p:cNvSpPr>
              <p:nvPr/>
            </p:nvSpPr>
            <p:spPr>
              <a:xfrm>
                <a:off x="6362697" y="5048000"/>
                <a:ext cx="1517072" cy="514243"/>
              </a:xfrm>
              <a:prstGeom prst="rect">
                <a:avLst/>
              </a:prstGeom>
              <a:blipFill>
                <a:blip r:embed="rId11"/>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7AEBFB2-783E-814F-A3B5-262BAD2C3932}"/>
              </a:ext>
            </a:extLst>
          </p:cNvPr>
          <p:cNvSpPr txBox="1"/>
          <p:nvPr/>
        </p:nvSpPr>
        <p:spPr>
          <a:xfrm>
            <a:off x="4837831" y="5729314"/>
            <a:ext cx="2516335" cy="307777"/>
          </a:xfrm>
          <a:prstGeom prst="rect">
            <a:avLst/>
          </a:prstGeom>
          <a:noFill/>
        </p:spPr>
        <p:txBody>
          <a:bodyPr wrap="square" rtlCol="0">
            <a:spAutoFit/>
          </a:bodyPr>
          <a:lstStyle/>
          <a:p>
            <a:r>
              <a:rPr lang="en-US" sz="1400" u="sng" dirty="0"/>
              <a:t>Your turn</a:t>
            </a:r>
            <a:r>
              <a:rPr lang="en-US" sz="1400" dirty="0"/>
              <a:t>: Check the solution</a:t>
            </a:r>
            <a:endParaRPr lang="en-US" sz="1400" u="sng" dirty="0"/>
          </a:p>
        </p:txBody>
      </p:sp>
    </p:spTree>
    <p:extLst>
      <p:ext uri="{BB962C8B-B14F-4D97-AF65-F5344CB8AC3E}">
        <p14:creationId xmlns:p14="http://schemas.microsoft.com/office/powerpoint/2010/main" val="131409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BA8-6F16-36BE-DB9A-CA6DEFB488DE}"/>
              </a:ext>
            </a:extLst>
          </p:cNvPr>
          <p:cNvSpPr>
            <a:spLocks noGrp="1"/>
          </p:cNvSpPr>
          <p:nvPr>
            <p:ph type="title"/>
          </p:nvPr>
        </p:nvSpPr>
        <p:spPr/>
        <p:txBody>
          <a:bodyPr>
            <a:normAutofit/>
          </a:bodyPr>
          <a:lstStyle/>
          <a:p>
            <a:r>
              <a:rPr lang="en-US" sz="3200" dirty="0"/>
              <a:t>addition and scalar 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AAF18-6E1C-BD90-63A8-F676725475A2}"/>
                  </a:ext>
                </a:extLst>
              </p:cNvPr>
              <p:cNvSpPr>
                <a:spLocks noGrp="1"/>
              </p:cNvSpPr>
              <p:nvPr>
                <p:ph idx="1"/>
              </p:nvPr>
            </p:nvSpPr>
            <p:spPr/>
            <p:txBody>
              <a:bodyPr>
                <a:normAutofit/>
              </a:bodyPr>
              <a:lstStyle/>
              <a:p>
                <a:endParaRPr lang="en-US" sz="1600" dirty="0"/>
              </a:p>
              <a:p>
                <a:r>
                  <a:rPr lang="en-US" sz="1600" dirty="0"/>
                  <a:t>The sum of two </a:t>
                </a:r>
                <a14:m>
                  <m:oMath xmlns:m="http://schemas.openxmlformats.org/officeDocument/2006/math">
                    <m:r>
                      <a:rPr lang="en-US" sz="1600" b="0" i="1" smtClean="0">
                        <a:latin typeface="Cambria Math" panose="02040503050406030204" pitchFamily="18" charset="0"/>
                      </a:rPr>
                      <m:t>𝑚</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oMath>
                </a14:m>
                <a:r>
                  <a:rPr lang="en-US" sz="1600" dirty="0"/>
                  <a:t> matrices </a:t>
                </a:r>
                <a14:m>
                  <m:oMath xmlns:m="http://schemas.openxmlformats.org/officeDocument/2006/math">
                    <m:r>
                      <a:rPr lang="en-US" sz="1600" b="0" i="1" smtClean="0">
                        <a:latin typeface="Cambria Math" panose="02040503050406030204" pitchFamily="18" charset="0"/>
                      </a:rPr>
                      <m:t>𝐴</m:t>
                    </m:r>
                  </m:oMath>
                </a14:m>
                <a:r>
                  <a:rPr lang="en-US" sz="1600" dirty="0"/>
                  <a:t> and </a:t>
                </a:r>
                <a14:m>
                  <m:oMath xmlns:m="http://schemas.openxmlformats.org/officeDocument/2006/math">
                    <m:r>
                      <a:rPr lang="en-US" sz="1600" b="0" i="1" smtClean="0">
                        <a:latin typeface="Cambria Math" panose="02040503050406030204" pitchFamily="18" charset="0"/>
                      </a:rPr>
                      <m:t>𝐵</m:t>
                    </m:r>
                  </m:oMath>
                </a14:m>
                <a:r>
                  <a:rPr lang="en-US" sz="1600" dirty="0"/>
                  <a:t> is the </a:t>
                </a:r>
                <a14:m>
                  <m:oMath xmlns:m="http://schemas.openxmlformats.org/officeDocument/2006/math">
                    <m:r>
                      <a:rPr lang="en-US" sz="1600" b="0" i="1" smtClean="0">
                        <a:latin typeface="Cambria Math" panose="02040503050406030204" pitchFamily="18" charset="0"/>
                      </a:rPr>
                      <m:t>𝑚</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oMath>
                </a14:m>
                <a:r>
                  <a:rPr lang="en-US" sz="1600" dirty="0"/>
                  <a:t> matrix </a:t>
                </a: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rPr>
                      <m:t>+</m:t>
                    </m:r>
                    <m:r>
                      <a:rPr lang="en-US" sz="1600" b="0" i="1" smtClean="0">
                        <a:latin typeface="Cambria Math" panose="02040503050406030204" pitchFamily="18" charset="0"/>
                      </a:rPr>
                      <m:t>𝐵</m:t>
                    </m:r>
                  </m:oMath>
                </a14:m>
                <a:r>
                  <a:rPr lang="en-US" sz="1600" dirty="0"/>
                  <a:t> in which each element is the sum of the corresponding elements of </a:t>
                </a:r>
                <a14:m>
                  <m:oMath xmlns:m="http://schemas.openxmlformats.org/officeDocument/2006/math">
                    <m:r>
                      <a:rPr lang="en-US" sz="1600" b="0" i="1" smtClean="0">
                        <a:latin typeface="Cambria Math" panose="02040503050406030204" pitchFamily="18" charset="0"/>
                      </a:rPr>
                      <m:t>𝐴</m:t>
                    </m:r>
                  </m:oMath>
                </a14:m>
                <a:r>
                  <a:rPr lang="en-US" sz="1600" dirty="0"/>
                  <a:t> and </a:t>
                </a:r>
                <a14:m>
                  <m:oMath xmlns:m="http://schemas.openxmlformats.org/officeDocument/2006/math">
                    <m:r>
                      <a:rPr lang="en-US" sz="1600" b="0" i="1" smtClean="0">
                        <a:latin typeface="Cambria Math" panose="02040503050406030204" pitchFamily="18" charset="0"/>
                      </a:rPr>
                      <m:t>𝐵</m:t>
                    </m:r>
                  </m:oMath>
                </a14:m>
                <a:r>
                  <a:rPr lang="en-US" sz="1600" dirty="0"/>
                  <a:t>.</a:t>
                </a:r>
              </a:p>
              <a:p>
                <a:endParaRPr lang="en-US" sz="1600" dirty="0"/>
              </a:p>
              <a:p>
                <a:r>
                  <a:rPr lang="en-US" sz="1600" dirty="0"/>
                  <a:t>The product of a scalar </a:t>
                </a:r>
                <a14:m>
                  <m:oMath xmlns:m="http://schemas.openxmlformats.org/officeDocument/2006/math">
                    <m:r>
                      <a:rPr lang="en-US" sz="1600" i="1">
                        <a:latin typeface="Cambria Math" panose="02040503050406030204" pitchFamily="18" charset="0"/>
                      </a:rPr>
                      <m:t>𝑘</m:t>
                    </m:r>
                  </m:oMath>
                </a14:m>
                <a:r>
                  <a:rPr lang="en-US" sz="1600" dirty="0"/>
                  <a:t> and a matrix </a:t>
                </a:r>
                <a14:m>
                  <m:oMath xmlns:m="http://schemas.openxmlformats.org/officeDocument/2006/math">
                    <m:r>
                      <a:rPr lang="en-US" sz="1600" i="1">
                        <a:latin typeface="Cambria Math" panose="02040503050406030204" pitchFamily="18" charset="0"/>
                      </a:rPr>
                      <m:t>𝐴</m:t>
                    </m:r>
                  </m:oMath>
                </a14:m>
                <a:r>
                  <a:rPr lang="en-US" sz="1600" dirty="0"/>
                  <a:t> is the matrix </a:t>
                </a:r>
                <a14:m>
                  <m:oMath xmlns:m="http://schemas.openxmlformats.org/officeDocument/2006/math">
                    <m:r>
                      <a:rPr lang="en-US" sz="1600" i="1">
                        <a:latin typeface="Cambria Math" panose="02040503050406030204" pitchFamily="18" charset="0"/>
                      </a:rPr>
                      <m:t>𝑘𝐴</m:t>
                    </m:r>
                  </m:oMath>
                </a14:m>
                <a:r>
                  <a:rPr lang="en-US" sz="1600" dirty="0"/>
                  <a:t>, in which each element is </a:t>
                </a:r>
                <a14:m>
                  <m:oMath xmlns:m="http://schemas.openxmlformats.org/officeDocument/2006/math">
                    <m:r>
                      <a:rPr lang="en-US" sz="1600" i="1">
                        <a:latin typeface="Cambria Math" panose="02040503050406030204" pitchFamily="18" charset="0"/>
                      </a:rPr>
                      <m:t>𝑘</m:t>
                    </m:r>
                  </m:oMath>
                </a14:m>
                <a:r>
                  <a:rPr lang="en-US" sz="1600" dirty="0"/>
                  <a:t> times the corresponding element of </a:t>
                </a:r>
                <a14:m>
                  <m:oMath xmlns:m="http://schemas.openxmlformats.org/officeDocument/2006/math">
                    <m:r>
                      <a:rPr lang="en-US" sz="1600" i="1">
                        <a:latin typeface="Cambria Math" panose="02040503050406030204" pitchFamily="18" charset="0"/>
                      </a:rPr>
                      <m:t>𝐴</m:t>
                    </m:r>
                  </m:oMath>
                </a14:m>
                <a:r>
                  <a:rPr lang="en-US" sz="1600" dirty="0"/>
                  <a:t>.</a:t>
                </a:r>
              </a:p>
              <a:p>
                <a:endParaRPr lang="en-US" sz="1600" dirty="0"/>
              </a:p>
            </p:txBody>
          </p:sp>
        </mc:Choice>
        <mc:Fallback xmlns="">
          <p:sp>
            <p:nvSpPr>
              <p:cNvPr id="3" name="Content Placeholder 2">
                <a:extLst>
                  <a:ext uri="{FF2B5EF4-FFF2-40B4-BE49-F238E27FC236}">
                    <a16:creationId xmlns:a16="http://schemas.microsoft.com/office/drawing/2014/main" id="{319AAF18-6E1C-BD90-63A8-F676725475A2}"/>
                  </a:ext>
                </a:extLst>
              </p:cNvPr>
              <p:cNvSpPr>
                <a:spLocks noGrp="1" noRot="1" noChangeAspect="1" noMove="1" noResize="1" noEditPoints="1" noAdjustHandles="1" noChangeArrowheads="1" noChangeShapeType="1" noTextEdit="1"/>
              </p:cNvSpPr>
              <p:nvPr>
                <p:ph idx="1"/>
              </p:nvPr>
            </p:nvSpPr>
            <p:spPr>
              <a:blipFill>
                <a:blip r:embed="rId2"/>
                <a:stretch>
                  <a:fillRect l="-1239" r="-248"/>
                </a:stretch>
              </a:blipFill>
            </p:spPr>
            <p:txBody>
              <a:bodyPr/>
              <a:lstStyle/>
              <a:p>
                <a:r>
                  <a:rPr lang="en-US">
                    <a:noFill/>
                  </a:rPr>
                  <a:t> </a:t>
                </a:r>
              </a:p>
            </p:txBody>
          </p:sp>
        </mc:Fallback>
      </mc:AlternateContent>
    </p:spTree>
    <p:extLst>
      <p:ext uri="{BB962C8B-B14F-4D97-AF65-F5344CB8AC3E}">
        <p14:creationId xmlns:p14="http://schemas.microsoft.com/office/powerpoint/2010/main" val="186018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0712-20C1-054C-884E-432159155AA1}"/>
              </a:ext>
            </a:extLst>
          </p:cNvPr>
          <p:cNvSpPr>
            <a:spLocks noGrp="1"/>
          </p:cNvSpPr>
          <p:nvPr>
            <p:ph type="title"/>
          </p:nvPr>
        </p:nvSpPr>
        <p:spPr/>
        <p:txBody>
          <a:bodyPr/>
          <a:lstStyle/>
          <a:p>
            <a:r>
              <a:rPr lang="en-US" dirty="0"/>
              <a:t>Cramer’s rule: 3x3</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6B42CA0-A2F7-334A-8CEB-0AC54E75344A}"/>
                  </a:ext>
                </a:extLst>
              </p:cNvPr>
              <p:cNvSpPr txBox="1"/>
              <p:nvPr/>
            </p:nvSpPr>
            <p:spPr>
              <a:xfrm>
                <a:off x="4407475" y="1810514"/>
                <a:ext cx="3377045" cy="1169551"/>
              </a:xfrm>
              <a:prstGeom prst="rect">
                <a:avLst/>
              </a:prstGeom>
              <a:noFill/>
            </p:spPr>
            <p:txBody>
              <a:bodyPr wrap="square" rtlCol="0">
                <a:spAutoFit/>
              </a:bodyPr>
              <a:lstStyle/>
              <a:p>
                <a:r>
                  <a:rPr lang="en-US" sz="1400" dirty="0"/>
                  <a:t>Consider the system of linear equations</a:t>
                </a:r>
              </a:p>
              <a:p>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𝑧</m:t>
                      </m:r>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1</m:t>
                          </m:r>
                        </m:sub>
                      </m:sSub>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𝑧</m:t>
                      </m:r>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2</m:t>
                          </m:r>
                        </m:sub>
                      </m:sSub>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𝑥</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𝑦</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3</m:t>
                          </m:r>
                        </m:sub>
                      </m:sSub>
                      <m:r>
                        <a:rPr lang="en-US" sz="1400" b="0" i="1" smtClean="0">
                          <a:latin typeface="Cambria Math" panose="02040503050406030204" pitchFamily="18" charset="0"/>
                        </a:rPr>
                        <m:t>𝑧</m:t>
                      </m:r>
                      <m:r>
                        <a:rPr lang="en-US" sz="1400" b="0" i="1" smtClean="0">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3</m:t>
                          </m:r>
                        </m:sub>
                      </m:sSub>
                    </m:oMath>
                  </m:oMathPara>
                </a14:m>
                <a:endParaRPr lang="en-US" sz="1400" dirty="0"/>
              </a:p>
            </p:txBody>
          </p:sp>
        </mc:Choice>
        <mc:Fallback xmlns="">
          <p:sp>
            <p:nvSpPr>
              <p:cNvPr id="3" name="TextBox 2">
                <a:extLst>
                  <a:ext uri="{FF2B5EF4-FFF2-40B4-BE49-F238E27FC236}">
                    <a16:creationId xmlns:a16="http://schemas.microsoft.com/office/drawing/2014/main" id="{E6B42CA0-A2F7-334A-8CEB-0AC54E75344A}"/>
                  </a:ext>
                </a:extLst>
              </p:cNvPr>
              <p:cNvSpPr txBox="1">
                <a:spLocks noRot="1" noChangeAspect="1" noMove="1" noResize="1" noEditPoints="1" noAdjustHandles="1" noChangeArrowheads="1" noChangeShapeType="1" noTextEdit="1"/>
              </p:cNvSpPr>
              <p:nvPr/>
            </p:nvSpPr>
            <p:spPr>
              <a:xfrm>
                <a:off x="4407475" y="1810514"/>
                <a:ext cx="3377045" cy="1169551"/>
              </a:xfrm>
              <a:prstGeom prst="rect">
                <a:avLst/>
              </a:prstGeom>
              <a:blipFill>
                <a:blip r:embed="rId2"/>
                <a:stretch>
                  <a:fillRect l="-752" t="-1075"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E030FD-4A89-934B-813C-0C381EEB164B}"/>
                  </a:ext>
                </a:extLst>
              </p:cNvPr>
              <p:cNvSpPr txBox="1"/>
              <p:nvPr/>
            </p:nvSpPr>
            <p:spPr>
              <a:xfrm>
                <a:off x="3256679" y="3099891"/>
                <a:ext cx="5678635" cy="307777"/>
              </a:xfrm>
              <a:prstGeom prst="rect">
                <a:avLst/>
              </a:prstGeom>
              <a:noFill/>
            </p:spPr>
            <p:txBody>
              <a:bodyPr wrap="square" rtlCol="0">
                <a:spAutoFit/>
              </a:bodyPr>
              <a:lstStyle/>
              <a:p>
                <a:r>
                  <a:rPr lang="en-US" sz="1400" dirty="0"/>
                  <a:t>Let </a:t>
                </a:r>
                <a14:m>
                  <m:oMath xmlns:m="http://schemas.openxmlformats.org/officeDocument/2006/math">
                    <m:r>
                      <a:rPr lang="en-US" sz="1400" b="0" i="1" smtClean="0">
                        <a:latin typeface="Cambria Math" panose="02040503050406030204" pitchFamily="18" charset="0"/>
                      </a:rPr>
                      <m:t>𝐷</m:t>
                    </m:r>
                  </m:oMath>
                </a14:m>
                <a:r>
                  <a:rPr lang="en-US" sz="1400" dirty="0"/>
                  <a:t> be the determinant of the coefficient matrix and assume </a:t>
                </a:r>
                <a14:m>
                  <m:oMath xmlns:m="http://schemas.openxmlformats.org/officeDocument/2006/math">
                    <m:r>
                      <a:rPr lang="en-US" sz="1400" b="0" i="1" smtClean="0">
                        <a:latin typeface="Cambria Math" panose="02040503050406030204" pitchFamily="18" charset="0"/>
                      </a:rPr>
                      <m:t>𝐷</m:t>
                    </m:r>
                    <m:r>
                      <a:rPr lang="en-US" sz="1400" b="0" i="1" smtClean="0">
                        <a:latin typeface="Cambria Math" panose="02040503050406030204" pitchFamily="18" charset="0"/>
                      </a:rPr>
                      <m:t>≠0</m:t>
                    </m:r>
                  </m:oMath>
                </a14:m>
                <a:endParaRPr lang="en-US" sz="1400" dirty="0"/>
              </a:p>
            </p:txBody>
          </p:sp>
        </mc:Choice>
        <mc:Fallback xmlns="">
          <p:sp>
            <p:nvSpPr>
              <p:cNvPr id="4" name="TextBox 3">
                <a:extLst>
                  <a:ext uri="{FF2B5EF4-FFF2-40B4-BE49-F238E27FC236}">
                    <a16:creationId xmlns:a16="http://schemas.microsoft.com/office/drawing/2014/main" id="{8CE030FD-4A89-934B-813C-0C381EEB164B}"/>
                  </a:ext>
                </a:extLst>
              </p:cNvPr>
              <p:cNvSpPr txBox="1">
                <a:spLocks noRot="1" noChangeAspect="1" noMove="1" noResize="1" noEditPoints="1" noAdjustHandles="1" noChangeArrowheads="1" noChangeShapeType="1" noTextEdit="1"/>
              </p:cNvSpPr>
              <p:nvPr/>
            </p:nvSpPr>
            <p:spPr>
              <a:xfrm>
                <a:off x="3256679" y="3099891"/>
                <a:ext cx="5678635" cy="307777"/>
              </a:xfrm>
              <a:prstGeom prst="rect">
                <a:avLst/>
              </a:prstGeom>
              <a:blipFill>
                <a:blip r:embed="rId3"/>
                <a:stretch>
                  <a:fillRect l="-446"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507B30-82AB-D341-86F7-70E7B42F8E78}"/>
                  </a:ext>
                </a:extLst>
              </p:cNvPr>
              <p:cNvSpPr txBox="1"/>
              <p:nvPr/>
            </p:nvSpPr>
            <p:spPr>
              <a:xfrm>
                <a:off x="3598716" y="3665850"/>
                <a:ext cx="5527963" cy="1151021"/>
              </a:xfrm>
              <a:prstGeom prst="rect">
                <a:avLst/>
              </a:prstGeom>
              <a:noFill/>
            </p:spPr>
            <p:txBody>
              <a:bodyPr wrap="square" rtlCol="0">
                <a:spAutoFit/>
              </a:bodyPr>
              <a:lstStyle/>
              <a:p>
                <a:r>
                  <a:rPr lang="en-US" sz="1400" dirty="0"/>
                  <a:t>Define</a:t>
                </a:r>
              </a:p>
              <a:p>
                <a:endParaRPr lang="en-US" sz="1400" dirty="0"/>
              </a:p>
              <a:p>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e>
                          </m:mr>
                          <m:mr>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sub>
                              </m:sSub>
                            </m:e>
                          </m:mr>
                          <m:mr>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3</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3</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3</m:t>
                                  </m:r>
                                </m:sub>
                              </m:sSub>
                            </m:e>
                          </m:mr>
                        </m:m>
                      </m:e>
                    </m:d>
                  </m:oMath>
                </a14:m>
                <a:r>
                  <a:rPr lang="en-US" sz="1400" dirty="0"/>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2</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3</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𝑐</m:t>
                                  </m:r>
                                </m:e>
                                <m:sub>
                                  <m:r>
                                    <a:rPr lang="en-US" sz="1400" b="0" i="1" smtClean="0">
                                      <a:latin typeface="Cambria Math" panose="02040503050406030204" pitchFamily="18" charset="0"/>
                                    </a:rPr>
                                    <m:t>3</m:t>
                                  </m:r>
                                </m:sub>
                              </m:sSub>
                            </m:e>
                          </m:mr>
                        </m:m>
                      </m:e>
                    </m:d>
                  </m:oMath>
                </a14:m>
                <a:r>
                  <a:rPr lang="en-US" sz="1400" dirty="0"/>
                  <a:t> and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𝑧</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1</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2</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2</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𝑎</m:t>
                                  </m:r>
                                </m:e>
                                <m:sub>
                                  <m:r>
                                    <a:rPr lang="en-US" sz="1400" b="0" i="1" smtClean="0">
                                      <a:latin typeface="Cambria Math" panose="02040503050406030204" pitchFamily="18" charset="0"/>
                                    </a:rPr>
                                    <m:t>3</m:t>
                                  </m:r>
                                </m:sub>
                              </m:sSub>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3</m:t>
                                  </m:r>
                                </m:sub>
                              </m:sSub>
                            </m:e>
                            <m:e>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𝑑</m:t>
                                  </m:r>
                                </m:e>
                                <m:sub>
                                  <m:r>
                                    <a:rPr lang="en-US" sz="1400" b="0" i="1" smtClean="0">
                                      <a:solidFill>
                                        <a:srgbClr val="FF0000"/>
                                      </a:solidFill>
                                      <a:latin typeface="Cambria Math" panose="02040503050406030204" pitchFamily="18" charset="0"/>
                                    </a:rPr>
                                    <m:t>3</m:t>
                                  </m:r>
                                </m:sub>
                              </m:sSub>
                            </m:e>
                          </m:mr>
                        </m:m>
                      </m:e>
                    </m:d>
                  </m:oMath>
                </a14:m>
                <a:endParaRPr lang="en-US" sz="1400" dirty="0"/>
              </a:p>
            </p:txBody>
          </p:sp>
        </mc:Choice>
        <mc:Fallback xmlns="">
          <p:sp>
            <p:nvSpPr>
              <p:cNvPr id="5" name="TextBox 4">
                <a:extLst>
                  <a:ext uri="{FF2B5EF4-FFF2-40B4-BE49-F238E27FC236}">
                    <a16:creationId xmlns:a16="http://schemas.microsoft.com/office/drawing/2014/main" id="{9C507B30-82AB-D341-86F7-70E7B42F8E78}"/>
                  </a:ext>
                </a:extLst>
              </p:cNvPr>
              <p:cNvSpPr txBox="1">
                <a:spLocks noRot="1" noChangeAspect="1" noMove="1" noResize="1" noEditPoints="1" noAdjustHandles="1" noChangeArrowheads="1" noChangeShapeType="1" noTextEdit="1"/>
              </p:cNvSpPr>
              <p:nvPr/>
            </p:nvSpPr>
            <p:spPr>
              <a:xfrm>
                <a:off x="3598716" y="3665850"/>
                <a:ext cx="5527963" cy="1151021"/>
              </a:xfrm>
              <a:prstGeom prst="rect">
                <a:avLst/>
              </a:prstGeom>
              <a:blipFill>
                <a:blip r:embed="rId4"/>
                <a:stretch>
                  <a:fillRect l="-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B9D4489-AA9F-6445-A502-88D03335106D}"/>
                  </a:ext>
                </a:extLst>
              </p:cNvPr>
              <p:cNvSpPr txBox="1"/>
              <p:nvPr/>
            </p:nvSpPr>
            <p:spPr>
              <a:xfrm>
                <a:off x="4100941" y="5075053"/>
                <a:ext cx="3990109" cy="930960"/>
              </a:xfrm>
              <a:prstGeom prst="rect">
                <a:avLst/>
              </a:prstGeom>
              <a:noFill/>
            </p:spPr>
            <p:txBody>
              <a:bodyPr wrap="square" rtlCol="0">
                <a:spAutoFit/>
              </a:bodyPr>
              <a:lstStyle/>
              <a:p>
                <a:r>
                  <a:rPr lang="en-US" sz="1400" dirty="0"/>
                  <a:t>The solution to the system is given by</a:t>
                </a:r>
              </a:p>
              <a:p>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num>
                        <m:den>
                          <m:r>
                            <a:rPr lang="en-US" sz="1400" b="0" i="1" smtClean="0">
                              <a:latin typeface="Cambria Math" panose="02040503050406030204" pitchFamily="18" charset="0"/>
                            </a:rPr>
                            <m:t>𝐷</m:t>
                          </m:r>
                        </m:den>
                      </m:f>
                      <m:r>
                        <a:rPr lang="en-US" sz="1400" b="0" i="1" smtClean="0">
                          <a:latin typeface="Cambria Math" panose="02040503050406030204" pitchFamily="18" charset="0"/>
                        </a:rPr>
                        <m:t>, </m:t>
                      </m:r>
                      <m:r>
                        <a:rPr lang="en-US" sz="1400" b="0" i="1" smtClean="0">
                          <a:latin typeface="Cambria Math" panose="02040503050406030204" pitchFamily="18" charset="0"/>
                        </a:rPr>
                        <m:t>𝑦</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num>
                        <m:den>
                          <m:r>
                            <a:rPr lang="en-US" sz="1400" b="0" i="1" smtClean="0">
                              <a:latin typeface="Cambria Math" panose="02040503050406030204" pitchFamily="18" charset="0"/>
                            </a:rPr>
                            <m:t>𝐷</m:t>
                          </m:r>
                        </m:den>
                      </m:f>
                      <m:r>
                        <a:rPr lang="en-US" sz="1400" b="0" i="1" smtClean="0">
                          <a:latin typeface="Cambria Math" panose="02040503050406030204" pitchFamily="18" charset="0"/>
                        </a:rPr>
                        <m:t>, </m:t>
                      </m:r>
                      <m:r>
                        <a:rPr lang="en-US" sz="1400" b="0" i="1" smtClean="0">
                          <a:latin typeface="Cambria Math" panose="02040503050406030204" pitchFamily="18" charset="0"/>
                        </a:rPr>
                        <m:t>𝑧</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𝑧</m:t>
                              </m:r>
                            </m:sub>
                          </m:sSub>
                        </m:num>
                        <m:den>
                          <m:r>
                            <a:rPr lang="en-US" sz="1400" b="0" i="1" smtClean="0">
                              <a:latin typeface="Cambria Math" panose="02040503050406030204" pitchFamily="18" charset="0"/>
                            </a:rPr>
                            <m:t>𝐷</m:t>
                          </m:r>
                        </m:den>
                      </m:f>
                    </m:oMath>
                  </m:oMathPara>
                </a14:m>
                <a:endParaRPr lang="en-US" sz="1400" dirty="0"/>
              </a:p>
            </p:txBody>
          </p:sp>
        </mc:Choice>
        <mc:Fallback xmlns="">
          <p:sp>
            <p:nvSpPr>
              <p:cNvPr id="6" name="TextBox 5">
                <a:extLst>
                  <a:ext uri="{FF2B5EF4-FFF2-40B4-BE49-F238E27FC236}">
                    <a16:creationId xmlns:a16="http://schemas.microsoft.com/office/drawing/2014/main" id="{1B9D4489-AA9F-6445-A502-88D03335106D}"/>
                  </a:ext>
                </a:extLst>
              </p:cNvPr>
              <p:cNvSpPr txBox="1">
                <a:spLocks noRot="1" noChangeAspect="1" noMove="1" noResize="1" noEditPoints="1" noAdjustHandles="1" noChangeArrowheads="1" noChangeShapeType="1" noTextEdit="1"/>
              </p:cNvSpPr>
              <p:nvPr/>
            </p:nvSpPr>
            <p:spPr>
              <a:xfrm>
                <a:off x="4100941" y="5075053"/>
                <a:ext cx="3990109" cy="930960"/>
              </a:xfrm>
              <a:prstGeom prst="rect">
                <a:avLst/>
              </a:prstGeom>
              <a:blipFill>
                <a:blip r:embed="rId5"/>
                <a:stretch>
                  <a:fillRect l="-637" t="-1351" b="-1351"/>
                </a:stretch>
              </a:blipFill>
            </p:spPr>
            <p:txBody>
              <a:bodyPr/>
              <a:lstStyle/>
              <a:p>
                <a:r>
                  <a:rPr lang="en-US">
                    <a:noFill/>
                  </a:rPr>
                  <a:t> </a:t>
                </a:r>
              </a:p>
            </p:txBody>
          </p:sp>
        </mc:Fallback>
      </mc:AlternateContent>
    </p:spTree>
    <p:extLst>
      <p:ext uri="{BB962C8B-B14F-4D97-AF65-F5344CB8AC3E}">
        <p14:creationId xmlns:p14="http://schemas.microsoft.com/office/powerpoint/2010/main" val="224004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6EE0-042C-E44A-B602-D7610CF0DC8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841854-3709-724B-8CBF-BA890DF0977A}"/>
                  </a:ext>
                </a:extLst>
              </p:cNvPr>
              <p:cNvSpPr txBox="1"/>
              <p:nvPr/>
            </p:nvSpPr>
            <p:spPr>
              <a:xfrm>
                <a:off x="1031725" y="2054376"/>
                <a:ext cx="2407666" cy="1169551"/>
              </a:xfrm>
              <a:prstGeom prst="rect">
                <a:avLst/>
              </a:prstGeom>
              <a:noFill/>
            </p:spPr>
            <p:txBody>
              <a:bodyPr wrap="square" rtlCol="0">
                <a:spAutoFit/>
              </a:bodyPr>
              <a:lstStyle/>
              <a:p>
                <a:r>
                  <a:rPr lang="en-US" sz="1400" dirty="0"/>
                  <a:t>Recall the fertilizer example</a:t>
                </a:r>
                <a:endParaRPr lang="en-US" sz="1400" b="0" dirty="0"/>
              </a:p>
              <a:p>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+2</m:t>
                      </m:r>
                      <m:r>
                        <a:rPr lang="en-US" sz="1400" b="0" i="1" smtClean="0">
                          <a:latin typeface="Cambria Math" panose="02040503050406030204" pitchFamily="18" charset="0"/>
                        </a:rPr>
                        <m:t>𝑦</m:t>
                      </m:r>
                      <m:r>
                        <a:rPr lang="en-US" sz="1400" b="0" i="1" smtClean="0">
                          <a:latin typeface="Cambria Math" panose="02040503050406030204" pitchFamily="18" charset="0"/>
                        </a:rPr>
                        <m:t>+3</m:t>
                      </m:r>
                      <m:r>
                        <a:rPr lang="en-US" sz="1400" b="0" i="1" smtClean="0">
                          <a:latin typeface="Cambria Math" panose="02040503050406030204" pitchFamily="18" charset="0"/>
                        </a:rPr>
                        <m:t>𝑧</m:t>
                      </m:r>
                      <m:r>
                        <a:rPr lang="en-US" sz="1400" b="0" i="1" smtClean="0">
                          <a:latin typeface="Cambria Math" panose="02040503050406030204" pitchFamily="18" charset="0"/>
                        </a:rPr>
                        <m:t>=18</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+2</m:t>
                      </m:r>
                      <m:r>
                        <a:rPr lang="en-US" sz="1400" b="0" i="1" smtClean="0">
                          <a:latin typeface="Cambria Math" panose="02040503050406030204" pitchFamily="18" charset="0"/>
                        </a:rPr>
                        <m:t>𝑧</m:t>
                      </m:r>
                      <m:r>
                        <a:rPr lang="en-US" sz="1400" b="0" i="1" smtClean="0">
                          <a:latin typeface="Cambria Math" panose="02040503050406030204" pitchFamily="18" charset="0"/>
                        </a:rPr>
                        <m:t>=23</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𝑧</m:t>
                      </m:r>
                      <m:r>
                        <a:rPr lang="en-US" sz="1400" b="0" i="1" smtClean="0">
                          <a:latin typeface="Cambria Math" panose="02040503050406030204" pitchFamily="18" charset="0"/>
                        </a:rPr>
                        <m:t>=13</m:t>
                      </m:r>
                    </m:oMath>
                  </m:oMathPara>
                </a14:m>
                <a:endParaRPr lang="en-US" sz="1400" dirty="0"/>
              </a:p>
            </p:txBody>
          </p:sp>
        </mc:Choice>
        <mc:Fallback xmlns="">
          <p:sp>
            <p:nvSpPr>
              <p:cNvPr id="3" name="TextBox 2">
                <a:extLst>
                  <a:ext uri="{FF2B5EF4-FFF2-40B4-BE49-F238E27FC236}">
                    <a16:creationId xmlns:a16="http://schemas.microsoft.com/office/drawing/2014/main" id="{F0841854-3709-724B-8CBF-BA890DF0977A}"/>
                  </a:ext>
                </a:extLst>
              </p:cNvPr>
              <p:cNvSpPr txBox="1">
                <a:spLocks noRot="1" noChangeAspect="1" noMove="1" noResize="1" noEditPoints="1" noAdjustHandles="1" noChangeArrowheads="1" noChangeShapeType="1" noTextEdit="1"/>
              </p:cNvSpPr>
              <p:nvPr/>
            </p:nvSpPr>
            <p:spPr>
              <a:xfrm>
                <a:off x="1031725" y="2054376"/>
                <a:ext cx="2407666" cy="1169551"/>
              </a:xfrm>
              <a:prstGeom prst="rect">
                <a:avLst/>
              </a:prstGeom>
              <a:blipFill>
                <a:blip r:embed="rId2"/>
                <a:stretch>
                  <a:fillRect l="-1053" t="-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9ADF5C-D85E-CA44-BDEF-58CADE649780}"/>
                  </a:ext>
                </a:extLst>
              </p:cNvPr>
              <p:cNvSpPr txBox="1"/>
              <p:nvPr/>
            </p:nvSpPr>
            <p:spPr>
              <a:xfrm>
                <a:off x="1163782" y="3429000"/>
                <a:ext cx="1963882" cy="307777"/>
              </a:xfrm>
              <a:prstGeom prst="rect">
                <a:avLst/>
              </a:prstGeom>
              <a:noFill/>
            </p:spPr>
            <p:txBody>
              <a:bodyPr wrap="square" rtlCol="0">
                <a:spAutoFit/>
              </a:bodyPr>
              <a:lstStyle/>
              <a:p>
                <a:r>
                  <a:rPr lang="en-US" sz="1400" dirty="0"/>
                  <a:t>The solution is </a:t>
                </a:r>
                <a14:m>
                  <m:oMath xmlns:m="http://schemas.openxmlformats.org/officeDocument/2006/math">
                    <m:d>
                      <m:dPr>
                        <m:ctrlPr>
                          <a:rPr lang="en-US" sz="1400" i="1" smtClean="0">
                            <a:latin typeface="Cambria Math" panose="02040503050406030204" pitchFamily="18" charset="0"/>
                          </a:rPr>
                        </m:ctrlPr>
                      </m:dPr>
                      <m:e>
                        <m:r>
                          <a:rPr lang="en-US" sz="1400" b="0" i="1" smtClean="0">
                            <a:latin typeface="Cambria Math" panose="02040503050406030204" pitchFamily="18" charset="0"/>
                          </a:rPr>
                          <m:t>5, 2, 3</m:t>
                        </m:r>
                      </m:e>
                    </m:d>
                  </m:oMath>
                </a14:m>
                <a:endParaRPr lang="en-US" sz="1400" dirty="0"/>
              </a:p>
            </p:txBody>
          </p:sp>
        </mc:Choice>
        <mc:Fallback xmlns="">
          <p:sp>
            <p:nvSpPr>
              <p:cNvPr id="4" name="TextBox 3">
                <a:extLst>
                  <a:ext uri="{FF2B5EF4-FFF2-40B4-BE49-F238E27FC236}">
                    <a16:creationId xmlns:a16="http://schemas.microsoft.com/office/drawing/2014/main" id="{FC9ADF5C-D85E-CA44-BDEF-58CADE649780}"/>
                  </a:ext>
                </a:extLst>
              </p:cNvPr>
              <p:cNvSpPr txBox="1">
                <a:spLocks noRot="1" noChangeAspect="1" noMove="1" noResize="1" noEditPoints="1" noAdjustHandles="1" noChangeArrowheads="1" noChangeShapeType="1" noTextEdit="1"/>
              </p:cNvSpPr>
              <p:nvPr/>
            </p:nvSpPr>
            <p:spPr>
              <a:xfrm>
                <a:off x="1163782" y="3429000"/>
                <a:ext cx="1963882" cy="307777"/>
              </a:xfrm>
              <a:prstGeom prst="rect">
                <a:avLst/>
              </a:prstGeom>
              <a:blipFill>
                <a:blip r:embed="rId3"/>
                <a:stretch>
                  <a:fillRect l="-641" t="-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5305102-3F83-EC40-818D-CF69394C6762}"/>
                  </a:ext>
                </a:extLst>
              </p:cNvPr>
              <p:cNvSpPr txBox="1"/>
              <p:nvPr/>
            </p:nvSpPr>
            <p:spPr>
              <a:xfrm>
                <a:off x="3903518" y="3397132"/>
                <a:ext cx="1887682" cy="6792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2</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r>
                        <a:rPr lang="en-US" sz="1400" b="0" i="1" smtClean="0">
                          <a:latin typeface="Cambria Math" panose="02040503050406030204" pitchFamily="18" charset="0"/>
                        </a:rPr>
                        <m:t>=−3</m:t>
                      </m:r>
                    </m:oMath>
                  </m:oMathPara>
                </a14:m>
                <a:endParaRPr lang="en-US" sz="1400" dirty="0"/>
              </a:p>
            </p:txBody>
          </p:sp>
        </mc:Choice>
        <mc:Fallback xmlns="">
          <p:sp>
            <p:nvSpPr>
              <p:cNvPr id="5" name="TextBox 4">
                <a:extLst>
                  <a:ext uri="{FF2B5EF4-FFF2-40B4-BE49-F238E27FC236}">
                    <a16:creationId xmlns:a16="http://schemas.microsoft.com/office/drawing/2014/main" id="{F5305102-3F83-EC40-818D-CF69394C6762}"/>
                  </a:ext>
                </a:extLst>
              </p:cNvPr>
              <p:cNvSpPr txBox="1">
                <a:spLocks noRot="1" noChangeAspect="1" noMove="1" noResize="1" noEditPoints="1" noAdjustHandles="1" noChangeArrowheads="1" noChangeShapeType="1" noTextEdit="1"/>
              </p:cNvSpPr>
              <p:nvPr/>
            </p:nvSpPr>
            <p:spPr>
              <a:xfrm>
                <a:off x="3903518" y="3397132"/>
                <a:ext cx="1887682" cy="6792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34BB62-F803-2148-BD14-2416FE56B12E}"/>
                  </a:ext>
                </a:extLst>
              </p:cNvPr>
              <p:cNvSpPr txBox="1"/>
              <p:nvPr/>
            </p:nvSpPr>
            <p:spPr>
              <a:xfrm>
                <a:off x="6255326" y="2308099"/>
                <a:ext cx="2608118" cy="6621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r>
                                  <a:rPr lang="en-US" sz="1400" b="0" i="1" smtClean="0">
                                    <a:latin typeface="Cambria Math" panose="02040503050406030204" pitchFamily="18" charset="0"/>
                                  </a:rPr>
                                  <m:t>8</m:t>
                                </m:r>
                              </m:e>
                              <m:e>
                                <m:r>
                                  <a:rPr lang="en-US" sz="1400" b="0" i="1" smtClean="0">
                                    <a:latin typeface="Cambria Math" panose="02040503050406030204" pitchFamily="18" charset="0"/>
                                  </a:rPr>
                                  <m:t>2</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23</m:t>
                                </m:r>
                              </m:e>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13</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
                        </m:e>
                      </m:d>
                      <m:r>
                        <a:rPr lang="en-US" sz="1400" b="0" i="1" smtClean="0">
                          <a:latin typeface="Cambria Math" panose="02040503050406030204" pitchFamily="18" charset="0"/>
                        </a:rPr>
                        <m:t>=−15</m:t>
                      </m:r>
                    </m:oMath>
                  </m:oMathPara>
                </a14:m>
                <a:endParaRPr lang="en-US" sz="1400" dirty="0"/>
              </a:p>
            </p:txBody>
          </p:sp>
        </mc:Choice>
        <mc:Fallback xmlns="">
          <p:sp>
            <p:nvSpPr>
              <p:cNvPr id="6" name="TextBox 5">
                <a:extLst>
                  <a:ext uri="{FF2B5EF4-FFF2-40B4-BE49-F238E27FC236}">
                    <a16:creationId xmlns:a16="http://schemas.microsoft.com/office/drawing/2014/main" id="{5334BB62-F803-2148-BD14-2416FE56B12E}"/>
                  </a:ext>
                </a:extLst>
              </p:cNvPr>
              <p:cNvSpPr txBox="1">
                <a:spLocks noRot="1" noChangeAspect="1" noMove="1" noResize="1" noEditPoints="1" noAdjustHandles="1" noChangeArrowheads="1" noChangeShapeType="1" noTextEdit="1"/>
              </p:cNvSpPr>
              <p:nvPr/>
            </p:nvSpPr>
            <p:spPr>
              <a:xfrm>
                <a:off x="6255326" y="2308099"/>
                <a:ext cx="2608118" cy="662104"/>
              </a:xfrm>
              <a:prstGeom prst="rect">
                <a:avLst/>
              </a:prstGeom>
              <a:blipFill>
                <a:blip r:embed="rId5"/>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65FC73-E409-2247-A992-8532C41995B8}"/>
                  </a:ext>
                </a:extLst>
              </p:cNvPr>
              <p:cNvSpPr txBox="1"/>
              <p:nvPr/>
            </p:nvSpPr>
            <p:spPr>
              <a:xfrm>
                <a:off x="6567054" y="3397827"/>
                <a:ext cx="1984663" cy="6792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𝑦</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18</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23</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13</m:t>
                                </m:r>
                              </m:e>
                              <m:e>
                                <m:r>
                                  <a:rPr lang="en-US" sz="1400" b="0" i="1" smtClean="0">
                                    <a:latin typeface="Cambria Math" panose="02040503050406030204" pitchFamily="18" charset="0"/>
                                  </a:rPr>
                                  <m:t>1</m:t>
                                </m:r>
                              </m:e>
                            </m:mr>
                          </m:m>
                        </m:e>
                      </m:d>
                      <m:r>
                        <a:rPr lang="en-US" sz="1400" b="0" i="1" smtClean="0">
                          <a:latin typeface="Cambria Math" panose="02040503050406030204" pitchFamily="18" charset="0"/>
                        </a:rPr>
                        <m:t>=−6</m:t>
                      </m:r>
                    </m:oMath>
                  </m:oMathPara>
                </a14:m>
                <a:endParaRPr lang="en-US" sz="1400" dirty="0"/>
              </a:p>
            </p:txBody>
          </p:sp>
        </mc:Choice>
        <mc:Fallback xmlns="">
          <p:sp>
            <p:nvSpPr>
              <p:cNvPr id="7" name="TextBox 6">
                <a:extLst>
                  <a:ext uri="{FF2B5EF4-FFF2-40B4-BE49-F238E27FC236}">
                    <a16:creationId xmlns:a16="http://schemas.microsoft.com/office/drawing/2014/main" id="{C865FC73-E409-2247-A992-8532C41995B8}"/>
                  </a:ext>
                </a:extLst>
              </p:cNvPr>
              <p:cNvSpPr txBox="1">
                <a:spLocks noRot="1" noChangeAspect="1" noMove="1" noResize="1" noEditPoints="1" noAdjustHandles="1" noChangeArrowheads="1" noChangeShapeType="1" noTextEdit="1"/>
              </p:cNvSpPr>
              <p:nvPr/>
            </p:nvSpPr>
            <p:spPr>
              <a:xfrm>
                <a:off x="6567054" y="3397827"/>
                <a:ext cx="1984663" cy="67928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3E35148-F7BB-E242-B161-CB2271F76712}"/>
                  </a:ext>
                </a:extLst>
              </p:cNvPr>
              <p:cNvSpPr txBox="1"/>
              <p:nvPr/>
            </p:nvSpPr>
            <p:spPr>
              <a:xfrm>
                <a:off x="6567054" y="4504740"/>
                <a:ext cx="1984663" cy="6621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𝑧</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2</m:t>
                                </m:r>
                              </m:e>
                              <m:e>
                                <m:r>
                                  <a:rPr lang="en-US" sz="1400" b="0" i="1" smtClean="0">
                                    <a:latin typeface="Cambria Math" panose="02040503050406030204" pitchFamily="18" charset="0"/>
                                  </a:rPr>
                                  <m:t>18</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1</m:t>
                                </m:r>
                              </m:e>
                              <m:e>
                                <m:r>
                                  <a:rPr lang="en-US" sz="1400" b="0" i="1" smtClean="0">
                                    <a:latin typeface="Cambria Math" panose="02040503050406030204" pitchFamily="18" charset="0"/>
                                  </a:rPr>
                                  <m:t>23</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0</m:t>
                                </m:r>
                              </m:e>
                              <m:e>
                                <m:r>
                                  <a:rPr lang="en-US" sz="1400" b="0" i="1" smtClean="0">
                                    <a:latin typeface="Cambria Math" panose="02040503050406030204" pitchFamily="18" charset="0"/>
                                  </a:rPr>
                                  <m:t>13</m:t>
                                </m:r>
                              </m:e>
                            </m:mr>
                          </m:m>
                        </m:e>
                      </m:d>
                      <m:r>
                        <a:rPr lang="en-US" sz="1400" b="0" i="1" smtClean="0">
                          <a:latin typeface="Cambria Math" panose="02040503050406030204" pitchFamily="18" charset="0"/>
                        </a:rPr>
                        <m:t>=−9</m:t>
                      </m:r>
                    </m:oMath>
                  </m:oMathPara>
                </a14:m>
                <a:endParaRPr lang="en-US" sz="1400" dirty="0"/>
              </a:p>
            </p:txBody>
          </p:sp>
        </mc:Choice>
        <mc:Fallback xmlns="">
          <p:sp>
            <p:nvSpPr>
              <p:cNvPr id="8" name="TextBox 7">
                <a:extLst>
                  <a:ext uri="{FF2B5EF4-FFF2-40B4-BE49-F238E27FC236}">
                    <a16:creationId xmlns:a16="http://schemas.microsoft.com/office/drawing/2014/main" id="{E3E35148-F7BB-E242-B161-CB2271F76712}"/>
                  </a:ext>
                </a:extLst>
              </p:cNvPr>
              <p:cNvSpPr txBox="1">
                <a:spLocks noRot="1" noChangeAspect="1" noMove="1" noResize="1" noEditPoints="1" noAdjustHandles="1" noChangeArrowheads="1" noChangeShapeType="1" noTextEdit="1"/>
              </p:cNvSpPr>
              <p:nvPr/>
            </p:nvSpPr>
            <p:spPr>
              <a:xfrm>
                <a:off x="6567054" y="4504740"/>
                <a:ext cx="1984663" cy="6621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814810-0CF4-CF47-8434-BB9344859792}"/>
                  </a:ext>
                </a:extLst>
              </p:cNvPr>
              <p:cNvSpPr txBox="1"/>
              <p:nvPr/>
            </p:nvSpPr>
            <p:spPr>
              <a:xfrm>
                <a:off x="8956962" y="2388441"/>
                <a:ext cx="1288473" cy="5014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−15</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=5</m:t>
                      </m:r>
                    </m:oMath>
                  </m:oMathPara>
                </a14:m>
                <a:endParaRPr lang="en-US" sz="1400" dirty="0"/>
              </a:p>
            </p:txBody>
          </p:sp>
        </mc:Choice>
        <mc:Fallback xmlns="">
          <p:sp>
            <p:nvSpPr>
              <p:cNvPr id="9" name="TextBox 8">
                <a:extLst>
                  <a:ext uri="{FF2B5EF4-FFF2-40B4-BE49-F238E27FC236}">
                    <a16:creationId xmlns:a16="http://schemas.microsoft.com/office/drawing/2014/main" id="{3E814810-0CF4-CF47-8434-BB9344859792}"/>
                  </a:ext>
                </a:extLst>
              </p:cNvPr>
              <p:cNvSpPr txBox="1">
                <a:spLocks noRot="1" noChangeAspect="1" noMove="1" noResize="1" noEditPoints="1" noAdjustHandles="1" noChangeArrowheads="1" noChangeShapeType="1" noTextEdit="1"/>
              </p:cNvSpPr>
              <p:nvPr/>
            </p:nvSpPr>
            <p:spPr>
              <a:xfrm>
                <a:off x="8956962" y="2388441"/>
                <a:ext cx="1288473" cy="501419"/>
              </a:xfrm>
              <a:prstGeom prst="rect">
                <a:avLst/>
              </a:prstGeom>
              <a:blipFill>
                <a:blip r:embed="rId8"/>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72D9CF-6EAD-2E4E-8539-8A84A9F3EC14}"/>
                  </a:ext>
                </a:extLst>
              </p:cNvPr>
              <p:cNvSpPr txBox="1"/>
              <p:nvPr/>
            </p:nvSpPr>
            <p:spPr>
              <a:xfrm>
                <a:off x="8956962" y="3486066"/>
                <a:ext cx="1288473"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−6</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=2</m:t>
                      </m:r>
                    </m:oMath>
                  </m:oMathPara>
                </a14:m>
                <a:endParaRPr lang="en-US" sz="1400" dirty="0"/>
              </a:p>
            </p:txBody>
          </p:sp>
        </mc:Choice>
        <mc:Fallback xmlns="">
          <p:sp>
            <p:nvSpPr>
              <p:cNvPr id="10" name="TextBox 9">
                <a:extLst>
                  <a:ext uri="{FF2B5EF4-FFF2-40B4-BE49-F238E27FC236}">
                    <a16:creationId xmlns:a16="http://schemas.microsoft.com/office/drawing/2014/main" id="{1072D9CF-6EAD-2E4E-8539-8A84A9F3EC14}"/>
                  </a:ext>
                </a:extLst>
              </p:cNvPr>
              <p:cNvSpPr txBox="1">
                <a:spLocks noRot="1" noChangeAspect="1" noMove="1" noResize="1" noEditPoints="1" noAdjustHandles="1" noChangeArrowheads="1" noChangeShapeType="1" noTextEdit="1"/>
              </p:cNvSpPr>
              <p:nvPr/>
            </p:nvSpPr>
            <p:spPr>
              <a:xfrm>
                <a:off x="8956962" y="3486066"/>
                <a:ext cx="1288473" cy="497059"/>
              </a:xfrm>
              <a:prstGeom prst="rect">
                <a:avLst/>
              </a:prstGeom>
              <a:blipFill>
                <a:blip r:embed="rId9"/>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4F2DE57-60D6-2848-A6DB-DE197ADB69C8}"/>
                  </a:ext>
                </a:extLst>
              </p:cNvPr>
              <p:cNvSpPr txBox="1"/>
              <p:nvPr/>
            </p:nvSpPr>
            <p:spPr>
              <a:xfrm>
                <a:off x="8956961" y="4579331"/>
                <a:ext cx="1288473" cy="4970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𝑧</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−9</m:t>
                          </m:r>
                        </m:num>
                        <m:den>
                          <m:r>
                            <a:rPr lang="en-US" sz="1400" b="0" i="1" smtClean="0">
                              <a:latin typeface="Cambria Math" panose="02040503050406030204" pitchFamily="18" charset="0"/>
                            </a:rPr>
                            <m:t>−3</m:t>
                          </m:r>
                        </m:den>
                      </m:f>
                      <m:r>
                        <a:rPr lang="en-US" sz="1400" b="0" i="1" smtClean="0">
                          <a:latin typeface="Cambria Math" panose="02040503050406030204" pitchFamily="18" charset="0"/>
                        </a:rPr>
                        <m:t>=3</m:t>
                      </m:r>
                    </m:oMath>
                  </m:oMathPara>
                </a14:m>
                <a:endParaRPr lang="en-US" sz="1400" dirty="0"/>
              </a:p>
            </p:txBody>
          </p:sp>
        </mc:Choice>
        <mc:Fallback xmlns="">
          <p:sp>
            <p:nvSpPr>
              <p:cNvPr id="11" name="TextBox 10">
                <a:extLst>
                  <a:ext uri="{FF2B5EF4-FFF2-40B4-BE49-F238E27FC236}">
                    <a16:creationId xmlns:a16="http://schemas.microsoft.com/office/drawing/2014/main" id="{64F2DE57-60D6-2848-A6DB-DE197ADB69C8}"/>
                  </a:ext>
                </a:extLst>
              </p:cNvPr>
              <p:cNvSpPr txBox="1">
                <a:spLocks noRot="1" noChangeAspect="1" noMove="1" noResize="1" noEditPoints="1" noAdjustHandles="1" noChangeArrowheads="1" noChangeShapeType="1" noTextEdit="1"/>
              </p:cNvSpPr>
              <p:nvPr/>
            </p:nvSpPr>
            <p:spPr>
              <a:xfrm>
                <a:off x="8956961" y="4579331"/>
                <a:ext cx="1288473" cy="497059"/>
              </a:xfrm>
              <a:prstGeom prst="rect">
                <a:avLst/>
              </a:prstGeom>
              <a:blipFill>
                <a:blip r:embed="rId10"/>
                <a:stretch>
                  <a:fillRect b="-2500"/>
                </a:stretch>
              </a:blipFill>
            </p:spPr>
            <p:txBody>
              <a:bodyPr/>
              <a:lstStyle/>
              <a:p>
                <a:r>
                  <a:rPr lang="en-US">
                    <a:noFill/>
                  </a:rPr>
                  <a:t> </a:t>
                </a:r>
              </a:p>
            </p:txBody>
          </p:sp>
        </mc:Fallback>
      </mc:AlternateContent>
    </p:spTree>
    <p:extLst>
      <p:ext uri="{BB962C8B-B14F-4D97-AF65-F5344CB8AC3E}">
        <p14:creationId xmlns:p14="http://schemas.microsoft.com/office/powerpoint/2010/main" val="401088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38CE-4B64-DE46-8D07-27E713BAEC70}"/>
              </a:ext>
            </a:extLst>
          </p:cNvPr>
          <p:cNvSpPr>
            <a:spLocks noGrp="1"/>
          </p:cNvSpPr>
          <p:nvPr>
            <p:ph type="title"/>
          </p:nvPr>
        </p:nvSpPr>
        <p:spPr/>
        <p:txBody>
          <a:bodyPr/>
          <a:lstStyle/>
          <a:p>
            <a:r>
              <a:rPr lang="en-US" dirty="0"/>
              <a:t>python</a:t>
            </a:r>
          </a:p>
        </p:txBody>
      </p:sp>
      <p:pic>
        <p:nvPicPr>
          <p:cNvPr id="5" name="Picture 4" descr="Text&#10;&#10;Description automatically generated">
            <a:extLst>
              <a:ext uri="{FF2B5EF4-FFF2-40B4-BE49-F238E27FC236}">
                <a16:creationId xmlns:a16="http://schemas.microsoft.com/office/drawing/2014/main" id="{93AD8AB7-3552-4546-9467-06A6C9FF38AE}"/>
              </a:ext>
            </a:extLst>
          </p:cNvPr>
          <p:cNvPicPr>
            <a:picLocks noChangeAspect="1"/>
          </p:cNvPicPr>
          <p:nvPr/>
        </p:nvPicPr>
        <p:blipFill>
          <a:blip r:embed="rId2"/>
          <a:stretch>
            <a:fillRect/>
          </a:stretch>
        </p:blipFill>
        <p:spPr>
          <a:xfrm>
            <a:off x="3695700" y="2073910"/>
            <a:ext cx="4800600" cy="3543300"/>
          </a:xfrm>
          <a:prstGeom prst="rect">
            <a:avLst/>
          </a:prstGeom>
        </p:spPr>
      </p:pic>
    </p:spTree>
    <p:extLst>
      <p:ext uri="{BB962C8B-B14F-4D97-AF65-F5344CB8AC3E}">
        <p14:creationId xmlns:p14="http://schemas.microsoft.com/office/powerpoint/2010/main" val="2062937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995E-9B5E-764F-8994-2DFD436DE7C4}"/>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293854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1314B-9B31-4D4B-AE0E-8B4BC797F8BB}"/>
              </a:ext>
            </a:extLst>
          </p:cNvPr>
          <p:cNvPicPr>
            <a:picLocks noChangeAspect="1"/>
          </p:cNvPicPr>
          <p:nvPr/>
        </p:nvPicPr>
        <p:blipFill rotWithShape="1">
          <a:blip r:embed="rId2"/>
          <a:srcRect t="23307" r="9091"/>
          <a:stretch/>
        </p:blipFill>
        <p:spPr>
          <a:xfrm>
            <a:off x="20" y="-1824"/>
            <a:ext cx="12191980" cy="6865514"/>
          </a:xfrm>
          <a:prstGeom prst="rect">
            <a:avLst/>
          </a:prstGeom>
        </p:spPr>
      </p:pic>
      <p:sp>
        <p:nvSpPr>
          <p:cNvPr id="2" name="Title 1">
            <a:extLst>
              <a:ext uri="{FF2B5EF4-FFF2-40B4-BE49-F238E27FC236}">
                <a16:creationId xmlns:a16="http://schemas.microsoft.com/office/drawing/2014/main" id="{6E8DE608-4123-D84D-ADE0-CE97C4D7F1A1}"/>
              </a:ext>
            </a:extLst>
          </p:cNvPr>
          <p:cNvSpPr>
            <a:spLocks noGrp="1"/>
          </p:cNvSpPr>
          <p:nvPr>
            <p:ph type="ctrTitle"/>
          </p:nvPr>
        </p:nvSpPr>
        <p:spPr>
          <a:xfrm>
            <a:off x="751114" y="709684"/>
            <a:ext cx="5124247" cy="1927695"/>
          </a:xfrm>
        </p:spPr>
        <p:txBody>
          <a:bodyPr anchor="b">
            <a:normAutofit/>
          </a:bodyPr>
          <a:lstStyle/>
          <a:p>
            <a:pPr algn="l"/>
            <a:r>
              <a:rPr lang="en-US" dirty="0">
                <a:solidFill>
                  <a:schemeClr val="bg1"/>
                </a:solidFill>
              </a:rPr>
              <a:t>Module 2</a:t>
            </a:r>
          </a:p>
        </p:txBody>
      </p:sp>
      <p:sp>
        <p:nvSpPr>
          <p:cNvPr id="3" name="Subtitle 2">
            <a:extLst>
              <a:ext uri="{FF2B5EF4-FFF2-40B4-BE49-F238E27FC236}">
                <a16:creationId xmlns:a16="http://schemas.microsoft.com/office/drawing/2014/main" id="{7D1F8E58-9B8D-BA45-9422-40C1334882AB}"/>
              </a:ext>
            </a:extLst>
          </p:cNvPr>
          <p:cNvSpPr>
            <a:spLocks noGrp="1"/>
          </p:cNvSpPr>
          <p:nvPr>
            <p:ph type="subTitle" idx="1"/>
          </p:nvPr>
        </p:nvSpPr>
        <p:spPr>
          <a:xfrm>
            <a:off x="751113" y="2988860"/>
            <a:ext cx="5233127" cy="2031275"/>
          </a:xfrm>
        </p:spPr>
        <p:txBody>
          <a:bodyPr>
            <a:normAutofit/>
          </a:bodyPr>
          <a:lstStyle/>
          <a:p>
            <a:pPr algn="l"/>
            <a:r>
              <a:rPr lang="en-US" dirty="0">
                <a:solidFill>
                  <a:schemeClr val="bg1"/>
                </a:solidFill>
              </a:rPr>
              <a:t>eigenvalues &amp; eigenvectors</a:t>
            </a:r>
          </a:p>
        </p:txBody>
      </p:sp>
    </p:spTree>
    <p:extLst>
      <p:ext uri="{BB962C8B-B14F-4D97-AF65-F5344CB8AC3E}">
        <p14:creationId xmlns:p14="http://schemas.microsoft.com/office/powerpoint/2010/main" val="3244870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609000"/>
          </a:xfrm>
        </p:spPr>
        <p:txBody>
          <a:bodyPr anchor="t">
            <a:normAutofit/>
          </a:bodyPr>
          <a:lstStyle/>
          <a:p>
            <a:r>
              <a:rPr lang="en-US" sz="3200" dirty="0"/>
              <a:t>Motivation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a:xfrm>
                <a:off x="1371600" y="1483361"/>
                <a:ext cx="10240903" cy="4587758"/>
              </a:xfrm>
            </p:spPr>
            <p:txBody>
              <a:bodyPr>
                <a:normAutofit/>
              </a:bodyPr>
              <a:lstStyle/>
              <a:p>
                <a:pPr marL="0" indent="0">
                  <a:buNone/>
                </a:pPr>
                <a:r>
                  <a:rPr lang="en-US" sz="1400" dirty="0"/>
                  <a:t>Consider multiplying nonzero vectors by a given square matrix, such as</a:t>
                </a:r>
              </a:p>
              <a:p>
                <a:pPr marL="0" indent="0" algn="ctr">
                  <a:buNone/>
                </a:pP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6</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4</m:t>
                              </m:r>
                            </m:e>
                            <m:e>
                              <m:r>
                                <a:rPr lang="en-US" sz="1400" b="0" i="1" smtClean="0">
                                  <a:latin typeface="Cambria Math" panose="02040503050406030204" pitchFamily="18" charset="0"/>
                                </a:rPr>
                                <m:t>7</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5</m:t>
                              </m:r>
                            </m:e>
                          </m:mr>
                          <m:mr>
                            <m:e>
                              <m:r>
                                <a:rPr lang="en-US" sz="1400" b="0" i="1" smtClean="0">
                                  <a:latin typeface="Cambria Math" panose="02040503050406030204" pitchFamily="18" charset="0"/>
                                </a:rPr>
                                <m:t>1</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3</m:t>
                              </m:r>
                            </m:e>
                          </m:mr>
                          <m:mr>
                            <m:e>
                              <m:r>
                                <a:rPr lang="en-US" sz="1400" b="0" i="1" smtClean="0">
                                  <a:latin typeface="Cambria Math" panose="02040503050406030204" pitchFamily="18" charset="0"/>
                                </a:rPr>
                                <m:t>27</m:t>
                              </m:r>
                            </m:e>
                          </m:mr>
                        </m:m>
                      </m:e>
                    </m:d>
                  </m:oMath>
                </a14:m>
                <a:r>
                  <a:rPr lang="en-US" sz="1400" dirty="0"/>
                  <a:t> or </a:t>
                </a:r>
                <a14:m>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6</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4</m:t>
                              </m:r>
                            </m:e>
                            <m:e>
                              <m:r>
                                <a:rPr lang="en-US" sz="1400" b="0" i="1" smtClean="0">
                                  <a:latin typeface="Cambria Math" panose="02040503050406030204" pitchFamily="18" charset="0"/>
                                </a:rPr>
                                <m:t>7</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3</m:t>
                              </m:r>
                            </m:e>
                          </m:mr>
                          <m:mr>
                            <m:e>
                              <m:r>
                                <a:rPr lang="en-US" sz="1400" b="0" i="1" smtClean="0">
                                  <a:latin typeface="Cambria Math" panose="02040503050406030204" pitchFamily="18" charset="0"/>
                                </a:rPr>
                                <m:t>4</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0</m:t>
                              </m:r>
                            </m:e>
                          </m:mr>
                          <m:mr>
                            <m:e>
                              <m:r>
                                <a:rPr lang="en-US" sz="1400" b="0" i="1" smtClean="0">
                                  <a:latin typeface="Cambria Math" panose="02040503050406030204" pitchFamily="18" charset="0"/>
                                </a:rPr>
                                <m:t>40</m:t>
                              </m:r>
                            </m:e>
                          </m:mr>
                        </m:m>
                      </m:e>
                    </m:d>
                  </m:oMath>
                </a14:m>
                <a:endParaRPr lang="en-US" sz="1400" dirty="0"/>
              </a:p>
              <a:p>
                <a:pPr marL="0" indent="0">
                  <a:buNone/>
                </a:pPr>
                <a:endParaRPr lang="en-US" sz="1400" dirty="0"/>
              </a:p>
              <a:p>
                <a:pPr marL="0" indent="0">
                  <a:buNone/>
                </a:pPr>
                <a:r>
                  <a:rPr lang="en-US" sz="1400" dirty="0"/>
                  <a:t>In the 1</a:t>
                </a:r>
                <a:r>
                  <a:rPr lang="en-US" sz="1400" baseline="30000" dirty="0"/>
                  <a:t>st</a:t>
                </a:r>
                <a:r>
                  <a:rPr lang="en-US" sz="1400" dirty="0"/>
                  <a:t> case we have a new vector with a different direction and a different length, which is uninteresting.</a:t>
                </a:r>
              </a:p>
              <a:p>
                <a:pPr marL="0" indent="0">
                  <a:buNone/>
                </a:pPr>
                <a:r>
                  <a:rPr lang="en-US" sz="1400" dirty="0"/>
                  <a:t>In the 2</a:t>
                </a:r>
                <a:r>
                  <a:rPr lang="en-US" sz="1400" baseline="30000" dirty="0"/>
                  <a:t>nd</a:t>
                </a:r>
                <a:r>
                  <a:rPr lang="en-US" sz="1400" dirty="0"/>
                  <a:t> case the multiplication produces a multiple of the original vector. This means the new vector has the same direction as the original vector.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0</m:t>
                                </m:r>
                              </m:e>
                            </m:mr>
                            <m:mr>
                              <m:e>
                                <m:r>
                                  <a:rPr lang="en-US" sz="1400" b="0" i="1" smtClean="0">
                                    <a:latin typeface="Cambria Math" panose="02040503050406030204" pitchFamily="18" charset="0"/>
                                  </a:rPr>
                                  <m:t>40</m:t>
                                </m:r>
                              </m:e>
                            </m:mr>
                          </m:m>
                        </m:e>
                      </m:d>
                      <m:r>
                        <a:rPr lang="en-US" sz="1400" b="0" i="1" smtClean="0">
                          <a:latin typeface="Cambria Math" panose="02040503050406030204" pitchFamily="18" charset="0"/>
                        </a:rPr>
                        <m:t>=10</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e>
                            </m:mr>
                            <m:mr>
                              <m:e>
                                <m:r>
                                  <a:rPr lang="en-US" sz="1400" b="0" i="1" smtClean="0">
                                    <a:latin typeface="Cambria Math" panose="02040503050406030204" pitchFamily="18" charset="0"/>
                                  </a:rPr>
                                  <m:t>4</m:t>
                                </m:r>
                              </m:e>
                            </m:mr>
                          </m:m>
                        </m:e>
                      </m:d>
                    </m:oMath>
                  </m:oMathPara>
                </a14:m>
                <a:endParaRPr lang="en-US" sz="1400" dirty="0"/>
              </a:p>
              <a:p>
                <a:pPr marL="0" indent="0">
                  <a:buNone/>
                </a:pPr>
                <a:endParaRPr lang="en-US" sz="1400" dirty="0"/>
              </a:p>
              <a:p>
                <a:pPr marL="0" indent="0">
                  <a:buNone/>
                </a:pPr>
                <a:r>
                  <a:rPr lang="en-US" sz="1400" dirty="0"/>
                  <a:t>In this example we say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=10</m:t>
                    </m:r>
                  </m:oMath>
                </a14:m>
                <a:r>
                  <a:rPr lang="en-US" sz="1400" dirty="0"/>
                  <a:t> is an eigenvalue and the vector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e>
                                <m:e>
                                  <m:r>
                                    <a:rPr lang="en-US" sz="1400" b="0" i="1" smtClean="0">
                                      <a:latin typeface="Cambria Math" panose="02040503050406030204" pitchFamily="18" charset="0"/>
                                    </a:rPr>
                                    <m:t>4</m:t>
                                  </m:r>
                                </m:e>
                              </m:mr>
                            </m:m>
                          </m:e>
                        </m:d>
                      </m:e>
                      <m:sup>
                        <m:r>
                          <a:rPr lang="en-US" sz="1400" b="0" i="1" smtClean="0">
                            <a:latin typeface="Cambria Math" panose="02040503050406030204" pitchFamily="18" charset="0"/>
                          </a:rPr>
                          <m:t>𝑇</m:t>
                        </m:r>
                      </m:sup>
                    </m:sSup>
                  </m:oMath>
                </a14:m>
                <a:r>
                  <a:rPr lang="en-US" sz="1400" dirty="0"/>
                  <a:t> is an eigenvector.</a:t>
                </a:r>
              </a:p>
              <a:p>
                <a:pPr marL="0" indent="0">
                  <a:buNone/>
                </a:pPr>
                <a:r>
                  <a:rPr lang="en-US" sz="1400" dirty="0"/>
                  <a:t>Eigenvalues represent the scaling factor by which a vector is transformed when a linear transformation is applied.</a:t>
                </a:r>
              </a:p>
              <a:p>
                <a:pPr marL="0" indent="0">
                  <a:buNone/>
                </a:pPr>
                <a:r>
                  <a:rPr lang="en-US" sz="1400" dirty="0"/>
                  <a:t>Some applications in machine learning include feature extraction, dimensionality reduction, and clustering.</a:t>
                </a:r>
              </a:p>
              <a:p>
                <a:pPr marL="0" indent="0">
                  <a:buNone/>
                </a:pPr>
                <a:endParaRPr lang="en-US" sz="1400" dirty="0"/>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xfrm>
                <a:off x="1371600" y="1483361"/>
                <a:ext cx="10240903" cy="4587758"/>
              </a:xfrm>
              <a:blipFill>
                <a:blip r:embed="rId2"/>
                <a:stretch>
                  <a:fillRect l="-1115" t="-551" r="-991"/>
                </a:stretch>
              </a:blipFill>
            </p:spPr>
            <p:txBody>
              <a:bodyPr/>
              <a:lstStyle/>
              <a:p>
                <a:r>
                  <a:rPr lang="en-US">
                    <a:noFill/>
                  </a:rPr>
                  <a:t> </a:t>
                </a:r>
              </a:p>
            </p:txBody>
          </p:sp>
        </mc:Fallback>
      </mc:AlternateContent>
    </p:spTree>
    <p:extLst>
      <p:ext uri="{BB962C8B-B14F-4D97-AF65-F5344CB8AC3E}">
        <p14:creationId xmlns:p14="http://schemas.microsoft.com/office/powerpoint/2010/main" val="3215042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609000"/>
          </a:xfrm>
        </p:spPr>
        <p:txBody>
          <a:bodyPr anchor="t">
            <a:normAutofit/>
          </a:bodyPr>
          <a:lstStyle/>
          <a:p>
            <a:r>
              <a:rPr lang="en-US" sz="3200" dirty="0"/>
              <a:t>eigenvalues and eigenvectors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a:xfrm>
                <a:off x="1371600" y="1483361"/>
                <a:ext cx="10240903" cy="4587758"/>
              </a:xfrm>
            </p:spPr>
            <p:txBody>
              <a:bodyPr>
                <a:normAutofit/>
              </a:bodyPr>
              <a:lstStyle/>
              <a:p>
                <a:pPr marL="0" indent="0">
                  <a:buNone/>
                </a:pPr>
                <a:r>
                  <a:rPr lang="en-US" sz="1400" dirty="0"/>
                  <a:t>Let </a:t>
                </a:r>
                <a14:m>
                  <m:oMath xmlns:m="http://schemas.openxmlformats.org/officeDocument/2006/math">
                    <m:r>
                      <a:rPr lang="en-US" sz="1400" b="0" i="1" smtClean="0">
                        <a:latin typeface="Cambria Math" panose="02040503050406030204" pitchFamily="18" charset="0"/>
                      </a:rPr>
                      <m:t>𝐴</m:t>
                    </m:r>
                  </m:oMath>
                </a14:m>
                <a:r>
                  <a:rPr lang="en-US" sz="1400" dirty="0"/>
                  <a:t> be an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matrix,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a nonzero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×1</m:t>
                    </m:r>
                  </m:oMath>
                </a14:m>
                <a:r>
                  <a:rPr lang="en-US" sz="1400" dirty="0"/>
                  <a:t> column vector and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oMath>
                </a14:m>
                <a:r>
                  <a:rPr lang="en-US" sz="1400" dirty="0"/>
                  <a:t> a scalar. If </a:t>
                </a:r>
              </a:p>
              <a:p>
                <a:pPr marL="0" indent="0">
                  <a:lnSpc>
                    <a:spcPct val="20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r>
                        <a:rPr lang="en-US" sz="1400" b="0" i="0" smtClean="0">
                          <a:latin typeface="Cambria Math" panose="02040503050406030204" pitchFamily="18" charset="0"/>
                        </a:rPr>
                        <m:t>,</m:t>
                      </m:r>
                    </m:oMath>
                  </m:oMathPara>
                </a14:m>
                <a:endParaRPr lang="en-US" sz="1400" dirty="0"/>
              </a:p>
              <a:p>
                <a:pPr marL="0" indent="0">
                  <a:lnSpc>
                    <a:spcPct val="100000"/>
                  </a:lnSpc>
                  <a:buNone/>
                </a:pPr>
                <a:r>
                  <a:rPr lang="en-US" sz="1400" dirty="0"/>
                  <a:t>then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is an eigenvector of </a:t>
                </a:r>
                <a14:m>
                  <m:oMath xmlns:m="http://schemas.openxmlformats.org/officeDocument/2006/math">
                    <m:r>
                      <a:rPr lang="en-US" sz="1400" b="0" i="1" smtClean="0">
                        <a:latin typeface="Cambria Math" panose="02040503050406030204" pitchFamily="18" charset="0"/>
                      </a:rPr>
                      <m:t>𝐴</m:t>
                    </m:r>
                  </m:oMath>
                </a14:m>
                <a:r>
                  <a:rPr lang="en-US" sz="1400" dirty="0"/>
                  <a:t> and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oMath>
                </a14:m>
                <a:r>
                  <a:rPr lang="en-US" sz="1400" dirty="0"/>
                  <a:t> is an eigenvalue of </a:t>
                </a:r>
                <a14:m>
                  <m:oMath xmlns:m="http://schemas.openxmlformats.org/officeDocument/2006/math">
                    <m:r>
                      <a:rPr lang="en-US" sz="1400" b="0" i="1" smtClean="0">
                        <a:latin typeface="Cambria Math" panose="02040503050406030204" pitchFamily="18" charset="0"/>
                      </a:rPr>
                      <m:t>𝐴</m:t>
                    </m:r>
                  </m:oMath>
                </a14:m>
                <a:r>
                  <a:rPr lang="en-US" sz="1400" dirty="0"/>
                  <a:t>.</a:t>
                </a:r>
              </a:p>
              <a:p>
                <a:pPr marL="0" indent="0">
                  <a:lnSpc>
                    <a:spcPct val="100000"/>
                  </a:lnSpc>
                  <a:buNone/>
                </a:pPr>
                <a:r>
                  <a:rPr lang="en-US" sz="1400" dirty="0"/>
                  <a:t>Let’s take a closer look and try to solve the equation for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oMath>
                  </m:oMathPara>
                </a14:m>
                <a:endParaRPr lang="en-US" sz="1400" dirty="0"/>
              </a:p>
              <a:p>
                <a:pPr marL="0" indent="0">
                  <a:lnSpc>
                    <a:spcPct val="10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acc>
                        <m:accPr>
                          <m:chr m:val="⃑"/>
                          <m:ctrlPr>
                            <a:rPr lang="en-US" sz="1400" b="0" i="1" smtClean="0">
                              <a:latin typeface="Cambria Math" panose="02040503050406030204" pitchFamily="18" charset="0"/>
                              <a:ea typeface="Cambria Math" panose="02040503050406030204" pitchFamily="18" charset="0"/>
                            </a:rPr>
                          </m:ctrlPr>
                        </m:accPr>
                        <m:e>
                          <m:r>
                            <a:rPr lang="en-US" sz="1400" b="0" i="1" smtClean="0">
                              <a:latin typeface="Cambria Math" panose="02040503050406030204" pitchFamily="18" charset="0"/>
                              <a:ea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0</m:t>
                          </m:r>
                        </m:e>
                      </m:acc>
                    </m:oMath>
                  </m:oMathPara>
                </a14:m>
                <a:endParaRPr lang="en-US" sz="1400" dirty="0"/>
              </a:p>
              <a:p>
                <a:pPr marL="0" indent="0">
                  <a:lnSpc>
                    <a:spcPct val="100000"/>
                  </a:lnSpc>
                  <a:buNone/>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𝐼</m:t>
                          </m:r>
                        </m:e>
                      </m:d>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0</m:t>
                          </m:r>
                        </m:e>
                      </m:acc>
                    </m:oMath>
                  </m:oMathPara>
                </a14:m>
                <a:endParaRPr lang="en-US" sz="1400" dirty="0"/>
              </a:p>
              <a:p>
                <a:pPr marL="0" indent="0">
                  <a:lnSpc>
                    <a:spcPct val="100000"/>
                  </a:lnSpc>
                  <a:buNone/>
                </a:pPr>
                <a:endParaRPr lang="en-US" sz="1400" dirty="0"/>
              </a:p>
              <a:p>
                <a:pPr marL="0" indent="0">
                  <a:lnSpc>
                    <a:spcPct val="100000"/>
                  </a:lnSpc>
                  <a:buNone/>
                </a:pPr>
                <a:r>
                  <a:rPr lang="en-US" sz="1400" u="sng" dirty="0"/>
                  <a:t>Recall:</a:t>
                </a:r>
                <a:r>
                  <a:rPr lang="en-US" sz="1400" dirty="0"/>
                  <a:t> If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𝐼</m:t>
                    </m:r>
                  </m:oMath>
                </a14:m>
                <a:r>
                  <a:rPr lang="en-US" sz="1400" dirty="0"/>
                  <a:t> is invertible, then there is exactly one solution, namely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0</m:t>
                        </m:r>
                      </m:e>
                    </m:acc>
                  </m:oMath>
                </a14:m>
                <a:r>
                  <a:rPr lang="en-US" sz="1400" dirty="0"/>
                  <a:t>.</a:t>
                </a:r>
              </a:p>
              <a:p>
                <a:pPr marL="0" indent="0">
                  <a:lnSpc>
                    <a:spcPct val="100000"/>
                  </a:lnSpc>
                  <a:buNone/>
                </a:pPr>
                <a:r>
                  <a:rPr lang="en-US" sz="1400" dirty="0"/>
                  <a:t>Thus, to have nonzero solutions we need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𝐼</m:t>
                    </m:r>
                  </m:oMath>
                </a14:m>
                <a:r>
                  <a:rPr lang="en-US" sz="1400" dirty="0"/>
                  <a:t> to not be invertible.</a:t>
                </a:r>
              </a:p>
              <a:p>
                <a:pPr marL="0" indent="0">
                  <a:lnSpc>
                    <a:spcPct val="100000"/>
                  </a:lnSpc>
                  <a:buNone/>
                </a:pPr>
                <a:r>
                  <a:rPr lang="en-US" sz="1400" dirty="0"/>
                  <a:t>Taking this further, noninvertible matrices all have a determinant of </a:t>
                </a:r>
                <a14:m>
                  <m:oMath xmlns:m="http://schemas.openxmlformats.org/officeDocument/2006/math">
                    <m:r>
                      <a:rPr lang="en-US" sz="1400" b="0" i="1" smtClean="0">
                        <a:latin typeface="Cambria Math" panose="02040503050406030204" pitchFamily="18" charset="0"/>
                      </a:rPr>
                      <m:t>0</m:t>
                    </m:r>
                  </m:oMath>
                </a14:m>
                <a:r>
                  <a:rPr lang="en-US" sz="1400" dirty="0"/>
                  <a:t>. </a:t>
                </a:r>
              </a:p>
              <a:p>
                <a:pPr marL="0" indent="0">
                  <a:lnSpc>
                    <a:spcPct val="100000"/>
                  </a:lnSpc>
                  <a:buNone/>
                </a:pPr>
                <a:r>
                  <a:rPr lang="en-US" sz="1400" dirty="0"/>
                  <a:t>So, if we want to find eigenvalues and eigenvectors we need </a:t>
                </a:r>
                <a14:m>
                  <m:oMath xmlns:m="http://schemas.openxmlformats.org/officeDocument/2006/math">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𝐼</m:t>
                            </m:r>
                          </m:e>
                        </m:d>
                      </m:e>
                    </m:func>
                    <m:r>
                      <a:rPr lang="en-US" sz="1400" b="0" i="1" smtClean="0">
                        <a:latin typeface="Cambria Math" panose="02040503050406030204" pitchFamily="18" charset="0"/>
                      </a:rPr>
                      <m:t>=0</m:t>
                    </m:r>
                  </m:oMath>
                </a14:m>
                <a:r>
                  <a:rPr lang="en-US" sz="1400" dirty="0"/>
                  <a:t>.</a:t>
                </a:r>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xfrm>
                <a:off x="1371600" y="1483361"/>
                <a:ext cx="10240903" cy="4587758"/>
              </a:xfrm>
              <a:blipFill>
                <a:blip r:embed="rId2"/>
                <a:stretch>
                  <a:fillRect l="-1115" t="-551"/>
                </a:stretch>
              </a:blipFill>
            </p:spPr>
            <p:txBody>
              <a:bodyPr/>
              <a:lstStyle/>
              <a:p>
                <a:r>
                  <a:rPr lang="en-US">
                    <a:noFill/>
                  </a:rPr>
                  <a:t> </a:t>
                </a:r>
              </a:p>
            </p:txBody>
          </p:sp>
        </mc:Fallback>
      </mc:AlternateContent>
    </p:spTree>
    <p:extLst>
      <p:ext uri="{BB962C8B-B14F-4D97-AF65-F5344CB8AC3E}">
        <p14:creationId xmlns:p14="http://schemas.microsoft.com/office/powerpoint/2010/main" val="366785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609000"/>
          </a:xfrm>
        </p:spPr>
        <p:txBody>
          <a:bodyPr anchor="t">
            <a:normAutofit/>
          </a:bodyPr>
          <a:lstStyle/>
          <a:p>
            <a:r>
              <a:rPr lang="en-US" sz="3200"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a:xfrm>
                <a:off x="1371600" y="1483361"/>
                <a:ext cx="10240903" cy="458775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a:p>
                <a:pPr marL="0" indent="0">
                  <a:buNone/>
                </a:pPr>
                <a:r>
                  <a:rPr lang="en-US" sz="1400" dirty="0"/>
                  <a:t>Find the eigenvalues and eigenvectors of </a:t>
                </a:r>
                <a14:m>
                  <m:oMath xmlns:m="http://schemas.openxmlformats.org/officeDocument/2006/math">
                    <m:r>
                      <a:rPr lang="en-US" sz="1400" b="0" i="1" smtClean="0">
                        <a:latin typeface="Cambria Math" panose="02040503050406030204" pitchFamily="18" charset="0"/>
                      </a:rPr>
                      <m:t>𝐴</m:t>
                    </m:r>
                  </m:oMath>
                </a14:m>
                <a:r>
                  <a:rPr lang="en-US" sz="1400" dirty="0"/>
                  <a:t>.</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𝐼</m:t>
                      </m:r>
                      <m:r>
                        <a:rPr lang="en-US" sz="1400" b="0" i="1" smtClean="0">
                          <a:latin typeface="Cambria Math" panose="02040503050406030204" pitchFamily="18" charset="0"/>
                          <a:ea typeface="Cambria Math" panose="02040503050406030204" pitchFamily="18" charset="0"/>
                        </a:rPr>
                        <m:t>=</m:t>
                      </m:r>
                      <m:d>
                        <m:dPr>
                          <m:begChr m:val="["/>
                          <m:endChr m:val="]"/>
                          <m:ctrlPr>
                            <a:rPr lang="en-US" sz="1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ea typeface="Cambria Math" panose="02040503050406030204" pitchFamily="18" charset="0"/>
                                </a:rPr>
                              </m:ctrlPr>
                            </m:mPr>
                            <m:mr>
                              <m:e>
                                <m:r>
                                  <m:rPr>
                                    <m:brk m:alnAt="7"/>
                                  </m:rPr>
                                  <a:rPr lang="en-US" sz="1400" b="0" i="1" smtClean="0">
                                    <a:latin typeface="Cambria Math" panose="02040503050406030204" pitchFamily="18" charset="0"/>
                                    <a:ea typeface="Cambria Math" panose="02040503050406030204" pitchFamily="18" charset="0"/>
                                  </a:rPr>
                                  <m:t>3</m:t>
                                </m:r>
                              </m:e>
                              <m:e>
                                <m:r>
                                  <a:rPr lang="en-US" sz="1400" b="0" i="1" smtClean="0">
                                    <a:latin typeface="Cambria Math" panose="02040503050406030204" pitchFamily="18" charset="0"/>
                                    <a:ea typeface="Cambria Math" panose="02040503050406030204" pitchFamily="18" charset="0"/>
                                  </a:rPr>
                                  <m:t>12</m:t>
                                </m:r>
                              </m:e>
                            </m:mr>
                            <m:mr>
                              <m:e>
                                <m:r>
                                  <a:rPr lang="en-US" sz="1400" b="0" i="1" smtClean="0">
                                    <a:latin typeface="Cambria Math" panose="02040503050406030204" pitchFamily="18" charset="0"/>
                                    <a:ea typeface="Cambria Math" panose="02040503050406030204" pitchFamily="18" charset="0"/>
                                  </a:rPr>
                                  <m:t>1</m:t>
                                </m:r>
                              </m:e>
                              <m:e>
                                <m:r>
                                  <a:rPr lang="en-US" sz="1400" b="0" i="1" smtClean="0">
                                    <a:latin typeface="Cambria Math" panose="02040503050406030204" pitchFamily="18" charset="0"/>
                                    <a:ea typeface="Cambria Math" panose="02040503050406030204" pitchFamily="18" charset="0"/>
                                  </a:rPr>
                                  <m:t>−1</m:t>
                                </m:r>
                              </m:e>
                            </m:mr>
                          </m:m>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d>
                        <m:dPr>
                          <m:begChr m:val="["/>
                          <m:endChr m:val="]"/>
                          <m:ctrlPr>
                            <a:rPr lang="en-US" sz="1400"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ea typeface="Cambria Math" panose="02040503050406030204" pitchFamily="18" charset="0"/>
                                </a:rPr>
                              </m:ctrlPr>
                            </m:mPr>
                            <m:mr>
                              <m:e>
                                <m:r>
                                  <m:rPr>
                                    <m:brk m:alnAt="7"/>
                                  </m:rPr>
                                  <a:rPr lang="en-US" sz="1400" b="0" i="1" smtClean="0">
                                    <a:latin typeface="Cambria Math" panose="02040503050406030204" pitchFamily="18" charset="0"/>
                                    <a:ea typeface="Cambria Math" panose="02040503050406030204" pitchFamily="18" charset="0"/>
                                  </a:rPr>
                                  <m:t>1</m:t>
                                </m:r>
                              </m:e>
                              <m:e>
                                <m:r>
                                  <a:rPr lang="en-US" sz="1400" b="0" i="1" smtClean="0">
                                    <a:latin typeface="Cambria Math" panose="02040503050406030204" pitchFamily="18" charset="0"/>
                                    <a:ea typeface="Cambria Math" panose="02040503050406030204" pitchFamily="18" charset="0"/>
                                  </a:rPr>
                                  <m:t>0</m:t>
                                </m:r>
                              </m:e>
                            </m:mr>
                            <m:mr>
                              <m:e>
                                <m:r>
                                  <a:rPr lang="en-US" sz="1400" b="0" i="1" smtClean="0">
                                    <a:latin typeface="Cambria Math" panose="02040503050406030204" pitchFamily="18" charset="0"/>
                                    <a:ea typeface="Cambria Math" panose="02040503050406030204" pitchFamily="18" charset="0"/>
                                  </a:rPr>
                                  <m:t>0</m:t>
                                </m:r>
                              </m:e>
                              <m:e>
                                <m:r>
                                  <a:rPr lang="en-US" sz="1400" b="0" i="1" smtClean="0">
                                    <a:latin typeface="Cambria Math" panose="02040503050406030204" pitchFamily="18" charset="0"/>
                                    <a:ea typeface="Cambria Math" panose="02040503050406030204" pitchFamily="18" charset="0"/>
                                  </a:rPr>
                                  <m:t>1</m:t>
                                </m:r>
                              </m:e>
                            </m:mr>
                          </m:m>
                        </m:e>
                      </m:d>
                    </m:oMath>
                  </m:oMathPara>
                </a14:m>
                <a:endParaRPr lang="en-US" sz="1400" i="1"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ea typeface="Cambria Math" panose="02040503050406030204" pitchFamily="18" charset="0"/>
                                  </a:rPr>
                                  <m:t>𝜆</m:t>
                                </m:r>
                              </m:e>
                              <m:e>
                                <m: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e>
                                <m:r>
                                  <a:rPr lang="en-US" sz="1400" b="0" i="1" smtClean="0">
                                    <a:latin typeface="Cambria Math" panose="02040503050406030204" pitchFamily="18" charset="0"/>
                                    <a:ea typeface="Cambria Math" panose="02040503050406030204" pitchFamily="18" charset="0"/>
                                  </a:rPr>
                                  <m:t>𝜆</m:t>
                                </m:r>
                              </m:e>
                            </m:mr>
                          </m:m>
                        </m:e>
                      </m:d>
                    </m:oMath>
                  </m:oMathPara>
                </a14:m>
                <a:endParaRPr lang="en-US" sz="1400" i="1"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𝜆</m:t>
                                </m:r>
                              </m:e>
                            </m:mr>
                          </m:m>
                        </m:e>
                      </m:d>
                    </m:oMath>
                  </m:oMathPara>
                </a14:m>
                <a:endParaRPr lang="en-US" sz="1400" i="1" dirty="0"/>
              </a:p>
              <a:p>
                <a:pPr marL="0" indent="0">
                  <a:buNone/>
                </a:pPr>
                <a:r>
                  <a:rPr lang="en-US" sz="1400" dirty="0"/>
                  <a:t>So</a:t>
                </a:r>
              </a:p>
              <a:p>
                <a:pPr marL="0" indent="0">
                  <a:buNone/>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det</m:t>
                          </m:r>
                        </m:fName>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𝐼</m:t>
                              </m:r>
                            </m:e>
                          </m:d>
                        </m:e>
                      </m:fun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𝜆</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𝜆</m:t>
                                </m:r>
                              </m:e>
                            </m:mr>
                          </m:m>
                        </m:e>
                      </m:d>
                    </m:oMath>
                  </m:oMathPara>
                </a14:m>
                <a:endParaRPr lang="en-US" sz="1400" i="1" dirty="0"/>
              </a:p>
              <a:p>
                <a:pPr marL="0" indent="0">
                  <a:buNone/>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b="0" i="1" smtClean="0">
                              <a:latin typeface="Cambria Math" panose="02040503050406030204" pitchFamily="18" charset="0"/>
                            </a:rPr>
                            <m:t>3−</m:t>
                          </m:r>
                          <m:r>
                            <a:rPr lang="en-US" sz="1400" b="0" i="1" smtClean="0">
                              <a:latin typeface="Cambria Math" panose="02040503050406030204" pitchFamily="18" charset="0"/>
                              <a:ea typeface="Cambria Math" panose="02040503050406030204" pitchFamily="18" charset="0"/>
                            </a:rPr>
                            <m:t>𝜆</m:t>
                          </m:r>
                        </m:e>
                      </m:d>
                      <m:d>
                        <m:dPr>
                          <m:ctrlPr>
                            <a:rPr lang="en-US" sz="140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𝜆</m:t>
                          </m:r>
                        </m:e>
                      </m:d>
                      <m:r>
                        <a:rPr lang="en-US" sz="1400" b="0" i="1" smtClean="0">
                          <a:latin typeface="Cambria Math" panose="02040503050406030204" pitchFamily="18" charset="0"/>
                        </a:rPr>
                        <m:t>−12</m:t>
                      </m:r>
                    </m:oMath>
                  </m:oMathPara>
                </a14:m>
                <a:endParaRPr lang="en-US" sz="1400" i="1" dirty="0"/>
              </a:p>
              <a:p>
                <a:pPr marL="0" indent="0">
                  <a:buNone/>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𝜆</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−2</m:t>
                      </m:r>
                      <m:r>
                        <a:rPr lang="en-US" sz="1400" b="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−15</m:t>
                      </m:r>
                    </m:oMath>
                  </m:oMathPara>
                </a14:m>
                <a:endParaRPr lang="en-US" sz="1400" i="1" dirty="0"/>
              </a:p>
              <a:p>
                <a:pPr marL="0" indent="0">
                  <a:buNone/>
                </a:pPr>
                <a:r>
                  <a:rPr lang="en-US" sz="1400" dirty="0"/>
                  <a:t>We want </a:t>
                </a:r>
                <a14:m>
                  <m:oMath xmlns:m="http://schemas.openxmlformats.org/officeDocument/2006/math">
                    <m:func>
                      <m:funcPr>
                        <m:ctrlPr>
                          <a:rPr lang="en-US" sz="1400" i="1">
                            <a:latin typeface="Cambria Math" panose="02040503050406030204" pitchFamily="18" charset="0"/>
                          </a:rPr>
                        </m:ctrlPr>
                      </m:funcPr>
                      <m:fName>
                        <m:r>
                          <m:rPr>
                            <m:sty m:val="p"/>
                          </m:rPr>
                          <a:rPr lang="en-US" sz="1400">
                            <a:latin typeface="Cambria Math" panose="02040503050406030204" pitchFamily="18" charset="0"/>
                          </a:rPr>
                          <m:t>det</m:t>
                        </m:r>
                      </m:fName>
                      <m:e>
                        <m:d>
                          <m:dPr>
                            <m:ctrlPr>
                              <a:rPr lang="en-US" sz="1400" i="1">
                                <a:latin typeface="Cambria Math" panose="02040503050406030204" pitchFamily="18" charset="0"/>
                              </a:rPr>
                            </m:ctrlPr>
                          </m:dPr>
                          <m:e>
                            <m:r>
                              <a:rPr lang="en-US" sz="1400" i="1">
                                <a:latin typeface="Cambria Math" panose="02040503050406030204" pitchFamily="18" charset="0"/>
                              </a:rPr>
                              <m:t>𝐴</m:t>
                            </m:r>
                            <m:r>
                              <a:rPr lang="en-US" sz="1400" i="1">
                                <a:latin typeface="Cambria Math" panose="02040503050406030204" pitchFamily="18" charset="0"/>
                              </a:rPr>
                              <m:t>−</m:t>
                            </m:r>
                            <m:r>
                              <a:rPr lang="en-US" sz="1400" i="1">
                                <a:latin typeface="Cambria Math" panose="02040503050406030204" pitchFamily="18" charset="0"/>
                                <a:ea typeface="Cambria Math" panose="02040503050406030204" pitchFamily="18" charset="0"/>
                              </a:rPr>
                              <m:t>𝜆</m:t>
                            </m:r>
                            <m:r>
                              <a:rPr lang="en-US" sz="1400" i="1">
                                <a:latin typeface="Cambria Math" panose="02040503050406030204" pitchFamily="18" charset="0"/>
                                <a:ea typeface="Cambria Math" panose="02040503050406030204" pitchFamily="18" charset="0"/>
                              </a:rPr>
                              <m:t>𝐼</m:t>
                            </m:r>
                          </m:e>
                        </m:d>
                      </m:e>
                    </m:func>
                    <m:r>
                      <a:rPr lang="en-US" sz="1400" b="0" i="1" smtClean="0">
                        <a:latin typeface="Cambria Math" panose="02040503050406030204" pitchFamily="18" charset="0"/>
                        <a:ea typeface="Cambria Math" panose="02040503050406030204" pitchFamily="18" charset="0"/>
                      </a:rPr>
                      <m:t>=0</m:t>
                    </m:r>
                  </m:oMath>
                </a14:m>
                <a:r>
                  <a:rPr lang="en-US" sz="1400" dirty="0"/>
                  <a:t>, or </a:t>
                </a:r>
                <a14:m>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𝜆</m:t>
                        </m:r>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𝜆</m:t>
                    </m:r>
                    <m:r>
                      <a:rPr lang="en-US" sz="1400" i="1">
                        <a:latin typeface="Cambria Math" panose="02040503050406030204" pitchFamily="18" charset="0"/>
                        <a:ea typeface="Cambria Math" panose="02040503050406030204" pitchFamily="18" charset="0"/>
                      </a:rPr>
                      <m:t>−15=0</m:t>
                    </m:r>
                  </m:oMath>
                </a14:m>
                <a:r>
                  <a:rPr lang="en-US" sz="1400" i="1" dirty="0"/>
                  <a:t>.</a:t>
                </a:r>
              </a:p>
              <a:p>
                <a:pPr marL="0" indent="0">
                  <a:buNone/>
                </a:pPr>
                <a14:m>
                  <m:oMathPara xmlns:m="http://schemas.openxmlformats.org/officeDocument/2006/math">
                    <m:oMathParaPr>
                      <m:jc m:val="centerGroup"/>
                    </m:oMathParaPr>
                    <m:oMath xmlns:m="http://schemas.openxmlformats.org/officeDocument/2006/math">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𝜆</m:t>
                          </m:r>
                        </m:e>
                        <m:sup>
                          <m:r>
                            <a:rPr lang="en-US" sz="1400" i="1">
                              <a:latin typeface="Cambria Math" panose="02040503050406030204" pitchFamily="18" charset="0"/>
                              <a:ea typeface="Cambria Math" panose="02040503050406030204" pitchFamily="18" charset="0"/>
                            </a:rPr>
                            <m:t>2</m:t>
                          </m:r>
                        </m:sup>
                      </m:sSup>
                      <m:r>
                        <a:rPr lang="en-US" sz="1400" i="1">
                          <a:latin typeface="Cambria Math" panose="02040503050406030204" pitchFamily="18" charset="0"/>
                          <a:ea typeface="Cambria Math" panose="02040503050406030204" pitchFamily="18" charset="0"/>
                        </a:rPr>
                        <m:t>−2</m:t>
                      </m:r>
                      <m:r>
                        <a:rPr lang="en-US" sz="1400" i="1">
                          <a:latin typeface="Cambria Math" panose="02040503050406030204" pitchFamily="18" charset="0"/>
                          <a:ea typeface="Cambria Math" panose="02040503050406030204" pitchFamily="18" charset="0"/>
                        </a:rPr>
                        <m:t>𝜆</m:t>
                      </m:r>
                      <m:r>
                        <a:rPr lang="en-US" sz="1400" i="1">
                          <a:latin typeface="Cambria Math" panose="02040503050406030204" pitchFamily="18" charset="0"/>
                          <a:ea typeface="Cambria Math" panose="02040503050406030204" pitchFamily="18" charset="0"/>
                        </a:rPr>
                        <m:t>−15=0</m:t>
                      </m:r>
                    </m:oMath>
                  </m:oMathPara>
                </a14:m>
                <a:endParaRPr lang="en-US" sz="1400" i="1" dirty="0"/>
              </a:p>
              <a:p>
                <a:pPr marL="0" indent="0">
                  <a:buNone/>
                </a:pPr>
                <a14:m>
                  <m:oMathPara xmlns:m="http://schemas.openxmlformats.org/officeDocument/2006/math">
                    <m:oMathParaPr>
                      <m:jc m:val="centerGroup"/>
                    </m:oMathParaPr>
                    <m:oMath xmlns:m="http://schemas.openxmlformats.org/officeDocument/2006/math">
                      <m:d>
                        <m:dPr>
                          <m:ctrlPr>
                            <a:rPr lang="en-US" sz="1400" i="1" smtClean="0">
                              <a:latin typeface="Cambria Math" panose="02040503050406030204" pitchFamily="18" charset="0"/>
                            </a:rPr>
                          </m:ctrlPr>
                        </m:dPr>
                        <m:e>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+3</m:t>
                          </m:r>
                        </m:e>
                      </m:d>
                      <m:d>
                        <m:dPr>
                          <m:ctrlPr>
                            <a:rPr lang="en-US" sz="1400" i="1" smtClean="0">
                              <a:latin typeface="Cambria Math" panose="02040503050406030204" pitchFamily="18" charset="0"/>
                            </a:rPr>
                          </m:ctrlPr>
                        </m:dPr>
                        <m:e>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−5</m:t>
                          </m:r>
                        </m:e>
                      </m:d>
                      <m:r>
                        <a:rPr lang="en-US" sz="1400" b="0" i="1" smtClean="0">
                          <a:latin typeface="Cambria Math" panose="02040503050406030204" pitchFamily="18" charset="0"/>
                        </a:rPr>
                        <m:t>=0</m:t>
                      </m:r>
                    </m:oMath>
                  </m:oMathPara>
                </a14:m>
                <a:endParaRPr lang="en-US" sz="1400" i="1" dirty="0"/>
              </a:p>
              <a:p>
                <a:pPr marL="0" indent="0">
                  <a:buNone/>
                </a:pPr>
                <a:r>
                  <a:rPr lang="en-US" sz="1400" dirty="0"/>
                  <a:t>So the eigenvalues are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=−3</m:t>
                    </m:r>
                  </m:oMath>
                </a14:m>
                <a:r>
                  <a:rPr lang="en-US" sz="1400" dirty="0"/>
                  <a:t> and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=5</m:t>
                    </m:r>
                  </m:oMath>
                </a14:m>
                <a:r>
                  <a:rPr lang="en-US" sz="1400" dirty="0"/>
                  <a:t>.</a:t>
                </a:r>
              </a:p>
              <a:p>
                <a:pPr marL="0" indent="0">
                  <a:buNone/>
                </a:pPr>
                <a:endParaRPr lang="en-US" sz="1400" i="1" dirty="0"/>
              </a:p>
              <a:p>
                <a:pPr marL="0" indent="0">
                  <a:buNone/>
                </a:pPr>
                <a:endParaRPr lang="en-US" sz="1400" dirty="0"/>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xfrm>
                <a:off x="1371600" y="1483361"/>
                <a:ext cx="10240903" cy="4587758"/>
              </a:xfrm>
              <a:blipFill>
                <a:blip r:embed="rId2"/>
                <a:stretch>
                  <a:fillRect l="-1115"/>
                </a:stretch>
              </a:blipFill>
            </p:spPr>
            <p:txBody>
              <a:bodyPr/>
              <a:lstStyle/>
              <a:p>
                <a:r>
                  <a:rPr lang="en-US">
                    <a:noFill/>
                  </a:rPr>
                  <a:t> </a:t>
                </a:r>
              </a:p>
            </p:txBody>
          </p:sp>
        </mc:Fallback>
      </mc:AlternateContent>
    </p:spTree>
    <p:extLst>
      <p:ext uri="{BB962C8B-B14F-4D97-AF65-F5344CB8AC3E}">
        <p14:creationId xmlns:p14="http://schemas.microsoft.com/office/powerpoint/2010/main" val="144971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609000"/>
          </a:xfrm>
        </p:spPr>
        <p:txBody>
          <a:bodyPr anchor="t">
            <a:normAutofit/>
          </a:bodyPr>
          <a:lstStyle/>
          <a:p>
            <a:r>
              <a:rPr lang="en-US" sz="3200" dirty="0"/>
              <a:t>example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a:xfrm>
                <a:off x="1371600" y="1483361"/>
                <a:ext cx="10240903" cy="4587758"/>
              </a:xfrm>
            </p:spPr>
            <p:txBody>
              <a:bodyPr>
                <a:normAutofit/>
              </a:bodyPr>
              <a:lstStyle/>
              <a:p>
                <a:pPr marL="0" indent="0">
                  <a:buNone/>
                </a:pPr>
                <a:r>
                  <a:rPr lang="en-US" sz="1400" dirty="0"/>
                  <a:t>For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=−3</m:t>
                    </m:r>
                  </m:oMath>
                </a14:m>
                <a:r>
                  <a:rPr lang="en-US" sz="1400" dirty="0"/>
                  <a:t> we need to solve </a:t>
                </a:r>
                <a14:m>
                  <m:oMath xmlns:m="http://schemas.openxmlformats.org/officeDocument/2006/math">
                    <m:d>
                      <m:dPr>
                        <m:ctrlPr>
                          <a:rPr lang="en-US" sz="1400" i="1">
                            <a:latin typeface="Cambria Math" panose="02040503050406030204" pitchFamily="18" charset="0"/>
                          </a:rPr>
                        </m:ctrlPr>
                      </m:dPr>
                      <m:e>
                        <m:r>
                          <a:rPr lang="en-US" sz="1400" i="1">
                            <a:latin typeface="Cambria Math" panose="02040503050406030204" pitchFamily="18" charset="0"/>
                          </a:rPr>
                          <m:t>𝐴</m:t>
                        </m:r>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−3</m:t>
                            </m:r>
                          </m:e>
                        </m:d>
                        <m:r>
                          <a:rPr lang="en-US" sz="1400" i="1">
                            <a:latin typeface="Cambria Math" panose="02040503050406030204" pitchFamily="18" charset="0"/>
                          </a:rPr>
                          <m:t>𝐼</m:t>
                        </m:r>
                      </m:e>
                    </m:d>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0</m:t>
                        </m:r>
                      </m:e>
                    </m:acc>
                  </m:oMath>
                </a14:m>
                <a:r>
                  <a:rPr lang="en-US" sz="1400" dirty="0"/>
                  <a:t>.</a:t>
                </a:r>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+3</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−1+3</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6</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2</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buNone/>
                </a:pPr>
                <a:r>
                  <a:rPr lang="en-US" sz="1400" dirty="0"/>
                  <a:t>If we put this in row-reduced echelon form we have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buNone/>
                </a:pPr>
                <a:r>
                  <a:rPr lang="en-US" sz="1400" dirty="0"/>
                  <a:t>So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=−2</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a14:m>
                <a:r>
                  <a:rPr lang="en-US" sz="1400" dirty="0"/>
                  <a:t> and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a14:m>
                <a:r>
                  <a:rPr lang="en-US" sz="1400" dirty="0"/>
                  <a:t> is free.</a:t>
                </a:r>
              </a:p>
              <a:p>
                <a:pPr marL="0" indent="0">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2</m:t>
                                </m:r>
                              </m:e>
                            </m:mr>
                            <m:mr>
                              <m:e>
                                <m:r>
                                  <a:rPr lang="en-US" sz="1400" b="0" i="1" smtClean="0">
                                    <a:latin typeface="Cambria Math" panose="02040503050406030204" pitchFamily="18" charset="0"/>
                                  </a:rPr>
                                  <m:t>1</m:t>
                                </m:r>
                              </m:e>
                            </m:mr>
                          </m:m>
                        </m:e>
                      </m:d>
                    </m:oMath>
                  </m:oMathPara>
                </a14:m>
                <a:endParaRPr lang="en-US" sz="1400" dirty="0"/>
              </a:p>
              <a:p>
                <a:pPr marL="0" indent="0">
                  <a:buNone/>
                </a:pPr>
                <a:r>
                  <a:rPr lang="en-US" sz="1400" dirty="0"/>
                  <a:t>We can pick any nonzero value for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a14:m>
                <a:r>
                  <a:rPr lang="en-US" sz="1400" dirty="0"/>
                  <a:t> so let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=1</m:t>
                    </m:r>
                  </m:oMath>
                </a14:m>
                <a:r>
                  <a:rPr lang="en-US" sz="1400"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2</m:t>
                                </m:r>
                              </m:e>
                            </m:mr>
                            <m:mr>
                              <m:e>
                                <m:r>
                                  <a:rPr lang="en-US" sz="1400" b="0" i="1" smtClean="0">
                                    <a:latin typeface="Cambria Math" panose="02040503050406030204" pitchFamily="18" charset="0"/>
                                  </a:rPr>
                                  <m:t>1</m:t>
                                </m:r>
                              </m:e>
                            </m:mr>
                          </m:m>
                        </m:e>
                      </m:d>
                    </m:oMath>
                  </m:oMathPara>
                </a14:m>
                <a:endParaRPr lang="en-US" sz="1400" dirty="0"/>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xfrm>
                <a:off x="1371600" y="1483361"/>
                <a:ext cx="10240903" cy="4587758"/>
              </a:xfrm>
              <a:blipFill>
                <a:blip r:embed="rId2"/>
                <a:stretch>
                  <a:fillRect l="-1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832EDE-EC7D-1292-4C81-8BF3C858D53A}"/>
                  </a:ext>
                </a:extLst>
              </p:cNvPr>
              <p:cNvSpPr txBox="1"/>
              <p:nvPr/>
            </p:nvSpPr>
            <p:spPr>
              <a:xfrm>
                <a:off x="7965440" y="2623078"/>
                <a:ext cx="2854960" cy="2308324"/>
              </a:xfrm>
              <a:prstGeom prst="rect">
                <a:avLst/>
              </a:prstGeom>
              <a:noFill/>
            </p:spPr>
            <p:txBody>
              <a:bodyPr wrap="square" rtlCol="0">
                <a:spAutoFit/>
              </a:bodyPr>
              <a:lstStyle/>
              <a:p>
                <a:r>
                  <a:rPr lang="en-US" sz="1200" dirty="0"/>
                  <a:t>Alternatively, we can convert this to a linear system:</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6</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+12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endParaRPr lang="en-US" sz="1200" dirty="0"/>
              </a:p>
              <a:p>
                <a:r>
                  <a:rPr lang="en-US" sz="1200" dirty="0"/>
                  <a:t>Or equivalently:</a:t>
                </a: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endParaRPr lang="en-US" sz="1200" dirty="0"/>
              </a:p>
              <a:p>
                <a:r>
                  <a:rPr lang="en-US" sz="1200" dirty="0"/>
                  <a:t>Then:</a:t>
                </a: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m:t>
                      </m:r>
                    </m:oMath>
                  </m:oMathPara>
                </a14:m>
                <a:endParaRPr lang="en-US" sz="1200" dirty="0"/>
              </a:p>
            </p:txBody>
          </p:sp>
        </mc:Choice>
        <mc:Fallback xmlns="">
          <p:sp>
            <p:nvSpPr>
              <p:cNvPr id="4" name="TextBox 3">
                <a:extLst>
                  <a:ext uri="{FF2B5EF4-FFF2-40B4-BE49-F238E27FC236}">
                    <a16:creationId xmlns:a16="http://schemas.microsoft.com/office/drawing/2014/main" id="{12832EDE-EC7D-1292-4C81-8BF3C858D53A}"/>
                  </a:ext>
                </a:extLst>
              </p:cNvPr>
              <p:cNvSpPr txBox="1">
                <a:spLocks noRot="1" noChangeAspect="1" noMove="1" noResize="1" noEditPoints="1" noAdjustHandles="1" noChangeArrowheads="1" noChangeShapeType="1" noTextEdit="1"/>
              </p:cNvSpPr>
              <p:nvPr/>
            </p:nvSpPr>
            <p:spPr>
              <a:xfrm>
                <a:off x="7965440" y="2623078"/>
                <a:ext cx="2854960" cy="230832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7271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609000"/>
          </a:xfrm>
        </p:spPr>
        <p:txBody>
          <a:bodyPr anchor="t">
            <a:normAutofit/>
          </a:bodyPr>
          <a:lstStyle/>
          <a:p>
            <a:r>
              <a:rPr lang="en-US" sz="3200" dirty="0"/>
              <a:t>example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a:xfrm>
                <a:off x="1371600" y="1483361"/>
                <a:ext cx="10240903" cy="4587758"/>
              </a:xfrm>
            </p:spPr>
            <p:txBody>
              <a:bodyPr>
                <a:normAutofit/>
              </a:bodyPr>
              <a:lstStyle/>
              <a:p>
                <a:pPr marL="0" indent="0">
                  <a:buNone/>
                </a:pPr>
                <a:r>
                  <a:rPr lang="en-US" sz="1400" dirty="0"/>
                  <a:t>For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=5</m:t>
                    </m:r>
                  </m:oMath>
                </a14:m>
                <a:r>
                  <a:rPr lang="en-US" sz="1400" dirty="0"/>
                  <a:t> we need to solve </a:t>
                </a:r>
                <a14:m>
                  <m:oMath xmlns:m="http://schemas.openxmlformats.org/officeDocument/2006/math">
                    <m:d>
                      <m:dPr>
                        <m:ctrlPr>
                          <a:rPr lang="en-US" sz="1400" i="1">
                            <a:latin typeface="Cambria Math" panose="02040503050406030204" pitchFamily="18" charset="0"/>
                          </a:rPr>
                        </m:ctrlPr>
                      </m:dPr>
                      <m:e>
                        <m:r>
                          <a:rPr lang="en-US" sz="1400" i="1">
                            <a:latin typeface="Cambria Math" panose="02040503050406030204" pitchFamily="18" charset="0"/>
                          </a:rPr>
                          <m:t>𝐴</m:t>
                        </m:r>
                        <m:r>
                          <a:rPr lang="en-US" sz="1400" i="1">
                            <a:latin typeface="Cambria Math" panose="02040503050406030204" pitchFamily="18" charset="0"/>
                          </a:rPr>
                          <m:t>−5</m:t>
                        </m:r>
                        <m:r>
                          <a:rPr lang="en-US" sz="1400" i="1">
                            <a:latin typeface="Cambria Math" panose="02040503050406030204" pitchFamily="18" charset="0"/>
                          </a:rPr>
                          <m:t>𝐼</m:t>
                        </m:r>
                      </m:e>
                    </m:d>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0</m:t>
                        </m:r>
                      </m:e>
                    </m:acc>
                  </m:oMath>
                </a14:m>
                <a:r>
                  <a:rPr lang="en-US" sz="1400" dirty="0"/>
                  <a:t>.</a:t>
                </a:r>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3</m:t>
                                </m:r>
                                <m:r>
                                  <a:rPr lang="en-US" sz="1400" b="0" i="1" smtClean="0">
                                    <a:latin typeface="Cambria Math" panose="02040503050406030204" pitchFamily="18" charset="0"/>
                                  </a:rPr>
                                  <m:t>−5</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−1−5</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2</m:t>
                                </m:r>
                              </m:e>
                              <m:e>
                                <m:r>
                                  <a:rPr lang="en-US" sz="1400" b="0" i="1" smtClean="0">
                                    <a:latin typeface="Cambria Math" panose="02040503050406030204" pitchFamily="18" charset="0"/>
                                  </a:rPr>
                                  <m:t>12</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−6</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buNone/>
                </a:pPr>
                <a:r>
                  <a:rPr lang="en-US" sz="1400" dirty="0"/>
                  <a:t>If we put this in row-reduced echelon form we have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−6</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0</m:t>
                                </m:r>
                              </m:e>
                            </m:mr>
                          </m:m>
                        </m:e>
                      </m:d>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sSub>
                                  <m:sSubPr>
                                    <m:ctrlPr>
                                      <a:rPr lang="en-US" sz="1400" b="0" i="1" smtClean="0">
                                        <a:latin typeface="Cambria Math" panose="02040503050406030204" pitchFamily="18" charset="0"/>
                                      </a:rPr>
                                    </m:ctrlPr>
                                  </m:sSubPr>
                                  <m:e>
                                    <m:r>
                                      <m:rPr>
                                        <m:brk m:alnAt="7"/>
                                      </m:rPr>
                                      <a:rPr lang="en-US" sz="1400" b="0" i="1" smtClean="0">
                                        <a:latin typeface="Cambria Math" panose="02040503050406030204" pitchFamily="18" charset="0"/>
                                      </a:rPr>
                                      <m:t>𝑥</m:t>
                                    </m:r>
                                  </m:e>
                                  <m:sub>
                                    <m:r>
                                      <m:rPr>
                                        <m:brk m:alnAt="7"/>
                                      </m:rPr>
                                      <a:rPr lang="en-US" sz="1400" b="0" i="1" smtClean="0">
                                        <a:latin typeface="Cambria Math" panose="02040503050406030204" pitchFamily="18" charset="0"/>
                                      </a:rPr>
                                      <m:t>1</m:t>
                                    </m:r>
                                  </m:sub>
                                </m:sSub>
                              </m:e>
                            </m:mr>
                            <m:m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0</m:t>
                                </m:r>
                              </m:e>
                            </m:mr>
                            <m:mr>
                              <m:e>
                                <m:r>
                                  <a:rPr lang="en-US" sz="1400" b="0" i="1" smtClean="0">
                                    <a:latin typeface="Cambria Math" panose="02040503050406030204" pitchFamily="18" charset="0"/>
                                  </a:rPr>
                                  <m:t>0</m:t>
                                </m:r>
                              </m:e>
                            </m:mr>
                          </m:m>
                        </m:e>
                      </m:d>
                    </m:oMath>
                  </m:oMathPara>
                </a14:m>
                <a:endParaRPr lang="en-US" sz="1400" dirty="0"/>
              </a:p>
              <a:p>
                <a:pPr marL="0" indent="0">
                  <a:buNone/>
                </a:pPr>
                <a:r>
                  <a:rPr lang="en-US" sz="1400" dirty="0"/>
                  <a:t>So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=6</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a14:m>
                <a:r>
                  <a:rPr lang="en-US" sz="1400" dirty="0"/>
                  <a:t> and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a14:m>
                <a:r>
                  <a:rPr lang="en-US" sz="1400" dirty="0"/>
                  <a:t> is free.</a:t>
                </a:r>
              </a:p>
              <a:p>
                <a:pPr marL="0" indent="0">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6</m:t>
                                </m:r>
                              </m:e>
                            </m:mr>
                            <m:mr>
                              <m:e>
                                <m:r>
                                  <a:rPr lang="en-US" sz="1400" b="0" i="1" smtClean="0">
                                    <a:latin typeface="Cambria Math" panose="02040503050406030204" pitchFamily="18" charset="0"/>
                                  </a:rPr>
                                  <m:t>1</m:t>
                                </m:r>
                              </m:e>
                            </m:mr>
                          </m:m>
                        </m:e>
                      </m:d>
                    </m:oMath>
                  </m:oMathPara>
                </a14:m>
                <a:endParaRPr lang="en-US" sz="1400" dirty="0"/>
              </a:p>
              <a:p>
                <a:pPr marL="0" indent="0">
                  <a:buNone/>
                </a:pPr>
                <a:r>
                  <a:rPr lang="en-US" sz="1400" dirty="0"/>
                  <a:t>We can pick any nonzero value for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oMath>
                </a14:m>
                <a:r>
                  <a:rPr lang="en-US" sz="1400" dirty="0"/>
                  <a:t> so let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=1</m:t>
                    </m:r>
                  </m:oMath>
                </a14:m>
                <a:r>
                  <a:rPr lang="en-US" sz="1400"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6</m:t>
                                </m:r>
                              </m:e>
                            </m:mr>
                            <m:mr>
                              <m:e>
                                <m:r>
                                  <a:rPr lang="en-US" sz="1400" b="0" i="1" smtClean="0">
                                    <a:latin typeface="Cambria Math" panose="02040503050406030204" pitchFamily="18" charset="0"/>
                                  </a:rPr>
                                  <m:t>1</m:t>
                                </m:r>
                              </m:e>
                            </m:mr>
                          </m:m>
                        </m:e>
                      </m:d>
                    </m:oMath>
                  </m:oMathPara>
                </a14:m>
                <a:endParaRPr lang="en-US" sz="1400" dirty="0"/>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xfrm>
                <a:off x="1371600" y="1483361"/>
                <a:ext cx="10240903" cy="4587758"/>
              </a:xfrm>
              <a:blipFill>
                <a:blip r:embed="rId2"/>
                <a:stretch>
                  <a:fillRect l="-1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5179726-6EB7-16F3-BBA6-46329A1AC518}"/>
                  </a:ext>
                </a:extLst>
              </p:cNvPr>
              <p:cNvSpPr txBox="1"/>
              <p:nvPr/>
            </p:nvSpPr>
            <p:spPr>
              <a:xfrm>
                <a:off x="8209280" y="2274838"/>
                <a:ext cx="2854960" cy="2123658"/>
              </a:xfrm>
              <a:prstGeom prst="rect">
                <a:avLst/>
              </a:prstGeom>
              <a:noFill/>
            </p:spPr>
            <p:txBody>
              <a:bodyPr wrap="square" rtlCol="0">
                <a:spAutoFit/>
              </a:bodyPr>
              <a:lstStyle/>
              <a:p>
                <a:r>
                  <a:rPr lang="en-US" sz="1200" dirty="0"/>
                  <a:t>Converting this to a linear system:</a:t>
                </a: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−2</m:t>
                          </m:r>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+12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−6</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endParaRPr lang="en-US" sz="1200" dirty="0"/>
              </a:p>
              <a:p>
                <a:r>
                  <a:rPr lang="en-US" sz="1200" dirty="0"/>
                  <a:t>Or equivalently:</a:t>
                </a: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−6</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−6</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endParaRPr lang="en-US" sz="1200" dirty="0"/>
              </a:p>
              <a:p>
                <a:r>
                  <a:rPr lang="en-US" sz="1200" dirty="0"/>
                  <a:t>Then:</a:t>
                </a: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=0</m:t>
                      </m:r>
                    </m:oMath>
                  </m:oMathPara>
                </a14:m>
                <a:endParaRPr lang="en-US" sz="1200" dirty="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0=0</m:t>
                      </m:r>
                    </m:oMath>
                  </m:oMathPara>
                </a14:m>
                <a:endParaRPr lang="en-US" sz="1200" dirty="0"/>
              </a:p>
            </p:txBody>
          </p:sp>
        </mc:Choice>
        <mc:Fallback xmlns="">
          <p:sp>
            <p:nvSpPr>
              <p:cNvPr id="4" name="TextBox 3">
                <a:extLst>
                  <a:ext uri="{FF2B5EF4-FFF2-40B4-BE49-F238E27FC236}">
                    <a16:creationId xmlns:a16="http://schemas.microsoft.com/office/drawing/2014/main" id="{C5179726-6EB7-16F3-BBA6-46329A1AC518}"/>
                  </a:ext>
                </a:extLst>
              </p:cNvPr>
              <p:cNvSpPr txBox="1">
                <a:spLocks noRot="1" noChangeAspect="1" noMove="1" noResize="1" noEditPoints="1" noAdjustHandles="1" noChangeArrowheads="1" noChangeShapeType="1" noTextEdit="1"/>
              </p:cNvSpPr>
              <p:nvPr/>
            </p:nvSpPr>
            <p:spPr>
              <a:xfrm>
                <a:off x="8209280" y="2274838"/>
                <a:ext cx="2854960" cy="212365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16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BA8-6F16-36BE-DB9A-CA6DEFB488DE}"/>
              </a:ext>
            </a:extLst>
          </p:cNvPr>
          <p:cNvSpPr>
            <a:spLocks noGrp="1"/>
          </p:cNvSpPr>
          <p:nvPr>
            <p:ph type="title"/>
          </p:nvPr>
        </p:nvSpPr>
        <p:spPr/>
        <p:txBody>
          <a:bodyPr anchor="t">
            <a:normAutofit/>
          </a:bodyPr>
          <a:lstStyle/>
          <a:p>
            <a:r>
              <a:rPr lang="en-US" sz="3200" dirty="0"/>
              <a:t>example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AAF18-6E1C-BD90-63A8-F676725475A2}"/>
                  </a:ext>
                </a:extLst>
              </p:cNvPr>
              <p:cNvSpPr>
                <a:spLocks noGrp="1"/>
              </p:cNvSpPr>
              <p:nvPr>
                <p:ph idx="1"/>
              </p:nvPr>
            </p:nvSpPr>
            <p:spPr>
              <a:xfrm>
                <a:off x="1360967" y="1381761"/>
                <a:ext cx="10240903" cy="4689358"/>
              </a:xfrm>
            </p:spPr>
            <p:txBody>
              <a:bodyPr>
                <a:normAutofit/>
              </a:bodyPr>
              <a:lstStyle/>
              <a:p>
                <a:pPr marL="0" indent="0">
                  <a:buNone/>
                </a:pPr>
                <a:r>
                  <a:rPr lang="en-US" sz="1400" b="0" dirty="0"/>
                  <a:t>Suppose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−8</m:t>
                              </m:r>
                            </m:e>
                            <m:e>
                              <m:r>
                                <a:rPr lang="en-US" sz="1400" i="1">
                                  <a:latin typeface="Cambria Math" panose="02040503050406030204" pitchFamily="18" charset="0"/>
                                </a:rPr>
                                <m:t>3</m:t>
                              </m:r>
                            </m:e>
                          </m:mr>
                          <m:mr>
                            <m:e>
                              <m:r>
                                <a:rPr lang="en-US" sz="1400" i="1">
                                  <a:latin typeface="Cambria Math" panose="02040503050406030204" pitchFamily="18" charset="0"/>
                                </a:rPr>
                                <m:t>9</m:t>
                              </m:r>
                            </m:e>
                            <m:e>
                              <m:r>
                                <a:rPr lang="en-US" sz="1400" i="1">
                                  <a:latin typeface="Cambria Math" panose="02040503050406030204" pitchFamily="18" charset="0"/>
                                </a:rPr>
                                <m:t>11</m:t>
                              </m:r>
                            </m:e>
                            <m:e>
                              <m:r>
                                <a:rPr lang="en-US" sz="1400" i="1">
                                  <a:latin typeface="Cambria Math" panose="02040503050406030204" pitchFamily="18" charset="0"/>
                                </a:rPr>
                                <m:t>2</m:t>
                              </m:r>
                            </m:e>
                          </m:mr>
                          <m:mr>
                            <m:e>
                              <m:r>
                                <a:rPr lang="en-US" sz="1400" i="1">
                                  <a:latin typeface="Cambria Math" panose="02040503050406030204" pitchFamily="18" charset="0"/>
                                </a:rPr>
                                <m:t>5</m:t>
                              </m:r>
                            </m:e>
                            <m:e>
                              <m:r>
                                <a:rPr lang="en-US" sz="1400" i="1">
                                  <a:latin typeface="Cambria Math" panose="02040503050406030204" pitchFamily="18" charset="0"/>
                                </a:rPr>
                                <m:t>−4</m:t>
                              </m:r>
                            </m:e>
                            <m:e>
                              <m:r>
                                <a:rPr lang="en-US" sz="1400" i="1">
                                  <a:latin typeface="Cambria Math" panose="02040503050406030204" pitchFamily="18" charset="0"/>
                                </a:rPr>
                                <m:t>0</m:t>
                              </m:r>
                            </m:e>
                          </m:mr>
                        </m:m>
                      </m:e>
                    </m:d>
                    <m:r>
                      <a:rPr lang="en-US" sz="1400" b="0" i="1" smtClean="0">
                        <a:latin typeface="Cambria Math" panose="02040503050406030204" pitchFamily="18" charset="0"/>
                      </a:rPr>
                      <m:t>, </m:t>
                    </m:r>
                    <m:r>
                      <a:rPr lang="en-US" sz="1400" b="0" i="1" smtClean="0">
                        <a:latin typeface="Cambria Math" panose="02040503050406030204" pitchFamily="18" charset="0"/>
                      </a:rPr>
                      <m:t>𝐵</m:t>
                    </m:r>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m:t>
                              </m:r>
                              <m:r>
                                <a:rPr lang="en-US" sz="1400" i="1">
                                  <a:latin typeface="Cambria Math" panose="02040503050406030204" pitchFamily="18" charset="0"/>
                                </a:rPr>
                                <m:t>3</m:t>
                              </m:r>
                            </m:e>
                            <m:e>
                              <m:r>
                                <a:rPr lang="en-US" sz="1400" i="1">
                                  <a:latin typeface="Cambria Math" panose="02040503050406030204" pitchFamily="18" charset="0"/>
                                </a:rPr>
                                <m:t>0</m:t>
                              </m:r>
                            </m:e>
                            <m:e>
                              <m:r>
                                <a:rPr lang="en-US" sz="1400" i="1">
                                  <a:latin typeface="Cambria Math" panose="02040503050406030204" pitchFamily="18" charset="0"/>
                                </a:rPr>
                                <m:t>2</m:t>
                              </m:r>
                            </m:e>
                          </m:mr>
                          <m:mr>
                            <m:e>
                              <m:r>
                                <a:rPr lang="en-US" sz="1400" i="1">
                                  <a:latin typeface="Cambria Math" panose="02040503050406030204" pitchFamily="18" charset="0"/>
                                </a:rPr>
                                <m:t>12</m:t>
                              </m:r>
                            </m:e>
                            <m:e>
                              <m:r>
                                <a:rPr lang="en-US" sz="1400" i="1">
                                  <a:latin typeface="Cambria Math" panose="02040503050406030204" pitchFamily="18" charset="0"/>
                                </a:rPr>
                                <m:t>7</m:t>
                              </m:r>
                            </m:e>
                            <m:e>
                              <m:r>
                                <a:rPr lang="en-US" sz="1400" i="1">
                                  <a:latin typeface="Cambria Math" panose="02040503050406030204" pitchFamily="18" charset="0"/>
                                </a:rPr>
                                <m:t>−1</m:t>
                              </m:r>
                            </m:e>
                          </m:mr>
                          <m:mr>
                            <m:e>
                              <m:r>
                                <a:rPr lang="en-US" sz="1400" i="1">
                                  <a:latin typeface="Cambria Math" panose="02040503050406030204" pitchFamily="18" charset="0"/>
                                </a:rPr>
                                <m:t>6</m:t>
                              </m:r>
                            </m:e>
                            <m:e>
                              <m:r>
                                <a:rPr lang="en-US" sz="1400" i="1">
                                  <a:latin typeface="Cambria Math" panose="02040503050406030204" pitchFamily="18" charset="0"/>
                                </a:rPr>
                                <m:t>8</m:t>
                              </m:r>
                            </m:e>
                            <m:e>
                              <m:r>
                                <a:rPr lang="en-US" sz="1400" i="1">
                                  <a:latin typeface="Cambria Math" panose="02040503050406030204" pitchFamily="18" charset="0"/>
                                </a:rPr>
                                <m:t>−5</m:t>
                              </m:r>
                            </m:e>
                          </m:mr>
                        </m:m>
                      </m:e>
                    </m:d>
                    <m:r>
                      <a:rPr lang="en-US" sz="1400" b="0" i="1" smtClean="0">
                        <a:latin typeface="Cambria Math" panose="02040503050406030204" pitchFamily="18" charset="0"/>
                      </a:rPr>
                      <m:t>, </m:t>
                    </m:r>
                    <m:r>
                      <a:rPr lang="en-US" sz="1400" b="0" i="1" smtClean="0">
                        <a:latin typeface="Cambria Math" panose="02040503050406030204" pitchFamily="18" charset="0"/>
                      </a:rPr>
                      <m:t>𝐶</m:t>
                    </m:r>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4</m:t>
                              </m:r>
                              <m:r>
                                <a:rPr lang="en-US" sz="1400" i="1">
                                  <a:latin typeface="Cambria Math" panose="02040503050406030204" pitchFamily="18" charset="0"/>
                                </a:rPr>
                                <m:t>1</m:t>
                              </m:r>
                            </m:e>
                            <m:e>
                              <m:r>
                                <a:rPr lang="en-US" sz="1400" i="1">
                                  <a:latin typeface="Cambria Math" panose="02040503050406030204" pitchFamily="18" charset="0"/>
                                </a:rPr>
                                <m:t>−6</m:t>
                              </m:r>
                            </m:e>
                            <m:e>
                              <m:r>
                                <a:rPr lang="en-US" sz="1400" i="1">
                                  <a:latin typeface="Cambria Math" panose="02040503050406030204" pitchFamily="18" charset="0"/>
                                </a:rPr>
                                <m:t>11</m:t>
                              </m:r>
                            </m:e>
                          </m:mr>
                          <m:mr>
                            <m:e>
                              <m:r>
                                <a:rPr lang="en-US" sz="1400" i="1">
                                  <a:latin typeface="Cambria Math" panose="02040503050406030204" pitchFamily="18" charset="0"/>
                                </a:rPr>
                                <m:t>−9</m:t>
                              </m:r>
                            </m:e>
                            <m:e>
                              <m:r>
                                <a:rPr lang="en-US" sz="1400" i="1">
                                  <a:latin typeface="Cambria Math" panose="02040503050406030204" pitchFamily="18" charset="0"/>
                                </a:rPr>
                                <m:t>−14</m:t>
                              </m:r>
                            </m:e>
                            <m:e>
                              <m:r>
                                <a:rPr lang="en-US" sz="1400" i="1">
                                  <a:latin typeface="Cambria Math" panose="02040503050406030204" pitchFamily="18" charset="0"/>
                                </a:rPr>
                                <m:t>2</m:t>
                              </m:r>
                            </m:e>
                          </m:mr>
                          <m:mr>
                            <m:e>
                              <m:r>
                                <a:rPr lang="en-US" sz="1400" i="1">
                                  <a:latin typeface="Cambria Math" panose="02040503050406030204" pitchFamily="18" charset="0"/>
                                </a:rPr>
                                <m:t>0</m:t>
                              </m:r>
                            </m:e>
                            <m:e>
                              <m:r>
                                <a:rPr lang="en-US" sz="1400" i="1">
                                  <a:latin typeface="Cambria Math" panose="02040503050406030204" pitchFamily="18" charset="0"/>
                                </a:rPr>
                                <m:t>10</m:t>
                              </m:r>
                            </m:e>
                            <m:e>
                              <m:r>
                                <a:rPr lang="en-US" sz="1400" i="1">
                                  <a:latin typeface="Cambria Math" panose="02040503050406030204" pitchFamily="18" charset="0"/>
                                </a:rPr>
                                <m:t>4</m:t>
                              </m:r>
                            </m:e>
                          </m:mr>
                        </m:m>
                      </m:e>
                    </m:d>
                  </m:oMath>
                </a14:m>
                <a:r>
                  <a:rPr lang="en-US" sz="1600" dirty="0"/>
                  <a:t>.	    Find </a:t>
                </a:r>
                <a14:m>
                  <m:oMath xmlns:m="http://schemas.openxmlformats.org/officeDocument/2006/math">
                    <m:r>
                      <a:rPr lang="en-US" sz="1600" i="1">
                        <a:latin typeface="Cambria Math" panose="02040503050406030204" pitchFamily="18" charset="0"/>
                      </a:rPr>
                      <m:t>2</m:t>
                    </m:r>
                    <m:r>
                      <a:rPr lang="en-US" sz="1600" i="1">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𝐶</m:t>
                    </m:r>
                  </m:oMath>
                </a14:m>
                <a:endParaRPr lang="en-US" sz="1600" dirty="0"/>
              </a:p>
              <a:p>
                <a:pPr marL="0" indent="0">
                  <a:buNone/>
                </a:pPr>
                <a:endParaRPr lang="en-US" sz="1600" dirty="0"/>
              </a:p>
              <a:p>
                <a:pPr marL="0" indent="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𝐴</m:t>
                      </m:r>
                      <m:r>
                        <a:rPr lang="en-US" sz="1400" b="0" i="1" smtClean="0">
                          <a:latin typeface="Cambria Math" panose="02040503050406030204" pitchFamily="18" charset="0"/>
                        </a:rPr>
                        <m:t>+</m:t>
                      </m:r>
                      <m:r>
                        <a:rPr lang="en-US" sz="1400" b="0" i="1" smtClean="0">
                          <a:latin typeface="Cambria Math" panose="02040503050406030204" pitchFamily="18" charset="0"/>
                        </a:rPr>
                        <m:t>𝐵</m:t>
                      </m:r>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=(2)</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−8</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9</m:t>
                                </m:r>
                              </m:e>
                              <m:e>
                                <m:r>
                                  <a:rPr lang="en-US" sz="1400" b="0" i="1" smtClean="0">
                                    <a:latin typeface="Cambria Math" panose="02040503050406030204" pitchFamily="18" charset="0"/>
                                  </a:rPr>
                                  <m:t>11</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5</m:t>
                                </m:r>
                              </m:e>
                              <m:e>
                                <m:r>
                                  <a:rPr lang="en-US" sz="1400" b="0" i="1" smtClean="0">
                                    <a:latin typeface="Cambria Math" panose="02040503050406030204" pitchFamily="18" charset="0"/>
                                  </a:rPr>
                                  <m:t>−4</m:t>
                                </m:r>
                              </m:e>
                              <m:e>
                                <m:r>
                                  <a:rPr lang="en-US" sz="1400" b="0" i="1" smtClean="0">
                                    <a:latin typeface="Cambria Math" panose="02040503050406030204" pitchFamily="18" charset="0"/>
                                  </a:rPr>
                                  <m:t>0</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3</m:t>
                                </m:r>
                              </m:e>
                              <m:e>
                                <m:r>
                                  <a:rPr lang="en-US" sz="1400" b="0" i="1" smtClean="0">
                                    <a:latin typeface="Cambria Math" panose="02040503050406030204" pitchFamily="18" charset="0"/>
                                  </a:rPr>
                                  <m:t>0</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12</m:t>
                                </m:r>
                              </m:e>
                              <m:e>
                                <m:r>
                                  <a:rPr lang="en-US" sz="1400" b="0" i="1" smtClean="0">
                                    <a:latin typeface="Cambria Math" panose="02040503050406030204" pitchFamily="18" charset="0"/>
                                  </a:rPr>
                                  <m:t>7</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6</m:t>
                                </m:r>
                              </m:e>
                              <m:e>
                                <m:r>
                                  <a:rPr lang="en-US" sz="1400" b="0" i="1" smtClean="0">
                                    <a:latin typeface="Cambria Math" panose="02040503050406030204" pitchFamily="18" charset="0"/>
                                  </a:rPr>
                                  <m:t>8</m:t>
                                </m:r>
                              </m:e>
                              <m:e>
                                <m:r>
                                  <a:rPr lang="en-US" sz="1400" b="0" i="1" smtClean="0">
                                    <a:latin typeface="Cambria Math" panose="02040503050406030204" pitchFamily="18" charset="0"/>
                                  </a:rPr>
                                  <m:t>−5</m:t>
                                </m:r>
                              </m:e>
                            </m:mr>
                          </m:m>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4</m:t>
                                </m:r>
                                <m:r>
                                  <a:rPr lang="en-US" sz="1400" b="0" i="1" smtClean="0">
                                    <a:latin typeface="Cambria Math" panose="02040503050406030204" pitchFamily="18" charset="0"/>
                                  </a:rPr>
                                  <m:t>1</m:t>
                                </m:r>
                              </m:e>
                              <m:e>
                                <m:r>
                                  <a:rPr lang="en-US" sz="1400" b="0" i="1" smtClean="0">
                                    <a:latin typeface="Cambria Math" panose="02040503050406030204" pitchFamily="18" charset="0"/>
                                  </a:rPr>
                                  <m:t>−6</m:t>
                                </m:r>
                              </m:e>
                              <m:e>
                                <m:r>
                                  <a:rPr lang="en-US" sz="1400" b="0" i="1" smtClean="0">
                                    <a:latin typeface="Cambria Math" panose="02040503050406030204" pitchFamily="18" charset="0"/>
                                  </a:rPr>
                                  <m:t>11</m:t>
                                </m:r>
                              </m:e>
                            </m:mr>
                            <m:mr>
                              <m:e>
                                <m:r>
                                  <a:rPr lang="en-US" sz="1400" b="0" i="1" smtClean="0">
                                    <a:latin typeface="Cambria Math" panose="02040503050406030204" pitchFamily="18" charset="0"/>
                                  </a:rPr>
                                  <m:t>−9</m:t>
                                </m:r>
                              </m:e>
                              <m:e>
                                <m:r>
                                  <a:rPr lang="en-US" sz="1400" b="0" i="1" smtClean="0">
                                    <a:latin typeface="Cambria Math" panose="02040503050406030204" pitchFamily="18" charset="0"/>
                                  </a:rPr>
                                  <m:t>−14</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10</m:t>
                                </m:r>
                              </m:e>
                              <m:e>
                                <m:r>
                                  <a:rPr lang="en-US" sz="1400" b="0" i="1" smtClean="0">
                                    <a:latin typeface="Cambria Math" panose="02040503050406030204" pitchFamily="18" charset="0"/>
                                  </a:rPr>
                                  <m:t>4</m:t>
                                </m:r>
                              </m:e>
                            </m:mr>
                          </m:m>
                        </m:e>
                      </m:d>
                    </m:oMath>
                  </m:oMathPara>
                </a14:m>
                <a:endParaRPr lang="en-US" sz="1400" b="0" i="1" dirty="0">
                  <a:latin typeface="Cambria Math" panose="02040503050406030204" pitchFamily="18" charset="0"/>
                </a:endParaRPr>
              </a:p>
              <a:p>
                <a:pPr marL="0" indent="0">
                  <a:buNone/>
                </a:pPr>
                <a:endParaRPr lang="en-US" sz="14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2</m:t>
                                </m:r>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3</m:t>
                                    </m:r>
                                  </m:e>
                                </m:d>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41</m:t>
                                </m:r>
                              </m:e>
                              <m:e>
                                <m:r>
                                  <a:rPr lang="en-US" sz="1400" b="0" i="1" smtClean="0">
                                    <a:latin typeface="Cambria Math" panose="02040503050406030204" pitchFamily="18" charset="0"/>
                                  </a:rPr>
                                  <m:t>2(−8)+0−(−6)</m:t>
                                </m:r>
                              </m:e>
                              <m:e>
                                <m:r>
                                  <a:rPr lang="en-US" sz="1400" b="0" i="1" smtClean="0">
                                    <a:latin typeface="Cambria Math" panose="02040503050406030204" pitchFamily="18" charset="0"/>
                                  </a:rPr>
                                  <m:t>(2)3+2−11</m:t>
                                </m:r>
                              </m:e>
                            </m:mr>
                            <m:mr>
                              <m:e>
                                <m:r>
                                  <a:rPr lang="en-US" sz="1400" b="0" i="1" smtClean="0">
                                    <a:latin typeface="Cambria Math" panose="02040503050406030204" pitchFamily="18" charset="0"/>
                                  </a:rPr>
                                  <m:t>2(9)+12−(−9)</m:t>
                                </m:r>
                              </m:e>
                              <m:e>
                                <m:r>
                                  <a:rPr lang="en-US" sz="1400" b="0" i="1" smtClean="0">
                                    <a:latin typeface="Cambria Math" panose="02040503050406030204" pitchFamily="18" charset="0"/>
                                  </a:rPr>
                                  <m:t>2(11)+7−(−14)</m:t>
                                </m:r>
                              </m:e>
                              <m:e>
                                <m:r>
                                  <a:rPr lang="en-US" sz="1400" b="0" i="1" smtClean="0">
                                    <a:latin typeface="Cambria Math" panose="02040503050406030204" pitchFamily="18" charset="0"/>
                                  </a:rPr>
                                  <m:t>2(2)+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−2</m:t>
                                </m:r>
                              </m:e>
                            </m:mr>
                            <m:mr>
                              <m:e>
                                <m:r>
                                  <a:rPr lang="en-US" sz="1400" b="0" i="1" smtClean="0">
                                    <a:latin typeface="Cambria Math" panose="02040503050406030204" pitchFamily="18" charset="0"/>
                                  </a:rPr>
                                  <m:t>2(5)+6−0</m:t>
                                </m:r>
                              </m:e>
                              <m:e>
                                <m:r>
                                  <a:rPr lang="en-US" sz="1400" b="0" i="1" smtClean="0">
                                    <a:latin typeface="Cambria Math" panose="02040503050406030204" pitchFamily="18" charset="0"/>
                                  </a:rPr>
                                  <m:t>2(−4)+8−10</m:t>
                                </m:r>
                              </m:e>
                              <m:e>
                                <m:r>
                                  <a:rPr lang="en-US" sz="1400" b="0" i="1" smtClean="0">
                                    <a:latin typeface="Cambria Math" panose="02040503050406030204" pitchFamily="18" charset="0"/>
                                  </a:rPr>
                                  <m:t>2(0)+</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−5</m:t>
                                    </m:r>
                                  </m:e>
                                </m:d>
                                <m:r>
                                  <a:rPr lang="en-US" sz="1400" b="0" i="1" smtClean="0">
                                    <a:latin typeface="Cambria Math" panose="02040503050406030204" pitchFamily="18" charset="0"/>
                                  </a:rPr>
                                  <m:t>−4</m:t>
                                </m:r>
                              </m:e>
                            </m:mr>
                          </m:m>
                        </m:e>
                      </m:d>
                    </m:oMath>
                  </m:oMathPara>
                </a14:m>
                <a:endParaRPr lang="en-US" sz="1400" dirty="0"/>
              </a:p>
              <a:p>
                <a:pPr marL="0" indent="0">
                  <a:buNone/>
                </a:pPr>
                <a:endParaRPr lang="en-US" sz="1400" dirty="0"/>
              </a:p>
              <a:p>
                <a:pPr marL="0" indent="0">
                  <a:buNone/>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42</m:t>
                                </m:r>
                              </m:e>
                              <m:e>
                                <m:r>
                                  <a:rPr lang="en-US" sz="1400" b="0" i="1" smtClean="0">
                                    <a:latin typeface="Cambria Math" panose="02040503050406030204" pitchFamily="18" charset="0"/>
                                  </a:rPr>
                                  <m:t>−10</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39</m:t>
                                </m:r>
                              </m:e>
                              <m:e>
                                <m:r>
                                  <a:rPr lang="en-US" sz="1400" b="0" i="1" smtClean="0">
                                    <a:latin typeface="Cambria Math" panose="02040503050406030204" pitchFamily="18" charset="0"/>
                                  </a:rPr>
                                  <m:t>43</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16</m:t>
                                </m:r>
                              </m:e>
                              <m:e>
                                <m:r>
                                  <a:rPr lang="en-US" sz="1400" b="0" i="1" smtClean="0">
                                    <a:latin typeface="Cambria Math" panose="02040503050406030204" pitchFamily="18" charset="0"/>
                                  </a:rPr>
                                  <m:t>−10</m:t>
                                </m:r>
                              </m:e>
                              <m:e>
                                <m:r>
                                  <a:rPr lang="en-US" sz="1400" b="0" i="1" smtClean="0">
                                    <a:latin typeface="Cambria Math" panose="02040503050406030204" pitchFamily="18" charset="0"/>
                                  </a:rPr>
                                  <m:t>−9</m:t>
                                </m:r>
                              </m:e>
                            </m:mr>
                          </m:m>
                        </m:e>
                      </m:d>
                    </m:oMath>
                  </m:oMathPara>
                </a14:m>
                <a:endParaRPr lang="en-US" sz="1400" dirty="0"/>
              </a:p>
            </p:txBody>
          </p:sp>
        </mc:Choice>
        <mc:Fallback xmlns="">
          <p:sp>
            <p:nvSpPr>
              <p:cNvPr id="3" name="Content Placeholder 2">
                <a:extLst>
                  <a:ext uri="{FF2B5EF4-FFF2-40B4-BE49-F238E27FC236}">
                    <a16:creationId xmlns:a16="http://schemas.microsoft.com/office/drawing/2014/main" id="{319AAF18-6E1C-BD90-63A8-F676725475A2}"/>
                  </a:ext>
                </a:extLst>
              </p:cNvPr>
              <p:cNvSpPr>
                <a:spLocks noGrp="1" noRot="1" noChangeAspect="1" noMove="1" noResize="1" noEditPoints="1" noAdjustHandles="1" noChangeArrowheads="1" noChangeShapeType="1" noTextEdit="1"/>
              </p:cNvSpPr>
              <p:nvPr>
                <p:ph idx="1"/>
              </p:nvPr>
            </p:nvSpPr>
            <p:spPr>
              <a:xfrm>
                <a:off x="1360967" y="1381761"/>
                <a:ext cx="10240903" cy="4689358"/>
              </a:xfrm>
              <a:blipFill>
                <a:blip r:embed="rId2"/>
                <a:stretch>
                  <a:fillRect l="-1115"/>
                </a:stretch>
              </a:blipFill>
            </p:spPr>
            <p:txBody>
              <a:bodyPr/>
              <a:lstStyle/>
              <a:p>
                <a:r>
                  <a:rPr lang="en-US">
                    <a:noFill/>
                  </a:rPr>
                  <a:t> </a:t>
                </a:r>
              </a:p>
            </p:txBody>
          </p:sp>
        </mc:Fallback>
      </mc:AlternateContent>
      <p:pic>
        <p:nvPicPr>
          <p:cNvPr id="5" name="Picture 4" descr="A screenshot of a computer&#10;&#10;Description automatically generated">
            <a:extLst>
              <a:ext uri="{FF2B5EF4-FFF2-40B4-BE49-F238E27FC236}">
                <a16:creationId xmlns:a16="http://schemas.microsoft.com/office/drawing/2014/main" id="{EF9073B6-638E-E73F-7535-1BCC60628EBE}"/>
              </a:ext>
            </a:extLst>
          </p:cNvPr>
          <p:cNvPicPr>
            <a:picLocks noChangeAspect="1"/>
          </p:cNvPicPr>
          <p:nvPr/>
        </p:nvPicPr>
        <p:blipFill>
          <a:blip r:embed="rId3"/>
          <a:stretch>
            <a:fillRect/>
          </a:stretch>
        </p:blipFill>
        <p:spPr>
          <a:xfrm>
            <a:off x="7138564" y="2860123"/>
            <a:ext cx="4463306" cy="2377440"/>
          </a:xfrm>
          <a:prstGeom prst="rect">
            <a:avLst/>
          </a:prstGeom>
        </p:spPr>
      </p:pic>
    </p:spTree>
    <p:extLst>
      <p:ext uri="{BB962C8B-B14F-4D97-AF65-F5344CB8AC3E}">
        <p14:creationId xmlns:p14="http://schemas.microsoft.com/office/powerpoint/2010/main" val="410368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038CE-4B64-DE46-8D07-27E713BAEC70}"/>
              </a:ext>
            </a:extLst>
          </p:cNvPr>
          <p:cNvSpPr>
            <a:spLocks noGrp="1"/>
          </p:cNvSpPr>
          <p:nvPr>
            <p:ph type="title"/>
          </p:nvPr>
        </p:nvSpPr>
        <p:spPr/>
        <p:txBody>
          <a:bodyPr/>
          <a:lstStyle/>
          <a:p>
            <a:r>
              <a:rPr lang="en-US" dirty="0"/>
              <a:t>python</a:t>
            </a:r>
          </a:p>
        </p:txBody>
      </p:sp>
      <p:pic>
        <p:nvPicPr>
          <p:cNvPr id="4" name="Picture 3" descr="A screenshot of a computer&#10;&#10;Description automatically generated">
            <a:extLst>
              <a:ext uri="{FF2B5EF4-FFF2-40B4-BE49-F238E27FC236}">
                <a16:creationId xmlns:a16="http://schemas.microsoft.com/office/drawing/2014/main" id="{8C14C1CF-148E-B593-E7A2-F1F29D1BE79B}"/>
              </a:ext>
            </a:extLst>
          </p:cNvPr>
          <p:cNvPicPr>
            <a:picLocks noChangeAspect="1"/>
          </p:cNvPicPr>
          <p:nvPr/>
        </p:nvPicPr>
        <p:blipFill>
          <a:blip r:embed="rId2"/>
          <a:stretch>
            <a:fillRect/>
          </a:stretch>
        </p:blipFill>
        <p:spPr>
          <a:xfrm>
            <a:off x="3575050" y="2508250"/>
            <a:ext cx="4256060" cy="1554480"/>
          </a:xfrm>
          <a:prstGeom prst="rect">
            <a:avLst/>
          </a:prstGeom>
        </p:spPr>
      </p:pic>
    </p:spTree>
    <p:extLst>
      <p:ext uri="{BB962C8B-B14F-4D97-AF65-F5344CB8AC3E}">
        <p14:creationId xmlns:p14="http://schemas.microsoft.com/office/powerpoint/2010/main" val="2428005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B0E2-0739-6E4A-A67A-458350A6F16C}"/>
              </a:ext>
            </a:extLst>
          </p:cNvPr>
          <p:cNvSpPr>
            <a:spLocks noGrp="1"/>
          </p:cNvSpPr>
          <p:nvPr>
            <p:ph type="title"/>
          </p:nvPr>
        </p:nvSpPr>
        <p:spPr>
          <a:xfrm>
            <a:off x="1371600" y="793080"/>
            <a:ext cx="10525991" cy="1233488"/>
          </a:xfrm>
        </p:spPr>
        <p:txBody>
          <a:bodyPr anchor="t">
            <a:normAutofit/>
          </a:bodyPr>
          <a:lstStyle/>
          <a:p>
            <a:r>
              <a:rPr lang="en-US" sz="3200" dirty="0"/>
              <a:t>properties of eigenvalues and eigenvectors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FC583-B777-BA41-8BEF-0AEA725B03EF}"/>
                  </a:ext>
                </a:extLst>
              </p:cNvPr>
              <p:cNvSpPr>
                <a:spLocks noGrp="1"/>
              </p:cNvSpPr>
              <p:nvPr>
                <p:ph idx="1"/>
              </p:nvPr>
            </p:nvSpPr>
            <p:spPr/>
            <p:txBody>
              <a:bodyPr>
                <a:normAutofit/>
              </a:bodyPr>
              <a:lstStyle/>
              <a:p>
                <a:pPr marL="0" indent="0">
                  <a:buNone/>
                </a:pPr>
                <a:r>
                  <a:rPr lang="en-US" sz="1400" dirty="0"/>
                  <a:t>Let </a:t>
                </a:r>
                <a14:m>
                  <m:oMath xmlns:m="http://schemas.openxmlformats.org/officeDocument/2006/math">
                    <m:r>
                      <a:rPr lang="en-US" sz="1400" b="0" i="1" smtClean="0">
                        <a:latin typeface="Cambria Math" panose="02040503050406030204" pitchFamily="18" charset="0"/>
                      </a:rPr>
                      <m:t>𝐴</m:t>
                    </m:r>
                  </m:oMath>
                </a14:m>
                <a:r>
                  <a:rPr lang="en-US" sz="1400" dirty="0"/>
                  <a:t> be an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invertible matrix. Then the following are true:</a:t>
                </a:r>
              </a:p>
              <a:p>
                <a:pPr marL="0" indent="0">
                  <a:buNone/>
                </a:pPr>
                <a:endParaRPr lang="en-US" sz="1400" dirty="0"/>
              </a:p>
              <a:p>
                <a:r>
                  <a:rPr lang="en-US" sz="1400" dirty="0"/>
                  <a:t>If </a:t>
                </a:r>
                <a14:m>
                  <m:oMath xmlns:m="http://schemas.openxmlformats.org/officeDocument/2006/math">
                    <m:r>
                      <a:rPr lang="en-US" sz="1400" b="0" i="1" smtClean="0">
                        <a:latin typeface="Cambria Math" panose="02040503050406030204" pitchFamily="18" charset="0"/>
                      </a:rPr>
                      <m:t>𝐴</m:t>
                    </m:r>
                  </m:oMath>
                </a14:m>
                <a:r>
                  <a:rPr lang="en-US" sz="1400" dirty="0"/>
                  <a:t> is triangular, then the diagonal elements of </a:t>
                </a:r>
                <a14:m>
                  <m:oMath xmlns:m="http://schemas.openxmlformats.org/officeDocument/2006/math">
                    <m:r>
                      <a:rPr lang="en-US" sz="1400" b="0" i="1" smtClean="0">
                        <a:latin typeface="Cambria Math" panose="02040503050406030204" pitchFamily="18" charset="0"/>
                      </a:rPr>
                      <m:t>𝐴</m:t>
                    </m:r>
                  </m:oMath>
                </a14:m>
                <a:r>
                  <a:rPr lang="en-US" sz="1400" dirty="0"/>
                  <a:t> are the eigenvalues of </a:t>
                </a:r>
                <a14:m>
                  <m:oMath xmlns:m="http://schemas.openxmlformats.org/officeDocument/2006/math">
                    <m:r>
                      <a:rPr lang="en-US" sz="1400" b="0" i="1" smtClean="0">
                        <a:latin typeface="Cambria Math" panose="02040503050406030204" pitchFamily="18" charset="0"/>
                      </a:rPr>
                      <m:t>𝐴</m:t>
                    </m:r>
                  </m:oMath>
                </a14:m>
                <a:r>
                  <a:rPr lang="en-US" sz="1400" dirty="0"/>
                  <a:t>.</a:t>
                </a:r>
              </a:p>
              <a:p>
                <a:r>
                  <a:rPr lang="en-US" sz="1400" dirty="0"/>
                  <a:t>If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oMath>
                </a14:m>
                <a:r>
                  <a:rPr lang="en-US" sz="1400" dirty="0"/>
                  <a:t> is an eigenvalue of </a:t>
                </a:r>
                <a14:m>
                  <m:oMath xmlns:m="http://schemas.openxmlformats.org/officeDocument/2006/math">
                    <m:r>
                      <a:rPr lang="en-US" sz="1400" b="0" i="1" smtClean="0">
                        <a:latin typeface="Cambria Math" panose="02040503050406030204" pitchFamily="18" charset="0"/>
                      </a:rPr>
                      <m:t>𝐴</m:t>
                    </m:r>
                  </m:oMath>
                </a14:m>
                <a:r>
                  <a:rPr lang="en-US" sz="1400" dirty="0"/>
                  <a:t> with eigenvector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 then </a:t>
                </a:r>
                <a14:m>
                  <m:oMath xmlns:m="http://schemas.openxmlformats.org/officeDocument/2006/math">
                    <m:r>
                      <a:rPr lang="en-US" sz="1400" b="0" i="1" smtClean="0">
                        <a:latin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𝜆</m:t>
                    </m:r>
                  </m:oMath>
                </a14:m>
                <a:r>
                  <a:rPr lang="en-US" sz="1400" dirty="0"/>
                  <a:t> is an eigenvalue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−1</m:t>
                        </m:r>
                      </m:sup>
                    </m:sSup>
                  </m:oMath>
                </a14:m>
                <a:r>
                  <a:rPr lang="en-US" sz="1400" dirty="0"/>
                  <a:t> with eigenvector </a:t>
                </a:r>
                <a14:m>
                  <m:oMath xmlns:m="http://schemas.openxmlformats.org/officeDocument/2006/math">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oMath>
                </a14:m>
                <a:r>
                  <a:rPr lang="en-US" sz="1400" dirty="0"/>
                  <a:t>.</a:t>
                </a:r>
              </a:p>
              <a:p>
                <a:r>
                  <a:rPr lang="en-US" sz="1400" dirty="0"/>
                  <a:t>If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oMath>
                </a14:m>
                <a:r>
                  <a:rPr lang="en-US" sz="1400" dirty="0"/>
                  <a:t> is an eigenvalue of </a:t>
                </a:r>
                <a14:m>
                  <m:oMath xmlns:m="http://schemas.openxmlformats.org/officeDocument/2006/math">
                    <m:r>
                      <a:rPr lang="en-US" sz="1400" b="0" i="1" smtClean="0">
                        <a:latin typeface="Cambria Math" panose="02040503050406030204" pitchFamily="18" charset="0"/>
                      </a:rPr>
                      <m:t>𝐴</m:t>
                    </m:r>
                  </m:oMath>
                </a14:m>
                <a:r>
                  <a:rPr lang="en-US" sz="1400" dirty="0"/>
                  <a:t>, then </a:t>
                </a:r>
                <a14:m>
                  <m:oMath xmlns:m="http://schemas.openxmlformats.org/officeDocument/2006/math">
                    <m:r>
                      <a:rPr lang="en-US" sz="1400" i="1" smtClean="0">
                        <a:latin typeface="Cambria Math" panose="02040503050406030204" pitchFamily="18" charset="0"/>
                        <a:ea typeface="Cambria Math" panose="02040503050406030204" pitchFamily="18" charset="0"/>
                      </a:rPr>
                      <m:t>𝜆</m:t>
                    </m:r>
                  </m:oMath>
                </a14:m>
                <a:r>
                  <a:rPr lang="en-US" sz="1400" dirty="0"/>
                  <a:t> is an eigenvalue of </a:t>
                </a: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𝐴</m:t>
                        </m:r>
                      </m:e>
                      <m:sup>
                        <m:r>
                          <a:rPr lang="en-US" sz="1400" b="0" i="1" smtClean="0">
                            <a:latin typeface="Cambria Math" panose="02040503050406030204" pitchFamily="18" charset="0"/>
                          </a:rPr>
                          <m:t>𝑇</m:t>
                        </m:r>
                      </m:sup>
                    </m:sSup>
                  </m:oMath>
                </a14:m>
                <a:r>
                  <a:rPr lang="en-US" sz="1400" dirty="0"/>
                  <a:t>.</a:t>
                </a:r>
              </a:p>
              <a:p>
                <a:r>
                  <a:rPr lang="en-US" sz="1400" dirty="0"/>
                  <a:t>The sum of the eigenvalues of </a:t>
                </a:r>
                <a14:m>
                  <m:oMath xmlns:m="http://schemas.openxmlformats.org/officeDocument/2006/math">
                    <m:r>
                      <a:rPr lang="en-US" sz="1400" b="0" i="1" smtClean="0">
                        <a:latin typeface="Cambria Math" panose="02040503050406030204" pitchFamily="18" charset="0"/>
                      </a:rPr>
                      <m:t>𝐴</m:t>
                    </m:r>
                  </m:oMath>
                </a14:m>
                <a:r>
                  <a:rPr lang="en-US" sz="1400" dirty="0"/>
                  <a:t> is equal to </a:t>
                </a:r>
                <a14:m>
                  <m:oMath xmlns:m="http://schemas.openxmlformats.org/officeDocument/2006/math">
                    <m:r>
                      <a:rPr lang="en-US" sz="1400" b="0" i="1" smtClean="0">
                        <a:latin typeface="Cambria Math" panose="02040503050406030204" pitchFamily="18" charset="0"/>
                      </a:rPr>
                      <m:t>𝑡𝑟</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oMath>
                </a14:m>
                <a:r>
                  <a:rPr lang="en-US" sz="1400" dirty="0"/>
                  <a:t>.</a:t>
                </a:r>
              </a:p>
              <a:p>
                <a:r>
                  <a:rPr lang="en-US" sz="1400" dirty="0"/>
                  <a:t>The product of the eigenvalues is equal to the determinant of </a:t>
                </a:r>
                <a14:m>
                  <m:oMath xmlns:m="http://schemas.openxmlformats.org/officeDocument/2006/math">
                    <m:r>
                      <m:rPr>
                        <m:sty m:val="p"/>
                      </m:rPr>
                      <a:rPr lang="en-US" sz="1400" b="0" i="0" smtClean="0">
                        <a:latin typeface="Cambria Math" panose="02040503050406030204" pitchFamily="18" charset="0"/>
                      </a:rPr>
                      <m:t>det</m:t>
                    </m:r>
                    <m:r>
                      <a:rPr lang="en-US" sz="1400" b="0" i="0" smtClean="0">
                        <a:latin typeface="Cambria Math" panose="02040503050406030204" pitchFamily="18" charset="0"/>
                      </a:rPr>
                      <m:t> </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m:t>
                        </m:r>
                      </m:e>
                    </m:d>
                  </m:oMath>
                </a14:m>
                <a:r>
                  <a:rPr lang="en-US" sz="1400" dirty="0"/>
                  <a:t>.</a:t>
                </a:r>
              </a:p>
            </p:txBody>
          </p:sp>
        </mc:Choice>
        <mc:Fallback xmlns="">
          <p:sp>
            <p:nvSpPr>
              <p:cNvPr id="3" name="Content Placeholder 2">
                <a:extLst>
                  <a:ext uri="{FF2B5EF4-FFF2-40B4-BE49-F238E27FC236}">
                    <a16:creationId xmlns:a16="http://schemas.microsoft.com/office/drawing/2014/main" id="{679FC583-B777-BA41-8BEF-0AEA725B03EF}"/>
                  </a:ext>
                </a:extLst>
              </p:cNvPr>
              <p:cNvSpPr>
                <a:spLocks noGrp="1" noRot="1" noChangeAspect="1" noMove="1" noResize="1" noEditPoints="1" noAdjustHandles="1" noChangeArrowheads="1" noChangeShapeType="1" noTextEdit="1"/>
              </p:cNvSpPr>
              <p:nvPr>
                <p:ph idx="1"/>
              </p:nvPr>
            </p:nvSpPr>
            <p:spPr>
              <a:blipFill>
                <a:blip r:embed="rId2"/>
                <a:stretch>
                  <a:fillRect l="-1115" t="-639"/>
                </a:stretch>
              </a:blipFill>
            </p:spPr>
            <p:txBody>
              <a:bodyPr/>
              <a:lstStyle/>
              <a:p>
                <a:r>
                  <a:rPr lang="en-US">
                    <a:noFill/>
                  </a:rPr>
                  <a:t> </a:t>
                </a:r>
              </a:p>
            </p:txBody>
          </p:sp>
        </mc:Fallback>
      </mc:AlternateContent>
    </p:spTree>
    <p:extLst>
      <p:ext uri="{BB962C8B-B14F-4D97-AF65-F5344CB8AC3E}">
        <p14:creationId xmlns:p14="http://schemas.microsoft.com/office/powerpoint/2010/main" val="236537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995E-9B5E-764F-8994-2DFD436DE7C4}"/>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9961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BA8-6F16-36BE-DB9A-CA6DEFB488DE}"/>
              </a:ext>
            </a:extLst>
          </p:cNvPr>
          <p:cNvSpPr>
            <a:spLocks noGrp="1"/>
          </p:cNvSpPr>
          <p:nvPr>
            <p:ph type="title"/>
          </p:nvPr>
        </p:nvSpPr>
        <p:spPr/>
        <p:txBody>
          <a:bodyPr anchor="t">
            <a:normAutofit/>
          </a:bodyPr>
          <a:lstStyle/>
          <a:p>
            <a:r>
              <a:rPr lang="en-US" sz="3200" dirty="0"/>
              <a:t>Matrix Multiplication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AAF18-6E1C-BD90-63A8-F676725475A2}"/>
                  </a:ext>
                </a:extLst>
              </p:cNvPr>
              <p:cNvSpPr>
                <a:spLocks noGrp="1"/>
              </p:cNvSpPr>
              <p:nvPr>
                <p:ph idx="1"/>
              </p:nvPr>
            </p:nvSpPr>
            <p:spPr>
              <a:xfrm>
                <a:off x="1360967" y="1381761"/>
                <a:ext cx="10240903" cy="4689358"/>
              </a:xfrm>
            </p:spPr>
            <p:txBody>
              <a:bodyPr>
                <a:normAutofit/>
              </a:bodyPr>
              <a:lstStyle/>
              <a:p>
                <a:endParaRPr lang="en-US" sz="1400" dirty="0"/>
              </a:p>
              <a:p>
                <a:r>
                  <a:rPr lang="en-US" sz="1400" dirty="0"/>
                  <a:t>The product </a:t>
                </a:r>
                <a14:m>
                  <m:oMath xmlns:m="http://schemas.openxmlformats.org/officeDocument/2006/math">
                    <m:r>
                      <a:rPr lang="en-US" sz="1400" b="0" i="1" smtClean="0">
                        <a:latin typeface="Cambria Math" panose="02040503050406030204" pitchFamily="18" charset="0"/>
                      </a:rPr>
                      <m:t>𝐴𝐵</m:t>
                    </m:r>
                  </m:oMath>
                </a14:m>
                <a:r>
                  <a:rPr lang="en-US" sz="1400" dirty="0"/>
                  <a:t> of two matrices </a:t>
                </a:r>
                <a14:m>
                  <m:oMath xmlns:m="http://schemas.openxmlformats.org/officeDocument/2006/math">
                    <m:r>
                      <a:rPr lang="en-US" sz="1400" b="0" i="1" smtClean="0">
                        <a:latin typeface="Cambria Math" panose="02040503050406030204" pitchFamily="18" charset="0"/>
                      </a:rPr>
                      <m:t>𝐴</m:t>
                    </m:r>
                  </m:oMath>
                </a14:m>
                <a:r>
                  <a:rPr lang="en-US" sz="1400" dirty="0"/>
                  <a:t> and </a:t>
                </a:r>
                <a14:m>
                  <m:oMath xmlns:m="http://schemas.openxmlformats.org/officeDocument/2006/math">
                    <m:r>
                      <a:rPr lang="en-US" sz="1400" b="0" i="1" smtClean="0">
                        <a:latin typeface="Cambria Math" panose="02040503050406030204" pitchFamily="18" charset="0"/>
                      </a:rPr>
                      <m:t>𝐵</m:t>
                    </m:r>
                  </m:oMath>
                </a14:m>
                <a:r>
                  <a:rPr lang="en-US" sz="1400" dirty="0"/>
                  <a:t> can be found only if the number of columns of </a:t>
                </a:r>
                <a14:m>
                  <m:oMath xmlns:m="http://schemas.openxmlformats.org/officeDocument/2006/math">
                    <m:r>
                      <a:rPr lang="en-US" sz="1400" b="0" i="1" smtClean="0">
                        <a:latin typeface="Cambria Math" panose="02040503050406030204" pitchFamily="18" charset="0"/>
                      </a:rPr>
                      <m:t>𝐴</m:t>
                    </m:r>
                  </m:oMath>
                </a14:m>
                <a:r>
                  <a:rPr lang="en-US" sz="1400" dirty="0"/>
                  <a:t> equals the number of rows of </a:t>
                </a:r>
                <a14:m>
                  <m:oMath xmlns:m="http://schemas.openxmlformats.org/officeDocument/2006/math">
                    <m:r>
                      <a:rPr lang="en-US" sz="1400" b="0" i="1" smtClean="0">
                        <a:latin typeface="Cambria Math" panose="02040503050406030204" pitchFamily="18" charset="0"/>
                      </a:rPr>
                      <m:t>𝐵</m:t>
                    </m:r>
                  </m:oMath>
                </a14:m>
                <a:r>
                  <a:rPr lang="en-US" sz="1400" dirty="0"/>
                  <a:t>.</a:t>
                </a:r>
              </a:p>
              <a:p>
                <a:endParaRPr lang="en-US" sz="1400" dirty="0"/>
              </a:p>
              <a:p>
                <a:r>
                  <a:rPr lang="en-US" sz="1400" dirty="0"/>
                  <a:t>If </a:t>
                </a:r>
                <a14:m>
                  <m:oMath xmlns:m="http://schemas.openxmlformats.org/officeDocument/2006/math">
                    <m:r>
                      <a:rPr lang="en-US" sz="1400" b="0" i="1" smtClean="0">
                        <a:latin typeface="Cambria Math" panose="02040503050406030204" pitchFamily="18" charset="0"/>
                      </a:rPr>
                      <m:t>𝐴</m:t>
                    </m:r>
                  </m:oMath>
                </a14:m>
                <a:r>
                  <a:rPr lang="en-US" sz="1400" dirty="0"/>
                  <a:t> is an </a:t>
                </a:r>
                <a14:m>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matrix and </a:t>
                </a:r>
                <a14:m>
                  <m:oMath xmlns:m="http://schemas.openxmlformats.org/officeDocument/2006/math">
                    <m:r>
                      <a:rPr lang="en-US" sz="1400" b="0" i="1" smtClean="0">
                        <a:latin typeface="Cambria Math" panose="02040503050406030204" pitchFamily="18" charset="0"/>
                      </a:rPr>
                      <m:t>𝐵</m:t>
                    </m:r>
                  </m:oMath>
                </a14:m>
                <a:r>
                  <a:rPr lang="en-US" sz="1400" dirty="0"/>
                  <a:t> is an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oMath>
                </a14:m>
                <a:r>
                  <a:rPr lang="en-US" sz="1400" dirty="0"/>
                  <a:t> matrix, the product </a:t>
                </a:r>
                <a14:m>
                  <m:oMath xmlns:m="http://schemas.openxmlformats.org/officeDocument/2006/math">
                    <m:r>
                      <a:rPr lang="en-US" sz="1400" b="0" i="1" smtClean="0">
                        <a:latin typeface="Cambria Math" panose="02040503050406030204" pitchFamily="18" charset="0"/>
                      </a:rPr>
                      <m:t>𝐴𝐵</m:t>
                    </m:r>
                  </m:oMath>
                </a14:m>
                <a:r>
                  <a:rPr lang="en-US" sz="1400" dirty="0"/>
                  <a:t> will be an </a:t>
                </a:r>
                <a14:m>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𝑘</m:t>
                    </m:r>
                  </m:oMath>
                </a14:m>
                <a:r>
                  <a:rPr lang="en-US" sz="1400" dirty="0"/>
                  <a:t> matrix</a:t>
                </a:r>
              </a:p>
              <a:p>
                <a:endParaRPr lang="en-US" sz="1400" dirty="0"/>
              </a:p>
              <a:p>
                <a:r>
                  <a:rPr lang="en-US" sz="1400" dirty="0"/>
                  <a:t>If </a:t>
                </a:r>
                <a14:m>
                  <m:oMath xmlns:m="http://schemas.openxmlformats.org/officeDocument/2006/math">
                    <m:r>
                      <a:rPr lang="en-US" sz="1400" b="0" i="1" smtClean="0">
                        <a:latin typeface="Cambria Math" panose="02040503050406030204" pitchFamily="18" charset="0"/>
                      </a:rPr>
                      <m:t>𝐴</m:t>
                    </m:r>
                  </m:oMath>
                </a14:m>
                <a:r>
                  <a:rPr lang="en-US" sz="1400" dirty="0"/>
                  <a:t> is an </a:t>
                </a:r>
                <a14:m>
                  <m:oMath xmlns:m="http://schemas.openxmlformats.org/officeDocument/2006/math">
                    <m:r>
                      <a:rPr lang="en-US" sz="1400" b="0" i="1" smtClean="0">
                        <a:latin typeface="Cambria Math" panose="02040503050406030204" pitchFamily="18" charset="0"/>
                      </a:rPr>
                      <m:t>𝑚</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𝑛</m:t>
                    </m:r>
                  </m:oMath>
                </a14:m>
                <a:r>
                  <a:rPr lang="en-US" sz="1400" dirty="0"/>
                  <a:t> matrix and </a:t>
                </a:r>
                <a14:m>
                  <m:oMath xmlns:m="http://schemas.openxmlformats.org/officeDocument/2006/math">
                    <m:r>
                      <a:rPr lang="en-US" sz="1400" b="0" i="1" smtClean="0">
                        <a:latin typeface="Cambria Math" panose="02040503050406030204" pitchFamily="18" charset="0"/>
                      </a:rPr>
                      <m:t>𝐵</m:t>
                    </m:r>
                  </m:oMath>
                </a14:m>
                <a:r>
                  <a:rPr lang="en-US" sz="1400" dirty="0"/>
                  <a:t> is an </a:t>
                </a: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𝑚</m:t>
                    </m:r>
                  </m:oMath>
                </a14:m>
                <a:r>
                  <a:rPr lang="en-US" sz="1400" dirty="0"/>
                  <a:t> matrix, the products </a:t>
                </a:r>
                <a14:m>
                  <m:oMath xmlns:m="http://schemas.openxmlformats.org/officeDocument/2006/math">
                    <m:r>
                      <a:rPr lang="en-US" sz="1400" b="0" i="1" smtClean="0">
                        <a:latin typeface="Cambria Math" panose="02040503050406030204" pitchFamily="18" charset="0"/>
                      </a:rPr>
                      <m:t>𝐴𝐵</m:t>
                    </m:r>
                  </m:oMath>
                </a14:m>
                <a:r>
                  <a:rPr lang="en-US" sz="1400" dirty="0"/>
                  <a:t> and </a:t>
                </a:r>
                <a14:m>
                  <m:oMath xmlns:m="http://schemas.openxmlformats.org/officeDocument/2006/math">
                    <m:r>
                      <a:rPr lang="en-US" sz="1400" b="0" i="1" smtClean="0">
                        <a:latin typeface="Cambria Math" panose="02040503050406030204" pitchFamily="18" charset="0"/>
                      </a:rPr>
                      <m:t>𝐵𝐴</m:t>
                    </m:r>
                  </m:oMath>
                </a14:m>
                <a:r>
                  <a:rPr lang="en-US" sz="1400" dirty="0"/>
                  <a:t> can both be found. </a:t>
                </a:r>
                <a:r>
                  <a:rPr lang="en-US" sz="1400" i="1" u="sng" dirty="0"/>
                  <a:t>However</a:t>
                </a:r>
                <a:r>
                  <a:rPr lang="en-US" sz="1400" dirty="0"/>
                  <a:t>, </a:t>
                </a:r>
                <a14:m>
                  <m:oMath xmlns:m="http://schemas.openxmlformats.org/officeDocument/2006/math">
                    <m:r>
                      <a:rPr lang="en-US" sz="1400" b="0" i="1" smtClean="0">
                        <a:latin typeface="Cambria Math" panose="02040503050406030204" pitchFamily="18" charset="0"/>
                      </a:rPr>
                      <m:t>𝐴𝐵</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𝐵𝐴</m:t>
                    </m:r>
                  </m:oMath>
                </a14:m>
                <a:r>
                  <a:rPr lang="en-US" sz="1400" dirty="0"/>
                  <a:t> in general.</a:t>
                </a:r>
              </a:p>
            </p:txBody>
          </p:sp>
        </mc:Choice>
        <mc:Fallback xmlns="">
          <p:sp>
            <p:nvSpPr>
              <p:cNvPr id="3" name="Content Placeholder 2">
                <a:extLst>
                  <a:ext uri="{FF2B5EF4-FFF2-40B4-BE49-F238E27FC236}">
                    <a16:creationId xmlns:a16="http://schemas.microsoft.com/office/drawing/2014/main" id="{319AAF18-6E1C-BD90-63A8-F676725475A2}"/>
                  </a:ext>
                </a:extLst>
              </p:cNvPr>
              <p:cNvSpPr>
                <a:spLocks noGrp="1" noRot="1" noChangeAspect="1" noMove="1" noResize="1" noEditPoints="1" noAdjustHandles="1" noChangeArrowheads="1" noChangeShapeType="1" noTextEdit="1"/>
              </p:cNvSpPr>
              <p:nvPr>
                <p:ph idx="1"/>
              </p:nvPr>
            </p:nvSpPr>
            <p:spPr>
              <a:xfrm>
                <a:off x="1360967" y="1381761"/>
                <a:ext cx="10240903" cy="4689358"/>
              </a:xfrm>
              <a:blipFill>
                <a:blip r:embed="rId2"/>
                <a:stretch>
                  <a:fillRect l="-1115"/>
                </a:stretch>
              </a:blipFill>
            </p:spPr>
            <p:txBody>
              <a:bodyPr/>
              <a:lstStyle/>
              <a:p>
                <a:r>
                  <a:rPr lang="en-US">
                    <a:noFill/>
                  </a:rPr>
                  <a:t> </a:t>
                </a:r>
              </a:p>
            </p:txBody>
          </p:sp>
        </mc:Fallback>
      </mc:AlternateContent>
    </p:spTree>
    <p:extLst>
      <p:ext uri="{BB962C8B-B14F-4D97-AF65-F5344CB8AC3E}">
        <p14:creationId xmlns:p14="http://schemas.microsoft.com/office/powerpoint/2010/main" val="393637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BA8-6F16-36BE-DB9A-CA6DEFB488DE}"/>
              </a:ext>
            </a:extLst>
          </p:cNvPr>
          <p:cNvSpPr>
            <a:spLocks noGrp="1"/>
          </p:cNvSpPr>
          <p:nvPr>
            <p:ph type="title"/>
          </p:nvPr>
        </p:nvSpPr>
        <p:spPr/>
        <p:txBody>
          <a:bodyPr anchor="t">
            <a:normAutofit/>
          </a:bodyPr>
          <a:lstStyle/>
          <a:p>
            <a:r>
              <a:rPr lang="en-US" sz="3200" dirty="0"/>
              <a:t>example 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AAF18-6E1C-BD90-63A8-F676725475A2}"/>
                  </a:ext>
                </a:extLst>
              </p:cNvPr>
              <p:cNvSpPr>
                <a:spLocks noGrp="1"/>
              </p:cNvSpPr>
              <p:nvPr>
                <p:ph idx="1"/>
              </p:nvPr>
            </p:nvSpPr>
            <p:spPr>
              <a:xfrm>
                <a:off x="1360967" y="1381761"/>
                <a:ext cx="10240903" cy="4689358"/>
              </a:xfrm>
            </p:spPr>
            <p:txBody>
              <a:bodyPr>
                <a:normAutofit/>
              </a:bodyPr>
              <a:lstStyle/>
              <a:p>
                <a:pPr marL="0" indent="0">
                  <a:buNone/>
                </a:pPr>
                <a:r>
                  <a:rPr lang="en-US" sz="1400" b="0" dirty="0"/>
                  <a:t>Let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−3</m:t>
                              </m:r>
                            </m:e>
                          </m:mr>
                          <m:mr>
                            <m:e>
                              <m:r>
                                <a:rPr lang="en-US" sz="1400" b="0" i="1" smtClean="0">
                                  <a:latin typeface="Cambria Math" panose="02040503050406030204" pitchFamily="18" charset="0"/>
                                </a:rPr>
                                <m:t>7</m:t>
                              </m:r>
                            </m:e>
                            <m:e>
                              <m:r>
                                <a:rPr lang="en-US" sz="1400" b="0" i="1" smtClean="0">
                                  <a:latin typeface="Cambria Math" panose="02040503050406030204" pitchFamily="18" charset="0"/>
                                </a:rPr>
                                <m:t>2</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5</m:t>
                              </m:r>
                            </m:e>
                          </m:mr>
                        </m:m>
                      </m:e>
                    </m:d>
                  </m:oMath>
                </a14:m>
                <a:r>
                  <a:rPr lang="en-US" sz="1400" dirty="0"/>
                  <a:t>    and     </a:t>
                </a:r>
                <a14:m>
                  <m:oMath xmlns:m="http://schemas.openxmlformats.org/officeDocument/2006/math">
                    <m:r>
                      <a:rPr lang="en-US" sz="1400" b="0" i="1" smtClean="0">
                        <a:latin typeface="Cambria Math" panose="02040503050406030204" pitchFamily="18" charset="0"/>
                      </a:rPr>
                      <m:t>𝐵</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3</m:t>
                              </m:r>
                            </m:e>
                            <m:e>
                              <m:r>
                                <a:rPr lang="en-US" sz="1400" b="0" i="1" smtClean="0">
                                  <a:latin typeface="Cambria Math" panose="02040503050406030204" pitchFamily="18" charset="0"/>
                                </a:rPr>
                                <m:t>1</m:t>
                              </m:r>
                            </m:e>
                            <m:e>
                              <m:r>
                                <a:rPr lang="en-US" sz="1400" b="0" i="1" smtClean="0">
                                  <a:latin typeface="Cambria Math" panose="02040503050406030204" pitchFamily="18" charset="0"/>
                                </a:rPr>
                                <m:t>4</m:t>
                              </m:r>
                            </m:e>
                          </m:mr>
                        </m:m>
                      </m:e>
                    </m:d>
                  </m:oMath>
                </a14:m>
                <a:r>
                  <a:rPr lang="en-US" sz="1400" dirty="0"/>
                  <a:t>.    Find </a:t>
                </a:r>
                <a14:m>
                  <m:oMath xmlns:m="http://schemas.openxmlformats.org/officeDocument/2006/math">
                    <m:r>
                      <a:rPr lang="en-US" sz="1400" b="0" i="1" smtClean="0">
                        <a:latin typeface="Cambria Math" panose="02040503050406030204" pitchFamily="18" charset="0"/>
                      </a:rPr>
                      <m:t>𝐴𝐵</m:t>
                    </m:r>
                  </m:oMath>
                </a14:m>
                <a:r>
                  <a:rPr lang="en-US" sz="1400" dirty="0"/>
                  <a:t> and </a:t>
                </a:r>
                <a14:m>
                  <m:oMath xmlns:m="http://schemas.openxmlformats.org/officeDocument/2006/math">
                    <m:r>
                      <a:rPr lang="en-US" sz="1400" b="0" i="1" smtClean="0">
                        <a:latin typeface="Cambria Math" panose="02040503050406030204" pitchFamily="18" charset="0"/>
                      </a:rPr>
                      <m:t>𝐵𝐴</m:t>
                    </m:r>
                  </m:oMath>
                </a14:m>
                <a:r>
                  <a:rPr lang="en-US" sz="1400" dirty="0"/>
                  <a:t>.</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𝐴𝐵</m:t>
                      </m:r>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−3</m:t>
                                </m:r>
                              </m:e>
                            </m:mr>
                            <m:mr>
                              <m:e>
                                <m:r>
                                  <a:rPr lang="en-US" sz="1400" i="1">
                                    <a:latin typeface="Cambria Math" panose="02040503050406030204" pitchFamily="18" charset="0"/>
                                  </a:rPr>
                                  <m:t>7</m:t>
                                </m:r>
                              </m:e>
                              <m:e>
                                <m:r>
                                  <a:rPr lang="en-US" sz="1400" i="1">
                                    <a:latin typeface="Cambria Math" panose="02040503050406030204" pitchFamily="18" charset="0"/>
                                  </a:rPr>
                                  <m:t>2</m:t>
                                </m:r>
                              </m:e>
                            </m:mr>
                            <m:mr>
                              <m:e>
                                <m:r>
                                  <a:rPr lang="en-US" sz="1400" i="1">
                                    <a:latin typeface="Cambria Math" panose="02040503050406030204" pitchFamily="18" charset="0"/>
                                  </a:rPr>
                                  <m:t>−2</m:t>
                                </m:r>
                              </m:e>
                              <m:e>
                                <m:r>
                                  <a:rPr lang="en-US" sz="1400" i="1">
                                    <a:latin typeface="Cambria Math" panose="02040503050406030204" pitchFamily="18" charset="0"/>
                                  </a:rPr>
                                  <m:t>5</m:t>
                                </m:r>
                              </m:e>
                            </m:mr>
                          </m:m>
                        </m:e>
                      </m:d>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0</m:t>
                                </m:r>
                              </m:e>
                              <m:e>
                                <m:r>
                                  <a:rPr lang="en-US" sz="1400" i="1">
                                    <a:latin typeface="Cambria Math" panose="02040503050406030204" pitchFamily="18" charset="0"/>
                                  </a:rPr>
                                  <m:t>−1</m:t>
                                </m:r>
                              </m:e>
                            </m:mr>
                            <m:mr>
                              <m:e>
                                <m:r>
                                  <a:rPr lang="en-US" sz="1400" i="1">
                                    <a:latin typeface="Cambria Math" panose="02040503050406030204" pitchFamily="18" charset="0"/>
                                  </a:rPr>
                                  <m:t>3</m:t>
                                </m:r>
                              </m:e>
                              <m:e>
                                <m:r>
                                  <a:rPr lang="en-US" sz="1400" i="1">
                                    <a:latin typeface="Cambria Math" panose="02040503050406030204" pitchFamily="18" charset="0"/>
                                  </a:rPr>
                                  <m:t>1</m:t>
                                </m:r>
                              </m:e>
                              <m:e>
                                <m:r>
                                  <a:rPr lang="en-US" sz="1400" i="1">
                                    <a:latin typeface="Cambria Math" panose="02040503050406030204" pitchFamily="18" charset="0"/>
                                  </a:rPr>
                                  <m:t>4</m:t>
                                </m:r>
                              </m:e>
                            </m:mr>
                          </m:m>
                        </m:e>
                      </m:d>
                    </m:oMath>
                  </m:oMathPara>
                </a14:m>
                <a:endParaRPr lang="en-US" sz="1400" dirty="0"/>
              </a:p>
              <a:p>
                <a:pPr marL="0" indent="0">
                  <a:buNone/>
                </a:pPr>
                <a:r>
                  <a:rPr lang="en-US" sz="1400" dirty="0"/>
                  <a:t>Step 1: Multiply each element of row </a:t>
                </a:r>
                <a14:m>
                  <m:oMath xmlns:m="http://schemas.openxmlformats.org/officeDocument/2006/math">
                    <m:r>
                      <a:rPr lang="en-US" sz="1400" b="0" i="1" smtClean="0">
                        <a:latin typeface="Cambria Math" panose="02040503050406030204" pitchFamily="18" charset="0"/>
                      </a:rPr>
                      <m:t>1</m:t>
                    </m:r>
                  </m:oMath>
                </a14:m>
                <a:r>
                  <a:rPr lang="en-US" sz="1400" dirty="0"/>
                  <a:t> from </a:t>
                </a:r>
                <a14:m>
                  <m:oMath xmlns:m="http://schemas.openxmlformats.org/officeDocument/2006/math">
                    <m:r>
                      <a:rPr lang="en-US" sz="1400" b="0" i="1" smtClean="0">
                        <a:latin typeface="Cambria Math" panose="02040503050406030204" pitchFamily="18" charset="0"/>
                      </a:rPr>
                      <m:t>𝐴</m:t>
                    </m:r>
                  </m:oMath>
                </a14:m>
                <a:r>
                  <a:rPr lang="en-US" sz="1400" dirty="0"/>
                  <a:t> with each element of column </a:t>
                </a:r>
                <a14:m>
                  <m:oMath xmlns:m="http://schemas.openxmlformats.org/officeDocument/2006/math">
                    <m:r>
                      <a:rPr lang="en-US" sz="1400" b="0" i="1" smtClean="0">
                        <a:latin typeface="Cambria Math" panose="02040503050406030204" pitchFamily="18" charset="0"/>
                      </a:rPr>
                      <m:t>1</m:t>
                    </m:r>
                  </m:oMath>
                </a14:m>
                <a:r>
                  <a:rPr lang="en-US" sz="1400" dirty="0"/>
                  <a:t> from </a:t>
                </a:r>
                <a14:m>
                  <m:oMath xmlns:m="http://schemas.openxmlformats.org/officeDocument/2006/math">
                    <m:r>
                      <a:rPr lang="en-US" sz="1400" b="0" i="1" smtClean="0">
                        <a:latin typeface="Cambria Math" panose="02040503050406030204" pitchFamily="18" charset="0"/>
                      </a:rPr>
                      <m:t>𝐵</m:t>
                    </m:r>
                  </m:oMath>
                </a14:m>
                <a:r>
                  <a:rPr lang="en-US" sz="1400" dirty="0"/>
                  <a:t> and add these together.</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=−8</m:t>
                      </m:r>
                    </m:oMath>
                  </m:oMathPara>
                </a14:m>
                <a:endParaRPr lang="en-US" sz="1400" dirty="0"/>
              </a:p>
              <a:p>
                <a:pPr marL="0" indent="0">
                  <a:buNone/>
                </a:pPr>
                <a:r>
                  <a:rPr lang="en-US" sz="1400" dirty="0"/>
                  <a:t>Step 2: Multiply each element of row </a:t>
                </a:r>
                <a14:m>
                  <m:oMath xmlns:m="http://schemas.openxmlformats.org/officeDocument/2006/math">
                    <m:r>
                      <a:rPr lang="en-US" sz="1400" b="0" i="1" smtClean="0">
                        <a:latin typeface="Cambria Math" panose="02040503050406030204" pitchFamily="18" charset="0"/>
                      </a:rPr>
                      <m:t>1</m:t>
                    </m:r>
                  </m:oMath>
                </a14:m>
                <a:r>
                  <a:rPr lang="en-US" sz="1400" dirty="0"/>
                  <a:t> from </a:t>
                </a:r>
                <a14:m>
                  <m:oMath xmlns:m="http://schemas.openxmlformats.org/officeDocument/2006/math">
                    <m:r>
                      <a:rPr lang="en-US" sz="1400" b="0" i="1" smtClean="0">
                        <a:latin typeface="Cambria Math" panose="02040503050406030204" pitchFamily="18" charset="0"/>
                      </a:rPr>
                      <m:t>𝐴</m:t>
                    </m:r>
                  </m:oMath>
                </a14:m>
                <a:r>
                  <a:rPr lang="en-US" sz="1400" dirty="0"/>
                  <a:t> with each element of column </a:t>
                </a:r>
                <a14:m>
                  <m:oMath xmlns:m="http://schemas.openxmlformats.org/officeDocument/2006/math">
                    <m:r>
                      <a:rPr lang="en-US" sz="1400" b="0" i="1" smtClean="0">
                        <a:latin typeface="Cambria Math" panose="02040503050406030204" pitchFamily="18" charset="0"/>
                      </a:rPr>
                      <m:t>2</m:t>
                    </m:r>
                  </m:oMath>
                </a14:m>
                <a:r>
                  <a:rPr lang="en-US" sz="1400" dirty="0"/>
                  <a:t> from </a:t>
                </a:r>
                <a14:m>
                  <m:oMath xmlns:m="http://schemas.openxmlformats.org/officeDocument/2006/math">
                    <m:r>
                      <a:rPr lang="en-US" sz="1400" b="0" i="1" smtClean="0">
                        <a:latin typeface="Cambria Math" panose="02040503050406030204" pitchFamily="18" charset="0"/>
                      </a:rPr>
                      <m:t>𝐵</m:t>
                    </m:r>
                  </m:oMath>
                </a14:m>
                <a:r>
                  <a:rPr lang="en-US" sz="1400" dirty="0"/>
                  <a:t> and add these together.</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=−3</m:t>
                      </m:r>
                    </m:oMath>
                  </m:oMathPara>
                </a14:m>
                <a:endParaRPr lang="en-US" sz="1400" dirty="0"/>
              </a:p>
              <a:p>
                <a:pPr marL="0" indent="0">
                  <a:buNone/>
                </a:pPr>
                <a:r>
                  <a:rPr lang="en-US" sz="1400" dirty="0"/>
                  <a:t>Step 3: Multiply each element of row </a:t>
                </a:r>
                <a14:m>
                  <m:oMath xmlns:m="http://schemas.openxmlformats.org/officeDocument/2006/math">
                    <m:r>
                      <a:rPr lang="en-US" sz="1400" b="0" i="1" smtClean="0">
                        <a:latin typeface="Cambria Math" panose="02040503050406030204" pitchFamily="18" charset="0"/>
                      </a:rPr>
                      <m:t>1</m:t>
                    </m:r>
                  </m:oMath>
                </a14:m>
                <a:r>
                  <a:rPr lang="en-US" sz="1400" dirty="0"/>
                  <a:t> from </a:t>
                </a:r>
                <a14:m>
                  <m:oMath xmlns:m="http://schemas.openxmlformats.org/officeDocument/2006/math">
                    <m:r>
                      <a:rPr lang="en-US" sz="1400" b="0" i="1" smtClean="0">
                        <a:latin typeface="Cambria Math" panose="02040503050406030204" pitchFamily="18" charset="0"/>
                      </a:rPr>
                      <m:t>𝐴</m:t>
                    </m:r>
                  </m:oMath>
                </a14:m>
                <a:r>
                  <a:rPr lang="en-US" sz="1400" dirty="0"/>
                  <a:t> with each element of column </a:t>
                </a:r>
                <a14:m>
                  <m:oMath xmlns:m="http://schemas.openxmlformats.org/officeDocument/2006/math">
                    <m:r>
                      <a:rPr lang="en-US" sz="1400" b="0" i="1" smtClean="0">
                        <a:latin typeface="Cambria Math" panose="02040503050406030204" pitchFamily="18" charset="0"/>
                      </a:rPr>
                      <m:t>3</m:t>
                    </m:r>
                  </m:oMath>
                </a14:m>
                <a:r>
                  <a:rPr lang="en-US" sz="1400" dirty="0"/>
                  <a:t> from </a:t>
                </a:r>
                <a14:m>
                  <m:oMath xmlns:m="http://schemas.openxmlformats.org/officeDocument/2006/math">
                    <m:r>
                      <a:rPr lang="en-US" sz="1400" b="0" i="1" smtClean="0">
                        <a:latin typeface="Cambria Math" panose="02040503050406030204" pitchFamily="18" charset="0"/>
                      </a:rPr>
                      <m:t>𝐵</m:t>
                    </m:r>
                  </m:oMath>
                </a14:m>
                <a:r>
                  <a:rPr lang="en-US" sz="1400" dirty="0"/>
                  <a:t> and add these together.</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d>
                        <m:dPr>
                          <m:ctrlPr>
                            <a:rPr lang="en-US" sz="1400" b="0" i="1" smtClean="0">
                              <a:latin typeface="Cambria Math" panose="02040503050406030204" pitchFamily="18" charset="0"/>
                            </a:rPr>
                          </m:ctrlPr>
                        </m:dPr>
                        <m:e>
                          <m:r>
                            <a:rPr lang="en-US" sz="1400" b="0" i="1" smtClean="0">
                              <a:latin typeface="Cambria Math" panose="02040503050406030204" pitchFamily="18" charset="0"/>
                            </a:rPr>
                            <m:t>4</m:t>
                          </m:r>
                        </m:e>
                      </m:d>
                      <m:r>
                        <a:rPr lang="en-US" sz="1400" b="0" i="1" smtClean="0">
                          <a:latin typeface="Cambria Math" panose="02040503050406030204" pitchFamily="18" charset="0"/>
                        </a:rPr>
                        <m:t>=−13</m:t>
                      </m:r>
                    </m:oMath>
                  </m:oMathPara>
                </a14:m>
                <a:endParaRPr lang="en-US" sz="1400" dirty="0"/>
              </a:p>
              <a:p>
                <a:pPr marL="0" indent="0">
                  <a:buNone/>
                </a:pPr>
                <a:r>
                  <a:rPr lang="en-US" sz="1400" dirty="0"/>
                  <a:t>Step 4: Multiply each element of row </a:t>
                </a:r>
                <a14:m>
                  <m:oMath xmlns:m="http://schemas.openxmlformats.org/officeDocument/2006/math">
                    <m:r>
                      <a:rPr lang="en-US" sz="1400" b="0" i="1" smtClean="0">
                        <a:latin typeface="Cambria Math" panose="02040503050406030204" pitchFamily="18" charset="0"/>
                      </a:rPr>
                      <m:t>2</m:t>
                    </m:r>
                  </m:oMath>
                </a14:m>
                <a:r>
                  <a:rPr lang="en-US" sz="1400" dirty="0"/>
                  <a:t> from </a:t>
                </a:r>
                <a14:m>
                  <m:oMath xmlns:m="http://schemas.openxmlformats.org/officeDocument/2006/math">
                    <m:r>
                      <a:rPr lang="en-US" sz="1400" b="0" i="1" smtClean="0">
                        <a:latin typeface="Cambria Math" panose="02040503050406030204" pitchFamily="18" charset="0"/>
                      </a:rPr>
                      <m:t>𝐴</m:t>
                    </m:r>
                  </m:oMath>
                </a14:m>
                <a:r>
                  <a:rPr lang="en-US" sz="1400" dirty="0"/>
                  <a:t> with each element of column </a:t>
                </a:r>
                <a14:m>
                  <m:oMath xmlns:m="http://schemas.openxmlformats.org/officeDocument/2006/math">
                    <m:r>
                      <a:rPr lang="en-US" sz="1400" b="0" i="1" smtClean="0">
                        <a:latin typeface="Cambria Math" panose="02040503050406030204" pitchFamily="18" charset="0"/>
                      </a:rPr>
                      <m:t>1</m:t>
                    </m:r>
                  </m:oMath>
                </a14:m>
                <a:r>
                  <a:rPr lang="en-US" sz="1400" dirty="0"/>
                  <a:t> from </a:t>
                </a:r>
                <a14:m>
                  <m:oMath xmlns:m="http://schemas.openxmlformats.org/officeDocument/2006/math">
                    <m:r>
                      <a:rPr lang="en-US" sz="1400" b="0" i="1" smtClean="0">
                        <a:latin typeface="Cambria Math" panose="02040503050406030204" pitchFamily="18" charset="0"/>
                      </a:rPr>
                      <m:t>𝐵</m:t>
                    </m:r>
                  </m:oMath>
                </a14:m>
                <a:r>
                  <a:rPr lang="en-US" sz="1400" dirty="0"/>
                  <a:t> and add these together.</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7</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=13</m:t>
                      </m:r>
                    </m:oMath>
                  </m:oMathPara>
                </a14:m>
                <a:endParaRPr lang="en-US" sz="1400" dirty="0"/>
              </a:p>
              <a:p>
                <a:pPr marL="0" indent="0">
                  <a:buNone/>
                </a:pPr>
                <a:r>
                  <a:rPr lang="en-US" sz="1400" dirty="0"/>
                  <a:t>Continue this algorithm for the remaining </a:t>
                </a:r>
                <a14:m>
                  <m:oMath xmlns:m="http://schemas.openxmlformats.org/officeDocument/2006/math">
                    <m:r>
                      <a:rPr lang="en-US" sz="1400" b="0" i="1" smtClean="0">
                        <a:latin typeface="Cambria Math" panose="02040503050406030204" pitchFamily="18" charset="0"/>
                      </a:rPr>
                      <m:t>5</m:t>
                    </m:r>
                  </m:oMath>
                </a14:m>
                <a:r>
                  <a:rPr lang="en-US" sz="1400" dirty="0"/>
                  <a:t> quantities.</a:t>
                </a:r>
              </a:p>
              <a:p>
                <a:pPr marL="0" indent="0">
                  <a:buNone/>
                </a:pPr>
                <a:endParaRPr lang="en-US" sz="1400" dirty="0"/>
              </a:p>
            </p:txBody>
          </p:sp>
        </mc:Choice>
        <mc:Fallback xmlns="">
          <p:sp>
            <p:nvSpPr>
              <p:cNvPr id="3" name="Content Placeholder 2">
                <a:extLst>
                  <a:ext uri="{FF2B5EF4-FFF2-40B4-BE49-F238E27FC236}">
                    <a16:creationId xmlns:a16="http://schemas.microsoft.com/office/drawing/2014/main" id="{319AAF18-6E1C-BD90-63A8-F676725475A2}"/>
                  </a:ext>
                </a:extLst>
              </p:cNvPr>
              <p:cNvSpPr>
                <a:spLocks noGrp="1" noRot="1" noChangeAspect="1" noMove="1" noResize="1" noEditPoints="1" noAdjustHandles="1" noChangeArrowheads="1" noChangeShapeType="1" noTextEdit="1"/>
              </p:cNvSpPr>
              <p:nvPr>
                <p:ph idx="1"/>
              </p:nvPr>
            </p:nvSpPr>
            <p:spPr>
              <a:xfrm>
                <a:off x="1360967" y="1381761"/>
                <a:ext cx="10240903" cy="4689358"/>
              </a:xfrm>
              <a:blipFill>
                <a:blip r:embed="rId2"/>
                <a:stretch>
                  <a:fillRect l="-1115"/>
                </a:stretch>
              </a:blipFill>
            </p:spPr>
            <p:txBody>
              <a:bodyPr/>
              <a:lstStyle/>
              <a:p>
                <a:r>
                  <a:rPr lang="en-US">
                    <a:noFill/>
                  </a:rPr>
                  <a:t> </a:t>
                </a:r>
              </a:p>
            </p:txBody>
          </p:sp>
        </mc:Fallback>
      </mc:AlternateContent>
    </p:spTree>
    <p:extLst>
      <p:ext uri="{BB962C8B-B14F-4D97-AF65-F5344CB8AC3E}">
        <p14:creationId xmlns:p14="http://schemas.microsoft.com/office/powerpoint/2010/main" val="6340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BA8-6F16-36BE-DB9A-CA6DEFB488DE}"/>
              </a:ext>
            </a:extLst>
          </p:cNvPr>
          <p:cNvSpPr>
            <a:spLocks noGrp="1"/>
          </p:cNvSpPr>
          <p:nvPr>
            <p:ph type="title"/>
          </p:nvPr>
        </p:nvSpPr>
        <p:spPr/>
        <p:txBody>
          <a:bodyPr anchor="t">
            <a:normAutofit/>
          </a:bodyPr>
          <a:lstStyle/>
          <a:p>
            <a:r>
              <a:rPr lang="en-US" sz="3200" dirty="0"/>
              <a:t>example 2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AAF18-6E1C-BD90-63A8-F676725475A2}"/>
                  </a:ext>
                </a:extLst>
              </p:cNvPr>
              <p:cNvSpPr>
                <a:spLocks noGrp="1"/>
              </p:cNvSpPr>
              <p:nvPr>
                <p:ph idx="1"/>
              </p:nvPr>
            </p:nvSpPr>
            <p:spPr>
              <a:xfrm>
                <a:off x="1360967" y="1381761"/>
                <a:ext cx="10240903" cy="4689358"/>
              </a:xfrm>
            </p:spPr>
            <p:txBody>
              <a:bodyPr>
                <a:normAutofit/>
              </a:bodyPr>
              <a:lstStyle/>
              <a:p>
                <a:pPr marL="0" indent="0">
                  <a:buNone/>
                </a:pPr>
                <a:endParaRPr lang="en-US" sz="1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𝐴𝐵</m:t>
                      </m:r>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−3</m:t>
                                </m:r>
                              </m:e>
                            </m:mr>
                            <m:mr>
                              <m:e>
                                <m:r>
                                  <a:rPr lang="en-US" sz="1400" i="1">
                                    <a:latin typeface="Cambria Math" panose="02040503050406030204" pitchFamily="18" charset="0"/>
                                  </a:rPr>
                                  <m:t>7</m:t>
                                </m:r>
                              </m:e>
                              <m:e>
                                <m:r>
                                  <a:rPr lang="en-US" sz="1400" i="1">
                                    <a:latin typeface="Cambria Math" panose="02040503050406030204" pitchFamily="18" charset="0"/>
                                  </a:rPr>
                                  <m:t>2</m:t>
                                </m:r>
                              </m:e>
                            </m:mr>
                            <m:mr>
                              <m:e>
                                <m:r>
                                  <a:rPr lang="en-US" sz="1400" i="1">
                                    <a:latin typeface="Cambria Math" panose="02040503050406030204" pitchFamily="18" charset="0"/>
                                  </a:rPr>
                                  <m:t>−2</m:t>
                                </m:r>
                              </m:e>
                              <m:e>
                                <m:r>
                                  <a:rPr lang="en-US" sz="1400" i="1">
                                    <a:latin typeface="Cambria Math" panose="02040503050406030204" pitchFamily="18" charset="0"/>
                                  </a:rPr>
                                  <m:t>5</m:t>
                                </m:r>
                              </m:e>
                            </m:mr>
                          </m:m>
                        </m:e>
                      </m:d>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0</m:t>
                                </m:r>
                              </m:e>
                              <m:e>
                                <m:r>
                                  <a:rPr lang="en-US" sz="1400" i="1">
                                    <a:latin typeface="Cambria Math" panose="02040503050406030204" pitchFamily="18" charset="0"/>
                                  </a:rPr>
                                  <m:t>−1</m:t>
                                </m:r>
                              </m:e>
                            </m:mr>
                            <m:mr>
                              <m:e>
                                <m:r>
                                  <a:rPr lang="en-US" sz="1400" i="1">
                                    <a:latin typeface="Cambria Math" panose="02040503050406030204" pitchFamily="18" charset="0"/>
                                  </a:rPr>
                                  <m:t>3</m:t>
                                </m:r>
                              </m:e>
                              <m:e>
                                <m:r>
                                  <a:rPr lang="en-US" sz="1400" i="1">
                                    <a:latin typeface="Cambria Math" panose="02040503050406030204" pitchFamily="18" charset="0"/>
                                  </a:rPr>
                                  <m:t>1</m:t>
                                </m:r>
                              </m:e>
                              <m:e>
                                <m:r>
                                  <a:rPr lang="en-US" sz="1400" i="1">
                                    <a:latin typeface="Cambria Math" panose="02040503050406030204" pitchFamily="18" charset="0"/>
                                  </a:rPr>
                                  <m:t>4</m:t>
                                </m:r>
                              </m:e>
                            </m:mr>
                          </m:m>
                        </m:e>
                      </m:d>
                    </m:oMath>
                  </m:oMathPara>
                </a14:m>
                <a:endParaRPr lang="en-US" sz="1400" dirty="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3"/>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m:rPr>
                                        <m:brk m:alnAt="7"/>
                                      </m:rPr>
                                      <a:rPr lang="en-US" sz="1400" b="0" i="1" smtClean="0">
                                        <a:latin typeface="Cambria Math" panose="02040503050406030204" pitchFamily="18" charset="0"/>
                                      </a:rPr>
                                      <m:t>1</m:t>
                                    </m:r>
                                  </m:e>
                                </m:d>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(−3)(3)</m:t>
                                </m:r>
                              </m:e>
                              <m:e>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r>
                                  <a:rPr lang="en-US" sz="1400" b="0" i="1" smtClean="0">
                                    <a:latin typeface="Cambria Math" panose="02040503050406030204" pitchFamily="18" charset="0"/>
                                  </a:rPr>
                                  <m:t>+(−3)(1)</m:t>
                                </m:r>
                              </m:e>
                              <m:e>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+(−3)(4)</m:t>
                                </m:r>
                              </m:e>
                            </m:mr>
                            <m:mr>
                              <m:e>
                                <m:r>
                                  <a:rPr lang="en-US" sz="1400" b="0" i="1" smtClean="0">
                                    <a:latin typeface="Cambria Math" panose="02040503050406030204" pitchFamily="18" charset="0"/>
                                  </a:rPr>
                                  <m:t>7</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+2(3)</m:t>
                                </m:r>
                              </m:e>
                              <m:e>
                                <m:r>
                                  <a:rPr lang="en-US" sz="1400" b="0" i="1" smtClean="0">
                                    <a:latin typeface="Cambria Math" panose="02040503050406030204" pitchFamily="18" charset="0"/>
                                  </a:rPr>
                                  <m:t>7</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r>
                                  <a:rPr lang="en-US" sz="1400" b="0" i="1" smtClean="0">
                                    <a:latin typeface="Cambria Math" panose="02040503050406030204" pitchFamily="18" charset="0"/>
                                  </a:rPr>
                                  <m:t>+2(1)</m:t>
                                </m:r>
                              </m:e>
                              <m:e>
                                <m:r>
                                  <a:rPr lang="en-US" sz="1400" b="0" i="1" smtClean="0">
                                    <a:latin typeface="Cambria Math" panose="02040503050406030204" pitchFamily="18" charset="0"/>
                                  </a:rPr>
                                  <m:t>7</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+2(4)</m:t>
                                </m:r>
                              </m:e>
                            </m:mr>
                            <m:mr>
                              <m:e>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+5(3)</m:t>
                                </m:r>
                              </m:e>
                              <m:e>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0</m:t>
                                    </m:r>
                                  </m:e>
                                </m:d>
                                <m:r>
                                  <a:rPr lang="en-US" sz="1400" b="0" i="1" smtClean="0">
                                    <a:latin typeface="Cambria Math" panose="02040503050406030204" pitchFamily="18" charset="0"/>
                                  </a:rPr>
                                  <m:t>+5(1)</m:t>
                                </m:r>
                              </m:e>
                              <m:e>
                                <m:r>
                                  <a:rPr lang="en-US" sz="1400" b="0" i="1" smtClean="0">
                                    <a:latin typeface="Cambria Math" panose="02040503050406030204" pitchFamily="18" charset="0"/>
                                  </a:rPr>
                                  <m:t>−2</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+5(4)</m:t>
                                </m:r>
                              </m:e>
                            </m:mr>
                          </m:m>
                        </m:e>
                      </m:d>
                    </m:oMath>
                  </m:oMathPara>
                </a14:m>
                <a:endParaRPr lang="en-US" sz="1400" dirty="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8</m:t>
                                </m:r>
                              </m:e>
                              <m:e>
                                <m:r>
                                  <a:rPr lang="en-US" sz="1400" b="0" i="1" smtClean="0">
                                    <a:latin typeface="Cambria Math" panose="02040503050406030204" pitchFamily="18" charset="0"/>
                                  </a:rPr>
                                  <m:t>−3</m:t>
                                </m:r>
                              </m:e>
                              <m:e>
                                <m:r>
                                  <a:rPr lang="en-US" sz="1400" b="0" i="1" smtClean="0">
                                    <a:latin typeface="Cambria Math" panose="02040503050406030204" pitchFamily="18" charset="0"/>
                                  </a:rPr>
                                  <m:t>−13</m:t>
                                </m:r>
                              </m:e>
                            </m:mr>
                            <m:mr>
                              <m:e>
                                <m:r>
                                  <a:rPr lang="en-US" sz="1400" b="0" i="1" smtClean="0">
                                    <a:latin typeface="Cambria Math" panose="02040503050406030204" pitchFamily="18" charset="0"/>
                                  </a:rPr>
                                  <m:t>13</m:t>
                                </m:r>
                              </m:e>
                              <m:e>
                                <m:r>
                                  <a:rPr lang="en-US" sz="1400" b="0" i="1" smtClean="0">
                                    <a:latin typeface="Cambria Math" panose="02040503050406030204" pitchFamily="18" charset="0"/>
                                  </a:rPr>
                                  <m:t>2</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13</m:t>
                                </m:r>
                              </m:e>
                              <m:e>
                                <m:r>
                                  <a:rPr lang="en-US" sz="1400" b="0" i="1" smtClean="0">
                                    <a:latin typeface="Cambria Math" panose="02040503050406030204" pitchFamily="18" charset="0"/>
                                  </a:rPr>
                                  <m:t>5</m:t>
                                </m:r>
                              </m:e>
                              <m:e>
                                <m:r>
                                  <a:rPr lang="en-US" sz="1400" b="0" i="1" smtClean="0">
                                    <a:latin typeface="Cambria Math" panose="02040503050406030204" pitchFamily="18" charset="0"/>
                                  </a:rPr>
                                  <m:t>22</m:t>
                                </m:r>
                              </m:e>
                            </m:mr>
                          </m:m>
                        </m:e>
                      </m:d>
                    </m:oMath>
                  </m:oMathPara>
                </a14:m>
                <a:endParaRPr lang="en-US" sz="1400" dirty="0"/>
              </a:p>
            </p:txBody>
          </p:sp>
        </mc:Choice>
        <mc:Fallback xmlns="">
          <p:sp>
            <p:nvSpPr>
              <p:cNvPr id="3" name="Content Placeholder 2">
                <a:extLst>
                  <a:ext uri="{FF2B5EF4-FFF2-40B4-BE49-F238E27FC236}">
                    <a16:creationId xmlns:a16="http://schemas.microsoft.com/office/drawing/2014/main" id="{319AAF18-6E1C-BD90-63A8-F676725475A2}"/>
                  </a:ext>
                </a:extLst>
              </p:cNvPr>
              <p:cNvSpPr>
                <a:spLocks noGrp="1" noRot="1" noChangeAspect="1" noMove="1" noResize="1" noEditPoints="1" noAdjustHandles="1" noChangeArrowheads="1" noChangeShapeType="1" noTextEdit="1"/>
              </p:cNvSpPr>
              <p:nvPr>
                <p:ph idx="1"/>
              </p:nvPr>
            </p:nvSpPr>
            <p:spPr>
              <a:xfrm>
                <a:off x="1360967" y="1381761"/>
                <a:ext cx="10240903" cy="468935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580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CFBA8-6F16-36BE-DB9A-CA6DEFB488DE}"/>
              </a:ext>
            </a:extLst>
          </p:cNvPr>
          <p:cNvSpPr>
            <a:spLocks noGrp="1"/>
          </p:cNvSpPr>
          <p:nvPr>
            <p:ph type="title"/>
          </p:nvPr>
        </p:nvSpPr>
        <p:spPr/>
        <p:txBody>
          <a:bodyPr anchor="t">
            <a:normAutofit/>
          </a:bodyPr>
          <a:lstStyle/>
          <a:p>
            <a:r>
              <a:rPr lang="en-US" sz="3200" dirty="0"/>
              <a:t>example 2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9AAF18-6E1C-BD90-63A8-F676725475A2}"/>
                  </a:ext>
                </a:extLst>
              </p:cNvPr>
              <p:cNvSpPr>
                <a:spLocks noGrp="1"/>
              </p:cNvSpPr>
              <p:nvPr>
                <p:ph idx="1"/>
              </p:nvPr>
            </p:nvSpPr>
            <p:spPr>
              <a:xfrm>
                <a:off x="1360967" y="1381761"/>
                <a:ext cx="10240903" cy="4689358"/>
              </a:xfrm>
            </p:spPr>
            <p:txBody>
              <a:bodyPr>
                <a:normAutofit/>
              </a:bodyPr>
              <a:lstStyle/>
              <a:p>
                <a:pPr marL="0" indent="0">
                  <a:buNone/>
                </a:pPr>
                <a:endParaRPr lang="en-US" sz="1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𝐴𝐵</m:t>
                      </m:r>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8</m:t>
                                </m:r>
                              </m:e>
                              <m:e>
                                <m:r>
                                  <a:rPr lang="en-US" sz="1400" b="0" i="1" smtClean="0">
                                    <a:latin typeface="Cambria Math" panose="02040503050406030204" pitchFamily="18" charset="0"/>
                                  </a:rPr>
                                  <m:t>−3</m:t>
                                </m:r>
                              </m:e>
                              <m:e>
                                <m:r>
                                  <a:rPr lang="en-US" sz="1400" b="0" i="1" smtClean="0">
                                    <a:latin typeface="Cambria Math" panose="02040503050406030204" pitchFamily="18" charset="0"/>
                                  </a:rPr>
                                  <m:t>−13</m:t>
                                </m:r>
                              </m:e>
                            </m:mr>
                            <m:mr>
                              <m:e>
                                <m:r>
                                  <a:rPr lang="en-US" sz="1400" b="0" i="1" smtClean="0">
                                    <a:latin typeface="Cambria Math" panose="02040503050406030204" pitchFamily="18" charset="0"/>
                                  </a:rPr>
                                  <m:t>13</m:t>
                                </m:r>
                              </m:e>
                              <m:e>
                                <m:r>
                                  <a:rPr lang="en-US" sz="1400" b="0" i="1" smtClean="0">
                                    <a:latin typeface="Cambria Math" panose="02040503050406030204" pitchFamily="18" charset="0"/>
                                  </a:rPr>
                                  <m:t>2</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13</m:t>
                                </m:r>
                              </m:e>
                              <m:e>
                                <m:r>
                                  <a:rPr lang="en-US" sz="1400" b="0" i="1" smtClean="0">
                                    <a:latin typeface="Cambria Math" panose="02040503050406030204" pitchFamily="18" charset="0"/>
                                  </a:rPr>
                                  <m:t>5</m:t>
                                </m:r>
                              </m:e>
                              <m:e>
                                <m:r>
                                  <a:rPr lang="en-US" sz="1400" b="0" i="1" smtClean="0">
                                    <a:latin typeface="Cambria Math" panose="02040503050406030204" pitchFamily="18" charset="0"/>
                                  </a:rPr>
                                  <m:t>22</m:t>
                                </m:r>
                              </m:e>
                            </m:mr>
                          </m:m>
                        </m:e>
                      </m:d>
                    </m:oMath>
                  </m:oMathPara>
                </a14:m>
                <a:endParaRPr lang="en-US" sz="1400" b="0" i="1" dirty="0">
                  <a:latin typeface="Cambria Math" panose="02040503050406030204" pitchFamily="18" charset="0"/>
                </a:endParaRPr>
              </a:p>
              <a:p>
                <a:pPr marL="0" indent="0">
                  <a:buNone/>
                </a:pPr>
                <a:endParaRPr lang="en-US" sz="1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𝐵𝐴</m:t>
                      </m:r>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3"/>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0</m:t>
                                </m:r>
                              </m:e>
                              <m:e>
                                <m:r>
                                  <a:rPr lang="en-US" sz="1400" i="1">
                                    <a:latin typeface="Cambria Math" panose="02040503050406030204" pitchFamily="18" charset="0"/>
                                  </a:rPr>
                                  <m:t>−1</m:t>
                                </m:r>
                              </m:e>
                            </m:mr>
                            <m:mr>
                              <m:e>
                                <m:r>
                                  <a:rPr lang="en-US" sz="1400" i="1">
                                    <a:latin typeface="Cambria Math" panose="02040503050406030204" pitchFamily="18" charset="0"/>
                                  </a:rPr>
                                  <m:t>3</m:t>
                                </m:r>
                              </m:e>
                              <m:e>
                                <m:r>
                                  <a:rPr lang="en-US" sz="1400" i="1">
                                    <a:latin typeface="Cambria Math" panose="02040503050406030204" pitchFamily="18" charset="0"/>
                                  </a:rPr>
                                  <m:t>1</m:t>
                                </m:r>
                              </m:e>
                              <m:e>
                                <m:r>
                                  <a:rPr lang="en-US" sz="1400" i="1">
                                    <a:latin typeface="Cambria Math" panose="02040503050406030204" pitchFamily="18" charset="0"/>
                                  </a:rPr>
                                  <m:t>4</m:t>
                                </m:r>
                              </m:e>
                            </m:mr>
                          </m:m>
                        </m:e>
                      </m:d>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a:rPr lang="en-US" sz="1400" i="1">
                                    <a:latin typeface="Cambria Math" panose="02040503050406030204" pitchFamily="18" charset="0"/>
                                  </a:rPr>
                                  <m:t>−3</m:t>
                                </m:r>
                              </m:e>
                            </m:mr>
                            <m:mr>
                              <m:e>
                                <m:r>
                                  <a:rPr lang="en-US" sz="1400" i="1">
                                    <a:latin typeface="Cambria Math" panose="02040503050406030204" pitchFamily="18" charset="0"/>
                                  </a:rPr>
                                  <m:t>7</m:t>
                                </m:r>
                              </m:e>
                              <m:e>
                                <m:r>
                                  <a:rPr lang="en-US" sz="1400" i="1">
                                    <a:latin typeface="Cambria Math" panose="02040503050406030204" pitchFamily="18" charset="0"/>
                                  </a:rPr>
                                  <m:t>2</m:t>
                                </m:r>
                              </m:e>
                            </m:mr>
                            <m:mr>
                              <m:e>
                                <m:r>
                                  <a:rPr lang="en-US" sz="1400" i="1">
                                    <a:latin typeface="Cambria Math" panose="02040503050406030204" pitchFamily="18" charset="0"/>
                                  </a:rPr>
                                  <m:t>−2</m:t>
                                </m:r>
                              </m:e>
                              <m:e>
                                <m:r>
                                  <a:rPr lang="en-US" sz="1400" i="1">
                                    <a:latin typeface="Cambria Math" panose="02040503050406030204" pitchFamily="18" charset="0"/>
                                  </a:rPr>
                                  <m:t>5</m:t>
                                </m:r>
                              </m:e>
                            </m:mr>
                          </m:m>
                        </m:e>
                      </m:d>
                    </m:oMath>
                  </m:oMathPara>
                </a14:m>
                <a:endParaRPr lang="en-US" sz="1400" dirty="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m:rPr>
                                        <m:brk m:alnAt="7"/>
                                      </m:rPr>
                                      <a:rPr lang="en-US" sz="1400" b="0" i="1" smtClean="0">
                                        <a:latin typeface="Cambria Math" panose="02040503050406030204" pitchFamily="18" charset="0"/>
                                      </a:rPr>
                                      <m:t>1</m:t>
                                    </m:r>
                                  </m:e>
                                </m:d>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0</m:t>
                                </m:r>
                                <m:d>
                                  <m:dPr>
                                    <m:ctrlPr>
                                      <a:rPr lang="en-US" sz="1400" b="0" i="1" smtClean="0">
                                        <a:latin typeface="Cambria Math" panose="02040503050406030204" pitchFamily="18" charset="0"/>
                                      </a:rPr>
                                    </m:ctrlPr>
                                  </m:dPr>
                                  <m:e>
                                    <m:r>
                                      <m:rPr>
                                        <m:brk m:alnAt="7"/>
                                      </m:rPr>
                                      <a:rPr lang="en-US" sz="1400" b="0" i="1" smtClean="0">
                                        <a:latin typeface="Cambria Math" panose="02040503050406030204" pitchFamily="18" charset="0"/>
                                      </a:rPr>
                                      <m:t>7</m:t>
                                    </m:r>
                                  </m:e>
                                </m:d>
                                <m:r>
                                  <m:rPr>
                                    <m:brk m:alnAt="7"/>
                                  </m:rPr>
                                  <a:rPr lang="en-US" sz="1400" b="0" i="1" smtClean="0">
                                    <a:latin typeface="Cambria Math" panose="02040503050406030204" pitchFamily="18" charset="0"/>
                                  </a:rPr>
                                  <m:t>+</m:t>
                                </m:r>
                                <m:r>
                                  <a:rPr lang="en-US" sz="1400" b="0" i="1" smtClean="0">
                                    <a:latin typeface="Cambria Math" panose="02040503050406030204" pitchFamily="18" charset="0"/>
                                  </a:rPr>
                                  <m:t>(−1)(−2)</m:t>
                                </m:r>
                              </m:e>
                              <m:e>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+0</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r>
                                  <a:rPr lang="en-US" sz="1400" b="0" i="1" smtClean="0">
                                    <a:latin typeface="Cambria Math" panose="02040503050406030204" pitchFamily="18" charset="0"/>
                                  </a:rPr>
                                  <m:t>+(−1)(5)</m:t>
                                </m:r>
                              </m:e>
                            </m:mr>
                            <m:mr>
                              <m:e>
                                <m:r>
                                  <a:rPr lang="en-US" sz="1400" b="0" i="1" smtClean="0">
                                    <a:latin typeface="Cambria Math" panose="02040503050406030204" pitchFamily="18" charset="0"/>
                                  </a:rPr>
                                  <m:t>3</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e>
                                </m:d>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7</m:t>
                                    </m:r>
                                  </m:e>
                                </m:d>
                                <m:r>
                                  <a:rPr lang="en-US" sz="1400" b="0" i="1" smtClean="0">
                                    <a:latin typeface="Cambria Math" panose="02040503050406030204" pitchFamily="18" charset="0"/>
                                  </a:rPr>
                                  <m:t>+4(−2)</m:t>
                                </m:r>
                              </m:e>
                              <m:e>
                                <m:r>
                                  <a:rPr lang="en-US" sz="1400" b="0" i="1" smtClean="0">
                                    <a:latin typeface="Cambria Math" panose="02040503050406030204" pitchFamily="18" charset="0"/>
                                  </a:rPr>
                                  <m:t>3</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−3</m:t>
                                    </m:r>
                                  </m:e>
                                </m:d>
                                <m:r>
                                  <a:rPr lang="en-US" sz="1400" b="0" i="1" smtClean="0">
                                    <a:latin typeface="Cambria Math" panose="02040503050406030204" pitchFamily="18" charset="0"/>
                                  </a:rPr>
                                  <m:t>+1</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e>
                                </m:d>
                                <m:r>
                                  <a:rPr lang="en-US" sz="1400" b="0" i="1" smtClean="0">
                                    <a:latin typeface="Cambria Math" panose="02040503050406030204" pitchFamily="18" charset="0"/>
                                  </a:rPr>
                                  <m:t>+4(5)</m:t>
                                </m:r>
                              </m:e>
                            </m:mr>
                          </m:m>
                        </m:e>
                      </m:d>
                    </m:oMath>
                  </m:oMathPara>
                </a14:m>
                <a:endParaRPr lang="en-US" sz="1400" dirty="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3</m:t>
                                </m:r>
                              </m:e>
                              <m:e>
                                <m:r>
                                  <a:rPr lang="en-US" sz="1400" b="0" i="1" smtClean="0">
                                    <a:latin typeface="Cambria Math" panose="02040503050406030204" pitchFamily="18" charset="0"/>
                                  </a:rPr>
                                  <m:t>−8</m:t>
                                </m:r>
                              </m:e>
                            </m:mr>
                            <m:mr>
                              <m:e>
                                <m:r>
                                  <a:rPr lang="en-US" sz="1400" b="0" i="1" smtClean="0">
                                    <a:latin typeface="Cambria Math" panose="02040503050406030204" pitchFamily="18" charset="0"/>
                                  </a:rPr>
                                  <m:t>2</m:t>
                                </m:r>
                              </m:e>
                              <m:e>
                                <m:r>
                                  <a:rPr lang="en-US" sz="1400" b="0" i="1" smtClean="0">
                                    <a:latin typeface="Cambria Math" panose="02040503050406030204" pitchFamily="18" charset="0"/>
                                  </a:rPr>
                                  <m:t>13</m:t>
                                </m:r>
                              </m:e>
                            </m:mr>
                          </m:m>
                        </m:e>
                      </m:d>
                    </m:oMath>
                  </m:oMathPara>
                </a14:m>
                <a:endParaRPr lang="en-US" sz="1400" dirty="0"/>
              </a:p>
              <a:p>
                <a:pPr marL="0" indent="0">
                  <a:buNone/>
                </a:pPr>
                <a:endParaRPr lang="en-US"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𝐴𝐵</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𝐵𝐴</m:t>
                      </m:r>
                    </m:oMath>
                  </m:oMathPara>
                </a14:m>
                <a:endParaRPr lang="en-US" sz="1400" dirty="0"/>
              </a:p>
            </p:txBody>
          </p:sp>
        </mc:Choice>
        <mc:Fallback xmlns="">
          <p:sp>
            <p:nvSpPr>
              <p:cNvPr id="3" name="Content Placeholder 2">
                <a:extLst>
                  <a:ext uri="{FF2B5EF4-FFF2-40B4-BE49-F238E27FC236}">
                    <a16:creationId xmlns:a16="http://schemas.microsoft.com/office/drawing/2014/main" id="{319AAF18-6E1C-BD90-63A8-F676725475A2}"/>
                  </a:ext>
                </a:extLst>
              </p:cNvPr>
              <p:cNvSpPr>
                <a:spLocks noGrp="1" noRot="1" noChangeAspect="1" noMove="1" noResize="1" noEditPoints="1" noAdjustHandles="1" noChangeArrowheads="1" noChangeShapeType="1" noTextEdit="1"/>
              </p:cNvSpPr>
              <p:nvPr>
                <p:ph idx="1"/>
              </p:nvPr>
            </p:nvSpPr>
            <p:spPr>
              <a:xfrm>
                <a:off x="1360967" y="1381761"/>
                <a:ext cx="10240903" cy="4689358"/>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44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RiseVTI">
  <a:themeElements>
    <a:clrScheme name="AnalogousFromRegularSeedRightStep">
      <a:dk1>
        <a:srgbClr val="000000"/>
      </a:dk1>
      <a:lt1>
        <a:srgbClr val="FFFFFF"/>
      </a:lt1>
      <a:dk2>
        <a:srgbClr val="243241"/>
      </a:dk2>
      <a:lt2>
        <a:srgbClr val="E8E3E2"/>
      </a:lt2>
      <a:accent1>
        <a:srgbClr val="25AED2"/>
      </a:accent1>
      <a:accent2>
        <a:srgbClr val="175ED5"/>
      </a:accent2>
      <a:accent3>
        <a:srgbClr val="4B44EA"/>
      </a:accent3>
      <a:accent4>
        <a:srgbClr val="7D2FD9"/>
      </a:accent4>
      <a:accent5>
        <a:srgbClr val="CF29E7"/>
      </a:accent5>
      <a:accent6>
        <a:srgbClr val="D5179D"/>
      </a:accent6>
      <a:hlink>
        <a:srgbClr val="C05D42"/>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3556</TotalTime>
  <Words>3364</Words>
  <Application>Microsoft Office PowerPoint</Application>
  <PresentationFormat>Widescreen</PresentationFormat>
  <Paragraphs>464</Paragraphs>
  <Slides>52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Avenir Next LT Pro</vt:lpstr>
      <vt:lpstr>Avenir Next LT Pro Light</vt:lpstr>
      <vt:lpstr>Calibri</vt:lpstr>
      <vt:lpstr>Cambria Math</vt:lpstr>
      <vt:lpstr>GradientRiseVTI</vt:lpstr>
      <vt:lpstr>Module 2</vt:lpstr>
      <vt:lpstr>Module 2</vt:lpstr>
      <vt:lpstr>Matrix operations</vt:lpstr>
      <vt:lpstr>addition and scalar multiplication</vt:lpstr>
      <vt:lpstr>example 1</vt:lpstr>
      <vt:lpstr>Matrix Multiplication</vt:lpstr>
      <vt:lpstr>example 2</vt:lpstr>
      <vt:lpstr>example 2 continued</vt:lpstr>
      <vt:lpstr>example 2 continued</vt:lpstr>
      <vt:lpstr>python</vt:lpstr>
      <vt:lpstr>Matrix formulation</vt:lpstr>
      <vt:lpstr>Matrix Formulation</vt:lpstr>
      <vt:lpstr>PowerPoint Presentation</vt:lpstr>
      <vt:lpstr>python</vt:lpstr>
      <vt:lpstr>vector solutions</vt:lpstr>
      <vt:lpstr>vector solutions continued</vt:lpstr>
      <vt:lpstr>python</vt:lpstr>
      <vt:lpstr>Multiplicative Inverses</vt:lpstr>
      <vt:lpstr>Alternative method with 2x2</vt:lpstr>
      <vt:lpstr>Inverse does not exist</vt:lpstr>
      <vt:lpstr>Example 3x3</vt:lpstr>
      <vt:lpstr>python</vt:lpstr>
      <vt:lpstr>Using inverse to solve system</vt:lpstr>
      <vt:lpstr>PowerPoint Presentation</vt:lpstr>
      <vt:lpstr>python</vt:lpstr>
      <vt:lpstr>Questions?</vt:lpstr>
      <vt:lpstr>Module 2</vt:lpstr>
      <vt:lpstr>matrix transposE</vt:lpstr>
      <vt:lpstr>python</vt:lpstr>
      <vt:lpstr>matrix trace</vt:lpstr>
      <vt:lpstr>python</vt:lpstr>
      <vt:lpstr>Determinant: 2x2</vt:lpstr>
      <vt:lpstr>Determinant: 3x3</vt:lpstr>
      <vt:lpstr>python</vt:lpstr>
      <vt:lpstr>matrix minor and cofactor</vt:lpstr>
      <vt:lpstr>cofactor expansion</vt:lpstr>
      <vt:lpstr>cofactor expansion</vt:lpstr>
      <vt:lpstr>python</vt:lpstr>
      <vt:lpstr>Cramer’s rule: 2x2</vt:lpstr>
      <vt:lpstr>Cramer’s rule: 3x3</vt:lpstr>
      <vt:lpstr>example</vt:lpstr>
      <vt:lpstr>python</vt:lpstr>
      <vt:lpstr>Questions?</vt:lpstr>
      <vt:lpstr>Module 2</vt:lpstr>
      <vt:lpstr>Motivation</vt:lpstr>
      <vt:lpstr>eigenvalues and eigenvectors</vt:lpstr>
      <vt:lpstr>example</vt:lpstr>
      <vt:lpstr>example continued</vt:lpstr>
      <vt:lpstr>example continued</vt:lpstr>
      <vt:lpstr>python</vt:lpstr>
      <vt:lpstr>properties of eigenvalues and eigenvectors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Carrie Dugan</dc:creator>
  <cp:lastModifiedBy>Anvit Joshi</cp:lastModifiedBy>
  <cp:revision>290</cp:revision>
  <dcterms:created xsi:type="dcterms:W3CDTF">2020-08-28T17:24:08Z</dcterms:created>
  <dcterms:modified xsi:type="dcterms:W3CDTF">2025-04-07T16:02:33Z</dcterms:modified>
</cp:coreProperties>
</file>