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32"/>
  </p:notesMasterIdLst>
  <p:sldIdLst>
    <p:sldId id="298" r:id="rId2"/>
    <p:sldId id="366" r:id="rId3"/>
    <p:sldId id="417" r:id="rId4"/>
    <p:sldId id="459" r:id="rId5"/>
    <p:sldId id="460" r:id="rId6"/>
    <p:sldId id="462" r:id="rId7"/>
    <p:sldId id="463" r:id="rId8"/>
    <p:sldId id="415" r:id="rId9"/>
    <p:sldId id="464" r:id="rId10"/>
    <p:sldId id="466" r:id="rId11"/>
    <p:sldId id="467" r:id="rId12"/>
    <p:sldId id="465" r:id="rId13"/>
    <p:sldId id="468" r:id="rId14"/>
    <p:sldId id="416" r:id="rId15"/>
    <p:sldId id="469" r:id="rId16"/>
    <p:sldId id="470" r:id="rId17"/>
    <p:sldId id="471" r:id="rId18"/>
    <p:sldId id="472" r:id="rId19"/>
    <p:sldId id="473" r:id="rId20"/>
    <p:sldId id="474" r:id="rId21"/>
    <p:sldId id="422" r:id="rId22"/>
    <p:sldId id="475" r:id="rId23"/>
    <p:sldId id="476" r:id="rId24"/>
    <p:sldId id="482" r:id="rId25"/>
    <p:sldId id="424" r:id="rId26"/>
    <p:sldId id="477" r:id="rId27"/>
    <p:sldId id="478" r:id="rId28"/>
    <p:sldId id="481" r:id="rId29"/>
    <p:sldId id="480" r:id="rId30"/>
    <p:sldId id="45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23"/>
    <p:restoredTop sz="88707"/>
  </p:normalViewPr>
  <p:slideViewPr>
    <p:cSldViewPr snapToGrid="0" snapToObjects="1">
      <p:cViewPr>
        <p:scale>
          <a:sx n="121" d="100"/>
          <a:sy n="121" d="100"/>
        </p:scale>
        <p:origin x="384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9D507-3D65-0F49-AA98-7CF9A8D88103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D384A-650F-8D4F-9353-E619A5354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57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3: What is the domain of a given function of two variables (#2).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84A-650F-8D4F-9353-E619A53545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4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4: Evaluate a function of 2 variables at a point in its domain (#1)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84A-650F-8D4F-9353-E619A53545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5-7:  Find the limit of a function (#3)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84A-650F-8D4F-9353-E619A53545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33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10-12: Finding partial derivatives (#4 &amp; #5)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84A-650F-8D4F-9353-E619A53545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95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20: Remove </a:t>
            </a:r>
            <a:r>
              <a:rPr lang="en-US" dirty="0" err="1"/>
              <a:t>f_xx</a:t>
            </a:r>
            <a:r>
              <a:rPr lang="en-US" dirty="0"/>
              <a:t>(-4,2) =12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84A-650F-8D4F-9353-E619A53545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2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3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3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1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4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3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8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4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51" r:id="rId6"/>
    <p:sldLayoutId id="2147483746" r:id="rId7"/>
    <p:sldLayoutId id="2147483747" r:id="rId8"/>
    <p:sldLayoutId id="2147483748" r:id="rId9"/>
    <p:sldLayoutId id="2147483750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1.png"/><Relationship Id="rId10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190.png"/><Relationship Id="rId9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950.png"/><Relationship Id="rId7" Type="http://schemas.openxmlformats.org/officeDocument/2006/relationships/image" Target="../media/image82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00.png"/><Relationship Id="rId3" Type="http://schemas.openxmlformats.org/officeDocument/2006/relationships/image" Target="../media/image107.png"/><Relationship Id="rId7" Type="http://schemas.openxmlformats.org/officeDocument/2006/relationships/image" Target="../media/image99.png"/><Relationship Id="rId12" Type="http://schemas.openxmlformats.org/officeDocument/2006/relationships/image" Target="../media/image11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11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4.png"/><Relationship Id="rId5" Type="http://schemas.openxmlformats.org/officeDocument/2006/relationships/image" Target="../media/image122.png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1314B-9B31-4D4B-AE0E-8B4BC797F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07" r="9091"/>
          <a:stretch/>
        </p:blipFill>
        <p:spPr>
          <a:xfrm>
            <a:off x="20" y="-1824"/>
            <a:ext cx="12191980" cy="6865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8DE608-4123-D84D-ADE0-CE97C4D7F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4" y="709684"/>
            <a:ext cx="5124247" cy="1927695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Module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F8E58-9B8D-BA45-9422-40C133488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3" y="2988861"/>
            <a:ext cx="6530220" cy="255398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functions of several variables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partial derivatives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maxima and minima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lagrange</a:t>
            </a:r>
            <a:r>
              <a:rPr lang="en-US" dirty="0">
                <a:solidFill>
                  <a:schemeClr val="bg1"/>
                </a:solidFill>
              </a:rPr>
              <a:t> multipliers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tangent planes and differentials</a:t>
            </a:r>
          </a:p>
        </p:txBody>
      </p:sp>
    </p:spTree>
    <p:extLst>
      <p:ext uri="{BB962C8B-B14F-4D97-AF65-F5344CB8AC3E}">
        <p14:creationId xmlns:p14="http://schemas.microsoft.com/office/powerpoint/2010/main" val="421984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092D-5215-0749-84C2-1AE54233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F3003B-A23E-2048-AB54-02FC24D9CA70}"/>
                  </a:ext>
                </a:extLst>
              </p:cNvPr>
              <p:cNvSpPr txBox="1"/>
              <p:nvPr/>
            </p:nvSpPr>
            <p:spPr>
              <a:xfrm>
                <a:off x="3221667" y="1913861"/>
                <a:ext cx="5739453" cy="1941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be a function of two independent variables. Let all indicated limits exist. Then the partial derivative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/>
                  <a:t> with respect to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is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and the partial derivative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/>
                  <a:t> with respect to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/>
                  <a:t> is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F3003B-A23E-2048-AB54-02FC24D9C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667" y="1913861"/>
                <a:ext cx="5739453" cy="1941365"/>
              </a:xfrm>
              <a:prstGeom prst="rect">
                <a:avLst/>
              </a:prstGeom>
              <a:blipFill>
                <a:blip r:embed="rId3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A70B10-B0BA-2C4E-A09E-4F98815AB4BB}"/>
                  </a:ext>
                </a:extLst>
              </p:cNvPr>
              <p:cNvSpPr txBox="1"/>
              <p:nvPr/>
            </p:nvSpPr>
            <p:spPr>
              <a:xfrm>
                <a:off x="3689498" y="4078399"/>
                <a:ext cx="3880884" cy="29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sz="1200" dirty="0"/>
                  <a:t>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A70B10-B0BA-2C4E-A09E-4F98815AB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498" y="4078399"/>
                <a:ext cx="3880884" cy="291618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123D56-B1E1-0246-B263-4A23CA725102}"/>
              </a:ext>
            </a:extLst>
          </p:cNvPr>
          <p:cNvSpPr txBox="1"/>
          <p:nvPr/>
        </p:nvSpPr>
        <p:spPr>
          <a:xfrm>
            <a:off x="3349257" y="4416524"/>
            <a:ext cx="456136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Using the formal definition of partial derivatives is not necessary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EF9315-F388-174A-A877-B029708203FA}"/>
                  </a:ext>
                </a:extLst>
              </p:cNvPr>
              <p:cNvSpPr txBox="1"/>
              <p:nvPr/>
            </p:nvSpPr>
            <p:spPr>
              <a:xfrm>
                <a:off x="4253024" y="4846949"/>
                <a:ext cx="27538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, treat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/>
                  <a:t> like a constant: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EF9315-F388-174A-A877-B0297082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24" y="4846949"/>
                <a:ext cx="2753832" cy="646331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1793AA-114F-EF48-9423-435BCB7752AA}"/>
                  </a:ext>
                </a:extLst>
              </p:cNvPr>
              <p:cNvSpPr txBox="1"/>
              <p:nvPr/>
            </p:nvSpPr>
            <p:spPr>
              <a:xfrm>
                <a:off x="4253023" y="5611736"/>
                <a:ext cx="2753833" cy="67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, treat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like a constant: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+18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1793AA-114F-EF48-9423-435BCB775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23" y="5611736"/>
                <a:ext cx="2753833" cy="675570"/>
              </a:xfrm>
              <a:prstGeom prst="rect">
                <a:avLst/>
              </a:prstGeom>
              <a:blipFill>
                <a:blip r:embed="rId6"/>
                <a:stretch>
                  <a:fillRect t="-18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0C5E65-8433-5B4D-A47C-312D8AB763FB}"/>
                  </a:ext>
                </a:extLst>
              </p:cNvPr>
              <p:cNvSpPr txBox="1"/>
              <p:nvPr/>
            </p:nvSpPr>
            <p:spPr>
              <a:xfrm>
                <a:off x="8653013" y="4846949"/>
                <a:ext cx="2849526" cy="478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Your turn</a:t>
                </a:r>
                <a:r>
                  <a:rPr lang="en-US" sz="1200" dirty="0"/>
                  <a:t>: Let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200" dirty="0"/>
                  <a:t>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0C5E65-8433-5B4D-A47C-312D8AB7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013" y="4846949"/>
                <a:ext cx="2849526" cy="478401"/>
              </a:xfrm>
              <a:prstGeom prst="rect">
                <a:avLst/>
              </a:prstGeom>
              <a:blipFill>
                <a:blip r:embed="rId7"/>
                <a:stretch>
                  <a:fillRect r="-444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036A77-8D13-454B-9BB0-CF33045397FE}"/>
                  </a:ext>
                </a:extLst>
              </p:cNvPr>
              <p:cNvSpPr txBox="1"/>
              <p:nvPr/>
            </p:nvSpPr>
            <p:spPr>
              <a:xfrm>
                <a:off x="8653013" y="5611736"/>
                <a:ext cx="2492508" cy="480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Answer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+30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+24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036A77-8D13-454B-9BB0-CF3304539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013" y="5611736"/>
                <a:ext cx="2492508" cy="480003"/>
              </a:xfrm>
              <a:prstGeom prst="rect">
                <a:avLst/>
              </a:prstGeom>
              <a:blipFill>
                <a:blip r:embed="rId8"/>
                <a:stretch>
                  <a:fillRect t="-2632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78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060C-6A72-7349-BC19-B3FE533F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670085-4F8C-F643-9640-71A0FC571645}"/>
                  </a:ext>
                </a:extLst>
              </p:cNvPr>
              <p:cNvSpPr txBox="1"/>
              <p:nvPr/>
            </p:nvSpPr>
            <p:spPr>
              <a:xfrm>
                <a:off x="1349447" y="2018193"/>
                <a:ext cx="3344473" cy="2916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1200" dirty="0"/>
                  <a:t>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670085-4F8C-F643-9640-71A0FC571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447" y="2018193"/>
                <a:ext cx="3344473" cy="291618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4B0338-56A0-BD44-9AEF-A8F62B9001E3}"/>
                  </a:ext>
                </a:extLst>
              </p:cNvPr>
              <p:cNvSpPr txBox="1"/>
              <p:nvPr/>
            </p:nvSpPr>
            <p:spPr>
              <a:xfrm>
                <a:off x="1621465" y="2637315"/>
                <a:ext cx="25199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=12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4B0338-56A0-BD44-9AEF-A8F62B900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465" y="2637315"/>
                <a:ext cx="2519915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578A3CB-24F7-DC49-809E-BCDBC67A79FA}"/>
              </a:ext>
            </a:extLst>
          </p:cNvPr>
          <p:cNvSpPr txBox="1"/>
          <p:nvPr/>
        </p:nvSpPr>
        <p:spPr>
          <a:xfrm>
            <a:off x="4141380" y="2507659"/>
            <a:ext cx="13755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Notice the chain rule applies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3A90E-E8C9-4541-A7AC-A1541486601C}"/>
                  </a:ext>
                </a:extLst>
              </p:cNvPr>
              <p:cNvSpPr txBox="1"/>
              <p:nvPr/>
            </p:nvSpPr>
            <p:spPr>
              <a:xfrm>
                <a:off x="1334828" y="3650850"/>
                <a:ext cx="4380614" cy="29283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+18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type m:val="li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200" dirty="0"/>
                  <a:t>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3A90E-E8C9-4541-A7AC-A15414866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828" y="3650850"/>
                <a:ext cx="4380614" cy="292837"/>
              </a:xfrm>
              <a:prstGeom prst="rect">
                <a:avLst/>
              </a:prstGeom>
              <a:blipFill>
                <a:blip r:embed="rId4"/>
                <a:stretch>
                  <a:fillRect t="-62500" b="-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038D08D-79B9-2B4F-BB92-619ECBD68475}"/>
              </a:ext>
            </a:extLst>
          </p:cNvPr>
          <p:cNvSpPr txBox="1"/>
          <p:nvPr/>
        </p:nvSpPr>
        <p:spPr>
          <a:xfrm>
            <a:off x="1902316" y="3971809"/>
            <a:ext cx="2964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Apply the chain rule and the power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105B95-30A0-4142-B7A2-AD2F48D80D76}"/>
                  </a:ext>
                </a:extLst>
              </p:cNvPr>
              <p:cNvSpPr txBox="1"/>
              <p:nvPr/>
            </p:nvSpPr>
            <p:spPr>
              <a:xfrm>
                <a:off x="1576960" y="5060921"/>
                <a:ext cx="3492644" cy="439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+18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105B95-30A0-4142-B7A2-AD2F48D80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960" y="5060921"/>
                <a:ext cx="3492644" cy="439223"/>
              </a:xfrm>
              <a:prstGeom prst="rect">
                <a:avLst/>
              </a:prstGeom>
              <a:blipFill>
                <a:blip r:embed="rId5"/>
                <a:stretch>
                  <a:fillRect t="-2285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CA4D78-4AB7-D04D-A461-40FEBE6AA817}"/>
                  </a:ext>
                </a:extLst>
              </p:cNvPr>
              <p:cNvSpPr txBox="1"/>
              <p:nvPr/>
            </p:nvSpPr>
            <p:spPr>
              <a:xfrm>
                <a:off x="1994668" y="2955035"/>
                <a:ext cx="1435395" cy="295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=8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CA4D78-4AB7-D04D-A461-40FEBE6AA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668" y="2955035"/>
                <a:ext cx="1435395" cy="295337"/>
              </a:xfrm>
              <a:prstGeom prst="rect">
                <a:avLst/>
              </a:prstGeom>
              <a:blipFill>
                <a:blip r:embed="rId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3CB565-B9E9-F04F-811F-049F38EF5260}"/>
                  </a:ext>
                </a:extLst>
              </p:cNvPr>
              <p:cNvSpPr txBox="1"/>
              <p:nvPr/>
            </p:nvSpPr>
            <p:spPr>
              <a:xfrm>
                <a:off x="7187610" y="2637316"/>
                <a:ext cx="3859618" cy="51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Your turn</a:t>
                </a:r>
                <a:r>
                  <a:rPr lang="en-US" sz="1200" dirty="0"/>
                  <a:t>: Let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e>
                    </m:rad>
                  </m:oMath>
                </a14:m>
                <a:r>
                  <a:rPr lang="en-US" sz="1200" dirty="0"/>
                  <a:t>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. Then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(2,−1)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(−4,3)</m:t>
                    </m:r>
                  </m:oMath>
                </a14:m>
                <a:r>
                  <a:rPr lang="en-US" sz="12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3CB565-B9E9-F04F-811F-049F38EF5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610" y="2637316"/>
                <a:ext cx="3859618" cy="515269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2944E4-BED1-0A41-A97E-4C8AF31C051B}"/>
                  </a:ext>
                </a:extLst>
              </p:cNvPr>
              <p:cNvSpPr txBox="1"/>
              <p:nvPr/>
            </p:nvSpPr>
            <p:spPr>
              <a:xfrm>
                <a:off x="7187610" y="3506649"/>
                <a:ext cx="2654123" cy="2576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Answer</a:t>
                </a:r>
                <a:r>
                  <a:rPr lang="en-US" sz="1200" dirty="0"/>
                  <a:t>: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+10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+10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2,−1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−4,3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311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2944E4-BED1-0A41-A97E-4C8AF31C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610" y="3506649"/>
                <a:ext cx="2654123" cy="25769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B611A2-80D8-B240-A916-FA8FA78C55AA}"/>
                  </a:ext>
                </a:extLst>
              </p:cNvPr>
              <p:cNvSpPr txBox="1"/>
              <p:nvPr/>
            </p:nvSpPr>
            <p:spPr>
              <a:xfrm>
                <a:off x="1576960" y="4435253"/>
                <a:ext cx="3492644" cy="439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+18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(14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+18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B611A2-80D8-B240-A916-FA8FA78C5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960" y="4435253"/>
                <a:ext cx="3492644" cy="439223"/>
              </a:xfrm>
              <a:prstGeom prst="rect">
                <a:avLst/>
              </a:prstGeom>
              <a:blipFill>
                <a:blip r:embed="rId10"/>
                <a:stretch>
                  <a:fillRect t="-2571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61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7CD2-DDD8-AD47-89D6-E12FDE7A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B25176-D291-C34B-BFEE-7150FF4B5F84}"/>
                  </a:ext>
                </a:extLst>
              </p:cNvPr>
              <p:cNvSpPr txBox="1"/>
              <p:nvPr/>
            </p:nvSpPr>
            <p:spPr>
              <a:xfrm>
                <a:off x="2945219" y="1935126"/>
                <a:ext cx="5018567" cy="260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For a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, if the indicated partial derivative exists, then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B25176-D291-C34B-BFEE-7150FF4B5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219" y="1935126"/>
                <a:ext cx="5018567" cy="26093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0CE28B-DCF8-4D4A-922C-A9C63762AF86}"/>
                  </a:ext>
                </a:extLst>
              </p:cNvPr>
              <p:cNvSpPr txBox="1"/>
              <p:nvPr/>
            </p:nvSpPr>
            <p:spPr>
              <a:xfrm>
                <a:off x="2573078" y="5090160"/>
                <a:ext cx="5938744" cy="49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u="sng" dirty="0"/>
                  <a:t>Clairaut’s Theorem</a:t>
                </a:r>
                <a:r>
                  <a:rPr lang="en-US" sz="1200" dirty="0"/>
                  <a:t>: The mixed partials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</m:oMath>
                </a14:m>
                <a:r>
                  <a:rPr lang="en-US" sz="1200" dirty="0"/>
                  <a:t> are equal when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/>
                  <a:t> is defined on an open disk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200" dirty="0"/>
                  <a:t> containing the point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</m:oMath>
                </a14:m>
                <a:r>
                  <a:rPr lang="en-US" sz="1200" dirty="0"/>
                  <a:t> are continuous 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200" dirty="0"/>
                  <a:t>.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0CE28B-DCF8-4D4A-922C-A9C63762A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078" y="5090160"/>
                <a:ext cx="5938744" cy="490904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82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4541-704F-454C-9987-AF00B9CB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68875D-A958-3A48-A77D-7AAF8B12C8DD}"/>
                  </a:ext>
                </a:extLst>
              </p:cNvPr>
              <p:cNvSpPr txBox="1"/>
              <p:nvPr/>
            </p:nvSpPr>
            <p:spPr>
              <a:xfrm>
                <a:off x="1733107" y="1903228"/>
                <a:ext cx="51993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Find all second order partial derivatives for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=−4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68875D-A958-3A48-A77D-7AAF8B1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107" y="1903228"/>
                <a:ext cx="5199321" cy="276999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C57EDC-34AF-954D-8710-D1DD479386FA}"/>
                  </a:ext>
                </a:extLst>
              </p:cNvPr>
              <p:cNvSpPr txBox="1"/>
              <p:nvPr/>
            </p:nvSpPr>
            <p:spPr>
              <a:xfrm>
                <a:off x="1733107" y="2562447"/>
                <a:ext cx="1881963" cy="1048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First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120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=−12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200" b="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=−9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C57EDC-34AF-954D-8710-D1DD47938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107" y="2562447"/>
                <a:ext cx="1881963" cy="1048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B465BD-D2F7-9F40-97B5-D24F1BC41527}"/>
                  </a:ext>
                </a:extLst>
              </p:cNvPr>
              <p:cNvSpPr txBox="1"/>
              <p:nvPr/>
            </p:nvSpPr>
            <p:spPr>
              <a:xfrm>
                <a:off x="1562986" y="3859232"/>
                <a:ext cx="2222204" cy="46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=−24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−6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B465BD-D2F7-9F40-97B5-D24F1BC41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86" y="3859232"/>
                <a:ext cx="2222204" cy="4628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6ABD04-2D25-D041-BA61-707194D7B627}"/>
                  </a:ext>
                </a:extLst>
              </p:cNvPr>
              <p:cNvSpPr txBox="1"/>
              <p:nvPr/>
            </p:nvSpPr>
            <p:spPr>
              <a:xfrm>
                <a:off x="1562986" y="4561367"/>
                <a:ext cx="2328530" cy="49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=−18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6ABD04-2D25-D041-BA61-707194D7B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86" y="4561367"/>
                <a:ext cx="2328530" cy="494431"/>
              </a:xfrm>
              <a:prstGeom prst="rect">
                <a:avLst/>
              </a:prstGeom>
              <a:blipFill>
                <a:blip r:embed="rId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E1BE26-F450-BC42-B8E1-8DAD088F0069}"/>
                  </a:ext>
                </a:extLst>
              </p:cNvPr>
              <p:cNvSpPr txBox="1"/>
              <p:nvPr/>
            </p:nvSpPr>
            <p:spPr>
              <a:xfrm>
                <a:off x="6932428" y="2627853"/>
                <a:ext cx="2109972" cy="49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=−18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E1BE26-F450-BC42-B8E1-8DAD088F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428" y="2627853"/>
                <a:ext cx="2109972" cy="494431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B97CCD-B626-1F4B-808F-8CAF36849221}"/>
                  </a:ext>
                </a:extLst>
              </p:cNvPr>
              <p:cNvSpPr txBox="1"/>
              <p:nvPr/>
            </p:nvSpPr>
            <p:spPr>
              <a:xfrm>
                <a:off x="6925338" y="3289778"/>
                <a:ext cx="2015462" cy="49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=−18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B97CCD-B626-1F4B-808F-8CAF36849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338" y="3289778"/>
                <a:ext cx="2015462" cy="494431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A306EB-E520-A64B-BC48-3AAA77908BDF}"/>
                  </a:ext>
                </a:extLst>
              </p:cNvPr>
              <p:cNvSpPr txBox="1"/>
              <p:nvPr/>
            </p:nvSpPr>
            <p:spPr>
              <a:xfrm>
                <a:off x="5828648" y="4431728"/>
                <a:ext cx="5486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Your turn</a:t>
                </a:r>
                <a:r>
                  <a:rPr lang="en-US" sz="1200" dirty="0"/>
                  <a:t>: Let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−8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. Find all second order partial derivatives.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A306EB-E520-A64B-BC48-3AAA77908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648" y="4431728"/>
                <a:ext cx="54864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242F08-5A25-BC42-9D74-1CE0A6A27CFB}"/>
                  </a:ext>
                </a:extLst>
              </p:cNvPr>
              <p:cNvSpPr txBox="1"/>
              <p:nvPr/>
            </p:nvSpPr>
            <p:spPr>
              <a:xfrm>
                <a:off x="7412667" y="4889742"/>
                <a:ext cx="2328530" cy="1048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Answer</a:t>
                </a:r>
                <a:r>
                  <a:rPr lang="en-US" sz="1200" dirty="0"/>
                  <a:t>: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−48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=−16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=−48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242F08-5A25-BC42-9D74-1CE0A6A27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667" y="4889742"/>
                <a:ext cx="2328530" cy="1048620"/>
              </a:xfrm>
              <a:prstGeom prst="rect">
                <a:avLst/>
              </a:prstGeom>
              <a:blipFill>
                <a:blip r:embed="rId9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1314B-9B31-4D4B-AE0E-8B4BC797F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07" r="9091"/>
          <a:stretch/>
        </p:blipFill>
        <p:spPr>
          <a:xfrm>
            <a:off x="20" y="-1824"/>
            <a:ext cx="12191980" cy="6865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8DE608-4123-D84D-ADE0-CE97C4D7F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4" y="709684"/>
            <a:ext cx="5124247" cy="1927695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Module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F8E58-9B8D-BA45-9422-40C133488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3" y="2988860"/>
            <a:ext cx="5344887" cy="20312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maxima and minima</a:t>
            </a:r>
          </a:p>
        </p:txBody>
      </p:sp>
    </p:spTree>
    <p:extLst>
      <p:ext uri="{BB962C8B-B14F-4D97-AF65-F5344CB8AC3E}">
        <p14:creationId xmlns:p14="http://schemas.microsoft.com/office/powerpoint/2010/main" val="1463789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8CF7-AE3C-594A-A76B-60C9C755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maxima and minima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5E86CA-FA1A-8943-81D2-1CF9BA8AE535}"/>
                  </a:ext>
                </a:extLst>
              </p:cNvPr>
              <p:cNvSpPr txBox="1"/>
              <p:nvPr/>
            </p:nvSpPr>
            <p:spPr>
              <a:xfrm>
                <a:off x="1233377" y="1828799"/>
                <a:ext cx="573095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be the center of a circular region contained in the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1200" dirty="0"/>
                  <a:t>-plane. Then for a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defined for every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in the region,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is a relative maximum if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for all points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in the circular region,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is a relative minimum if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for all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200" dirty="0"/>
                  <a:t> in the circular region.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5E86CA-FA1A-8943-81D2-1CF9BA8AE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377" y="1828799"/>
                <a:ext cx="5730950" cy="2123658"/>
              </a:xfrm>
              <a:prstGeom prst="rect">
                <a:avLst/>
              </a:prstGeom>
              <a:blipFill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FB958C94-283B-AE4E-B6E7-7F5481296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88" y="3952457"/>
            <a:ext cx="2108583" cy="2286000"/>
          </a:xfrm>
          <a:prstGeom prst="rect">
            <a:avLst/>
          </a:prstGeom>
        </p:spPr>
      </p:pic>
      <p:pic>
        <p:nvPicPr>
          <p:cNvPr id="7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07986CAF-0540-9249-9B51-DA6C0E1F3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980" y="3952457"/>
            <a:ext cx="205418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8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A751-6777-8F46-B60A-A026019A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extrema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EA9835-7177-A04A-B19D-DC4C99F8C438}"/>
                  </a:ext>
                </a:extLst>
              </p:cNvPr>
              <p:cNvSpPr txBox="1"/>
              <p:nvPr/>
            </p:nvSpPr>
            <p:spPr>
              <a:xfrm>
                <a:off x="1446028" y="1903228"/>
                <a:ext cx="7910624" cy="49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Let a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have a relative maximum or relative minimum at the point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both exist.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EA9835-7177-A04A-B19D-DC4C99F8C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028" y="1903228"/>
                <a:ext cx="7910624" cy="490904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7E01DE-546E-2945-BDCE-CB7AE6A99B75}"/>
                  </a:ext>
                </a:extLst>
              </p:cNvPr>
              <p:cNvSpPr txBox="1"/>
              <p:nvPr/>
            </p:nvSpPr>
            <p:spPr>
              <a:xfrm>
                <a:off x="2094614" y="2606672"/>
                <a:ext cx="7262038" cy="29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/>
                  <a:t>, this does not guarantee a relative minimum or relative maximum 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7E01DE-546E-2945-BDCE-CB7AE6A99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14" y="2606672"/>
                <a:ext cx="7262038" cy="291618"/>
              </a:xfrm>
              <a:prstGeom prst="rect">
                <a:avLst/>
              </a:prstGeom>
              <a:blipFill>
                <a:blip r:embed="rId3"/>
                <a:stretch>
                  <a:fillRect t="-4167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antenna&#10;&#10;Description automatically generated">
            <a:extLst>
              <a:ext uri="{FF2B5EF4-FFF2-40B4-BE49-F238E27FC236}">
                <a16:creationId xmlns:a16="http://schemas.microsoft.com/office/drawing/2014/main" id="{9006E93E-5C5F-0B4B-A19B-8F0D7D65A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961" y="3429000"/>
            <a:ext cx="2651448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C9646-14B0-D045-8DF7-35B011775E3F}"/>
                  </a:ext>
                </a:extLst>
              </p:cNvPr>
              <p:cNvSpPr txBox="1"/>
              <p:nvPr/>
            </p:nvSpPr>
            <p:spPr>
              <a:xfrm>
                <a:off x="5380075" y="3157870"/>
                <a:ext cx="32216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Consider the graph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C9646-14B0-D045-8DF7-35B011775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75" y="3157870"/>
                <a:ext cx="3221666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BCDBC8-CE5A-5241-8799-110CCDD21EA9}"/>
                  </a:ext>
                </a:extLst>
              </p:cNvPr>
              <p:cNvSpPr txBox="1"/>
              <p:nvPr/>
            </p:nvSpPr>
            <p:spPr>
              <a:xfrm>
                <a:off x="5380075" y="3744116"/>
                <a:ext cx="3469285" cy="476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/>
                  <a:t> but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sz="1200" dirty="0"/>
                  <a:t> is neither a relative maximum nor a relative minimum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BCDBC8-CE5A-5241-8799-110CCDD21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75" y="3744116"/>
                <a:ext cx="3469285" cy="476284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438455-C8E1-F24D-A8B7-D22BBF347E06}"/>
                  </a:ext>
                </a:extLst>
              </p:cNvPr>
              <p:cNvSpPr txBox="1"/>
              <p:nvPr/>
            </p:nvSpPr>
            <p:spPr>
              <a:xfrm>
                <a:off x="5380075" y="4518837"/>
                <a:ext cx="36115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The point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(0,0,0)</m:t>
                    </m:r>
                  </m:oMath>
                </a14:m>
                <a:r>
                  <a:rPr lang="en-US" sz="1200" dirty="0"/>
                  <a:t> on the graph is called a saddle point; a minimum when approached from one direction, but a maximum when approached from another direction.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438455-C8E1-F24D-A8B7-D22BBF347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75" y="4518837"/>
                <a:ext cx="3611525" cy="830997"/>
              </a:xfrm>
              <a:prstGeom prst="rect">
                <a:avLst/>
              </a:prstGeom>
              <a:blipFill>
                <a:blip r:embed="rId7"/>
                <a:stretch>
                  <a:fillRect r="-702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8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F449-41E8-9647-95D8-5690968C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8714AA-0072-CE4B-8F23-F39A9B147306}"/>
                  </a:ext>
                </a:extLst>
              </p:cNvPr>
              <p:cNvSpPr txBox="1"/>
              <p:nvPr/>
            </p:nvSpPr>
            <p:spPr>
              <a:xfrm>
                <a:off x="1371599" y="2115879"/>
                <a:ext cx="438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Find all critical points for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+36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8714AA-0072-CE4B-8F23-F39A9B14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2115879"/>
                <a:ext cx="4380615" cy="276999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63D642-166A-A940-823D-565740580816}"/>
                  </a:ext>
                </a:extLst>
              </p:cNvPr>
              <p:cNvSpPr txBox="1"/>
              <p:nvPr/>
            </p:nvSpPr>
            <p:spPr>
              <a:xfrm>
                <a:off x="2317897" y="2792787"/>
                <a:ext cx="1913861" cy="660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+36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63D642-166A-A940-823D-565740580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897" y="2792787"/>
                <a:ext cx="1913861" cy="660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F0E861-4D11-EF4B-BFA9-740504270245}"/>
                  </a:ext>
                </a:extLst>
              </p:cNvPr>
              <p:cNvSpPr txBox="1"/>
              <p:nvPr/>
            </p:nvSpPr>
            <p:spPr>
              <a:xfrm>
                <a:off x="2158409" y="3762820"/>
                <a:ext cx="22328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Set each equal to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200" dirty="0"/>
                  <a:t> and solve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+36=0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F0E861-4D11-EF4B-BFA9-740504270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409" y="3762820"/>
                <a:ext cx="2232837" cy="830997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C3BD9-E22E-4042-84F2-CAA1C758A160}"/>
                  </a:ext>
                </a:extLst>
              </p:cNvPr>
              <p:cNvSpPr txBox="1"/>
              <p:nvPr/>
            </p:nvSpPr>
            <p:spPr>
              <a:xfrm>
                <a:off x="2158409" y="4823679"/>
                <a:ext cx="19138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=−2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𝑦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C3BD9-E22E-4042-84F2-CAA1C758A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409" y="4823679"/>
                <a:ext cx="1913861" cy="276999"/>
              </a:xfrm>
              <a:prstGeom prst="rect">
                <a:avLst/>
              </a:prstGeom>
              <a:blipFill>
                <a:blip r:embed="rId5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6A02ED-C586-EF4E-BF5D-AB776B5937EB}"/>
                  </a:ext>
                </a:extLst>
              </p:cNvPr>
              <p:cNvSpPr txBox="1"/>
              <p:nvPr/>
            </p:nvSpPr>
            <p:spPr>
              <a:xfrm>
                <a:off x="7620472" y="2887156"/>
                <a:ext cx="19138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12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+36=0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−18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=−36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6A02ED-C586-EF4E-BF5D-AB776B593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472" y="2887156"/>
                <a:ext cx="191386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33BF73-9E8E-7542-BFDA-FD52E55E8981}"/>
                  </a:ext>
                </a:extLst>
              </p:cNvPr>
              <p:cNvSpPr txBox="1"/>
              <p:nvPr/>
            </p:nvSpPr>
            <p:spPr>
              <a:xfrm>
                <a:off x="7620472" y="3896239"/>
                <a:ext cx="2211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Since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200" dirty="0"/>
                  <a:t>, we have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33BF73-9E8E-7542-BFDA-FD52E55E8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472" y="3896239"/>
                <a:ext cx="2211572" cy="276999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7E9A47-0539-BB47-849F-3638ED2B81C0}"/>
                  </a:ext>
                </a:extLst>
              </p:cNvPr>
              <p:cNvSpPr txBox="1"/>
              <p:nvPr/>
            </p:nvSpPr>
            <p:spPr>
              <a:xfrm>
                <a:off x="7620472" y="4535990"/>
                <a:ext cx="2359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(−4,2)</m:t>
                    </m:r>
                  </m:oMath>
                </a14:m>
                <a:r>
                  <a:rPr lang="en-US" sz="1200" dirty="0"/>
                  <a:t> is the only critical point.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7E9A47-0539-BB47-849F-3638ED2B8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472" y="4535990"/>
                <a:ext cx="2359483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4D06AD1-D49C-6B48-B33B-CFEB59D2F136}"/>
                  </a:ext>
                </a:extLst>
              </p:cNvPr>
              <p:cNvSpPr/>
              <p:nvPr/>
            </p:nvSpPr>
            <p:spPr>
              <a:xfrm>
                <a:off x="5752214" y="5379491"/>
                <a:ext cx="5601584" cy="27699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This only guarantees that </a:t>
                </a:r>
                <a:r>
                  <a:rPr lang="en-US" sz="1200" b="1" i="1" u="sng" dirty="0"/>
                  <a:t>if </a:t>
                </a:r>
                <a14:m>
                  <m:oMath xmlns:m="http://schemas.openxmlformats.org/officeDocument/2006/math">
                    <m:r>
                      <a:rPr lang="en-US" sz="1200" b="1" i="1" u="sng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1200" b="1" i="1" u="sng" dirty="0"/>
                  <a:t> has a relative extremum</a:t>
                </a:r>
                <a:r>
                  <a:rPr lang="en-US" sz="1200" dirty="0"/>
                  <a:t>, it will occur at this point.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4D06AD1-D49C-6B48-B33B-CFEB59D2F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14" y="5379491"/>
                <a:ext cx="5601584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88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84F8-3F4C-6B43-9A6A-58B3FA48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relative extrema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2F6F2C-127D-7146-8E32-98801433490D}"/>
                  </a:ext>
                </a:extLst>
              </p:cNvPr>
              <p:cNvSpPr txBox="1"/>
              <p:nvPr/>
            </p:nvSpPr>
            <p:spPr>
              <a:xfrm>
                <a:off x="1371599" y="1786380"/>
                <a:ext cx="8878187" cy="1478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For a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1200" dirty="0"/>
                  <a:t> all exist in a circular region contained in the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1200" dirty="0"/>
                  <a:t>-plane with center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. Further, let</a:t>
                </a:r>
              </a:p>
              <a:p>
                <a:endParaRPr lang="en-US" sz="12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/>
              </a:p>
              <a:p>
                <a:pPr algn="ctr"/>
                <a:endParaRPr lang="en-US" sz="1200" dirty="0"/>
              </a:p>
              <a:p>
                <a:r>
                  <a:rPr lang="en-US" sz="1200" dirty="0"/>
                  <a:t>Define the number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200" dirty="0"/>
                  <a:t>, known as the discriminant by</a:t>
                </a:r>
              </a:p>
              <a:p>
                <a:pPr algn="ctr"/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2F6F2C-127D-7146-8E32-988014334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1786380"/>
                <a:ext cx="8878187" cy="1478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73A551-F6A6-8041-B0B5-9681BF682B95}"/>
                  </a:ext>
                </a:extLst>
              </p:cNvPr>
              <p:cNvSpPr txBox="1"/>
              <p:nvPr/>
            </p:nvSpPr>
            <p:spPr>
              <a:xfrm>
                <a:off x="1375143" y="3530587"/>
                <a:ext cx="39127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is a relative maximum 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73A551-F6A6-8041-B0B5-9681BF682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143" y="3530587"/>
                <a:ext cx="3912782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E3E84B-4384-C941-A5AB-2A7A4ABB0DF7}"/>
                  </a:ext>
                </a:extLst>
              </p:cNvPr>
              <p:cNvSpPr txBox="1"/>
              <p:nvPr/>
            </p:nvSpPr>
            <p:spPr>
              <a:xfrm>
                <a:off x="1375143" y="3838111"/>
                <a:ext cx="39127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is a relative minimum 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E3E84B-4384-C941-A5AB-2A7A4ABB0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143" y="3838111"/>
                <a:ext cx="3912782" cy="276999"/>
              </a:xfrm>
              <a:prstGeom prst="rect">
                <a:avLst/>
              </a:prstGeom>
              <a:blipFill>
                <a:blip r:embed="rId5"/>
                <a:stretch>
                  <a:fillRect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9BBAE5-B38E-3149-96B3-27DD8611FDEE}"/>
                  </a:ext>
                </a:extLst>
              </p:cNvPr>
              <p:cNvSpPr txBox="1"/>
              <p:nvPr/>
            </p:nvSpPr>
            <p:spPr>
              <a:xfrm>
                <a:off x="1371599" y="4145635"/>
                <a:ext cx="23870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is a saddle point 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9BBAE5-B38E-3149-96B3-27DD8611F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4145635"/>
                <a:ext cx="2387010" cy="276999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CFCAF0-A8F5-974B-9D6C-B16C06569FC1}"/>
                  </a:ext>
                </a:extLst>
              </p:cNvPr>
              <p:cNvSpPr txBox="1"/>
              <p:nvPr/>
            </p:nvSpPr>
            <p:spPr>
              <a:xfrm>
                <a:off x="1371599" y="4453159"/>
                <a:ext cx="27533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/>
                  <a:t>, the test gives no information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CFCAF0-A8F5-974B-9D6C-B16C06569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4453159"/>
                <a:ext cx="2753361" cy="276999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51AAD6-CDE3-E748-A085-B53F58E577CF}"/>
                  </a:ext>
                </a:extLst>
              </p:cNvPr>
              <p:cNvSpPr txBox="1"/>
              <p:nvPr/>
            </p:nvSpPr>
            <p:spPr>
              <a:xfrm>
                <a:off x="974531" y="5251807"/>
                <a:ext cx="48361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Recall in the previous example,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+36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(−4,2)</m:t>
                    </m:r>
                  </m:oMath>
                </a14:m>
                <a:r>
                  <a:rPr lang="en-US" sz="1200" dirty="0"/>
                  <a:t> is the only critical point. Is this a relative maximum, a relative minimum, or neither?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51AAD6-CDE3-E748-A085-B53F58E57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31" y="5251807"/>
                <a:ext cx="4836161" cy="646331"/>
              </a:xfrm>
              <a:prstGeom prst="rect">
                <a:avLst/>
              </a:prstGeom>
              <a:blipFill>
                <a:blip r:embed="rId8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5F5547-E027-534C-A54E-4C981A9C34BA}"/>
                  </a:ext>
                </a:extLst>
              </p:cNvPr>
              <p:cNvSpPr txBox="1"/>
              <p:nvPr/>
            </p:nvSpPr>
            <p:spPr>
              <a:xfrm>
                <a:off x="7355964" y="3646884"/>
                <a:ext cx="3530009" cy="67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+36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We also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−4,2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−4,2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5F5547-E027-534C-A54E-4C981A9C3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964" y="3646884"/>
                <a:ext cx="3530009" cy="675570"/>
              </a:xfrm>
              <a:prstGeom prst="rect">
                <a:avLst/>
              </a:prstGeom>
              <a:blipFill>
                <a:blip r:embed="rId9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219BE5-6637-4E42-97B5-25D5FFC96BE7}"/>
                  </a:ext>
                </a:extLst>
              </p:cNvPr>
              <p:cNvSpPr txBox="1"/>
              <p:nvPr/>
            </p:nvSpPr>
            <p:spPr>
              <a:xfrm>
                <a:off x="7355964" y="4507331"/>
                <a:ext cx="3381154" cy="29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sz="12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sz="12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219BE5-6637-4E42-97B5-25D5FFC96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964" y="4507331"/>
                <a:ext cx="3381154" cy="291618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33199F-635B-B543-A081-CA8803BD3DEA}"/>
                  </a:ext>
                </a:extLst>
              </p:cNvPr>
              <p:cNvSpPr txBox="1"/>
              <p:nvPr/>
            </p:nvSpPr>
            <p:spPr>
              <a:xfrm>
                <a:off x="8087598" y="4979212"/>
                <a:ext cx="1765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=12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=108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33199F-635B-B543-A081-CA8803BD3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598" y="4979212"/>
                <a:ext cx="176500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5206F-7E03-9846-8990-EAD89B884FFF}"/>
                  </a:ext>
                </a:extLst>
              </p:cNvPr>
              <p:cNvSpPr txBox="1"/>
              <p:nvPr/>
            </p:nvSpPr>
            <p:spPr>
              <a:xfrm>
                <a:off x="8310881" y="5436474"/>
                <a:ext cx="13184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−4,2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5206F-7E03-9846-8990-EAD89B884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881" y="5436474"/>
                <a:ext cx="1318437" cy="276999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81C5F8-4768-4649-BBAD-6F2FDEE8D54B}"/>
                  </a:ext>
                </a:extLst>
              </p:cNvPr>
              <p:cNvSpPr txBox="1"/>
              <p:nvPr/>
            </p:nvSpPr>
            <p:spPr>
              <a:xfrm>
                <a:off x="7155712" y="5912970"/>
                <a:ext cx="3902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/>
                  <a:t> has a relative minimum 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(−4,2)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−4,2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=−77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81C5F8-4768-4649-BBAD-6F2FDEE8D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12" y="5912970"/>
                <a:ext cx="3902148" cy="276999"/>
              </a:xfrm>
              <a:prstGeom prst="rect">
                <a:avLst/>
              </a:prstGeom>
              <a:blipFill>
                <a:blip r:embed="rId1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74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0CD4-3E2D-824B-85ED-AB3350D6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A587D5-EF4B-D04E-BF3D-842B02366C8E}"/>
                  </a:ext>
                </a:extLst>
              </p:cNvPr>
              <p:cNvSpPr txBox="1"/>
              <p:nvPr/>
            </p:nvSpPr>
            <p:spPr>
              <a:xfrm>
                <a:off x="1371598" y="1903228"/>
                <a:ext cx="91758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Find all points where the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r>
                  <a:rPr lang="en-US" sz="1200" dirty="0"/>
                  <a:t> has any relative maxima or relative minima. Identify any saddle points.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A587D5-EF4B-D04E-BF3D-842B02366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8" y="1903228"/>
                <a:ext cx="9175899" cy="276999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A3E09E-73A8-C94D-9C43-29803EC7160E}"/>
                  </a:ext>
                </a:extLst>
              </p:cNvPr>
              <p:cNvSpPr txBox="1"/>
              <p:nvPr/>
            </p:nvSpPr>
            <p:spPr>
              <a:xfrm>
                <a:off x="1371598" y="2377440"/>
                <a:ext cx="3322322" cy="295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   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A3E09E-73A8-C94D-9C43-29803EC71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8" y="2377440"/>
                <a:ext cx="3322322" cy="29533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2C5ACF-C99A-5B47-80C3-F4AE615401E1}"/>
                  </a:ext>
                </a:extLst>
              </p:cNvPr>
              <p:cNvSpPr txBox="1"/>
              <p:nvPr/>
            </p:nvSpPr>
            <p:spPr>
              <a:xfrm>
                <a:off x="1590033" y="2982390"/>
                <a:ext cx="10972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2C5ACF-C99A-5B47-80C3-F4AE61540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033" y="2982390"/>
                <a:ext cx="1097282" cy="830997"/>
              </a:xfrm>
              <a:prstGeom prst="rect">
                <a:avLst/>
              </a:prstGeom>
              <a:blipFill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A490DD-2614-9B44-BD39-3EC24075D673}"/>
                  </a:ext>
                </a:extLst>
              </p:cNvPr>
              <p:cNvSpPr txBox="1"/>
              <p:nvPr/>
            </p:nvSpPr>
            <p:spPr>
              <a:xfrm>
                <a:off x="3129277" y="2982390"/>
                <a:ext cx="1097282" cy="87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A490DD-2614-9B44-BD39-3EC24075D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277" y="2982390"/>
                <a:ext cx="1097282" cy="8738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AEB1A1-1346-654E-9388-AE32FA3F8DF8}"/>
                  </a:ext>
                </a:extLst>
              </p:cNvPr>
              <p:cNvSpPr txBox="1"/>
              <p:nvPr/>
            </p:nvSpPr>
            <p:spPr>
              <a:xfrm>
                <a:off x="2001515" y="3892896"/>
                <a:ext cx="1371600" cy="1101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AEB1A1-1346-654E-9388-AE32FA3F8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515" y="3892896"/>
                <a:ext cx="1371600" cy="1101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4525D1-7262-BF47-9236-7D22E02B759D}"/>
                  </a:ext>
                </a:extLst>
              </p:cNvPr>
              <p:cNvSpPr txBox="1"/>
              <p:nvPr/>
            </p:nvSpPr>
            <p:spPr>
              <a:xfrm>
                <a:off x="2077715" y="5073860"/>
                <a:ext cx="1219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27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−27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−27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/>
                  <a:t>  or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4525D1-7262-BF47-9236-7D22E02B7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715" y="5073860"/>
                <a:ext cx="1219200" cy="830997"/>
              </a:xfrm>
              <a:prstGeom prst="rect">
                <a:avLst/>
              </a:prstGeom>
              <a:blipFill>
                <a:blip r:embed="rId7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F495D4-71B3-8645-9621-FF274C643251}"/>
                  </a:ext>
                </a:extLst>
              </p:cNvPr>
              <p:cNvSpPr txBox="1"/>
              <p:nvPr/>
            </p:nvSpPr>
            <p:spPr>
              <a:xfrm>
                <a:off x="6167120" y="2672777"/>
                <a:ext cx="4104640" cy="29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=−6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=−6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/>
                  <a:t>,     and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F495D4-71B3-8645-9621-FF274C643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120" y="2672777"/>
                <a:ext cx="4104640" cy="29161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792E8E-6B57-AE49-9330-9352E95A7143}"/>
                  </a:ext>
                </a:extLst>
              </p:cNvPr>
              <p:cNvSpPr txBox="1"/>
              <p:nvPr/>
            </p:nvSpPr>
            <p:spPr>
              <a:xfrm>
                <a:off x="6329681" y="3183217"/>
                <a:ext cx="1635762" cy="104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=0∙0−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=−81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792E8E-6B57-AE49-9330-9352E95A7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81" y="3183217"/>
                <a:ext cx="1635762" cy="10449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BF5934-29DA-374A-BE7B-3A79427D143C}"/>
                  </a:ext>
                </a:extLst>
              </p:cNvPr>
              <p:cNvSpPr txBox="1"/>
              <p:nvPr/>
            </p:nvSpPr>
            <p:spPr>
              <a:xfrm>
                <a:off x="8488682" y="3183217"/>
                <a:ext cx="2199638" cy="104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=−18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=−18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=(−18)(−18)−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=243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BF5934-29DA-374A-BE7B-3A79427D1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682" y="3183217"/>
                <a:ext cx="2199638" cy="1044901"/>
              </a:xfrm>
              <a:prstGeom prst="rect">
                <a:avLst/>
              </a:prstGeom>
              <a:blipFill>
                <a:blip r:embed="rId10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86EDBCC-369D-5840-B1A9-DCCA5A50D62B}"/>
                  </a:ext>
                </a:extLst>
              </p:cNvPr>
              <p:cNvSpPr/>
              <p:nvPr/>
            </p:nvSpPr>
            <p:spPr>
              <a:xfrm>
                <a:off x="6350577" y="4446941"/>
                <a:ext cx="169614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Since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200" dirty="0"/>
                  <a:t>, there is a saddle point at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86EDBCC-369D-5840-B1A9-DCCA5A50D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577" y="4446941"/>
                <a:ext cx="1696143" cy="461665"/>
              </a:xfrm>
              <a:prstGeom prst="rect">
                <a:avLst/>
              </a:prstGeom>
              <a:blipFill>
                <a:blip r:embed="rId11"/>
                <a:stretch>
                  <a:fillRect r="-149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0E58EA-F0B0-FA4A-AF08-9C809B4B044D}"/>
                  </a:ext>
                </a:extLst>
              </p:cNvPr>
              <p:cNvSpPr/>
              <p:nvPr/>
            </p:nvSpPr>
            <p:spPr>
              <a:xfrm>
                <a:off x="8392742" y="4443624"/>
                <a:ext cx="26314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Since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200" dirty="0"/>
                  <a:t>,  there is a relative maximum at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(3,3)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0E58EA-F0B0-FA4A-AF08-9C809B4B0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742" y="4443624"/>
                <a:ext cx="2631440" cy="461665"/>
              </a:xfrm>
              <a:prstGeom prst="rect">
                <a:avLst/>
              </a:prstGeom>
              <a:blipFill>
                <a:blip r:embed="rId12"/>
                <a:stretch>
                  <a:fillRect r="-481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A0BD99-F0B3-534A-AE5A-2CBB01C4D395}"/>
                  </a:ext>
                </a:extLst>
              </p:cNvPr>
              <p:cNvSpPr txBox="1"/>
              <p:nvPr/>
            </p:nvSpPr>
            <p:spPr>
              <a:xfrm>
                <a:off x="1148080" y="6000180"/>
                <a:ext cx="3149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/>
                  <a:t>, then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/>
                  <a:t> and 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200" dirty="0"/>
                  <a:t>, then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A0BD99-F0B3-534A-AE5A-2CBB01C4D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80" y="6000180"/>
                <a:ext cx="3149600" cy="276999"/>
              </a:xfrm>
              <a:prstGeom prst="rect">
                <a:avLst/>
              </a:prstGeom>
              <a:blipFill>
                <a:blip r:embed="rId1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96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1314B-9B31-4D4B-AE0E-8B4BC797F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07" r="9091"/>
          <a:stretch/>
        </p:blipFill>
        <p:spPr>
          <a:xfrm>
            <a:off x="20" y="-1824"/>
            <a:ext cx="12191980" cy="6865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8DE608-4123-D84D-ADE0-CE97C4D7F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4" y="709684"/>
            <a:ext cx="5124247" cy="1927695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Module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F8E58-9B8D-BA45-9422-40C133488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3" y="2988860"/>
            <a:ext cx="6022220" cy="20312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functions of several variables</a:t>
            </a:r>
          </a:p>
        </p:txBody>
      </p:sp>
    </p:spTree>
    <p:extLst>
      <p:ext uri="{BB962C8B-B14F-4D97-AF65-F5344CB8AC3E}">
        <p14:creationId xmlns:p14="http://schemas.microsoft.com/office/powerpoint/2010/main" val="2941648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7607-692B-1C40-9BAE-45BA4AF7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46E3DE-6ED6-F244-B5C5-036EBA3D3ACA}"/>
                  </a:ext>
                </a:extLst>
              </p:cNvPr>
              <p:cNvSpPr txBox="1"/>
              <p:nvPr/>
            </p:nvSpPr>
            <p:spPr>
              <a:xfrm>
                <a:off x="1371599" y="2092960"/>
                <a:ext cx="93065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 company is developing a new energy drink. The cost in dollars to produce a batch of the drink is approximated by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=2200+27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−72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+8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where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is the number of kilograms of sugar per batch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/>
                  <a:t> is the number of grams of flavoring per batch. Fund the amounts of sugar and flavoring that result in the minimum cost. What is the minimum cost?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46E3DE-6ED6-F244-B5C5-036EBA3D3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2092960"/>
                <a:ext cx="9306561" cy="1200329"/>
              </a:xfrm>
              <a:prstGeom prst="rect">
                <a:avLst/>
              </a:prstGeom>
              <a:blipFill>
                <a:blip r:embed="rId2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4261AF-7F1C-1841-AD75-7FE795DFEA6D}"/>
                  </a:ext>
                </a:extLst>
              </p:cNvPr>
              <p:cNvSpPr txBox="1"/>
              <p:nvPr/>
            </p:nvSpPr>
            <p:spPr>
              <a:xfrm>
                <a:off x="4257039" y="3703042"/>
                <a:ext cx="35356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u="sng" dirty="0"/>
                  <a:t>Answer: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The minimum occurs by using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200" dirty="0"/>
                  <a:t> kg of sugar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en-US" sz="1200" dirty="0"/>
                  <a:t> g of flavoring for a minimum cost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$1336</m:t>
                    </m:r>
                  </m:oMath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u="sng" dirty="0"/>
                  <a:t>Note:</a:t>
                </a:r>
                <a:r>
                  <a:rPr lang="en-US" sz="1200" dirty="0"/>
                  <a:t> There is a saddle point 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4261AF-7F1C-1841-AD75-7FE795DFE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039" y="3703042"/>
                <a:ext cx="3535680" cy="1200329"/>
              </a:xfrm>
              <a:prstGeom prst="rect">
                <a:avLst/>
              </a:prstGeom>
              <a:blipFill>
                <a:blip r:embed="rId3"/>
                <a:stretch>
                  <a:fillRect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59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1314B-9B31-4D4B-AE0E-8B4BC797F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07" r="9091"/>
          <a:stretch/>
        </p:blipFill>
        <p:spPr>
          <a:xfrm>
            <a:off x="20" y="-1824"/>
            <a:ext cx="12191980" cy="6865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8DE608-4123-D84D-ADE0-CE97C4D7F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4" y="709684"/>
            <a:ext cx="5124247" cy="1927695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Module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F8E58-9B8D-BA45-9422-40C133488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3" y="2988860"/>
            <a:ext cx="5344887" cy="2031275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lagrange</a:t>
            </a:r>
            <a:r>
              <a:rPr lang="en-US" dirty="0">
                <a:solidFill>
                  <a:schemeClr val="bg1"/>
                </a:solidFill>
              </a:rPr>
              <a:t> multipliers</a:t>
            </a:r>
          </a:p>
        </p:txBody>
      </p:sp>
    </p:spTree>
    <p:extLst>
      <p:ext uri="{BB962C8B-B14F-4D97-AF65-F5344CB8AC3E}">
        <p14:creationId xmlns:p14="http://schemas.microsoft.com/office/powerpoint/2010/main" val="2554596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273A-872B-4F49-AFC3-0F5D8AEB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DCB645-8191-2346-B62E-AF70DF622E65}"/>
                  </a:ext>
                </a:extLst>
              </p:cNvPr>
              <p:cNvSpPr txBox="1"/>
              <p:nvPr/>
            </p:nvSpPr>
            <p:spPr>
              <a:xfrm>
                <a:off x="1290318" y="1728894"/>
                <a:ext cx="82194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Suppose a builder wants to know the dimensions in a new building that will maximize floor space while keeping costs fixed 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$500,000</m:t>
                    </m:r>
                  </m:oMath>
                </a14:m>
                <a:r>
                  <a:rPr lang="en-US" sz="1200" dirty="0"/>
                  <a:t>. The costs are given by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+474000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where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is the width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/>
                  <a:t> is the length.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DCB645-8191-2346-B62E-AF70DF622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318" y="1728894"/>
                <a:ext cx="8219441" cy="1200329"/>
              </a:xfrm>
              <a:prstGeom prst="rect">
                <a:avLst/>
              </a:prstGeom>
              <a:blipFill>
                <a:blip r:embed="rId2"/>
                <a:stretch>
                  <a:fillRect t="-1053" r="-309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C8692E-9581-B94D-8C66-617A546C80D9}"/>
                  </a:ext>
                </a:extLst>
              </p:cNvPr>
              <p:cNvSpPr txBox="1"/>
              <p:nvPr/>
            </p:nvSpPr>
            <p:spPr>
              <a:xfrm>
                <a:off x="1290318" y="2976558"/>
                <a:ext cx="7579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So, the builder would like to maximize the area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1200" dirty="0"/>
                  <a:t> subject to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+20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+20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+474000=500000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C8692E-9581-B94D-8C66-617A546C8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318" y="2976558"/>
                <a:ext cx="7579360" cy="276999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15CFDD-7C90-8D4F-AEC7-DF889DD8F736}"/>
                  </a:ext>
                </a:extLst>
              </p:cNvPr>
              <p:cNvSpPr txBox="1"/>
              <p:nvPr/>
            </p:nvSpPr>
            <p:spPr>
              <a:xfrm>
                <a:off x="1629724" y="3393526"/>
                <a:ext cx="69005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Problems like this with constraints are often solved using the method of  </a:t>
                </a:r>
                <a:r>
                  <a:rPr lang="en-US" sz="1200" b="1" u="sng" dirty="0">
                    <a:highlight>
                      <a:srgbClr val="FFFF00"/>
                    </a:highlight>
                  </a:rPr>
                  <a:t>Lagrange multipliers</a:t>
                </a:r>
                <a:r>
                  <a:rPr lang="en-US" sz="1200" dirty="0"/>
                  <a:t>, i.e.:</a:t>
                </a:r>
              </a:p>
              <a:p>
                <a:endParaRPr lang="en-US" sz="1200" dirty="0"/>
              </a:p>
              <a:p>
                <a:pPr algn="ctr"/>
                <a:r>
                  <a:rPr lang="en-US" sz="1200" dirty="0"/>
                  <a:t>Find the relative extrema for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pPr algn="ctr"/>
                <a:r>
                  <a:rPr lang="en-US" sz="1200" dirty="0"/>
                  <a:t>subject to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15CFDD-7C90-8D4F-AEC7-DF889DD8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724" y="3393526"/>
                <a:ext cx="6900547" cy="830997"/>
              </a:xfrm>
              <a:prstGeom prst="rect">
                <a:avLst/>
              </a:prstGeom>
              <a:blipFill>
                <a:blip r:embed="rId4"/>
                <a:stretch>
                  <a:fillRect t="-151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C3E09D-5C2B-974F-B478-0E01DD55C3FA}"/>
                  </a:ext>
                </a:extLst>
              </p:cNvPr>
              <p:cNvSpPr txBox="1"/>
              <p:nvPr/>
            </p:nvSpPr>
            <p:spPr>
              <a:xfrm>
                <a:off x="2118357" y="4364492"/>
                <a:ext cx="5923280" cy="195361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All relative extrema of the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, subject to a constraint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/>
                  <a:t> will be found among those points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for which there exists a value of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200" dirty="0"/>
                  <a:t> such that</a:t>
                </a:r>
              </a:p>
              <a:p>
                <a:endParaRPr lang="en-US" sz="12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/>
                  <a:t>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/>
                  <a:t>,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where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and all indicated derivatives exist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C3E09D-5C2B-974F-B478-0E01DD55C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57" y="4364492"/>
                <a:ext cx="5923280" cy="1953612"/>
              </a:xfrm>
              <a:prstGeom prst="rect">
                <a:avLst/>
              </a:prstGeom>
              <a:blipFill>
                <a:blip r:embed="rId5"/>
                <a:stretch>
                  <a:fillRect r="-214" b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62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BF49-7967-3E4C-A46D-29175AD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E0054-8519-0544-BD60-1543E6148F4C}"/>
                  </a:ext>
                </a:extLst>
              </p:cNvPr>
              <p:cNvSpPr txBox="1"/>
              <p:nvPr/>
            </p:nvSpPr>
            <p:spPr>
              <a:xfrm>
                <a:off x="1371599" y="1860625"/>
                <a:ext cx="6289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Find the minimum value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1200" dirty="0"/>
                  <a:t> subject to the constraint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E0054-8519-0544-BD60-1543E614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1860625"/>
                <a:ext cx="6289040" cy="276999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F4D1F04-EA33-5442-B8E0-3D2950EAC553}"/>
              </a:ext>
            </a:extLst>
          </p:cNvPr>
          <p:cNvSpPr txBox="1"/>
          <p:nvPr/>
        </p:nvSpPr>
        <p:spPr>
          <a:xfrm>
            <a:off x="1270000" y="2377440"/>
            <a:ext cx="629920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016EDF-CFAD-B943-A17E-79B7205D2BE5}"/>
                  </a:ext>
                </a:extLst>
              </p:cNvPr>
              <p:cNvSpPr txBox="1"/>
              <p:nvPr/>
            </p:nvSpPr>
            <p:spPr>
              <a:xfrm>
                <a:off x="1270000" y="2753360"/>
                <a:ext cx="3261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Rewrite the constraint in the form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016EDF-CFAD-B943-A17E-79B7205D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0" y="2753360"/>
                <a:ext cx="3261360" cy="276999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DC26A6-F424-D149-87E2-D6AC58D308A4}"/>
                  </a:ext>
                </a:extLst>
              </p:cNvPr>
              <p:cNvSpPr txBox="1"/>
              <p:nvPr/>
            </p:nvSpPr>
            <p:spPr>
              <a:xfrm>
                <a:off x="1270000" y="3098800"/>
                <a:ext cx="299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−24=0</m:t>
                    </m:r>
                  </m:oMath>
                </a14:m>
                <a:r>
                  <a:rPr lang="en-US" sz="1200" dirty="0"/>
                  <a:t>, so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−24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DC26A6-F424-D149-87E2-D6AC58D30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0" y="3098800"/>
                <a:ext cx="29972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DA75299-1FAC-3C4A-9F76-3759FBB8BD1A}"/>
              </a:ext>
            </a:extLst>
          </p:cNvPr>
          <p:cNvSpPr txBox="1"/>
          <p:nvPr/>
        </p:nvSpPr>
        <p:spPr>
          <a:xfrm>
            <a:off x="1270000" y="3482202"/>
            <a:ext cx="629920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704D71-5AF8-0F4D-8786-1EB306D5E51D}"/>
                  </a:ext>
                </a:extLst>
              </p:cNvPr>
              <p:cNvSpPr txBox="1"/>
              <p:nvPr/>
            </p:nvSpPr>
            <p:spPr>
              <a:xfrm>
                <a:off x="1270000" y="3865604"/>
                <a:ext cx="42265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Form the Lagrange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704D71-5AF8-0F4D-8786-1EB306D5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0" y="3865604"/>
                <a:ext cx="4226560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5AE41C-EEB7-CE40-B1F6-AE829169ED0D}"/>
                  </a:ext>
                </a:extLst>
              </p:cNvPr>
              <p:cNvSpPr txBox="1"/>
              <p:nvPr/>
            </p:nvSpPr>
            <p:spPr>
              <a:xfrm>
                <a:off x="1270000" y="4211044"/>
                <a:ext cx="3261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−24)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+24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5AE41C-EEB7-CE40-B1F6-AE829169E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0" y="4211044"/>
                <a:ext cx="3261360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A7458A0-4290-6C48-8AA1-EE60BFE635D2}"/>
              </a:ext>
            </a:extLst>
          </p:cNvPr>
          <p:cNvSpPr txBox="1"/>
          <p:nvPr/>
        </p:nvSpPr>
        <p:spPr>
          <a:xfrm>
            <a:off x="1270000" y="4769844"/>
            <a:ext cx="629920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301CA5-02F0-1146-8142-A85DDF2D6951}"/>
                  </a:ext>
                </a:extLst>
              </p:cNvPr>
              <p:cNvSpPr txBox="1"/>
              <p:nvPr/>
            </p:nvSpPr>
            <p:spPr>
              <a:xfrm>
                <a:off x="1270000" y="5151120"/>
                <a:ext cx="2915920" cy="29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301CA5-02F0-1146-8142-A85DDF2D6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0" y="5151120"/>
                <a:ext cx="2915920" cy="291618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46D86F-97B5-6541-ADE3-EE3BE43AB59F}"/>
                  </a:ext>
                </a:extLst>
              </p:cNvPr>
              <p:cNvSpPr txBox="1"/>
              <p:nvPr/>
            </p:nvSpPr>
            <p:spPr>
              <a:xfrm>
                <a:off x="1371599" y="5567680"/>
                <a:ext cx="2153921" cy="660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46D86F-97B5-6541-ADE3-EE3BE43AB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5567680"/>
                <a:ext cx="2153921" cy="660950"/>
              </a:xfrm>
              <a:prstGeom prst="rect">
                <a:avLst/>
              </a:prstGeom>
              <a:blipFill>
                <a:blip r:embed="rId8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20604F-8367-1E43-81FF-C8F0044F3D71}"/>
                  </a:ext>
                </a:extLst>
              </p:cNvPr>
              <p:cNvSpPr txBox="1"/>
              <p:nvPr/>
            </p:nvSpPr>
            <p:spPr>
              <a:xfrm>
                <a:off x="6604000" y="2761015"/>
                <a:ext cx="5486400" cy="29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Form the system of equations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20604F-8367-1E43-81FF-C8F0044F3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0" y="2761015"/>
                <a:ext cx="5486400" cy="291618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EF95A85-BA32-3F41-9D68-902A343B7D00}"/>
              </a:ext>
            </a:extLst>
          </p:cNvPr>
          <p:cNvSpPr txBox="1"/>
          <p:nvPr/>
        </p:nvSpPr>
        <p:spPr>
          <a:xfrm>
            <a:off x="6715760" y="2325584"/>
            <a:ext cx="629920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Step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787345-4DED-2E42-8B41-C2F39075D87F}"/>
                  </a:ext>
                </a:extLst>
              </p:cNvPr>
              <p:cNvSpPr txBox="1"/>
              <p:nvPr/>
            </p:nvSpPr>
            <p:spPr>
              <a:xfrm>
                <a:off x="8554718" y="3108960"/>
                <a:ext cx="1463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+24=0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787345-4DED-2E42-8B41-C2F39075D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718" y="3108960"/>
                <a:ext cx="1463040" cy="646331"/>
              </a:xfrm>
              <a:prstGeom prst="rect">
                <a:avLst/>
              </a:prstGeom>
              <a:blipFill>
                <a:blip r:embed="rId1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2BBC4AB-44EB-1A43-B28E-9BC63B2ED8B6}"/>
              </a:ext>
            </a:extLst>
          </p:cNvPr>
          <p:cNvSpPr txBox="1"/>
          <p:nvPr/>
        </p:nvSpPr>
        <p:spPr>
          <a:xfrm>
            <a:off x="6715760" y="3764218"/>
            <a:ext cx="629920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Step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5B1392-7298-1E4D-BEB1-9EA90B31411F}"/>
              </a:ext>
            </a:extLst>
          </p:cNvPr>
          <p:cNvSpPr txBox="1"/>
          <p:nvPr/>
        </p:nvSpPr>
        <p:spPr>
          <a:xfrm>
            <a:off x="6664960" y="4179052"/>
            <a:ext cx="2164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Solve the system from Step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F80D1F-8531-B44E-B39C-42247C16ABFC}"/>
                  </a:ext>
                </a:extLst>
              </p:cNvPr>
              <p:cNvSpPr txBox="1"/>
              <p:nvPr/>
            </p:nvSpPr>
            <p:spPr>
              <a:xfrm>
                <a:off x="7660642" y="4458508"/>
                <a:ext cx="2519680" cy="622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F80D1F-8531-B44E-B39C-42247C16A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2" y="4458508"/>
                <a:ext cx="2519680" cy="62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90335E-D352-E743-A1F8-DF15B8B3F9E6}"/>
                  </a:ext>
                </a:extLst>
              </p:cNvPr>
              <p:cNvSpPr txBox="1"/>
              <p:nvPr/>
            </p:nvSpPr>
            <p:spPr>
              <a:xfrm>
                <a:off x="7208523" y="5292242"/>
                <a:ext cx="1595118" cy="984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90335E-D352-E743-A1F8-DF15B8B3F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523" y="5292242"/>
                <a:ext cx="1595118" cy="9843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74E2B1-CA30-374B-8855-8B9CA9A99E88}"/>
                  </a:ext>
                </a:extLst>
              </p:cNvPr>
              <p:cNvSpPr txBox="1"/>
              <p:nvPr/>
            </p:nvSpPr>
            <p:spPr>
              <a:xfrm>
                <a:off x="9062722" y="5209422"/>
                <a:ext cx="2153918" cy="1177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Using the 3</a:t>
                </a:r>
                <a:r>
                  <a:rPr lang="en-US" sz="1200" baseline="30000" dirty="0"/>
                  <a:t>rd</a:t>
                </a:r>
                <a:r>
                  <a:rPr lang="en-US" sz="1200" dirty="0"/>
                  <a:t> equation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+24=0→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So,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74E2B1-CA30-374B-8855-8B9CA9A99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722" y="5209422"/>
                <a:ext cx="2153918" cy="1177887"/>
              </a:xfrm>
              <a:prstGeom prst="rect">
                <a:avLst/>
              </a:prstGeom>
              <a:blipFill>
                <a:blip r:embed="rId13"/>
                <a:stretch>
                  <a:fillRect t="-1064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6EA9DB0-4A21-F94B-BA53-69E7ABB6E59C}"/>
              </a:ext>
            </a:extLst>
          </p:cNvPr>
          <p:cNvSpPr txBox="1"/>
          <p:nvPr/>
        </p:nvSpPr>
        <p:spPr>
          <a:xfrm>
            <a:off x="5392423" y="5442738"/>
            <a:ext cx="168656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u="sng" dirty="0"/>
              <a:t>Your turn</a:t>
            </a:r>
            <a:r>
              <a:rPr lang="en-US" sz="1200" dirty="0"/>
              <a:t>: Verify intermediate steps </a:t>
            </a:r>
            <a:r>
              <a:rPr lang="en-US" sz="1200" dirty="0">
                <a:sym typeface="Wingdings" pitchFamily="2" charset="2"/>
              </a:rPr>
              <a:t>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121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 animBg="1"/>
      <p:bldP spid="19" grpId="0"/>
      <p:bldP spid="20" grpId="0"/>
      <p:bldP spid="21" grpId="0"/>
      <p:bldP spid="22" grpId="0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9DE8-39FB-074E-81D4-97EFD5CD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F878D8-EA53-BE4E-8A16-FBA0DA21403E}"/>
                  </a:ext>
                </a:extLst>
              </p:cNvPr>
              <p:cNvSpPr txBox="1"/>
              <p:nvPr/>
            </p:nvSpPr>
            <p:spPr>
              <a:xfrm>
                <a:off x="1371599" y="2386151"/>
                <a:ext cx="92049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1.</a:t>
                </a:r>
                <a:r>
                  <a:rPr lang="en-US" sz="1200" dirty="0"/>
                  <a:t> Convince yourself that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6,9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=612</m:t>
                    </m:r>
                  </m:oMath>
                </a14:m>
                <a:r>
                  <a:rPr lang="en-US" sz="1200" dirty="0"/>
                  <a:t> is a minimum by trying a point very close to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(6,9)</m:t>
                    </m:r>
                  </m:oMath>
                </a14:m>
                <a:r>
                  <a:rPr lang="en-US" sz="1200" dirty="0"/>
                  <a:t>. Your calculation should be larger than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612</m:t>
                    </m:r>
                  </m:oMath>
                </a14:m>
                <a:r>
                  <a:rPr lang="en-US" sz="12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F878D8-EA53-BE4E-8A16-FBA0DA214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2386151"/>
                <a:ext cx="9204961" cy="276999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94566DA-C9D5-804E-8988-BB439D1E806B}"/>
              </a:ext>
            </a:extLst>
          </p:cNvPr>
          <p:cNvSpPr txBox="1"/>
          <p:nvPr/>
        </p:nvSpPr>
        <p:spPr>
          <a:xfrm>
            <a:off x="1371599" y="1899920"/>
            <a:ext cx="8534400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The 2</a:t>
            </a:r>
            <a:r>
              <a:rPr lang="en-US" sz="1200" baseline="30000" dirty="0"/>
              <a:t>nd</a:t>
            </a:r>
            <a:r>
              <a:rPr lang="en-US" sz="1200" dirty="0"/>
              <a:t> derivative test for relative extrema demonstrated earlier does not apply to solutions found by Lagrange multipliers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1D0A23-8F3A-AC49-A713-FBD6E2D7F2E7}"/>
                  </a:ext>
                </a:extLst>
              </p:cNvPr>
              <p:cNvSpPr txBox="1"/>
              <p:nvPr/>
            </p:nvSpPr>
            <p:spPr>
              <a:xfrm>
                <a:off x="1371598" y="3040013"/>
                <a:ext cx="935736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2.</a:t>
                </a:r>
                <a:r>
                  <a:rPr lang="en-US" sz="1200" dirty="0"/>
                  <a:t> Solve the example used in the motivation for Lagrange multipliers, i.e. Maximize the area,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1200" dirty="0"/>
                  <a:t> subject to the cost constraint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+474,000=500,000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then convince yourself the solution is a maximum using the method above.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1D0A23-8F3A-AC49-A713-FBD6E2D7F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8" y="3040013"/>
                <a:ext cx="9357361" cy="1015663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BEA731-ACDB-3249-8EF5-3AD7B05FF202}"/>
                  </a:ext>
                </a:extLst>
              </p:cNvPr>
              <p:cNvSpPr txBox="1"/>
              <p:nvPr/>
            </p:nvSpPr>
            <p:spPr>
              <a:xfrm>
                <a:off x="1371599" y="4340206"/>
                <a:ext cx="5435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You should get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≈142.4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≈142.5</m:t>
                    </m:r>
                  </m:oMath>
                </a14:m>
                <a:r>
                  <a:rPr lang="en-US" sz="1200" dirty="0"/>
                  <a:t> for a maximum area of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20,306</m:t>
                    </m:r>
                  </m:oMath>
                </a14:m>
                <a:r>
                  <a:rPr lang="en-US" sz="1200" dirty="0"/>
                  <a:t> ft</a:t>
                </a:r>
                <a:r>
                  <a:rPr lang="en-US" sz="1200" baseline="30000" dirty="0"/>
                  <a:t>2</a:t>
                </a:r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BEA731-ACDB-3249-8EF5-3AD7B05FF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4340206"/>
                <a:ext cx="54356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88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1314B-9B31-4D4B-AE0E-8B4BC797F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07" r="9091"/>
          <a:stretch/>
        </p:blipFill>
        <p:spPr>
          <a:xfrm>
            <a:off x="20" y="-1824"/>
            <a:ext cx="12191980" cy="6865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8DE608-4123-D84D-ADE0-CE97C4D7F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4" y="709684"/>
            <a:ext cx="5124247" cy="1927695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Module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F8E58-9B8D-BA45-9422-40C133488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3" y="2988860"/>
            <a:ext cx="5344887" cy="20312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tangent planes and differentials</a:t>
            </a:r>
          </a:p>
        </p:txBody>
      </p:sp>
    </p:spTree>
    <p:extLst>
      <p:ext uri="{BB962C8B-B14F-4D97-AF65-F5344CB8AC3E}">
        <p14:creationId xmlns:p14="http://schemas.microsoft.com/office/powerpoint/2010/main" val="2055390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70AE-8B2F-4942-A5FD-50F3F638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tangent planes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FAD742-3D21-FD45-A667-9E3FF2426576}"/>
                  </a:ext>
                </a:extLst>
              </p:cNvPr>
              <p:cNvSpPr txBox="1"/>
              <p:nvPr/>
            </p:nvSpPr>
            <p:spPr>
              <a:xfrm>
                <a:off x="1473200" y="1960880"/>
                <a:ext cx="9306560" cy="845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200" dirty="0"/>
                  <a:t> be a surface defined by a differentiable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, and let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be a point in the domain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/>
                  <a:t>. Then the equation of the tangent plane to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200" dirty="0"/>
                  <a:t> 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200" dirty="0"/>
                  <a:t> is given by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FAD742-3D21-FD45-A667-9E3FF2426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200" y="1960880"/>
                <a:ext cx="9306560" cy="845616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1EBE75-F00E-9F4F-8A35-DB75E2697124}"/>
                  </a:ext>
                </a:extLst>
              </p:cNvPr>
              <p:cNvSpPr txBox="1"/>
              <p:nvPr/>
            </p:nvSpPr>
            <p:spPr>
              <a:xfrm>
                <a:off x="2794000" y="2982575"/>
                <a:ext cx="56794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Find the equation of the tangent plane to the surface defined by the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1200" dirty="0"/>
                  <a:t> at the point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(−1,3)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1EBE75-F00E-9F4F-8A35-DB75E2697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0" y="2982575"/>
                <a:ext cx="5679440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0929D3-FA35-D947-8C88-4E056E2A0AA1}"/>
                  </a:ext>
                </a:extLst>
              </p:cNvPr>
              <p:cNvSpPr txBox="1"/>
              <p:nvPr/>
            </p:nvSpPr>
            <p:spPr>
              <a:xfrm>
                <a:off x="4432298" y="3659936"/>
                <a:ext cx="1930400" cy="480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0929D3-FA35-D947-8C88-4E056E2A0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98" y="3659936"/>
                <a:ext cx="1930400" cy="480003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3FEFC9-E200-A447-B61C-7D09D6759916}"/>
                  </a:ext>
                </a:extLst>
              </p:cNvPr>
              <p:cNvSpPr txBox="1"/>
              <p:nvPr/>
            </p:nvSpPr>
            <p:spPr>
              <a:xfrm>
                <a:off x="3251200" y="4277360"/>
                <a:ext cx="4226560" cy="103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−1,3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+3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−2=18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−1,3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(3)−2=7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−1,3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+3=8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3FEFC9-E200-A447-B61C-7D09D6759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0" y="4277360"/>
                <a:ext cx="4226560" cy="1034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01EE29-6429-D54E-8202-973449319F60}"/>
                  </a:ext>
                </a:extLst>
              </p:cNvPr>
              <p:cNvSpPr txBox="1"/>
              <p:nvPr/>
            </p:nvSpPr>
            <p:spPr>
              <a:xfrm>
                <a:off x="4170680" y="5564811"/>
                <a:ext cx="2387600" cy="48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=18+7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+8(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01EE29-6429-D54E-8202-973449319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680" y="5564811"/>
                <a:ext cx="2387600" cy="485454"/>
              </a:xfrm>
              <a:prstGeom prst="rect">
                <a:avLst/>
              </a:prstGeom>
              <a:blipFill>
                <a:blip r:embed="rId6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01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19DF-791D-C446-A5FF-604A7CA5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differentials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8055C1-D314-954D-A5B0-56B1E0E34F0A}"/>
                  </a:ext>
                </a:extLst>
              </p:cNvPr>
              <p:cNvSpPr txBox="1"/>
              <p:nvPr/>
            </p:nvSpPr>
            <p:spPr>
              <a:xfrm>
                <a:off x="2164080" y="1889760"/>
                <a:ext cx="7223760" cy="660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be a function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/>
                  <a:t>. Let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sz="1200" dirty="0"/>
                  <a:t> be real numbers. Then the total differential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200" dirty="0"/>
                  <a:t> is 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8055C1-D314-954D-A5B0-56B1E0E34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80" y="1889760"/>
                <a:ext cx="7223760" cy="660950"/>
              </a:xfrm>
              <a:prstGeom prst="rect">
                <a:avLst/>
              </a:prstGeom>
              <a:blipFill>
                <a:blip r:embed="rId2"/>
                <a:stretch>
                  <a:fillRect r="-526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6B285C-8005-2D4C-B5E3-5B98F64D8E6F}"/>
                  </a:ext>
                </a:extLst>
              </p:cNvPr>
              <p:cNvSpPr txBox="1"/>
              <p:nvPr/>
            </p:nvSpPr>
            <p:spPr>
              <a:xfrm>
                <a:off x="3921760" y="2749782"/>
                <a:ext cx="43484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Consider the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=9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−8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(a) Find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endParaRPr lang="en-US" sz="1200" dirty="0"/>
              </a:p>
              <a:p>
                <a:r>
                  <a:rPr lang="en-US" sz="1200" dirty="0"/>
                  <a:t>(b) Evaluate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sz="1200" dirty="0"/>
                  <a:t> when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=0.01,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=−0.02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6B285C-8005-2D4C-B5E3-5B98F64D8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2749782"/>
                <a:ext cx="4348480" cy="830997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1DABC4-C99E-3540-9B13-0C1934C95F8F}"/>
                  </a:ext>
                </a:extLst>
              </p:cNvPr>
              <p:cNvSpPr txBox="1"/>
              <p:nvPr/>
            </p:nvSpPr>
            <p:spPr>
              <a:xfrm>
                <a:off x="3921760" y="3901440"/>
                <a:ext cx="4124960" cy="660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(a)</a:t>
                </a:r>
              </a:p>
              <a:p>
                <a:endParaRPr 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=27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−16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1200" dirty="0"/>
                  <a:t>      and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=−8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+12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1DABC4-C99E-3540-9B13-0C1934C95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3901440"/>
                <a:ext cx="4124960" cy="660950"/>
              </a:xfrm>
              <a:prstGeom prst="rect">
                <a:avLst/>
              </a:prstGeom>
              <a:blipFill>
                <a:blip r:embed="rId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5595FE-E58D-E44A-83B0-C69E088C66FF}"/>
                  </a:ext>
                </a:extLst>
              </p:cNvPr>
              <p:cNvSpPr txBox="1"/>
              <p:nvPr/>
            </p:nvSpPr>
            <p:spPr>
              <a:xfrm>
                <a:off x="3921760" y="4683760"/>
                <a:ext cx="30784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By definition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5595FE-E58D-E44A-83B0-C69E088C6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4683760"/>
                <a:ext cx="3078480" cy="646331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263A6F-3ADF-484E-8FFE-7DEFE2386D9A}"/>
                  </a:ext>
                </a:extLst>
              </p:cNvPr>
              <p:cNvSpPr txBox="1"/>
              <p:nvPr/>
            </p:nvSpPr>
            <p:spPr>
              <a:xfrm>
                <a:off x="3921760" y="5486400"/>
                <a:ext cx="48564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(b)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−0.02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=−2.21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263A6F-3ADF-484E-8FFE-7DEFE2386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5486400"/>
                <a:ext cx="485648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57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FFE4-1ABD-644D-B034-8358E51E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03E1F7-01CC-8B40-ABD3-2FC6839EB7BE}"/>
                  </a:ext>
                </a:extLst>
              </p:cNvPr>
              <p:cNvSpPr txBox="1"/>
              <p:nvPr/>
            </p:nvSpPr>
            <p:spPr>
              <a:xfrm>
                <a:off x="1371599" y="1981200"/>
                <a:ext cx="8158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Recall that with a function of one variable,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, the differential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sz="1200" dirty="0"/>
                  <a:t> approximates the change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/>
                  <a:t> corresponding to a change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. The change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/>
                  <a:t> is given by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and the change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is given by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03E1F7-01CC-8B40-ABD3-2FC6839EB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1981200"/>
                <a:ext cx="8158480" cy="461665"/>
              </a:xfrm>
              <a:prstGeom prst="rect">
                <a:avLst/>
              </a:prstGeom>
              <a:blipFill>
                <a:blip r:embed="rId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3BE614-83AD-4940-9D5C-D34957422A99}"/>
                  </a:ext>
                </a:extLst>
              </p:cNvPr>
              <p:cNvSpPr txBox="1"/>
              <p:nvPr/>
            </p:nvSpPr>
            <p:spPr>
              <a:xfrm>
                <a:off x="2082800" y="2621280"/>
                <a:ext cx="6319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The approximation of the differential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sz="1200" dirty="0"/>
                  <a:t> for a function of two variables and for small values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sz="1200" dirty="0"/>
                  <a:t> is given by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200" dirty="0"/>
                  <a:t>, where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3BE614-83AD-4940-9D5C-D34957422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800" y="2621280"/>
                <a:ext cx="6319520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31F397-B56A-6148-9176-B49EC0F3E666}"/>
                  </a:ext>
                </a:extLst>
              </p:cNvPr>
              <p:cNvSpPr txBox="1"/>
              <p:nvPr/>
            </p:nvSpPr>
            <p:spPr>
              <a:xfrm>
                <a:off x="1849118" y="3269291"/>
                <a:ext cx="2194560" cy="302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Approximate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2.98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4.01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31F397-B56A-6148-9176-B49EC0F3E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118" y="3269291"/>
                <a:ext cx="2194560" cy="302968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070560-F059-1847-AD79-06C6DB37D5D0}"/>
                  </a:ext>
                </a:extLst>
              </p:cNvPr>
              <p:cNvSpPr txBox="1"/>
              <p:nvPr/>
            </p:nvSpPr>
            <p:spPr>
              <a:xfrm>
                <a:off x="716279" y="3635160"/>
                <a:ext cx="4653280" cy="302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Notice that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2.98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4.01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≈4</m:t>
                    </m:r>
                  </m:oMath>
                </a14:m>
                <a:r>
                  <a:rPr lang="en-US" sz="1200" dirty="0"/>
                  <a:t>, and we know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070560-F059-1847-AD79-06C6DB37D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9" y="3635160"/>
                <a:ext cx="4653280" cy="302968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EA1DFC-82D5-6741-8FEE-39BDD6DB4610}"/>
                  </a:ext>
                </a:extLst>
              </p:cNvPr>
              <p:cNvSpPr txBox="1"/>
              <p:nvPr/>
            </p:nvSpPr>
            <p:spPr>
              <a:xfrm>
                <a:off x="716279" y="3984688"/>
                <a:ext cx="4460240" cy="31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=−0.02,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=4,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EA1DFC-82D5-6741-8FEE-39BDD6DB4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9" y="3984688"/>
                <a:ext cx="4460240" cy="315984"/>
              </a:xfrm>
              <a:prstGeom prst="rect">
                <a:avLst/>
              </a:prstGeom>
              <a:blipFill>
                <a:blip r:embed="rId6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276196-DD5A-4843-918B-44A91417E9DC}"/>
                  </a:ext>
                </a:extLst>
              </p:cNvPr>
              <p:cNvSpPr txBox="1"/>
              <p:nvPr/>
            </p:nvSpPr>
            <p:spPr>
              <a:xfrm>
                <a:off x="7259320" y="3309446"/>
                <a:ext cx="3083562" cy="1165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276196-DD5A-4843-918B-44A91417E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320" y="3309446"/>
                <a:ext cx="3083562" cy="1165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432CAA-4D62-FB43-95B8-697472C2FB3F}"/>
                  </a:ext>
                </a:extLst>
              </p:cNvPr>
              <p:cNvSpPr txBox="1"/>
              <p:nvPr/>
            </p:nvSpPr>
            <p:spPr>
              <a:xfrm>
                <a:off x="7726680" y="4648972"/>
                <a:ext cx="2397760" cy="45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−0.02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=−0.004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432CAA-4D62-FB43-95B8-697472C2F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680" y="4648972"/>
                <a:ext cx="2397760" cy="4539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256A97-C340-DD4D-A194-7BBA3F189F6A}"/>
                  </a:ext>
                </a:extLst>
              </p:cNvPr>
              <p:cNvSpPr txBox="1"/>
              <p:nvPr/>
            </p:nvSpPr>
            <p:spPr>
              <a:xfrm>
                <a:off x="7535110" y="5289920"/>
                <a:ext cx="2936240" cy="32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2.98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4.01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5+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−0.004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=4.996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256A97-C340-DD4D-A194-7BBA3F189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10" y="5289920"/>
                <a:ext cx="2936240" cy="3211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79D372-0CB7-C249-BD65-406A48EC875F}"/>
                  </a:ext>
                </a:extLst>
              </p:cNvPr>
              <p:cNvSpPr txBox="1"/>
              <p:nvPr/>
            </p:nvSpPr>
            <p:spPr>
              <a:xfrm>
                <a:off x="995680" y="4510100"/>
                <a:ext cx="3937001" cy="299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Use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sz="1200" dirty="0"/>
                  <a:t> to approximate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2.98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4.01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79D372-0CB7-C249-BD65-406A48EC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" y="4510100"/>
                <a:ext cx="3937001" cy="299634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894DA8-3417-5546-8494-B7BC5FE3CEF7}"/>
                  </a:ext>
                </a:extLst>
              </p:cNvPr>
              <p:cNvSpPr/>
              <p:nvPr/>
            </p:nvSpPr>
            <p:spPr>
              <a:xfrm>
                <a:off x="1720650" y="4984614"/>
                <a:ext cx="2115899" cy="291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894DA8-3417-5546-8494-B7BC5FE3C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650" y="4984614"/>
                <a:ext cx="2115899" cy="2916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E17030-F7A9-EF49-BD23-04BA5A4F0D29}"/>
                  </a:ext>
                </a:extLst>
              </p:cNvPr>
              <p:cNvSpPr txBox="1"/>
              <p:nvPr/>
            </p:nvSpPr>
            <p:spPr>
              <a:xfrm>
                <a:off x="4107179" y="5531078"/>
                <a:ext cx="2936240" cy="299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Your turn</a:t>
                </a:r>
                <a:r>
                  <a:rPr lang="en-US" sz="1200" dirty="0"/>
                  <a:t>: Approximate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5.03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11.99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E17030-F7A9-EF49-BD23-04BA5A4F0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179" y="5531078"/>
                <a:ext cx="2936240" cy="299634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F7A34A-77B2-8746-B89C-A0C8CD0F3282}"/>
                  </a:ext>
                </a:extLst>
              </p:cNvPr>
              <p:cNvSpPr txBox="1"/>
              <p:nvPr/>
            </p:nvSpPr>
            <p:spPr>
              <a:xfrm>
                <a:off x="4914899" y="5893622"/>
                <a:ext cx="1320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Answer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13.0023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F7A34A-77B2-8746-B89C-A0C8CD0F3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99" y="5893622"/>
                <a:ext cx="1320800" cy="276999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42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4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289E-06E6-8F4A-95C6-E862CC11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approximations by differentials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4A0CB5-8CF3-4A46-A73C-A433AE644F2D}"/>
                  </a:ext>
                </a:extLst>
              </p:cNvPr>
              <p:cNvSpPr txBox="1"/>
              <p:nvPr/>
            </p:nvSpPr>
            <p:spPr>
              <a:xfrm>
                <a:off x="1371599" y="1722511"/>
                <a:ext cx="6309360" cy="1399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For a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/>
                  <a:t> having all indicated partial derivatives, and for small values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sz="1200" dirty="0"/>
                  <a:t>,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or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4A0CB5-8CF3-4A46-A73C-A433AE644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1722511"/>
                <a:ext cx="6309360" cy="1399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A076EF-A45F-0842-90D7-6E784F77761A}"/>
                  </a:ext>
                </a:extLst>
              </p:cNvPr>
              <p:cNvSpPr txBox="1"/>
              <p:nvPr/>
            </p:nvSpPr>
            <p:spPr>
              <a:xfrm>
                <a:off x="6944360" y="3146530"/>
                <a:ext cx="4968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The shape of a can of beer is a right circular cylinder where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≈1.5</m:t>
                    </m:r>
                  </m:oMath>
                </a14:m>
                <a:r>
                  <a:rPr lang="en-US" sz="1200" dirty="0"/>
                  <a:t> in.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r>
                  <a:rPr lang="en-US" sz="1200" dirty="0"/>
                  <a:t> in. How sensitive is the volume of the can to changes in the radius compared to changes in the height?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A076EF-A45F-0842-90D7-6E784F777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360" y="3146530"/>
                <a:ext cx="4968240" cy="646331"/>
              </a:xfrm>
              <a:prstGeom prst="rect">
                <a:avLst/>
              </a:prstGeom>
              <a:blipFill>
                <a:blip r:embed="rId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D5EAC2-FAB8-9445-97BA-B7433C7476D5}"/>
                  </a:ext>
                </a:extLst>
              </p:cNvPr>
              <p:cNvSpPr txBox="1"/>
              <p:nvPr/>
            </p:nvSpPr>
            <p:spPr>
              <a:xfrm>
                <a:off x="1371599" y="3537455"/>
                <a:ext cx="4378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The volume of a right circular cylinder is given by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D5EAC2-FAB8-9445-97BA-B7433C747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3537455"/>
                <a:ext cx="437896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B5A4E5-02EC-F140-91BA-DA2C6516E2C7}"/>
                  </a:ext>
                </a:extLst>
              </p:cNvPr>
              <p:cNvSpPr txBox="1"/>
              <p:nvPr/>
            </p:nvSpPr>
            <p:spPr>
              <a:xfrm>
                <a:off x="1371599" y="3817266"/>
                <a:ext cx="4521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To approximate the change in volume, find the total differential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𝑟h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𝑑h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B5A4E5-02EC-F140-91BA-DA2C6516E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3817266"/>
                <a:ext cx="45212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2049C9-3359-9043-94F3-9B43EBD94F44}"/>
                  </a:ext>
                </a:extLst>
              </p:cNvPr>
              <p:cNvSpPr txBox="1"/>
              <p:nvPr/>
            </p:nvSpPr>
            <p:spPr>
              <a:xfrm>
                <a:off x="1371599" y="4509595"/>
                <a:ext cx="4043680" cy="662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Using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200" dirty="0"/>
                  <a:t>, we have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1.5</m:t>
                          </m:r>
                        </m:e>
                      </m:d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1.5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+2.25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2049C9-3359-9043-94F3-9B43EBD94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4509595"/>
                <a:ext cx="4043680" cy="662169"/>
              </a:xfrm>
              <a:prstGeom prst="rect">
                <a:avLst/>
              </a:prstGeom>
              <a:blipFill>
                <a:blip r:embed="rId6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F0B90D-3F45-1448-B49A-60F660AC1E79}"/>
                  </a:ext>
                </a:extLst>
              </p:cNvPr>
              <p:cNvSpPr txBox="1"/>
              <p:nvPr/>
            </p:nvSpPr>
            <p:spPr>
              <a:xfrm>
                <a:off x="1391920" y="5396196"/>
                <a:ext cx="49479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The factor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sz="1200" dirty="0"/>
                  <a:t> in front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𝑑𝑟</m:t>
                    </m:r>
                  </m:oMath>
                </a14:m>
                <a:r>
                  <a:rPr lang="en-US" sz="1200" dirty="0"/>
                  <a:t> compared with the factor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2.25</m:t>
                    </m:r>
                  </m:oMath>
                </a14:m>
                <a:r>
                  <a:rPr lang="en-US" sz="1200" dirty="0"/>
                  <a:t> in front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𝑑h</m:t>
                    </m:r>
                  </m:oMath>
                </a14:m>
                <a:r>
                  <a:rPr lang="en-US" sz="1200" dirty="0"/>
                  <a:t> indicates that a small change in radius has almost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1200" dirty="0"/>
                  <a:t> times the effect on the volume as a small change in height.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F0B90D-3F45-1448-B49A-60F660AC1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920" y="5396196"/>
                <a:ext cx="4947920" cy="646331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00AFD0-360F-2D41-BC99-952DD861C151}"/>
                  </a:ext>
                </a:extLst>
              </p:cNvPr>
              <p:cNvSpPr txBox="1"/>
              <p:nvPr/>
            </p:nvSpPr>
            <p:spPr>
              <a:xfrm>
                <a:off x="8808720" y="4334366"/>
                <a:ext cx="28549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Your turn</a:t>
                </a:r>
                <a:r>
                  <a:rPr lang="en-US" sz="1200" dirty="0"/>
                  <a:t>: A piece of bone in the shape of a right circular cylinder is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1200" dirty="0"/>
                  <a:t> cm long and has a radius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US" sz="1200" dirty="0"/>
                  <a:t> cm. It is coated with a layer of preservative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0.09</m:t>
                    </m:r>
                  </m:oMath>
                </a14:m>
                <a:r>
                  <a:rPr lang="en-US" sz="1200" dirty="0"/>
                  <a:t> cm thick. Use total differentials to estimate the volume of the preservative used.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00AFD0-360F-2D41-BC99-952DD861C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720" y="4334366"/>
                <a:ext cx="2854960" cy="1384995"/>
              </a:xfrm>
              <a:prstGeom prst="rect">
                <a:avLst/>
              </a:prstGeom>
              <a:blipFill>
                <a:blip r:embed="rId8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5DD0B8-383F-CB4C-9223-D93A98FADE50}"/>
                  </a:ext>
                </a:extLst>
              </p:cNvPr>
              <p:cNvSpPr txBox="1"/>
              <p:nvPr/>
            </p:nvSpPr>
            <p:spPr>
              <a:xfrm>
                <a:off x="9428480" y="5765528"/>
                <a:ext cx="1371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Answer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6.65</m:t>
                    </m:r>
                  </m:oMath>
                </a14:m>
                <a:r>
                  <a:rPr lang="en-US" sz="1200" dirty="0"/>
                  <a:t> cm</a:t>
                </a:r>
                <a:r>
                  <a:rPr lang="en-US" sz="1200" baseline="30000" dirty="0"/>
                  <a:t>3</a:t>
                </a:r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5DD0B8-383F-CB4C-9223-D93A98FAD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480" y="5765528"/>
                <a:ext cx="1371600" cy="276999"/>
              </a:xfrm>
              <a:prstGeom prst="rect">
                <a:avLst/>
              </a:prstGeom>
              <a:blipFill>
                <a:blip r:embed="rId9"/>
                <a:stretch>
                  <a:fillRect t="-454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60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9A44-6AF1-9945-B353-B943BACA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two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05851D-B14A-774B-8C06-3ADE43F04AA4}"/>
                  </a:ext>
                </a:extLst>
              </p:cNvPr>
              <p:cNvSpPr txBox="1"/>
              <p:nvPr/>
            </p:nvSpPr>
            <p:spPr>
              <a:xfrm>
                <a:off x="1925320" y="2151241"/>
                <a:ext cx="703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is a function of two variables if a unique value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200" dirty="0"/>
                  <a:t> is associated with each ordered pair of real numbers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in some set of ordered pairs of real numbers. This set is called the domain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05851D-B14A-774B-8C06-3ADE43F04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320" y="2151241"/>
                <a:ext cx="7035800" cy="461665"/>
              </a:xfrm>
              <a:prstGeom prst="rect">
                <a:avLst/>
              </a:prstGeom>
              <a:blipFill>
                <a:blip r:embed="rId3"/>
                <a:stretch>
                  <a:fillRect r="-180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2A0B50-7BDE-FD4B-B764-1F192685B862}"/>
                  </a:ext>
                </a:extLst>
              </p:cNvPr>
              <p:cNvSpPr txBox="1"/>
              <p:nvPr/>
            </p:nvSpPr>
            <p:spPr>
              <a:xfrm>
                <a:off x="3149600" y="2939643"/>
                <a:ext cx="4927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More generally,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is a function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variables for any positive integer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if a unique value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200" dirty="0"/>
                  <a:t> is associated with each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-tuple of real numbers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in a set of such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-tuples of real numbers. Again, this set is called the domain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2A0B50-7BDE-FD4B-B764-1F192685B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600" y="2939643"/>
                <a:ext cx="4927600" cy="830997"/>
              </a:xfrm>
              <a:prstGeom prst="rect">
                <a:avLst/>
              </a:prstGeom>
              <a:blipFill>
                <a:blip r:embed="rId4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5E6E22-B5AC-574B-A104-6275AB32D79F}"/>
                  </a:ext>
                </a:extLst>
              </p:cNvPr>
              <p:cNvSpPr txBox="1"/>
              <p:nvPr/>
            </p:nvSpPr>
            <p:spPr>
              <a:xfrm>
                <a:off x="2774507" y="4245095"/>
                <a:ext cx="56777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Suppose a small company only makes two products, smartphones and tablets. The profits are given by 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=40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−80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where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is the number of smartphones sold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/>
                  <a:t> is the number of tablets sold.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5E6E22-B5AC-574B-A104-6275AB32D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507" y="4245095"/>
                <a:ext cx="5677786" cy="1200329"/>
              </a:xfrm>
              <a:prstGeom prst="rect">
                <a:avLst/>
              </a:prstGeom>
              <a:blipFill>
                <a:blip r:embed="rId5"/>
                <a:stretch>
                  <a:fillRect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9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995E-9B5E-764F-8994-2DFD436D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9976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358C-5386-6D47-A38F-E3B9D407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06F93B-71C7-0441-AF70-8C10089089B6}"/>
                  </a:ext>
                </a:extLst>
              </p:cNvPr>
              <p:cNvSpPr txBox="1"/>
              <p:nvPr/>
            </p:nvSpPr>
            <p:spPr>
              <a:xfrm>
                <a:off x="2702560" y="1991360"/>
                <a:ext cx="3860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li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1200" dirty="0"/>
                  <a:t> and find the following: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06F93B-71C7-0441-AF70-8C1008908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560" y="1991360"/>
                <a:ext cx="3860800" cy="276999"/>
              </a:xfrm>
              <a:prstGeom prst="rect">
                <a:avLst/>
              </a:prstGeom>
              <a:blipFill>
                <a:blip r:embed="rId3"/>
                <a:stretch>
                  <a:fillRect t="-91304" b="-1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2FA6A9-8E01-344F-8099-E76C3C06D2EA}"/>
                  </a:ext>
                </a:extLst>
              </p:cNvPr>
              <p:cNvSpPr txBox="1"/>
              <p:nvPr/>
            </p:nvSpPr>
            <p:spPr>
              <a:xfrm>
                <a:off x="883920" y="2519680"/>
                <a:ext cx="701040" cy="2769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(−1,3)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2FA6A9-8E01-344F-8099-E76C3C06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2519680"/>
                <a:ext cx="701040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C1477D-DEBE-5D43-AED8-EF7BCCC757DF}"/>
                  </a:ext>
                </a:extLst>
              </p:cNvPr>
              <p:cNvSpPr txBox="1"/>
              <p:nvPr/>
            </p:nvSpPr>
            <p:spPr>
              <a:xfrm>
                <a:off x="883920" y="4910420"/>
                <a:ext cx="558800" cy="2769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(2,0)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C1477D-DEBE-5D43-AED8-EF7BCCC75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4910420"/>
                <a:ext cx="558800" cy="276999"/>
              </a:xfrm>
              <a:prstGeom prst="rect">
                <a:avLst/>
              </a:prstGeom>
              <a:blipFill>
                <a:blip r:embed="rId5"/>
                <a:stretch>
                  <a:fillRect r="-4444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932874-9C68-FF44-BC86-F5B30E24306C}"/>
                  </a:ext>
                </a:extLst>
              </p:cNvPr>
              <p:cNvSpPr txBox="1"/>
              <p:nvPr/>
            </p:nvSpPr>
            <p:spPr>
              <a:xfrm>
                <a:off x="7728157" y="2519237"/>
                <a:ext cx="1625007" cy="45397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932874-9C68-FF44-BC86-F5B30E24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157" y="2519237"/>
                <a:ext cx="1625007" cy="453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414EAC-5001-F749-B7A3-96CB90B6BBA0}"/>
                  </a:ext>
                </a:extLst>
              </p:cNvPr>
              <p:cNvSpPr txBox="1"/>
              <p:nvPr/>
            </p:nvSpPr>
            <p:spPr>
              <a:xfrm>
                <a:off x="883920" y="3029020"/>
                <a:ext cx="23164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Replace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with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/>
                  <a:t> with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414EAC-5001-F749-B7A3-96CB90B6B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3029020"/>
                <a:ext cx="2316480" cy="276999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E06B80-01D4-0245-9A62-F09348BF2919}"/>
                  </a:ext>
                </a:extLst>
              </p:cNvPr>
              <p:cNvSpPr txBox="1"/>
              <p:nvPr/>
            </p:nvSpPr>
            <p:spPr>
              <a:xfrm>
                <a:off x="883920" y="3745191"/>
                <a:ext cx="27113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−1,3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li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=4−6+1=−1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E06B80-01D4-0245-9A62-F09348BF2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3745191"/>
                <a:ext cx="2711302" cy="646331"/>
              </a:xfrm>
              <a:prstGeom prst="rect">
                <a:avLst/>
              </a:prstGeom>
              <a:blipFill>
                <a:blip r:embed="rId8"/>
                <a:stretch>
                  <a:fillRect t="-40385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408855-93FE-914E-BDB7-FFC2E8E9A7CF}"/>
                  </a:ext>
                </a:extLst>
              </p:cNvPr>
              <p:cNvSpPr txBox="1"/>
              <p:nvPr/>
            </p:nvSpPr>
            <p:spPr>
              <a:xfrm>
                <a:off x="883920" y="5309039"/>
                <a:ext cx="5008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Replace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with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200" dirty="0"/>
                  <a:t>, however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/>
                  <a:t> is not defined when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/>
                  <a:t> because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408855-93FE-914E-BDB7-FFC2E8E9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5309039"/>
                <a:ext cx="5008880" cy="276999"/>
              </a:xfrm>
              <a:prstGeom prst="rect">
                <a:avLst/>
              </a:prstGeom>
              <a:blipFill>
                <a:blip r:embed="rId9"/>
                <a:stretch>
                  <a:fillRect t="-100000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B98A22-09F2-6946-BB22-890DB5B92C11}"/>
                  </a:ext>
                </a:extLst>
              </p:cNvPr>
              <p:cNvSpPr txBox="1"/>
              <p:nvPr/>
            </p:nvSpPr>
            <p:spPr>
              <a:xfrm>
                <a:off x="5966225" y="3289340"/>
                <a:ext cx="5080589" cy="46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B98A22-09F2-6946-BB22-890DB5B92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25" y="3289340"/>
                <a:ext cx="5080589" cy="462884"/>
              </a:xfrm>
              <a:prstGeom prst="rect">
                <a:avLst/>
              </a:prstGeom>
              <a:blipFill>
                <a:blip r:embed="rId10"/>
                <a:stretch>
                  <a:fillRect t="-56757" b="-5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EA6786-8B81-804E-954D-75DEBE4564D0}"/>
                  </a:ext>
                </a:extLst>
              </p:cNvPr>
              <p:cNvSpPr txBox="1"/>
              <p:nvPr/>
            </p:nvSpPr>
            <p:spPr>
              <a:xfrm>
                <a:off x="6434706" y="4068357"/>
                <a:ext cx="4143626" cy="46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EA6786-8B81-804E-954D-75DEBE456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06" y="4068357"/>
                <a:ext cx="4143626" cy="462884"/>
              </a:xfrm>
              <a:prstGeom prst="rect">
                <a:avLst/>
              </a:prstGeom>
              <a:blipFill>
                <a:blip r:embed="rId11"/>
                <a:stretch>
                  <a:fillRect t="-54054" b="-5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E054ED-1E88-3F4F-97E7-3823F36A2BD7}"/>
                  </a:ext>
                </a:extLst>
              </p:cNvPr>
              <p:cNvSpPr txBox="1"/>
              <p:nvPr/>
            </p:nvSpPr>
            <p:spPr>
              <a:xfrm>
                <a:off x="7764012" y="4847374"/>
                <a:ext cx="1485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E054ED-1E88-3F4F-97E7-3823F36A2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012" y="4847374"/>
                <a:ext cx="148501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0FD079-0895-834F-9899-C72D102DB22F}"/>
                  </a:ext>
                </a:extLst>
              </p:cNvPr>
              <p:cNvSpPr txBox="1"/>
              <p:nvPr/>
            </p:nvSpPr>
            <p:spPr>
              <a:xfrm>
                <a:off x="7828280" y="5625172"/>
                <a:ext cx="1424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0FD079-0895-834F-9899-C72D102DB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280" y="5625172"/>
                <a:ext cx="1424763" cy="276999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78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4FEF-A166-A242-AB05-B2EDA482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34CF26-D2E1-9A41-9D0E-4E3C586807AF}"/>
                  </a:ext>
                </a:extLst>
              </p:cNvPr>
              <p:cNvSpPr txBox="1"/>
              <p:nvPr/>
            </p:nvSpPr>
            <p:spPr>
              <a:xfrm>
                <a:off x="1265275" y="3323244"/>
                <a:ext cx="1275907" cy="356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34CF26-D2E1-9A41-9D0E-4E3C58680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75" y="3323244"/>
                <a:ext cx="1275907" cy="356572"/>
              </a:xfrm>
              <a:prstGeom prst="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114655-21B8-ED4F-B187-878E45A0556F}"/>
                  </a:ext>
                </a:extLst>
              </p:cNvPr>
              <p:cNvSpPr txBox="1"/>
              <p:nvPr/>
            </p:nvSpPr>
            <p:spPr>
              <a:xfrm>
                <a:off x="1265275" y="1775637"/>
                <a:ext cx="7272669" cy="1279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be defined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≠(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in a neighborhood around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, and assume the neighborhood is contained entirely in the domain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/>
                  <a:t>. Assume that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200" dirty="0"/>
                  <a:t> are real numbers such that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and let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200" dirty="0"/>
                  <a:t> be a constant. Then each of the following holds: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114655-21B8-ED4F-B187-878E45A05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75" y="1775637"/>
                <a:ext cx="7272669" cy="1279902"/>
              </a:xfrm>
              <a:prstGeom prst="rect">
                <a:avLst/>
              </a:prstGeom>
              <a:blipFill>
                <a:blip r:embed="rId4"/>
                <a:stretch>
                  <a:fillRect r="-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F306D7-2EC9-BC49-9BA4-EA635B6F6000}"/>
                  </a:ext>
                </a:extLst>
              </p:cNvPr>
              <p:cNvSpPr txBox="1"/>
              <p:nvPr/>
            </p:nvSpPr>
            <p:spPr>
              <a:xfrm>
                <a:off x="765543" y="4043856"/>
                <a:ext cx="2923953" cy="356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F306D7-2EC9-BC49-9BA4-EA635B6F6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43" y="4043856"/>
                <a:ext cx="2923953" cy="3565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A13B32-42F9-0542-AB06-D4233993B497}"/>
                  </a:ext>
                </a:extLst>
              </p:cNvPr>
              <p:cNvSpPr txBox="1"/>
              <p:nvPr/>
            </p:nvSpPr>
            <p:spPr>
              <a:xfrm>
                <a:off x="914398" y="4769631"/>
                <a:ext cx="2626242" cy="356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A13B32-42F9-0542-AB06-D4233993B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4769631"/>
                <a:ext cx="2626242" cy="3565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4121BE-F779-ED49-9883-83CB7DCA0DCB}"/>
                  </a:ext>
                </a:extLst>
              </p:cNvPr>
              <p:cNvSpPr txBox="1"/>
              <p:nvPr/>
            </p:nvSpPr>
            <p:spPr>
              <a:xfrm>
                <a:off x="1169583" y="5410589"/>
                <a:ext cx="1754372" cy="356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𝑐𝐿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4121BE-F779-ED49-9883-83CB7DCA0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83" y="5410589"/>
                <a:ext cx="1754372" cy="3565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11224E-3E07-1B4D-BEEC-50D14B862202}"/>
                  </a:ext>
                </a:extLst>
              </p:cNvPr>
              <p:cNvSpPr txBox="1"/>
              <p:nvPr/>
            </p:nvSpPr>
            <p:spPr>
              <a:xfrm>
                <a:off x="7194698" y="3130926"/>
                <a:ext cx="2307265" cy="356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𝐿𝑀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11224E-3E07-1B4D-BEEC-50D14B862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98" y="3130926"/>
                <a:ext cx="2307265" cy="3565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B9F73B-2176-614D-9E47-F93227C04583}"/>
                  </a:ext>
                </a:extLst>
              </p:cNvPr>
              <p:cNvSpPr txBox="1"/>
              <p:nvPr/>
            </p:nvSpPr>
            <p:spPr>
              <a:xfrm>
                <a:off x="7495954" y="3882430"/>
                <a:ext cx="1903228" cy="725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for any positive integer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B9F73B-2176-614D-9E47-F93227C04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954" y="3882430"/>
                <a:ext cx="1903228" cy="725904"/>
              </a:xfrm>
              <a:prstGeom prst="rect">
                <a:avLst/>
              </a:prstGeom>
              <a:blipFill>
                <a:blip r:embed="rId9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7270DB-A3C5-4246-A2F1-37A1EE1CF47E}"/>
                  </a:ext>
                </a:extLst>
              </p:cNvPr>
              <p:cNvSpPr txBox="1"/>
              <p:nvPr/>
            </p:nvSpPr>
            <p:spPr>
              <a:xfrm>
                <a:off x="7134447" y="4927736"/>
                <a:ext cx="2626242" cy="941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g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rad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for all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200" dirty="0"/>
                  <a:t> 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is odd and positive, and for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200" dirty="0"/>
                  <a:t> 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is even and positive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7270DB-A3C5-4246-A2F1-37A1EE1CF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447" y="4927736"/>
                <a:ext cx="2626242" cy="941348"/>
              </a:xfrm>
              <a:prstGeom prst="rect">
                <a:avLst/>
              </a:prstGeom>
              <a:blipFill>
                <a:blip r:embed="rId10"/>
                <a:stretch>
                  <a:fillRect r="-96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F3100D6-21B3-3D43-96CB-57CAA602526B}"/>
              </a:ext>
            </a:extLst>
          </p:cNvPr>
          <p:cNvSpPr txBox="1"/>
          <p:nvPr/>
        </p:nvSpPr>
        <p:spPr>
          <a:xfrm>
            <a:off x="2700669" y="3348998"/>
            <a:ext cx="1148317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Constant law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8DA89-3191-1A42-807E-A5F0C60844D9}"/>
              </a:ext>
            </a:extLst>
          </p:cNvPr>
          <p:cNvSpPr txBox="1"/>
          <p:nvPr/>
        </p:nvSpPr>
        <p:spPr>
          <a:xfrm>
            <a:off x="3785191" y="4059705"/>
            <a:ext cx="1041989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Identity laws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4E1832-6F7F-7B44-BD58-1D950E34739B}"/>
              </a:ext>
            </a:extLst>
          </p:cNvPr>
          <p:cNvSpPr txBox="1"/>
          <p:nvPr/>
        </p:nvSpPr>
        <p:spPr>
          <a:xfrm>
            <a:off x="3689496" y="4745413"/>
            <a:ext cx="1520456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Sum/difference law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9DFD1A-B685-3A4A-88AA-4B8CDA361735}"/>
              </a:ext>
            </a:extLst>
          </p:cNvPr>
          <p:cNvSpPr txBox="1"/>
          <p:nvPr/>
        </p:nvSpPr>
        <p:spPr>
          <a:xfrm>
            <a:off x="3303181" y="5400924"/>
            <a:ext cx="1754373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Constant multiple law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07B4AD-42E1-AE41-880C-58C24376531C}"/>
              </a:ext>
            </a:extLst>
          </p:cNvPr>
          <p:cNvSpPr txBox="1"/>
          <p:nvPr/>
        </p:nvSpPr>
        <p:spPr>
          <a:xfrm>
            <a:off x="9905998" y="3170712"/>
            <a:ext cx="1020726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Product law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3175C8-233A-6943-9CAE-51512F8CAC83}"/>
              </a:ext>
            </a:extLst>
          </p:cNvPr>
          <p:cNvSpPr txBox="1"/>
          <p:nvPr/>
        </p:nvSpPr>
        <p:spPr>
          <a:xfrm>
            <a:off x="9698664" y="4059705"/>
            <a:ext cx="882502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Power law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EE3644-F892-614F-84BE-4E2DE3E8F640}"/>
              </a:ext>
            </a:extLst>
          </p:cNvPr>
          <p:cNvSpPr txBox="1"/>
          <p:nvPr/>
        </p:nvSpPr>
        <p:spPr>
          <a:xfrm>
            <a:off x="10139915" y="5206724"/>
            <a:ext cx="786809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Root law</a:t>
            </a:r>
          </a:p>
        </p:txBody>
      </p:sp>
    </p:spTree>
    <p:extLst>
      <p:ext uri="{BB962C8B-B14F-4D97-AF65-F5344CB8AC3E}">
        <p14:creationId xmlns:p14="http://schemas.microsoft.com/office/powerpoint/2010/main" val="47856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46B-E100-D747-AC1C-8B8DADE9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2A3D00-CA8A-2548-800A-DC41ED4D6C40}"/>
                  </a:ext>
                </a:extLst>
              </p:cNvPr>
              <p:cNvSpPr txBox="1"/>
              <p:nvPr/>
            </p:nvSpPr>
            <p:spPr>
              <a:xfrm>
                <a:off x="1860699" y="2204919"/>
                <a:ext cx="1254642" cy="4401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)→(5,1)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2A3D00-CA8A-2548-800A-DC41ED4D6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699" y="2204919"/>
                <a:ext cx="1254642" cy="440120"/>
              </a:xfrm>
              <a:prstGeom prst="rect">
                <a:avLst/>
              </a:prstGeom>
              <a:blipFill>
                <a:blip r:embed="rId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DFBE72-A97A-7F47-AA97-60E8EF1F0967}"/>
                  </a:ext>
                </a:extLst>
              </p:cNvPr>
              <p:cNvSpPr txBox="1"/>
              <p:nvPr/>
            </p:nvSpPr>
            <p:spPr>
              <a:xfrm>
                <a:off x="1467294" y="3181176"/>
                <a:ext cx="20414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This function is not defined along the line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, but is defined everywhere else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DFBE72-A97A-7F47-AA97-60E8EF1F0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94" y="3181176"/>
                <a:ext cx="2041451" cy="646331"/>
              </a:xfrm>
              <a:prstGeom prst="rect">
                <a:avLst/>
              </a:prstGeom>
              <a:blipFill>
                <a:blip r:embed="rId3"/>
                <a:stretch>
                  <a:fillRect r="-185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1F0917-FDCD-394D-9488-930876CF798E}"/>
                  </a:ext>
                </a:extLst>
              </p:cNvPr>
              <p:cNvSpPr txBox="1"/>
              <p:nvPr/>
            </p:nvSpPr>
            <p:spPr>
              <a:xfrm>
                <a:off x="1593230" y="4247230"/>
                <a:ext cx="1552354" cy="457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)→(5,1)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5(1)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5+1</m:t>
                              </m:r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1F0917-FDCD-394D-9488-930876CF7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30" y="4247230"/>
                <a:ext cx="1552354" cy="4578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FC8F6B-1AD9-C14E-9527-C2695CB2FA52}"/>
                  </a:ext>
                </a:extLst>
              </p:cNvPr>
              <p:cNvSpPr txBox="1"/>
              <p:nvPr/>
            </p:nvSpPr>
            <p:spPr>
              <a:xfrm>
                <a:off x="7389628" y="2173258"/>
                <a:ext cx="1839433" cy="4944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)→(1,1)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FC8F6B-1AD9-C14E-9527-C2695CB2F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628" y="2173258"/>
                <a:ext cx="1839433" cy="494431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CA489-B23D-0348-96F1-934F7A16FC26}"/>
                  </a:ext>
                </a:extLst>
              </p:cNvPr>
              <p:cNvSpPr txBox="1"/>
              <p:nvPr/>
            </p:nvSpPr>
            <p:spPr>
              <a:xfrm>
                <a:off x="6983700" y="2873260"/>
                <a:ext cx="28388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The point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(1,1)</m:t>
                    </m:r>
                  </m:oMath>
                </a14:m>
                <a:r>
                  <a:rPr lang="en-US" sz="1200" dirty="0"/>
                  <a:t> will cause division by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CA489-B23D-0348-96F1-934F7A16F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00" y="2873260"/>
                <a:ext cx="2838893" cy="276999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63E748-6FAF-5242-A84D-AD43F2DC30D5}"/>
                  </a:ext>
                </a:extLst>
              </p:cNvPr>
              <p:cNvSpPr txBox="1"/>
              <p:nvPr/>
            </p:nvSpPr>
            <p:spPr>
              <a:xfrm>
                <a:off x="7090025" y="3421429"/>
                <a:ext cx="2732568" cy="142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Use factoring to simplify: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63E748-6FAF-5242-A84D-AD43F2DC3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025" y="3421429"/>
                <a:ext cx="2732568" cy="14280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33057B-A607-C446-8972-62983E653742}"/>
                  </a:ext>
                </a:extLst>
              </p:cNvPr>
              <p:cNvSpPr txBox="1"/>
              <p:nvPr/>
            </p:nvSpPr>
            <p:spPr>
              <a:xfrm>
                <a:off x="6747125" y="5161794"/>
                <a:ext cx="3418368" cy="49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)→(1,1)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)→(1,1)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33057B-A607-C446-8972-62983E653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125" y="5161794"/>
                <a:ext cx="3418368" cy="494431"/>
              </a:xfrm>
              <a:prstGeom prst="rect">
                <a:avLst/>
              </a:prstGeom>
              <a:blipFill>
                <a:blip r:embed="rId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99B4EC9-A7F9-AC4E-8D9E-3374C73B450B}"/>
              </a:ext>
            </a:extLst>
          </p:cNvPr>
          <p:cNvSpPr txBox="1"/>
          <p:nvPr/>
        </p:nvSpPr>
        <p:spPr>
          <a:xfrm>
            <a:off x="3891281" y="1778000"/>
            <a:ext cx="268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Find the following limits, if they exist</a:t>
            </a:r>
          </a:p>
        </p:txBody>
      </p:sp>
    </p:spTree>
    <p:extLst>
      <p:ext uri="{BB962C8B-B14F-4D97-AF65-F5344CB8AC3E}">
        <p14:creationId xmlns:p14="http://schemas.microsoft.com/office/powerpoint/2010/main" val="290760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8236-AFC4-6743-955B-CA89273C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13CC6A-3661-8145-BBF5-5DB48A6BF2A4}"/>
                  </a:ext>
                </a:extLst>
              </p:cNvPr>
              <p:cNvSpPr txBox="1"/>
              <p:nvPr/>
            </p:nvSpPr>
            <p:spPr>
              <a:xfrm>
                <a:off x="1876647" y="1930322"/>
                <a:ext cx="1329070" cy="4701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)→(0,0)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13CC6A-3661-8145-BBF5-5DB48A6BF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647" y="1930322"/>
                <a:ext cx="1329070" cy="470129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6E52B-E34D-D846-8D3A-B0F5341795A4}"/>
                  </a:ext>
                </a:extLst>
              </p:cNvPr>
              <p:cNvSpPr txBox="1"/>
              <p:nvPr/>
            </p:nvSpPr>
            <p:spPr>
              <a:xfrm>
                <a:off x="7744046" y="1927191"/>
                <a:ext cx="1605516" cy="4944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)→(0,0)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6E52B-E34D-D846-8D3A-B0F534179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046" y="1927191"/>
                <a:ext cx="1605516" cy="494431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66458C-0C2A-9E4F-893B-DBB6CCFD6C96}"/>
                  </a:ext>
                </a:extLst>
              </p:cNvPr>
              <p:cNvSpPr txBox="1"/>
              <p:nvPr/>
            </p:nvSpPr>
            <p:spPr>
              <a:xfrm>
                <a:off x="744280" y="2501951"/>
                <a:ext cx="3912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sz="1200" dirty="0"/>
                  <a:t> is not in the domain and factoring can’t be done.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66458C-0C2A-9E4F-893B-DBB6CCFD6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0" y="2501951"/>
                <a:ext cx="3912781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E52475-780E-F044-9A9C-3D39A2AD761E}"/>
                  </a:ext>
                </a:extLst>
              </p:cNvPr>
              <p:cNvSpPr txBox="1"/>
              <p:nvPr/>
            </p:nvSpPr>
            <p:spPr>
              <a:xfrm>
                <a:off x="632638" y="2778950"/>
                <a:ext cx="413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Start by proceeding along the path of the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-axis, i.e.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E52475-780E-F044-9A9C-3D39A2AD7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38" y="2778950"/>
                <a:ext cx="4136064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B0F231-1AF3-E547-8FD7-D037E2143E60}"/>
                  </a:ext>
                </a:extLst>
              </p:cNvPr>
              <p:cNvSpPr txBox="1"/>
              <p:nvPr/>
            </p:nvSpPr>
            <p:spPr>
              <a:xfrm>
                <a:off x="1259959" y="3167941"/>
                <a:ext cx="2562446" cy="486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)→(0,0)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,0)→(0,0)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B0F231-1AF3-E547-8FD7-D037E2143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59" y="3167941"/>
                <a:ext cx="2562446" cy="486736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ABFED9-3500-EB47-A26E-7813705F88E8}"/>
                  </a:ext>
                </a:extLst>
              </p:cNvPr>
              <p:cNvSpPr txBox="1"/>
              <p:nvPr/>
            </p:nvSpPr>
            <p:spPr>
              <a:xfrm>
                <a:off x="1738422" y="3705308"/>
                <a:ext cx="1360968" cy="469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,0)→(0,0)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ABFED9-3500-EB47-A26E-7813705F8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422" y="3705308"/>
                <a:ext cx="1360968" cy="469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5F788C-E7AB-6248-BC51-6F4C92054C28}"/>
                  </a:ext>
                </a:extLst>
              </p:cNvPr>
              <p:cNvSpPr txBox="1"/>
              <p:nvPr/>
            </p:nvSpPr>
            <p:spPr>
              <a:xfrm>
                <a:off x="813391" y="4232998"/>
                <a:ext cx="37745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Now proceed along the path of the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/>
                  <a:t>-axis, i.e.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5F788C-E7AB-6248-BC51-6F4C92054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91" y="4232998"/>
                <a:ext cx="3774557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92853D-9073-6D42-BDCC-CB455479348B}"/>
                  </a:ext>
                </a:extLst>
              </p:cNvPr>
              <p:cNvSpPr txBox="1"/>
              <p:nvPr/>
            </p:nvSpPr>
            <p:spPr>
              <a:xfrm>
                <a:off x="1137683" y="4601582"/>
                <a:ext cx="2562446" cy="486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)→(0,0)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)→(0,0)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92853D-9073-6D42-BDCC-CB4554793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3" y="4601582"/>
                <a:ext cx="2562446" cy="486736"/>
              </a:xfrm>
              <a:prstGeom prst="rect">
                <a:avLst/>
              </a:prstGeom>
              <a:blipFill>
                <a:blip r:embed="rId9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AD4CF2-F6EE-CF43-B475-9ACA1F8A6675}"/>
                  </a:ext>
                </a:extLst>
              </p:cNvPr>
              <p:cNvSpPr txBox="1"/>
              <p:nvPr/>
            </p:nvSpPr>
            <p:spPr>
              <a:xfrm>
                <a:off x="1473494" y="5179903"/>
                <a:ext cx="1621466" cy="469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)→(0,0)</m:t>
                              </m:r>
                            </m:lim>
                          </m:limLow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AD4CF2-F6EE-CF43-B475-9ACA1F8A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94" y="5179903"/>
                <a:ext cx="1621466" cy="4690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0066D0-9FB7-E143-89C1-BAC80DD84B40}"/>
                  </a:ext>
                </a:extLst>
              </p:cNvPr>
              <p:cNvSpPr txBox="1"/>
              <p:nvPr/>
            </p:nvSpPr>
            <p:spPr>
              <a:xfrm>
                <a:off x="1105787" y="5818195"/>
                <a:ext cx="28707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Two different paths to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sz="1200" dirty="0"/>
                  <a:t> produce two different limits, i.e. the limit DNE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0066D0-9FB7-E143-89C1-BAC80DD84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87" y="5818195"/>
                <a:ext cx="2870789" cy="461665"/>
              </a:xfrm>
              <a:prstGeom prst="rect">
                <a:avLst/>
              </a:prstGeom>
              <a:blipFill>
                <a:blip r:embed="rId11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7C5956-2960-F04B-BE7C-7544B8E2FD90}"/>
                  </a:ext>
                </a:extLst>
              </p:cNvPr>
              <p:cNvSpPr txBox="1"/>
              <p:nvPr/>
            </p:nvSpPr>
            <p:spPr>
              <a:xfrm>
                <a:off x="6879266" y="2477376"/>
                <a:ext cx="3912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sz="1200" dirty="0"/>
                  <a:t> is not in the domain and factoring can’t be done.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7C5956-2960-F04B-BE7C-7544B8E2F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266" y="2477376"/>
                <a:ext cx="3912781" cy="276999"/>
              </a:xfrm>
              <a:prstGeom prst="rect">
                <a:avLst/>
              </a:prstGeom>
              <a:blipFill>
                <a:blip r:embed="rId1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6B2E70-210E-E344-BB0B-563D6EAEB2AE}"/>
                  </a:ext>
                </a:extLst>
              </p:cNvPr>
              <p:cNvSpPr txBox="1"/>
              <p:nvPr/>
            </p:nvSpPr>
            <p:spPr>
              <a:xfrm>
                <a:off x="7595192" y="3110306"/>
                <a:ext cx="2739655" cy="49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)→(0,0)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,0)→(0,0)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6B2E70-210E-E344-BB0B-563D6EAEB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192" y="3110306"/>
                <a:ext cx="2739655" cy="494431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3549C4-73CB-1546-B83C-3BA0FDCE147F}"/>
                  </a:ext>
                </a:extLst>
              </p:cNvPr>
              <p:cNvSpPr txBox="1"/>
              <p:nvPr/>
            </p:nvSpPr>
            <p:spPr>
              <a:xfrm>
                <a:off x="7134447" y="2736936"/>
                <a:ext cx="3402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Proceed along the path of the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-axis, i.e.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3549C4-73CB-1546-B83C-3BA0FDCE1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447" y="2736936"/>
                <a:ext cx="3402418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00B014-FF09-DD42-BB5D-D03C8F149866}"/>
                  </a:ext>
                </a:extLst>
              </p:cNvPr>
              <p:cNvSpPr txBox="1"/>
              <p:nvPr/>
            </p:nvSpPr>
            <p:spPr>
              <a:xfrm>
                <a:off x="7134447" y="3705566"/>
                <a:ext cx="34236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Proceed along the path of the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/>
                  <a:t>-axis, i.e.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00B014-FF09-DD42-BB5D-D03C8F149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447" y="3705566"/>
                <a:ext cx="3423681" cy="276999"/>
              </a:xfrm>
              <a:prstGeom prst="rect">
                <a:avLst/>
              </a:prstGeom>
              <a:blipFill>
                <a:blip r:embed="rId1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D74949-7395-A649-98CF-EE99A7CC2050}"/>
                  </a:ext>
                </a:extLst>
              </p:cNvPr>
              <p:cNvSpPr txBox="1"/>
              <p:nvPr/>
            </p:nvSpPr>
            <p:spPr>
              <a:xfrm>
                <a:off x="7542916" y="4059341"/>
                <a:ext cx="3099392" cy="49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)→(0,0)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)→(0,0)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D74949-7395-A649-98CF-EE99A7CC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916" y="4059341"/>
                <a:ext cx="3099392" cy="494431"/>
              </a:xfrm>
              <a:prstGeom prst="rect">
                <a:avLst/>
              </a:prstGeom>
              <a:blipFill>
                <a:blip r:embed="rId1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80A3921-3DE3-7E43-BCE5-FDD36682AA03}"/>
              </a:ext>
            </a:extLst>
          </p:cNvPr>
          <p:cNvSpPr txBox="1"/>
          <p:nvPr/>
        </p:nvSpPr>
        <p:spPr>
          <a:xfrm>
            <a:off x="6376875" y="4656757"/>
            <a:ext cx="5058769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Caution</a:t>
            </a:r>
            <a:r>
              <a:rPr lang="en-US" sz="1200" dirty="0"/>
              <a:t>: Two paths with the same limit does not mean the limit exists.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86F42F-B7EC-E24E-A844-10AA38B8987C}"/>
                  </a:ext>
                </a:extLst>
              </p:cNvPr>
              <p:cNvSpPr txBox="1"/>
              <p:nvPr/>
            </p:nvSpPr>
            <p:spPr>
              <a:xfrm>
                <a:off x="7616458" y="5041403"/>
                <a:ext cx="29523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Proceed along a 3rd path, the line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86F42F-B7EC-E24E-A844-10AA38B89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458" y="5041403"/>
                <a:ext cx="2952307" cy="276999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79C11A-2179-6948-AE13-B437E7D58842}"/>
                  </a:ext>
                </a:extLst>
              </p:cNvPr>
              <p:cNvSpPr txBox="1"/>
              <p:nvPr/>
            </p:nvSpPr>
            <p:spPr>
              <a:xfrm>
                <a:off x="7469373" y="5417166"/>
                <a:ext cx="3099392" cy="49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)→(0,0)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)→(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79C11A-2179-6948-AE13-B437E7D5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373" y="5417166"/>
                <a:ext cx="3099392" cy="49443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64AB5B7-A506-F446-B0BF-442AA46B7C3B}"/>
              </a:ext>
            </a:extLst>
          </p:cNvPr>
          <p:cNvSpPr txBox="1"/>
          <p:nvPr/>
        </p:nvSpPr>
        <p:spPr>
          <a:xfrm>
            <a:off x="7049388" y="6016808"/>
            <a:ext cx="4086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limit is different than the first two, so the limit DNE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5726D2-86C5-104A-BD84-1B6B19E8A2CC}"/>
              </a:ext>
            </a:extLst>
          </p:cNvPr>
          <p:cNvSpPr txBox="1"/>
          <p:nvPr/>
        </p:nvSpPr>
        <p:spPr>
          <a:xfrm>
            <a:off x="4284921" y="1690688"/>
            <a:ext cx="2732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Find the following limits, if they exist:</a:t>
            </a:r>
          </a:p>
        </p:txBody>
      </p:sp>
    </p:spTree>
    <p:extLst>
      <p:ext uri="{BB962C8B-B14F-4D97-AF65-F5344CB8AC3E}">
        <p14:creationId xmlns:p14="http://schemas.microsoft.com/office/powerpoint/2010/main" val="175374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1314B-9B31-4D4B-AE0E-8B4BC797F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07" r="9091"/>
          <a:stretch/>
        </p:blipFill>
        <p:spPr>
          <a:xfrm>
            <a:off x="20" y="-1824"/>
            <a:ext cx="12191980" cy="6865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8DE608-4123-D84D-ADE0-CE97C4D7F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4" y="709684"/>
            <a:ext cx="5124247" cy="1927695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Module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F8E58-9B8D-BA45-9422-40C133488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3" y="2988860"/>
            <a:ext cx="5344887" cy="20312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partial derivatives</a:t>
            </a:r>
          </a:p>
        </p:txBody>
      </p:sp>
    </p:spTree>
    <p:extLst>
      <p:ext uri="{BB962C8B-B14F-4D97-AF65-F5344CB8AC3E}">
        <p14:creationId xmlns:p14="http://schemas.microsoft.com/office/powerpoint/2010/main" val="198737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DB0B-D0C8-4347-9E86-556B4517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47A517-518E-5643-B843-15201A813618}"/>
                  </a:ext>
                </a:extLst>
              </p:cNvPr>
              <p:cNvSpPr txBox="1"/>
              <p:nvPr/>
            </p:nvSpPr>
            <p:spPr>
              <a:xfrm>
                <a:off x="2583713" y="1711953"/>
                <a:ext cx="56777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Suppose a small company only makes two products, smartphones and tablets. The profits are given by 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=40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−80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where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is the number of smartphones sold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/>
                  <a:t> is the number of tablets sold.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47A517-518E-5643-B843-15201A813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13" y="1711953"/>
                <a:ext cx="5677786" cy="1200329"/>
              </a:xfrm>
              <a:prstGeom prst="rect">
                <a:avLst/>
              </a:prstGeom>
              <a:blipFill>
                <a:blip r:embed="rId2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BB811B-CFDD-A847-9F51-7BC7DB0E4821}"/>
                  </a:ext>
                </a:extLst>
              </p:cNvPr>
              <p:cNvSpPr txBox="1"/>
              <p:nvPr/>
            </p:nvSpPr>
            <p:spPr>
              <a:xfrm>
                <a:off x="3838353" y="2987749"/>
                <a:ext cx="2679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How will a change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/>
                  <a:t> affect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200" dirty="0"/>
                  <a:t>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BB811B-CFDD-A847-9F51-7BC7DB0E4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53" y="2987749"/>
                <a:ext cx="2679405" cy="276999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154FC1-6F6E-BB4A-8768-CBA516593F37}"/>
                  </a:ext>
                </a:extLst>
              </p:cNvPr>
              <p:cNvSpPr txBox="1"/>
              <p:nvPr/>
            </p:nvSpPr>
            <p:spPr>
              <a:xfrm>
                <a:off x="2371062" y="3270550"/>
                <a:ext cx="6103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Suppose that sales of smartphones have been steady 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200" dirty="0"/>
                  <a:t> units and only the sales of tablets vary. How would we determine marginal profit with respect to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/>
                  <a:t>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154FC1-6F6E-BB4A-8768-CBA516593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062" y="3270550"/>
                <a:ext cx="6103088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8CB8-7838-D148-928D-8DFB099F8D1A}"/>
                  </a:ext>
                </a:extLst>
              </p:cNvPr>
              <p:cNvSpPr txBox="1"/>
              <p:nvPr/>
            </p:nvSpPr>
            <p:spPr>
              <a:xfrm>
                <a:off x="2966485" y="3880518"/>
                <a:ext cx="49122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Create a new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(10,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: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=40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(10)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−10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−80=3920−100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8CB8-7838-D148-928D-8DFB099F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85" y="3880518"/>
                <a:ext cx="4912242" cy="646331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C0DF0C-F279-7647-8DFB-D6D5F2E08AE6}"/>
                  </a:ext>
                </a:extLst>
              </p:cNvPr>
              <p:cNvSpPr txBox="1"/>
              <p:nvPr/>
            </p:nvSpPr>
            <p:spPr>
              <a:xfrm>
                <a:off x="2881424" y="4697024"/>
                <a:ext cx="50823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This shows the profit from the sale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/>
                  <a:t> tablets, assuming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is fixed 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C0DF0C-F279-7647-8DFB-D6D5F2E08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424" y="4697024"/>
                <a:ext cx="5082363" cy="276999"/>
              </a:xfrm>
              <a:prstGeom prst="rect">
                <a:avLst/>
              </a:prstGeom>
              <a:blipFill>
                <a:blip r:embed="rId6"/>
                <a:stretch>
                  <a:fillRect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0B62CF-0A93-904F-BA5F-CA05F5E9688A}"/>
                  </a:ext>
                </a:extLst>
              </p:cNvPr>
              <p:cNvSpPr txBox="1"/>
              <p:nvPr/>
            </p:nvSpPr>
            <p:spPr>
              <a:xfrm>
                <a:off x="3466214" y="5097870"/>
                <a:ext cx="3912782" cy="84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Find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 sz="1200" dirty="0"/>
                  <a:t> to get the marginal profit with respect to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20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=−100+10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0B62CF-0A93-904F-BA5F-CA05F5E96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214" y="5097870"/>
                <a:ext cx="3912782" cy="844270"/>
              </a:xfrm>
              <a:prstGeom prst="rect">
                <a:avLst/>
              </a:prstGeom>
              <a:blipFill>
                <a:blip r:embed="rId7"/>
                <a:stretch>
                  <a:fillRect t="-30882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39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243241"/>
      </a:dk2>
      <a:lt2>
        <a:srgbClr val="E8E3E2"/>
      </a:lt2>
      <a:accent1>
        <a:srgbClr val="25AED2"/>
      </a:accent1>
      <a:accent2>
        <a:srgbClr val="175ED5"/>
      </a:accent2>
      <a:accent3>
        <a:srgbClr val="4B44EA"/>
      </a:accent3>
      <a:accent4>
        <a:srgbClr val="7D2FD9"/>
      </a:accent4>
      <a:accent5>
        <a:srgbClr val="CF29E7"/>
      </a:accent5>
      <a:accent6>
        <a:srgbClr val="D5179D"/>
      </a:accent6>
      <a:hlink>
        <a:srgbClr val="C05D4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9793</TotalTime>
  <Words>3849</Words>
  <Application>Microsoft Macintosh PowerPoint</Application>
  <PresentationFormat>Widescreen</PresentationFormat>
  <Paragraphs>408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Avenir Next LT Pro</vt:lpstr>
      <vt:lpstr>Avenir Next LT Pro Light</vt:lpstr>
      <vt:lpstr>Calibri</vt:lpstr>
      <vt:lpstr>Cambria Math</vt:lpstr>
      <vt:lpstr>GradientRiseVTI</vt:lpstr>
      <vt:lpstr>Module 7</vt:lpstr>
      <vt:lpstr>Module 7</vt:lpstr>
      <vt:lpstr>functions of two variables</vt:lpstr>
      <vt:lpstr>evaluating functions</vt:lpstr>
      <vt:lpstr>limit laws</vt:lpstr>
      <vt:lpstr>examples</vt:lpstr>
      <vt:lpstr>techniques</vt:lpstr>
      <vt:lpstr>Module 7</vt:lpstr>
      <vt:lpstr>partial derivatives</vt:lpstr>
      <vt:lpstr>partial derivatives</vt:lpstr>
      <vt:lpstr>Examples</vt:lpstr>
      <vt:lpstr>2nd order partial derivatives</vt:lpstr>
      <vt:lpstr>example</vt:lpstr>
      <vt:lpstr>Module 7</vt:lpstr>
      <vt:lpstr>Relative maxima and minima</vt:lpstr>
      <vt:lpstr>location of extrema</vt:lpstr>
      <vt:lpstr>critical points</vt:lpstr>
      <vt:lpstr>test for relative extrema</vt:lpstr>
      <vt:lpstr>example</vt:lpstr>
      <vt:lpstr>your turn</vt:lpstr>
      <vt:lpstr>Module 7</vt:lpstr>
      <vt:lpstr>motivation &amp; definition</vt:lpstr>
      <vt:lpstr>example</vt:lpstr>
      <vt:lpstr>your turn</vt:lpstr>
      <vt:lpstr>Module 7</vt:lpstr>
      <vt:lpstr>tangent planes</vt:lpstr>
      <vt:lpstr>total differentials</vt:lpstr>
      <vt:lpstr>approximations</vt:lpstr>
      <vt:lpstr>approximations by differentials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Carrie Dugan</dc:creator>
  <cp:lastModifiedBy>Carrie Dugan</cp:lastModifiedBy>
  <cp:revision>762</cp:revision>
  <dcterms:created xsi:type="dcterms:W3CDTF">2020-08-28T17:24:08Z</dcterms:created>
  <dcterms:modified xsi:type="dcterms:W3CDTF">2023-10-20T15:58:06Z</dcterms:modified>
</cp:coreProperties>
</file>