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69" r:id="rId4"/>
    <p:sldId id="270" r:id="rId5"/>
    <p:sldId id="271" r:id="rId6"/>
    <p:sldId id="256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7569200" cy="10712450"/>
  <p:notesSz cx="7569200" cy="10712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92" y="-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D189-8001-425E-B58A-C28E8B0BCB8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339850"/>
            <a:ext cx="2552700" cy="3614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54613"/>
            <a:ext cx="6054725" cy="4219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7587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7587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DF79-891D-4540-855B-327EB25C8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DF79-891D-4540-855B-327EB25C8F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20859"/>
            <a:ext cx="6433820" cy="224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8972"/>
            <a:ext cx="5298440" cy="2678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3863"/>
            <a:ext cx="3292602" cy="7070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3863"/>
            <a:ext cx="3292602" cy="7070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8B30-CDDD-E4A5-9565-71B957573FF5}"/>
              </a:ext>
            </a:extLst>
          </p:cNvPr>
          <p:cNvSpPr/>
          <p:nvPr userDrawn="1"/>
        </p:nvSpPr>
        <p:spPr>
          <a:xfrm>
            <a:off x="378460" y="403225"/>
            <a:ext cx="6812280" cy="9916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498"/>
            <a:ext cx="6812280" cy="1713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3863"/>
            <a:ext cx="6812280" cy="7070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62579"/>
            <a:ext cx="2422144" cy="5356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62579"/>
            <a:ext cx="1740916" cy="5356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77557" y="10026497"/>
            <a:ext cx="160654" cy="318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6369" y="777050"/>
            <a:ext cx="2119249" cy="173154"/>
          </a:xfrm>
          <a:prstGeom prst="rect">
            <a:avLst/>
          </a:prstGeom>
        </p:spPr>
        <p:txBody>
          <a:bodyPr vert="horz" wrap="square" lIns="0" tIns="12045" rIns="0" bIns="0" rtlCol="0">
            <a:spAutoFit/>
          </a:bodyPr>
          <a:lstStyle/>
          <a:p>
            <a:pPr marL="12678">
              <a:spcBef>
                <a:spcPts val="95"/>
              </a:spcBef>
            </a:pPr>
            <a:r>
              <a:rPr sz="1048" b="1" spc="10" dirty="0">
                <a:latin typeface="Times New Roman"/>
                <a:cs typeface="Times New Roman"/>
              </a:rPr>
              <a:t>B</a:t>
            </a:r>
            <a:r>
              <a:rPr sz="649" b="1" spc="10" dirty="0">
                <a:latin typeface="Times New Roman"/>
                <a:cs typeface="Times New Roman"/>
              </a:rPr>
              <a:t>ASAVARAJESWARI</a:t>
            </a:r>
            <a:r>
              <a:rPr sz="649" b="1" spc="114" dirty="0">
                <a:latin typeface="Times New Roman"/>
                <a:cs typeface="Times New Roman"/>
              </a:rPr>
              <a:t> </a:t>
            </a:r>
            <a:r>
              <a:rPr sz="649" b="1" spc="10" dirty="0">
                <a:latin typeface="Times New Roman"/>
                <a:cs typeface="Times New Roman"/>
              </a:rPr>
              <a:t>GROUP</a:t>
            </a:r>
            <a:r>
              <a:rPr sz="649" b="1" spc="200" dirty="0">
                <a:latin typeface="Times New Roman"/>
                <a:cs typeface="Times New Roman"/>
              </a:rPr>
              <a:t> </a:t>
            </a:r>
            <a:r>
              <a:rPr sz="649" b="1" spc="10" dirty="0">
                <a:latin typeface="Times New Roman"/>
                <a:cs typeface="Times New Roman"/>
              </a:rPr>
              <a:t>OF</a:t>
            </a:r>
            <a:r>
              <a:rPr sz="649" b="1" spc="195" dirty="0">
                <a:latin typeface="Times New Roman"/>
                <a:cs typeface="Times New Roman"/>
              </a:rPr>
              <a:t> </a:t>
            </a:r>
            <a:r>
              <a:rPr sz="649" b="1" spc="-10" dirty="0">
                <a:latin typeface="Times New Roman"/>
                <a:cs typeface="Times New Roman"/>
              </a:rPr>
              <a:t>INSTITUTIONS</a:t>
            </a:r>
            <a:endParaRPr sz="64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045" y="1060419"/>
            <a:ext cx="5236948" cy="5131382"/>
          </a:xfrm>
          <a:prstGeom prst="rect">
            <a:avLst/>
          </a:prstGeom>
        </p:spPr>
        <p:txBody>
          <a:bodyPr vert="horz" wrap="square" lIns="0" tIns="13947" rIns="0" bIns="0" rtlCol="0">
            <a:spAutoFit/>
          </a:bodyPr>
          <a:lstStyle/>
          <a:p>
            <a:pPr marL="8241" algn="ctr">
              <a:spcBef>
                <a:spcPts val="110"/>
              </a:spcBef>
            </a:pPr>
            <a:r>
              <a:rPr sz="1747" b="1" dirty="0">
                <a:solidFill>
                  <a:srgbClr val="1F1F20"/>
                </a:solidFill>
                <a:latin typeface="Times New Roman"/>
                <a:cs typeface="Times New Roman"/>
              </a:rPr>
              <a:t>Ballari</a:t>
            </a:r>
            <a:r>
              <a:rPr sz="1747" b="1" spc="-2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1747" b="1" spc="-10" dirty="0">
                <a:solidFill>
                  <a:srgbClr val="1F1F20"/>
                </a:solidFill>
                <a:latin typeface="Times New Roman"/>
                <a:cs typeface="Times New Roman"/>
              </a:rPr>
              <a:t>Institute</a:t>
            </a:r>
            <a:r>
              <a:rPr sz="1747" b="1" spc="-40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1747" b="1" dirty="0">
                <a:solidFill>
                  <a:srgbClr val="1F1F20"/>
                </a:solidFill>
                <a:latin typeface="Times New Roman"/>
                <a:cs typeface="Times New Roman"/>
              </a:rPr>
              <a:t>of</a:t>
            </a:r>
            <a:r>
              <a:rPr sz="1747" b="1" spc="-5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1747" b="1" dirty="0">
                <a:solidFill>
                  <a:srgbClr val="1F1F20"/>
                </a:solidFill>
                <a:latin typeface="Times New Roman"/>
                <a:cs typeface="Times New Roman"/>
              </a:rPr>
              <a:t>Technology</a:t>
            </a:r>
            <a:r>
              <a:rPr sz="1747" b="1" spc="-5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1747" b="1" dirty="0">
                <a:solidFill>
                  <a:srgbClr val="1F1F20"/>
                </a:solidFill>
                <a:latin typeface="Times New Roman"/>
                <a:cs typeface="Times New Roman"/>
              </a:rPr>
              <a:t>&amp;</a:t>
            </a:r>
            <a:r>
              <a:rPr sz="1747" b="1" spc="-7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1747" b="1" spc="-10" dirty="0">
                <a:solidFill>
                  <a:srgbClr val="1F1F20"/>
                </a:solidFill>
                <a:latin typeface="Times New Roman"/>
                <a:cs typeface="Times New Roman"/>
              </a:rPr>
              <a:t>Management</a:t>
            </a:r>
            <a:endParaRPr sz="1747" dirty="0">
              <a:latin typeface="Times New Roman"/>
              <a:cs typeface="Times New Roman"/>
            </a:endParaRPr>
          </a:p>
          <a:p>
            <a:pPr marL="112838" marR="76704" algn="ctr">
              <a:lnSpc>
                <a:spcPct val="146500"/>
              </a:lnSpc>
              <a:spcBef>
                <a:spcPts val="639"/>
              </a:spcBef>
            </a:pPr>
            <a:r>
              <a:rPr sz="799" b="1" spc="-10" dirty="0">
                <a:solidFill>
                  <a:srgbClr val="1F1F20"/>
                </a:solidFill>
                <a:latin typeface="Times New Roman"/>
                <a:cs typeface="Times New Roman"/>
              </a:rPr>
              <a:t>AUTONOMOUS</a:t>
            </a:r>
            <a:r>
              <a:rPr sz="799" b="1" spc="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799" b="1" dirty="0">
                <a:solidFill>
                  <a:srgbClr val="1F1F20"/>
                </a:solidFill>
                <a:latin typeface="Times New Roman"/>
                <a:cs typeface="Times New Roman"/>
              </a:rPr>
              <a:t>INSTITUTE</a:t>
            </a:r>
            <a:r>
              <a:rPr sz="799" b="1" spc="30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799" b="1" spc="-10" dirty="0">
                <a:solidFill>
                  <a:srgbClr val="1F1F20"/>
                </a:solidFill>
                <a:latin typeface="Times New Roman"/>
                <a:cs typeface="Times New Roman"/>
              </a:rPr>
              <a:t>UNDER</a:t>
            </a:r>
            <a:r>
              <a:rPr sz="799" b="1" spc="-20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VISVESVARAYA</a:t>
            </a:r>
            <a:r>
              <a:rPr sz="799" b="1" spc="-15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TECHNOLOGICAL</a:t>
            </a:r>
            <a:r>
              <a:rPr sz="799" b="1" spc="35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UNIVERSITYJNANA</a:t>
            </a:r>
            <a:r>
              <a:rPr sz="799" b="1" spc="-15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SANGAMA,</a:t>
            </a:r>
            <a:r>
              <a:rPr sz="799" b="1" spc="499" dirty="0">
                <a:latin typeface="Times New Roman"/>
                <a:cs typeface="Times New Roman"/>
              </a:rPr>
              <a:t> </a:t>
            </a:r>
            <a:r>
              <a:rPr sz="799" b="1" dirty="0">
                <a:latin typeface="Times New Roman"/>
                <a:cs typeface="Times New Roman"/>
              </a:rPr>
              <a:t>BELAGAVI</a:t>
            </a:r>
            <a:r>
              <a:rPr sz="799" b="1" spc="-45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590018</a:t>
            </a:r>
            <a:endParaRPr sz="79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9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9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99" dirty="0">
              <a:latin typeface="Times New Roman"/>
              <a:cs typeface="Times New Roman"/>
            </a:endParaRPr>
          </a:p>
          <a:p>
            <a:pPr>
              <a:spcBef>
                <a:spcPts val="135"/>
              </a:spcBef>
            </a:pPr>
            <a:endParaRPr sz="799" dirty="0">
              <a:latin typeface="Times New Roman"/>
              <a:cs typeface="Times New Roman"/>
            </a:endParaRPr>
          </a:p>
          <a:p>
            <a:pPr marL="27893" algn="ctr"/>
            <a:r>
              <a:rPr sz="1348" b="1" spc="-10" dirty="0">
                <a:latin typeface="Times New Roman"/>
                <a:cs typeface="Times New Roman"/>
              </a:rPr>
              <a:t>INTERNSHIP</a:t>
            </a:r>
            <a:endParaRPr sz="1348" dirty="0">
              <a:latin typeface="Times New Roman"/>
              <a:cs typeface="Times New Roman"/>
            </a:endParaRPr>
          </a:p>
          <a:p>
            <a:pPr marL="33598" algn="ctr">
              <a:spcBef>
                <a:spcPts val="689"/>
              </a:spcBef>
            </a:pPr>
            <a:r>
              <a:rPr sz="1348" b="1" dirty="0">
                <a:latin typeface="Times New Roman"/>
                <a:cs typeface="Times New Roman"/>
              </a:rPr>
              <a:t>Report</a:t>
            </a:r>
            <a:r>
              <a:rPr sz="1348" b="1" spc="15" dirty="0">
                <a:latin typeface="Times New Roman"/>
                <a:cs typeface="Times New Roman"/>
              </a:rPr>
              <a:t> </a:t>
            </a:r>
            <a:r>
              <a:rPr sz="1348" b="1" spc="-25" dirty="0">
                <a:latin typeface="Times New Roman"/>
                <a:cs typeface="Times New Roman"/>
              </a:rPr>
              <a:t>On</a:t>
            </a:r>
            <a:endParaRPr lang="en-IN" sz="1348" b="1" spc="-25" dirty="0">
              <a:latin typeface="Times New Roman"/>
              <a:cs typeface="Times New Roman"/>
            </a:endParaRPr>
          </a:p>
          <a:p>
            <a:pPr marL="33598" algn="ctr">
              <a:spcBef>
                <a:spcPts val="689"/>
              </a:spcBef>
            </a:pPr>
            <a:r>
              <a:rPr lang="en-IN" sz="1348" b="1" spc="-25" dirty="0">
                <a:latin typeface="Times New Roman"/>
                <a:cs typeface="Times New Roman"/>
              </a:rPr>
              <a:t>CUSTOM WORKOUT PLANNING</a:t>
            </a:r>
            <a:endParaRPr sz="1348" dirty="0">
              <a:latin typeface="Times New Roman"/>
              <a:cs typeface="Times New Roman"/>
            </a:endParaRPr>
          </a:p>
          <a:p>
            <a:pPr algn="ctr">
              <a:spcBef>
                <a:spcPts val="714"/>
              </a:spcBef>
            </a:pPr>
            <a:r>
              <a:rPr sz="1348" spc="-30" dirty="0">
                <a:latin typeface="Times New Roman"/>
                <a:cs typeface="Times New Roman"/>
              </a:rPr>
              <a:t>Submitted</a:t>
            </a:r>
            <a:r>
              <a:rPr sz="1348" spc="-15" dirty="0">
                <a:latin typeface="Times New Roman"/>
                <a:cs typeface="Times New Roman"/>
              </a:rPr>
              <a:t> </a:t>
            </a:r>
            <a:r>
              <a:rPr sz="1348" dirty="0">
                <a:latin typeface="Times New Roman"/>
                <a:cs typeface="Times New Roman"/>
              </a:rPr>
              <a:t>in</a:t>
            </a:r>
            <a:r>
              <a:rPr sz="1348" spc="40" dirty="0">
                <a:latin typeface="Times New Roman"/>
                <a:cs typeface="Times New Roman"/>
              </a:rPr>
              <a:t> </a:t>
            </a:r>
            <a:r>
              <a:rPr sz="1348" spc="-10" dirty="0">
                <a:latin typeface="Times New Roman"/>
                <a:cs typeface="Times New Roman"/>
              </a:rPr>
              <a:t>partial</a:t>
            </a:r>
            <a:r>
              <a:rPr sz="1348" spc="15" dirty="0">
                <a:latin typeface="Times New Roman"/>
                <a:cs typeface="Times New Roman"/>
              </a:rPr>
              <a:t> </a:t>
            </a:r>
            <a:r>
              <a:rPr sz="1348" spc="-30" dirty="0">
                <a:latin typeface="Times New Roman"/>
                <a:cs typeface="Times New Roman"/>
              </a:rPr>
              <a:t>fulfillment</a:t>
            </a:r>
            <a:r>
              <a:rPr sz="1348" spc="15" dirty="0">
                <a:latin typeface="Times New Roman"/>
                <a:cs typeface="Times New Roman"/>
              </a:rPr>
              <a:t> </a:t>
            </a:r>
            <a:r>
              <a:rPr sz="1348" dirty="0">
                <a:latin typeface="Times New Roman"/>
                <a:cs typeface="Times New Roman"/>
              </a:rPr>
              <a:t>of</a:t>
            </a:r>
            <a:r>
              <a:rPr sz="1348" spc="10" dirty="0">
                <a:latin typeface="Times New Roman"/>
                <a:cs typeface="Times New Roman"/>
              </a:rPr>
              <a:t> </a:t>
            </a:r>
            <a:r>
              <a:rPr sz="1348" dirty="0">
                <a:latin typeface="Times New Roman"/>
                <a:cs typeface="Times New Roman"/>
              </a:rPr>
              <a:t>the</a:t>
            </a:r>
            <a:r>
              <a:rPr sz="1348" spc="10" dirty="0">
                <a:latin typeface="Times New Roman"/>
                <a:cs typeface="Times New Roman"/>
              </a:rPr>
              <a:t> </a:t>
            </a:r>
            <a:r>
              <a:rPr sz="1348" spc="-30" dirty="0">
                <a:latin typeface="Times New Roman"/>
                <a:cs typeface="Times New Roman"/>
              </a:rPr>
              <a:t>requirements</a:t>
            </a:r>
            <a:r>
              <a:rPr sz="1348" spc="20" dirty="0">
                <a:latin typeface="Times New Roman"/>
                <a:cs typeface="Times New Roman"/>
              </a:rPr>
              <a:t> </a:t>
            </a:r>
            <a:r>
              <a:rPr sz="1348" dirty="0">
                <a:latin typeface="Times New Roman"/>
                <a:cs typeface="Times New Roman"/>
              </a:rPr>
              <a:t>for</a:t>
            </a:r>
            <a:r>
              <a:rPr sz="1348" spc="5" dirty="0">
                <a:latin typeface="Times New Roman"/>
                <a:cs typeface="Times New Roman"/>
              </a:rPr>
              <a:t> </a:t>
            </a:r>
            <a:r>
              <a:rPr sz="1348" dirty="0">
                <a:latin typeface="Times New Roman"/>
                <a:cs typeface="Times New Roman"/>
              </a:rPr>
              <a:t>the</a:t>
            </a:r>
            <a:r>
              <a:rPr sz="1348" spc="10" dirty="0">
                <a:latin typeface="Times New Roman"/>
                <a:cs typeface="Times New Roman"/>
              </a:rPr>
              <a:t> </a:t>
            </a:r>
            <a:r>
              <a:rPr sz="1348" spc="-35" dirty="0">
                <a:latin typeface="Times New Roman"/>
                <a:cs typeface="Times New Roman"/>
              </a:rPr>
              <a:t>award</a:t>
            </a:r>
            <a:r>
              <a:rPr sz="1348" spc="-50" dirty="0">
                <a:latin typeface="Times New Roman"/>
                <a:cs typeface="Times New Roman"/>
              </a:rPr>
              <a:t> </a:t>
            </a:r>
            <a:r>
              <a:rPr sz="1348" dirty="0">
                <a:latin typeface="Times New Roman"/>
                <a:cs typeface="Times New Roman"/>
              </a:rPr>
              <a:t>of</a:t>
            </a:r>
            <a:r>
              <a:rPr sz="1348" spc="45" dirty="0">
                <a:latin typeface="Times New Roman"/>
                <a:cs typeface="Times New Roman"/>
              </a:rPr>
              <a:t> </a:t>
            </a:r>
            <a:r>
              <a:rPr sz="1348" spc="-25" dirty="0">
                <a:latin typeface="Times New Roman"/>
                <a:cs typeface="Times New Roman"/>
              </a:rPr>
              <a:t>degree</a:t>
            </a:r>
            <a:r>
              <a:rPr sz="1348" spc="15" dirty="0">
                <a:latin typeface="Times New Roman"/>
                <a:cs typeface="Times New Roman"/>
              </a:rPr>
              <a:t> </a:t>
            </a:r>
            <a:r>
              <a:rPr sz="1348" spc="-25" dirty="0">
                <a:latin typeface="Times New Roman"/>
                <a:cs typeface="Times New Roman"/>
              </a:rPr>
              <a:t>of</a:t>
            </a:r>
            <a:endParaRPr sz="1348" dirty="0">
              <a:latin typeface="Times New Roman"/>
              <a:cs typeface="Times New Roman"/>
            </a:endParaRPr>
          </a:p>
          <a:p>
            <a:pPr marL="1482740" marR="1445339" algn="ctr">
              <a:lnSpc>
                <a:spcPts val="1977"/>
              </a:lnSpc>
              <a:spcBef>
                <a:spcPts val="849"/>
              </a:spcBef>
            </a:pPr>
            <a:r>
              <a:rPr sz="1747" b="1" dirty="0">
                <a:solidFill>
                  <a:srgbClr val="990099"/>
                </a:solidFill>
                <a:latin typeface="Times New Roman"/>
                <a:cs typeface="Times New Roman"/>
              </a:rPr>
              <a:t>Bachelor</a:t>
            </a:r>
            <a:r>
              <a:rPr sz="1747" b="1" spc="-4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747" b="1" dirty="0">
                <a:solidFill>
                  <a:srgbClr val="990099"/>
                </a:solidFill>
                <a:latin typeface="Times New Roman"/>
                <a:cs typeface="Times New Roman"/>
              </a:rPr>
              <a:t>of</a:t>
            </a:r>
            <a:r>
              <a:rPr sz="1747" b="1" spc="-3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747" b="1" spc="-10" dirty="0">
                <a:solidFill>
                  <a:srgbClr val="990099"/>
                </a:solidFill>
                <a:latin typeface="Times New Roman"/>
                <a:cs typeface="Times New Roman"/>
              </a:rPr>
              <a:t>Engineering </a:t>
            </a:r>
            <a:r>
              <a:rPr sz="1747" b="1" spc="-25" dirty="0">
                <a:latin typeface="Times New Roman"/>
                <a:cs typeface="Times New Roman"/>
              </a:rPr>
              <a:t>In</a:t>
            </a:r>
            <a:endParaRPr sz="1747" dirty="0">
              <a:latin typeface="Times New Roman"/>
              <a:cs typeface="Times New Roman"/>
            </a:endParaRPr>
          </a:p>
          <a:p>
            <a:pPr>
              <a:spcBef>
                <a:spcPts val="110"/>
              </a:spcBef>
            </a:pPr>
            <a:r>
              <a:rPr lang="en-IN" sz="1497" dirty="0">
                <a:latin typeface="Times New Roman"/>
                <a:cs typeface="Times New Roman"/>
              </a:rPr>
              <a:t>    ARTIFICIAL INTELLIGENCE AND MACHINE LEARNING</a:t>
            </a:r>
            <a:endParaRPr sz="1497" dirty="0">
              <a:latin typeface="Times New Roman"/>
              <a:cs typeface="Times New Roman"/>
            </a:endParaRPr>
          </a:p>
          <a:p>
            <a:pPr marL="43107" algn="ctr">
              <a:spcBef>
                <a:spcPts val="5"/>
              </a:spcBef>
            </a:pPr>
            <a:r>
              <a:rPr sz="1497" b="1" dirty="0">
                <a:latin typeface="Times New Roman"/>
                <a:cs typeface="Times New Roman"/>
              </a:rPr>
              <a:t>Submitted</a:t>
            </a:r>
            <a:r>
              <a:rPr sz="1497" b="1" spc="-90" dirty="0">
                <a:latin typeface="Times New Roman"/>
                <a:cs typeface="Times New Roman"/>
              </a:rPr>
              <a:t> </a:t>
            </a:r>
            <a:r>
              <a:rPr sz="1497" b="1" spc="-25" dirty="0">
                <a:latin typeface="Times New Roman"/>
                <a:cs typeface="Times New Roman"/>
              </a:rPr>
              <a:t>by</a:t>
            </a:r>
            <a:endParaRPr lang="en-IN" sz="1497" b="1" spc="-25" dirty="0">
              <a:latin typeface="Times New Roman"/>
              <a:cs typeface="Times New Roman"/>
            </a:endParaRPr>
          </a:p>
          <a:p>
            <a:pPr marL="43107" algn="ctr">
              <a:spcBef>
                <a:spcPts val="5"/>
              </a:spcBef>
            </a:pPr>
            <a:r>
              <a:rPr lang="en-IN" sz="1497" b="1" spc="-25" dirty="0">
                <a:latin typeface="Times New Roman"/>
                <a:cs typeface="Times New Roman"/>
              </a:rPr>
              <a:t>KARUTURI NANDINI</a:t>
            </a:r>
            <a:endParaRPr sz="1497" dirty="0">
              <a:latin typeface="Times New Roman"/>
              <a:cs typeface="Times New Roman"/>
            </a:endParaRPr>
          </a:p>
          <a:p>
            <a:pPr marL="756901" marR="670054" algn="ctr">
              <a:lnSpc>
                <a:spcPct val="143700"/>
              </a:lnSpc>
              <a:spcBef>
                <a:spcPts val="10"/>
              </a:spcBef>
            </a:pPr>
            <a:r>
              <a:rPr sz="1398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3BR22</a:t>
            </a:r>
            <a:r>
              <a:rPr lang="en-IN" sz="1398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AI078</a:t>
            </a:r>
            <a:endParaRPr sz="1398" dirty="0">
              <a:latin typeface="Times New Roman"/>
              <a:cs typeface="Times New Roman"/>
            </a:endParaRPr>
          </a:p>
          <a:p>
            <a:pPr>
              <a:spcBef>
                <a:spcPts val="1013"/>
              </a:spcBef>
            </a:pPr>
            <a:endParaRPr sz="1398" dirty="0">
              <a:latin typeface="Times New Roman"/>
              <a:cs typeface="Times New Roman"/>
            </a:endParaRPr>
          </a:p>
          <a:p>
            <a:pPr marL="1651997" marR="1617765" algn="ctr">
              <a:lnSpc>
                <a:spcPts val="1727"/>
              </a:lnSpc>
            </a:pPr>
            <a:r>
              <a:rPr sz="1497" b="1" dirty="0">
                <a:latin typeface="Times New Roman"/>
                <a:cs typeface="Times New Roman"/>
              </a:rPr>
              <a:t>Internship</a:t>
            </a:r>
            <a:r>
              <a:rPr sz="1497" b="1" spc="165" dirty="0">
                <a:latin typeface="Times New Roman"/>
                <a:cs typeface="Times New Roman"/>
              </a:rPr>
              <a:t> </a:t>
            </a:r>
            <a:r>
              <a:rPr sz="1497" b="1" dirty="0">
                <a:latin typeface="Times New Roman"/>
                <a:cs typeface="Times New Roman"/>
              </a:rPr>
              <a:t>Carried</a:t>
            </a:r>
            <a:r>
              <a:rPr sz="1497" b="1" spc="140" dirty="0">
                <a:latin typeface="Times New Roman"/>
                <a:cs typeface="Times New Roman"/>
              </a:rPr>
              <a:t> </a:t>
            </a:r>
            <a:r>
              <a:rPr sz="1497" b="1" spc="-25" dirty="0">
                <a:latin typeface="Times New Roman"/>
                <a:cs typeface="Times New Roman"/>
              </a:rPr>
              <a:t>Out By</a:t>
            </a:r>
            <a:endParaRPr sz="1497" dirty="0">
              <a:latin typeface="Times New Roman"/>
              <a:cs typeface="Times New Roman"/>
            </a:endParaRPr>
          </a:p>
          <a:p>
            <a:pPr marR="138195" algn="ctr">
              <a:lnSpc>
                <a:spcPts val="1527"/>
              </a:lnSpc>
            </a:pPr>
            <a:r>
              <a:rPr sz="1398" b="1" dirty="0">
                <a:solidFill>
                  <a:srgbClr val="17375E"/>
                </a:solidFill>
                <a:latin typeface="Times New Roman"/>
                <a:cs typeface="Times New Roman"/>
              </a:rPr>
              <a:t>EZ</a:t>
            </a:r>
            <a:r>
              <a:rPr sz="1398" b="1" spc="-5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398" b="1" dirty="0">
                <a:solidFill>
                  <a:srgbClr val="17375E"/>
                </a:solidFill>
                <a:latin typeface="Times New Roman"/>
                <a:cs typeface="Times New Roman"/>
              </a:rPr>
              <a:t>TRAININGS</a:t>
            </a:r>
            <a:r>
              <a:rPr sz="1398" b="1" spc="-4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398" b="1" dirty="0">
                <a:solidFill>
                  <a:srgbClr val="17375E"/>
                </a:solidFill>
                <a:latin typeface="Times New Roman"/>
                <a:cs typeface="Times New Roman"/>
              </a:rPr>
              <a:t>&amp;</a:t>
            </a:r>
            <a:r>
              <a:rPr sz="1398" b="1" spc="-2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39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TECHNOLOGIES</a:t>
            </a:r>
            <a:r>
              <a:rPr sz="1398" b="1" spc="-3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39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PVT.LTD</a:t>
            </a:r>
            <a:endParaRPr sz="1398" dirty="0">
              <a:latin typeface="Times New Roman"/>
              <a:cs typeface="Times New Roman"/>
            </a:endParaRPr>
          </a:p>
          <a:p>
            <a:pPr marR="141998" algn="ctr">
              <a:lnSpc>
                <a:spcPts val="1592"/>
              </a:lnSpc>
            </a:pPr>
            <a:r>
              <a:rPr sz="1348" b="1" spc="-10" dirty="0">
                <a:latin typeface="Times New Roman"/>
                <a:cs typeface="Times New Roman"/>
              </a:rPr>
              <a:t>HYDERABAD</a:t>
            </a:r>
            <a:endParaRPr sz="134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0268" y="7583289"/>
            <a:ext cx="1147425" cy="872164"/>
          </a:xfrm>
          <a:prstGeom prst="rect">
            <a:avLst/>
          </a:prstGeom>
        </p:spPr>
        <p:txBody>
          <a:bodyPr vert="horz" wrap="square" lIns="0" tIns="112841" rIns="0" bIns="0" rtlCol="0">
            <a:spAutoFit/>
          </a:bodyPr>
          <a:lstStyle/>
          <a:p>
            <a:pPr marL="12678">
              <a:spcBef>
                <a:spcPts val="888"/>
              </a:spcBef>
            </a:pPr>
            <a:r>
              <a:rPr sz="1348" b="1">
                <a:solidFill>
                  <a:srgbClr val="00682F"/>
                </a:solidFill>
                <a:latin typeface="Times New Roman"/>
                <a:cs typeface="Times New Roman"/>
              </a:rPr>
              <a:t>External</a:t>
            </a:r>
            <a:r>
              <a:rPr sz="1348" b="1" spc="-60">
                <a:solidFill>
                  <a:srgbClr val="00682F"/>
                </a:solidFill>
                <a:latin typeface="Times New Roman"/>
                <a:cs typeface="Times New Roman"/>
              </a:rPr>
              <a:t> </a:t>
            </a:r>
            <a:r>
              <a:rPr lang="en-IN" sz="1348" b="1" spc="-10">
                <a:solidFill>
                  <a:srgbClr val="00682F"/>
                </a:solidFill>
                <a:latin typeface="Times New Roman"/>
                <a:cs typeface="Times New Roman"/>
              </a:rPr>
              <a:t>G</a:t>
            </a:r>
            <a:r>
              <a:rPr sz="1348" b="1" spc="-10">
                <a:solidFill>
                  <a:srgbClr val="00682F"/>
                </a:solidFill>
                <a:latin typeface="Times New Roman"/>
                <a:cs typeface="Times New Roman"/>
              </a:rPr>
              <a:t>uid</a:t>
            </a:r>
            <a:r>
              <a:rPr lang="en-IN" sz="1348" b="1" spc="-10" dirty="0">
                <a:solidFill>
                  <a:srgbClr val="00682F"/>
                </a:solidFill>
                <a:latin typeface="Times New Roman"/>
                <a:cs typeface="Times New Roman"/>
              </a:rPr>
              <a:t>e</a:t>
            </a:r>
          </a:p>
          <a:p>
            <a:pPr marL="12678">
              <a:spcBef>
                <a:spcPts val="888"/>
              </a:spcBef>
            </a:pPr>
            <a:r>
              <a:rPr lang="en-IN" sz="1348" b="1" spc="-10" dirty="0">
                <a:solidFill>
                  <a:srgbClr val="00682F"/>
                </a:solidFill>
                <a:latin typeface="Times New Roman"/>
                <a:cs typeface="Times New Roman"/>
              </a:rPr>
              <a:t>Bijen Singha</a:t>
            </a:r>
            <a:endParaRPr sz="1048" dirty="0">
              <a:latin typeface="Times New Roman"/>
              <a:cs typeface="Times New Roman"/>
            </a:endParaRPr>
          </a:p>
          <a:p>
            <a:pPr marL="103962">
              <a:spcBef>
                <a:spcPts val="724"/>
              </a:spcBef>
            </a:pPr>
            <a:r>
              <a:rPr sz="898" b="1" dirty="0">
                <a:latin typeface="Times New Roman"/>
                <a:cs typeface="Times New Roman"/>
              </a:rPr>
              <a:t>Technical</a:t>
            </a:r>
            <a:r>
              <a:rPr sz="898" b="1" spc="15" dirty="0">
                <a:latin typeface="Times New Roman"/>
                <a:cs typeface="Times New Roman"/>
              </a:rPr>
              <a:t> </a:t>
            </a:r>
            <a:r>
              <a:rPr sz="898" b="1" spc="-10" dirty="0">
                <a:latin typeface="Times New Roman"/>
                <a:cs typeface="Times New Roman"/>
              </a:rPr>
              <a:t>Trainer</a:t>
            </a:r>
            <a:endParaRPr sz="89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2739" y="7583290"/>
            <a:ext cx="1326195" cy="1382560"/>
          </a:xfrm>
          <a:prstGeom prst="rect">
            <a:avLst/>
          </a:prstGeom>
        </p:spPr>
        <p:txBody>
          <a:bodyPr vert="horz" wrap="square" lIns="0" tIns="112841" rIns="0" bIns="0" rtlCol="0">
            <a:spAutoFit/>
          </a:bodyPr>
          <a:lstStyle/>
          <a:p>
            <a:pPr marL="39937">
              <a:spcBef>
                <a:spcPts val="888"/>
              </a:spcBef>
            </a:pPr>
            <a:r>
              <a:rPr sz="1348" b="1" spc="-10" dirty="0">
                <a:solidFill>
                  <a:srgbClr val="00682F"/>
                </a:solidFill>
                <a:latin typeface="Times New Roman"/>
                <a:cs typeface="Times New Roman"/>
              </a:rPr>
              <a:t>Internal </a:t>
            </a:r>
            <a:r>
              <a:rPr sz="1348" b="1" spc="-20" dirty="0">
                <a:solidFill>
                  <a:srgbClr val="00682F"/>
                </a:solidFill>
                <a:latin typeface="Times New Roman"/>
                <a:cs typeface="Times New Roman"/>
              </a:rPr>
              <a:t>Guide</a:t>
            </a:r>
            <a:endParaRPr lang="en-IN" sz="1348" b="1" spc="-20" dirty="0">
              <a:solidFill>
                <a:srgbClr val="00682F"/>
              </a:solidFill>
              <a:latin typeface="Times New Roman"/>
              <a:cs typeface="Times New Roman"/>
            </a:endParaRPr>
          </a:p>
          <a:p>
            <a:pPr marL="39937">
              <a:spcBef>
                <a:spcPts val="888"/>
              </a:spcBef>
            </a:pPr>
            <a:r>
              <a:rPr lang="en-IN" sz="1348" b="1" spc="-20" dirty="0">
                <a:solidFill>
                  <a:srgbClr val="00682F"/>
                </a:solidFill>
                <a:latin typeface="Times New Roman"/>
                <a:cs typeface="Times New Roman"/>
              </a:rPr>
              <a:t>     Tousiff</a:t>
            </a:r>
            <a:endParaRPr sz="1348" dirty="0">
              <a:latin typeface="Times New Roman"/>
              <a:cs typeface="Times New Roman"/>
            </a:endParaRPr>
          </a:p>
          <a:p>
            <a:pPr marL="12678" marR="23455" indent="100159">
              <a:lnSpc>
                <a:spcPts val="1977"/>
              </a:lnSpc>
              <a:spcBef>
                <a:spcPts val="45"/>
              </a:spcBef>
            </a:pPr>
            <a:r>
              <a:rPr lang="en-IN"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Asst.prof</a:t>
            </a:r>
            <a:r>
              <a:rPr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,</a:t>
            </a:r>
            <a:r>
              <a:rPr lang="en-IN"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AIML</a:t>
            </a:r>
            <a:r>
              <a:rPr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endParaRPr lang="en-IN" sz="1048" b="1" spc="-1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12678" marR="23455" indent="100159">
              <a:lnSpc>
                <a:spcPts val="1977"/>
              </a:lnSpc>
              <a:spcBef>
                <a:spcPts val="45"/>
              </a:spcBef>
            </a:pPr>
            <a:r>
              <a:rPr lang="en-IN"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       Santosh</a:t>
            </a:r>
            <a:endParaRPr sz="1048" dirty="0">
              <a:latin typeface="Times New Roman"/>
              <a:cs typeface="Times New Roman"/>
            </a:endParaRPr>
          </a:p>
          <a:p>
            <a:pPr marL="181301">
              <a:spcBef>
                <a:spcPts val="534"/>
              </a:spcBef>
            </a:pPr>
            <a:r>
              <a:rPr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Asst.</a:t>
            </a:r>
            <a:r>
              <a:rPr sz="1048" b="1" spc="-2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prof,</a:t>
            </a:r>
            <a:r>
              <a:rPr lang="en-IN"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AIML</a:t>
            </a:r>
            <a:endParaRPr sz="104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455" y="9279556"/>
            <a:ext cx="4028665" cy="1073254"/>
          </a:xfrm>
          <a:prstGeom prst="rect">
            <a:avLst/>
          </a:prstGeom>
        </p:spPr>
        <p:txBody>
          <a:bodyPr vert="horz" wrap="square" lIns="0" tIns="14580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BALLARI</a:t>
            </a:r>
            <a:r>
              <a:rPr sz="1098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1098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098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1098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1098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MANAGEMENT</a:t>
            </a:r>
            <a:endParaRPr sz="1098">
              <a:latin typeface="Times New Roman"/>
              <a:cs typeface="Times New Roman"/>
            </a:endParaRPr>
          </a:p>
          <a:p>
            <a:pPr marR="13312" algn="ctr">
              <a:spcBef>
                <a:spcPts val="30"/>
              </a:spcBef>
            </a:pPr>
            <a:r>
              <a:rPr sz="649" spc="-10" dirty="0">
                <a:solidFill>
                  <a:srgbClr val="001F5F"/>
                </a:solidFill>
                <a:latin typeface="Times New Roman"/>
                <a:cs typeface="Times New Roman"/>
              </a:rPr>
              <a:t>NACC</a:t>
            </a:r>
            <a:r>
              <a:rPr sz="649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spc="-10" dirty="0">
                <a:solidFill>
                  <a:srgbClr val="001F5F"/>
                </a:solidFill>
                <a:latin typeface="Times New Roman"/>
                <a:cs typeface="Times New Roman"/>
              </a:rPr>
              <a:t>Accredited</a:t>
            </a:r>
            <a:r>
              <a:rPr sz="649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spc="-10" dirty="0">
                <a:solidFill>
                  <a:srgbClr val="001F5F"/>
                </a:solidFill>
                <a:latin typeface="Times New Roman"/>
                <a:cs typeface="Times New Roman"/>
              </a:rPr>
              <a:t>Institution*</a:t>
            </a:r>
            <a:endParaRPr sz="649">
              <a:latin typeface="Times New Roman"/>
              <a:cs typeface="Times New Roman"/>
            </a:endParaRPr>
          </a:p>
          <a:p>
            <a:pPr marL="533127" marR="539466" algn="ctr">
              <a:lnSpc>
                <a:spcPts val="719"/>
              </a:lnSpc>
              <a:spcBef>
                <a:spcPts val="229"/>
              </a:spcBef>
            </a:pP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(Recognized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649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Govt.</a:t>
            </a:r>
            <a:r>
              <a:rPr sz="649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649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Karnataka,</a:t>
            </a:r>
            <a:r>
              <a:rPr sz="649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approved</a:t>
            </a:r>
            <a:r>
              <a:rPr sz="649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AICTE,</a:t>
            </a:r>
            <a:r>
              <a:rPr sz="649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New</a:t>
            </a:r>
            <a:r>
              <a:rPr sz="649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Delhi</a:t>
            </a:r>
            <a:r>
              <a:rPr sz="649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&amp;</a:t>
            </a:r>
            <a:r>
              <a:rPr sz="649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Affiliated</a:t>
            </a:r>
            <a:r>
              <a:rPr sz="649" b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649" b="1" spc="49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Visvesvaraya</a:t>
            </a:r>
            <a:r>
              <a:rPr sz="649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Technological</a:t>
            </a:r>
            <a:r>
              <a:rPr sz="649" b="1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University,</a:t>
            </a:r>
            <a:r>
              <a:rPr sz="649" b="1" spc="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Belagavi)</a:t>
            </a:r>
            <a:endParaRPr sz="649">
              <a:latin typeface="Times New Roman"/>
              <a:cs typeface="Times New Roman"/>
            </a:endParaRPr>
          </a:p>
          <a:p>
            <a:pPr marL="738517" marR="739151" algn="ctr">
              <a:lnSpc>
                <a:spcPct val="110800"/>
              </a:lnSpc>
              <a:spcBef>
                <a:spcPts val="25"/>
              </a:spcBef>
            </a:pP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"Jnana</a:t>
            </a:r>
            <a:r>
              <a:rPr sz="649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Gangotri"</a:t>
            </a:r>
            <a:r>
              <a:rPr sz="649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Campus,</a:t>
            </a:r>
            <a:r>
              <a:rPr sz="649" b="1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No.873/2,</a:t>
            </a:r>
            <a:r>
              <a:rPr sz="649" b="1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Ballari-Hospet</a:t>
            </a:r>
            <a:r>
              <a:rPr sz="649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Road,</a:t>
            </a:r>
            <a:r>
              <a:rPr sz="649" b="1" spc="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Allipur,</a:t>
            </a:r>
            <a:r>
              <a:rPr sz="649" b="1" spc="49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Ballar1-583</a:t>
            </a:r>
            <a:r>
              <a:rPr sz="649" b="1" spc="35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104</a:t>
            </a:r>
            <a:r>
              <a:rPr sz="649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(Karnataka)</a:t>
            </a:r>
            <a:r>
              <a:rPr sz="649" b="1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(India)</a:t>
            </a:r>
            <a:endParaRPr sz="649">
              <a:latin typeface="Times New Roman"/>
              <a:cs typeface="Times New Roman"/>
            </a:endParaRPr>
          </a:p>
          <a:p>
            <a:pPr marR="6339" algn="ctr">
              <a:lnSpc>
                <a:spcPts val="774"/>
              </a:lnSpc>
              <a:spcBef>
                <a:spcPts val="120"/>
              </a:spcBef>
            </a:pP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Ph:</a:t>
            </a:r>
            <a:r>
              <a:rPr sz="649" b="1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08392</a:t>
            </a:r>
            <a:r>
              <a:rPr sz="649" b="1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649" b="1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237100</a:t>
            </a:r>
            <a:r>
              <a:rPr sz="649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/</a:t>
            </a:r>
            <a:r>
              <a:rPr sz="649" b="1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237190,</a:t>
            </a:r>
            <a:r>
              <a:rPr sz="649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Fax:</a:t>
            </a:r>
            <a:r>
              <a:rPr sz="649" b="1" spc="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08392</a:t>
            </a:r>
            <a:r>
              <a:rPr sz="649" b="1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649" b="1" spc="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237197</a:t>
            </a:r>
            <a:endParaRPr sz="649">
              <a:latin typeface="Times New Roman"/>
              <a:cs typeface="Times New Roman"/>
            </a:endParaRPr>
          </a:p>
          <a:p>
            <a:pPr algn="ctr">
              <a:lnSpc>
                <a:spcPts val="1792"/>
              </a:lnSpc>
            </a:pPr>
            <a:r>
              <a:rPr sz="1497" b="1" dirty="0">
                <a:solidFill>
                  <a:srgbClr val="001F5F"/>
                </a:solidFill>
                <a:latin typeface="Times New Roman"/>
                <a:cs typeface="Times New Roman"/>
              </a:rPr>
              <a:t>2023-</a:t>
            </a:r>
            <a:r>
              <a:rPr sz="1497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2024</a:t>
            </a:r>
            <a:endParaRPr sz="149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550" y="310166"/>
            <a:ext cx="6965059" cy="10092267"/>
          </a:xfrm>
          <a:custGeom>
            <a:avLst/>
            <a:gdLst/>
            <a:ahLst/>
            <a:cxnLst/>
            <a:rect l="l" t="t" r="r" b="b"/>
            <a:pathLst>
              <a:path w="6976745" h="10109200">
                <a:moveTo>
                  <a:pt x="6921373" y="0"/>
                </a:moveTo>
                <a:lnTo>
                  <a:pt x="54864" y="0"/>
                </a:lnTo>
                <a:lnTo>
                  <a:pt x="0" y="0"/>
                </a:lnTo>
                <a:lnTo>
                  <a:pt x="0" y="55168"/>
                </a:lnTo>
                <a:lnTo>
                  <a:pt x="0" y="10053879"/>
                </a:lnTo>
                <a:lnTo>
                  <a:pt x="0" y="10108743"/>
                </a:lnTo>
                <a:lnTo>
                  <a:pt x="54864" y="10108743"/>
                </a:lnTo>
                <a:lnTo>
                  <a:pt x="6921373" y="10108743"/>
                </a:lnTo>
                <a:lnTo>
                  <a:pt x="6921373" y="10053879"/>
                </a:lnTo>
                <a:lnTo>
                  <a:pt x="54864" y="10053879"/>
                </a:lnTo>
                <a:lnTo>
                  <a:pt x="54864" y="55168"/>
                </a:lnTo>
                <a:lnTo>
                  <a:pt x="6921373" y="55168"/>
                </a:lnTo>
                <a:lnTo>
                  <a:pt x="6921373" y="0"/>
                </a:lnTo>
                <a:close/>
              </a:path>
              <a:path w="6976745" h="10109200">
                <a:moveTo>
                  <a:pt x="6976618" y="0"/>
                </a:moveTo>
                <a:lnTo>
                  <a:pt x="6921449" y="0"/>
                </a:lnTo>
                <a:lnTo>
                  <a:pt x="6921449" y="55168"/>
                </a:lnTo>
                <a:lnTo>
                  <a:pt x="6921449" y="10053879"/>
                </a:lnTo>
                <a:lnTo>
                  <a:pt x="6921449" y="10108743"/>
                </a:lnTo>
                <a:lnTo>
                  <a:pt x="6976618" y="10108743"/>
                </a:lnTo>
                <a:lnTo>
                  <a:pt x="6976618" y="10053879"/>
                </a:lnTo>
                <a:lnTo>
                  <a:pt x="6976618" y="55168"/>
                </a:lnTo>
                <a:lnTo>
                  <a:pt x="6976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70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923" y="651204"/>
            <a:ext cx="6136005" cy="845121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50" dirty="0">
                <a:latin typeface="Times New Roman"/>
                <a:cs typeface="Times New Roman"/>
              </a:rPr>
              <a:t> 5</a:t>
            </a:r>
            <a:endParaRPr sz="1600">
              <a:latin typeface="Times New Roman"/>
              <a:cs typeface="Times New Roman"/>
            </a:endParaRPr>
          </a:p>
          <a:p>
            <a:pPr marL="1549400">
              <a:lnSpc>
                <a:spcPts val="1914"/>
              </a:lnSpc>
              <a:spcBef>
                <a:spcPts val="1010"/>
              </a:spcBef>
            </a:pPr>
            <a:r>
              <a:rPr sz="1600" b="1" dirty="0">
                <a:latin typeface="Times New Roman"/>
                <a:cs typeface="Times New Roman"/>
              </a:rPr>
              <a:t>MODULE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DESCRIPTION</a:t>
            </a:r>
            <a:endParaRPr sz="1600">
              <a:latin typeface="Times New Roman"/>
              <a:cs typeface="Times New Roman"/>
            </a:endParaRPr>
          </a:p>
          <a:p>
            <a:pPr marL="182880" indent="-174625">
              <a:lnSpc>
                <a:spcPts val="2155"/>
              </a:lnSpc>
              <a:buSzPct val="94444"/>
              <a:buAutoNum type="arabicPeriod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Importing</a:t>
            </a:r>
            <a:r>
              <a:rPr sz="1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Libraries: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Imports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necessary</a:t>
            </a:r>
            <a:r>
              <a:rPr sz="18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libraries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os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Streamlit.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/>
              <a:tabLst>
                <a:tab pos="18288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Sample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Plans: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Defines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sample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plans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days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week.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Get</a:t>
            </a:r>
            <a:r>
              <a:rPr sz="1800" b="1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Personal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Details</a:t>
            </a:r>
            <a:r>
              <a:rPr sz="18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Goals:</a:t>
            </a:r>
            <a:endParaRPr sz="1800">
              <a:latin typeface="Times New Roman"/>
              <a:cs typeface="Times New Roman"/>
            </a:endParaRPr>
          </a:p>
          <a:p>
            <a:pPr marL="755015" marR="263525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goals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personal 	details.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Display</a:t>
            </a:r>
            <a:r>
              <a:rPr sz="18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Plans: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display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predefined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plans.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Process</a:t>
            </a:r>
            <a:r>
              <a:rPr sz="18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Payments: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process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membership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payments.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View</a:t>
            </a:r>
            <a:r>
              <a:rPr sz="18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Membership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Details: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view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personal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membership</a:t>
            </a:r>
            <a:r>
              <a:rPr sz="18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details.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Update</a:t>
            </a:r>
            <a:r>
              <a:rPr sz="1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Progress: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update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progress.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Track</a:t>
            </a:r>
            <a:r>
              <a:rPr sz="1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Progress: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track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view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progress.</a:t>
            </a:r>
            <a:endParaRPr sz="1800">
              <a:latin typeface="Times New Roman"/>
              <a:cs typeface="Times New Roman"/>
            </a:endParaRPr>
          </a:p>
          <a:p>
            <a:pPr marL="182880" lvl="1" indent="-179705">
              <a:lnSpc>
                <a:spcPct val="100000"/>
              </a:lnSpc>
              <a:buSzPct val="91666"/>
              <a:buAutoNum type="arabicPeriod" startAt="3"/>
              <a:tabLst>
                <a:tab pos="182880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Leave</a:t>
            </a:r>
            <a:r>
              <a:rPr sz="1800" b="1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Feedback: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leave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feedback.</a:t>
            </a:r>
            <a:endParaRPr sz="1800">
              <a:latin typeface="Times New Roman"/>
              <a:cs typeface="Times New Roman"/>
            </a:endParaRPr>
          </a:p>
          <a:p>
            <a:pPr marL="297815" lvl="1" indent="-290830">
              <a:lnSpc>
                <a:spcPct val="100000"/>
              </a:lnSpc>
              <a:buSzPct val="91666"/>
              <a:buAutoNum type="arabicPeriod" startAt="3"/>
              <a:tabLst>
                <a:tab pos="297815" algn="l"/>
              </a:tabLst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Main</a:t>
            </a:r>
            <a:r>
              <a:rPr sz="1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Function:</a:t>
            </a:r>
            <a:endParaRPr sz="1800">
              <a:latin typeface="Times New Roman"/>
              <a:cs typeface="Times New Roman"/>
            </a:endParaRPr>
          </a:p>
          <a:p>
            <a:pPr marL="755650" lvl="2" indent="-285750">
              <a:lnSpc>
                <a:spcPct val="100000"/>
              </a:lnSpc>
              <a:buAutoNum type="arabicPeriod"/>
              <a:tabLst>
                <a:tab pos="755650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Controls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flow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user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choices.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File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Handling:</a:t>
            </a:r>
            <a:endParaRPr sz="1800">
              <a:latin typeface="Times New Roman"/>
              <a:cs typeface="Times New Roman"/>
            </a:endParaRPr>
          </a:p>
          <a:p>
            <a:pPr marL="12700" marR="414655" indent="-9525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	Utilizes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file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handling</a:t>
            </a:r>
            <a:r>
              <a:rPr sz="1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store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personal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details,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goals,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membership information,</a:t>
            </a:r>
            <a:r>
              <a:rPr sz="1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workout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progress,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feedback.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Usage:</a:t>
            </a:r>
            <a:endParaRPr sz="1800">
              <a:latin typeface="Times New Roman"/>
              <a:cs typeface="Times New Roman"/>
            </a:endParaRPr>
          </a:p>
          <a:p>
            <a:pPr marL="92075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interact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sz="1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via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web interface,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selecting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options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 sidebar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menu.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778001"/>
            <a:ext cx="11861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Times New Roman"/>
                <a:cs typeface="Times New Roman"/>
              </a:rPr>
              <a:t>CHAPTER-</a:t>
            </a:r>
            <a:r>
              <a:rPr sz="1600" b="1" spc="-5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4944" y="1131824"/>
            <a:ext cx="13335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372" y="1900173"/>
            <a:ext cx="6370320" cy="612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6530">
              <a:lnSpc>
                <a:spcPct val="100000"/>
              </a:lnSpc>
              <a:spcBef>
                <a:spcPts val="100"/>
              </a:spcBef>
              <a:buSzPct val="90625"/>
              <a:buFont typeface="Arial"/>
              <a:buAutoNum type="arabicPeriod"/>
              <a:tabLst>
                <a:tab pos="18224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Start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40080" lvl="1" indent="-170180">
              <a:lnSpc>
                <a:spcPts val="1430"/>
              </a:lnSpc>
              <a:spcBef>
                <a:spcPts val="25"/>
              </a:spcBef>
              <a:buFont typeface="Wingdings"/>
              <a:buChar char=""/>
              <a:tabLst>
                <a:tab pos="640080" algn="l"/>
              </a:tabLst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streamlit).</a:t>
            </a:r>
            <a:endParaRPr sz="1200">
              <a:latin typeface="Times New Roman"/>
              <a:cs typeface="Times New Roman"/>
            </a:endParaRPr>
          </a:p>
          <a:p>
            <a:pPr marL="640080" lvl="1" indent="-170180">
              <a:lnSpc>
                <a:spcPts val="2150"/>
              </a:lnSpc>
              <a:buFont typeface="Wingdings"/>
              <a:buChar char=""/>
              <a:tabLst>
                <a:tab pos="640080" algn="l"/>
              </a:tabLst>
            </a:pPr>
            <a:r>
              <a:rPr sz="1200" spc="-10" dirty="0">
                <a:latin typeface="Times New Roman"/>
                <a:cs typeface="Times New Roman"/>
              </a:rPr>
              <a:t>Define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sample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workout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64465" indent="-160655">
              <a:lnSpc>
                <a:spcPct val="100000"/>
              </a:lnSpc>
              <a:spcBef>
                <a:spcPts val="10"/>
              </a:spcBef>
              <a:buSzPct val="90625"/>
              <a:buAutoNum type="arabicPeriod"/>
              <a:tabLst>
                <a:tab pos="164465" algn="l"/>
              </a:tabLst>
            </a:pPr>
            <a:r>
              <a:rPr sz="1600" b="1" dirty="0">
                <a:latin typeface="Times New Roman"/>
                <a:cs typeface="Times New Roman"/>
              </a:rPr>
              <a:t>Define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Functions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marR="3117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285" algn="l"/>
              </a:tabLst>
            </a:pPr>
            <a:r>
              <a:rPr sz="1400" spc="-10" dirty="0">
                <a:latin typeface="Times New Roman"/>
                <a:cs typeface="Times New Roman"/>
              </a:rPr>
              <a:t>get_personal_details_and_goals()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workout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goals.</a:t>
            </a:r>
            <a:endParaRPr sz="1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1670"/>
              </a:lnSpc>
              <a:buFont typeface="Wingdings"/>
              <a:buChar char=""/>
              <a:tabLst>
                <a:tab pos="756285" algn="l"/>
              </a:tabLst>
            </a:pPr>
            <a:r>
              <a:rPr sz="1400" spc="-10" dirty="0">
                <a:latin typeface="Times New Roman"/>
                <a:cs typeface="Times New Roman"/>
              </a:rPr>
              <a:t>display_workout_plans()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workout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plans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150"/>
              </a:lnSpc>
              <a:buFont typeface="Wingdings"/>
              <a:buChar char=""/>
              <a:tabLst>
                <a:tab pos="756285" algn="l"/>
              </a:tabLst>
            </a:pPr>
            <a:r>
              <a:rPr sz="1400" spc="-10" dirty="0">
                <a:latin typeface="Times New Roman"/>
                <a:cs typeface="Times New Roman"/>
              </a:rPr>
              <a:t>process_payments()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d:ifferent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membership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packages.</a:t>
            </a:r>
            <a:endParaRPr sz="1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Font typeface="Wingdings"/>
              <a:buChar char=""/>
              <a:tabLst>
                <a:tab pos="756285" algn="l"/>
              </a:tabLst>
            </a:pPr>
            <a:r>
              <a:rPr sz="1400" spc="-10" dirty="0">
                <a:latin typeface="Times New Roman"/>
                <a:cs typeface="Times New Roman"/>
              </a:rPr>
              <a:t>view_membership_details()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membership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285" algn="l"/>
              </a:tabLst>
            </a:pPr>
            <a:r>
              <a:rPr sz="1400" dirty="0">
                <a:latin typeface="Times New Roman"/>
                <a:cs typeface="Times New Roman"/>
              </a:rPr>
              <a:t>update_progress()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workout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progress.</a:t>
            </a:r>
            <a:endParaRPr sz="1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756285" algn="l"/>
              </a:tabLst>
            </a:pPr>
            <a:r>
              <a:rPr sz="1400" spc="-10" dirty="0">
                <a:latin typeface="Times New Roman"/>
                <a:cs typeface="Times New Roman"/>
              </a:rPr>
              <a:t>track_progress()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workout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progress.</a:t>
            </a:r>
            <a:endParaRPr sz="1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400" spc="-10" dirty="0">
                <a:latin typeface="Times New Roman"/>
                <a:cs typeface="Times New Roman"/>
              </a:rPr>
              <a:t>leave_feedback()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feedback.</a:t>
            </a:r>
            <a:endParaRPr sz="1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1670"/>
              </a:lnSpc>
              <a:spcBef>
                <a:spcPts val="5"/>
              </a:spcBef>
              <a:buFont typeface="Wingdings"/>
              <a:buChar char=""/>
              <a:tabLst>
                <a:tab pos="756285" algn="l"/>
              </a:tabLst>
            </a:pPr>
            <a:r>
              <a:rPr sz="1400" dirty="0">
                <a:latin typeface="Times New Roman"/>
                <a:cs typeface="Times New Roman"/>
              </a:rPr>
              <a:t>main()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 marL="164465" indent="-160655">
              <a:lnSpc>
                <a:spcPts val="2150"/>
              </a:lnSpc>
              <a:buSzPct val="90625"/>
              <a:buAutoNum type="arabicPeriod"/>
              <a:tabLst>
                <a:tab pos="164465" algn="l"/>
              </a:tabLst>
            </a:pPr>
            <a:r>
              <a:rPr sz="1600" b="1" dirty="0">
                <a:latin typeface="Times New Roman"/>
                <a:cs typeface="Times New Roman"/>
              </a:rPr>
              <a:t>File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Creation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1430"/>
              </a:lnSpc>
              <a:spcBef>
                <a:spcPts val="20"/>
              </a:spcBef>
              <a:buFont typeface="Wingdings"/>
              <a:buChar char=""/>
              <a:tabLst>
                <a:tab pos="756285" algn="l"/>
              </a:tabLst>
            </a:pP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164465" indent="-160655">
              <a:lnSpc>
                <a:spcPts val="1910"/>
              </a:lnSpc>
              <a:buSzPct val="90625"/>
              <a:buAutoNum type="arabicPeriod"/>
              <a:tabLst>
                <a:tab pos="164465" algn="l"/>
              </a:tabLst>
            </a:pPr>
            <a:r>
              <a:rPr sz="1600" b="1" dirty="0">
                <a:latin typeface="Times New Roman"/>
                <a:cs typeface="Times New Roman"/>
              </a:rPr>
              <a:t>Create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Streamlit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Interface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639445" lvl="1" indent="-169545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639445" algn="l"/>
              </a:tabLst>
            </a:pP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 marL="640080" lvl="1" indent="-170180">
              <a:lnSpc>
                <a:spcPts val="1430"/>
              </a:lnSpc>
              <a:buFont typeface="Wingdings"/>
              <a:buChar char=""/>
              <a:tabLst>
                <a:tab pos="640080" algn="l"/>
              </a:tabLst>
            </a:pP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sidebar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functionalities.</a:t>
            </a:r>
            <a:endParaRPr sz="1200">
              <a:latin typeface="Times New Roman"/>
              <a:cs typeface="Times New Roman"/>
            </a:endParaRPr>
          </a:p>
          <a:p>
            <a:pPr marL="164465" indent="-160655">
              <a:lnSpc>
                <a:spcPts val="1910"/>
              </a:lnSpc>
              <a:buSzPct val="90625"/>
              <a:buAutoNum type="arabicPeriod"/>
              <a:tabLst>
                <a:tab pos="164465" algn="l"/>
              </a:tabLst>
            </a:pPr>
            <a:r>
              <a:rPr sz="1600" b="1" dirty="0">
                <a:latin typeface="Times New Roman"/>
                <a:cs typeface="Times New Roman"/>
              </a:rPr>
              <a:t>Functionality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Handling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640080" lvl="1" indent="-170180">
              <a:lnSpc>
                <a:spcPts val="1430"/>
              </a:lnSpc>
              <a:spcBef>
                <a:spcPts val="15"/>
              </a:spcBef>
              <a:buFont typeface="Wingdings"/>
              <a:buChar char=""/>
              <a:tabLst>
                <a:tab pos="640080" algn="l"/>
              </a:tabLst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sidebar,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164465" indent="-160655">
              <a:lnSpc>
                <a:spcPts val="1910"/>
              </a:lnSpc>
              <a:buSzPct val="90625"/>
              <a:buAutoNum type="arabicPeriod"/>
              <a:tabLst>
                <a:tab pos="16446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Execution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1670"/>
              </a:lnSpc>
              <a:spcBef>
                <a:spcPts val="10"/>
              </a:spcBef>
              <a:buFont typeface="Wingdings"/>
              <a:buChar char=""/>
              <a:tabLst>
                <a:tab pos="756285" algn="l"/>
              </a:tabLst>
            </a:pPr>
            <a:r>
              <a:rPr sz="1400" dirty="0">
                <a:latin typeface="Times New Roman"/>
                <a:cs typeface="Times New Roman"/>
              </a:rPr>
              <a:t>Ensure 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main() </a:t>
            </a:r>
            <a:r>
              <a:rPr sz="1200" dirty="0">
                <a:latin typeface="Times New Roman"/>
                <a:cs typeface="Times New Roman"/>
              </a:rPr>
              <a:t>:function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script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executed.</a:t>
            </a:r>
            <a:endParaRPr sz="1200">
              <a:latin typeface="Times New Roman"/>
              <a:cs typeface="Times New Roman"/>
            </a:endParaRPr>
          </a:p>
          <a:p>
            <a:pPr marL="182880" indent="-179705">
              <a:lnSpc>
                <a:spcPts val="2150"/>
              </a:lnSpc>
              <a:buSzPct val="91666"/>
              <a:buAutoNum type="arabicPeriod"/>
              <a:tabLst>
                <a:tab pos="18288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Stop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40080" lvl="1" indent="-170180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640080" algn="l"/>
              </a:tabLst>
            </a:pPr>
            <a:r>
              <a:rPr sz="1200" dirty="0">
                <a:latin typeface="Times New Roman"/>
                <a:cs typeface="Times New Roman"/>
              </a:rPr>
              <a:t>End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script.</a:t>
            </a:r>
            <a:endParaRPr sz="1200">
              <a:latin typeface="Times New Roman"/>
              <a:cs typeface="Times New Roman"/>
            </a:endParaRPr>
          </a:p>
          <a:p>
            <a:pPr marL="12700" marR="669925">
              <a:lnSpc>
                <a:spcPts val="2020"/>
              </a:lnSpc>
              <a:spcBef>
                <a:spcPts val="102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each </a:t>
            </a:r>
            <a:r>
              <a:rPr sz="1200" spc="-10" dirty="0">
                <a:latin typeface="Times New Roman"/>
                <a:cs typeface="Times New Roman"/>
              </a:rPr>
              <a:t>component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776477"/>
            <a:ext cx="9709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CHAPTER-</a:t>
            </a:r>
            <a:r>
              <a:rPr sz="1600" b="1" spc="-50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6826" y="1355851"/>
            <a:ext cx="10509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OUTPUTS: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799"/>
            <a:ext cx="6955790" cy="10092055"/>
            <a:chOff x="304800" y="304799"/>
            <a:chExt cx="6955790" cy="10092055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6955790" cy="10092055"/>
            </a:xfrm>
            <a:custGeom>
              <a:avLst/>
              <a:gdLst/>
              <a:ahLst/>
              <a:cxnLst/>
              <a:rect l="l" t="t" r="r" b="b"/>
              <a:pathLst>
                <a:path w="6955790" h="10092055">
                  <a:moveTo>
                    <a:pt x="6955282" y="0"/>
                  </a:moveTo>
                  <a:lnTo>
                    <a:pt x="6927850" y="0"/>
                  </a:lnTo>
                  <a:lnTo>
                    <a:pt x="6927850" y="254"/>
                  </a:lnTo>
                  <a:lnTo>
                    <a:pt x="0" y="254"/>
                  </a:lnTo>
                  <a:lnTo>
                    <a:pt x="0" y="26924"/>
                  </a:lnTo>
                  <a:lnTo>
                    <a:pt x="0" y="10065004"/>
                  </a:lnTo>
                  <a:lnTo>
                    <a:pt x="0" y="10091674"/>
                  </a:lnTo>
                  <a:lnTo>
                    <a:pt x="6955282" y="10091674"/>
                  </a:lnTo>
                  <a:lnTo>
                    <a:pt x="6955282" y="10065004"/>
                  </a:lnTo>
                  <a:lnTo>
                    <a:pt x="27432" y="10065004"/>
                  </a:lnTo>
                  <a:lnTo>
                    <a:pt x="27432" y="26924"/>
                  </a:lnTo>
                  <a:lnTo>
                    <a:pt x="6927850" y="26924"/>
                  </a:lnTo>
                  <a:lnTo>
                    <a:pt x="6927850" y="10064382"/>
                  </a:lnTo>
                  <a:lnTo>
                    <a:pt x="6955282" y="10064369"/>
                  </a:lnTo>
                  <a:lnTo>
                    <a:pt x="69552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6" y="1618487"/>
              <a:ext cx="6103479" cy="2438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353" y="4200247"/>
              <a:ext cx="5428206" cy="26760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816" y="6952556"/>
              <a:ext cx="5079674" cy="29745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50825"/>
            <a:ext cx="6955790" cy="10092055"/>
            <a:chOff x="304800" y="304799"/>
            <a:chExt cx="6955790" cy="10092055"/>
          </a:xfrm>
        </p:grpSpPr>
        <p:sp>
          <p:nvSpPr>
            <p:cNvPr id="3" name="object 3"/>
            <p:cNvSpPr/>
            <p:nvPr/>
          </p:nvSpPr>
          <p:spPr>
            <a:xfrm>
              <a:off x="304800" y="304799"/>
              <a:ext cx="6955790" cy="10092055"/>
            </a:xfrm>
            <a:custGeom>
              <a:avLst/>
              <a:gdLst/>
              <a:ahLst/>
              <a:cxnLst/>
              <a:rect l="l" t="t" r="r" b="b"/>
              <a:pathLst>
                <a:path w="6955790" h="10092055">
                  <a:moveTo>
                    <a:pt x="6955282" y="0"/>
                  </a:moveTo>
                  <a:lnTo>
                    <a:pt x="6927850" y="0"/>
                  </a:lnTo>
                  <a:lnTo>
                    <a:pt x="6927850" y="254"/>
                  </a:lnTo>
                  <a:lnTo>
                    <a:pt x="0" y="254"/>
                  </a:lnTo>
                  <a:lnTo>
                    <a:pt x="0" y="26924"/>
                  </a:lnTo>
                  <a:lnTo>
                    <a:pt x="0" y="10065004"/>
                  </a:lnTo>
                  <a:lnTo>
                    <a:pt x="0" y="10091674"/>
                  </a:lnTo>
                  <a:lnTo>
                    <a:pt x="6955282" y="10091674"/>
                  </a:lnTo>
                  <a:lnTo>
                    <a:pt x="6955282" y="10065004"/>
                  </a:lnTo>
                  <a:lnTo>
                    <a:pt x="27432" y="10065004"/>
                  </a:lnTo>
                  <a:lnTo>
                    <a:pt x="27432" y="26924"/>
                  </a:lnTo>
                  <a:lnTo>
                    <a:pt x="6927850" y="26924"/>
                  </a:lnTo>
                  <a:lnTo>
                    <a:pt x="6927850" y="10064382"/>
                  </a:lnTo>
                  <a:lnTo>
                    <a:pt x="6955282" y="10064369"/>
                  </a:lnTo>
                  <a:lnTo>
                    <a:pt x="69552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7" y="515111"/>
              <a:ext cx="6251062" cy="20652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7" y="2895818"/>
              <a:ext cx="6251062" cy="29803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88" y="6392331"/>
              <a:ext cx="5868788" cy="20074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94" y="631825"/>
            <a:ext cx="7026264" cy="24923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101" y="3527425"/>
            <a:ext cx="627668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923" y="663396"/>
            <a:ext cx="6081395" cy="35407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10"/>
              </a:spcBef>
            </a:pPr>
            <a:r>
              <a:rPr sz="1600" b="1" spc="-20" dirty="0">
                <a:latin typeface="Times New Roman"/>
                <a:cs typeface="Times New Roman"/>
              </a:rPr>
              <a:t>CHAPTER-</a:t>
            </a:r>
            <a:r>
              <a:rPr sz="1600" b="1" spc="-5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marL="140335" algn="ctr">
              <a:lnSpc>
                <a:spcPct val="100000"/>
              </a:lnSpc>
              <a:spcBef>
                <a:spcPts val="910"/>
              </a:spcBef>
            </a:pPr>
            <a:r>
              <a:rPr sz="1600" b="1" spc="-10" dirty="0">
                <a:latin typeface="Times New Roman"/>
                <a:cs typeface="Times New Roman"/>
              </a:rPr>
              <a:t>CONCLUSION: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90"/>
              </a:spcBef>
            </a:pPr>
            <a:r>
              <a:rPr sz="1600" dirty="0">
                <a:latin typeface="Times New Roman"/>
                <a:cs typeface="Times New Roman"/>
              </a:rPr>
              <a:t>Custom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workout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planning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highly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beneficial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individuals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aiming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achieve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specific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fitness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goals.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tailoring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workout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routine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suit</a:t>
            </a:r>
            <a:r>
              <a:rPr sz="1600" spc="-25" dirty="0">
                <a:latin typeface="Times New Roman"/>
                <a:cs typeface="Times New Roman"/>
              </a:rPr>
              <a:t> an </a:t>
            </a:r>
            <a:r>
              <a:rPr sz="1600" dirty="0">
                <a:latin typeface="Times New Roman"/>
                <a:cs typeface="Times New Roman"/>
              </a:rPr>
              <a:t>individual's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unique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needs, preferences,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capabilities,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increases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likelihood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adherence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success.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conclusion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might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emphasize</a:t>
            </a:r>
            <a:r>
              <a:rPr sz="1600" spc="-25" dirty="0">
                <a:latin typeface="Times New Roman"/>
                <a:cs typeface="Times New Roman"/>
              </a:rPr>
              <a:t> the </a:t>
            </a:r>
            <a:r>
              <a:rPr sz="1600" dirty="0">
                <a:latin typeface="Times New Roman"/>
                <a:cs typeface="Times New Roman"/>
              </a:rPr>
              <a:t>importance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consistency,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form,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gradual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progression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any </a:t>
            </a:r>
            <a:r>
              <a:rPr sz="1600" dirty="0">
                <a:latin typeface="Times New Roman"/>
                <a:cs typeface="Times New Roman"/>
              </a:rPr>
              <a:t>workout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Additionally,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could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highlight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significance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regularly </a:t>
            </a:r>
            <a:r>
              <a:rPr sz="1600" dirty="0">
                <a:latin typeface="Times New Roman"/>
                <a:cs typeface="Times New Roman"/>
              </a:rPr>
              <a:t>reassessing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goals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adjusting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workout plan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accordingly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ensure </a:t>
            </a:r>
            <a:r>
              <a:rPr sz="1600" dirty="0">
                <a:latin typeface="Times New Roman"/>
                <a:cs typeface="Times New Roman"/>
              </a:rPr>
              <a:t>continued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progress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avoid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plateaus.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Ultimately,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conclusion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would </a:t>
            </a:r>
            <a:r>
              <a:rPr sz="1600" dirty="0">
                <a:latin typeface="Times New Roman"/>
                <a:cs typeface="Times New Roman"/>
              </a:rPr>
              <a:t>emphasize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workout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planning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requires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effort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dedication,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terms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improved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fitness,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health,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overall </a:t>
            </a:r>
            <a:r>
              <a:rPr sz="1600" spc="-30" dirty="0">
                <a:latin typeface="Times New Roman"/>
                <a:cs typeface="Times New Roman"/>
              </a:rPr>
              <a:t>well-</a:t>
            </a:r>
            <a:r>
              <a:rPr sz="1600" dirty="0">
                <a:latin typeface="Times New Roman"/>
                <a:cs typeface="Times New Roman"/>
              </a:rPr>
              <a:t>being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2957" y="10026497"/>
            <a:ext cx="965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663396"/>
            <a:ext cx="4636135" cy="193001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b="1" spc="-20" dirty="0">
                <a:latin typeface="Times New Roman"/>
                <a:cs typeface="Times New Roman"/>
              </a:rPr>
              <a:t>CHAPTER-</a:t>
            </a:r>
            <a:r>
              <a:rPr sz="1600" b="1" spc="-50" dirty="0">
                <a:latin typeface="Times New Roman"/>
                <a:cs typeface="Times New Roman"/>
              </a:rPr>
              <a:t>9</a:t>
            </a:r>
            <a:endParaRPr sz="1600" dirty="0">
              <a:latin typeface="Times New Roman"/>
              <a:cs typeface="Times New Roman"/>
            </a:endParaRPr>
          </a:p>
          <a:p>
            <a:pPr marL="2412365">
              <a:lnSpc>
                <a:spcPct val="100000"/>
              </a:lnSpc>
              <a:spcBef>
                <a:spcPts val="910"/>
              </a:spcBef>
            </a:pPr>
            <a:r>
              <a:rPr sz="1600" b="1" spc="-10" dirty="0">
                <a:latin typeface="Times New Roman"/>
                <a:cs typeface="Times New Roman"/>
              </a:rPr>
              <a:t>REFERENCES</a:t>
            </a:r>
            <a:endParaRPr sz="16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469900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5842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https://chat.openai.com/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0"/>
              </a:spcBef>
              <a:tabLst>
                <a:tab pos="4699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r>
              <a:rPr spc="-50" dirty="0"/>
              <a:t>1</a:t>
            </a:r>
          </a:p>
          <a:p>
            <a:pPr marL="38100">
              <a:lnSpc>
                <a:spcPts val="1260"/>
              </a:lnSpc>
            </a:pPr>
            <a:r>
              <a:rPr spc="-50" dirty="0"/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135" y="1033033"/>
            <a:ext cx="5527291" cy="1504331"/>
          </a:xfrm>
          <a:prstGeom prst="rect">
            <a:avLst/>
          </a:prstGeom>
        </p:spPr>
        <p:txBody>
          <a:bodyPr vert="horz" wrap="square" lIns="0" tIns="12045" rIns="0" bIns="0" rtlCol="0">
            <a:spAutoFit/>
          </a:bodyPr>
          <a:lstStyle/>
          <a:p>
            <a:pPr marL="6973" algn="ctr">
              <a:lnSpc>
                <a:spcPts val="1213"/>
              </a:lnSpc>
              <a:spcBef>
                <a:spcPts val="95"/>
              </a:spcBef>
            </a:pPr>
            <a:r>
              <a:rPr sz="1048" b="1" spc="10" dirty="0">
                <a:latin typeface="Times New Roman"/>
                <a:cs typeface="Times New Roman"/>
              </a:rPr>
              <a:t>B</a:t>
            </a:r>
            <a:r>
              <a:rPr sz="649" b="1" spc="10" dirty="0">
                <a:latin typeface="Times New Roman"/>
                <a:cs typeface="Times New Roman"/>
              </a:rPr>
              <a:t>ASAVARAJESWARI</a:t>
            </a:r>
            <a:r>
              <a:rPr sz="649" b="1" spc="114" dirty="0">
                <a:latin typeface="Times New Roman"/>
                <a:cs typeface="Times New Roman"/>
              </a:rPr>
              <a:t> </a:t>
            </a:r>
            <a:r>
              <a:rPr sz="649" b="1" spc="10" dirty="0">
                <a:latin typeface="Times New Roman"/>
                <a:cs typeface="Times New Roman"/>
              </a:rPr>
              <a:t>GROUP</a:t>
            </a:r>
            <a:r>
              <a:rPr sz="649" b="1" spc="200" dirty="0">
                <a:latin typeface="Times New Roman"/>
                <a:cs typeface="Times New Roman"/>
              </a:rPr>
              <a:t> </a:t>
            </a:r>
            <a:r>
              <a:rPr sz="649" b="1" spc="10" dirty="0">
                <a:latin typeface="Times New Roman"/>
                <a:cs typeface="Times New Roman"/>
              </a:rPr>
              <a:t>OF</a:t>
            </a:r>
            <a:r>
              <a:rPr sz="649" b="1" spc="195" dirty="0">
                <a:latin typeface="Times New Roman"/>
                <a:cs typeface="Times New Roman"/>
              </a:rPr>
              <a:t> </a:t>
            </a:r>
            <a:r>
              <a:rPr sz="649" b="1" spc="-10" dirty="0">
                <a:latin typeface="Times New Roman"/>
                <a:cs typeface="Times New Roman"/>
              </a:rPr>
              <a:t>INSTITUTIONS</a:t>
            </a:r>
            <a:endParaRPr sz="649">
              <a:latin typeface="Times New Roman"/>
              <a:cs typeface="Times New Roman"/>
            </a:endParaRPr>
          </a:p>
          <a:p>
            <a:pPr algn="ctr">
              <a:lnSpc>
                <a:spcPts val="1752"/>
              </a:lnSpc>
            </a:pPr>
            <a:r>
              <a:rPr sz="1497" b="1" dirty="0">
                <a:solidFill>
                  <a:srgbClr val="FF0000"/>
                </a:solidFill>
                <a:latin typeface="Times New Roman"/>
                <a:cs typeface="Times New Roman"/>
              </a:rPr>
              <a:t>BALLARI</a:t>
            </a:r>
            <a:r>
              <a:rPr sz="1497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97" b="1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1497" b="1" spc="2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97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97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97" b="1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1497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97" b="1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1497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97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MANAGEMENT</a:t>
            </a:r>
            <a:endParaRPr sz="1497">
              <a:latin typeface="Times New Roman"/>
              <a:cs typeface="Times New Roman"/>
            </a:endParaRPr>
          </a:p>
          <a:p>
            <a:pPr marL="29794" algn="ctr">
              <a:spcBef>
                <a:spcPts val="15"/>
              </a:spcBef>
            </a:pPr>
            <a:r>
              <a:rPr sz="799" b="1" spc="-20" dirty="0">
                <a:solidFill>
                  <a:srgbClr val="1F1F20"/>
                </a:solidFill>
                <a:latin typeface="Times New Roman"/>
                <a:cs typeface="Times New Roman"/>
              </a:rPr>
              <a:t>Autonomous</a:t>
            </a:r>
            <a:r>
              <a:rPr sz="799" b="1" spc="-3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799" b="1" spc="-10" dirty="0">
                <a:solidFill>
                  <a:srgbClr val="1F1F20"/>
                </a:solidFill>
                <a:latin typeface="Times New Roman"/>
                <a:cs typeface="Times New Roman"/>
              </a:rPr>
              <a:t>institute</a:t>
            </a:r>
            <a:r>
              <a:rPr sz="799" b="1" spc="30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799" b="1" spc="-10" dirty="0">
                <a:solidFill>
                  <a:srgbClr val="1F1F20"/>
                </a:solidFill>
                <a:latin typeface="Times New Roman"/>
                <a:cs typeface="Times New Roman"/>
              </a:rPr>
              <a:t>under</a:t>
            </a:r>
            <a:r>
              <a:rPr sz="799" b="1" spc="-45" dirty="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VISVESVARAYA</a:t>
            </a:r>
            <a:r>
              <a:rPr sz="799" b="1" spc="75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TECHNOLOGICAL</a:t>
            </a:r>
            <a:r>
              <a:rPr sz="799" b="1" spc="160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UNIVERSITYJNANA</a:t>
            </a:r>
            <a:r>
              <a:rPr sz="799" b="1" spc="-5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SANGAMA,</a:t>
            </a:r>
            <a:endParaRPr sz="799">
              <a:latin typeface="Times New Roman"/>
              <a:cs typeface="Times New Roman"/>
            </a:endParaRPr>
          </a:p>
          <a:p>
            <a:pPr marL="192712" algn="ctr">
              <a:spcBef>
                <a:spcPts val="404"/>
              </a:spcBef>
            </a:pPr>
            <a:r>
              <a:rPr sz="799" b="1" spc="-10" dirty="0">
                <a:latin typeface="Times New Roman"/>
                <a:cs typeface="Times New Roman"/>
              </a:rPr>
              <a:t>BELAGAVI</a:t>
            </a:r>
            <a:r>
              <a:rPr sz="799" b="1" dirty="0">
                <a:latin typeface="Times New Roman"/>
                <a:cs typeface="Times New Roman"/>
              </a:rPr>
              <a:t> </a:t>
            </a:r>
            <a:r>
              <a:rPr sz="799" b="1" spc="-10" dirty="0">
                <a:latin typeface="Times New Roman"/>
                <a:cs typeface="Times New Roman"/>
              </a:rPr>
              <a:t>590018</a:t>
            </a:r>
            <a:endParaRPr sz="799">
              <a:latin typeface="Times New Roman"/>
              <a:cs typeface="Times New Roman"/>
            </a:endParaRPr>
          </a:p>
          <a:p>
            <a:pPr marL="61489" algn="ctr">
              <a:spcBef>
                <a:spcPts val="524"/>
              </a:spcBef>
            </a:pPr>
            <a:r>
              <a:rPr sz="649" dirty="0">
                <a:solidFill>
                  <a:srgbClr val="001F5F"/>
                </a:solidFill>
                <a:latin typeface="Times New Roman"/>
                <a:cs typeface="Times New Roman"/>
              </a:rPr>
              <a:t>NACC</a:t>
            </a:r>
            <a:r>
              <a:rPr sz="649" spc="1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dirty="0">
                <a:solidFill>
                  <a:srgbClr val="001F5F"/>
                </a:solidFill>
                <a:latin typeface="Times New Roman"/>
                <a:cs typeface="Times New Roman"/>
              </a:rPr>
              <a:t>Accredited</a:t>
            </a:r>
            <a:r>
              <a:rPr sz="649" spc="25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spc="-10" dirty="0">
                <a:solidFill>
                  <a:srgbClr val="001F5F"/>
                </a:solidFill>
                <a:latin typeface="Times New Roman"/>
                <a:cs typeface="Times New Roman"/>
              </a:rPr>
              <a:t>Institution*</a:t>
            </a:r>
            <a:endParaRPr sz="649">
              <a:latin typeface="Times New Roman"/>
              <a:cs typeface="Times New Roman"/>
            </a:endParaRPr>
          </a:p>
          <a:p>
            <a:pPr marL="1163244" marR="1084638" algn="ctr">
              <a:lnSpc>
                <a:spcPct val="120000"/>
              </a:lnSpc>
              <a:spcBef>
                <a:spcPts val="35"/>
              </a:spcBef>
            </a:pP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(Recognized</a:t>
            </a:r>
            <a:r>
              <a:rPr sz="649" b="1" spc="20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649" b="1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Govt.</a:t>
            </a:r>
            <a:r>
              <a:rPr sz="649" b="1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649" b="1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Karnataka,</a:t>
            </a:r>
            <a:r>
              <a:rPr sz="649" b="1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approved</a:t>
            </a:r>
            <a:r>
              <a:rPr sz="649" b="1" spc="20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649" b="1" spc="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AICTE,</a:t>
            </a:r>
            <a:r>
              <a:rPr sz="649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New</a:t>
            </a:r>
            <a:r>
              <a:rPr sz="649" b="1" spc="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Delhi</a:t>
            </a:r>
            <a:r>
              <a:rPr sz="649" b="1" spc="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&amp;</a:t>
            </a:r>
            <a:r>
              <a:rPr sz="649" b="1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Affiliated</a:t>
            </a:r>
            <a:r>
              <a:rPr sz="649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649" b="1" spc="49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Visvesvaraya</a:t>
            </a:r>
            <a:r>
              <a:rPr sz="649" b="1" spc="3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Technological</a:t>
            </a:r>
            <a:r>
              <a:rPr sz="649" b="1" spc="34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dirty="0">
                <a:solidFill>
                  <a:srgbClr val="001F5F"/>
                </a:solidFill>
                <a:latin typeface="Times New Roman"/>
                <a:cs typeface="Times New Roman"/>
              </a:rPr>
              <a:t>University,</a:t>
            </a:r>
            <a:r>
              <a:rPr sz="649" b="1" spc="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Belagavi)</a:t>
            </a:r>
            <a:endParaRPr sz="649">
              <a:latin typeface="Times New Roman"/>
              <a:cs typeface="Times New Roman"/>
            </a:endParaRPr>
          </a:p>
          <a:p>
            <a:pPr marR="589546" algn="ctr">
              <a:spcBef>
                <a:spcPts val="100"/>
              </a:spcBef>
            </a:pPr>
            <a:r>
              <a:rPr sz="8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"JnanaGangotri"Campus,No.873/2,Ballari-HospetRoad,Allipur,</a:t>
            </a:r>
            <a:endParaRPr sz="849">
              <a:latin typeface="Times New Roman"/>
              <a:cs typeface="Times New Roman"/>
            </a:endParaRPr>
          </a:p>
          <a:p>
            <a:pPr marL="23455" algn="ctr">
              <a:lnSpc>
                <a:spcPts val="998"/>
              </a:lnSpc>
              <a:spcBef>
                <a:spcPts val="25"/>
              </a:spcBef>
            </a:pPr>
            <a:r>
              <a:rPr sz="8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Ballar1-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583</a:t>
            </a:r>
            <a:r>
              <a:rPr sz="849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104</a:t>
            </a:r>
            <a:r>
              <a:rPr sz="849" b="1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(Karnataka)(India)</a:t>
            </a:r>
            <a:endParaRPr sz="849">
              <a:latin typeface="Times New Roman"/>
              <a:cs typeface="Times New Roman"/>
            </a:endParaRPr>
          </a:p>
          <a:p>
            <a:pPr marL="37401" algn="ctr">
              <a:lnSpc>
                <a:spcPts val="998"/>
              </a:lnSpc>
            </a:pP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Ph:</a:t>
            </a:r>
            <a:r>
              <a:rPr sz="849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08392</a:t>
            </a:r>
            <a:r>
              <a:rPr sz="849" b="1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r>
              <a:rPr sz="849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237100</a:t>
            </a:r>
            <a:r>
              <a:rPr sz="849" b="1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/</a:t>
            </a:r>
            <a:r>
              <a:rPr sz="849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237190,</a:t>
            </a:r>
            <a:r>
              <a:rPr sz="849" b="1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Fax:</a:t>
            </a:r>
            <a:r>
              <a:rPr sz="849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dirty="0">
                <a:solidFill>
                  <a:srgbClr val="001F5F"/>
                </a:solidFill>
                <a:latin typeface="Times New Roman"/>
                <a:cs typeface="Times New Roman"/>
              </a:rPr>
              <a:t>08392</a:t>
            </a:r>
            <a:r>
              <a:rPr sz="849" b="1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849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–237197</a:t>
            </a:r>
            <a:endParaRPr sz="84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2987458"/>
            <a:ext cx="6629400" cy="487674"/>
          </a:xfrm>
          <a:prstGeom prst="rect">
            <a:avLst/>
          </a:prstGeom>
        </p:spPr>
        <p:txBody>
          <a:bodyPr vert="horz" wrap="square" lIns="0" tIns="13947" rIns="0" bIns="0" rtlCol="0">
            <a:spAutoFit/>
          </a:bodyPr>
          <a:lstStyle/>
          <a:p>
            <a:pPr marL="12678">
              <a:spcBef>
                <a:spcPts val="110"/>
              </a:spcBef>
            </a:pPr>
            <a:r>
              <a:rPr lang="en-IN" sz="1497" b="1" dirty="0">
                <a:latin typeface="Times New Roman"/>
                <a:cs typeface="Times New Roman"/>
              </a:rPr>
              <a:t>                                               </a:t>
            </a:r>
            <a:r>
              <a:rPr sz="1497" b="1" dirty="0">
                <a:latin typeface="Times New Roman"/>
                <a:cs typeface="Times New Roman"/>
              </a:rPr>
              <a:t>DEPARTMENT</a:t>
            </a:r>
            <a:r>
              <a:rPr sz="1497" b="1" spc="220" dirty="0">
                <a:latin typeface="Times New Roman"/>
                <a:cs typeface="Times New Roman"/>
              </a:rPr>
              <a:t> </a:t>
            </a:r>
            <a:r>
              <a:rPr sz="1497" b="1" dirty="0">
                <a:latin typeface="Times New Roman"/>
                <a:cs typeface="Times New Roman"/>
              </a:rPr>
              <a:t>OF</a:t>
            </a:r>
            <a:r>
              <a:rPr lang="en-IN" sz="1497" b="1" dirty="0">
                <a:latin typeface="Times New Roman"/>
                <a:cs typeface="Times New Roman"/>
              </a:rPr>
              <a:t> </a:t>
            </a:r>
          </a:p>
          <a:p>
            <a:pPr marL="12678">
              <a:spcBef>
                <a:spcPts val="110"/>
              </a:spcBef>
            </a:pPr>
            <a:r>
              <a:rPr lang="en-IN" sz="1497" b="1" dirty="0">
                <a:latin typeface="Times New Roman"/>
                <a:cs typeface="Times New Roman"/>
              </a:rPr>
              <a:t>                    ARTIFICIAL INTELLIGENCE AND MACHINE LEARNING</a:t>
            </a:r>
            <a:endParaRPr sz="149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1180" y="3831811"/>
            <a:ext cx="2401351" cy="436782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2678">
              <a:spcBef>
                <a:spcPts val="100"/>
              </a:spcBef>
            </a:pPr>
            <a:r>
              <a:rPr sz="2695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CERTIFICATE</a:t>
            </a:r>
            <a:endParaRPr sz="269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382" y="4903036"/>
            <a:ext cx="5852500" cy="1690762"/>
          </a:xfrm>
          <a:prstGeom prst="rect">
            <a:avLst/>
          </a:prstGeom>
        </p:spPr>
        <p:txBody>
          <a:bodyPr vert="horz" wrap="square" lIns="0" tIns="13313" rIns="0" bIns="0" rtlCol="0">
            <a:spAutoFit/>
          </a:bodyPr>
          <a:lstStyle/>
          <a:p>
            <a:pPr marL="12678" marR="5071" algn="just">
              <a:lnSpc>
                <a:spcPct val="158200"/>
              </a:lnSpc>
              <a:spcBef>
                <a:spcPts val="105"/>
              </a:spcBef>
            </a:pPr>
            <a:r>
              <a:rPr sz="1148" dirty="0">
                <a:latin typeface="Times New Roman"/>
                <a:cs typeface="Times New Roman"/>
              </a:rPr>
              <a:t>This</a:t>
            </a:r>
            <a:r>
              <a:rPr sz="1148" spc="12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is</a:t>
            </a:r>
            <a:r>
              <a:rPr sz="1148" spc="7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to</a:t>
            </a:r>
            <a:r>
              <a:rPr sz="1148" spc="13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certify</a:t>
            </a:r>
            <a:r>
              <a:rPr sz="1148" spc="13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that</a:t>
            </a:r>
            <a:r>
              <a:rPr sz="1148" spc="10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the</a:t>
            </a:r>
            <a:r>
              <a:rPr sz="1148" spc="8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Internship</a:t>
            </a:r>
            <a:r>
              <a:rPr sz="1148" spc="13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entitled</a:t>
            </a:r>
            <a:r>
              <a:rPr sz="1148" spc="185" dirty="0">
                <a:latin typeface="Times New Roman"/>
                <a:cs typeface="Times New Roman"/>
              </a:rPr>
              <a:t> </a:t>
            </a:r>
            <a:r>
              <a:rPr sz="1148" b="1" dirty="0">
                <a:solidFill>
                  <a:srgbClr val="049C3C"/>
                </a:solidFill>
                <a:latin typeface="Times New Roman"/>
                <a:cs typeface="Times New Roman"/>
              </a:rPr>
              <a:t>“</a:t>
            </a:r>
            <a:r>
              <a:rPr lang="en-IN" sz="1200" b="1" spc="-25" dirty="0">
                <a:latin typeface="Times New Roman"/>
                <a:cs typeface="Times New Roman"/>
              </a:rPr>
              <a:t>CUSTOM WORKOUT PLANNING</a:t>
            </a:r>
            <a:r>
              <a:rPr lang="en-IN" sz="1200" dirty="0">
                <a:latin typeface="Times New Roman"/>
                <a:cs typeface="Times New Roman"/>
              </a:rPr>
              <a:t>”</a:t>
            </a:r>
            <a:r>
              <a:rPr sz="1148" b="1" spc="220" dirty="0">
                <a:solidFill>
                  <a:srgbClr val="049C3C"/>
                </a:solidFill>
                <a:latin typeface="Times New Roman"/>
                <a:cs typeface="Times New Roman"/>
              </a:rPr>
              <a:t> </a:t>
            </a:r>
            <a:r>
              <a:rPr sz="1148" spc="-25" dirty="0">
                <a:latin typeface="Times New Roman"/>
                <a:cs typeface="Times New Roman"/>
              </a:rPr>
              <a:t>has </a:t>
            </a:r>
            <a:r>
              <a:rPr sz="1148" dirty="0">
                <a:latin typeface="Times New Roman"/>
                <a:cs typeface="Times New Roman"/>
              </a:rPr>
              <a:t>been</a:t>
            </a:r>
            <a:r>
              <a:rPr sz="1148" spc="254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successfully</a:t>
            </a:r>
            <a:r>
              <a:rPr sz="1148" spc="26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completed</a:t>
            </a:r>
            <a:r>
              <a:rPr sz="1148" spc="254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by</a:t>
            </a:r>
            <a:r>
              <a:rPr sz="1148" spc="285" dirty="0">
                <a:latin typeface="Times New Roman"/>
                <a:cs typeface="Times New Roman"/>
              </a:rPr>
              <a:t> </a:t>
            </a:r>
            <a:r>
              <a:rPr lang="en-IN" sz="1148" b="1" spc="285" dirty="0">
                <a:latin typeface="Times New Roman"/>
                <a:cs typeface="Times New Roman"/>
              </a:rPr>
              <a:t>KARUTURI NANDINI </a:t>
            </a:r>
            <a:r>
              <a:rPr sz="1148" spc="-10" dirty="0">
                <a:latin typeface="Times New Roman"/>
                <a:cs typeface="Times New Roman"/>
              </a:rPr>
              <a:t>bearing </a:t>
            </a:r>
            <a:r>
              <a:rPr sz="1148" dirty="0">
                <a:latin typeface="Times New Roman"/>
                <a:cs typeface="Times New Roman"/>
              </a:rPr>
              <a:t>USN</a:t>
            </a:r>
            <a:r>
              <a:rPr sz="1148" spc="270" dirty="0">
                <a:latin typeface="Times New Roman"/>
                <a:cs typeface="Times New Roman"/>
              </a:rPr>
              <a:t> </a:t>
            </a:r>
            <a:r>
              <a:rPr sz="1148" b="1" dirty="0">
                <a:solidFill>
                  <a:srgbClr val="FF0000"/>
                </a:solidFill>
                <a:latin typeface="Times New Roman"/>
                <a:cs typeface="Times New Roman"/>
              </a:rPr>
              <a:t>3BR22</a:t>
            </a:r>
            <a:r>
              <a:rPr lang="en-IN" sz="1148" b="1" dirty="0">
                <a:solidFill>
                  <a:srgbClr val="FF0000"/>
                </a:solidFill>
                <a:latin typeface="Times New Roman"/>
                <a:cs typeface="Times New Roman"/>
              </a:rPr>
              <a:t>AI078</a:t>
            </a:r>
            <a:r>
              <a:rPr sz="1148" b="1" spc="3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a</a:t>
            </a:r>
            <a:r>
              <a:rPr sz="1148" spc="27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bonafide</a:t>
            </a:r>
            <a:r>
              <a:rPr sz="1148" spc="314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student</a:t>
            </a:r>
            <a:r>
              <a:rPr sz="1148" spc="294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of</a:t>
            </a:r>
            <a:r>
              <a:rPr sz="1148" spc="26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Ballari</a:t>
            </a:r>
            <a:r>
              <a:rPr sz="1148" spc="299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Institute</a:t>
            </a:r>
            <a:r>
              <a:rPr sz="1148" spc="27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of</a:t>
            </a:r>
            <a:r>
              <a:rPr sz="1148" spc="26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Technology</a:t>
            </a:r>
            <a:r>
              <a:rPr sz="1148" spc="28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and</a:t>
            </a:r>
            <a:r>
              <a:rPr sz="1148" spc="280" dirty="0">
                <a:latin typeface="Times New Roman"/>
                <a:cs typeface="Times New Roman"/>
              </a:rPr>
              <a:t> </a:t>
            </a:r>
            <a:r>
              <a:rPr sz="1148" spc="-10" dirty="0">
                <a:latin typeface="Times New Roman"/>
                <a:cs typeface="Times New Roman"/>
              </a:rPr>
              <a:t>Management, </a:t>
            </a:r>
            <a:r>
              <a:rPr sz="1148" dirty="0">
                <a:latin typeface="Times New Roman"/>
                <a:cs typeface="Times New Roman"/>
              </a:rPr>
              <a:t>Ballari.</a:t>
            </a:r>
            <a:r>
              <a:rPr sz="1148" spc="14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For</a:t>
            </a:r>
            <a:r>
              <a:rPr sz="1148" spc="15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the</a:t>
            </a:r>
            <a:r>
              <a:rPr sz="1148" spc="12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partial</a:t>
            </a:r>
            <a:r>
              <a:rPr sz="1148" spc="15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fulfillment</a:t>
            </a:r>
            <a:r>
              <a:rPr sz="1148" spc="14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of</a:t>
            </a:r>
            <a:r>
              <a:rPr sz="1148" spc="11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the</a:t>
            </a:r>
            <a:r>
              <a:rPr sz="1148" spc="12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requirementsfor</a:t>
            </a:r>
            <a:r>
              <a:rPr sz="1148" spc="15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the</a:t>
            </a:r>
            <a:r>
              <a:rPr sz="1148" spc="190" dirty="0">
                <a:latin typeface="Times New Roman"/>
                <a:cs typeface="Times New Roman"/>
              </a:rPr>
              <a:t> </a:t>
            </a:r>
            <a:r>
              <a:rPr sz="1148" b="1" dirty="0">
                <a:solidFill>
                  <a:srgbClr val="006CB9"/>
                </a:solidFill>
                <a:latin typeface="Times New Roman"/>
                <a:cs typeface="Times New Roman"/>
              </a:rPr>
              <a:t>Bachelor’s</a:t>
            </a:r>
            <a:r>
              <a:rPr sz="1148" b="1" spc="114" dirty="0">
                <a:solidFill>
                  <a:srgbClr val="006CB9"/>
                </a:solidFill>
                <a:latin typeface="Times New Roman"/>
                <a:cs typeface="Times New Roman"/>
              </a:rPr>
              <a:t> </a:t>
            </a:r>
            <a:r>
              <a:rPr sz="1148" b="1" dirty="0">
                <a:solidFill>
                  <a:srgbClr val="006CB9"/>
                </a:solidFill>
                <a:latin typeface="Times New Roman"/>
                <a:cs typeface="Times New Roman"/>
              </a:rPr>
              <a:t>Degree</a:t>
            </a:r>
            <a:r>
              <a:rPr sz="1148" b="1" spc="120" dirty="0">
                <a:solidFill>
                  <a:srgbClr val="006CB9"/>
                </a:solidFill>
                <a:latin typeface="Times New Roman"/>
                <a:cs typeface="Times New Roman"/>
              </a:rPr>
              <a:t> </a:t>
            </a:r>
            <a:r>
              <a:rPr lang="en-IN" sz="1148" b="1" spc="120" dirty="0">
                <a:solidFill>
                  <a:srgbClr val="006CB9"/>
                </a:solidFill>
                <a:latin typeface="Times New Roman"/>
                <a:cs typeface="Times New Roman"/>
              </a:rPr>
              <a:t>in</a:t>
            </a:r>
            <a:r>
              <a:rPr sz="1148" b="1" spc="145" dirty="0">
                <a:solidFill>
                  <a:srgbClr val="006CB9"/>
                </a:solidFill>
                <a:latin typeface="Times New Roman"/>
                <a:cs typeface="Times New Roman"/>
              </a:rPr>
              <a:t> </a:t>
            </a:r>
            <a:r>
              <a:rPr lang="en-IN" sz="1200" b="1" dirty="0">
                <a:latin typeface="Times New Roman"/>
                <a:cs typeface="Times New Roman"/>
              </a:rPr>
              <a:t>ARTIFICIAL INTELLIGENCE AND MACHINE LEARNING</a:t>
            </a:r>
            <a:r>
              <a:rPr sz="1148" b="1" spc="145" dirty="0">
                <a:solidFill>
                  <a:srgbClr val="006CB9"/>
                </a:solidFill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of</a:t>
            </a:r>
            <a:r>
              <a:rPr sz="1148" spc="458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the</a:t>
            </a:r>
            <a:r>
              <a:rPr sz="1148" spc="114" dirty="0">
                <a:latin typeface="Times New Roman"/>
                <a:cs typeface="Times New Roman"/>
              </a:rPr>
              <a:t>  </a:t>
            </a:r>
            <a:r>
              <a:rPr sz="1148" dirty="0">
                <a:latin typeface="Times New Roman"/>
                <a:cs typeface="Times New Roman"/>
              </a:rPr>
              <a:t>VISVESVARAYA</a:t>
            </a:r>
            <a:r>
              <a:rPr sz="1148" spc="479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TECHNOLOGICAL</a:t>
            </a:r>
            <a:r>
              <a:rPr sz="1148" spc="120" dirty="0">
                <a:latin typeface="Times New Roman"/>
                <a:cs typeface="Times New Roman"/>
              </a:rPr>
              <a:t>  </a:t>
            </a:r>
            <a:r>
              <a:rPr sz="1148" spc="-10" dirty="0">
                <a:latin typeface="Times New Roman"/>
                <a:cs typeface="Times New Roman"/>
              </a:rPr>
              <a:t>UNIVERSITY, </a:t>
            </a:r>
            <a:r>
              <a:rPr sz="1148" dirty="0">
                <a:latin typeface="Times New Roman"/>
                <a:cs typeface="Times New Roman"/>
              </a:rPr>
              <a:t>Belagavi</a:t>
            </a:r>
            <a:r>
              <a:rPr sz="1148" spc="15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during</a:t>
            </a:r>
            <a:r>
              <a:rPr sz="1148" spc="8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the</a:t>
            </a:r>
            <a:r>
              <a:rPr sz="1148" spc="9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academic</a:t>
            </a:r>
            <a:r>
              <a:rPr sz="1148" spc="12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year</a:t>
            </a:r>
            <a:r>
              <a:rPr sz="1148" spc="120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2023-</a:t>
            </a:r>
            <a:r>
              <a:rPr sz="1148" spc="-10" dirty="0">
                <a:latin typeface="Times New Roman"/>
                <a:cs typeface="Times New Roman"/>
              </a:rPr>
              <a:t>2024.</a:t>
            </a:r>
            <a:endParaRPr sz="114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183" y="8066074"/>
            <a:ext cx="1418750" cy="1627092"/>
          </a:xfrm>
          <a:prstGeom prst="rect">
            <a:avLst/>
          </a:prstGeom>
        </p:spPr>
        <p:txBody>
          <a:bodyPr vert="horz" wrap="square" lIns="0" tIns="12045" rIns="0" bIns="0" rtlCol="0">
            <a:spAutoFit/>
          </a:bodyPr>
          <a:lstStyle/>
          <a:p>
            <a:pPr marL="272586" marR="5071" indent="-260541">
              <a:lnSpc>
                <a:spcPct val="150000"/>
              </a:lnSpc>
              <a:spcBef>
                <a:spcPts val="95"/>
              </a:spcBef>
            </a:pPr>
            <a:r>
              <a:rPr sz="1098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Signature</a:t>
            </a:r>
            <a:r>
              <a:rPr sz="1098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098" b="1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98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Internship Co-</a:t>
            </a:r>
            <a:r>
              <a:rPr lang="en-IN" sz="1098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Ordinato</a:t>
            </a:r>
            <a:r>
              <a:rPr sz="1098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IN" sz="1098" b="1" spc="-1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39937">
              <a:spcBef>
                <a:spcPts val="888"/>
              </a:spcBef>
            </a:pPr>
            <a:r>
              <a:rPr lang="en-IN" sz="1600" b="1" spc="-20" dirty="0">
                <a:solidFill>
                  <a:srgbClr val="00682F"/>
                </a:solidFill>
                <a:latin typeface="Times New Roman"/>
                <a:cs typeface="Times New Roman"/>
              </a:rPr>
              <a:t> Tousiff</a:t>
            </a:r>
            <a:endParaRPr lang="en-IN" sz="1600" dirty="0">
              <a:latin typeface="Times New Roman"/>
              <a:cs typeface="Times New Roman"/>
            </a:endParaRPr>
          </a:p>
          <a:p>
            <a:pPr marL="12678" marR="23455" indent="100159">
              <a:lnSpc>
                <a:spcPts val="1977"/>
              </a:lnSpc>
              <a:spcBef>
                <a:spcPts val="45"/>
              </a:spcBef>
            </a:pPr>
            <a:r>
              <a:rPr lang="en-IN" sz="11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Asst.prof,AIML </a:t>
            </a:r>
          </a:p>
          <a:p>
            <a:pPr marL="12678" marR="23455" indent="100159">
              <a:lnSpc>
                <a:spcPts val="1977"/>
              </a:lnSpc>
              <a:spcBef>
                <a:spcPts val="45"/>
              </a:spcBef>
            </a:pPr>
            <a:r>
              <a:rPr lang="en-IN" sz="11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       Santosh</a:t>
            </a:r>
            <a:endParaRPr lang="en-IN" sz="1100" dirty="0">
              <a:latin typeface="Times New Roman"/>
              <a:cs typeface="Times New Roman"/>
            </a:endParaRPr>
          </a:p>
          <a:p>
            <a:pPr marL="181301">
              <a:spcBef>
                <a:spcPts val="534"/>
              </a:spcBef>
            </a:pPr>
            <a:r>
              <a:rPr lang="en-IN" sz="11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Asst.prof,AIML</a:t>
            </a:r>
            <a:endParaRPr sz="109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1763" y="8151884"/>
            <a:ext cx="1132844" cy="183396"/>
          </a:xfrm>
          <a:prstGeom prst="rect">
            <a:avLst/>
          </a:prstGeom>
        </p:spPr>
        <p:txBody>
          <a:bodyPr vert="horz" wrap="square" lIns="0" tIns="14580" rIns="0" bIns="0" rtlCol="0">
            <a:spAutoFit/>
          </a:bodyPr>
          <a:lstStyle/>
          <a:p>
            <a:pPr marL="12678">
              <a:spcBef>
                <a:spcPts val="114"/>
              </a:spcBef>
            </a:pPr>
            <a:r>
              <a:rPr sz="1098" b="1" dirty="0">
                <a:solidFill>
                  <a:srgbClr val="0000FF"/>
                </a:solidFill>
                <a:latin typeface="Times New Roman"/>
                <a:cs typeface="Times New Roman"/>
              </a:rPr>
              <a:t>Signature</a:t>
            </a:r>
            <a:r>
              <a:rPr sz="1098" b="1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098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98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HOD</a:t>
            </a:r>
            <a:endParaRPr sz="109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3344" y="8666995"/>
            <a:ext cx="1418750" cy="468581"/>
          </a:xfrm>
          <a:prstGeom prst="rect">
            <a:avLst/>
          </a:prstGeom>
        </p:spPr>
        <p:txBody>
          <a:bodyPr vert="horz" wrap="square" lIns="0" tIns="81144" rIns="0" bIns="0" rtlCol="0">
            <a:spAutoFit/>
          </a:bodyPr>
          <a:lstStyle/>
          <a:p>
            <a:pPr marL="45642">
              <a:spcBef>
                <a:spcPts val="639"/>
              </a:spcBef>
            </a:pPr>
            <a:r>
              <a:rPr lang="en-IN"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Dr B.M.Vidyavathi</a:t>
            </a:r>
            <a:endParaRPr sz="1048" dirty="0">
              <a:latin typeface="Times New Roman"/>
              <a:cs typeface="Times New Roman"/>
            </a:endParaRPr>
          </a:p>
          <a:p>
            <a:pPr marL="12678">
              <a:spcBef>
                <a:spcPts val="539"/>
              </a:spcBef>
            </a:pPr>
            <a:r>
              <a:rPr sz="1048" b="1" dirty="0">
                <a:solidFill>
                  <a:srgbClr val="17375E"/>
                </a:solidFill>
                <a:latin typeface="Times New Roman"/>
                <a:cs typeface="Times New Roman"/>
              </a:rPr>
              <a:t>Prof.</a:t>
            </a:r>
            <a:r>
              <a:rPr sz="1048" b="1" spc="5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048" b="1" dirty="0">
                <a:solidFill>
                  <a:srgbClr val="17375E"/>
                </a:solidFill>
                <a:latin typeface="Times New Roman"/>
                <a:cs typeface="Times New Roman"/>
              </a:rPr>
              <a:t>and</a:t>
            </a:r>
            <a:r>
              <a:rPr sz="1048" b="1" spc="-1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HOD(</a:t>
            </a:r>
            <a:r>
              <a:rPr lang="en-IN"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AIML</a:t>
            </a:r>
            <a:r>
              <a:rPr sz="1048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)</a:t>
            </a:r>
            <a:endParaRPr sz="1048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882" y="1856896"/>
            <a:ext cx="1265336" cy="4754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187" y="1834074"/>
            <a:ext cx="865678" cy="49510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1550" y="310166"/>
            <a:ext cx="6965059" cy="10092267"/>
          </a:xfrm>
          <a:custGeom>
            <a:avLst/>
            <a:gdLst/>
            <a:ahLst/>
            <a:cxnLst/>
            <a:rect l="l" t="t" r="r" b="b"/>
            <a:pathLst>
              <a:path w="6976745" h="10109200">
                <a:moveTo>
                  <a:pt x="6921373" y="0"/>
                </a:moveTo>
                <a:lnTo>
                  <a:pt x="54864" y="0"/>
                </a:lnTo>
                <a:lnTo>
                  <a:pt x="0" y="0"/>
                </a:lnTo>
                <a:lnTo>
                  <a:pt x="0" y="55168"/>
                </a:lnTo>
                <a:lnTo>
                  <a:pt x="0" y="10053879"/>
                </a:lnTo>
                <a:lnTo>
                  <a:pt x="0" y="10108743"/>
                </a:lnTo>
                <a:lnTo>
                  <a:pt x="54864" y="10108743"/>
                </a:lnTo>
                <a:lnTo>
                  <a:pt x="6921373" y="10108743"/>
                </a:lnTo>
                <a:lnTo>
                  <a:pt x="6921373" y="10053879"/>
                </a:lnTo>
                <a:lnTo>
                  <a:pt x="54864" y="10053879"/>
                </a:lnTo>
                <a:lnTo>
                  <a:pt x="54864" y="55168"/>
                </a:lnTo>
                <a:lnTo>
                  <a:pt x="6921373" y="55168"/>
                </a:lnTo>
                <a:lnTo>
                  <a:pt x="6921373" y="0"/>
                </a:lnTo>
                <a:close/>
              </a:path>
              <a:path w="6976745" h="10109200">
                <a:moveTo>
                  <a:pt x="6976618" y="0"/>
                </a:moveTo>
                <a:lnTo>
                  <a:pt x="6921449" y="0"/>
                </a:lnTo>
                <a:lnTo>
                  <a:pt x="6921449" y="55168"/>
                </a:lnTo>
                <a:lnTo>
                  <a:pt x="6921449" y="10053879"/>
                </a:lnTo>
                <a:lnTo>
                  <a:pt x="6921449" y="10108743"/>
                </a:lnTo>
                <a:lnTo>
                  <a:pt x="6976618" y="10108743"/>
                </a:lnTo>
                <a:lnTo>
                  <a:pt x="6976618" y="10053879"/>
                </a:lnTo>
                <a:lnTo>
                  <a:pt x="6976618" y="55168"/>
                </a:lnTo>
                <a:lnTo>
                  <a:pt x="6976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2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216" y="1051290"/>
            <a:ext cx="1538564" cy="254963"/>
          </a:xfrm>
          <a:prstGeom prst="rect">
            <a:avLst/>
          </a:prstGeom>
        </p:spPr>
        <p:txBody>
          <a:bodyPr vert="horz" wrap="square" lIns="0" tIns="17116" rIns="0" bIns="0" rtlCol="0">
            <a:spAutoFit/>
          </a:bodyPr>
          <a:lstStyle/>
          <a:p>
            <a:pPr marL="12678">
              <a:spcBef>
                <a:spcPts val="135"/>
              </a:spcBef>
            </a:pPr>
            <a:r>
              <a:rPr sz="1547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DECLARATION</a:t>
            </a:r>
            <a:endParaRPr sz="154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3608" y="1813789"/>
            <a:ext cx="5691391" cy="1218426"/>
          </a:xfrm>
          <a:prstGeom prst="rect">
            <a:avLst/>
          </a:prstGeom>
        </p:spPr>
        <p:txBody>
          <a:bodyPr vert="horz" wrap="square" lIns="0" tIns="20286" rIns="0" bIns="0" rtlCol="0">
            <a:spAutoFit/>
          </a:bodyPr>
          <a:lstStyle/>
          <a:p>
            <a:pPr marL="12678" marR="5071" algn="just">
              <a:lnSpc>
                <a:spcPct val="96400"/>
              </a:lnSpc>
              <a:spcBef>
                <a:spcPts val="160"/>
              </a:spcBef>
            </a:pPr>
            <a:r>
              <a:rPr sz="1098" dirty="0">
                <a:latin typeface="Times New Roman"/>
                <a:cs typeface="Times New Roman"/>
              </a:rPr>
              <a:t>I,</a:t>
            </a:r>
            <a:r>
              <a:rPr lang="en-IN" sz="1098" dirty="0">
                <a:latin typeface="Times New Roman"/>
                <a:cs typeface="Times New Roman"/>
              </a:rPr>
              <a:t>KARUTURI NANDINI</a:t>
            </a:r>
            <a:r>
              <a:rPr sz="1098" b="1" dirty="0">
                <a:latin typeface="Times New Roman"/>
                <a:cs typeface="Times New Roman"/>
              </a:rPr>
              <a:t>,</a:t>
            </a:r>
            <a:r>
              <a:rPr sz="1098" b="1" spc="8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second</a:t>
            </a:r>
            <a:r>
              <a:rPr sz="1098" spc="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year</a:t>
            </a:r>
            <a:r>
              <a:rPr sz="1098" spc="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student</a:t>
            </a:r>
            <a:r>
              <a:rPr sz="1098" spc="2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 </a:t>
            </a:r>
            <a:r>
              <a:rPr sz="1098" spc="-10" dirty="0">
                <a:latin typeface="Times New Roman"/>
                <a:cs typeface="Times New Roman"/>
              </a:rPr>
              <a:t>Computer </a:t>
            </a:r>
            <a:r>
              <a:rPr sz="1098" dirty="0">
                <a:latin typeface="Times New Roman"/>
                <a:cs typeface="Times New Roman"/>
              </a:rPr>
              <a:t>Science</a:t>
            </a:r>
            <a:r>
              <a:rPr sz="1098" spc="7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and</a:t>
            </a:r>
            <a:r>
              <a:rPr sz="1098" spc="8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Engineering,</a:t>
            </a:r>
            <a:r>
              <a:rPr sz="1098" spc="10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Ballari</a:t>
            </a:r>
            <a:r>
              <a:rPr sz="1098" spc="1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Institute</a:t>
            </a:r>
            <a:r>
              <a:rPr sz="1098" spc="10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8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Technology,</a:t>
            </a:r>
            <a:r>
              <a:rPr sz="1098" spc="10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Ballari,</a:t>
            </a:r>
            <a:r>
              <a:rPr sz="1098" spc="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declare</a:t>
            </a:r>
            <a:r>
              <a:rPr sz="1098" spc="7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that</a:t>
            </a:r>
            <a:r>
              <a:rPr sz="1098" spc="75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Internship </a:t>
            </a:r>
            <a:r>
              <a:rPr sz="1098" dirty="0">
                <a:latin typeface="Times New Roman"/>
                <a:cs typeface="Times New Roman"/>
              </a:rPr>
              <a:t>entitled</a:t>
            </a:r>
            <a:r>
              <a:rPr sz="1098" spc="394" dirty="0">
                <a:latin typeface="Times New Roman"/>
                <a:cs typeface="Times New Roman"/>
              </a:rPr>
              <a:t> </a:t>
            </a:r>
            <a:r>
              <a:rPr lang="en-IN" sz="1098" b="1" spc="394" dirty="0">
                <a:latin typeface="Times New Roman"/>
                <a:cs typeface="Times New Roman"/>
              </a:rPr>
              <a:t>CUSTOM WORKOUT PLANNING</a:t>
            </a:r>
            <a:r>
              <a:rPr sz="1098" b="1" spc="404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is</a:t>
            </a:r>
            <a:r>
              <a:rPr sz="1098" spc="36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</a:t>
            </a:r>
            <a:r>
              <a:rPr sz="1098" spc="41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part</a:t>
            </a:r>
            <a:r>
              <a:rPr sz="1098" spc="41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39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Internship</a:t>
            </a:r>
            <a:r>
              <a:rPr sz="1098" spc="394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Training </a:t>
            </a:r>
            <a:r>
              <a:rPr sz="1098" dirty="0">
                <a:latin typeface="Times New Roman"/>
                <a:cs typeface="Times New Roman"/>
              </a:rPr>
              <a:t>successfully</a:t>
            </a:r>
            <a:r>
              <a:rPr sz="1098" spc="1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carried</a:t>
            </a:r>
            <a:r>
              <a:rPr sz="1098" spc="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out</a:t>
            </a:r>
            <a:r>
              <a:rPr sz="1098" spc="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by</a:t>
            </a:r>
            <a:r>
              <a:rPr sz="1098" spc="15" dirty="0">
                <a:latin typeface="Times New Roman"/>
                <a:cs typeface="Times New Roman"/>
              </a:rPr>
              <a:t> </a:t>
            </a:r>
            <a:r>
              <a:rPr sz="1098" b="1" dirty="0">
                <a:latin typeface="Times New Roman"/>
                <a:cs typeface="Times New Roman"/>
              </a:rPr>
              <a:t>EZ</a:t>
            </a:r>
            <a:r>
              <a:rPr sz="1098" b="1" spc="-30" dirty="0">
                <a:latin typeface="Times New Roman"/>
                <a:cs typeface="Times New Roman"/>
              </a:rPr>
              <a:t> </a:t>
            </a:r>
            <a:r>
              <a:rPr sz="1098" b="1" dirty="0">
                <a:latin typeface="Times New Roman"/>
                <a:cs typeface="Times New Roman"/>
              </a:rPr>
              <a:t>TECHNOLOGIES &amp;</a:t>
            </a:r>
            <a:r>
              <a:rPr sz="1098" b="1" spc="35" dirty="0">
                <a:latin typeface="Times New Roman"/>
                <a:cs typeface="Times New Roman"/>
              </a:rPr>
              <a:t> </a:t>
            </a:r>
            <a:r>
              <a:rPr sz="1098" b="1" dirty="0">
                <a:latin typeface="Times New Roman"/>
                <a:cs typeface="Times New Roman"/>
              </a:rPr>
              <a:t>TRAININGS</a:t>
            </a:r>
            <a:r>
              <a:rPr sz="1098" b="1" spc="95" dirty="0">
                <a:latin typeface="Times New Roman"/>
                <a:cs typeface="Times New Roman"/>
              </a:rPr>
              <a:t> </a:t>
            </a:r>
            <a:r>
              <a:rPr sz="1098" b="1" spc="-10" dirty="0">
                <a:latin typeface="Times New Roman"/>
                <a:cs typeface="Times New Roman"/>
              </a:rPr>
              <a:t>PVT.LTD</a:t>
            </a:r>
            <a:endParaRPr sz="1098" dirty="0">
              <a:latin typeface="Times New Roman"/>
              <a:cs typeface="Times New Roman"/>
            </a:endParaRPr>
          </a:p>
          <a:p>
            <a:pPr marL="12678" marR="10143" algn="just">
              <a:lnSpc>
                <a:spcPct val="95300"/>
              </a:lnSpc>
              <a:spcBef>
                <a:spcPts val="25"/>
              </a:spcBef>
            </a:pPr>
            <a:r>
              <a:rPr sz="1497" b="1" dirty="0">
                <a:latin typeface="Times New Roman"/>
                <a:cs typeface="Times New Roman"/>
              </a:rPr>
              <a:t>,</a:t>
            </a:r>
            <a:r>
              <a:rPr sz="1398" b="1" dirty="0">
                <a:latin typeface="Times New Roman"/>
                <a:cs typeface="Times New Roman"/>
              </a:rPr>
              <a:t>Hyderabad</a:t>
            </a:r>
            <a:r>
              <a:rPr sz="1398" b="1" spc="75" dirty="0">
                <a:latin typeface="Times New Roman"/>
                <a:cs typeface="Times New Roman"/>
              </a:rPr>
              <a:t> </a:t>
            </a:r>
            <a:r>
              <a:rPr sz="1148" dirty="0">
                <a:latin typeface="Times New Roman"/>
                <a:cs typeface="Times New Roman"/>
              </a:rPr>
              <a:t>at</a:t>
            </a:r>
            <a:r>
              <a:rPr sz="1148" spc="5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“</a:t>
            </a:r>
            <a:r>
              <a:rPr sz="1098" b="1" dirty="0">
                <a:latin typeface="Times New Roman"/>
                <a:cs typeface="Times New Roman"/>
              </a:rPr>
              <a:t>BITM,BALLARI”.</a:t>
            </a:r>
            <a:r>
              <a:rPr sz="1098" b="1" spc="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This</a:t>
            </a:r>
            <a:r>
              <a:rPr sz="1098" spc="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report</a:t>
            </a:r>
            <a:r>
              <a:rPr sz="1098" spc="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is</a:t>
            </a:r>
            <a:r>
              <a:rPr sz="1098" spc="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submitted</a:t>
            </a:r>
            <a:r>
              <a:rPr sz="1098" spc="4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</a:t>
            </a:r>
            <a:r>
              <a:rPr sz="1098" spc="5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partial</a:t>
            </a:r>
            <a:r>
              <a:rPr sz="1098" spc="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fulfillment</a:t>
            </a:r>
            <a:r>
              <a:rPr sz="1098" spc="80" dirty="0">
                <a:latin typeface="Times New Roman"/>
                <a:cs typeface="Times New Roman"/>
              </a:rPr>
              <a:t> </a:t>
            </a:r>
            <a:r>
              <a:rPr sz="1098" spc="-25" dirty="0">
                <a:latin typeface="Times New Roman"/>
                <a:cs typeface="Times New Roman"/>
              </a:rPr>
              <a:t>of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29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requirements</a:t>
            </a:r>
            <a:r>
              <a:rPr sz="1098" spc="2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for</a:t>
            </a:r>
            <a:r>
              <a:rPr sz="1098" spc="28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29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award</a:t>
            </a:r>
            <a:r>
              <a:rPr sz="1098" spc="2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2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229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degree,</a:t>
            </a:r>
            <a:r>
              <a:rPr sz="1098" spc="2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Bachelor</a:t>
            </a:r>
            <a:r>
              <a:rPr sz="1098" spc="29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24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Engineering</a:t>
            </a:r>
            <a:r>
              <a:rPr sz="1098" spc="2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</a:t>
            </a:r>
            <a:r>
              <a:rPr sz="1098" spc="245" dirty="0">
                <a:latin typeface="Times New Roman"/>
                <a:cs typeface="Times New Roman"/>
              </a:rPr>
              <a:t> </a:t>
            </a:r>
            <a:r>
              <a:rPr lang="en-IN" sz="1098" spc="-10" dirty="0">
                <a:latin typeface="Times New Roman"/>
                <a:cs typeface="Times New Roman"/>
              </a:rPr>
              <a:t>Artificial Intelligence and Machine Learning </a:t>
            </a:r>
            <a:r>
              <a:rPr sz="1098" spc="-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-4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5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Visvesvaraya</a:t>
            </a:r>
            <a:r>
              <a:rPr sz="1098" spc="1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Technological</a:t>
            </a:r>
            <a:r>
              <a:rPr sz="1098" spc="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University,</a:t>
            </a:r>
            <a:r>
              <a:rPr sz="1098" spc="-5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Belagavi.</a:t>
            </a:r>
            <a:endParaRPr sz="109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0516" y="4635819"/>
            <a:ext cx="1352820" cy="172515"/>
          </a:xfrm>
          <a:prstGeom prst="rect">
            <a:avLst/>
          </a:prstGeom>
        </p:spPr>
        <p:txBody>
          <a:bodyPr vert="horz" wrap="square" lIns="0" tIns="11411" rIns="0" bIns="0" rtlCol="0">
            <a:spAutoFit/>
          </a:bodyPr>
          <a:lstStyle/>
          <a:p>
            <a:pPr marL="12678">
              <a:spcBef>
                <a:spcPts val="90"/>
              </a:spcBef>
            </a:pPr>
            <a:r>
              <a:rPr sz="1048" b="1" spc="-30" dirty="0">
                <a:latin typeface="Times New Roman"/>
                <a:cs typeface="Times New Roman"/>
              </a:rPr>
              <a:t>Signature </a:t>
            </a:r>
            <a:r>
              <a:rPr sz="1048" b="1" spc="-35" dirty="0">
                <a:latin typeface="Times New Roman"/>
                <a:cs typeface="Times New Roman"/>
              </a:rPr>
              <a:t>of</a:t>
            </a:r>
            <a:r>
              <a:rPr sz="1048" b="1" spc="-45" dirty="0">
                <a:latin typeface="Times New Roman"/>
                <a:cs typeface="Times New Roman"/>
              </a:rPr>
              <a:t> </a:t>
            </a:r>
            <a:r>
              <a:rPr sz="1048" b="1" dirty="0">
                <a:latin typeface="Times New Roman"/>
                <a:cs typeface="Times New Roman"/>
              </a:rPr>
              <a:t>the</a:t>
            </a:r>
            <a:r>
              <a:rPr sz="1048" b="1" spc="120" dirty="0">
                <a:latin typeface="Times New Roman"/>
                <a:cs typeface="Times New Roman"/>
              </a:rPr>
              <a:t> </a:t>
            </a:r>
            <a:r>
              <a:rPr sz="1048" b="1" spc="-25" dirty="0">
                <a:latin typeface="Times New Roman"/>
                <a:cs typeface="Times New Roman"/>
              </a:rPr>
              <a:t>Student</a:t>
            </a:r>
            <a:endParaRPr sz="104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332" y="4635819"/>
            <a:ext cx="471649" cy="344227"/>
          </a:xfrm>
          <a:prstGeom prst="rect">
            <a:avLst/>
          </a:prstGeom>
        </p:spPr>
        <p:txBody>
          <a:bodyPr vert="horz" wrap="square" lIns="0" tIns="11411" rIns="0" bIns="0" rtlCol="0">
            <a:spAutoFit/>
          </a:bodyPr>
          <a:lstStyle/>
          <a:p>
            <a:pPr marL="34866" marR="5071" indent="-22821">
              <a:spcBef>
                <a:spcPts val="90"/>
              </a:spcBef>
              <a:tabLst>
                <a:tab pos="413950" algn="l"/>
              </a:tabLst>
            </a:pPr>
            <a:r>
              <a:rPr sz="1048" b="1" spc="-20" dirty="0">
                <a:latin typeface="Times New Roman"/>
                <a:cs typeface="Times New Roman"/>
              </a:rPr>
              <a:t>Date</a:t>
            </a:r>
            <a:r>
              <a:rPr sz="1048" b="1" dirty="0">
                <a:latin typeface="Times New Roman"/>
                <a:cs typeface="Times New Roman"/>
              </a:rPr>
              <a:t>	</a:t>
            </a:r>
            <a:r>
              <a:rPr sz="1048" b="1" spc="-50" dirty="0">
                <a:latin typeface="Times New Roman"/>
                <a:cs typeface="Times New Roman"/>
              </a:rPr>
              <a:t>: </a:t>
            </a:r>
            <a:r>
              <a:rPr sz="1048" b="1" dirty="0">
                <a:latin typeface="Times New Roman"/>
                <a:cs typeface="Times New Roman"/>
              </a:rPr>
              <a:t>Place</a:t>
            </a:r>
            <a:r>
              <a:rPr sz="1048" b="1" spc="-35" dirty="0">
                <a:latin typeface="Times New Roman"/>
                <a:cs typeface="Times New Roman"/>
              </a:rPr>
              <a:t> </a:t>
            </a:r>
            <a:r>
              <a:rPr sz="1048" b="1" spc="-50" dirty="0">
                <a:latin typeface="Times New Roman"/>
                <a:cs typeface="Times New Roman"/>
              </a:rPr>
              <a:t>:</a:t>
            </a:r>
            <a:endParaRPr sz="1048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550" y="310166"/>
            <a:ext cx="6965059" cy="10092267"/>
          </a:xfrm>
          <a:custGeom>
            <a:avLst/>
            <a:gdLst/>
            <a:ahLst/>
            <a:cxnLst/>
            <a:rect l="l" t="t" r="r" b="b"/>
            <a:pathLst>
              <a:path w="6976745" h="10109200">
                <a:moveTo>
                  <a:pt x="6921373" y="0"/>
                </a:moveTo>
                <a:lnTo>
                  <a:pt x="54864" y="0"/>
                </a:lnTo>
                <a:lnTo>
                  <a:pt x="0" y="0"/>
                </a:lnTo>
                <a:lnTo>
                  <a:pt x="0" y="55168"/>
                </a:lnTo>
                <a:lnTo>
                  <a:pt x="0" y="10053879"/>
                </a:lnTo>
                <a:lnTo>
                  <a:pt x="0" y="10108743"/>
                </a:lnTo>
                <a:lnTo>
                  <a:pt x="54864" y="10108743"/>
                </a:lnTo>
                <a:lnTo>
                  <a:pt x="6921373" y="10108743"/>
                </a:lnTo>
                <a:lnTo>
                  <a:pt x="6921373" y="10053879"/>
                </a:lnTo>
                <a:lnTo>
                  <a:pt x="54864" y="10053879"/>
                </a:lnTo>
                <a:lnTo>
                  <a:pt x="54864" y="55168"/>
                </a:lnTo>
                <a:lnTo>
                  <a:pt x="6921373" y="55168"/>
                </a:lnTo>
                <a:lnTo>
                  <a:pt x="6921373" y="0"/>
                </a:lnTo>
                <a:close/>
              </a:path>
              <a:path w="6976745" h="10109200">
                <a:moveTo>
                  <a:pt x="6976618" y="0"/>
                </a:moveTo>
                <a:lnTo>
                  <a:pt x="6921449" y="0"/>
                </a:lnTo>
                <a:lnTo>
                  <a:pt x="6921449" y="55168"/>
                </a:lnTo>
                <a:lnTo>
                  <a:pt x="6921449" y="10053879"/>
                </a:lnTo>
                <a:lnTo>
                  <a:pt x="6921449" y="10108743"/>
                </a:lnTo>
                <a:lnTo>
                  <a:pt x="6976618" y="10108743"/>
                </a:lnTo>
                <a:lnTo>
                  <a:pt x="6976618" y="10053879"/>
                </a:lnTo>
                <a:lnTo>
                  <a:pt x="6976618" y="55168"/>
                </a:lnTo>
                <a:lnTo>
                  <a:pt x="6976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1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818" y="1233863"/>
            <a:ext cx="5900680" cy="3755428"/>
          </a:xfrm>
          <a:prstGeom prst="rect">
            <a:avLst/>
          </a:prstGeom>
        </p:spPr>
        <p:txBody>
          <a:bodyPr vert="horz" wrap="square" lIns="0" tIns="13947" rIns="0" bIns="0" rtlCol="0">
            <a:spAutoFit/>
          </a:bodyPr>
          <a:lstStyle/>
          <a:p>
            <a:pPr marR="27893" algn="ctr">
              <a:spcBef>
                <a:spcPts val="110"/>
              </a:spcBef>
            </a:pPr>
            <a:r>
              <a:rPr sz="1497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ACKNOWLEDGEMENT</a:t>
            </a:r>
            <a:endParaRPr sz="1497" dirty="0">
              <a:latin typeface="Times New Roman"/>
              <a:cs typeface="Times New Roman"/>
            </a:endParaRPr>
          </a:p>
          <a:p>
            <a:pPr>
              <a:spcBef>
                <a:spcPts val="839"/>
              </a:spcBef>
            </a:pPr>
            <a:endParaRPr sz="1497" dirty="0">
              <a:latin typeface="Times New Roman"/>
              <a:cs typeface="Times New Roman"/>
            </a:endParaRPr>
          </a:p>
          <a:p>
            <a:pPr marL="76070" marR="5071" algn="just">
              <a:lnSpc>
                <a:spcPct val="151400"/>
              </a:lnSpc>
              <a:spcBef>
                <a:spcPts val="5"/>
              </a:spcBef>
            </a:pP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8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satisfactions</a:t>
            </a:r>
            <a:r>
              <a:rPr sz="1098" spc="4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that</a:t>
            </a:r>
            <a:r>
              <a:rPr sz="1098" spc="9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</a:t>
            </a:r>
            <a:r>
              <a:rPr sz="1098" spc="8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company</a:t>
            </a:r>
            <a:r>
              <a:rPr sz="1098" spc="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8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successful</a:t>
            </a:r>
            <a:r>
              <a:rPr sz="1098" spc="8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completion</a:t>
            </a:r>
            <a:r>
              <a:rPr sz="1098" spc="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my</a:t>
            </a:r>
            <a:r>
              <a:rPr sz="1098" spc="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internship</a:t>
            </a:r>
            <a:r>
              <a:rPr sz="1098" spc="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on</a:t>
            </a:r>
            <a:r>
              <a:rPr sz="1098" spc="120" dirty="0">
                <a:latin typeface="Times New Roman"/>
                <a:cs typeface="Times New Roman"/>
              </a:rPr>
              <a:t> </a:t>
            </a:r>
            <a:r>
              <a:rPr sz="109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IN" sz="1098" dirty="0">
                <a:solidFill>
                  <a:srgbClr val="FF0000"/>
                </a:solidFill>
                <a:latin typeface="Times New Roman"/>
                <a:cs typeface="Times New Roman"/>
              </a:rPr>
              <a:t>CUSTOM WORKOUT PLANNING</a:t>
            </a:r>
            <a:r>
              <a:rPr sz="1098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1098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would</a:t>
            </a:r>
            <a:r>
              <a:rPr sz="1098" spc="17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be</a:t>
            </a:r>
            <a:r>
              <a:rPr sz="1098" spc="1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incomplete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without</a:t>
            </a:r>
            <a:r>
              <a:rPr sz="1098" spc="14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1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mention</a:t>
            </a:r>
            <a:r>
              <a:rPr sz="1098" spc="14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15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people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who</a:t>
            </a:r>
            <a:r>
              <a:rPr sz="1098" spc="14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made</a:t>
            </a:r>
            <a:r>
              <a:rPr sz="1098" spc="10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it</a:t>
            </a:r>
            <a:r>
              <a:rPr sz="1098" spc="13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possible,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whose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noble </a:t>
            </a:r>
            <a:r>
              <a:rPr sz="1098" dirty="0">
                <a:latin typeface="Times New Roman"/>
                <a:cs typeface="Times New Roman"/>
              </a:rPr>
              <a:t>gesture,</a:t>
            </a:r>
            <a:r>
              <a:rPr sz="1098" spc="1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affection,</a:t>
            </a:r>
            <a:r>
              <a:rPr sz="1098" spc="1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guidance,</a:t>
            </a:r>
            <a:r>
              <a:rPr sz="1098" spc="1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encouragement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and</a:t>
            </a:r>
            <a:r>
              <a:rPr sz="1098" spc="17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support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crowned</a:t>
            </a:r>
            <a:r>
              <a:rPr sz="1098" spc="17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my</a:t>
            </a:r>
            <a:r>
              <a:rPr sz="1098" spc="14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efforts</a:t>
            </a:r>
            <a:r>
              <a:rPr sz="1098" spc="1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with</a:t>
            </a:r>
            <a:r>
              <a:rPr sz="1098" spc="14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success.</a:t>
            </a:r>
            <a:r>
              <a:rPr sz="1098" spc="1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It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is</a:t>
            </a:r>
            <a:r>
              <a:rPr sz="1098" spc="120" dirty="0">
                <a:latin typeface="Times New Roman"/>
                <a:cs typeface="Times New Roman"/>
              </a:rPr>
              <a:t> </a:t>
            </a:r>
            <a:r>
              <a:rPr sz="1098" spc="-25" dirty="0">
                <a:latin typeface="Times New Roman"/>
                <a:cs typeface="Times New Roman"/>
              </a:rPr>
              <a:t>my </a:t>
            </a:r>
            <a:r>
              <a:rPr sz="1098" dirty="0">
                <a:latin typeface="Times New Roman"/>
                <a:cs typeface="Times New Roman"/>
              </a:rPr>
              <a:t>privilege</a:t>
            </a:r>
            <a:r>
              <a:rPr sz="1098" spc="12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to</a:t>
            </a:r>
            <a:r>
              <a:rPr sz="1098" spc="9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express</a:t>
            </a:r>
            <a:r>
              <a:rPr sz="1098" spc="14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my</a:t>
            </a:r>
            <a:r>
              <a:rPr sz="1098" spc="1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gratitude</a:t>
            </a:r>
            <a:r>
              <a:rPr sz="1098" spc="12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and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respect</a:t>
            </a:r>
            <a:r>
              <a:rPr sz="1098" spc="12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to</a:t>
            </a:r>
            <a:r>
              <a:rPr sz="1098" spc="13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all</a:t>
            </a:r>
            <a:r>
              <a:rPr sz="1098" spc="12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those</a:t>
            </a:r>
            <a:r>
              <a:rPr sz="1098" spc="1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who</a:t>
            </a:r>
            <a:r>
              <a:rPr sz="1098" spc="1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inspired</a:t>
            </a:r>
            <a:r>
              <a:rPr sz="1098" spc="16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me</a:t>
            </a:r>
            <a:r>
              <a:rPr sz="1098" spc="1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in</a:t>
            </a:r>
            <a:r>
              <a:rPr sz="1098" spc="9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1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completion</a:t>
            </a:r>
            <a:r>
              <a:rPr sz="1098" spc="1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135" dirty="0">
                <a:latin typeface="Times New Roman"/>
                <a:cs typeface="Times New Roman"/>
              </a:rPr>
              <a:t> </a:t>
            </a:r>
            <a:r>
              <a:rPr sz="1098" spc="-25" dirty="0">
                <a:latin typeface="Times New Roman"/>
                <a:cs typeface="Times New Roman"/>
              </a:rPr>
              <a:t>my </a:t>
            </a:r>
            <a:r>
              <a:rPr sz="1098" spc="-10" dirty="0">
                <a:latin typeface="Times New Roman"/>
                <a:cs typeface="Times New Roman"/>
              </a:rPr>
              <a:t>internship.</a:t>
            </a:r>
            <a:endParaRPr sz="1098" dirty="0">
              <a:latin typeface="Times New Roman"/>
              <a:cs typeface="Times New Roman"/>
            </a:endParaRPr>
          </a:p>
          <a:p>
            <a:pPr>
              <a:spcBef>
                <a:spcPts val="1233"/>
              </a:spcBef>
            </a:pPr>
            <a:endParaRPr sz="1098" dirty="0">
              <a:latin typeface="Times New Roman"/>
              <a:cs typeface="Times New Roman"/>
            </a:endParaRPr>
          </a:p>
          <a:p>
            <a:pPr marL="48812" marR="132489" indent="-36767">
              <a:lnSpc>
                <a:spcPct val="151400"/>
              </a:lnSpc>
            </a:pPr>
            <a:r>
              <a:rPr sz="1098" dirty="0">
                <a:latin typeface="Times New Roman"/>
                <a:cs typeface="Times New Roman"/>
              </a:rPr>
              <a:t>I</a:t>
            </a:r>
            <a:r>
              <a:rPr sz="1098" spc="-5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am</a:t>
            </a:r>
            <a:r>
              <a:rPr sz="1098" spc="-4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grateful</a:t>
            </a:r>
            <a:r>
              <a:rPr sz="1098" spc="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to</a:t>
            </a:r>
            <a:r>
              <a:rPr sz="1098" spc="-2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our</a:t>
            </a:r>
            <a:r>
              <a:rPr sz="1098" spc="-1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respective</a:t>
            </a:r>
            <a:r>
              <a:rPr sz="1098" spc="-2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coordinator</a:t>
            </a:r>
            <a:r>
              <a:rPr sz="1098" spc="-15" dirty="0"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“ </a:t>
            </a:r>
            <a:r>
              <a:rPr lang="en-IN"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TOUSIFF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(Asst.prof,</a:t>
            </a:r>
            <a:r>
              <a:rPr lang="en-IN"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AIML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09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0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09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SANTOSH</a:t>
            </a:r>
            <a:r>
              <a:rPr sz="109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(Asst.prof,</a:t>
            </a:r>
            <a:r>
              <a:rPr lang="en-IN"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AIML</a:t>
            </a:r>
            <a:r>
              <a:rPr sz="1098" b="1" dirty="0">
                <a:solidFill>
                  <a:srgbClr val="FF0000"/>
                </a:solidFill>
                <a:latin typeface="Times New Roman"/>
                <a:cs typeface="Times New Roman"/>
              </a:rPr>
              <a:t>)” </a:t>
            </a:r>
            <a:r>
              <a:rPr sz="1098" dirty="0">
                <a:latin typeface="Times New Roman"/>
                <a:cs typeface="Times New Roman"/>
              </a:rPr>
              <a:t>for</a:t>
            </a:r>
            <a:r>
              <a:rPr sz="1098" spc="-2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his</a:t>
            </a:r>
            <a:r>
              <a:rPr sz="1098" spc="-5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noble</a:t>
            </a:r>
            <a:r>
              <a:rPr sz="1098" spc="-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gesture,</a:t>
            </a:r>
            <a:r>
              <a:rPr sz="1098" spc="-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support</a:t>
            </a:r>
            <a:r>
              <a:rPr sz="1098" spc="-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co-ordination</a:t>
            </a:r>
            <a:r>
              <a:rPr sz="1098" spc="-3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and valuable</a:t>
            </a:r>
            <a:r>
              <a:rPr sz="1098" spc="-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suggestions</a:t>
            </a:r>
            <a:r>
              <a:rPr sz="1098" spc="-2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givento</a:t>
            </a:r>
            <a:r>
              <a:rPr sz="1098" spc="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me</a:t>
            </a:r>
            <a:r>
              <a:rPr sz="1098" spc="-40" dirty="0">
                <a:latin typeface="Times New Roman"/>
                <a:cs typeface="Times New Roman"/>
              </a:rPr>
              <a:t> </a:t>
            </a:r>
            <a:r>
              <a:rPr sz="1098" spc="-25" dirty="0">
                <a:latin typeface="Times New Roman"/>
                <a:cs typeface="Times New Roman"/>
              </a:rPr>
              <a:t>in </a:t>
            </a:r>
            <a:r>
              <a:rPr sz="1098" dirty="0">
                <a:latin typeface="Times New Roman"/>
                <a:cs typeface="Times New Roman"/>
              </a:rPr>
              <a:t>the</a:t>
            </a:r>
            <a:r>
              <a:rPr sz="1098" spc="2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completion</a:t>
            </a:r>
            <a:r>
              <a:rPr sz="1098" spc="114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of</a:t>
            </a:r>
            <a:r>
              <a:rPr sz="1098" spc="35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Internship.</a:t>
            </a:r>
            <a:endParaRPr sz="1098" dirty="0">
              <a:latin typeface="Times New Roman"/>
              <a:cs typeface="Times New Roman"/>
            </a:endParaRPr>
          </a:p>
          <a:p>
            <a:pPr>
              <a:spcBef>
                <a:spcPts val="324"/>
              </a:spcBef>
            </a:pPr>
            <a:endParaRPr sz="1098" dirty="0">
              <a:latin typeface="Times New Roman"/>
              <a:cs typeface="Times New Roman"/>
            </a:endParaRPr>
          </a:p>
          <a:p>
            <a:pPr marL="17116" marR="758803">
              <a:lnSpc>
                <a:spcPct val="193600"/>
              </a:lnSpc>
            </a:pPr>
            <a:r>
              <a:rPr sz="1098" dirty="0">
                <a:latin typeface="Times New Roman"/>
                <a:cs typeface="Times New Roman"/>
              </a:rPr>
              <a:t>I</a:t>
            </a:r>
            <a:r>
              <a:rPr sz="1098" spc="-7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also</a:t>
            </a:r>
            <a:r>
              <a:rPr sz="1098" spc="-2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thank</a:t>
            </a:r>
            <a:r>
              <a:rPr sz="1098" spc="20" dirty="0">
                <a:latin typeface="Times New Roman"/>
                <a:cs typeface="Times New Roman"/>
              </a:rPr>
              <a:t> </a:t>
            </a:r>
            <a:r>
              <a:rPr lang="en-IN" sz="1098" b="1" spc="20" dirty="0">
                <a:latin typeface="Times New Roman"/>
                <a:cs typeface="Times New Roman"/>
              </a:rPr>
              <a:t>Dr B.M.Vidyavathi</a:t>
            </a:r>
            <a:r>
              <a:rPr sz="1098" b="1" dirty="0">
                <a:latin typeface="Times New Roman"/>
                <a:cs typeface="Times New Roman"/>
              </a:rPr>
              <a:t>,</a:t>
            </a:r>
            <a:r>
              <a:rPr sz="1098" b="1" spc="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H.O.D.</a:t>
            </a:r>
            <a:r>
              <a:rPr sz="1098" spc="-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Department of </a:t>
            </a:r>
            <a:r>
              <a:rPr lang="en-IN" sz="1098" b="1" spc="-10" dirty="0">
                <a:latin typeface="Times New Roman"/>
                <a:cs typeface="Times New Roman"/>
              </a:rPr>
              <a:t>Artificial Intelligence and Machine Learning</a:t>
            </a:r>
            <a:r>
              <a:rPr sz="1098" b="1" spc="35" dirty="0">
                <a:latin typeface="Times New Roman"/>
                <a:cs typeface="Times New Roman"/>
              </a:rPr>
              <a:t> </a:t>
            </a:r>
            <a:r>
              <a:rPr sz="1098" spc="-25" dirty="0">
                <a:latin typeface="Times New Roman"/>
                <a:cs typeface="Times New Roman"/>
              </a:rPr>
              <a:t>for </a:t>
            </a:r>
            <a:r>
              <a:rPr sz="1098" dirty="0">
                <a:latin typeface="Times New Roman"/>
                <a:cs typeface="Times New Roman"/>
              </a:rPr>
              <a:t>extending</a:t>
            </a:r>
            <a:r>
              <a:rPr sz="1098" spc="-1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all</a:t>
            </a:r>
            <a:r>
              <a:rPr sz="1098" spc="-15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his</a:t>
            </a:r>
            <a:r>
              <a:rPr sz="1098" spc="4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valuable</a:t>
            </a:r>
            <a:r>
              <a:rPr sz="1098" spc="9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support</a:t>
            </a:r>
            <a:r>
              <a:rPr sz="1098" spc="160" dirty="0">
                <a:latin typeface="Times New Roman"/>
                <a:cs typeface="Times New Roman"/>
              </a:rPr>
              <a:t> </a:t>
            </a:r>
            <a:r>
              <a:rPr sz="1098" dirty="0">
                <a:latin typeface="Times New Roman"/>
                <a:cs typeface="Times New Roman"/>
              </a:rPr>
              <a:t>and</a:t>
            </a:r>
            <a:r>
              <a:rPr sz="1098" spc="20" dirty="0">
                <a:latin typeface="Times New Roman"/>
                <a:cs typeface="Times New Roman"/>
              </a:rPr>
              <a:t> </a:t>
            </a:r>
            <a:r>
              <a:rPr sz="1098" spc="-10" dirty="0">
                <a:latin typeface="Times New Roman"/>
                <a:cs typeface="Times New Roman"/>
              </a:rPr>
              <a:t>encouragement.</a:t>
            </a:r>
            <a:endParaRPr sz="109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550" y="310166"/>
            <a:ext cx="6965059" cy="10092267"/>
          </a:xfrm>
          <a:custGeom>
            <a:avLst/>
            <a:gdLst/>
            <a:ahLst/>
            <a:cxnLst/>
            <a:rect l="l" t="t" r="r" b="b"/>
            <a:pathLst>
              <a:path w="6976745" h="10109200">
                <a:moveTo>
                  <a:pt x="6921373" y="0"/>
                </a:moveTo>
                <a:lnTo>
                  <a:pt x="54864" y="0"/>
                </a:lnTo>
                <a:lnTo>
                  <a:pt x="0" y="0"/>
                </a:lnTo>
                <a:lnTo>
                  <a:pt x="0" y="55168"/>
                </a:lnTo>
                <a:lnTo>
                  <a:pt x="0" y="10053879"/>
                </a:lnTo>
                <a:lnTo>
                  <a:pt x="0" y="10108743"/>
                </a:lnTo>
                <a:lnTo>
                  <a:pt x="54864" y="10108743"/>
                </a:lnTo>
                <a:lnTo>
                  <a:pt x="6921373" y="10108743"/>
                </a:lnTo>
                <a:lnTo>
                  <a:pt x="6921373" y="10053879"/>
                </a:lnTo>
                <a:lnTo>
                  <a:pt x="54864" y="10053879"/>
                </a:lnTo>
                <a:lnTo>
                  <a:pt x="54864" y="55168"/>
                </a:lnTo>
                <a:lnTo>
                  <a:pt x="6921373" y="55168"/>
                </a:lnTo>
                <a:lnTo>
                  <a:pt x="6921373" y="0"/>
                </a:lnTo>
                <a:close/>
              </a:path>
              <a:path w="6976745" h="10109200">
                <a:moveTo>
                  <a:pt x="6976618" y="0"/>
                </a:moveTo>
                <a:lnTo>
                  <a:pt x="6921449" y="0"/>
                </a:lnTo>
                <a:lnTo>
                  <a:pt x="6921449" y="55168"/>
                </a:lnTo>
                <a:lnTo>
                  <a:pt x="6921449" y="10053879"/>
                </a:lnTo>
                <a:lnTo>
                  <a:pt x="6921449" y="10108743"/>
                </a:lnTo>
                <a:lnTo>
                  <a:pt x="6976618" y="10108743"/>
                </a:lnTo>
                <a:lnTo>
                  <a:pt x="6976618" y="10053879"/>
                </a:lnTo>
                <a:lnTo>
                  <a:pt x="6976618" y="55168"/>
                </a:lnTo>
                <a:lnTo>
                  <a:pt x="6976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63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453" y="896103"/>
            <a:ext cx="1496090" cy="254963"/>
          </a:xfrm>
          <a:prstGeom prst="rect">
            <a:avLst/>
          </a:prstGeom>
        </p:spPr>
        <p:txBody>
          <a:bodyPr vert="horz" wrap="square" lIns="0" tIns="17116" rIns="0" bIns="0" rtlCol="0">
            <a:spAutoFit/>
          </a:bodyPr>
          <a:lstStyle/>
          <a:p>
            <a:pPr marL="12678">
              <a:spcBef>
                <a:spcPts val="135"/>
              </a:spcBef>
            </a:pPr>
            <a:r>
              <a:rPr sz="1547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1547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47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47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47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Contents</a:t>
            </a:r>
            <a:endParaRPr sz="1547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03121"/>
              </p:ext>
            </p:extLst>
          </p:nvPr>
        </p:nvGraphicFramePr>
        <p:xfrm>
          <a:off x="922606" y="1643639"/>
          <a:ext cx="5412546" cy="4088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420">
                <a:tc>
                  <a:txBody>
                    <a:bodyPr/>
                    <a:lstStyle/>
                    <a:p>
                      <a:pPr marL="74930">
                        <a:lnSpc>
                          <a:spcPts val="159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7269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065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85">
                <a:tc>
                  <a:txBody>
                    <a:bodyPr/>
                    <a:lstStyle/>
                    <a:p>
                      <a:pPr marL="74930">
                        <a:lnSpc>
                          <a:spcPts val="1365"/>
                        </a:lnSpc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6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sz="1100" b="1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Profile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6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47">
                <a:tc>
                  <a:txBody>
                    <a:bodyPr/>
                    <a:lstStyle/>
                    <a:p>
                      <a:pPr marL="74930">
                        <a:lnSpc>
                          <a:spcPts val="1330"/>
                        </a:lnSpc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3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1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b="1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1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activity(student</a:t>
                      </a:r>
                      <a:r>
                        <a:rPr sz="1100" b="1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diary</a:t>
                      </a:r>
                      <a:r>
                        <a:rPr sz="11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extract)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30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02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85">
                <a:tc>
                  <a:txBody>
                    <a:bodyPr/>
                    <a:lstStyle/>
                    <a:p>
                      <a:pPr marL="74930">
                        <a:lnSpc>
                          <a:spcPts val="1365"/>
                        </a:lnSpc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6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1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6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22">
                <a:tc>
                  <a:txBody>
                    <a:bodyPr/>
                    <a:lstStyle/>
                    <a:p>
                      <a:pPr marL="74930">
                        <a:lnSpc>
                          <a:spcPts val="1365"/>
                        </a:lnSpc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65"/>
                        </a:lnSpc>
                      </a:pPr>
                      <a:r>
                        <a:rPr lang="en-IN" sz="1100" b="1" spc="-10" dirty="0"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6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06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IN" sz="1100" b="1" dirty="0">
                          <a:latin typeface="Times New Roman"/>
                          <a:cs typeface="Times New Roman"/>
                        </a:rPr>
                        <a:t>7-09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3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96">
                <a:tc>
                  <a:txBody>
                    <a:bodyPr/>
                    <a:lstStyle/>
                    <a:p>
                      <a:pPr marL="74930">
                        <a:lnSpc>
                          <a:spcPts val="1365"/>
                        </a:lnSpc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65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6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IN" sz="1100" b="1" spc="-25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96">
                <a:tc>
                  <a:txBody>
                    <a:bodyPr/>
                    <a:lstStyle/>
                    <a:p>
                      <a:pPr marL="74930">
                        <a:lnSpc>
                          <a:spcPts val="1345"/>
                        </a:lnSpc>
                      </a:pP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345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4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IN" sz="1100" b="1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1550" y="310166"/>
            <a:ext cx="6965059" cy="10092267"/>
          </a:xfrm>
          <a:custGeom>
            <a:avLst/>
            <a:gdLst/>
            <a:ahLst/>
            <a:cxnLst/>
            <a:rect l="l" t="t" r="r" b="b"/>
            <a:pathLst>
              <a:path w="6976745" h="10109200">
                <a:moveTo>
                  <a:pt x="6921373" y="0"/>
                </a:moveTo>
                <a:lnTo>
                  <a:pt x="54864" y="0"/>
                </a:lnTo>
                <a:lnTo>
                  <a:pt x="0" y="0"/>
                </a:lnTo>
                <a:lnTo>
                  <a:pt x="0" y="55168"/>
                </a:lnTo>
                <a:lnTo>
                  <a:pt x="0" y="10053879"/>
                </a:lnTo>
                <a:lnTo>
                  <a:pt x="0" y="10108743"/>
                </a:lnTo>
                <a:lnTo>
                  <a:pt x="54864" y="10108743"/>
                </a:lnTo>
                <a:lnTo>
                  <a:pt x="6921373" y="10108743"/>
                </a:lnTo>
                <a:lnTo>
                  <a:pt x="6921373" y="10053879"/>
                </a:lnTo>
                <a:lnTo>
                  <a:pt x="54864" y="10053879"/>
                </a:lnTo>
                <a:lnTo>
                  <a:pt x="54864" y="55168"/>
                </a:lnTo>
                <a:lnTo>
                  <a:pt x="6921373" y="55168"/>
                </a:lnTo>
                <a:lnTo>
                  <a:pt x="6921373" y="0"/>
                </a:lnTo>
                <a:close/>
              </a:path>
              <a:path w="6976745" h="10109200">
                <a:moveTo>
                  <a:pt x="6976618" y="0"/>
                </a:moveTo>
                <a:lnTo>
                  <a:pt x="6921449" y="0"/>
                </a:lnTo>
                <a:lnTo>
                  <a:pt x="6921449" y="55168"/>
                </a:lnTo>
                <a:lnTo>
                  <a:pt x="6921449" y="10053879"/>
                </a:lnTo>
                <a:lnTo>
                  <a:pt x="6921449" y="10108743"/>
                </a:lnTo>
                <a:lnTo>
                  <a:pt x="6976618" y="10108743"/>
                </a:lnTo>
                <a:lnTo>
                  <a:pt x="6976618" y="10053879"/>
                </a:lnTo>
                <a:lnTo>
                  <a:pt x="6976618" y="55168"/>
                </a:lnTo>
                <a:lnTo>
                  <a:pt x="6976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16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662431"/>
            <a:ext cx="6212840" cy="74161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10"/>
              </a:spcBef>
            </a:pPr>
            <a:r>
              <a:rPr sz="1800" b="1" spc="-10" dirty="0">
                <a:latin typeface="Times New Roman"/>
                <a:cs typeface="Times New Roman"/>
              </a:rPr>
              <a:t>CHAPTER-</a:t>
            </a:r>
            <a:r>
              <a:rPr sz="1800" b="1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  <a:spcBef>
                <a:spcPts val="915"/>
              </a:spcBef>
            </a:pPr>
            <a:r>
              <a:rPr sz="1800" b="1" spc="-40" dirty="0">
                <a:latin typeface="Times New Roman"/>
                <a:cs typeface="Times New Roman"/>
              </a:rPr>
              <a:t>COMPANY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PROFILE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600" b="1" dirty="0">
                <a:latin typeface="Calibri"/>
                <a:cs typeface="Calibri"/>
              </a:rPr>
              <a:t>Company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Name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: EZ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Trainings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Technologies</a:t>
            </a:r>
            <a:r>
              <a:rPr sz="1600" b="1" spc="-1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Pvt.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Ltd.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Introduction:</a:t>
            </a:r>
            <a:endParaRPr sz="1400">
              <a:latin typeface="Calibri"/>
              <a:cs typeface="Calibri"/>
            </a:endParaRPr>
          </a:p>
          <a:p>
            <a:pPr marL="15240" marR="5080" algn="just">
              <a:lnSpc>
                <a:spcPct val="110000"/>
              </a:lnSpc>
              <a:spcBef>
                <a:spcPts val="630"/>
              </a:spcBef>
            </a:pPr>
            <a:r>
              <a:rPr sz="1200" dirty="0">
                <a:latin typeface="Calibri"/>
                <a:cs typeface="Calibri"/>
              </a:rPr>
              <a:t>EZ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Trainings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Technologies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Pvt.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Ltd.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dynamic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innovative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organization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dedicated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providing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comprehensive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training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solutions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expert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development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services.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Established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vision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bridge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gap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academic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industry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requirements,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specialize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 </a:t>
            </a:r>
            <a:r>
              <a:rPr sz="1200" spc="-10" dirty="0">
                <a:latin typeface="Calibri"/>
                <a:cs typeface="Calibri"/>
              </a:rPr>
              <a:t>college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trainings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focusing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preparing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successful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placements.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Additionally,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dirty="0">
                <a:latin typeface="Calibri"/>
                <a:cs typeface="Calibri"/>
              </a:rPr>
              <a:t>excel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undertaking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development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projects,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leveraging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cutting-</a:t>
            </a:r>
            <a:r>
              <a:rPr sz="1200" dirty="0">
                <a:latin typeface="Calibri"/>
                <a:cs typeface="Calibri"/>
              </a:rPr>
              <a:t>edge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technologies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bring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ideas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life.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10" dirty="0">
                <a:latin typeface="Calibri"/>
                <a:cs typeface="Calibri"/>
              </a:rPr>
              <a:t>Mission:</a:t>
            </a:r>
            <a:endParaRPr sz="1400">
              <a:latin typeface="Calibri"/>
              <a:cs typeface="Calibri"/>
            </a:endParaRPr>
          </a:p>
          <a:p>
            <a:pPr marL="15240" marR="12065" indent="30480" algn="just">
              <a:lnSpc>
                <a:spcPct val="110100"/>
              </a:lnSpc>
              <a:spcBef>
                <a:spcPts val="630"/>
              </a:spcBef>
            </a:pPr>
            <a:r>
              <a:rPr sz="1200" dirty="0">
                <a:latin typeface="Calibri"/>
                <a:cs typeface="Calibri"/>
              </a:rPr>
              <a:t>Our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mission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empower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generation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professionals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imparting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relevant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skills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knowledge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specialized training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programs.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strive 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catalyst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career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growth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students and contribute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technological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advancement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businesses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development projects.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10" dirty="0">
                <a:latin typeface="Calibri"/>
                <a:cs typeface="Calibri"/>
              </a:rPr>
              <a:t>Services: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Calibri"/>
                <a:cs typeface="Calibri"/>
              </a:rPr>
              <a:t>College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Trainings:</a:t>
            </a:r>
            <a:endParaRPr sz="1400">
              <a:latin typeface="Calibri"/>
              <a:cs typeface="Calibri"/>
            </a:endParaRPr>
          </a:p>
          <a:p>
            <a:pPr marL="463550" indent="-2286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463550" algn="l"/>
              </a:tabLst>
            </a:pPr>
            <a:r>
              <a:rPr sz="1200" spc="-25" dirty="0">
                <a:latin typeface="Calibri"/>
                <a:cs typeface="Calibri"/>
              </a:rPr>
              <a:t>Tailored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training</a:t>
            </a:r>
            <a:r>
              <a:rPr sz="1200" spc="-10" dirty="0">
                <a:latin typeface="Calibri"/>
                <a:cs typeface="Calibri"/>
              </a:rPr>
              <a:t> programs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designed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enhance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employability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students.</a:t>
            </a:r>
            <a:endParaRPr sz="1200">
              <a:latin typeface="Calibri"/>
              <a:cs typeface="Calibri"/>
            </a:endParaRPr>
          </a:p>
          <a:p>
            <a:pPr marL="46355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63550" algn="l"/>
              </a:tabLst>
            </a:pPr>
            <a:r>
              <a:rPr sz="1200" spc="-10" dirty="0">
                <a:latin typeface="Calibri"/>
                <a:cs typeface="Calibri"/>
              </a:rPr>
              <a:t>Industry-aligned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curriculum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covering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technical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soft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skills.</a:t>
            </a:r>
            <a:endParaRPr sz="1200">
              <a:latin typeface="Calibri"/>
              <a:cs typeface="Calibri"/>
            </a:endParaRPr>
          </a:p>
          <a:p>
            <a:pPr marL="463550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463550" algn="l"/>
              </a:tabLst>
            </a:pPr>
            <a:r>
              <a:rPr sz="1200" dirty="0">
                <a:latin typeface="Calibri"/>
                <a:cs typeface="Calibri"/>
              </a:rPr>
              <a:t>Placement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assistance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career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guidance.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10" dirty="0">
                <a:latin typeface="Calibri"/>
                <a:cs typeface="Calibri"/>
              </a:rPr>
              <a:t>Development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Projects:</a:t>
            </a:r>
            <a:endParaRPr sz="1400">
              <a:latin typeface="Calibri"/>
              <a:cs typeface="Calibri"/>
            </a:endParaRPr>
          </a:p>
          <a:p>
            <a:pPr marL="463550" indent="-2286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463550" algn="l"/>
              </a:tabLst>
            </a:pPr>
            <a:r>
              <a:rPr sz="1200" spc="-20" dirty="0">
                <a:latin typeface="Calibri"/>
                <a:cs typeface="Calibri"/>
              </a:rPr>
              <a:t>End-</a:t>
            </a:r>
            <a:r>
              <a:rPr sz="1200" spc="-10" dirty="0">
                <a:latin typeface="Calibri"/>
                <a:cs typeface="Calibri"/>
              </a:rPr>
              <a:t>to-end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development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services,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ideation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execution.</a:t>
            </a:r>
            <a:endParaRPr sz="1200">
              <a:latin typeface="Calibri"/>
              <a:cs typeface="Calibri"/>
            </a:endParaRPr>
          </a:p>
          <a:p>
            <a:pPr marL="463550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463550" algn="l"/>
              </a:tabLst>
            </a:pPr>
            <a:r>
              <a:rPr sz="1200" dirty="0">
                <a:latin typeface="Calibri"/>
                <a:cs typeface="Calibri"/>
              </a:rPr>
              <a:t>Expertise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diverse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technologies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frameworks.</a:t>
            </a:r>
            <a:endParaRPr sz="1200">
              <a:latin typeface="Calibri"/>
              <a:cs typeface="Calibri"/>
            </a:endParaRPr>
          </a:p>
          <a:p>
            <a:pPr marL="46355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63550" algn="l"/>
              </a:tabLst>
            </a:pPr>
            <a:r>
              <a:rPr sz="1200" dirty="0">
                <a:latin typeface="Calibri"/>
                <a:cs typeface="Calibri"/>
              </a:rPr>
              <a:t>Custom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solutions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meet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specific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business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needs.</a:t>
            </a:r>
            <a:endParaRPr sz="12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95"/>
              </a:spcBef>
            </a:pPr>
            <a:r>
              <a:rPr sz="1400" b="1" dirty="0">
                <a:latin typeface="Calibri"/>
                <a:cs typeface="Calibri"/>
              </a:rPr>
              <a:t>Locations:</a:t>
            </a:r>
            <a:r>
              <a:rPr sz="1400" b="1" spc="2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Hyderabad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|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Delhi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NCR</a:t>
            </a:r>
            <a:endParaRPr sz="12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latin typeface="Calibri"/>
                <a:cs typeface="Calibri"/>
              </a:rPr>
              <a:t>At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EZ</a:t>
            </a:r>
            <a:r>
              <a:rPr sz="1200" spc="-10" dirty="0">
                <a:latin typeface="Calibri"/>
                <a:cs typeface="Calibri"/>
              </a:rPr>
              <a:t> Trainings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Technologies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Pvt.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Ltd.,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believe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transforming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potential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excellence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DBB771-DC47-B498-45E0-4763038F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79425"/>
            <a:ext cx="64706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4AF2F-276C-9ED2-6F18-85D8B1261ACD}"/>
              </a:ext>
            </a:extLst>
          </p:cNvPr>
          <p:cNvSpPr txBox="1"/>
          <p:nvPr/>
        </p:nvSpPr>
        <p:spPr>
          <a:xfrm>
            <a:off x="812800" y="1653117"/>
            <a:ext cx="6165849" cy="114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Program on Python for BE-3</a:t>
            </a:r>
            <a:r>
              <a:rPr lang="en-IN" sz="1800" b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 students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Name: Karuturi Nandini USN No: 3BR22AI078 Branch: ____________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DE1C26-8118-FC88-4FC1-FD25381C5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36916"/>
              </p:ext>
            </p:extLst>
          </p:nvPr>
        </p:nvGraphicFramePr>
        <p:xfrm>
          <a:off x="508000" y="2802278"/>
          <a:ext cx="6388097" cy="717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037">
                  <a:extLst>
                    <a:ext uri="{9D8B030D-6E8A-4147-A177-3AD203B41FA5}">
                      <a16:colId xmlns:a16="http://schemas.microsoft.com/office/drawing/2014/main" val="4128999338"/>
                    </a:ext>
                  </a:extLst>
                </a:gridCol>
                <a:gridCol w="726246">
                  <a:extLst>
                    <a:ext uri="{9D8B030D-6E8A-4147-A177-3AD203B41FA5}">
                      <a16:colId xmlns:a16="http://schemas.microsoft.com/office/drawing/2014/main" val="1226968630"/>
                    </a:ext>
                  </a:extLst>
                </a:gridCol>
                <a:gridCol w="3767777">
                  <a:extLst>
                    <a:ext uri="{9D8B030D-6E8A-4147-A177-3AD203B41FA5}">
                      <a16:colId xmlns:a16="http://schemas.microsoft.com/office/drawing/2014/main" val="1785727546"/>
                    </a:ext>
                  </a:extLst>
                </a:gridCol>
                <a:gridCol w="947037">
                  <a:extLst>
                    <a:ext uri="{9D8B030D-6E8A-4147-A177-3AD203B41FA5}">
                      <a16:colId xmlns:a16="http://schemas.microsoft.com/office/drawing/2014/main" val="4011896792"/>
                    </a:ext>
                  </a:extLst>
                </a:gridCol>
              </a:tblGrid>
              <a:tr h="16136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u="sng" dirty="0">
                          <a:effectLst/>
                          <a:highlight>
                            <a:srgbClr val="963634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 PAGE</a:t>
                      </a:r>
                      <a:endParaRPr lang="en-IN" sz="8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00107"/>
                  </a:ext>
                </a:extLst>
              </a:tr>
              <a:tr h="14891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</a:rPr>
                        <a:t>Day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8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highlight>
                            <a:srgbClr val="C0C0C0"/>
                          </a:highlight>
                        </a:rPr>
                        <a:t>Content Covered</a:t>
                      </a:r>
                      <a:endParaRPr lang="en-IN" sz="8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effectLst/>
                          <a:highlight>
                            <a:srgbClr val="C0C0C0"/>
                          </a:highlight>
                        </a:rPr>
                        <a:t>Signature of the</a:t>
                      </a:r>
                      <a:endParaRPr lang="en-IN" sz="80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3146704309"/>
                  </a:ext>
                </a:extLst>
              </a:tr>
              <a:tr h="2302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700" dirty="0">
                          <a:effectLst/>
                          <a:highlight>
                            <a:srgbClr val="C0C0C0"/>
                          </a:highlight>
                        </a:rPr>
                        <a:t>faculty in-charge</a:t>
                      </a:r>
                      <a:endParaRPr lang="en-IN" sz="800" dirty="0"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843650429"/>
                  </a:ext>
                </a:extLst>
              </a:tr>
              <a:tr h="5431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</a:rPr>
                        <a:t>15.04.24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Introduction to python, conditional and control statements, check for leap year, prime no., GCD ,LCM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3566140467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16.04.24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Find reverse no, multiplication and addition of all digits 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820365681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17.04.24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Pattern programs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4266196832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18.04.24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Funtions datatypes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3874827561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19.04.24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List, program based on list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4038398422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20.04.24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Strings and based programs, recursion and based programs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240548917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22.04.24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Oops concept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4247851906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23.04.24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Bubble sort, selection sort, insertion sort searching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1928608211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24.04.24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Merge sort, quick sort, stacks and queue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1115203326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25.04.24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Linked lists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2375781812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26.04.24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Trees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862404928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27.04.24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Graph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3865916918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28.04.24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Leet code problems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3806141242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29.04.24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Project preparation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4150151220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30.04.24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Project preparation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2049059317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02.05.24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Project preparation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236360778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03.05.24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Project Seminars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677830354"/>
                  </a:ext>
                </a:extLst>
              </a:tr>
              <a:tr h="35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18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04.05.24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>
                          <a:effectLst/>
                        </a:rPr>
                        <a:t>Project Seminars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86" marR="50986" marT="0" marB="0" anchor="ctr"/>
                </a:tc>
                <a:extLst>
                  <a:ext uri="{0D108BD9-81ED-4DB2-BD59-A6C34878D82A}">
                    <a16:rowId xmlns:a16="http://schemas.microsoft.com/office/drawing/2014/main" val="3498923122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381DDF5A-573E-3E13-F4B0-F33CBC42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60" y="2413000"/>
            <a:ext cx="96734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01" y="501218"/>
            <a:ext cx="6543040" cy="65843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10"/>
              </a:spcBef>
            </a:pPr>
            <a:r>
              <a:rPr sz="1600" b="1" spc="-20" dirty="0">
                <a:latin typeface="Times New Roman"/>
                <a:cs typeface="Times New Roman"/>
              </a:rPr>
              <a:t>CHAPTER-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910"/>
              </a:spcBef>
            </a:pPr>
            <a:r>
              <a:rPr sz="1600" b="1" spc="-10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 marL="299085" marR="55244" indent="-28702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299085" algn="l"/>
                <a:tab pos="341630" algn="l"/>
              </a:tabLst>
            </a:pPr>
            <a:r>
              <a:rPr sz="1400" dirty="0">
                <a:latin typeface="Times New Roman"/>
                <a:cs typeface="Times New Roman"/>
              </a:rPr>
              <a:t>	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Python-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range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tools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routines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effectively.</a:t>
            </a:r>
            <a:endParaRPr sz="1400">
              <a:latin typeface="Times New Roman"/>
              <a:cs typeface="Times New Roman"/>
            </a:endParaRPr>
          </a:p>
          <a:p>
            <a:pPr marL="299085" marR="100965" indent="-287020">
              <a:lnSpc>
                <a:spcPct val="100000"/>
              </a:lnSpc>
              <a:spcBef>
                <a:spcPts val="91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personal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pre-defined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plans,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 payments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premium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memberships,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leave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goals,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more.</a:t>
            </a:r>
            <a:endParaRPr sz="1400">
              <a:latin typeface="Times New Roman"/>
              <a:cs typeface="Times New Roman"/>
            </a:endParaRPr>
          </a:p>
          <a:p>
            <a:pPr marL="299085" marR="197485" indent="-28702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Upon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execution,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checks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existence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essential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plans.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15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present,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initializes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default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content.</a:t>
            </a:r>
            <a:endParaRPr sz="1400">
              <a:latin typeface="Times New Roman"/>
              <a:cs typeface="Times New Roman"/>
            </a:endParaRPr>
          </a:p>
          <a:p>
            <a:pPr marL="299085" marR="111125" indent="-28702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presents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menu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options,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including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personal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details, displaying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plans,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payments,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viewing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membership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tracking progress,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updating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leaving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setting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goals,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exiting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15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personal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saved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  <a:p>
            <a:pPr marL="299085" marR="708025" indent="-28702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299085" algn="l"/>
                <a:tab pos="341630" algn="l"/>
              </a:tabLst>
            </a:pPr>
            <a:r>
              <a:rPr sz="1400" dirty="0">
                <a:latin typeface="Times New Roman"/>
                <a:cs typeface="Times New Roman"/>
              </a:rPr>
              <a:t>	They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also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pre-defined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payments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premium </a:t>
            </a:r>
            <a:r>
              <a:rPr sz="1400" spc="-20" dirty="0">
                <a:latin typeface="Times New Roman"/>
                <a:cs typeface="Times New Roman"/>
              </a:rPr>
              <a:t>memberships,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membership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progress.</a:t>
            </a:r>
            <a:endParaRPr sz="140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spcBef>
                <a:spcPts val="915"/>
              </a:spcBef>
              <a:buFont typeface="Wingdings"/>
              <a:buChar char=""/>
              <a:tabLst>
                <a:tab pos="341630" algn="l"/>
              </a:tabLst>
            </a:pPr>
            <a:r>
              <a:rPr sz="1400" spc="-20" dirty="0">
                <a:latin typeface="Times New Roman"/>
                <a:cs typeface="Times New Roman"/>
              </a:rPr>
              <a:t>Additionally,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goals,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update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daily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progress.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appropriate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actions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selected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menu </a:t>
            </a:r>
            <a:r>
              <a:rPr sz="1400" spc="-10" dirty="0">
                <a:latin typeface="Times New Roman"/>
                <a:cs typeface="Times New Roman"/>
              </a:rPr>
              <a:t>option,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regarding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actions.</a:t>
            </a:r>
            <a:endParaRPr sz="1400">
              <a:latin typeface="Times New Roman"/>
              <a:cs typeface="Times New Roman"/>
            </a:endParaRPr>
          </a:p>
          <a:p>
            <a:pPr marL="299085" marR="183515" indent="-287020">
              <a:lnSpc>
                <a:spcPct val="100000"/>
              </a:lnSpc>
              <a:spcBef>
                <a:spcPts val="91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spc="-10" dirty="0">
                <a:latin typeface="Times New Roman"/>
                <a:cs typeface="Times New Roman"/>
              </a:rPr>
              <a:t>Overall,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Planning System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streamline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management tasks,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comprehensive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 routines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overall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journey.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634" y="309447"/>
            <a:ext cx="6187440" cy="780415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R="199390" algn="ctr">
              <a:lnSpc>
                <a:spcPct val="100000"/>
              </a:lnSpc>
              <a:spcBef>
                <a:spcPts val="1010"/>
              </a:spcBef>
            </a:pPr>
            <a:r>
              <a:rPr sz="1600" b="1" spc="-10" dirty="0">
                <a:latin typeface="Times New Roman"/>
                <a:cs typeface="Times New Roman"/>
              </a:rPr>
              <a:t>INTRODUCTION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OF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 </a:t>
            </a:r>
            <a:r>
              <a:rPr sz="1600" b="1" spc="-10" dirty="0"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  <a:p>
            <a:pPr marL="299085" marR="104139" indent="-287020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modern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health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consciousness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 </a:t>
            </a:r>
            <a:r>
              <a:rPr sz="1400" spc="-20" dirty="0">
                <a:latin typeface="Times New Roman"/>
                <a:cs typeface="Times New Roman"/>
              </a:rPr>
              <a:t>awareness,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individuals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often </a:t>
            </a:r>
            <a:r>
              <a:rPr sz="1400" dirty="0">
                <a:latin typeface="Times New Roman"/>
                <a:cs typeface="Times New Roman"/>
              </a:rPr>
              <a:t>seek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structured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approaches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routines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efficiently.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This </a:t>
            </a:r>
            <a:r>
              <a:rPr sz="1400" spc="-25" dirty="0">
                <a:latin typeface="Times New Roman"/>
                <a:cs typeface="Times New Roman"/>
              </a:rPr>
              <a:t>Python-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application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challenges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user-</a:t>
            </a:r>
            <a:r>
              <a:rPr sz="1400" spc="-10" dirty="0">
                <a:latin typeface="Times New Roman"/>
                <a:cs typeface="Times New Roman"/>
              </a:rPr>
              <a:t>friendly interface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 various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aspects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journey.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encompasses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range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functionalities,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including:</a:t>
            </a:r>
            <a:endParaRPr sz="1400">
              <a:latin typeface="Times New Roman"/>
              <a:cs typeface="Times New Roman"/>
            </a:endParaRPr>
          </a:p>
          <a:p>
            <a:pPr marL="299085" marR="179705" indent="-28702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0" dirty="0">
                <a:latin typeface="Times New Roman"/>
                <a:cs typeface="Times New Roman"/>
              </a:rPr>
              <a:t>Personal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Management: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personal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information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name,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gender,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securely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future reference.</a:t>
            </a:r>
            <a:endParaRPr sz="1400">
              <a:latin typeface="Times New Roman"/>
              <a:cs typeface="Times New Roman"/>
            </a:endParaRPr>
          </a:p>
          <a:p>
            <a:pPr marL="299085" marR="55244" indent="-28702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Display: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Pre-defined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workout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readily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accessible,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allowing users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choose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routines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tailored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preferences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20" dirty="0">
                <a:latin typeface="Times New Roman"/>
                <a:cs typeface="Times New Roman"/>
              </a:rPr>
              <a:t>.Membership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Management: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payments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premium </a:t>
            </a:r>
            <a:r>
              <a:rPr sz="1400" spc="-20" dirty="0">
                <a:latin typeface="Times New Roman"/>
                <a:cs typeface="Times New Roman"/>
              </a:rPr>
              <a:t>memberships, </a:t>
            </a:r>
            <a:r>
              <a:rPr sz="1400" spc="-10" dirty="0">
                <a:latin typeface="Times New Roman"/>
                <a:cs typeface="Times New Roman"/>
              </a:rPr>
              <a:t>granting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exclusive</a:t>
            </a:r>
            <a:r>
              <a:rPr sz="1400" spc="-10" dirty="0">
                <a:latin typeface="Times New Roman"/>
                <a:cs typeface="Times New Roman"/>
              </a:rPr>
              <a:t> features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benefits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299085" marR="271780" indent="-28702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0" dirty="0">
                <a:latin typeface="Times New Roman"/>
                <a:cs typeface="Times New Roman"/>
              </a:rPr>
              <a:t>.Progress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Tracking: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enables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over </a:t>
            </a:r>
            <a:r>
              <a:rPr sz="1400" spc="-10" dirty="0">
                <a:latin typeface="Times New Roman"/>
                <a:cs typeface="Times New Roman"/>
              </a:rPr>
              <a:t>time,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facilitating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better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understanding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their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achievements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improvement.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0" dirty="0">
                <a:latin typeface="Times New Roman"/>
                <a:cs typeface="Times New Roman"/>
              </a:rPr>
              <a:t>Feedback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Mechanism: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 feedback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0" dirty="0">
                <a:latin typeface="Times New Roman"/>
                <a:cs typeface="Times New Roman"/>
              </a:rPr>
              <a:t> experiences,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enabling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continuous </a:t>
            </a:r>
            <a:r>
              <a:rPr sz="1400" spc="-10" dirty="0">
                <a:latin typeface="Times New Roman"/>
                <a:cs typeface="Times New Roman"/>
              </a:rPr>
              <a:t>refinement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enhancement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system's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functionalities.</a:t>
            </a:r>
            <a:endParaRPr sz="1400">
              <a:latin typeface="Times New Roman"/>
              <a:cs typeface="Times New Roman"/>
            </a:endParaRPr>
          </a:p>
          <a:p>
            <a:pPr marL="299085" marR="156845" indent="-287020">
              <a:lnSpc>
                <a:spcPct val="100000"/>
              </a:lnSpc>
              <a:spcBef>
                <a:spcPts val="98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Goal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Setting: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personalized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goals,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empowering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stay </a:t>
            </a:r>
            <a:r>
              <a:rPr sz="1400" spc="-10" dirty="0">
                <a:latin typeface="Times New Roman"/>
                <a:cs typeface="Times New Roman"/>
              </a:rPr>
              <a:t>motivated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focused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objectives.</a:t>
            </a:r>
            <a:endParaRPr sz="1400">
              <a:latin typeface="Times New Roman"/>
              <a:cs typeface="Times New Roman"/>
            </a:endParaRPr>
          </a:p>
          <a:p>
            <a:pPr marL="299085" marR="101600" indent="-28702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Planning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prioritizes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convenience, </a:t>
            </a:r>
            <a:r>
              <a:rPr sz="1400" spc="-10" dirty="0">
                <a:latin typeface="Times New Roman"/>
                <a:cs typeface="Times New Roman"/>
              </a:rPr>
              <a:t>providing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seamless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experience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individuals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various stages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journey. Whether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beginners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seeking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guidance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seasoned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enthusiasts striving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optimization,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serves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valuable </a:t>
            </a:r>
            <a:r>
              <a:rPr sz="1400" spc="-20" dirty="0">
                <a:latin typeface="Times New Roman"/>
                <a:cs typeface="Times New Roman"/>
              </a:rPr>
              <a:t>companion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quest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health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wellness.</a:t>
            </a:r>
            <a:endParaRPr sz="1400">
              <a:latin typeface="Times New Roman"/>
              <a:cs typeface="Times New Roman"/>
            </a:endParaRPr>
          </a:p>
          <a:p>
            <a:pPr marL="299085" marR="40005" indent="-28702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combining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intuitive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design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practical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Workout Planning System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empower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fitness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endeavors, fostering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sustainable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rewarding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lifestyle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centered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around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physical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well-being.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92055"/>
          </a:xfrm>
          <a:custGeom>
            <a:avLst/>
            <a:gdLst/>
            <a:ahLst/>
            <a:cxnLst/>
            <a:rect l="l" t="t" r="r" b="b"/>
            <a:pathLst>
              <a:path w="6955790" h="10092055">
                <a:moveTo>
                  <a:pt x="6955282" y="0"/>
                </a:moveTo>
                <a:lnTo>
                  <a:pt x="6927850" y="0"/>
                </a:lnTo>
                <a:lnTo>
                  <a:pt x="6927850" y="254"/>
                </a:lnTo>
                <a:lnTo>
                  <a:pt x="0" y="254"/>
                </a:lnTo>
                <a:lnTo>
                  <a:pt x="0" y="26924"/>
                </a:lnTo>
                <a:lnTo>
                  <a:pt x="0" y="10065004"/>
                </a:lnTo>
                <a:lnTo>
                  <a:pt x="0" y="10091674"/>
                </a:lnTo>
                <a:lnTo>
                  <a:pt x="6955282" y="10091674"/>
                </a:lnTo>
                <a:lnTo>
                  <a:pt x="6955282" y="10065004"/>
                </a:lnTo>
                <a:lnTo>
                  <a:pt x="27432" y="10065004"/>
                </a:lnTo>
                <a:lnTo>
                  <a:pt x="27432" y="26924"/>
                </a:lnTo>
                <a:lnTo>
                  <a:pt x="6927850" y="26924"/>
                </a:lnTo>
                <a:lnTo>
                  <a:pt x="6927850" y="10064382"/>
                </a:lnTo>
                <a:lnTo>
                  <a:pt x="6955282" y="10064369"/>
                </a:lnTo>
                <a:lnTo>
                  <a:pt x="6955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2133</Words>
  <Application>Microsoft Office PowerPoint</Application>
  <PresentationFormat>Custom</PresentationFormat>
  <Paragraphs>299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Karuturi Nandini</cp:lastModifiedBy>
  <cp:revision>2</cp:revision>
  <dcterms:created xsi:type="dcterms:W3CDTF">2024-05-03T08:32:47Z</dcterms:created>
  <dcterms:modified xsi:type="dcterms:W3CDTF">2024-05-04T04:37:06Z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2024-05-03T00:00:00Z</vt:filetime>
  </property>
  <property fmtid="{D5CDD505-2E9C-101B-9397-08002B2CF9AE}" pid="5" name="Producer">
    <vt:lpwstr>www.ilovepdf.com</vt:lpwstr>
  </property>
</Properties>
</file>