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9" r:id="rId3"/>
    <p:sldId id="257" r:id="rId4"/>
    <p:sldId id="274" r:id="rId5"/>
    <p:sldId id="273" r:id="rId6"/>
    <p:sldId id="275" r:id="rId7"/>
    <p:sldId id="276" r:id="rId8"/>
    <p:sldId id="268" r:id="rId9"/>
    <p:sldId id="272" r:id="rId10"/>
    <p:sldId id="271" r:id="rId11"/>
    <p:sldId id="277" r:id="rId12"/>
    <p:sldId id="270"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9E2C5-59B0-44E4-A1C5-F99B6921BD1C}" v="20" dt="2025-08-11T08:03:58.969"/>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a:solidFill>
                  <a:schemeClr val="tx1"/>
                </a:solidFill>
                <a:latin typeface="Cambria" panose="02040503050406030204" pitchFamily="18" charset="0"/>
                <a:ea typeface="Cambria" panose="02040503050406030204" pitchFamily="18" charset="0"/>
              </a:rPr>
              <a:t>PROJECT TITLE:</a:t>
            </a:r>
            <a:r>
              <a:rPr lang="en-IN" sz="2400" dirty="0">
                <a:solidFill>
                  <a:schemeClr val="tx1"/>
                </a:solidFill>
                <a:latin typeface="Cambria" panose="02040503050406030204" pitchFamily="18" charset="0"/>
                <a:ea typeface="Cambria" panose="02040503050406030204" pitchFamily="18" charset="0"/>
              </a:rPr>
              <a:t>MOBILE APP TO TRACK, MONITOR, RECORD AND ANALYSE MALNOURISHMENT IN CHILDREN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PSCS_673</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430574069"/>
              </p:ext>
            </p:extLst>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lang="en-IN"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b="1" u="none" strike="noStrike" cap="none" dirty="0"/>
                        <a:t>20221CSE0701            </a:t>
                      </a:r>
                    </a:p>
                    <a:p>
                      <a:pPr marL="0" marR="0" lvl="0" indent="0" algn="ctr" rtl="0">
                        <a:spcBef>
                          <a:spcPts val="0"/>
                        </a:spcBef>
                        <a:spcAft>
                          <a:spcPts val="0"/>
                        </a:spcAft>
                        <a:buFont typeface="+mj-lt"/>
                        <a:buNone/>
                      </a:pPr>
                      <a:r>
                        <a:rPr lang="en-US" sz="1800" b="1" u="none" strike="noStrike" cap="none" dirty="0"/>
                        <a:t>20221CSE0700</a:t>
                      </a:r>
                    </a:p>
                    <a:p>
                      <a:pPr marL="0" marR="0" lvl="0" indent="0" algn="ctr" rtl="0">
                        <a:spcBef>
                          <a:spcPts val="0"/>
                        </a:spcBef>
                        <a:spcAft>
                          <a:spcPts val="0"/>
                        </a:spcAft>
                        <a:buFont typeface="+mj-lt"/>
                        <a:buNone/>
                      </a:pPr>
                      <a:r>
                        <a:rPr lang="en-US" sz="1800" b="1" u="none" strike="noStrike" cap="none" dirty="0"/>
                        <a:t>20221CSE0784</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b="1" u="none" strike="noStrike" cap="none" dirty="0"/>
                    </a:p>
                    <a:p>
                      <a:pPr marL="0" marR="0" lvl="0" indent="0" algn="ctr" rtl="0">
                        <a:spcBef>
                          <a:spcPts val="0"/>
                        </a:spcBef>
                        <a:spcAft>
                          <a:spcPts val="0"/>
                        </a:spcAft>
                        <a:buNone/>
                      </a:pPr>
                      <a:r>
                        <a:rPr lang="en-US" sz="1800" b="1" u="none" strike="noStrike" cap="none" dirty="0"/>
                        <a:t>POOJA MA</a:t>
                      </a:r>
                    </a:p>
                    <a:p>
                      <a:pPr marL="0" marR="0" lvl="0" indent="0" algn="ctr" rtl="0">
                        <a:spcBef>
                          <a:spcPts val="0"/>
                        </a:spcBef>
                        <a:spcAft>
                          <a:spcPts val="0"/>
                        </a:spcAft>
                        <a:buNone/>
                      </a:pPr>
                      <a:r>
                        <a:rPr lang="en-US" sz="1800" b="1" u="none" strike="noStrike" cap="none" dirty="0"/>
                        <a:t>NANDINI R</a:t>
                      </a:r>
                    </a:p>
                    <a:p>
                      <a:pPr marL="0" marR="0" lvl="0" indent="0" algn="ctr" rtl="0">
                        <a:spcBef>
                          <a:spcPts val="0"/>
                        </a:spcBef>
                        <a:spcAft>
                          <a:spcPts val="0"/>
                        </a:spcAft>
                        <a:buNone/>
                      </a:pPr>
                      <a:r>
                        <a:rPr lang="en-US" sz="1800" b="1" u="none" strike="noStrike" cap="none" dirty="0"/>
                        <a:t>P DIKSHITH</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CSE-Computer Science and Engineering</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t>Dr. Asif Mohammed </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t>Dr. Jayavadivel Ravi </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r>
              <a:rPr lang="en-IN" sz="2200" b="1" dirty="0">
                <a:latin typeface="Cambria" panose="02040503050406030204" pitchFamily="18" charset="0"/>
                <a:ea typeface="Cambria" panose="02040503050406030204" pitchFamily="18" charset="0"/>
              </a:rPr>
              <a:t>Software Requirements:</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Frontend: </a:t>
            </a:r>
            <a:r>
              <a:rPr lang="en-IN" sz="1600" dirty="0">
                <a:latin typeface="Cambria" panose="02040503050406030204" pitchFamily="18" charset="0"/>
                <a:ea typeface="Cambria" panose="02040503050406030204" pitchFamily="18" charset="0"/>
              </a:rPr>
              <a:t>Flutter / React Native, VS Code, Android Studio, Xcode (iOS).</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Backend: </a:t>
            </a:r>
            <a:r>
              <a:rPr lang="en-IN" sz="1600" dirty="0">
                <a:latin typeface="Cambria" panose="02040503050406030204" pitchFamily="18" charset="0"/>
                <a:ea typeface="Cambria" panose="02040503050406030204" pitchFamily="18" charset="0"/>
              </a:rPr>
              <a:t>Node.js / Django, MySQL/PostgreSQL.</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Analytics: </a:t>
            </a:r>
            <a:r>
              <a:rPr lang="en-IN" sz="1600" dirty="0">
                <a:latin typeface="Cambria" panose="02040503050406030204" pitchFamily="18" charset="0"/>
                <a:ea typeface="Cambria" panose="02040503050406030204" pitchFamily="18" charset="0"/>
              </a:rPr>
              <a:t>Python, Pandas, NumPy.</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Design Tools: </a:t>
            </a:r>
            <a:r>
              <a:rPr lang="en-IN" sz="1600" dirty="0">
                <a:latin typeface="Cambria" panose="02040503050406030204" pitchFamily="18" charset="0"/>
                <a:ea typeface="Cambria" panose="02040503050406030204" pitchFamily="18" charset="0"/>
              </a:rPr>
              <a:t>Figma / Adobe XD.</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Version Control: </a:t>
            </a:r>
            <a:r>
              <a:rPr lang="en-IN" sz="1600" dirty="0">
                <a:latin typeface="Cambria" panose="02040503050406030204" pitchFamily="18" charset="0"/>
                <a:ea typeface="Cambria" panose="02040503050406030204" pitchFamily="18" charset="0"/>
              </a:rPr>
              <a:t>GitHub.</a:t>
            </a:r>
          </a:p>
          <a:p>
            <a:pPr marL="495300" indent="-342900" algn="just">
              <a:lnSpc>
                <a:spcPct val="200000"/>
              </a:lnSpc>
              <a:spcBef>
                <a:spcPts val="0"/>
              </a:spcBef>
              <a:buSzPct val="100000"/>
            </a:pPr>
            <a:r>
              <a:rPr lang="en-IN" sz="1600" b="1" dirty="0">
                <a:latin typeface="Cambria" panose="02040503050406030204" pitchFamily="18" charset="0"/>
                <a:ea typeface="Cambria" panose="02040503050406030204" pitchFamily="18" charset="0"/>
              </a:rPr>
              <a:t>Hosting: </a:t>
            </a:r>
            <a:r>
              <a:rPr lang="en-IN" sz="1600" dirty="0">
                <a:latin typeface="Cambria" panose="02040503050406030204" pitchFamily="18" charset="0"/>
                <a:ea typeface="Cambria" panose="02040503050406030204" pitchFamily="18" charset="0"/>
              </a:rPr>
              <a:t>AWS / Firebase.</a:t>
            </a:r>
            <a:endParaRP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41F1-CA33-3359-68A8-6D891E9504B9}"/>
              </a:ext>
            </a:extLst>
          </p:cNvPr>
          <p:cNvSpPr>
            <a:spLocks noGrp="1"/>
          </p:cNvSpPr>
          <p:nvPr>
            <p:ph type="title"/>
          </p:nvPr>
        </p:nvSpPr>
        <p:spPr/>
        <p:txBody>
          <a:bodyPr/>
          <a:lstStyle/>
          <a:p>
            <a:r>
              <a:rPr lang="en-US" dirty="0"/>
              <a:t>Innovation and Novel Contributions</a:t>
            </a:r>
            <a:endParaRPr lang="en-IN" dirty="0"/>
          </a:p>
        </p:txBody>
      </p:sp>
      <p:sp>
        <p:nvSpPr>
          <p:cNvPr id="3" name="Text Placeholder 2">
            <a:extLst>
              <a:ext uri="{FF2B5EF4-FFF2-40B4-BE49-F238E27FC236}">
                <a16:creationId xmlns:a16="http://schemas.microsoft.com/office/drawing/2014/main" id="{D6C18E27-6785-22DD-1F44-DE73FE6C6601}"/>
              </a:ext>
            </a:extLst>
          </p:cNvPr>
          <p:cNvSpPr>
            <a:spLocks noGrp="1"/>
          </p:cNvSpPr>
          <p:nvPr>
            <p:ph type="body" idx="1"/>
          </p:nvPr>
        </p:nvSpPr>
        <p:spPr/>
        <p:txBody>
          <a:bodyPr/>
          <a:lstStyle/>
          <a:p>
            <a:r>
              <a:rPr lang="en-US" sz="1600" b="1" dirty="0"/>
              <a:t>Geo-Intelligent Hotspot Mapping : </a:t>
            </a:r>
            <a:r>
              <a:rPr lang="en-US" sz="1600" dirty="0"/>
              <a:t>Generates real-time malnutrition heatmaps using geotagged data for targeted interventions.</a:t>
            </a:r>
          </a:p>
          <a:p>
            <a:pPr marL="76200" indent="0">
              <a:buNone/>
            </a:pPr>
            <a:endParaRPr lang="en-US" sz="1600" dirty="0"/>
          </a:p>
          <a:p>
            <a:r>
              <a:rPr lang="en-US" sz="1600" b="1" dirty="0"/>
              <a:t>Growth Trend &amp; Velocity Analysis : </a:t>
            </a:r>
            <a:r>
              <a:rPr lang="en-US" sz="1600" dirty="0"/>
              <a:t>Tracks changes over time to improve early warning accuracy compared to static measurement methods.</a:t>
            </a:r>
          </a:p>
          <a:p>
            <a:pPr marL="76200" indent="0">
              <a:buNone/>
            </a:pPr>
            <a:endParaRPr lang="en-US" sz="1600" dirty="0"/>
          </a:p>
          <a:p>
            <a:r>
              <a:rPr lang="en-US" sz="1600" b="1" dirty="0"/>
              <a:t>Offline On-Device ML : </a:t>
            </a:r>
            <a:r>
              <a:rPr lang="en-US" sz="1600" dirty="0"/>
              <a:t>Deploys a lightweight TensorFlow Lite model on mobile devices for instant, offline risk assessment in rural areas.</a:t>
            </a:r>
          </a:p>
          <a:p>
            <a:endParaRPr lang="en-US" sz="1600" dirty="0"/>
          </a:p>
          <a:p>
            <a:r>
              <a:rPr lang="en-US" sz="1600" b="1" dirty="0"/>
              <a:t>Role-Specific Dashboards : </a:t>
            </a:r>
            <a:r>
              <a:rPr lang="en-US" sz="1600" dirty="0"/>
              <a:t>Delivers tailored interfaces for health workers, administrators, and parents to ensure relevant insights for each user group.</a:t>
            </a:r>
            <a:endParaRPr lang="en-IN" sz="1600" dirty="0"/>
          </a:p>
        </p:txBody>
      </p:sp>
    </p:spTree>
    <p:extLst>
      <p:ext uri="{BB962C8B-B14F-4D97-AF65-F5344CB8AC3E}">
        <p14:creationId xmlns:p14="http://schemas.microsoft.com/office/powerpoint/2010/main" val="69050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3" name="AutoShape 4">
            <a:extLst>
              <a:ext uri="{FF2B5EF4-FFF2-40B4-BE49-F238E27FC236}">
                <a16:creationId xmlns:a16="http://schemas.microsoft.com/office/drawing/2014/main" id="{E5D10691-D6E9-8245-36A7-B31420E23F2D}"/>
              </a:ext>
            </a:extLst>
          </p:cNvPr>
          <p:cNvSpPr>
            <a:spLocks noGrp="1" noChangeAspect="1" noChangeArrowheads="1"/>
          </p:cNvSpPr>
          <p:nvPr>
            <p:ph type="body" idx="1"/>
          </p:nvPr>
        </p:nvSpPr>
        <p:spPr bwMode="auto">
          <a:xfrm>
            <a:off x="812800" y="1143000"/>
            <a:ext cx="10668000" cy="495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76200" indent="0">
              <a:buNone/>
            </a:pPr>
            <a:endParaRPr lang="en-IN" dirty="0"/>
          </a:p>
        </p:txBody>
      </p:sp>
      <p:pic>
        <p:nvPicPr>
          <p:cNvPr id="5" name="Picture 4">
            <a:extLst>
              <a:ext uri="{FF2B5EF4-FFF2-40B4-BE49-F238E27FC236}">
                <a16:creationId xmlns:a16="http://schemas.microsoft.com/office/drawing/2014/main" id="{9F6AD27B-23EC-F334-8726-807D68C7038D}"/>
              </a:ext>
            </a:extLst>
          </p:cNvPr>
          <p:cNvPicPr>
            <a:picLocks noChangeAspect="1"/>
          </p:cNvPicPr>
          <p:nvPr/>
        </p:nvPicPr>
        <p:blipFill>
          <a:blip r:embed="rId3"/>
          <a:stretch>
            <a:fillRect/>
          </a:stretch>
        </p:blipFill>
        <p:spPr>
          <a:xfrm>
            <a:off x="711200" y="1047262"/>
            <a:ext cx="10871200" cy="516596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sz="1600" dirty="0">
              <a:latin typeface="Cambria" panose="02040503050406030204" pitchFamily="18" charset="0"/>
              <a:ea typeface="Cambria" panose="02040503050406030204" pitchFamily="18" charset="0"/>
            </a:endParaRPr>
          </a:p>
          <a:p>
            <a:pPr marL="609600" lvl="1" indent="0">
              <a:spcBef>
                <a:spcPts val="0"/>
              </a:spcBef>
              <a:buNone/>
            </a:pPr>
            <a:r>
              <a:rPr lang="en-IN" sz="1600" dirty="0">
                <a:latin typeface="Cambria" panose="02040503050406030204" pitchFamily="18" charset="0"/>
                <a:ea typeface="Cambria" panose="02040503050406030204" pitchFamily="18" charset="0"/>
              </a:rPr>
              <a:t>[1] T. C. Kustiawan, S. R. Nadhiroh, R. Ramli, and C. Butryee, “Use of mobile app to monitoring growth outcome of children: A systematic literature review,” Digital Health, vol. 8, Nov. 2022, Art. no. 20552076221138641.</a:t>
            </a:r>
          </a:p>
          <a:p>
            <a:pPr marL="609600" lvl="1" indent="0">
              <a:spcBef>
                <a:spcPts val="0"/>
              </a:spcBef>
              <a:buNone/>
            </a:pPr>
            <a:endParaRPr lang="en-IN" sz="1600" dirty="0">
              <a:latin typeface="Cambria" panose="02040503050406030204" pitchFamily="18" charset="0"/>
              <a:ea typeface="Cambria" panose="02040503050406030204" pitchFamily="18" charset="0"/>
            </a:endParaRPr>
          </a:p>
          <a:p>
            <a:pPr marL="609600" lvl="1" indent="0">
              <a:spcBef>
                <a:spcPts val="0"/>
              </a:spcBef>
              <a:buNone/>
            </a:pPr>
            <a:r>
              <a:rPr lang="en-IN" sz="1600" dirty="0">
                <a:latin typeface="Cambria" panose="02040503050406030204" pitchFamily="18" charset="0"/>
                <a:ea typeface="Cambria" panose="02040503050406030204" pitchFamily="18" charset="0"/>
              </a:rPr>
              <a:t>[2] A. Dewi, M. C. Anwar, and T. Susilowati, “Monitoring the growth and development of toddlers aged 1–24 months using the Android-based BigMom application,” Int. J. Allied Med. Sci. Clin. Res., vol. 11, no. 1, pp. 27–33, Feb. 2023.</a:t>
            </a:r>
          </a:p>
          <a:p>
            <a:pPr marL="609600" lvl="1" indent="0">
              <a:spcBef>
                <a:spcPts val="0"/>
              </a:spcBef>
              <a:buNone/>
            </a:pPr>
            <a:endParaRPr lang="en-IN" sz="1600" dirty="0">
              <a:latin typeface="Cambria" panose="02040503050406030204" pitchFamily="18" charset="0"/>
              <a:ea typeface="Cambria" panose="02040503050406030204" pitchFamily="18" charset="0"/>
            </a:endParaRPr>
          </a:p>
          <a:p>
            <a:pPr marL="609600" lvl="1" indent="0">
              <a:spcBef>
                <a:spcPts val="0"/>
              </a:spcBef>
              <a:buNone/>
            </a:pPr>
            <a:r>
              <a:rPr lang="en-IN" sz="1600" dirty="0">
                <a:latin typeface="Cambria" panose="02040503050406030204" pitchFamily="18" charset="0"/>
                <a:ea typeface="Cambria" panose="02040503050406030204" pitchFamily="18" charset="0"/>
              </a:rPr>
              <a:t>[3] “Android-Based Smart Nutrition Application for Children Nutritional Awareness,” IEEE Conf. Publication, 2025.</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sz="1800"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sz="1800" b="1" dirty="0">
                <a:latin typeface="Cambria" panose="02040503050406030204" pitchFamily="18" charset="0"/>
                <a:ea typeface="Cambria" panose="02040503050406030204" pitchFamily="18" charset="0"/>
              </a:rPr>
              <a:t>Problem Description</a:t>
            </a:r>
            <a:r>
              <a:rPr lang="en-US" sz="1800" dirty="0">
                <a:latin typeface="Cambria" panose="02040503050406030204" pitchFamily="18" charset="0"/>
                <a:ea typeface="Cambria" panose="02040503050406030204" pitchFamily="18" charset="0"/>
              </a:rPr>
              <a:t>:</a:t>
            </a:r>
          </a:p>
          <a:p>
            <a:pPr marL="342900" lvl="0" indent="-190500">
              <a:lnSpc>
                <a:spcPct val="200000"/>
              </a:lnSpc>
              <a:spcBef>
                <a:spcPts val="0"/>
              </a:spcBef>
              <a:buNone/>
            </a:pPr>
            <a:r>
              <a:rPr lang="en-US" sz="1600" dirty="0">
                <a:latin typeface="Cambria" panose="02040503050406030204" pitchFamily="18" charset="0"/>
                <a:ea typeface="Cambria" panose="02040503050406030204" pitchFamily="18" charset="0"/>
              </a:rPr>
              <a:t>Child malnutrition remains a serious global concern, particularly in underprivileged regions, due to inadequate monitoring, inaccurate record-keeping, and limited analysis of growth indicators. Current paper-based or manual methods are slow, prone to errors, and often inaccessible to healthcare authorities, resulting in delayed detection and intervention. Such delays can lead to severe health complications or even death. There is an urgent need for a reliable, easy-to-use mobile solution that enables real-time tracking, recording, and analysis of children’s nutritional status, ensuring early detection and timely action to reduce malnutrition.</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Innovation or Novel Contributions</a:t>
            </a:r>
          </a:p>
          <a:p>
            <a:pPr marL="495300" indent="-342900" algn="just">
              <a:lnSpc>
                <a:spcPct val="200000"/>
              </a:lnSpc>
              <a:spcBef>
                <a:spcPts val="0"/>
              </a:spcBef>
              <a:buFont typeface="Arial" panose="020B0604020202020204" pitchFamily="34" charset="0"/>
              <a:buChar char="•"/>
            </a:pPr>
            <a:r>
              <a:rPr lang="en-US" sz="2300" dirty="0" err="1">
                <a:latin typeface="Cambria" panose="02040503050406030204" pitchFamily="18" charset="0"/>
                <a:ea typeface="Cambria" panose="02040503050406030204" pitchFamily="18" charset="0"/>
              </a:rPr>
              <a:t>Git</a:t>
            </a:r>
            <a:r>
              <a:rPr lang="en-US" sz="2300"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300"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3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(continution)..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Innovation or Novel Contributions</a:t>
            </a:r>
          </a:p>
          <a:p>
            <a:pPr marL="49530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Timeline of the Project</a:t>
            </a:r>
          </a:p>
          <a:p>
            <a:pPr marL="495300" lvl="0" indent="-342900" algn="just">
              <a:lnSpc>
                <a:spcPct val="200000"/>
              </a:lnSpc>
              <a:spcBef>
                <a:spcPts val="0"/>
              </a:spcBef>
              <a:buFont typeface="Arial" panose="020B0604020202020204" pitchFamily="34" charset="0"/>
              <a:buChar char="•"/>
            </a:pPr>
            <a:r>
              <a:rPr lang="en-US" sz="2300" dirty="0">
                <a:latin typeface="Cambria" panose="02040503050406030204" pitchFamily="18" charset="0"/>
                <a:ea typeface="Cambria" panose="02040503050406030204" pitchFamily="18" charset="0"/>
              </a:rPr>
              <a:t>References</a:t>
            </a:r>
          </a:p>
          <a:p>
            <a:pPr marL="152400" lvl="0" indent="0" algn="just" rtl="0">
              <a:lnSpc>
                <a:spcPct val="200000"/>
              </a:lnSpc>
              <a:spcBef>
                <a:spcPts val="0"/>
              </a:spcBef>
              <a:spcAft>
                <a:spcPts val="0"/>
              </a:spcAft>
              <a:buClr>
                <a:schemeClr val="dk1"/>
              </a:buClr>
              <a:buSzPts val="2400"/>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a:t>
            </a:r>
          </a:p>
        </p:txBody>
      </p:sp>
      <p:sp>
        <p:nvSpPr>
          <p:cNvPr id="115" name="Google Shape;115;p17"/>
          <p:cNvSpPr txBox="1">
            <a:spLocks noGrp="1"/>
          </p:cNvSpPr>
          <p:nvPr>
            <p:ph type="body" idx="1"/>
          </p:nvPr>
        </p:nvSpPr>
        <p:spPr>
          <a:xfrm>
            <a:off x="211015" y="1143000"/>
            <a:ext cx="11269785" cy="3475892"/>
          </a:xfrm>
          <a:prstGeom prst="rect">
            <a:avLst/>
          </a:prstGeom>
          <a:noFill/>
          <a:ln>
            <a:noFill/>
          </a:ln>
        </p:spPr>
        <p:txBody>
          <a:bodyPr spcFirstLastPara="1" wrap="square" lIns="91425" tIns="45700" rIns="91425" bIns="45700" anchor="t" anchorCtr="0">
            <a:normAutofit/>
          </a:bodyPr>
          <a:lstStyle/>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6FFCBF4C-D271-8DAE-E4FB-43F34FB2DA95}"/>
              </a:ext>
            </a:extLst>
          </p:cNvPr>
          <p:cNvSpPr>
            <a:spLocks noChangeArrowheads="1"/>
          </p:cNvSpPr>
          <p:nvPr/>
        </p:nvSpPr>
        <p:spPr bwMode="auto">
          <a:xfrm>
            <a:off x="336060" y="1335868"/>
            <a:ext cx="110196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Digitize Nutritional Records</a:t>
            </a:r>
            <a:r>
              <a:rPr kumimoji="0" lang="en-US" altLang="en-US" sz="1600" b="0" i="0" u="none" strike="noStrike" cap="none" normalizeH="0" baseline="0" dirty="0">
                <a:ln>
                  <a:noFill/>
                </a:ln>
                <a:solidFill>
                  <a:schemeClr val="tx1"/>
                </a:solidFill>
                <a:effectLst/>
                <a:latin typeface="Arial" panose="020B0604020202020204" pitchFamily="34" charset="0"/>
              </a:rPr>
              <a:t> – Provide a centralized platform to store and access children’s growth and nutrition data securely.</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Monitoring</a:t>
            </a:r>
            <a:r>
              <a:rPr kumimoji="0" lang="en-US" altLang="en-US" sz="1600" b="0" i="0" u="none" strike="noStrike" cap="none" normalizeH="0" baseline="0" dirty="0">
                <a:ln>
                  <a:noFill/>
                </a:ln>
                <a:solidFill>
                  <a:schemeClr val="tx1"/>
                </a:solidFill>
                <a:effectLst/>
                <a:latin typeface="Arial" panose="020B0604020202020204" pitchFamily="34" charset="0"/>
              </a:rPr>
              <a:t> – Enable continuous tracking of weight, height, BMI, and growth indicators.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Early Risk Detection</a:t>
            </a:r>
            <a:r>
              <a:rPr kumimoji="0" lang="en-US" altLang="en-US" sz="1600" b="0" i="0" u="none" strike="noStrike" cap="none" normalizeH="0" baseline="0" dirty="0">
                <a:ln>
                  <a:noFill/>
                </a:ln>
                <a:solidFill>
                  <a:schemeClr val="tx1"/>
                </a:solidFill>
                <a:effectLst/>
                <a:latin typeface="Arial" panose="020B0604020202020204" pitchFamily="34" charset="0"/>
              </a:rPr>
              <a:t> – Use analytical tools to flag potential malnutrition cases for timely intervention.</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 – Offer graphical insights and growth trend charts for easier understanding by healthcare workers and parents.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Offline Functionality</a:t>
            </a:r>
            <a:r>
              <a:rPr kumimoji="0" lang="en-US" altLang="en-US" sz="1600" b="0" i="0" u="none" strike="noStrike" cap="none" normalizeH="0" baseline="0" dirty="0">
                <a:ln>
                  <a:noFill/>
                </a:ln>
                <a:solidFill>
                  <a:schemeClr val="tx1"/>
                </a:solidFill>
                <a:effectLst/>
                <a:latin typeface="Arial" panose="020B0604020202020204" pitchFamily="34" charset="0"/>
              </a:rPr>
              <a:t> – Allow data entry and storage without internet connectivity, syncing automatically when online.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sz="1600" b="1" dirty="0"/>
              <a:t>Custom Alerts &amp; Reminders</a:t>
            </a:r>
            <a:r>
              <a:rPr lang="en-US" sz="1600" dirty="0"/>
              <a:t> – Notify health workers or parents about upcoming check-ups or abnormal readings.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4490-3FFB-A4FB-6DF8-2CB078E8C111}"/>
              </a:ext>
            </a:extLst>
          </p:cNvPr>
          <p:cNvSpPr>
            <a:spLocks noGrp="1"/>
          </p:cNvSpPr>
          <p:nvPr>
            <p:ph type="title"/>
          </p:nvPr>
        </p:nvSpPr>
        <p:spPr/>
        <p:txBody>
          <a:bodyPr/>
          <a:lstStyle/>
          <a:p>
            <a:r>
              <a:rPr lang="en-US" dirty="0"/>
              <a:t>Background and Related work</a:t>
            </a:r>
            <a:endParaRPr lang="en-IN" dirty="0"/>
          </a:p>
        </p:txBody>
      </p:sp>
      <p:sp>
        <p:nvSpPr>
          <p:cNvPr id="3" name="Text Placeholder 2">
            <a:extLst>
              <a:ext uri="{FF2B5EF4-FFF2-40B4-BE49-F238E27FC236}">
                <a16:creationId xmlns:a16="http://schemas.microsoft.com/office/drawing/2014/main" id="{D7D659EE-25F1-EB4A-F32A-38A989D27817}"/>
              </a:ext>
            </a:extLst>
          </p:cNvPr>
          <p:cNvSpPr>
            <a:spLocks noGrp="1"/>
          </p:cNvSpPr>
          <p:nvPr>
            <p:ph type="body" idx="1"/>
          </p:nvPr>
        </p:nvSpPr>
        <p:spPr/>
        <p:txBody>
          <a:bodyPr>
            <a:normAutofit/>
          </a:bodyPr>
          <a:lstStyle/>
          <a:p>
            <a:r>
              <a:rPr lang="en-US" sz="1600" dirty="0"/>
              <a:t>Child malnutrition is a critical public health issue causing stunting, wasting, and developmental delays, especially in low-resource regions. Traditional monitoring relies on manual records and periodic surveys, which are slow, error-prone, and lack real-time analysis. Mobile technology enables on-site data capture, automated growth analysis, and instant alerts, improving early detection and intervention.</a:t>
            </a:r>
          </a:p>
          <a:p>
            <a:pPr marL="76200" indent="0">
              <a:buNone/>
            </a:pPr>
            <a:endParaRPr lang="en-US" sz="1600" dirty="0"/>
          </a:p>
          <a:p>
            <a:r>
              <a:rPr lang="en-US" sz="1600" dirty="0"/>
              <a:t>Existing solutions like WHO Anthro, CommCare, and ICDS-CAS collect nutrition data but often lack integrated predictive analytics, offline functionality, geospatial mapping, and user-friendly interfaces for low-literacy users. UNICEF’s RapidPro provides SMS reporting but lacks visual insights and trend analysis.</a:t>
            </a:r>
          </a:p>
          <a:p>
            <a:pPr marL="76200" indent="0">
              <a:buNone/>
            </a:pPr>
            <a:endParaRPr lang="en-US" sz="1600" dirty="0"/>
          </a:p>
          <a:p>
            <a:r>
              <a:rPr lang="en-US" sz="1600" dirty="0"/>
              <a:t>This gap highlights the need for an integrated, offline-first mobile application that can track, monitor, record, and analyze child nutrition data, offering predictive alerts, geotagging, and accessible visualizations for both healthcare workers and caregivers.</a:t>
            </a:r>
          </a:p>
          <a:p>
            <a:endParaRPr lang="en-IN" dirty="0"/>
          </a:p>
        </p:txBody>
      </p:sp>
    </p:spTree>
    <p:extLst>
      <p:ext uri="{BB962C8B-B14F-4D97-AF65-F5344CB8AC3E}">
        <p14:creationId xmlns:p14="http://schemas.microsoft.com/office/powerpoint/2010/main" val="389526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EBF8-FFFD-32A3-91DD-415EE671C3B6}"/>
              </a:ext>
            </a:extLst>
          </p:cNvPr>
          <p:cNvSpPr>
            <a:spLocks noGrp="1"/>
          </p:cNvSpPr>
          <p:nvPr>
            <p:ph type="title"/>
          </p:nvPr>
        </p:nvSpPr>
        <p:spPr/>
        <p:txBody>
          <a:bodyPr/>
          <a:lstStyle/>
          <a:p>
            <a:r>
              <a:rPr lang="en-US" dirty="0"/>
              <a:t>Analysis of Problem Statement</a:t>
            </a:r>
            <a:endParaRPr lang="en-IN" dirty="0"/>
          </a:p>
        </p:txBody>
      </p:sp>
      <p:sp>
        <p:nvSpPr>
          <p:cNvPr id="3" name="Text Placeholder 2">
            <a:extLst>
              <a:ext uri="{FF2B5EF4-FFF2-40B4-BE49-F238E27FC236}">
                <a16:creationId xmlns:a16="http://schemas.microsoft.com/office/drawing/2014/main" id="{980811B5-F66D-2239-15D2-CAF8FB20A171}"/>
              </a:ext>
            </a:extLst>
          </p:cNvPr>
          <p:cNvSpPr>
            <a:spLocks noGrp="1"/>
          </p:cNvSpPr>
          <p:nvPr>
            <p:ph type="body" idx="1"/>
          </p:nvPr>
        </p:nvSpPr>
        <p:spPr/>
        <p:txBody>
          <a:bodyPr/>
          <a:lstStyle/>
          <a:p>
            <a:pPr marL="76200" indent="0">
              <a:buNone/>
            </a:pPr>
            <a:r>
              <a:rPr lang="en-US" sz="1800" dirty="0"/>
              <a:t>Technology Stack Components:</a:t>
            </a:r>
          </a:p>
          <a:p>
            <a:pPr marL="76200" indent="0">
              <a:buNone/>
            </a:pPr>
            <a:endParaRPr lang="en-US" sz="1800" dirty="0"/>
          </a:p>
          <a:p>
            <a:pPr marL="76200" indent="0">
              <a:buNone/>
            </a:pPr>
            <a:r>
              <a:rPr lang="en-US" sz="1600" dirty="0"/>
              <a:t>Frontend: Flutter (Dart) / React Native – Cross-platform mobile development.</a:t>
            </a:r>
          </a:p>
          <a:p>
            <a:pPr marL="76200" indent="0">
              <a:buNone/>
            </a:pPr>
            <a:r>
              <a:rPr lang="en-US" sz="1600" dirty="0"/>
              <a:t>Backend: Node.js (Express) / Django – API and business </a:t>
            </a:r>
            <a:r>
              <a:rPr lang="en-US" sz="1600" dirty="0" err="1"/>
              <a:t>logi</a:t>
            </a:r>
            <a:endParaRPr lang="en-US" sz="1600" dirty="0"/>
          </a:p>
          <a:p>
            <a:pPr marL="76200" indent="0">
              <a:buNone/>
            </a:pPr>
            <a:r>
              <a:rPr lang="en-US" sz="1600" dirty="0"/>
              <a:t>Analytics: Python (Pandas, NumPy) – Growth status classification.</a:t>
            </a:r>
          </a:p>
          <a:p>
            <a:pPr marL="76200" indent="0">
              <a:buNone/>
            </a:pPr>
            <a:r>
              <a:rPr lang="en-US" sz="1600" dirty="0"/>
              <a:t>Cloud: AWS / Firebase – Hosting and storage.</a:t>
            </a:r>
          </a:p>
          <a:p>
            <a:pPr marL="76200" indent="0">
              <a:buNone/>
            </a:pPr>
            <a:r>
              <a:rPr lang="en-US" sz="1600" dirty="0"/>
              <a:t>Notifications: Firebase Cloud Messaging – Alerts &amp; reminders.</a:t>
            </a:r>
          </a:p>
          <a:p>
            <a:pPr marL="76200" indent="0">
              <a:buNone/>
            </a:pPr>
            <a:r>
              <a:rPr lang="en-US" sz="1600" dirty="0"/>
              <a:t>Offline Storage: SQLite – Local data storage.</a:t>
            </a:r>
          </a:p>
          <a:p>
            <a:pPr marL="76200" indent="0">
              <a:buNone/>
            </a:pPr>
            <a:endParaRPr lang="en-US" dirty="0"/>
          </a:p>
          <a:p>
            <a:pPr marL="76200" indent="0">
              <a:buNone/>
            </a:pPr>
            <a:endParaRPr lang="en-IN" dirty="0"/>
          </a:p>
        </p:txBody>
      </p:sp>
    </p:spTree>
    <p:extLst>
      <p:ext uri="{BB962C8B-B14F-4D97-AF65-F5344CB8AC3E}">
        <p14:creationId xmlns:p14="http://schemas.microsoft.com/office/powerpoint/2010/main" val="24596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200" b="1" dirty="0">
                <a:latin typeface="Cambria" panose="02040503050406030204" pitchFamily="18" charset="0"/>
                <a:ea typeface="Cambria" panose="02040503050406030204" pitchFamily="18" charset="0"/>
              </a:rPr>
              <a:t>Hardware Requirements: </a:t>
            </a:r>
          </a:p>
          <a:p>
            <a:pPr marL="495300" indent="-34290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Development:</a:t>
            </a:r>
          </a:p>
          <a:p>
            <a:pPr marL="152400" indent="0" algn="just">
              <a:lnSpc>
                <a:spcPct val="200000"/>
              </a:lnSpc>
              <a:spcBef>
                <a:spcPts val="0"/>
              </a:spcBef>
              <a:buSzPct val="100000"/>
              <a:buNone/>
            </a:pPr>
            <a:r>
              <a:rPr lang="en-US" sz="1600" dirty="0">
                <a:latin typeface="Cambria" panose="02040503050406030204" pitchFamily="18" charset="0"/>
                <a:ea typeface="Cambria" panose="02040503050406030204" pitchFamily="18" charset="0"/>
              </a:rPr>
              <a:t>Laptop with Intel i5/Ryzen 5 (min), 8 GB RAM, 256 GB SSD.</a:t>
            </a:r>
          </a:p>
          <a:p>
            <a:pPr marL="495300" indent="-34290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Testing Devices:</a:t>
            </a:r>
          </a:p>
          <a:p>
            <a:pPr marL="152400" indent="0" algn="just">
              <a:lnSpc>
                <a:spcPct val="200000"/>
              </a:lnSpc>
              <a:spcBef>
                <a:spcPts val="0"/>
              </a:spcBef>
              <a:buSzPct val="100000"/>
              <a:buNone/>
            </a:pPr>
            <a:r>
              <a:rPr lang="en-US" sz="1600" dirty="0">
                <a:latin typeface="Cambria" panose="02040503050406030204" pitchFamily="18" charset="0"/>
                <a:ea typeface="Cambria" panose="02040503050406030204" pitchFamily="18" charset="0"/>
              </a:rPr>
              <a:t>Android 9.0+ smartphone (3 GB RAM, 32 GB storage).</a:t>
            </a:r>
          </a:p>
          <a:p>
            <a:pPr marL="342900" lvl="0" indent="-190500" algn="just">
              <a:lnSpc>
                <a:spcPct val="200000"/>
              </a:lnSpc>
              <a:spcBef>
                <a:spcPts val="0"/>
              </a:spcBef>
              <a:buSzPct val="100000"/>
              <a:buNone/>
            </a:pPr>
            <a:r>
              <a:rPr lang="en-US" sz="1600" dirty="0">
                <a:latin typeface="Cambria" panose="02040503050406030204" pitchFamily="18" charset="0"/>
                <a:ea typeface="Cambria" panose="02040503050406030204" pitchFamily="18" charset="0"/>
              </a:rPr>
              <a:t>iOS 13+ device.</a:t>
            </a:r>
          </a:p>
          <a:p>
            <a:pPr marL="495300" indent="-34290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Server:</a:t>
            </a:r>
          </a:p>
          <a:p>
            <a:pPr marL="342900" lvl="0" indent="-190500" algn="just">
              <a:lnSpc>
                <a:spcPct val="200000"/>
              </a:lnSpc>
              <a:spcBef>
                <a:spcPts val="0"/>
              </a:spcBef>
              <a:buSzPct val="100000"/>
              <a:buNone/>
            </a:pPr>
            <a:r>
              <a:rPr lang="en-US" sz="1600" dirty="0">
                <a:latin typeface="Cambria" panose="02040503050406030204" pitchFamily="18" charset="0"/>
                <a:ea typeface="Cambria" panose="02040503050406030204" pitchFamily="18" charset="0"/>
              </a:rPr>
              <a:t>Quad-core CPU, 8 GB RAM, 500 GB SSD, high-speed internet.</a:t>
            </a: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1019</Words>
  <Application>Microsoft Office PowerPoint</Application>
  <PresentationFormat>Widescreen</PresentationFormat>
  <Paragraphs>123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Verdana</vt:lpstr>
      <vt:lpstr>Wingdings</vt:lpstr>
      <vt:lpstr>Bioinformatics</vt:lpstr>
      <vt:lpstr>PROJECT TITLE:MOBILE APP TO TRACK, MONITOR, RECORD AND ANALYSE MALNOURISHMENT IN CHILDREN</vt:lpstr>
      <vt:lpstr>Problem Statement Number: </vt:lpstr>
      <vt:lpstr>Content</vt:lpstr>
      <vt:lpstr>Content (continution)..</vt:lpstr>
      <vt:lpstr>Objective</vt:lpstr>
      <vt:lpstr>Background and Related work</vt:lpstr>
      <vt:lpstr>Analysis of Problem Statement</vt:lpstr>
      <vt:lpstr>Github Link</vt:lpstr>
      <vt:lpstr>Analysis of Problem Statement (contd...)</vt:lpstr>
      <vt:lpstr>Analysis of Problem Statement (contd...)</vt:lpstr>
      <vt:lpstr>Innovation and Novel Contributions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abhiabhi34229@outlook.com</cp:lastModifiedBy>
  <cp:revision>41</cp:revision>
  <dcterms:modified xsi:type="dcterms:W3CDTF">2025-08-12T17:17:44Z</dcterms:modified>
</cp:coreProperties>
</file>