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aleway"/>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da1f541d0_0_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da1f541d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dbaafb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4dbaafb50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da1f541d0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4da1f541d0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352633"/>
            <a:ext cx="8183700" cy="19647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2317433"/>
            <a:ext cx="8183700" cy="1148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990668"/>
            <a:ext cx="8520600" cy="2675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3793576"/>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 column text">
    <p:spTree>
      <p:nvGrpSpPr>
        <p:cNvPr id="54" name="Shape 54"/>
        <p:cNvGrpSpPr/>
        <p:nvPr/>
      </p:nvGrpSpPr>
      <p:grpSpPr>
        <a:xfrm>
          <a:off x="0" y="0"/>
          <a:ext cx="0" cy="0"/>
          <a:chOff x="0" y="0"/>
          <a:chExt cx="0" cy="0"/>
        </a:xfrm>
      </p:grpSpPr>
      <p:sp>
        <p:nvSpPr>
          <p:cNvPr id="55" name="Google Shape;55;p13"/>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rtl="0" algn="r">
              <a:spcBef>
                <a:spcPts val="0"/>
              </a:spcBef>
              <a:spcAft>
                <a:spcPts val="0"/>
              </a:spcAft>
              <a:buSzPts val="2400"/>
              <a:buNone/>
              <a:defRPr sz="2400"/>
            </a:lvl1pPr>
            <a:lvl2pPr lvl="1" rtl="0" algn="l">
              <a:spcBef>
                <a:spcPts val="0"/>
              </a:spcBef>
              <a:spcAft>
                <a:spcPts val="0"/>
              </a:spcAft>
              <a:buClr>
                <a:schemeClr val="dk2"/>
              </a:buClr>
              <a:buSzPts val="2400"/>
              <a:buNone/>
              <a:defRPr sz="2400"/>
            </a:lvl2pPr>
            <a:lvl3pPr lvl="2" rtl="0" algn="l">
              <a:spcBef>
                <a:spcPts val="0"/>
              </a:spcBef>
              <a:spcAft>
                <a:spcPts val="0"/>
              </a:spcAft>
              <a:buClr>
                <a:schemeClr val="dk2"/>
              </a:buClr>
              <a:buSzPts val="2400"/>
              <a:buNone/>
              <a:defRPr sz="2400"/>
            </a:lvl3pPr>
            <a:lvl4pPr lvl="3" rtl="0" algn="l">
              <a:spcBef>
                <a:spcPts val="0"/>
              </a:spcBef>
              <a:spcAft>
                <a:spcPts val="0"/>
              </a:spcAft>
              <a:buClr>
                <a:schemeClr val="dk2"/>
              </a:buClr>
              <a:buSzPts val="2400"/>
              <a:buNone/>
              <a:defRPr sz="2400"/>
            </a:lvl4pPr>
            <a:lvl5pPr lvl="4" rtl="0" algn="l">
              <a:spcBef>
                <a:spcPts val="0"/>
              </a:spcBef>
              <a:spcAft>
                <a:spcPts val="0"/>
              </a:spcAft>
              <a:buClr>
                <a:schemeClr val="dk2"/>
              </a:buClr>
              <a:buSzPts val="2400"/>
              <a:buNone/>
              <a:defRPr sz="2400"/>
            </a:lvl5pPr>
            <a:lvl6pPr lvl="5" rtl="0" algn="l">
              <a:spcBef>
                <a:spcPts val="0"/>
              </a:spcBef>
              <a:spcAft>
                <a:spcPts val="0"/>
              </a:spcAft>
              <a:buClr>
                <a:schemeClr val="dk2"/>
              </a:buClr>
              <a:buSzPts val="2400"/>
              <a:buNone/>
              <a:defRPr sz="2400"/>
            </a:lvl6pPr>
            <a:lvl7pPr lvl="6" rtl="0" algn="l">
              <a:spcBef>
                <a:spcPts val="0"/>
              </a:spcBef>
              <a:spcAft>
                <a:spcPts val="0"/>
              </a:spcAft>
              <a:buClr>
                <a:schemeClr val="dk2"/>
              </a:buClr>
              <a:buSzPts val="2400"/>
              <a:buNone/>
              <a:defRPr sz="2400"/>
            </a:lvl7pPr>
            <a:lvl8pPr lvl="7" rtl="0" algn="l">
              <a:spcBef>
                <a:spcPts val="0"/>
              </a:spcBef>
              <a:spcAft>
                <a:spcPts val="0"/>
              </a:spcAft>
              <a:buClr>
                <a:schemeClr val="dk2"/>
              </a:buClr>
              <a:buSzPts val="2400"/>
              <a:buNone/>
              <a:defRPr sz="2400"/>
            </a:lvl8pPr>
            <a:lvl9pPr lvl="8" rtl="0" algn="l">
              <a:spcBef>
                <a:spcPts val="0"/>
              </a:spcBef>
              <a:spcAft>
                <a:spcPts val="0"/>
              </a:spcAft>
              <a:buClr>
                <a:schemeClr val="dk2"/>
              </a:buClr>
              <a:buSzPts val="2400"/>
              <a:buNone/>
              <a:defRPr sz="2400"/>
            </a:lvl9pPr>
          </a:lstStyle>
          <a:p/>
        </p:txBody>
      </p:sp>
      <p:sp>
        <p:nvSpPr>
          <p:cNvPr id="56" name="Google Shape;56;p13"/>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rtl="0" algn="l">
              <a:spcBef>
                <a:spcPts val="0"/>
              </a:spcBef>
              <a:spcAft>
                <a:spcPts val="0"/>
              </a:spcAft>
              <a:buSzPts val="1200"/>
              <a:buChar char="●"/>
              <a:defRPr sz="1200"/>
            </a:lvl1pPr>
            <a:lvl2pPr indent="-304800" lvl="1" marL="914400" rtl="0" algn="l">
              <a:spcBef>
                <a:spcPts val="0"/>
              </a:spcBef>
              <a:spcAft>
                <a:spcPts val="0"/>
              </a:spcAft>
              <a:buSzPts val="1200"/>
              <a:buChar char="○"/>
              <a:defRPr sz="1200"/>
            </a:lvl2pPr>
            <a:lvl3pPr indent="-304800" lvl="2" marL="1371600" rtl="0" algn="l">
              <a:spcBef>
                <a:spcPts val="0"/>
              </a:spcBef>
              <a:spcAft>
                <a:spcPts val="0"/>
              </a:spcAft>
              <a:buSzPts val="1200"/>
              <a:buChar char="■"/>
              <a:defRPr sz="1200"/>
            </a:lvl3pPr>
            <a:lvl4pPr indent="-304800" lvl="3" marL="1828800" rtl="0" algn="l">
              <a:spcBef>
                <a:spcPts val="0"/>
              </a:spcBef>
              <a:spcAft>
                <a:spcPts val="0"/>
              </a:spcAft>
              <a:buSzPts val="1200"/>
              <a:buChar char="●"/>
              <a:defRPr sz="1200"/>
            </a:lvl4pPr>
            <a:lvl5pPr indent="-304800" lvl="4" marL="2286000" rtl="0" algn="l">
              <a:spcBef>
                <a:spcPts val="0"/>
              </a:spcBef>
              <a:spcAft>
                <a:spcPts val="0"/>
              </a:spcAft>
              <a:buSzPts val="1200"/>
              <a:buChar char="○"/>
              <a:defRPr sz="1200"/>
            </a:lvl5pPr>
            <a:lvl6pPr indent="-304800" lvl="5" marL="2743200" rtl="0" algn="l">
              <a:spcBef>
                <a:spcPts val="0"/>
              </a:spcBef>
              <a:spcAft>
                <a:spcPts val="0"/>
              </a:spcAft>
              <a:buSzPts val="1200"/>
              <a:buChar char="■"/>
              <a:defRPr sz="1200"/>
            </a:lvl6pPr>
            <a:lvl7pPr indent="-304800" lvl="6" marL="3200400" rtl="0" algn="l">
              <a:spcBef>
                <a:spcPts val="0"/>
              </a:spcBef>
              <a:spcAft>
                <a:spcPts val="0"/>
              </a:spcAft>
              <a:buSzPts val="1200"/>
              <a:buChar char="●"/>
              <a:defRPr sz="1200"/>
            </a:lvl7pPr>
            <a:lvl8pPr indent="-304800" lvl="7" marL="3657600" rtl="0" algn="l">
              <a:spcBef>
                <a:spcPts val="0"/>
              </a:spcBef>
              <a:spcAft>
                <a:spcPts val="0"/>
              </a:spcAft>
              <a:buSzPts val="1200"/>
              <a:buChar char="○"/>
              <a:defRPr sz="1200"/>
            </a:lvl8pPr>
            <a:lvl9pPr indent="-304800" lvl="8" marL="4114800" rtl="0" algn="l">
              <a:spcBef>
                <a:spcPts val="0"/>
              </a:spcBef>
              <a:spcAft>
                <a:spcPts val="0"/>
              </a:spcAft>
              <a:buSzPts val="1200"/>
              <a:buChar char="■"/>
              <a:defRPr sz="1200"/>
            </a:lvl9pPr>
          </a:lstStyle>
          <a:p/>
        </p:txBody>
      </p:sp>
      <p:sp>
        <p:nvSpPr>
          <p:cNvPr id="57" name="Google Shape;57;p13"/>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1pPr>
            <a:lvl2pPr indent="0" lvl="1"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2pPr>
            <a:lvl3pPr indent="0" lvl="2"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3pPr>
            <a:lvl4pPr indent="0" lvl="3"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4pPr>
            <a:lvl5pPr indent="0" lvl="4"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5pPr>
            <a:lvl6pPr indent="0" lvl="5"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6pPr>
            <a:lvl7pPr indent="0" lvl="6"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7pPr>
            <a:lvl8pPr indent="0" lvl="7"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8pPr>
            <a:lvl9pPr indent="0" lvl="8" marL="0" marR="0" rtl="0" algn="r">
              <a:spcBef>
                <a:spcPts val="0"/>
              </a:spcBef>
              <a:spcAft>
                <a:spcPts val="0"/>
              </a:spcAft>
              <a:buClr>
                <a:srgbClr val="7F7F7F"/>
              </a:buClr>
              <a:buSzPts val="1200"/>
              <a:buFont typeface="Trebuchet MS"/>
              <a:buNone/>
              <a:defRPr b="1" sz="1200">
                <a:solidFill>
                  <a:srgbClr val="7F7F7F"/>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idx="10" type="dt"/>
          </p:nvPr>
        </p:nvSpPr>
        <p:spPr>
          <a:xfrm>
            <a:off x="6172200" y="6172200"/>
            <a:ext cx="25146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457199" y="6172200"/>
            <a:ext cx="3352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3810000" y="6172200"/>
            <a:ext cx="1828800" cy="365100"/>
          </a:xfrm>
          <a:prstGeom prst="rect">
            <a:avLst/>
          </a:prstGeom>
          <a:noFill/>
          <a:ln>
            <a:noFill/>
          </a:ln>
        </p:spPr>
        <p:txBody>
          <a:bodyPr anchorCtr="0" anchor="ctr"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14"/>
          <p:cNvSpPr txBox="1"/>
          <p:nvPr>
            <p:ph type="title"/>
          </p:nvPr>
        </p:nvSpPr>
        <p:spPr>
          <a:xfrm>
            <a:off x="1793289" y="4372168"/>
            <a:ext cx="6512400" cy="11430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2304"/>
              <a:buNone/>
              <a:defRPr/>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63" name="Google Shape;63;p14"/>
          <p:cNvSpPr txBox="1"/>
          <p:nvPr>
            <p:ph idx="1" type="body"/>
          </p:nvPr>
        </p:nvSpPr>
        <p:spPr>
          <a:xfrm>
            <a:off x="1143000" y="731520"/>
            <a:ext cx="6400800" cy="3474600"/>
          </a:xfrm>
          <a:prstGeom prst="rect">
            <a:avLst/>
          </a:prstGeom>
          <a:noFill/>
          <a:ln>
            <a:noFill/>
          </a:ln>
        </p:spPr>
        <p:txBody>
          <a:bodyPr anchorCtr="0" anchor="t" bIns="45700" lIns="91425" spcFirstLastPara="1" rIns="91425" wrap="square" tIns="45700">
            <a:normAutofit/>
          </a:bodyPr>
          <a:lstStyle>
            <a:lvl1pPr indent="-377190" lvl="0" marL="457200" rtl="0" algn="l">
              <a:spcBef>
                <a:spcPts val="360"/>
              </a:spcBef>
              <a:spcAft>
                <a:spcPts val="0"/>
              </a:spcAft>
              <a:buSzPts val="2340"/>
              <a:buChar char="●"/>
              <a:defRPr/>
            </a:lvl1pPr>
            <a:lvl2pPr indent="-377190" lvl="1" marL="914400" rtl="0" algn="l">
              <a:spcBef>
                <a:spcPts val="360"/>
              </a:spcBef>
              <a:spcAft>
                <a:spcPts val="0"/>
              </a:spcAft>
              <a:buSzPts val="2340"/>
              <a:buChar char="○"/>
              <a:defRPr/>
            </a:lvl2pPr>
            <a:lvl3pPr indent="-377189" lvl="2" marL="1371600" rtl="0" algn="l">
              <a:spcBef>
                <a:spcPts val="360"/>
              </a:spcBef>
              <a:spcAft>
                <a:spcPts val="0"/>
              </a:spcAft>
              <a:buSzPts val="2340"/>
              <a:buChar char="■"/>
              <a:defRPr/>
            </a:lvl3pPr>
            <a:lvl4pPr indent="-377189" lvl="3" marL="1828800" rtl="0" algn="l">
              <a:spcBef>
                <a:spcPts val="360"/>
              </a:spcBef>
              <a:spcAft>
                <a:spcPts val="0"/>
              </a:spcAft>
              <a:buSzPts val="2340"/>
              <a:buChar char="●"/>
              <a:defRPr/>
            </a:lvl4pPr>
            <a:lvl5pPr indent="-377189" lvl="4" marL="2286000" rtl="0" algn="l">
              <a:spcBef>
                <a:spcPts val="360"/>
              </a:spcBef>
              <a:spcAft>
                <a:spcPts val="0"/>
              </a:spcAft>
              <a:buSzPts val="2340"/>
              <a:buChar char="○"/>
              <a:defRPr/>
            </a:lvl5pPr>
            <a:lvl6pPr indent="-377189" lvl="5" marL="2743200" rtl="0" algn="l">
              <a:spcBef>
                <a:spcPts val="360"/>
              </a:spcBef>
              <a:spcAft>
                <a:spcPts val="0"/>
              </a:spcAft>
              <a:buSzPts val="2340"/>
              <a:buChar char="■"/>
              <a:defRPr/>
            </a:lvl6pPr>
            <a:lvl7pPr indent="-377189" lvl="6" marL="3200400" rtl="0" algn="l">
              <a:spcBef>
                <a:spcPts val="360"/>
              </a:spcBef>
              <a:spcAft>
                <a:spcPts val="0"/>
              </a:spcAft>
              <a:buSzPts val="2340"/>
              <a:buChar char="●"/>
              <a:defRPr/>
            </a:lvl7pPr>
            <a:lvl8pPr indent="-377190" lvl="7" marL="3657600" rtl="0" algn="l">
              <a:spcBef>
                <a:spcPts val="360"/>
              </a:spcBef>
              <a:spcAft>
                <a:spcPts val="0"/>
              </a:spcAft>
              <a:buSzPts val="2340"/>
              <a:buChar char="○"/>
              <a:defRPr/>
            </a:lvl8pPr>
            <a:lvl9pPr indent="-377190" lvl="8" marL="4114800" rtl="0" algn="l">
              <a:spcBef>
                <a:spcPts val="360"/>
              </a:spcBef>
              <a:spcAft>
                <a:spcPts val="300"/>
              </a:spcAft>
              <a:buSzPts val="234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2286000"/>
            <a:ext cx="8183700" cy="10476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701800"/>
            <a:ext cx="56040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107600"/>
            <a:ext cx="4426500" cy="66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575600"/>
            <a:ext cx="4045200" cy="20448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831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0" Type="http://schemas.openxmlformats.org/officeDocument/2006/relationships/image" Target="../media/image25.png"/><Relationship Id="rId22" Type="http://schemas.openxmlformats.org/officeDocument/2006/relationships/image" Target="../media/image1.png"/><Relationship Id="rId21" Type="http://schemas.openxmlformats.org/officeDocument/2006/relationships/image" Target="../media/image12.png"/><Relationship Id="rId24" Type="http://schemas.openxmlformats.org/officeDocument/2006/relationships/image" Target="../media/image26.png"/><Relationship Id="rId23" Type="http://schemas.openxmlformats.org/officeDocument/2006/relationships/image" Target="../media/image24.png"/><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0.png"/><Relationship Id="rId9" Type="http://schemas.openxmlformats.org/officeDocument/2006/relationships/image" Target="../media/image28.png"/><Relationship Id="rId25" Type="http://schemas.openxmlformats.org/officeDocument/2006/relationships/image" Target="../media/image21.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22.png"/><Relationship Id="rId11" Type="http://schemas.openxmlformats.org/officeDocument/2006/relationships/image" Target="../media/image5.png"/><Relationship Id="rId10" Type="http://schemas.openxmlformats.org/officeDocument/2006/relationships/image" Target="../media/image3.png"/><Relationship Id="rId13" Type="http://schemas.openxmlformats.org/officeDocument/2006/relationships/image" Target="../media/image15.png"/><Relationship Id="rId12" Type="http://schemas.openxmlformats.org/officeDocument/2006/relationships/image" Target="../media/image11.jpg"/><Relationship Id="rId15" Type="http://schemas.openxmlformats.org/officeDocument/2006/relationships/image" Target="../media/image13.png"/><Relationship Id="rId14" Type="http://schemas.openxmlformats.org/officeDocument/2006/relationships/image" Target="../media/image18.png"/><Relationship Id="rId17" Type="http://schemas.openxmlformats.org/officeDocument/2006/relationships/image" Target="../media/image23.png"/><Relationship Id="rId16" Type="http://schemas.openxmlformats.org/officeDocument/2006/relationships/image" Target="../media/image16.png"/><Relationship Id="rId19" Type="http://schemas.openxmlformats.org/officeDocument/2006/relationships/image" Target="../media/image27.png"/><Relationship Id="rId1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85875" y="352633"/>
            <a:ext cx="8183700" cy="196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US" sz="5100">
                <a:solidFill>
                  <a:srgbClr val="0C0C0C"/>
                </a:solidFill>
                <a:latin typeface="Impact"/>
                <a:ea typeface="Impact"/>
                <a:cs typeface="Impact"/>
                <a:sym typeface="Impact"/>
              </a:rPr>
              <a:t>Investment Tracker App</a:t>
            </a:r>
            <a:endParaRPr sz="5100">
              <a:latin typeface="Impact"/>
              <a:ea typeface="Impact"/>
              <a:cs typeface="Impact"/>
              <a:sym typeface="Impact"/>
            </a:endParaRPr>
          </a:p>
        </p:txBody>
      </p:sp>
      <p:sp>
        <p:nvSpPr>
          <p:cNvPr id="69" name="Google Shape;69;p15"/>
          <p:cNvSpPr txBox="1"/>
          <p:nvPr>
            <p:ph idx="1" type="subTitle"/>
          </p:nvPr>
        </p:nvSpPr>
        <p:spPr>
          <a:xfrm>
            <a:off x="485875" y="2317433"/>
            <a:ext cx="8183700" cy="11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Font typeface="Arial"/>
              <a:buNone/>
            </a:pPr>
            <a:r>
              <a:rPr i="1" lang="en-US">
                <a:solidFill>
                  <a:srgbClr val="666666"/>
                </a:solidFill>
                <a:latin typeface="Times New Roman"/>
                <a:ea typeface="Times New Roman"/>
                <a:cs typeface="Times New Roman"/>
                <a:sym typeface="Times New Roman"/>
              </a:rPr>
              <a:t>Presented By:</a:t>
            </a:r>
            <a:endParaRPr>
              <a:solidFill>
                <a:srgbClr val="666666"/>
              </a:solidFill>
              <a:latin typeface="Times New Roman"/>
              <a:ea typeface="Times New Roman"/>
              <a:cs typeface="Times New Roman"/>
              <a:sym typeface="Times New Roman"/>
            </a:endParaRPr>
          </a:p>
          <a:p>
            <a:pPr indent="0" lvl="1" marL="457200" rtl="0" algn="l">
              <a:spcBef>
                <a:spcPts val="0"/>
              </a:spcBef>
              <a:spcAft>
                <a:spcPts val="0"/>
              </a:spcAft>
              <a:buNone/>
            </a:pPr>
            <a:r>
              <a:rPr lang="en-US">
                <a:solidFill>
                  <a:srgbClr val="666666"/>
                </a:solidFill>
                <a:latin typeface="Times New Roman"/>
                <a:ea typeface="Times New Roman"/>
                <a:cs typeface="Times New Roman"/>
                <a:sym typeface="Times New Roman"/>
              </a:rPr>
              <a:t>Dhananjay, Nandini, Tej Sahan, Swastika</a:t>
            </a:r>
            <a:endParaRPr>
              <a:solidFill>
                <a:srgbClr val="666666"/>
              </a:solidFill>
              <a:latin typeface="Times New Roman"/>
              <a:ea typeface="Times New Roman"/>
              <a:cs typeface="Times New Roman"/>
              <a:sym typeface="Times New Roman"/>
            </a:endParaRPr>
          </a:p>
        </p:txBody>
      </p:sp>
      <p:pic>
        <p:nvPicPr>
          <p:cNvPr id="70" name="Google Shape;70;p15"/>
          <p:cNvPicPr preferRelativeResize="0"/>
          <p:nvPr/>
        </p:nvPicPr>
        <p:blipFill rotWithShape="1">
          <a:blip r:embed="rId3">
            <a:alphaModFix/>
          </a:blip>
          <a:srcRect b="0" l="0" r="0" t="0"/>
          <a:stretch/>
        </p:blipFill>
        <p:spPr>
          <a:xfrm>
            <a:off x="7524328" y="0"/>
            <a:ext cx="1852810" cy="1389607"/>
          </a:xfrm>
          <a:prstGeom prst="rect">
            <a:avLst/>
          </a:prstGeom>
          <a:noFill/>
          <a:ln>
            <a:noFill/>
          </a:ln>
        </p:spPr>
      </p:pic>
      <p:pic>
        <p:nvPicPr>
          <p:cNvPr id="71" name="Google Shape;71;p15"/>
          <p:cNvPicPr preferRelativeResize="0"/>
          <p:nvPr/>
        </p:nvPicPr>
        <p:blipFill>
          <a:blip r:embed="rId4">
            <a:alphaModFix/>
          </a:blip>
          <a:stretch>
            <a:fillRect/>
          </a:stretch>
        </p:blipFill>
        <p:spPr>
          <a:xfrm>
            <a:off x="3052174" y="3633750"/>
            <a:ext cx="3039650" cy="303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nvSpPr>
        <p:spPr>
          <a:xfrm>
            <a:off x="975048" y="475042"/>
            <a:ext cx="4415400" cy="1007700"/>
          </a:xfrm>
          <a:prstGeom prst="rect">
            <a:avLst/>
          </a:prstGeom>
          <a:noFill/>
          <a:ln>
            <a:noFill/>
          </a:ln>
        </p:spPr>
        <p:txBody>
          <a:bodyPr anchorCtr="0" anchor="b"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rPr lang="en-US" sz="5700">
                <a:solidFill>
                  <a:schemeClr val="dk2"/>
                </a:solidFill>
                <a:latin typeface="Impact"/>
                <a:ea typeface="Impact"/>
                <a:cs typeface="Impact"/>
                <a:sym typeface="Impact"/>
              </a:rPr>
              <a:t>Conclusion</a:t>
            </a:r>
            <a:endParaRPr sz="5700">
              <a:solidFill>
                <a:schemeClr val="dk2"/>
              </a:solidFill>
              <a:latin typeface="Impact"/>
              <a:ea typeface="Impact"/>
              <a:cs typeface="Impact"/>
              <a:sym typeface="Impact"/>
            </a:endParaRPr>
          </a:p>
        </p:txBody>
      </p:sp>
      <p:sp>
        <p:nvSpPr>
          <p:cNvPr id="240" name="Google Shape;240;p24"/>
          <p:cNvSpPr txBox="1"/>
          <p:nvPr/>
        </p:nvSpPr>
        <p:spPr>
          <a:xfrm>
            <a:off x="971600" y="1657024"/>
            <a:ext cx="6871200" cy="4649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030A0"/>
              </a:buClr>
              <a:buSzPts val="1800"/>
              <a:buFont typeface="Arial"/>
              <a:buChar char="❖"/>
            </a:pPr>
            <a:r>
              <a:rPr lang="en-US" sz="1800">
                <a:solidFill>
                  <a:srgbClr val="262626"/>
                </a:solidFill>
                <a:latin typeface="Calibri"/>
                <a:ea typeface="Calibri"/>
                <a:cs typeface="Calibri"/>
                <a:sym typeface="Calibri"/>
              </a:rPr>
              <a:t>By providing real-time stock data, ESG education, and portfolio analysis tools, the app equips users with the knowledge and tools they need to make informed investment decisions, regardless of their financial expertise.</a:t>
            </a:r>
            <a:endParaRPr sz="1800">
              <a:solidFill>
                <a:srgbClr val="262626"/>
              </a:solidFill>
              <a:latin typeface="Calibri"/>
              <a:ea typeface="Calibri"/>
              <a:cs typeface="Calibri"/>
              <a:sym typeface="Calibri"/>
            </a:endParaRPr>
          </a:p>
          <a:p>
            <a:pPr indent="-342900" lvl="0" marL="342900" marR="0" rtl="0" algn="l">
              <a:spcBef>
                <a:spcPts val="0"/>
              </a:spcBef>
              <a:spcAft>
                <a:spcPts val="0"/>
              </a:spcAft>
              <a:buClr>
                <a:srgbClr val="7030A0"/>
              </a:buClr>
              <a:buSzPts val="1800"/>
              <a:buFont typeface="Arial"/>
              <a:buChar char="❖"/>
            </a:pPr>
            <a:r>
              <a:rPr lang="en-US" sz="1800">
                <a:solidFill>
                  <a:srgbClr val="262626"/>
                </a:solidFill>
                <a:latin typeface="Calibri"/>
                <a:ea typeface="Calibri"/>
                <a:cs typeface="Calibri"/>
                <a:sym typeface="Calibri"/>
              </a:rPr>
              <a:t>With a user-friendly interface and a focus on education, this app breaks down the barriers to entry that often make the world of investments seem daunting. It ensures that both novices and experienced investors can benefit from its features.</a:t>
            </a:r>
            <a:endParaRPr sz="1800">
              <a:solidFill>
                <a:srgbClr val="262626"/>
              </a:solidFill>
              <a:latin typeface="Calibri"/>
              <a:ea typeface="Calibri"/>
              <a:cs typeface="Calibri"/>
              <a:sym typeface="Calibri"/>
            </a:endParaRPr>
          </a:p>
          <a:p>
            <a:pPr indent="-342900" lvl="0" marL="342900" marR="0" rtl="0" algn="l">
              <a:spcBef>
                <a:spcPts val="360"/>
              </a:spcBef>
              <a:spcAft>
                <a:spcPts val="0"/>
              </a:spcAft>
              <a:buClr>
                <a:srgbClr val="7030A0"/>
              </a:buClr>
              <a:buSzPts val="1800"/>
              <a:buFont typeface="Arial"/>
              <a:buChar char="❖"/>
            </a:pPr>
            <a:r>
              <a:rPr lang="en-US" sz="1800">
                <a:solidFill>
                  <a:srgbClr val="262626"/>
                </a:solidFill>
                <a:latin typeface="Calibri"/>
                <a:ea typeface="Calibri"/>
                <a:cs typeface="Calibri"/>
                <a:sym typeface="Calibri"/>
              </a:rPr>
              <a:t>The app's commitment to data security ensures that users can trust it with their financial information. This trust is fundamental in the world of investments, where safeguarding personal data is </a:t>
            </a:r>
            <a:r>
              <a:rPr lang="en-US" sz="1800">
                <a:solidFill>
                  <a:srgbClr val="262626"/>
                </a:solidFill>
                <a:latin typeface="Calibri"/>
                <a:ea typeface="Calibri"/>
                <a:cs typeface="Calibri"/>
                <a:sym typeface="Calibri"/>
              </a:rPr>
              <a:t>most</a:t>
            </a:r>
            <a:r>
              <a:rPr lang="en-US" sz="1800">
                <a:solidFill>
                  <a:srgbClr val="262626"/>
                </a:solidFill>
                <a:latin typeface="Calibri"/>
                <a:ea typeface="Calibri"/>
                <a:cs typeface="Calibri"/>
                <a:sym typeface="Calibri"/>
              </a:rPr>
              <a:t> important.</a:t>
            </a:r>
            <a:endParaRPr sz="1800">
              <a:solidFill>
                <a:srgbClr val="262626"/>
              </a:solidFill>
              <a:latin typeface="Calibri"/>
              <a:ea typeface="Calibri"/>
              <a:cs typeface="Calibri"/>
              <a:sym typeface="Calibri"/>
            </a:endParaRPr>
          </a:p>
          <a:p>
            <a:pPr indent="-342900" lvl="0" marL="342900" marR="0" rtl="0" algn="l">
              <a:spcBef>
                <a:spcPts val="360"/>
              </a:spcBef>
              <a:spcAft>
                <a:spcPts val="0"/>
              </a:spcAft>
              <a:buClr>
                <a:srgbClr val="7030A0"/>
              </a:buClr>
              <a:buSzPts val="1800"/>
              <a:buFont typeface="Arial"/>
              <a:buChar char="❖"/>
            </a:pPr>
            <a:r>
              <a:rPr lang="en-US" sz="1800">
                <a:solidFill>
                  <a:srgbClr val="262626"/>
                </a:solidFill>
                <a:latin typeface="Calibri"/>
                <a:ea typeface="Calibri"/>
                <a:cs typeface="Calibri"/>
                <a:sym typeface="Calibri"/>
              </a:rPr>
              <a:t>By bridging the gap between individuals and the complexities of investments, this app plays a crucial role in democratizing financial decision-making. It makes financial empowerment accessible to a wider audience.</a:t>
            </a:r>
            <a:endParaRPr sz="1800">
              <a:solidFill>
                <a:schemeClr val="dk1"/>
              </a:solidFill>
              <a:latin typeface="Arial"/>
              <a:ea typeface="Arial"/>
              <a:cs typeface="Arial"/>
              <a:sym typeface="Arial"/>
            </a:endParaRPr>
          </a:p>
        </p:txBody>
      </p:sp>
      <p:pic>
        <p:nvPicPr>
          <p:cNvPr id="241" name="Google Shape;241;p24"/>
          <p:cNvPicPr preferRelativeResize="0"/>
          <p:nvPr/>
        </p:nvPicPr>
        <p:blipFill rotWithShape="1">
          <a:blip r:embed="rId3">
            <a:alphaModFix/>
          </a:blip>
          <a:srcRect b="0" l="0" r="0" t="0"/>
          <a:stretch/>
        </p:blipFill>
        <p:spPr>
          <a:xfrm>
            <a:off x="7524328" y="0"/>
            <a:ext cx="1852810" cy="1389607"/>
          </a:xfrm>
          <a:prstGeom prst="rect">
            <a:avLst/>
          </a:prstGeom>
          <a:noFill/>
          <a:ln>
            <a:noFill/>
          </a:ln>
        </p:spPr>
      </p:pic>
      <p:sp>
        <p:nvSpPr>
          <p:cNvPr id="242" name="Google Shape;242;p24"/>
          <p:cNvSpPr txBox="1"/>
          <p:nvPr>
            <p:ph idx="12" type="sldNum"/>
          </p:nvPr>
        </p:nvSpPr>
        <p:spPr>
          <a:xfrm>
            <a:off x="8472458" y="6293823"/>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US" sz="1400">
                <a:latin typeface="Trebuchet MS"/>
                <a:ea typeface="Trebuchet MS"/>
                <a:cs typeface="Trebuchet MS"/>
                <a:sym typeface="Trebuchet MS"/>
              </a:rPr>
              <a:t>‹#›</a:t>
            </a:fld>
            <a:endParaRPr b="1" sz="14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p:nvPr/>
        </p:nvSpPr>
        <p:spPr>
          <a:xfrm>
            <a:off x="323528" y="2276872"/>
            <a:ext cx="8496944"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cap="none">
                <a:solidFill>
                  <a:srgbClr val="7030A0"/>
                </a:solidFill>
                <a:latin typeface="Impact"/>
                <a:ea typeface="Impact"/>
                <a:cs typeface="Impact"/>
                <a:sym typeface="Impact"/>
              </a:rPr>
              <a:t>Thank you!</a:t>
            </a:r>
            <a:endParaRPr>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1115616" y="-323409"/>
            <a:ext cx="5040600" cy="233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5700">
                <a:solidFill>
                  <a:srgbClr val="0C0C0C"/>
                </a:solidFill>
                <a:latin typeface="Impact"/>
                <a:ea typeface="Impact"/>
                <a:cs typeface="Impact"/>
                <a:sym typeface="Impact"/>
              </a:rPr>
              <a:t>Content</a:t>
            </a:r>
            <a:endParaRPr sz="100">
              <a:latin typeface="Impact"/>
              <a:ea typeface="Impact"/>
              <a:cs typeface="Impact"/>
              <a:sym typeface="Impact"/>
            </a:endParaRPr>
          </a:p>
        </p:txBody>
      </p:sp>
      <p:sp>
        <p:nvSpPr>
          <p:cNvPr id="77" name="Google Shape;77;p16"/>
          <p:cNvSpPr/>
          <p:nvPr/>
        </p:nvSpPr>
        <p:spPr>
          <a:xfrm>
            <a:off x="1115616" y="2282779"/>
            <a:ext cx="5976600" cy="3139200"/>
          </a:xfrm>
          <a:prstGeom prst="rect">
            <a:avLst/>
          </a:prstGeom>
          <a:noFill/>
          <a:ln>
            <a:noFill/>
          </a:ln>
        </p:spPr>
        <p:txBody>
          <a:bodyPr anchorCtr="0" anchor="t" bIns="45700" lIns="91425" spcFirstLastPara="1" rIns="91425" wrap="square" tIns="45700">
            <a:noAutofit/>
          </a:bodyPr>
          <a:lstStyle/>
          <a:p>
            <a:pPr indent="-285750" lvl="0" marL="400050" marR="0" rtl="0" algn="l">
              <a:spcBef>
                <a:spcPts val="0"/>
              </a:spcBef>
              <a:spcAft>
                <a:spcPts val="0"/>
              </a:spcAft>
              <a:buClr>
                <a:schemeClr val="dk1"/>
              </a:buClr>
              <a:buSzPts val="1800"/>
              <a:buFont typeface="Times New Roman"/>
              <a:buChar char="❖"/>
            </a:pPr>
            <a:r>
              <a:rPr b="1" lang="en-US" sz="1800">
                <a:solidFill>
                  <a:srgbClr val="3F3F3F"/>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171450" lvl="0" marL="400050" marR="0" rtl="0" algn="l">
              <a:spcBef>
                <a:spcPts val="0"/>
              </a:spcBef>
              <a:spcAft>
                <a:spcPts val="0"/>
              </a:spcAft>
              <a:buClr>
                <a:schemeClr val="dk1"/>
              </a:buClr>
              <a:buSzPts val="1800"/>
              <a:buFont typeface="Noto Sans Symbols"/>
              <a:buNone/>
            </a:pPr>
            <a:r>
              <a:t/>
            </a:r>
            <a:endParaRPr b="1" sz="1800">
              <a:solidFill>
                <a:srgbClr val="3F3F3F"/>
              </a:solidFill>
              <a:latin typeface="Times New Roman"/>
              <a:ea typeface="Times New Roman"/>
              <a:cs typeface="Times New Roman"/>
              <a:sym typeface="Times New Roman"/>
            </a:endParaRPr>
          </a:p>
          <a:p>
            <a:pPr indent="-285750" lvl="0" marL="400050" marR="0" rtl="0" algn="l">
              <a:spcBef>
                <a:spcPts val="0"/>
              </a:spcBef>
              <a:spcAft>
                <a:spcPts val="0"/>
              </a:spcAft>
              <a:buClr>
                <a:schemeClr val="dk1"/>
              </a:buClr>
              <a:buSzPts val="1800"/>
              <a:buFont typeface="Times New Roman"/>
              <a:buChar char="❖"/>
            </a:pPr>
            <a:r>
              <a:rPr b="1" lang="en-US" sz="1800">
                <a:solidFill>
                  <a:srgbClr val="3F3F3F"/>
                </a:solidFill>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a:p>
            <a:pPr indent="0" lvl="0" marL="114300" marR="0" rtl="0" algn="l">
              <a:spcBef>
                <a:spcPts val="0"/>
              </a:spcBef>
              <a:spcAft>
                <a:spcPts val="0"/>
              </a:spcAft>
              <a:buNone/>
            </a:pPr>
            <a:r>
              <a:t/>
            </a:r>
            <a:endParaRPr b="1" sz="1800">
              <a:solidFill>
                <a:srgbClr val="3F3F3F"/>
              </a:solidFill>
              <a:latin typeface="Times New Roman"/>
              <a:ea typeface="Times New Roman"/>
              <a:cs typeface="Times New Roman"/>
              <a:sym typeface="Times New Roman"/>
            </a:endParaRPr>
          </a:p>
          <a:p>
            <a:pPr indent="-285750" lvl="0" marL="400050" marR="0" rtl="0" algn="l">
              <a:spcBef>
                <a:spcPts val="0"/>
              </a:spcBef>
              <a:spcAft>
                <a:spcPts val="0"/>
              </a:spcAft>
              <a:buClr>
                <a:schemeClr val="dk1"/>
              </a:buClr>
              <a:buSzPts val="1800"/>
              <a:buFont typeface="Times New Roman"/>
              <a:buChar char="❖"/>
            </a:pPr>
            <a:r>
              <a:rPr b="1" lang="en-US" sz="1800">
                <a:solidFill>
                  <a:srgbClr val="3F3F3F"/>
                </a:solidFill>
                <a:latin typeface="Times New Roman"/>
                <a:ea typeface="Times New Roman"/>
                <a:cs typeface="Times New Roman"/>
                <a:sym typeface="Times New Roman"/>
              </a:rPr>
              <a:t>PROJECT ARCHITECTURE</a:t>
            </a:r>
            <a:endParaRPr>
              <a:latin typeface="Times New Roman"/>
              <a:ea typeface="Times New Roman"/>
              <a:cs typeface="Times New Roman"/>
              <a:sym typeface="Times New Roman"/>
            </a:endParaRPr>
          </a:p>
          <a:p>
            <a:pPr indent="-171450" lvl="0" marL="400050" marR="0" rtl="0" algn="l">
              <a:spcBef>
                <a:spcPts val="0"/>
              </a:spcBef>
              <a:spcAft>
                <a:spcPts val="0"/>
              </a:spcAft>
              <a:buClr>
                <a:schemeClr val="dk1"/>
              </a:buClr>
              <a:buSzPts val="1800"/>
              <a:buFont typeface="Noto Sans Symbols"/>
              <a:buNone/>
            </a:pPr>
            <a:r>
              <a:t/>
            </a:r>
            <a:endParaRPr b="1" sz="1800">
              <a:solidFill>
                <a:srgbClr val="3F3F3F"/>
              </a:solidFill>
              <a:latin typeface="Times New Roman"/>
              <a:ea typeface="Times New Roman"/>
              <a:cs typeface="Times New Roman"/>
              <a:sym typeface="Times New Roman"/>
            </a:endParaRPr>
          </a:p>
          <a:p>
            <a:pPr indent="-285750" lvl="0" marL="400050" marR="0" rtl="0" algn="l">
              <a:spcBef>
                <a:spcPts val="0"/>
              </a:spcBef>
              <a:spcAft>
                <a:spcPts val="0"/>
              </a:spcAft>
              <a:buClr>
                <a:schemeClr val="dk1"/>
              </a:buClr>
              <a:buSzPts val="1800"/>
              <a:buFont typeface="Times New Roman"/>
              <a:buChar char="❖"/>
            </a:pPr>
            <a:r>
              <a:rPr b="1" lang="en-US" sz="1800">
                <a:solidFill>
                  <a:srgbClr val="3F3F3F"/>
                </a:solidFill>
                <a:latin typeface="Times New Roman"/>
                <a:ea typeface="Times New Roman"/>
                <a:cs typeface="Times New Roman"/>
                <a:sym typeface="Times New Roman"/>
              </a:rPr>
              <a:t>PROJECT FLOW</a:t>
            </a:r>
            <a:endParaRPr>
              <a:latin typeface="Times New Roman"/>
              <a:ea typeface="Times New Roman"/>
              <a:cs typeface="Times New Roman"/>
              <a:sym typeface="Times New Roman"/>
            </a:endParaRPr>
          </a:p>
          <a:p>
            <a:pPr indent="-171450" lvl="0" marL="400050" marR="0" rtl="0" algn="l">
              <a:spcBef>
                <a:spcPts val="0"/>
              </a:spcBef>
              <a:spcAft>
                <a:spcPts val="0"/>
              </a:spcAft>
              <a:buClr>
                <a:schemeClr val="dk1"/>
              </a:buClr>
              <a:buSzPts val="1800"/>
              <a:buFont typeface="Noto Sans Symbols"/>
              <a:buNone/>
            </a:pPr>
            <a:r>
              <a:t/>
            </a:r>
            <a:endParaRPr b="1" sz="1800">
              <a:solidFill>
                <a:srgbClr val="3F3F3F"/>
              </a:solidFill>
              <a:latin typeface="Times New Roman"/>
              <a:ea typeface="Times New Roman"/>
              <a:cs typeface="Times New Roman"/>
              <a:sym typeface="Times New Roman"/>
            </a:endParaRPr>
          </a:p>
          <a:p>
            <a:pPr indent="-285750" lvl="0" marL="400050" marR="0" rtl="0" algn="l">
              <a:spcBef>
                <a:spcPts val="0"/>
              </a:spcBef>
              <a:spcAft>
                <a:spcPts val="0"/>
              </a:spcAft>
              <a:buClr>
                <a:schemeClr val="dk1"/>
              </a:buClr>
              <a:buSzPts val="1800"/>
              <a:buFont typeface="Times New Roman"/>
              <a:buChar char="❖"/>
            </a:pPr>
            <a:r>
              <a:rPr b="1" lang="en-US" sz="1800">
                <a:solidFill>
                  <a:srgbClr val="3F3F3F"/>
                </a:solidFill>
                <a:latin typeface="Times New Roman"/>
                <a:ea typeface="Times New Roman"/>
                <a:cs typeface="Times New Roman"/>
                <a:sym typeface="Times New Roman"/>
              </a:rPr>
              <a:t>TECHNOLOGY AND TOOLS USED</a:t>
            </a:r>
            <a:endParaRPr>
              <a:latin typeface="Times New Roman"/>
              <a:ea typeface="Times New Roman"/>
              <a:cs typeface="Times New Roman"/>
              <a:sym typeface="Times New Roman"/>
            </a:endParaRPr>
          </a:p>
          <a:p>
            <a:pPr indent="-171450" lvl="0" marL="400050" marR="0" rtl="0" algn="l">
              <a:spcBef>
                <a:spcPts val="0"/>
              </a:spcBef>
              <a:spcAft>
                <a:spcPts val="0"/>
              </a:spcAft>
              <a:buClr>
                <a:schemeClr val="dk1"/>
              </a:buClr>
              <a:buSzPts val="1800"/>
              <a:buFont typeface="Noto Sans Symbols"/>
              <a:buNone/>
            </a:pPr>
            <a:r>
              <a:t/>
            </a:r>
            <a:endParaRPr b="1" sz="1800">
              <a:solidFill>
                <a:srgbClr val="3F3F3F"/>
              </a:solidFill>
              <a:latin typeface="Times New Roman"/>
              <a:ea typeface="Times New Roman"/>
              <a:cs typeface="Times New Roman"/>
              <a:sym typeface="Times New Roman"/>
            </a:endParaRPr>
          </a:p>
          <a:p>
            <a:pPr indent="-285750" lvl="0" marL="400050" marR="0" rtl="0" algn="l">
              <a:spcBef>
                <a:spcPts val="0"/>
              </a:spcBef>
              <a:spcAft>
                <a:spcPts val="0"/>
              </a:spcAft>
              <a:buClr>
                <a:schemeClr val="dk1"/>
              </a:buClr>
              <a:buSzPts val="1800"/>
              <a:buFont typeface="Times New Roman"/>
              <a:buChar char="❖"/>
            </a:pPr>
            <a:r>
              <a:rPr b="1" lang="en-US" sz="1800">
                <a:solidFill>
                  <a:srgbClr val="3F3F3F"/>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pic>
        <p:nvPicPr>
          <p:cNvPr id="78" name="Google Shape;78;p16"/>
          <p:cNvPicPr preferRelativeResize="0"/>
          <p:nvPr/>
        </p:nvPicPr>
        <p:blipFill rotWithShape="1">
          <a:blip r:embed="rId3">
            <a:alphaModFix/>
          </a:blip>
          <a:srcRect b="0" l="0" r="0" t="0"/>
          <a:stretch/>
        </p:blipFill>
        <p:spPr>
          <a:xfrm>
            <a:off x="7524328" y="0"/>
            <a:ext cx="1852810" cy="1389607"/>
          </a:xfrm>
          <a:prstGeom prst="rect">
            <a:avLst/>
          </a:prstGeom>
          <a:noFill/>
          <a:ln>
            <a:noFill/>
          </a:ln>
        </p:spPr>
      </p:pic>
      <p:sp>
        <p:nvSpPr>
          <p:cNvPr id="79" name="Google Shape;79;p16"/>
          <p:cNvSpPr txBox="1"/>
          <p:nvPr>
            <p:ph idx="12" type="sldNum"/>
          </p:nvPr>
        </p:nvSpPr>
        <p:spPr>
          <a:xfrm>
            <a:off x="8472458" y="6217623"/>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US" sz="1400">
                <a:latin typeface="Trebuchet MS"/>
                <a:ea typeface="Trebuchet MS"/>
                <a:cs typeface="Trebuchet MS"/>
                <a:sym typeface="Trebuchet MS"/>
              </a:rPr>
              <a:t>‹#›</a:t>
            </a:fld>
            <a:endParaRPr b="1" sz="14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827583" y="1988840"/>
            <a:ext cx="7488833" cy="4122521"/>
          </a:xfrm>
          <a:prstGeom prst="rect">
            <a:avLst/>
          </a:prstGeom>
          <a:noFill/>
          <a:ln>
            <a:noFill/>
          </a:ln>
        </p:spPr>
        <p:txBody>
          <a:bodyPr anchorCtr="0" anchor="t" bIns="91425" lIns="91425" spcFirstLastPara="1" rIns="91425" wrap="square" tIns="91425">
            <a:noAutofit/>
          </a:bodyPr>
          <a:lstStyle/>
          <a:p>
            <a:pPr indent="0" lvl="0" marL="152400" rtl="0" algn="l">
              <a:spcBef>
                <a:spcPts val="0"/>
              </a:spcBef>
              <a:spcAft>
                <a:spcPts val="0"/>
              </a:spcAft>
              <a:buSzPts val="1200"/>
              <a:buNone/>
            </a:pPr>
            <a:r>
              <a:rPr i="0" lang="en-US" sz="1800" u="none" strike="noStrike">
                <a:solidFill>
                  <a:srgbClr val="262626"/>
                </a:solidFill>
                <a:latin typeface="Times New Roman"/>
                <a:ea typeface="Times New Roman"/>
                <a:cs typeface="Times New Roman"/>
                <a:sym typeface="Times New Roman"/>
              </a:rPr>
              <a:t>Design an investment tracking app that offers comprehensive wealth management and stock investment services. The app will provide users with real-time stock data, enabling them to build diverse portfolios that align with their financial goals and values, including ESG (Environmental, Social, and Governance) criteria. Additionally, the app will facilitate personal wealth management and allow users to monitor stock prices and review transaction history.</a:t>
            </a:r>
            <a:endParaRPr sz="1800">
              <a:latin typeface="Times New Roman"/>
              <a:ea typeface="Times New Roman"/>
              <a:cs typeface="Times New Roman"/>
              <a:sym typeface="Times New Roman"/>
            </a:endParaRPr>
          </a:p>
          <a:p>
            <a:pPr indent="0" lvl="0" marL="152400" rtl="0" algn="l">
              <a:spcBef>
                <a:spcPts val="0"/>
              </a:spcBef>
              <a:spcAft>
                <a:spcPts val="0"/>
              </a:spcAft>
              <a:buSzPts val="1200"/>
              <a:buNone/>
            </a:pPr>
            <a:r>
              <a:t/>
            </a:r>
            <a:endParaRPr i="0" sz="1800" u="none" strike="noStrike">
              <a:solidFill>
                <a:srgbClr val="262626"/>
              </a:solidFill>
              <a:latin typeface="Times New Roman"/>
              <a:ea typeface="Times New Roman"/>
              <a:cs typeface="Times New Roman"/>
              <a:sym typeface="Times New Roman"/>
            </a:endParaRPr>
          </a:p>
          <a:p>
            <a:pPr indent="0" lvl="0" marL="152400" rtl="0" algn="l">
              <a:spcBef>
                <a:spcPts val="0"/>
              </a:spcBef>
              <a:spcAft>
                <a:spcPts val="0"/>
              </a:spcAft>
              <a:buSzPts val="1200"/>
              <a:buNone/>
            </a:pPr>
            <a:r>
              <a:rPr i="0" lang="en-US" sz="1800" u="none" strike="noStrike">
                <a:solidFill>
                  <a:srgbClr val="262626"/>
                </a:solidFill>
                <a:latin typeface="Times New Roman"/>
                <a:ea typeface="Times New Roman"/>
                <a:cs typeface="Times New Roman"/>
                <a:sym typeface="Times New Roman"/>
              </a:rPr>
              <a:t>In addition to these features, the app will integrate an interactive chatbot dedicated to ESG education, ensuring users are well-informed about the environmental and social impact of their investments. This innovative platform aims to be a one-stop solution, offering an inclusive and accessible approach to investment tracking, portfolio management, and financial education.</a:t>
            </a:r>
            <a:endParaRPr sz="1800">
              <a:solidFill>
                <a:srgbClr val="262626"/>
              </a:solidFill>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b="0" l="0" r="0" t="0"/>
          <a:stretch/>
        </p:blipFill>
        <p:spPr>
          <a:xfrm>
            <a:off x="7524328" y="0"/>
            <a:ext cx="1852810" cy="1389607"/>
          </a:xfrm>
          <a:prstGeom prst="rect">
            <a:avLst/>
          </a:prstGeom>
          <a:noFill/>
          <a:ln>
            <a:noFill/>
          </a:ln>
        </p:spPr>
      </p:pic>
      <p:sp>
        <p:nvSpPr>
          <p:cNvPr id="86" name="Google Shape;86;p17"/>
          <p:cNvSpPr/>
          <p:nvPr/>
        </p:nvSpPr>
        <p:spPr>
          <a:xfrm>
            <a:off x="992001" y="592075"/>
            <a:ext cx="7130100" cy="11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700">
                <a:solidFill>
                  <a:srgbClr val="021828"/>
                </a:solidFill>
                <a:latin typeface="Impact"/>
                <a:ea typeface="Impact"/>
                <a:cs typeface="Impact"/>
                <a:sym typeface="Impact"/>
              </a:rPr>
              <a:t>Problem Statement</a:t>
            </a:r>
            <a:endParaRPr sz="5700">
              <a:solidFill>
                <a:srgbClr val="021828"/>
              </a:solidFill>
              <a:latin typeface="Impact"/>
              <a:ea typeface="Impact"/>
              <a:cs typeface="Impact"/>
              <a:sym typeface="Impact"/>
            </a:endParaRPr>
          </a:p>
        </p:txBody>
      </p:sp>
      <p:sp>
        <p:nvSpPr>
          <p:cNvPr id="87" name="Google Shape;87;p17"/>
          <p:cNvSpPr txBox="1"/>
          <p:nvPr>
            <p:ph idx="12" type="sldNum"/>
          </p:nvPr>
        </p:nvSpPr>
        <p:spPr>
          <a:xfrm>
            <a:off x="8472458" y="6217623"/>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7F7F7F"/>
              </a:buClr>
              <a:buSzPts val="1200"/>
              <a:buFont typeface="Trebuchet MS"/>
              <a:buNone/>
            </a:pPr>
            <a:fld id="{00000000-1234-1234-1234-123412341234}" type="slidenum">
              <a:rPr lang="en-US" sz="1400"/>
              <a:t>‹#›</a:t>
            </a:fld>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457200" y="434075"/>
            <a:ext cx="4572000" cy="8346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rgbClr val="021828"/>
              </a:buClr>
              <a:buSzPts val="2595"/>
              <a:buFont typeface="Calibri"/>
              <a:buNone/>
            </a:pPr>
            <a:r>
              <a:rPr lang="en-US" sz="5700">
                <a:solidFill>
                  <a:srgbClr val="021828"/>
                </a:solidFill>
                <a:latin typeface="Impact"/>
                <a:ea typeface="Impact"/>
                <a:cs typeface="Impact"/>
                <a:sym typeface="Impact"/>
              </a:rPr>
              <a:t>Objectives</a:t>
            </a:r>
            <a:endParaRPr sz="5700">
              <a:latin typeface="Impact"/>
              <a:ea typeface="Impact"/>
              <a:cs typeface="Impact"/>
              <a:sym typeface="Impact"/>
            </a:endParaRPr>
          </a:p>
        </p:txBody>
      </p:sp>
      <p:pic>
        <p:nvPicPr>
          <p:cNvPr id="93" name="Google Shape;93;p18"/>
          <p:cNvPicPr preferRelativeResize="0"/>
          <p:nvPr/>
        </p:nvPicPr>
        <p:blipFill rotWithShape="1">
          <a:blip r:embed="rId3">
            <a:alphaModFix/>
          </a:blip>
          <a:srcRect b="0" l="0" r="0" t="0"/>
          <a:stretch/>
        </p:blipFill>
        <p:spPr>
          <a:xfrm>
            <a:off x="7524328" y="0"/>
            <a:ext cx="1852810" cy="1389607"/>
          </a:xfrm>
          <a:prstGeom prst="rect">
            <a:avLst/>
          </a:prstGeom>
          <a:noFill/>
          <a:ln>
            <a:noFill/>
          </a:ln>
        </p:spPr>
      </p:pic>
      <p:sp>
        <p:nvSpPr>
          <p:cNvPr id="94" name="Google Shape;94;p18"/>
          <p:cNvSpPr txBox="1"/>
          <p:nvPr/>
        </p:nvSpPr>
        <p:spPr>
          <a:xfrm>
            <a:off x="912200" y="1237200"/>
            <a:ext cx="8001600" cy="5150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800">
              <a:solidFill>
                <a:srgbClr val="262626"/>
              </a:solidFill>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Secure and personalized user registration and authentication system</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Intuitive dashboard for a comprehensive overview of investments, wealth, and transaction history</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Extensive stock database with real-time updates</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Easy stock exploration and selection</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Search functionality for streamlined stock selection</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Education on ESG (Environmental, Social, and Governance) investing with a glossary for beginners</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Watchlist creation and management based on ESG ratings</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Multiple portfolio creation for different investment objectives (ethical, green, impact investing)</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Portfolio analysis tools with graphs for informed decision-making</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Detailed transaction history with filtering and sorting options</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Export functionality for transaction data for tax and reporting purposes</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Real-time stock data access</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Overall wealth tracking across various assets</a:t>
            </a:r>
            <a:endParaRPr sz="1800">
              <a:latin typeface="Times New Roman"/>
              <a:ea typeface="Times New Roman"/>
              <a:cs typeface="Times New Roman"/>
              <a:sym typeface="Times New Roman"/>
            </a:endParaRPr>
          </a:p>
          <a:p>
            <a:pPr indent="-342900" lvl="0" marL="457200" marR="0" rtl="0" algn="l">
              <a:spcBef>
                <a:spcPts val="0"/>
              </a:spcBef>
              <a:spcAft>
                <a:spcPts val="0"/>
              </a:spcAft>
              <a:buClr>
                <a:srgbClr val="7030A0"/>
              </a:buClr>
              <a:buSzPts val="1800"/>
              <a:buFont typeface="Times New Roman"/>
              <a:buChar char="❖"/>
            </a:pPr>
            <a:r>
              <a:rPr i="0" lang="en-US" sz="1800">
                <a:solidFill>
                  <a:srgbClr val="262626"/>
                </a:solidFill>
                <a:latin typeface="Times New Roman"/>
                <a:ea typeface="Times New Roman"/>
                <a:cs typeface="Times New Roman"/>
                <a:sym typeface="Times New Roman"/>
              </a:rPr>
              <a:t>User-friendly customer support form for inquiries and grievances.</a:t>
            </a:r>
            <a:endParaRPr sz="1800">
              <a:solidFill>
                <a:srgbClr val="3F3F3F"/>
              </a:solidFill>
              <a:latin typeface="Times New Roman"/>
              <a:ea typeface="Times New Roman"/>
              <a:cs typeface="Times New Roman"/>
              <a:sym typeface="Times New Roman"/>
            </a:endParaRPr>
          </a:p>
        </p:txBody>
      </p:sp>
      <p:sp>
        <p:nvSpPr>
          <p:cNvPr id="95" name="Google Shape;95;p18"/>
          <p:cNvSpPr txBox="1"/>
          <p:nvPr>
            <p:ph idx="12" type="sldNum"/>
          </p:nvPr>
        </p:nvSpPr>
        <p:spPr>
          <a:xfrm>
            <a:off x="8472458" y="6217623"/>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7F7F7F"/>
              </a:buClr>
              <a:buSzPts val="1200"/>
              <a:buFont typeface="Trebuchet MS"/>
              <a:buNone/>
            </a:pPr>
            <a:fld id="{00000000-1234-1234-1234-123412341234}" type="slidenum">
              <a:rPr lang="en-US" sz="1400"/>
              <a:t>‹#›</a:t>
            </a:fld>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0" l="0" r="0" t="0"/>
          <a:stretch/>
        </p:blipFill>
        <p:spPr>
          <a:xfrm>
            <a:off x="7524328" y="0"/>
            <a:ext cx="1852810" cy="1389607"/>
          </a:xfrm>
          <a:prstGeom prst="rect">
            <a:avLst/>
          </a:prstGeom>
          <a:noFill/>
          <a:ln>
            <a:noFill/>
          </a:ln>
        </p:spPr>
      </p:pic>
      <p:sp>
        <p:nvSpPr>
          <p:cNvPr id="101" name="Google Shape;101;p19"/>
          <p:cNvSpPr txBox="1"/>
          <p:nvPr>
            <p:ph type="title"/>
          </p:nvPr>
        </p:nvSpPr>
        <p:spPr>
          <a:xfrm>
            <a:off x="485875" y="2286000"/>
            <a:ext cx="8183700" cy="10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b="0" lang="en-US" sz="5480">
                <a:solidFill>
                  <a:srgbClr val="262626"/>
                </a:solidFill>
                <a:latin typeface="Impact"/>
                <a:ea typeface="Impact"/>
                <a:cs typeface="Impact"/>
                <a:sym typeface="Impact"/>
              </a:rPr>
              <a:t>Project  Architecture</a:t>
            </a:r>
            <a:endParaRPr sz="2240">
              <a:latin typeface="Impact"/>
              <a:ea typeface="Impact"/>
              <a:cs typeface="Impact"/>
              <a:sym typeface="Impact"/>
            </a:endParaRPr>
          </a:p>
        </p:txBody>
      </p:sp>
      <p:sp>
        <p:nvSpPr>
          <p:cNvPr id="102" name="Google Shape;102;p19"/>
          <p:cNvSpPr txBox="1"/>
          <p:nvPr>
            <p:ph idx="12" type="sldNum"/>
          </p:nvPr>
        </p:nvSpPr>
        <p:spPr>
          <a:xfrm>
            <a:off x="8421799" y="6251679"/>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US" sz="1400">
                <a:latin typeface="Trebuchet MS"/>
                <a:ea typeface="Trebuchet MS"/>
                <a:cs typeface="Trebuchet MS"/>
                <a:sym typeface="Trebuchet MS"/>
              </a:rPr>
              <a:t>‹#›</a:t>
            </a:fld>
            <a:endParaRPr b="1" sz="14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104046" y="82150"/>
            <a:ext cx="8711400" cy="432000"/>
          </a:xfrm>
          <a:prstGeom prst="rect">
            <a:avLst/>
          </a:prstGeom>
          <a:noFill/>
          <a:ln>
            <a:noFill/>
          </a:ln>
        </p:spPr>
        <p:txBody>
          <a:bodyPr anchorCtr="0" anchor="t" bIns="45700" lIns="91425" spcFirstLastPara="1" rIns="91425" wrap="square" tIns="45700">
            <a:normAutofit/>
          </a:bodyPr>
          <a:lstStyle/>
          <a:p>
            <a:pPr indent="0" lvl="0" marL="228600" rtl="0" algn="l">
              <a:spcBef>
                <a:spcPts val="0"/>
              </a:spcBef>
              <a:spcAft>
                <a:spcPts val="0"/>
              </a:spcAft>
              <a:buNone/>
            </a:pPr>
            <a:r>
              <a:rPr b="1" lang="en-US" u="sng">
                <a:solidFill>
                  <a:schemeClr val="dk2"/>
                </a:solidFill>
                <a:latin typeface="Calibri"/>
                <a:ea typeface="Calibri"/>
                <a:cs typeface="Calibri"/>
                <a:sym typeface="Calibri"/>
              </a:rPr>
              <a:t>*Investment Tracking App</a:t>
            </a:r>
            <a:endParaRPr b="1" u="sng">
              <a:solidFill>
                <a:schemeClr val="dk2"/>
              </a:solidFill>
              <a:latin typeface="Calibri"/>
              <a:ea typeface="Calibri"/>
              <a:cs typeface="Calibri"/>
              <a:sym typeface="Calibri"/>
            </a:endParaRPr>
          </a:p>
        </p:txBody>
      </p:sp>
      <p:pic>
        <p:nvPicPr>
          <p:cNvPr id="108" name="Google Shape;108;p20"/>
          <p:cNvPicPr preferRelativeResize="0"/>
          <p:nvPr/>
        </p:nvPicPr>
        <p:blipFill rotWithShape="1">
          <a:blip r:embed="rId3">
            <a:alphaModFix/>
          </a:blip>
          <a:srcRect b="0" l="0" r="0" t="0"/>
          <a:stretch/>
        </p:blipFill>
        <p:spPr>
          <a:xfrm>
            <a:off x="8028384" y="0"/>
            <a:ext cx="1348754" cy="1011565"/>
          </a:xfrm>
          <a:prstGeom prst="rect">
            <a:avLst/>
          </a:prstGeom>
          <a:noFill/>
          <a:ln>
            <a:noFill/>
          </a:ln>
        </p:spPr>
      </p:pic>
      <p:pic>
        <p:nvPicPr>
          <p:cNvPr id="109" name="Google Shape;109;p20"/>
          <p:cNvPicPr preferRelativeResize="0"/>
          <p:nvPr/>
        </p:nvPicPr>
        <p:blipFill rotWithShape="1">
          <a:blip r:embed="rId3">
            <a:alphaModFix/>
          </a:blip>
          <a:srcRect b="0" l="0" r="0" t="0"/>
          <a:stretch/>
        </p:blipFill>
        <p:spPr>
          <a:xfrm>
            <a:off x="8028384" y="0"/>
            <a:ext cx="1348754" cy="1011565"/>
          </a:xfrm>
          <a:prstGeom prst="rect">
            <a:avLst/>
          </a:prstGeom>
          <a:noFill/>
          <a:ln>
            <a:noFill/>
          </a:ln>
        </p:spPr>
      </p:pic>
      <p:sp>
        <p:nvSpPr>
          <p:cNvPr id="110" name="Google Shape;110;p20"/>
          <p:cNvSpPr txBox="1"/>
          <p:nvPr>
            <p:ph idx="12" type="sldNum"/>
          </p:nvPr>
        </p:nvSpPr>
        <p:spPr>
          <a:xfrm>
            <a:off x="8548658" y="6293823"/>
            <a:ext cx="548700" cy="524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b="1" lang="en-US" sz="1400">
                <a:latin typeface="Trebuchet MS"/>
                <a:ea typeface="Trebuchet MS"/>
                <a:cs typeface="Trebuchet MS"/>
                <a:sym typeface="Trebuchet MS"/>
              </a:rPr>
              <a:t>‹#›</a:t>
            </a:fld>
            <a:endParaRPr b="1" sz="1400">
              <a:latin typeface="Trebuchet MS"/>
              <a:ea typeface="Trebuchet MS"/>
              <a:cs typeface="Trebuchet MS"/>
              <a:sym typeface="Trebuchet MS"/>
            </a:endParaRPr>
          </a:p>
        </p:txBody>
      </p:sp>
      <p:sp>
        <p:nvSpPr>
          <p:cNvPr id="111" name="Google Shape;111;p20"/>
          <p:cNvSpPr txBox="1"/>
          <p:nvPr/>
        </p:nvSpPr>
        <p:spPr>
          <a:xfrm>
            <a:off x="3810000" y="6172200"/>
            <a:ext cx="1828800" cy="365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sz="1000">
                <a:solidFill>
                  <a:srgbClr val="7F7F7F"/>
                </a:solidFill>
              </a:rPr>
              <a:t>‹#›</a:t>
            </a:fld>
            <a:endParaRPr sz="1000">
              <a:solidFill>
                <a:srgbClr val="7F7F7F"/>
              </a:solidFill>
            </a:endParaRPr>
          </a:p>
        </p:txBody>
      </p:sp>
      <p:sp>
        <p:nvSpPr>
          <p:cNvPr id="112" name="Google Shape;112;p20"/>
          <p:cNvSpPr/>
          <p:nvPr/>
        </p:nvSpPr>
        <p:spPr>
          <a:xfrm>
            <a:off x="419633" y="1261389"/>
            <a:ext cx="2155200" cy="1179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2"/>
              </a:buClr>
              <a:buFont typeface="Arial"/>
              <a:buNone/>
            </a:pPr>
            <a:r>
              <a:rPr lang="en-US" sz="1700">
                <a:solidFill>
                  <a:schemeClr val="lt1"/>
                </a:solidFill>
                <a:latin typeface="Trebuchet MS"/>
                <a:ea typeface="Trebuchet MS"/>
                <a:cs typeface="Trebuchet MS"/>
                <a:sym typeface="Trebuchet MS"/>
              </a:rPr>
              <a:t>Front End</a:t>
            </a:r>
            <a:endParaRPr>
              <a:solidFill>
                <a:schemeClr val="dk2"/>
              </a:solidFill>
            </a:endParaRPr>
          </a:p>
          <a:p>
            <a:pPr indent="0" lvl="0" marL="0" rtl="0" algn="ctr">
              <a:spcBef>
                <a:spcPts val="0"/>
              </a:spcBef>
              <a:spcAft>
                <a:spcPts val="0"/>
              </a:spcAft>
              <a:buClr>
                <a:schemeClr val="dk2"/>
              </a:buClr>
              <a:buFont typeface="Arial"/>
              <a:buNone/>
            </a:pPr>
            <a:r>
              <a:rPr lang="en-US" sz="1700">
                <a:solidFill>
                  <a:schemeClr val="lt1"/>
                </a:solidFill>
                <a:latin typeface="Trebuchet MS"/>
                <a:ea typeface="Trebuchet MS"/>
                <a:cs typeface="Trebuchet MS"/>
                <a:sym typeface="Trebuchet MS"/>
              </a:rPr>
              <a:t>(ReactJs &amp;</a:t>
            </a:r>
            <a:endParaRPr>
              <a:solidFill>
                <a:schemeClr val="dk2"/>
              </a:solidFill>
            </a:endParaRPr>
          </a:p>
          <a:p>
            <a:pPr indent="0" lvl="0" marL="0" rtl="0" algn="ctr">
              <a:spcBef>
                <a:spcPts val="0"/>
              </a:spcBef>
              <a:spcAft>
                <a:spcPts val="0"/>
              </a:spcAft>
              <a:buClr>
                <a:schemeClr val="dk2"/>
              </a:buClr>
              <a:buFont typeface="Arial"/>
              <a:buNone/>
            </a:pPr>
            <a:r>
              <a:rPr lang="en-US" sz="1700">
                <a:solidFill>
                  <a:schemeClr val="lt1"/>
                </a:solidFill>
                <a:latin typeface="Trebuchet MS"/>
                <a:ea typeface="Trebuchet MS"/>
                <a:cs typeface="Trebuchet MS"/>
                <a:sym typeface="Trebuchet MS"/>
              </a:rPr>
              <a:t>Chakra</a:t>
            </a:r>
            <a:r>
              <a:rPr lang="en-US" sz="1600">
                <a:solidFill>
                  <a:schemeClr val="lt1"/>
                </a:solidFill>
                <a:latin typeface="Trebuchet MS"/>
                <a:ea typeface="Trebuchet MS"/>
                <a:cs typeface="Trebuchet MS"/>
                <a:sym typeface="Trebuchet MS"/>
              </a:rPr>
              <a:t>)</a:t>
            </a:r>
            <a:endParaRPr sz="2000">
              <a:solidFill>
                <a:srgbClr val="FFFFFF"/>
              </a:solidFill>
              <a:latin typeface="Trebuchet MS"/>
              <a:ea typeface="Trebuchet MS"/>
              <a:cs typeface="Trebuchet MS"/>
              <a:sym typeface="Trebuchet MS"/>
            </a:endParaRPr>
          </a:p>
        </p:txBody>
      </p:sp>
      <p:sp>
        <p:nvSpPr>
          <p:cNvPr id="113" name="Google Shape;113;p20"/>
          <p:cNvSpPr/>
          <p:nvPr/>
        </p:nvSpPr>
        <p:spPr>
          <a:xfrm>
            <a:off x="686733" y="3378352"/>
            <a:ext cx="1620900" cy="1179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Apache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p:txBody>
      </p:sp>
      <p:sp>
        <p:nvSpPr>
          <p:cNvPr id="114" name="Google Shape;114;p20"/>
          <p:cNvSpPr/>
          <p:nvPr/>
        </p:nvSpPr>
        <p:spPr>
          <a:xfrm>
            <a:off x="3299861" y="829389"/>
            <a:ext cx="3214800" cy="5590200"/>
          </a:xfrm>
          <a:prstGeom prst="rect">
            <a:avLst/>
          </a:prstGeom>
          <a:solidFill>
            <a:srgbClr val="7F7F7F"/>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5" name="Google Shape;115;p20"/>
          <p:cNvSpPr txBox="1"/>
          <p:nvPr/>
        </p:nvSpPr>
        <p:spPr>
          <a:xfrm>
            <a:off x="3071261" y="829389"/>
            <a:ext cx="8711400" cy="432000"/>
          </a:xfrm>
          <a:prstGeom prst="rect">
            <a:avLst/>
          </a:prstGeom>
          <a:noFill/>
          <a:ln>
            <a:noFill/>
          </a:ln>
        </p:spPr>
        <p:txBody>
          <a:bodyPr anchorCtr="0" anchor="t" bIns="45700" lIns="91425" spcFirstLastPara="1" rIns="91425" wrap="square" tIns="45700">
            <a:normAutofit/>
          </a:bodyPr>
          <a:lstStyle/>
          <a:p>
            <a:pPr indent="0" lvl="0" marL="228600" marR="0" rtl="0" algn="l">
              <a:lnSpc>
                <a:spcPct val="115000"/>
              </a:lnSpc>
              <a:spcBef>
                <a:spcPts val="0"/>
              </a:spcBef>
              <a:spcAft>
                <a:spcPts val="0"/>
              </a:spcAft>
              <a:buClr>
                <a:srgbClr val="7F7F7F"/>
              </a:buClr>
              <a:buSzPts val="2340"/>
              <a:buFont typeface="Arial"/>
              <a:buNone/>
            </a:pPr>
            <a:r>
              <a:rPr b="1" i="0" lang="en-US" sz="1800" u="none" cap="none" strike="noStrike">
                <a:solidFill>
                  <a:srgbClr val="FFFFFF"/>
                </a:solidFill>
                <a:latin typeface="Calibri"/>
                <a:ea typeface="Calibri"/>
                <a:cs typeface="Calibri"/>
                <a:sym typeface="Calibri"/>
              </a:rPr>
              <a:t>WAR</a:t>
            </a:r>
            <a:endParaRPr/>
          </a:p>
        </p:txBody>
      </p:sp>
      <p:sp>
        <p:nvSpPr>
          <p:cNvPr id="116" name="Google Shape;116;p20"/>
          <p:cNvSpPr txBox="1"/>
          <p:nvPr/>
        </p:nvSpPr>
        <p:spPr>
          <a:xfrm>
            <a:off x="3147450" y="6036050"/>
            <a:ext cx="1110600" cy="261600"/>
          </a:xfrm>
          <a:prstGeom prst="rect">
            <a:avLst/>
          </a:prstGeom>
          <a:noFill/>
          <a:ln>
            <a:noFill/>
          </a:ln>
        </p:spPr>
        <p:txBody>
          <a:bodyPr anchorCtr="0" anchor="t" bIns="45700" lIns="91425" spcFirstLastPara="1" rIns="91425" wrap="square" tIns="45700">
            <a:noAutofit/>
          </a:bodyPr>
          <a:lstStyle/>
          <a:p>
            <a:pPr indent="0" lvl="0" marL="228600" marR="0" rtl="0" algn="l">
              <a:lnSpc>
                <a:spcPct val="95000"/>
              </a:lnSpc>
              <a:spcBef>
                <a:spcPts val="0"/>
              </a:spcBef>
              <a:spcAft>
                <a:spcPts val="0"/>
              </a:spcAft>
              <a:buClr>
                <a:srgbClr val="7F7F7F"/>
              </a:buClr>
              <a:buSzPts val="1463"/>
              <a:buFont typeface="Arial"/>
              <a:buNone/>
            </a:pPr>
            <a:r>
              <a:rPr b="1" i="0" lang="en-US" sz="1325" u="none" cap="none" strike="noStrike">
                <a:solidFill>
                  <a:srgbClr val="FFFFFF"/>
                </a:solidFill>
                <a:latin typeface="Calibri"/>
                <a:ea typeface="Calibri"/>
                <a:cs typeface="Calibri"/>
                <a:sym typeface="Calibri"/>
              </a:rPr>
              <a:t>Tomcat</a:t>
            </a:r>
            <a:endParaRPr b="1" i="0" sz="1325" u="none" cap="none" strike="noStrike">
              <a:solidFill>
                <a:srgbClr val="FFFFFF"/>
              </a:solidFill>
              <a:latin typeface="Calibri"/>
              <a:ea typeface="Calibri"/>
              <a:cs typeface="Calibri"/>
              <a:sym typeface="Calibri"/>
            </a:endParaRPr>
          </a:p>
        </p:txBody>
      </p:sp>
      <p:sp>
        <p:nvSpPr>
          <p:cNvPr id="117" name="Google Shape;117;p20"/>
          <p:cNvSpPr/>
          <p:nvPr/>
        </p:nvSpPr>
        <p:spPr>
          <a:xfrm>
            <a:off x="3810000" y="2671270"/>
            <a:ext cx="2228100" cy="432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BankDetails Service</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0"/>
          <p:cNvSpPr/>
          <p:nvPr/>
        </p:nvSpPr>
        <p:spPr>
          <a:xfrm>
            <a:off x="3818021" y="1979549"/>
            <a:ext cx="2228100" cy="432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Price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0"/>
          <p:cNvSpPr/>
          <p:nvPr/>
        </p:nvSpPr>
        <p:spPr>
          <a:xfrm>
            <a:off x="3810000" y="1344433"/>
            <a:ext cx="2228100" cy="432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User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a:off x="3818021" y="3378352"/>
            <a:ext cx="2228100" cy="432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Portfolio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a:off x="3810000" y="4045906"/>
            <a:ext cx="2228100" cy="432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Transaction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a:off x="3810000" y="4713460"/>
            <a:ext cx="2228100" cy="432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Stock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3818021" y="5351010"/>
            <a:ext cx="2228100" cy="432000"/>
          </a:xfrm>
          <a:prstGeom prst="rect">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Watchlist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a:off x="7238199" y="3363940"/>
            <a:ext cx="1601700" cy="2509800"/>
          </a:xfrm>
          <a:prstGeom prst="can">
            <a:avLst>
              <a:gd fmla="val 25000" name="adj"/>
            </a:avLst>
          </a:prstGeom>
          <a:solidFill>
            <a:srgbClr val="333333"/>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MySQL</a:t>
            </a:r>
            <a:endParaRPr b="0" i="0" sz="1400" u="none" cap="none" strike="noStrike">
              <a:solidFill>
                <a:srgbClr val="000000"/>
              </a:solidFill>
              <a:latin typeface="Arial"/>
              <a:ea typeface="Arial"/>
              <a:cs typeface="Arial"/>
              <a:sym typeface="Arial"/>
            </a:endParaRPr>
          </a:p>
        </p:txBody>
      </p:sp>
      <p:cxnSp>
        <p:nvCxnSpPr>
          <p:cNvPr id="125" name="Google Shape;125;p20"/>
          <p:cNvCxnSpPr/>
          <p:nvPr/>
        </p:nvCxnSpPr>
        <p:spPr>
          <a:xfrm>
            <a:off x="972152" y="2440357"/>
            <a:ext cx="0" cy="923700"/>
          </a:xfrm>
          <a:prstGeom prst="straightConnector1">
            <a:avLst/>
          </a:prstGeom>
          <a:noFill/>
          <a:ln cap="flat" cmpd="sng" w="9525">
            <a:solidFill>
              <a:srgbClr val="313131"/>
            </a:solidFill>
            <a:prstDash val="solid"/>
            <a:round/>
            <a:headEnd len="med" w="med" type="triangle"/>
            <a:tailEnd len="med" w="med" type="triangle"/>
          </a:ln>
        </p:spPr>
      </p:cxnSp>
      <p:cxnSp>
        <p:nvCxnSpPr>
          <p:cNvPr id="126" name="Google Shape;126;p20"/>
          <p:cNvCxnSpPr/>
          <p:nvPr/>
        </p:nvCxnSpPr>
        <p:spPr>
          <a:xfrm>
            <a:off x="1905802" y="2440357"/>
            <a:ext cx="0" cy="923700"/>
          </a:xfrm>
          <a:prstGeom prst="straightConnector1">
            <a:avLst/>
          </a:prstGeom>
          <a:noFill/>
          <a:ln cap="flat" cmpd="sng" w="9525">
            <a:solidFill>
              <a:srgbClr val="313131"/>
            </a:solidFill>
            <a:prstDash val="solid"/>
            <a:round/>
            <a:headEnd len="med" w="med" type="triangle"/>
            <a:tailEnd len="med" w="med" type="triangle"/>
          </a:ln>
        </p:spPr>
      </p:cxnSp>
      <p:cxnSp>
        <p:nvCxnSpPr>
          <p:cNvPr id="127" name="Google Shape;127;p20"/>
          <p:cNvCxnSpPr>
            <a:stCxn id="113" idx="3"/>
          </p:cNvCxnSpPr>
          <p:nvPr/>
        </p:nvCxnSpPr>
        <p:spPr>
          <a:xfrm flipH="1" rot="10800000">
            <a:off x="2307633" y="3955852"/>
            <a:ext cx="992100" cy="12000"/>
          </a:xfrm>
          <a:prstGeom prst="straightConnector1">
            <a:avLst/>
          </a:prstGeom>
          <a:noFill/>
          <a:ln cap="flat" cmpd="sng" w="9525">
            <a:solidFill>
              <a:srgbClr val="313131"/>
            </a:solidFill>
            <a:prstDash val="solid"/>
            <a:round/>
            <a:headEnd len="med" w="med" type="triangle"/>
            <a:tailEnd len="med" w="med" type="triangle"/>
          </a:ln>
        </p:spPr>
      </p:cxnSp>
      <p:cxnSp>
        <p:nvCxnSpPr>
          <p:cNvPr id="128" name="Google Shape;128;p20"/>
          <p:cNvCxnSpPr>
            <a:endCxn id="124" idx="1"/>
          </p:cNvCxnSpPr>
          <p:nvPr/>
        </p:nvCxnSpPr>
        <p:spPr>
          <a:xfrm>
            <a:off x="6514749" y="2310040"/>
            <a:ext cx="1524300" cy="1053900"/>
          </a:xfrm>
          <a:prstGeom prst="bentConnector2">
            <a:avLst/>
          </a:prstGeom>
          <a:noFill/>
          <a:ln cap="flat" cmpd="sng" w="9525">
            <a:solidFill>
              <a:srgbClr val="313131"/>
            </a:solidFill>
            <a:prstDash val="solid"/>
            <a:round/>
            <a:headEnd len="med" w="med" type="triangle"/>
            <a:tailEnd len="med" w="med" type="triangle"/>
          </a:ln>
        </p:spPr>
      </p:cxnSp>
      <p:sp>
        <p:nvSpPr>
          <p:cNvPr id="129" name="Google Shape;129;p20"/>
          <p:cNvSpPr txBox="1"/>
          <p:nvPr/>
        </p:nvSpPr>
        <p:spPr>
          <a:xfrm>
            <a:off x="273841" y="2782396"/>
            <a:ext cx="978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611BB8"/>
                </a:solidFill>
                <a:latin typeface="Trebuchet MS"/>
                <a:ea typeface="Trebuchet MS"/>
                <a:cs typeface="Trebuchet MS"/>
                <a:sym typeface="Trebuchet MS"/>
              </a:rPr>
              <a:t> Request</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900927" y="2769127"/>
            <a:ext cx="978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611BB8"/>
                </a:solidFill>
                <a:latin typeface="Trebuchet MS"/>
                <a:ea typeface="Trebuchet MS"/>
                <a:cs typeface="Trebuchet MS"/>
                <a:sym typeface="Trebuchet MS"/>
              </a:rPr>
              <a:t>Response</a:t>
            </a:r>
            <a:endParaRPr b="0" i="0" sz="1400" u="none" cap="none" strike="noStrike">
              <a:solidFill>
                <a:srgbClr val="000000"/>
              </a:solidFill>
              <a:latin typeface="Arial"/>
              <a:ea typeface="Arial"/>
              <a:cs typeface="Arial"/>
              <a:sym typeface="Arial"/>
            </a:endParaRPr>
          </a:p>
        </p:txBody>
      </p:sp>
      <p:sp>
        <p:nvSpPr>
          <p:cNvPr id="131" name="Google Shape;131;p20"/>
          <p:cNvSpPr txBox="1"/>
          <p:nvPr/>
        </p:nvSpPr>
        <p:spPr>
          <a:xfrm>
            <a:off x="2302311" y="3964940"/>
            <a:ext cx="978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611BB8"/>
                </a:solidFill>
                <a:latin typeface="Trebuchet MS"/>
                <a:ea typeface="Trebuchet MS"/>
                <a:cs typeface="Trebuchet MS"/>
                <a:sym typeface="Trebuchet MS"/>
              </a:rPr>
              <a:t> POST/GET/ </a:t>
            </a:r>
            <a:endParaRPr b="0" i="0" sz="1100" u="none" cap="none" strike="noStrike">
              <a:solidFill>
                <a:srgbClr val="611BB8"/>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611BB8"/>
                </a:solidFill>
                <a:latin typeface="Trebuchet MS"/>
                <a:ea typeface="Trebuchet MS"/>
                <a:cs typeface="Trebuchet MS"/>
                <a:sym typeface="Trebuchet MS"/>
              </a:rPr>
              <a:t>PUT/DELETE</a:t>
            </a:r>
            <a:endParaRPr b="0" i="0" sz="1100" u="none" cap="none" strike="noStrike">
              <a:solidFill>
                <a:srgbClr val="611BB8"/>
              </a:solidFill>
              <a:latin typeface="Trebuchet MS"/>
              <a:ea typeface="Trebuchet MS"/>
              <a:cs typeface="Trebuchet MS"/>
              <a:sym typeface="Trebuchet MS"/>
            </a:endParaRPr>
          </a:p>
        </p:txBody>
      </p:sp>
      <p:sp>
        <p:nvSpPr>
          <p:cNvPr id="132" name="Google Shape;132;p20"/>
          <p:cNvSpPr txBox="1"/>
          <p:nvPr/>
        </p:nvSpPr>
        <p:spPr>
          <a:xfrm>
            <a:off x="7051845" y="2308880"/>
            <a:ext cx="978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611BB8"/>
                </a:solidFill>
                <a:latin typeface="Trebuchet MS"/>
                <a:ea typeface="Trebuchet MS"/>
                <a:cs typeface="Trebuchet MS"/>
                <a:sym typeface="Trebuchet MS"/>
              </a:rPr>
              <a:t> POST/GET/ </a:t>
            </a:r>
            <a:endParaRPr b="0" i="0" sz="1100" u="none" cap="none" strike="noStrike">
              <a:solidFill>
                <a:srgbClr val="611BB8"/>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611BB8"/>
                </a:solidFill>
                <a:latin typeface="Trebuchet MS"/>
                <a:ea typeface="Trebuchet MS"/>
                <a:cs typeface="Trebuchet MS"/>
                <a:sym typeface="Trebuchet MS"/>
              </a:rPr>
              <a:t>PUT/DELETE</a:t>
            </a:r>
            <a:endParaRPr b="0" i="0" sz="1100" u="none" cap="none" strike="noStrike">
              <a:solidFill>
                <a:srgbClr val="611BB8"/>
              </a:solidFill>
              <a:latin typeface="Trebuchet MS"/>
              <a:ea typeface="Trebuchet MS"/>
              <a:cs typeface="Trebuchet MS"/>
              <a:sym typeface="Trebuchet MS"/>
            </a:endParaRPr>
          </a:p>
        </p:txBody>
      </p:sp>
      <p:pic>
        <p:nvPicPr>
          <p:cNvPr id="133" name="Google Shape;133;p20"/>
          <p:cNvPicPr preferRelativeResize="0"/>
          <p:nvPr/>
        </p:nvPicPr>
        <p:blipFill rotWithShape="1">
          <a:blip r:embed="rId4">
            <a:alphaModFix/>
          </a:blip>
          <a:srcRect b="0" l="0" r="0" t="0"/>
          <a:stretch/>
        </p:blipFill>
        <p:spPr>
          <a:xfrm>
            <a:off x="7524328" y="0"/>
            <a:ext cx="1852810" cy="13896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b="0" l="0" r="0" t="0"/>
          <a:stretch/>
        </p:blipFill>
        <p:spPr>
          <a:xfrm>
            <a:off x="7524328" y="0"/>
            <a:ext cx="1852810" cy="1389607"/>
          </a:xfrm>
          <a:prstGeom prst="rect">
            <a:avLst/>
          </a:prstGeom>
          <a:noFill/>
          <a:ln>
            <a:noFill/>
          </a:ln>
        </p:spPr>
      </p:pic>
      <p:sp>
        <p:nvSpPr>
          <p:cNvPr id="139" name="Google Shape;139;p21"/>
          <p:cNvSpPr txBox="1"/>
          <p:nvPr>
            <p:ph type="title"/>
          </p:nvPr>
        </p:nvSpPr>
        <p:spPr>
          <a:xfrm>
            <a:off x="485875" y="2286000"/>
            <a:ext cx="8183700" cy="10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0" lang="en-US" sz="5480">
                <a:solidFill>
                  <a:srgbClr val="262626"/>
                </a:solidFill>
                <a:latin typeface="Impact"/>
                <a:ea typeface="Impact"/>
                <a:cs typeface="Impact"/>
                <a:sym typeface="Impact"/>
              </a:rPr>
              <a:t>Project  Flow</a:t>
            </a:r>
            <a:endParaRPr sz="2240">
              <a:latin typeface="Impact"/>
              <a:ea typeface="Impact"/>
              <a:cs typeface="Impact"/>
              <a:sym typeface="Impact"/>
            </a:endParaRPr>
          </a:p>
        </p:txBody>
      </p:sp>
      <p:sp>
        <p:nvSpPr>
          <p:cNvPr id="140" name="Google Shape;140;p21"/>
          <p:cNvSpPr txBox="1"/>
          <p:nvPr>
            <p:ph idx="12" type="sldNum"/>
          </p:nvPr>
        </p:nvSpPr>
        <p:spPr>
          <a:xfrm>
            <a:off x="8421799" y="6251679"/>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US" sz="1400">
                <a:latin typeface="Trebuchet MS"/>
                <a:ea typeface="Trebuchet MS"/>
                <a:cs typeface="Trebuchet MS"/>
                <a:sym typeface="Trebuchet MS"/>
              </a:rPr>
              <a:t>‹#›</a:t>
            </a:fld>
            <a:endParaRPr b="1" sz="14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p:nvPr/>
        </p:nvSpPr>
        <p:spPr>
          <a:xfrm>
            <a:off x="4222612" y="1232308"/>
            <a:ext cx="10059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Internet Browser</a:t>
            </a:r>
            <a:endParaRPr/>
          </a:p>
        </p:txBody>
      </p:sp>
      <p:cxnSp>
        <p:nvCxnSpPr>
          <p:cNvPr id="146" name="Google Shape;146;p22"/>
          <p:cNvCxnSpPr/>
          <p:nvPr/>
        </p:nvCxnSpPr>
        <p:spPr>
          <a:xfrm>
            <a:off x="4749424" y="1628548"/>
            <a:ext cx="0" cy="221100"/>
          </a:xfrm>
          <a:prstGeom prst="straightConnector1">
            <a:avLst/>
          </a:prstGeom>
          <a:noFill/>
          <a:ln cap="flat" cmpd="sng" w="9525">
            <a:solidFill>
              <a:schemeClr val="dk1"/>
            </a:solidFill>
            <a:prstDash val="solid"/>
            <a:round/>
            <a:headEnd len="sm" w="sm" type="none"/>
            <a:tailEnd len="med" w="med" type="triangle"/>
          </a:ln>
        </p:spPr>
      </p:cxnSp>
      <p:cxnSp>
        <p:nvCxnSpPr>
          <p:cNvPr id="147" name="Google Shape;147;p22"/>
          <p:cNvCxnSpPr/>
          <p:nvPr/>
        </p:nvCxnSpPr>
        <p:spPr>
          <a:xfrm>
            <a:off x="5228452" y="2751466"/>
            <a:ext cx="1215900" cy="12300"/>
          </a:xfrm>
          <a:prstGeom prst="straightConnector1">
            <a:avLst/>
          </a:prstGeom>
          <a:noFill/>
          <a:ln cap="flat" cmpd="sng" w="25400">
            <a:solidFill>
              <a:schemeClr val="dk1"/>
            </a:solidFill>
            <a:prstDash val="solid"/>
            <a:round/>
            <a:headEnd len="sm" w="sm" type="none"/>
            <a:tailEnd len="sm" w="sm" type="none"/>
          </a:ln>
        </p:spPr>
      </p:cxnSp>
      <p:sp>
        <p:nvSpPr>
          <p:cNvPr id="148" name="Google Shape;148;p22"/>
          <p:cNvSpPr/>
          <p:nvPr/>
        </p:nvSpPr>
        <p:spPr>
          <a:xfrm>
            <a:off x="4725532" y="2989351"/>
            <a:ext cx="1074600" cy="420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Login</a:t>
            </a:r>
            <a:endParaRPr/>
          </a:p>
        </p:txBody>
      </p:sp>
      <p:sp>
        <p:nvSpPr>
          <p:cNvPr id="149" name="Google Shape;149;p22"/>
          <p:cNvSpPr/>
          <p:nvPr/>
        </p:nvSpPr>
        <p:spPr>
          <a:xfrm>
            <a:off x="6043282" y="3025854"/>
            <a:ext cx="10059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Register/</a:t>
            </a:r>
            <a:endParaRPr/>
          </a:p>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Signup</a:t>
            </a:r>
            <a:endParaRPr/>
          </a:p>
        </p:txBody>
      </p:sp>
      <p:sp>
        <p:nvSpPr>
          <p:cNvPr id="150" name="Google Shape;150;p22"/>
          <p:cNvSpPr/>
          <p:nvPr/>
        </p:nvSpPr>
        <p:spPr>
          <a:xfrm>
            <a:off x="544093" y="2076565"/>
            <a:ext cx="844800" cy="4164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Home</a:t>
            </a:r>
            <a:endParaRPr/>
          </a:p>
        </p:txBody>
      </p:sp>
      <p:cxnSp>
        <p:nvCxnSpPr>
          <p:cNvPr id="151" name="Google Shape;151;p22"/>
          <p:cNvCxnSpPr/>
          <p:nvPr/>
        </p:nvCxnSpPr>
        <p:spPr>
          <a:xfrm>
            <a:off x="4725532" y="1079069"/>
            <a:ext cx="0" cy="148500"/>
          </a:xfrm>
          <a:prstGeom prst="straightConnector1">
            <a:avLst/>
          </a:prstGeom>
          <a:noFill/>
          <a:ln cap="flat" cmpd="sng" w="9525">
            <a:solidFill>
              <a:schemeClr val="dk1"/>
            </a:solidFill>
            <a:prstDash val="solid"/>
            <a:round/>
            <a:headEnd len="sm" w="sm" type="none"/>
            <a:tailEnd len="med" w="med" type="triangle"/>
          </a:ln>
        </p:spPr>
      </p:cxnSp>
      <p:cxnSp>
        <p:nvCxnSpPr>
          <p:cNvPr id="152" name="Google Shape;152;p22"/>
          <p:cNvCxnSpPr/>
          <p:nvPr/>
        </p:nvCxnSpPr>
        <p:spPr>
          <a:xfrm>
            <a:off x="6444208" y="2787969"/>
            <a:ext cx="0" cy="237900"/>
          </a:xfrm>
          <a:prstGeom prst="straightConnector1">
            <a:avLst/>
          </a:prstGeom>
          <a:noFill/>
          <a:ln cap="flat" cmpd="sng" w="9525">
            <a:solidFill>
              <a:schemeClr val="dk1"/>
            </a:solidFill>
            <a:prstDash val="solid"/>
            <a:round/>
            <a:headEnd len="sm" w="sm" type="none"/>
            <a:tailEnd len="med" w="med" type="triangle"/>
          </a:ln>
        </p:spPr>
      </p:cxnSp>
      <p:cxnSp>
        <p:nvCxnSpPr>
          <p:cNvPr id="153" name="Google Shape;153;p22"/>
          <p:cNvCxnSpPr/>
          <p:nvPr/>
        </p:nvCxnSpPr>
        <p:spPr>
          <a:xfrm>
            <a:off x="1053139" y="3670811"/>
            <a:ext cx="7381200" cy="9600"/>
          </a:xfrm>
          <a:prstGeom prst="straightConnector1">
            <a:avLst/>
          </a:prstGeom>
          <a:noFill/>
          <a:ln cap="flat" cmpd="sng" w="22225">
            <a:solidFill>
              <a:schemeClr val="dk1"/>
            </a:solidFill>
            <a:prstDash val="solid"/>
            <a:round/>
            <a:headEnd len="sm" w="sm" type="none"/>
            <a:tailEnd len="sm" w="sm" type="none"/>
          </a:ln>
        </p:spPr>
      </p:cxnSp>
      <p:sp>
        <p:nvSpPr>
          <p:cNvPr id="154" name="Google Shape;154;p22"/>
          <p:cNvSpPr/>
          <p:nvPr/>
        </p:nvSpPr>
        <p:spPr>
          <a:xfrm>
            <a:off x="2084805" y="4098623"/>
            <a:ext cx="12672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ESG Articles</a:t>
            </a:r>
            <a:endParaRPr/>
          </a:p>
        </p:txBody>
      </p:sp>
      <p:sp>
        <p:nvSpPr>
          <p:cNvPr id="155" name="Google Shape;155;p22"/>
          <p:cNvSpPr/>
          <p:nvPr/>
        </p:nvSpPr>
        <p:spPr>
          <a:xfrm>
            <a:off x="3697909" y="4094315"/>
            <a:ext cx="10515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Portfolios</a:t>
            </a:r>
            <a:endParaRPr/>
          </a:p>
        </p:txBody>
      </p:sp>
      <p:sp>
        <p:nvSpPr>
          <p:cNvPr id="156" name="Google Shape;156;p22"/>
          <p:cNvSpPr/>
          <p:nvPr/>
        </p:nvSpPr>
        <p:spPr>
          <a:xfrm>
            <a:off x="3784322" y="4896221"/>
            <a:ext cx="9411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Analytics</a:t>
            </a:r>
            <a:endParaRPr/>
          </a:p>
        </p:txBody>
      </p:sp>
      <p:cxnSp>
        <p:nvCxnSpPr>
          <p:cNvPr id="157" name="Google Shape;157;p22"/>
          <p:cNvCxnSpPr/>
          <p:nvPr/>
        </p:nvCxnSpPr>
        <p:spPr>
          <a:xfrm>
            <a:off x="5599084" y="3673478"/>
            <a:ext cx="0" cy="324600"/>
          </a:xfrm>
          <a:prstGeom prst="straightConnector1">
            <a:avLst/>
          </a:prstGeom>
          <a:noFill/>
          <a:ln cap="flat" cmpd="sng" w="9525">
            <a:solidFill>
              <a:schemeClr val="dk1"/>
            </a:solidFill>
            <a:prstDash val="solid"/>
            <a:round/>
            <a:headEnd len="sm" w="sm" type="none"/>
            <a:tailEnd len="med" w="med" type="triangle"/>
          </a:ln>
        </p:spPr>
      </p:cxnSp>
      <p:cxnSp>
        <p:nvCxnSpPr>
          <p:cNvPr id="158" name="Google Shape;158;p22"/>
          <p:cNvCxnSpPr/>
          <p:nvPr/>
        </p:nvCxnSpPr>
        <p:spPr>
          <a:xfrm>
            <a:off x="4165361" y="4506167"/>
            <a:ext cx="0" cy="306600"/>
          </a:xfrm>
          <a:prstGeom prst="straightConnector1">
            <a:avLst/>
          </a:prstGeom>
          <a:noFill/>
          <a:ln cap="flat" cmpd="sng" w="9525">
            <a:solidFill>
              <a:schemeClr val="dk1"/>
            </a:solidFill>
            <a:prstDash val="solid"/>
            <a:round/>
            <a:headEnd len="sm" w="sm" type="none"/>
            <a:tailEnd len="med" w="med" type="triangle"/>
          </a:ln>
        </p:spPr>
      </p:cxnSp>
      <p:cxnSp>
        <p:nvCxnSpPr>
          <p:cNvPr id="159" name="Google Shape;159;p22"/>
          <p:cNvCxnSpPr/>
          <p:nvPr/>
        </p:nvCxnSpPr>
        <p:spPr>
          <a:xfrm>
            <a:off x="4222612" y="3646730"/>
            <a:ext cx="0" cy="351600"/>
          </a:xfrm>
          <a:prstGeom prst="straightConnector1">
            <a:avLst/>
          </a:prstGeom>
          <a:noFill/>
          <a:ln cap="flat" cmpd="sng" w="9525">
            <a:solidFill>
              <a:schemeClr val="dk1"/>
            </a:solidFill>
            <a:prstDash val="solid"/>
            <a:round/>
            <a:headEnd len="sm" w="sm" type="none"/>
            <a:tailEnd len="med" w="med" type="triangle"/>
          </a:ln>
        </p:spPr>
      </p:cxnSp>
      <p:cxnSp>
        <p:nvCxnSpPr>
          <p:cNvPr id="160" name="Google Shape;160;p22"/>
          <p:cNvCxnSpPr/>
          <p:nvPr/>
        </p:nvCxnSpPr>
        <p:spPr>
          <a:xfrm>
            <a:off x="5364088" y="4475020"/>
            <a:ext cx="0" cy="337800"/>
          </a:xfrm>
          <a:prstGeom prst="straightConnector1">
            <a:avLst/>
          </a:prstGeom>
          <a:noFill/>
          <a:ln cap="flat" cmpd="sng" w="9525">
            <a:solidFill>
              <a:schemeClr val="dk1"/>
            </a:solidFill>
            <a:prstDash val="solid"/>
            <a:round/>
            <a:headEnd len="sm" w="sm" type="none"/>
            <a:tailEnd len="med" w="med" type="triangle"/>
          </a:ln>
        </p:spPr>
      </p:cxnSp>
      <p:sp>
        <p:nvSpPr>
          <p:cNvPr id="161" name="Google Shape;161;p22"/>
          <p:cNvSpPr/>
          <p:nvPr/>
        </p:nvSpPr>
        <p:spPr>
          <a:xfrm>
            <a:off x="1712327" y="2076565"/>
            <a:ext cx="819900" cy="417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About</a:t>
            </a:r>
            <a:endParaRPr/>
          </a:p>
        </p:txBody>
      </p:sp>
      <p:sp>
        <p:nvSpPr>
          <p:cNvPr id="162" name="Google Shape;162;p22"/>
          <p:cNvSpPr/>
          <p:nvPr/>
        </p:nvSpPr>
        <p:spPr>
          <a:xfrm>
            <a:off x="395437" y="4108571"/>
            <a:ext cx="13170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Dashboard</a:t>
            </a:r>
            <a:endParaRPr/>
          </a:p>
        </p:txBody>
      </p:sp>
      <p:sp>
        <p:nvSpPr>
          <p:cNvPr id="163" name="Google Shape;163;p22"/>
          <p:cNvSpPr/>
          <p:nvPr/>
        </p:nvSpPr>
        <p:spPr>
          <a:xfrm>
            <a:off x="93042" y="4906959"/>
            <a:ext cx="7998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Indexes</a:t>
            </a:r>
            <a:endParaRPr/>
          </a:p>
        </p:txBody>
      </p:sp>
      <p:sp>
        <p:nvSpPr>
          <p:cNvPr id="164" name="Google Shape;164;p22"/>
          <p:cNvSpPr/>
          <p:nvPr/>
        </p:nvSpPr>
        <p:spPr>
          <a:xfrm>
            <a:off x="2204114" y="5475821"/>
            <a:ext cx="7518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Tutorial</a:t>
            </a:r>
            <a:endParaRPr/>
          </a:p>
        </p:txBody>
      </p:sp>
      <p:cxnSp>
        <p:nvCxnSpPr>
          <p:cNvPr id="165" name="Google Shape;165;p22"/>
          <p:cNvCxnSpPr/>
          <p:nvPr/>
        </p:nvCxnSpPr>
        <p:spPr>
          <a:xfrm>
            <a:off x="593305" y="4514928"/>
            <a:ext cx="0" cy="306600"/>
          </a:xfrm>
          <a:prstGeom prst="straightConnector1">
            <a:avLst/>
          </a:prstGeom>
          <a:noFill/>
          <a:ln cap="flat" cmpd="sng" w="9525">
            <a:solidFill>
              <a:schemeClr val="dk1"/>
            </a:solidFill>
            <a:prstDash val="solid"/>
            <a:round/>
            <a:headEnd len="sm" w="sm" type="none"/>
            <a:tailEnd len="med" w="med" type="triangle"/>
          </a:ln>
        </p:spPr>
      </p:cxnSp>
      <p:cxnSp>
        <p:nvCxnSpPr>
          <p:cNvPr id="166" name="Google Shape;166;p22"/>
          <p:cNvCxnSpPr/>
          <p:nvPr/>
        </p:nvCxnSpPr>
        <p:spPr>
          <a:xfrm>
            <a:off x="1053139" y="3691572"/>
            <a:ext cx="0" cy="324600"/>
          </a:xfrm>
          <a:prstGeom prst="straightConnector1">
            <a:avLst/>
          </a:prstGeom>
          <a:noFill/>
          <a:ln cap="flat" cmpd="sng" w="9525">
            <a:solidFill>
              <a:schemeClr val="dk1"/>
            </a:solidFill>
            <a:prstDash val="solid"/>
            <a:round/>
            <a:headEnd len="sm" w="sm" type="none"/>
            <a:tailEnd len="med" w="med" type="triangle"/>
          </a:ln>
        </p:spPr>
      </p:cxnSp>
      <p:cxnSp>
        <p:nvCxnSpPr>
          <p:cNvPr id="167" name="Google Shape;167;p22"/>
          <p:cNvCxnSpPr/>
          <p:nvPr/>
        </p:nvCxnSpPr>
        <p:spPr>
          <a:xfrm>
            <a:off x="757586" y="1860731"/>
            <a:ext cx="0" cy="181200"/>
          </a:xfrm>
          <a:prstGeom prst="straightConnector1">
            <a:avLst/>
          </a:prstGeom>
          <a:noFill/>
          <a:ln cap="flat" cmpd="sng" w="9525">
            <a:solidFill>
              <a:schemeClr val="dk1"/>
            </a:solidFill>
            <a:prstDash val="solid"/>
            <a:round/>
            <a:headEnd len="sm" w="sm" type="none"/>
            <a:tailEnd len="med" w="med" type="triangle"/>
          </a:ln>
        </p:spPr>
      </p:cxnSp>
      <p:sp>
        <p:nvSpPr>
          <p:cNvPr id="168" name="Google Shape;168;p22"/>
          <p:cNvSpPr/>
          <p:nvPr/>
        </p:nvSpPr>
        <p:spPr>
          <a:xfrm>
            <a:off x="4993500" y="4083126"/>
            <a:ext cx="11658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Watchlists</a:t>
            </a:r>
            <a:endParaRPr/>
          </a:p>
        </p:txBody>
      </p:sp>
      <p:cxnSp>
        <p:nvCxnSpPr>
          <p:cNvPr id="169" name="Google Shape;169;p22"/>
          <p:cNvCxnSpPr/>
          <p:nvPr/>
        </p:nvCxnSpPr>
        <p:spPr>
          <a:xfrm>
            <a:off x="6943679" y="3691572"/>
            <a:ext cx="4500" cy="274500"/>
          </a:xfrm>
          <a:prstGeom prst="straightConnector1">
            <a:avLst/>
          </a:prstGeom>
          <a:noFill/>
          <a:ln cap="flat" cmpd="sng" w="9525">
            <a:solidFill>
              <a:schemeClr val="dk1"/>
            </a:solidFill>
            <a:prstDash val="solid"/>
            <a:round/>
            <a:headEnd len="sm" w="sm" type="none"/>
            <a:tailEnd len="med" w="med" type="triangle"/>
          </a:ln>
        </p:spPr>
      </p:cxnSp>
      <p:sp>
        <p:nvSpPr>
          <p:cNvPr id="170" name="Google Shape;170;p22"/>
          <p:cNvSpPr/>
          <p:nvPr/>
        </p:nvSpPr>
        <p:spPr>
          <a:xfrm>
            <a:off x="1091287" y="4890966"/>
            <a:ext cx="6528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Top Stocks</a:t>
            </a:r>
            <a:endParaRPr/>
          </a:p>
        </p:txBody>
      </p:sp>
      <p:cxnSp>
        <p:nvCxnSpPr>
          <p:cNvPr id="171" name="Google Shape;171;p22"/>
          <p:cNvCxnSpPr/>
          <p:nvPr/>
        </p:nvCxnSpPr>
        <p:spPr>
          <a:xfrm>
            <a:off x="5228452" y="2787969"/>
            <a:ext cx="0" cy="194700"/>
          </a:xfrm>
          <a:prstGeom prst="straightConnector1">
            <a:avLst/>
          </a:prstGeom>
          <a:noFill/>
          <a:ln cap="flat" cmpd="sng" w="9525">
            <a:solidFill>
              <a:schemeClr val="dk1"/>
            </a:solidFill>
            <a:prstDash val="solid"/>
            <a:round/>
            <a:headEnd len="sm" w="sm" type="none"/>
            <a:tailEnd len="med" w="med" type="triangle"/>
          </a:ln>
        </p:spPr>
      </p:cxnSp>
      <p:sp>
        <p:nvSpPr>
          <p:cNvPr id="172" name="Google Shape;172;p22"/>
          <p:cNvSpPr/>
          <p:nvPr/>
        </p:nvSpPr>
        <p:spPr>
          <a:xfrm>
            <a:off x="6490127" y="4882109"/>
            <a:ext cx="926700" cy="4140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Transaction History</a:t>
            </a:r>
            <a:endParaRPr/>
          </a:p>
        </p:txBody>
      </p:sp>
      <p:pic>
        <p:nvPicPr>
          <p:cNvPr id="173" name="Google Shape;173;p22"/>
          <p:cNvPicPr preferRelativeResize="0"/>
          <p:nvPr/>
        </p:nvPicPr>
        <p:blipFill rotWithShape="1">
          <a:blip r:embed="rId3">
            <a:alphaModFix/>
          </a:blip>
          <a:srcRect b="81892" l="11686" r="69951" t="1526"/>
          <a:stretch/>
        </p:blipFill>
        <p:spPr>
          <a:xfrm>
            <a:off x="4472803" y="654223"/>
            <a:ext cx="520697" cy="424846"/>
          </a:xfrm>
          <a:prstGeom prst="rect">
            <a:avLst/>
          </a:prstGeom>
          <a:noFill/>
          <a:ln>
            <a:noFill/>
          </a:ln>
        </p:spPr>
      </p:pic>
      <p:cxnSp>
        <p:nvCxnSpPr>
          <p:cNvPr id="174" name="Google Shape;174;p22"/>
          <p:cNvCxnSpPr/>
          <p:nvPr/>
        </p:nvCxnSpPr>
        <p:spPr>
          <a:xfrm>
            <a:off x="755576" y="1872844"/>
            <a:ext cx="5403600" cy="24300"/>
          </a:xfrm>
          <a:prstGeom prst="straightConnector1">
            <a:avLst/>
          </a:prstGeom>
          <a:noFill/>
          <a:ln cap="flat" cmpd="sng" w="25400">
            <a:solidFill>
              <a:schemeClr val="dk1"/>
            </a:solidFill>
            <a:prstDash val="solid"/>
            <a:round/>
            <a:headEnd len="sm" w="sm" type="none"/>
            <a:tailEnd len="sm" w="sm" type="none"/>
          </a:ln>
        </p:spPr>
      </p:cxnSp>
      <p:cxnSp>
        <p:nvCxnSpPr>
          <p:cNvPr id="175" name="Google Shape;175;p22"/>
          <p:cNvCxnSpPr/>
          <p:nvPr/>
        </p:nvCxnSpPr>
        <p:spPr>
          <a:xfrm>
            <a:off x="2122304" y="1884957"/>
            <a:ext cx="0" cy="181200"/>
          </a:xfrm>
          <a:prstGeom prst="straightConnector1">
            <a:avLst/>
          </a:prstGeom>
          <a:noFill/>
          <a:ln cap="flat" cmpd="sng" w="9525">
            <a:solidFill>
              <a:schemeClr val="dk1"/>
            </a:solidFill>
            <a:prstDash val="solid"/>
            <a:round/>
            <a:headEnd len="sm" w="sm" type="none"/>
            <a:tailEnd len="med" w="med" type="triangle"/>
          </a:ln>
        </p:spPr>
      </p:cxnSp>
      <p:cxnSp>
        <p:nvCxnSpPr>
          <p:cNvPr id="176" name="Google Shape;176;p22"/>
          <p:cNvCxnSpPr/>
          <p:nvPr/>
        </p:nvCxnSpPr>
        <p:spPr>
          <a:xfrm>
            <a:off x="3433291" y="1896169"/>
            <a:ext cx="0" cy="181200"/>
          </a:xfrm>
          <a:prstGeom prst="straightConnector1">
            <a:avLst/>
          </a:prstGeom>
          <a:noFill/>
          <a:ln cap="flat" cmpd="sng" w="9525">
            <a:solidFill>
              <a:schemeClr val="dk1"/>
            </a:solidFill>
            <a:prstDash val="solid"/>
            <a:round/>
            <a:headEnd len="sm" w="sm" type="none"/>
            <a:tailEnd len="med" w="med" type="triangle"/>
          </a:ln>
        </p:spPr>
      </p:cxnSp>
      <p:cxnSp>
        <p:nvCxnSpPr>
          <p:cNvPr id="177" name="Google Shape;177;p22"/>
          <p:cNvCxnSpPr/>
          <p:nvPr/>
        </p:nvCxnSpPr>
        <p:spPr>
          <a:xfrm>
            <a:off x="4679179" y="1905285"/>
            <a:ext cx="0" cy="181200"/>
          </a:xfrm>
          <a:prstGeom prst="straightConnector1">
            <a:avLst/>
          </a:prstGeom>
          <a:noFill/>
          <a:ln cap="flat" cmpd="sng" w="9525">
            <a:solidFill>
              <a:schemeClr val="dk1"/>
            </a:solidFill>
            <a:prstDash val="solid"/>
            <a:round/>
            <a:headEnd len="sm" w="sm" type="none"/>
            <a:tailEnd len="med" w="med" type="triangle"/>
          </a:ln>
        </p:spPr>
      </p:cxnSp>
      <p:cxnSp>
        <p:nvCxnSpPr>
          <p:cNvPr id="178" name="Google Shape;178;p22"/>
          <p:cNvCxnSpPr/>
          <p:nvPr/>
        </p:nvCxnSpPr>
        <p:spPr>
          <a:xfrm>
            <a:off x="6159238" y="1905694"/>
            <a:ext cx="0" cy="181200"/>
          </a:xfrm>
          <a:prstGeom prst="straightConnector1">
            <a:avLst/>
          </a:prstGeom>
          <a:noFill/>
          <a:ln cap="flat" cmpd="sng" w="9525">
            <a:solidFill>
              <a:schemeClr val="dk1"/>
            </a:solidFill>
            <a:prstDash val="solid"/>
            <a:round/>
            <a:headEnd len="sm" w="sm" type="none"/>
            <a:tailEnd len="med" w="med" type="triangle"/>
          </a:ln>
        </p:spPr>
      </p:cxnSp>
      <p:sp>
        <p:nvSpPr>
          <p:cNvPr id="179" name="Google Shape;179;p22"/>
          <p:cNvSpPr/>
          <p:nvPr/>
        </p:nvSpPr>
        <p:spPr>
          <a:xfrm>
            <a:off x="2964370" y="2086467"/>
            <a:ext cx="819900" cy="417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Contact</a:t>
            </a:r>
            <a:endParaRPr/>
          </a:p>
        </p:txBody>
      </p:sp>
      <p:sp>
        <p:nvSpPr>
          <p:cNvPr id="180" name="Google Shape;180;p22"/>
          <p:cNvSpPr/>
          <p:nvPr/>
        </p:nvSpPr>
        <p:spPr>
          <a:xfrm>
            <a:off x="4165361" y="2096548"/>
            <a:ext cx="819900" cy="417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Team</a:t>
            </a:r>
            <a:endParaRPr/>
          </a:p>
        </p:txBody>
      </p:sp>
      <p:sp>
        <p:nvSpPr>
          <p:cNvPr id="181" name="Google Shape;181;p22"/>
          <p:cNvSpPr/>
          <p:nvPr/>
        </p:nvSpPr>
        <p:spPr>
          <a:xfrm>
            <a:off x="5726249" y="2111623"/>
            <a:ext cx="819900" cy="417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Getting Started</a:t>
            </a:r>
            <a:endParaRPr/>
          </a:p>
        </p:txBody>
      </p:sp>
      <p:cxnSp>
        <p:nvCxnSpPr>
          <p:cNvPr id="182" name="Google Shape;182;p22"/>
          <p:cNvCxnSpPr/>
          <p:nvPr/>
        </p:nvCxnSpPr>
        <p:spPr>
          <a:xfrm>
            <a:off x="6159238" y="2493021"/>
            <a:ext cx="0" cy="237900"/>
          </a:xfrm>
          <a:prstGeom prst="straightConnector1">
            <a:avLst/>
          </a:prstGeom>
          <a:noFill/>
          <a:ln cap="flat" cmpd="sng" w="9525">
            <a:solidFill>
              <a:schemeClr val="dk1"/>
            </a:solidFill>
            <a:prstDash val="solid"/>
            <a:round/>
            <a:headEnd len="sm" w="sm" type="none"/>
            <a:tailEnd len="med" w="med" type="triangle"/>
          </a:ln>
        </p:spPr>
      </p:cxnSp>
      <p:cxnSp>
        <p:nvCxnSpPr>
          <p:cNvPr id="183" name="Google Shape;183;p22"/>
          <p:cNvCxnSpPr/>
          <p:nvPr/>
        </p:nvCxnSpPr>
        <p:spPr>
          <a:xfrm>
            <a:off x="5262812" y="3409588"/>
            <a:ext cx="0" cy="237900"/>
          </a:xfrm>
          <a:prstGeom prst="straightConnector1">
            <a:avLst/>
          </a:prstGeom>
          <a:noFill/>
          <a:ln cap="flat" cmpd="sng" w="9525">
            <a:solidFill>
              <a:schemeClr val="dk1"/>
            </a:solidFill>
            <a:prstDash val="solid"/>
            <a:round/>
            <a:headEnd len="sm" w="sm" type="none"/>
            <a:tailEnd len="med" w="med" type="triangle"/>
          </a:ln>
        </p:spPr>
      </p:cxnSp>
      <p:sp>
        <p:nvSpPr>
          <p:cNvPr id="184" name="Google Shape;184;p22"/>
          <p:cNvSpPr/>
          <p:nvPr/>
        </p:nvSpPr>
        <p:spPr>
          <a:xfrm>
            <a:off x="4993500" y="4896221"/>
            <a:ext cx="8442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Search Stocks</a:t>
            </a:r>
            <a:endParaRPr/>
          </a:p>
        </p:txBody>
      </p:sp>
      <p:sp>
        <p:nvSpPr>
          <p:cNvPr id="185" name="Google Shape;185;p22"/>
          <p:cNvSpPr/>
          <p:nvPr/>
        </p:nvSpPr>
        <p:spPr>
          <a:xfrm>
            <a:off x="1819306" y="4905519"/>
            <a:ext cx="6528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About</a:t>
            </a:r>
            <a:endParaRPr/>
          </a:p>
        </p:txBody>
      </p:sp>
      <p:sp>
        <p:nvSpPr>
          <p:cNvPr id="186" name="Google Shape;186;p22"/>
          <p:cNvSpPr/>
          <p:nvPr/>
        </p:nvSpPr>
        <p:spPr>
          <a:xfrm>
            <a:off x="2698982" y="4905519"/>
            <a:ext cx="6528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Books</a:t>
            </a:r>
            <a:endParaRPr/>
          </a:p>
        </p:txBody>
      </p:sp>
      <p:sp>
        <p:nvSpPr>
          <p:cNvPr id="187" name="Google Shape;187;p22"/>
          <p:cNvSpPr/>
          <p:nvPr/>
        </p:nvSpPr>
        <p:spPr>
          <a:xfrm>
            <a:off x="6360544" y="4083126"/>
            <a:ext cx="13032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Past Transactions</a:t>
            </a:r>
            <a:endParaRPr/>
          </a:p>
        </p:txBody>
      </p:sp>
      <p:sp>
        <p:nvSpPr>
          <p:cNvPr id="188" name="Google Shape;188;p22"/>
          <p:cNvSpPr/>
          <p:nvPr/>
        </p:nvSpPr>
        <p:spPr>
          <a:xfrm>
            <a:off x="8028746" y="4083126"/>
            <a:ext cx="8205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Stocks</a:t>
            </a:r>
            <a:endParaRPr/>
          </a:p>
        </p:txBody>
      </p:sp>
      <p:cxnSp>
        <p:nvCxnSpPr>
          <p:cNvPr id="189" name="Google Shape;189;p22"/>
          <p:cNvCxnSpPr/>
          <p:nvPr/>
        </p:nvCxnSpPr>
        <p:spPr>
          <a:xfrm>
            <a:off x="1409751" y="4506167"/>
            <a:ext cx="0" cy="306600"/>
          </a:xfrm>
          <a:prstGeom prst="straightConnector1">
            <a:avLst/>
          </a:prstGeom>
          <a:noFill/>
          <a:ln cap="flat" cmpd="sng" w="9525">
            <a:solidFill>
              <a:schemeClr val="dk1"/>
            </a:solidFill>
            <a:prstDash val="solid"/>
            <a:round/>
            <a:headEnd len="sm" w="sm" type="none"/>
            <a:tailEnd len="med" w="med" type="triangle"/>
          </a:ln>
        </p:spPr>
      </p:cxnSp>
      <p:sp>
        <p:nvSpPr>
          <p:cNvPr id="190" name="Google Shape;190;p22"/>
          <p:cNvSpPr/>
          <p:nvPr/>
        </p:nvSpPr>
        <p:spPr>
          <a:xfrm>
            <a:off x="5576369" y="5385188"/>
            <a:ext cx="10059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Category- equity and MF</a:t>
            </a:r>
            <a:endParaRPr/>
          </a:p>
        </p:txBody>
      </p:sp>
      <p:cxnSp>
        <p:nvCxnSpPr>
          <p:cNvPr id="191" name="Google Shape;191;p22"/>
          <p:cNvCxnSpPr/>
          <p:nvPr/>
        </p:nvCxnSpPr>
        <p:spPr>
          <a:xfrm>
            <a:off x="3027522" y="4514928"/>
            <a:ext cx="0" cy="337800"/>
          </a:xfrm>
          <a:prstGeom prst="straightConnector1">
            <a:avLst/>
          </a:prstGeom>
          <a:noFill/>
          <a:ln cap="flat" cmpd="sng" w="9525">
            <a:solidFill>
              <a:schemeClr val="dk1"/>
            </a:solidFill>
            <a:prstDash val="solid"/>
            <a:round/>
            <a:headEnd len="sm" w="sm" type="none"/>
            <a:tailEnd len="med" w="med" type="triangle"/>
          </a:ln>
        </p:spPr>
      </p:cxnSp>
      <p:cxnSp>
        <p:nvCxnSpPr>
          <p:cNvPr id="192" name="Google Shape;192;p22"/>
          <p:cNvCxnSpPr/>
          <p:nvPr/>
        </p:nvCxnSpPr>
        <p:spPr>
          <a:xfrm>
            <a:off x="2204114" y="4514928"/>
            <a:ext cx="0" cy="337800"/>
          </a:xfrm>
          <a:prstGeom prst="straightConnector1">
            <a:avLst/>
          </a:prstGeom>
          <a:noFill/>
          <a:ln cap="flat" cmpd="sng" w="9525">
            <a:solidFill>
              <a:schemeClr val="dk1"/>
            </a:solidFill>
            <a:prstDash val="solid"/>
            <a:round/>
            <a:headEnd len="sm" w="sm" type="none"/>
            <a:tailEnd len="med" w="med" type="triangle"/>
          </a:ln>
        </p:spPr>
      </p:cxnSp>
      <p:cxnSp>
        <p:nvCxnSpPr>
          <p:cNvPr id="193" name="Google Shape;193;p22"/>
          <p:cNvCxnSpPr/>
          <p:nvPr/>
        </p:nvCxnSpPr>
        <p:spPr>
          <a:xfrm>
            <a:off x="2572748" y="4514928"/>
            <a:ext cx="7200" cy="870300"/>
          </a:xfrm>
          <a:prstGeom prst="straightConnector1">
            <a:avLst/>
          </a:prstGeom>
          <a:noFill/>
          <a:ln cap="flat" cmpd="sng" w="9525">
            <a:solidFill>
              <a:schemeClr val="dk1"/>
            </a:solidFill>
            <a:prstDash val="solid"/>
            <a:round/>
            <a:headEnd len="sm" w="sm" type="none"/>
            <a:tailEnd len="med" w="med" type="triangle"/>
          </a:ln>
        </p:spPr>
      </p:cxnSp>
      <p:cxnSp>
        <p:nvCxnSpPr>
          <p:cNvPr id="194" name="Google Shape;194;p22"/>
          <p:cNvCxnSpPr/>
          <p:nvPr/>
        </p:nvCxnSpPr>
        <p:spPr>
          <a:xfrm>
            <a:off x="6043282" y="4504811"/>
            <a:ext cx="0" cy="836700"/>
          </a:xfrm>
          <a:prstGeom prst="straightConnector1">
            <a:avLst/>
          </a:prstGeom>
          <a:noFill/>
          <a:ln cap="flat" cmpd="sng" w="9525">
            <a:solidFill>
              <a:schemeClr val="dk1"/>
            </a:solidFill>
            <a:prstDash val="solid"/>
            <a:round/>
            <a:headEnd len="sm" w="sm" type="none"/>
            <a:tailEnd len="med" w="med" type="triangle"/>
          </a:ln>
        </p:spPr>
      </p:cxnSp>
      <p:cxnSp>
        <p:nvCxnSpPr>
          <p:cNvPr id="195" name="Google Shape;195;p22"/>
          <p:cNvCxnSpPr/>
          <p:nvPr/>
        </p:nvCxnSpPr>
        <p:spPr>
          <a:xfrm>
            <a:off x="8434376" y="3664306"/>
            <a:ext cx="4500" cy="274500"/>
          </a:xfrm>
          <a:prstGeom prst="straightConnector1">
            <a:avLst/>
          </a:prstGeom>
          <a:noFill/>
          <a:ln cap="flat" cmpd="sng" w="9525">
            <a:solidFill>
              <a:schemeClr val="dk1"/>
            </a:solidFill>
            <a:prstDash val="solid"/>
            <a:round/>
            <a:headEnd len="sm" w="sm" type="none"/>
            <a:tailEnd len="med" w="med" type="triangle"/>
          </a:ln>
        </p:spPr>
      </p:cxnSp>
      <p:sp>
        <p:nvSpPr>
          <p:cNvPr id="196" name="Google Shape;196;p22"/>
          <p:cNvSpPr/>
          <p:nvPr/>
        </p:nvSpPr>
        <p:spPr>
          <a:xfrm>
            <a:off x="8006929" y="4910312"/>
            <a:ext cx="10059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Live Stocks Data</a:t>
            </a:r>
            <a:endParaRPr/>
          </a:p>
        </p:txBody>
      </p:sp>
      <p:cxnSp>
        <p:nvCxnSpPr>
          <p:cNvPr id="197" name="Google Shape;197;p22"/>
          <p:cNvCxnSpPr/>
          <p:nvPr/>
        </p:nvCxnSpPr>
        <p:spPr>
          <a:xfrm>
            <a:off x="6948264" y="4490555"/>
            <a:ext cx="0" cy="337800"/>
          </a:xfrm>
          <a:prstGeom prst="straightConnector1">
            <a:avLst/>
          </a:prstGeom>
          <a:noFill/>
          <a:ln cap="flat" cmpd="sng" w="9525">
            <a:solidFill>
              <a:schemeClr val="dk1"/>
            </a:solidFill>
            <a:prstDash val="solid"/>
            <a:round/>
            <a:headEnd len="sm" w="sm" type="none"/>
            <a:tailEnd len="med" w="med" type="triangle"/>
          </a:ln>
        </p:spPr>
      </p:cxnSp>
      <p:cxnSp>
        <p:nvCxnSpPr>
          <p:cNvPr id="198" name="Google Shape;198;p22"/>
          <p:cNvCxnSpPr/>
          <p:nvPr/>
        </p:nvCxnSpPr>
        <p:spPr>
          <a:xfrm>
            <a:off x="8445803" y="4490555"/>
            <a:ext cx="0" cy="337800"/>
          </a:xfrm>
          <a:prstGeom prst="straightConnector1">
            <a:avLst/>
          </a:prstGeom>
          <a:noFill/>
          <a:ln cap="flat" cmpd="sng" w="9525">
            <a:solidFill>
              <a:schemeClr val="dk1"/>
            </a:solidFill>
            <a:prstDash val="solid"/>
            <a:round/>
            <a:headEnd len="sm" w="sm" type="none"/>
            <a:tailEnd len="med" w="med" type="triangle"/>
          </a:ln>
        </p:spPr>
      </p:cxnSp>
      <p:cxnSp>
        <p:nvCxnSpPr>
          <p:cNvPr id="199" name="Google Shape;199;p22"/>
          <p:cNvCxnSpPr/>
          <p:nvPr/>
        </p:nvCxnSpPr>
        <p:spPr>
          <a:xfrm>
            <a:off x="2718337" y="3660104"/>
            <a:ext cx="0" cy="351600"/>
          </a:xfrm>
          <a:prstGeom prst="straightConnector1">
            <a:avLst/>
          </a:prstGeom>
          <a:noFill/>
          <a:ln cap="flat" cmpd="sng" w="9525">
            <a:solidFill>
              <a:schemeClr val="dk1"/>
            </a:solidFill>
            <a:prstDash val="solid"/>
            <a:round/>
            <a:headEnd len="sm" w="sm" type="none"/>
            <a:tailEnd len="med" w="med" type="triangle"/>
          </a:ln>
        </p:spPr>
      </p:cxnSp>
      <p:sp>
        <p:nvSpPr>
          <p:cNvPr id="200" name="Google Shape;200;p22"/>
          <p:cNvSpPr/>
          <p:nvPr/>
        </p:nvSpPr>
        <p:spPr>
          <a:xfrm>
            <a:off x="592709" y="5475821"/>
            <a:ext cx="1005900" cy="396300"/>
          </a:xfrm>
          <a:prstGeom prst="rect">
            <a:avLst/>
          </a:prstGeom>
          <a:solidFill>
            <a:schemeClr val="lt1"/>
          </a:solidFill>
          <a:ln cap="flat" cmpd="sng" w="15875">
            <a:solidFill>
              <a:srgbClr val="1D2C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dk1"/>
                </a:solidFill>
                <a:latin typeface="Trebuchet MS"/>
                <a:ea typeface="Trebuchet MS"/>
                <a:cs typeface="Trebuchet MS"/>
                <a:sym typeface="Trebuchet MS"/>
              </a:rPr>
              <a:t>Logout</a:t>
            </a:r>
            <a:endParaRPr/>
          </a:p>
        </p:txBody>
      </p:sp>
      <p:cxnSp>
        <p:nvCxnSpPr>
          <p:cNvPr id="201" name="Google Shape;201;p22"/>
          <p:cNvCxnSpPr/>
          <p:nvPr/>
        </p:nvCxnSpPr>
        <p:spPr>
          <a:xfrm>
            <a:off x="988231" y="4502647"/>
            <a:ext cx="7200" cy="870300"/>
          </a:xfrm>
          <a:prstGeom prst="straightConnector1">
            <a:avLst/>
          </a:prstGeom>
          <a:noFill/>
          <a:ln cap="flat" cmpd="sng" w="9525">
            <a:solidFill>
              <a:schemeClr val="dk1"/>
            </a:solidFill>
            <a:prstDash val="solid"/>
            <a:round/>
            <a:headEnd len="sm" w="sm" type="none"/>
            <a:tailEnd len="med" w="med" type="triangle"/>
          </a:ln>
        </p:spPr>
      </p:cxnSp>
      <p:pic>
        <p:nvPicPr>
          <p:cNvPr id="202" name="Google Shape;202;p22"/>
          <p:cNvPicPr preferRelativeResize="0"/>
          <p:nvPr/>
        </p:nvPicPr>
        <p:blipFill rotWithShape="1">
          <a:blip r:embed="rId4">
            <a:alphaModFix/>
          </a:blip>
          <a:srcRect b="0" l="0" r="0" t="0"/>
          <a:stretch/>
        </p:blipFill>
        <p:spPr>
          <a:xfrm>
            <a:off x="7524328" y="0"/>
            <a:ext cx="1852810" cy="1389607"/>
          </a:xfrm>
          <a:prstGeom prst="rect">
            <a:avLst/>
          </a:prstGeom>
          <a:noFill/>
          <a:ln>
            <a:noFill/>
          </a:ln>
        </p:spPr>
      </p:pic>
      <p:sp>
        <p:nvSpPr>
          <p:cNvPr id="203" name="Google Shape;203;p22"/>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228600" rtl="0" algn="l">
              <a:lnSpc>
                <a:spcPct val="115000"/>
              </a:lnSpc>
              <a:spcBef>
                <a:spcPts val="0"/>
              </a:spcBef>
              <a:spcAft>
                <a:spcPts val="0"/>
              </a:spcAft>
              <a:buNone/>
            </a:pPr>
            <a:r>
              <a:rPr b="1" lang="en-US" sz="1800" u="sng">
                <a:solidFill>
                  <a:schemeClr val="dk2"/>
                </a:solidFill>
                <a:latin typeface="Calibri"/>
                <a:ea typeface="Calibri"/>
                <a:cs typeface="Calibri"/>
                <a:sym typeface="Calibri"/>
              </a:rPr>
              <a:t>*Investment Tracking App</a:t>
            </a:r>
            <a:endParaRPr b="1" sz="1800" u="sng">
              <a:solidFill>
                <a:schemeClr val="dk2"/>
              </a:solidFill>
              <a:latin typeface="Calibri"/>
              <a:ea typeface="Calibri"/>
              <a:cs typeface="Calibri"/>
              <a:sym typeface="Calibri"/>
            </a:endParaRPr>
          </a:p>
        </p:txBody>
      </p:sp>
      <p:sp>
        <p:nvSpPr>
          <p:cNvPr id="204" name="Google Shape;204;p22"/>
          <p:cNvSpPr txBox="1"/>
          <p:nvPr>
            <p:ph idx="12" type="sldNum"/>
          </p:nvPr>
        </p:nvSpPr>
        <p:spPr>
          <a:xfrm>
            <a:off x="8472458" y="6293823"/>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US" sz="1400">
                <a:latin typeface="Trebuchet MS"/>
                <a:ea typeface="Trebuchet MS"/>
                <a:cs typeface="Trebuchet MS"/>
                <a:sym typeface="Trebuchet MS"/>
              </a:rPr>
              <a:t>‹#›</a:t>
            </a:fld>
            <a:endParaRPr b="1" sz="14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nvSpPr>
        <p:spPr>
          <a:xfrm>
            <a:off x="222314" y="1110658"/>
            <a:ext cx="8711400" cy="432000"/>
          </a:xfrm>
          <a:prstGeom prst="rect">
            <a:avLst/>
          </a:prstGeom>
          <a:noFill/>
          <a:ln>
            <a:noFill/>
          </a:ln>
        </p:spPr>
        <p:txBody>
          <a:bodyPr anchorCtr="0" anchor="t" bIns="0" lIns="0" spcFirstLastPara="1" rIns="0" wrap="square" tIns="0">
            <a:noAutofit/>
          </a:bodyPr>
          <a:lstStyle/>
          <a:p>
            <a:pPr indent="0" lvl="0" marL="0" marR="0" rtl="0" algn="l">
              <a:lnSpc>
                <a:spcPct val="89000"/>
              </a:lnSpc>
              <a:spcBef>
                <a:spcPts val="0"/>
              </a:spcBef>
              <a:spcAft>
                <a:spcPts val="0"/>
              </a:spcAft>
              <a:buClr>
                <a:srgbClr val="262626"/>
              </a:buClr>
              <a:buSzPts val="2400"/>
              <a:buFont typeface="Noto Sans Symbols"/>
              <a:buNone/>
            </a:pPr>
            <a:r>
              <a:rPr b="1" lang="en-US" sz="2400">
                <a:solidFill>
                  <a:srgbClr val="262626"/>
                </a:solidFill>
                <a:latin typeface="Times New Roman"/>
                <a:ea typeface="Times New Roman"/>
                <a:cs typeface="Times New Roman"/>
                <a:sym typeface="Times New Roman"/>
              </a:rPr>
              <a:t>Tools and Technologies used:</a:t>
            </a:r>
            <a:endParaRPr b="1" sz="2400">
              <a:solidFill>
                <a:srgbClr val="262626"/>
              </a:solidFill>
              <a:latin typeface="Times New Roman"/>
              <a:ea typeface="Times New Roman"/>
              <a:cs typeface="Times New Roman"/>
              <a:sym typeface="Times New Roman"/>
            </a:endParaRPr>
          </a:p>
        </p:txBody>
      </p:sp>
      <p:pic>
        <p:nvPicPr>
          <p:cNvPr id="210" name="Google Shape;210;p23"/>
          <p:cNvPicPr preferRelativeResize="0"/>
          <p:nvPr/>
        </p:nvPicPr>
        <p:blipFill rotWithShape="1">
          <a:blip r:embed="rId3">
            <a:alphaModFix/>
          </a:blip>
          <a:srcRect b="0" l="0" r="0" t="0"/>
          <a:stretch/>
        </p:blipFill>
        <p:spPr>
          <a:xfrm>
            <a:off x="2718425" y="3424599"/>
            <a:ext cx="1122614" cy="1064775"/>
          </a:xfrm>
          <a:prstGeom prst="rect">
            <a:avLst/>
          </a:prstGeom>
          <a:noFill/>
          <a:ln>
            <a:noFill/>
          </a:ln>
        </p:spPr>
      </p:pic>
      <p:pic>
        <p:nvPicPr>
          <p:cNvPr id="211" name="Google Shape;211;p23"/>
          <p:cNvPicPr preferRelativeResize="0"/>
          <p:nvPr/>
        </p:nvPicPr>
        <p:blipFill rotWithShape="1">
          <a:blip r:embed="rId4">
            <a:alphaModFix/>
          </a:blip>
          <a:srcRect b="0" l="0" r="0" t="0"/>
          <a:stretch/>
        </p:blipFill>
        <p:spPr>
          <a:xfrm>
            <a:off x="4049902" y="1943012"/>
            <a:ext cx="853750" cy="1169602"/>
          </a:xfrm>
          <a:prstGeom prst="rect">
            <a:avLst/>
          </a:prstGeom>
          <a:noFill/>
          <a:ln>
            <a:noFill/>
          </a:ln>
        </p:spPr>
      </p:pic>
      <p:pic>
        <p:nvPicPr>
          <p:cNvPr id="212" name="Google Shape;212;p23"/>
          <p:cNvPicPr preferRelativeResize="0"/>
          <p:nvPr/>
        </p:nvPicPr>
        <p:blipFill rotWithShape="1">
          <a:blip r:embed="rId5">
            <a:alphaModFix/>
          </a:blip>
          <a:srcRect b="0" l="0" r="0" t="0"/>
          <a:stretch/>
        </p:blipFill>
        <p:spPr>
          <a:xfrm>
            <a:off x="2891034" y="1995421"/>
            <a:ext cx="805471" cy="1064777"/>
          </a:xfrm>
          <a:prstGeom prst="rect">
            <a:avLst/>
          </a:prstGeom>
          <a:noFill/>
          <a:ln>
            <a:noFill/>
          </a:ln>
        </p:spPr>
      </p:pic>
      <p:pic>
        <p:nvPicPr>
          <p:cNvPr id="213" name="Google Shape;213;p23"/>
          <p:cNvPicPr preferRelativeResize="0"/>
          <p:nvPr/>
        </p:nvPicPr>
        <p:blipFill rotWithShape="1">
          <a:blip r:embed="rId6">
            <a:alphaModFix/>
          </a:blip>
          <a:srcRect b="0" l="0" r="0" t="0"/>
          <a:stretch/>
        </p:blipFill>
        <p:spPr>
          <a:xfrm>
            <a:off x="1508775" y="3392376"/>
            <a:ext cx="948150" cy="1129236"/>
          </a:xfrm>
          <a:prstGeom prst="rect">
            <a:avLst/>
          </a:prstGeom>
          <a:noFill/>
          <a:ln>
            <a:noFill/>
          </a:ln>
        </p:spPr>
      </p:pic>
      <p:pic>
        <p:nvPicPr>
          <p:cNvPr id="214" name="Google Shape;214;p23"/>
          <p:cNvPicPr preferRelativeResize="0"/>
          <p:nvPr/>
        </p:nvPicPr>
        <p:blipFill rotWithShape="1">
          <a:blip r:embed="rId7">
            <a:alphaModFix/>
          </a:blip>
          <a:srcRect b="0" l="0" r="0" t="0"/>
          <a:stretch/>
        </p:blipFill>
        <p:spPr>
          <a:xfrm>
            <a:off x="1566612" y="1951136"/>
            <a:ext cx="971025" cy="1153348"/>
          </a:xfrm>
          <a:prstGeom prst="rect">
            <a:avLst/>
          </a:prstGeom>
          <a:noFill/>
          <a:ln>
            <a:noFill/>
          </a:ln>
        </p:spPr>
      </p:pic>
      <p:pic>
        <p:nvPicPr>
          <p:cNvPr id="215" name="Google Shape;215;p23"/>
          <p:cNvPicPr preferRelativeResize="0"/>
          <p:nvPr/>
        </p:nvPicPr>
        <p:blipFill rotWithShape="1">
          <a:blip r:embed="rId8">
            <a:alphaModFix/>
          </a:blip>
          <a:srcRect b="0" l="0" r="0" t="0"/>
          <a:stretch/>
        </p:blipFill>
        <p:spPr>
          <a:xfrm>
            <a:off x="393513" y="3370225"/>
            <a:ext cx="853750" cy="1173518"/>
          </a:xfrm>
          <a:prstGeom prst="rect">
            <a:avLst/>
          </a:prstGeom>
          <a:noFill/>
          <a:ln>
            <a:noFill/>
          </a:ln>
        </p:spPr>
      </p:pic>
      <p:pic>
        <p:nvPicPr>
          <p:cNvPr id="216" name="Google Shape;216;p23"/>
          <p:cNvPicPr preferRelativeResize="0"/>
          <p:nvPr/>
        </p:nvPicPr>
        <p:blipFill rotWithShape="1">
          <a:blip r:embed="rId9">
            <a:alphaModFix/>
          </a:blip>
          <a:srcRect b="0" l="0" r="0" t="0"/>
          <a:stretch/>
        </p:blipFill>
        <p:spPr>
          <a:xfrm>
            <a:off x="4976401" y="1885949"/>
            <a:ext cx="1565725" cy="1283736"/>
          </a:xfrm>
          <a:prstGeom prst="rect">
            <a:avLst/>
          </a:prstGeom>
          <a:noFill/>
          <a:ln>
            <a:noFill/>
          </a:ln>
        </p:spPr>
      </p:pic>
      <p:pic>
        <p:nvPicPr>
          <p:cNvPr descr="Using an AWS S3 Bucket as a Maven repository: Sounds juicy, but is it worth  the effort? - Bonial" id="217" name="Google Shape;217;p23"/>
          <p:cNvPicPr preferRelativeResize="0"/>
          <p:nvPr/>
        </p:nvPicPr>
        <p:blipFill rotWithShape="1">
          <a:blip r:embed="rId10">
            <a:alphaModFix/>
          </a:blip>
          <a:srcRect b="0" l="0" r="0" t="0"/>
          <a:stretch/>
        </p:blipFill>
        <p:spPr>
          <a:xfrm>
            <a:off x="393525" y="4935200"/>
            <a:ext cx="1565725" cy="799003"/>
          </a:xfrm>
          <a:prstGeom prst="rect">
            <a:avLst/>
          </a:prstGeom>
          <a:noFill/>
          <a:ln>
            <a:noFill/>
          </a:ln>
        </p:spPr>
      </p:pic>
      <p:pic>
        <p:nvPicPr>
          <p:cNvPr descr="JUnit – About" id="218" name="Google Shape;218;p23"/>
          <p:cNvPicPr preferRelativeResize="0"/>
          <p:nvPr/>
        </p:nvPicPr>
        <p:blipFill rotWithShape="1">
          <a:blip r:embed="rId11">
            <a:alphaModFix/>
          </a:blip>
          <a:srcRect b="0" l="0" r="0" t="0"/>
          <a:stretch/>
        </p:blipFill>
        <p:spPr>
          <a:xfrm>
            <a:off x="3356699" y="5065100"/>
            <a:ext cx="1283750" cy="522993"/>
          </a:xfrm>
          <a:prstGeom prst="rect">
            <a:avLst/>
          </a:prstGeom>
          <a:noFill/>
          <a:ln>
            <a:noFill/>
          </a:ln>
        </p:spPr>
      </p:pic>
      <p:pic>
        <p:nvPicPr>
          <p:cNvPr descr="Oracle veröffentlicht Java 11 mit großen Veränderungen › Dr. Windows" id="219" name="Google Shape;219;p23"/>
          <p:cNvPicPr preferRelativeResize="0"/>
          <p:nvPr/>
        </p:nvPicPr>
        <p:blipFill rotWithShape="1">
          <a:blip r:embed="rId12">
            <a:alphaModFix/>
          </a:blip>
          <a:srcRect b="0" l="0" r="0" t="0"/>
          <a:stretch/>
        </p:blipFill>
        <p:spPr>
          <a:xfrm>
            <a:off x="6379526" y="1942989"/>
            <a:ext cx="1754486" cy="1169625"/>
          </a:xfrm>
          <a:prstGeom prst="rect">
            <a:avLst/>
          </a:prstGeom>
          <a:noFill/>
          <a:ln>
            <a:noFill/>
          </a:ln>
        </p:spPr>
      </p:pic>
      <p:pic>
        <p:nvPicPr>
          <p:cNvPr descr="JSON Web Tokens - jwt.io" id="220" name="Google Shape;220;p23"/>
          <p:cNvPicPr preferRelativeResize="0"/>
          <p:nvPr/>
        </p:nvPicPr>
        <p:blipFill rotWithShape="1">
          <a:blip r:embed="rId13">
            <a:alphaModFix/>
          </a:blip>
          <a:srcRect b="0" l="0" r="0" t="0"/>
          <a:stretch/>
        </p:blipFill>
        <p:spPr>
          <a:xfrm>
            <a:off x="2085925" y="4964825"/>
            <a:ext cx="1078873" cy="721500"/>
          </a:xfrm>
          <a:prstGeom prst="rect">
            <a:avLst/>
          </a:prstGeom>
          <a:noFill/>
          <a:ln>
            <a:noFill/>
          </a:ln>
        </p:spPr>
      </p:pic>
      <p:pic>
        <p:nvPicPr>
          <p:cNvPr id="221" name="Google Shape;221;p23"/>
          <p:cNvPicPr preferRelativeResize="0"/>
          <p:nvPr/>
        </p:nvPicPr>
        <p:blipFill rotWithShape="1">
          <a:blip r:embed="rId14">
            <a:alphaModFix/>
          </a:blip>
          <a:srcRect b="0" l="0" r="0" t="0"/>
          <a:stretch/>
        </p:blipFill>
        <p:spPr>
          <a:xfrm>
            <a:off x="8134025" y="1995776"/>
            <a:ext cx="782900" cy="1064077"/>
          </a:xfrm>
          <a:prstGeom prst="rect">
            <a:avLst/>
          </a:prstGeom>
          <a:noFill/>
          <a:ln>
            <a:noFill/>
          </a:ln>
        </p:spPr>
      </p:pic>
      <p:pic>
        <p:nvPicPr>
          <p:cNvPr id="222" name="Google Shape;222;p23"/>
          <p:cNvPicPr preferRelativeResize="0"/>
          <p:nvPr/>
        </p:nvPicPr>
        <p:blipFill rotWithShape="1">
          <a:blip r:embed="rId15">
            <a:alphaModFix/>
          </a:blip>
          <a:srcRect b="0" l="0" r="0" t="0"/>
          <a:stretch/>
        </p:blipFill>
        <p:spPr>
          <a:xfrm>
            <a:off x="5486672" y="3370213"/>
            <a:ext cx="880182" cy="1173525"/>
          </a:xfrm>
          <a:prstGeom prst="rect">
            <a:avLst/>
          </a:prstGeom>
          <a:noFill/>
          <a:ln>
            <a:noFill/>
          </a:ln>
        </p:spPr>
      </p:pic>
      <p:pic>
        <p:nvPicPr>
          <p:cNvPr descr="React.js: You are bound to bind, so bind it right! | by Ikenna Okonkwo |  Medium" id="223" name="Google Shape;223;p23"/>
          <p:cNvPicPr preferRelativeResize="0"/>
          <p:nvPr/>
        </p:nvPicPr>
        <p:blipFill rotWithShape="1">
          <a:blip r:embed="rId16">
            <a:alphaModFix/>
          </a:blip>
          <a:srcRect b="0" l="0" r="0" t="0"/>
          <a:stretch/>
        </p:blipFill>
        <p:spPr>
          <a:xfrm flipH="1">
            <a:off x="334886" y="1965218"/>
            <a:ext cx="971024" cy="1125173"/>
          </a:xfrm>
          <a:prstGeom prst="rect">
            <a:avLst/>
          </a:prstGeom>
          <a:noFill/>
          <a:ln>
            <a:noFill/>
          </a:ln>
        </p:spPr>
      </p:pic>
      <p:pic>
        <p:nvPicPr>
          <p:cNvPr id="224" name="Google Shape;224;p23"/>
          <p:cNvPicPr preferRelativeResize="0"/>
          <p:nvPr/>
        </p:nvPicPr>
        <p:blipFill rotWithShape="1">
          <a:blip r:embed="rId17">
            <a:alphaModFix/>
          </a:blip>
          <a:srcRect b="0" l="0" r="0" t="0"/>
          <a:stretch/>
        </p:blipFill>
        <p:spPr>
          <a:xfrm>
            <a:off x="7981610" y="0"/>
            <a:ext cx="1395527" cy="1046645"/>
          </a:xfrm>
          <a:prstGeom prst="rect">
            <a:avLst/>
          </a:prstGeom>
          <a:noFill/>
          <a:ln>
            <a:noFill/>
          </a:ln>
        </p:spPr>
      </p:pic>
      <p:pic>
        <p:nvPicPr>
          <p:cNvPr id="225" name="Google Shape;225;p23"/>
          <p:cNvPicPr preferRelativeResize="0"/>
          <p:nvPr/>
        </p:nvPicPr>
        <p:blipFill rotWithShape="1">
          <a:blip r:embed="rId18">
            <a:alphaModFix/>
          </a:blip>
          <a:srcRect b="0" l="0" r="0" t="0"/>
          <a:stretch/>
        </p:blipFill>
        <p:spPr>
          <a:xfrm>
            <a:off x="4102549" y="3403735"/>
            <a:ext cx="1122625" cy="1106493"/>
          </a:xfrm>
          <a:prstGeom prst="rect">
            <a:avLst/>
          </a:prstGeom>
          <a:noFill/>
          <a:ln>
            <a:noFill/>
          </a:ln>
        </p:spPr>
      </p:pic>
      <p:pic>
        <p:nvPicPr>
          <p:cNvPr descr="Chakra UI Menu Dropdown on Hover" id="226" name="Google Shape;226;p23"/>
          <p:cNvPicPr preferRelativeResize="0"/>
          <p:nvPr/>
        </p:nvPicPr>
        <p:blipFill rotWithShape="1">
          <a:blip r:embed="rId19">
            <a:alphaModFix/>
          </a:blip>
          <a:srcRect b="0" l="0" r="0" t="0"/>
          <a:stretch/>
        </p:blipFill>
        <p:spPr>
          <a:xfrm>
            <a:off x="6618325" y="3454175"/>
            <a:ext cx="990273" cy="969525"/>
          </a:xfrm>
          <a:prstGeom prst="rect">
            <a:avLst/>
          </a:prstGeom>
          <a:noFill/>
          <a:ln>
            <a:noFill/>
          </a:ln>
        </p:spPr>
      </p:pic>
      <p:pic>
        <p:nvPicPr>
          <p:cNvPr descr="Nivo – Apps on Google Play" id="227" name="Google Shape;227;p23"/>
          <p:cNvPicPr preferRelativeResize="0"/>
          <p:nvPr/>
        </p:nvPicPr>
        <p:blipFill rotWithShape="1">
          <a:blip r:embed="rId20">
            <a:alphaModFix/>
          </a:blip>
          <a:srcRect b="0" l="0" r="0" t="0"/>
          <a:stretch/>
        </p:blipFill>
        <p:spPr>
          <a:xfrm>
            <a:off x="4624150" y="4654101"/>
            <a:ext cx="1283753" cy="1283725"/>
          </a:xfrm>
          <a:prstGeom prst="rect">
            <a:avLst/>
          </a:prstGeom>
          <a:noFill/>
          <a:ln>
            <a:noFill/>
          </a:ln>
        </p:spPr>
      </p:pic>
      <p:pic>
        <p:nvPicPr>
          <p:cNvPr descr="LottieFiles - Animate &amp; Design - Apps on Google Play" id="228" name="Google Shape;228;p23"/>
          <p:cNvPicPr preferRelativeResize="0"/>
          <p:nvPr/>
        </p:nvPicPr>
        <p:blipFill rotWithShape="1">
          <a:blip r:embed="rId21">
            <a:alphaModFix/>
          </a:blip>
          <a:srcRect b="0" l="0" r="0" t="0"/>
          <a:stretch/>
        </p:blipFill>
        <p:spPr>
          <a:xfrm>
            <a:off x="6035425" y="4904502"/>
            <a:ext cx="782900" cy="782900"/>
          </a:xfrm>
          <a:prstGeom prst="rect">
            <a:avLst/>
          </a:prstGeom>
          <a:noFill/>
          <a:ln>
            <a:noFill/>
          </a:ln>
        </p:spPr>
      </p:pic>
      <p:pic>
        <p:nvPicPr>
          <p:cNvPr id="229" name="Google Shape;229;p23"/>
          <p:cNvPicPr preferRelativeResize="0"/>
          <p:nvPr/>
        </p:nvPicPr>
        <p:blipFill rotWithShape="1">
          <a:blip r:embed="rId22">
            <a:alphaModFix/>
          </a:blip>
          <a:srcRect b="0" l="0" r="0" t="0"/>
          <a:stretch/>
        </p:blipFill>
        <p:spPr>
          <a:xfrm>
            <a:off x="7524328" y="0"/>
            <a:ext cx="1852810" cy="1389607"/>
          </a:xfrm>
          <a:prstGeom prst="rect">
            <a:avLst/>
          </a:prstGeom>
          <a:noFill/>
          <a:ln>
            <a:noFill/>
          </a:ln>
        </p:spPr>
      </p:pic>
      <p:sp>
        <p:nvSpPr>
          <p:cNvPr id="230" name="Google Shape;230;p23"/>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228600" rtl="0" algn="l">
              <a:lnSpc>
                <a:spcPct val="115000"/>
              </a:lnSpc>
              <a:spcBef>
                <a:spcPts val="0"/>
              </a:spcBef>
              <a:spcAft>
                <a:spcPts val="0"/>
              </a:spcAft>
              <a:buNone/>
            </a:pPr>
            <a:r>
              <a:rPr b="1" lang="en-US" sz="1800" u="sng">
                <a:solidFill>
                  <a:schemeClr val="dk2"/>
                </a:solidFill>
                <a:latin typeface="Calibri"/>
                <a:ea typeface="Calibri"/>
                <a:cs typeface="Calibri"/>
                <a:sym typeface="Calibri"/>
              </a:rPr>
              <a:t>*Investment Tracking App</a:t>
            </a:r>
            <a:endParaRPr b="1" sz="1800" u="sng">
              <a:solidFill>
                <a:schemeClr val="dk2"/>
              </a:solidFill>
              <a:latin typeface="Calibri"/>
              <a:ea typeface="Calibri"/>
              <a:cs typeface="Calibri"/>
              <a:sym typeface="Calibri"/>
            </a:endParaRPr>
          </a:p>
        </p:txBody>
      </p:sp>
      <p:sp>
        <p:nvSpPr>
          <p:cNvPr id="231" name="Google Shape;231;p23"/>
          <p:cNvSpPr txBox="1"/>
          <p:nvPr>
            <p:ph idx="12" type="sldNum"/>
          </p:nvPr>
        </p:nvSpPr>
        <p:spPr>
          <a:xfrm>
            <a:off x="8548658" y="6293823"/>
            <a:ext cx="548700" cy="524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b="1" lang="en-US" sz="1400">
                <a:latin typeface="Trebuchet MS"/>
                <a:ea typeface="Trebuchet MS"/>
                <a:cs typeface="Trebuchet MS"/>
                <a:sym typeface="Trebuchet MS"/>
              </a:rPr>
              <a:t>‹#›</a:t>
            </a:fld>
            <a:endParaRPr b="1" sz="1400">
              <a:latin typeface="Trebuchet MS"/>
              <a:ea typeface="Trebuchet MS"/>
              <a:cs typeface="Trebuchet MS"/>
              <a:sym typeface="Trebuchet MS"/>
            </a:endParaRPr>
          </a:p>
        </p:txBody>
      </p:sp>
      <p:pic>
        <p:nvPicPr>
          <p:cNvPr id="232" name="Google Shape;232;p23"/>
          <p:cNvPicPr preferRelativeResize="0"/>
          <p:nvPr/>
        </p:nvPicPr>
        <p:blipFill>
          <a:blip r:embed="rId23">
            <a:alphaModFix/>
          </a:blip>
          <a:stretch>
            <a:fillRect/>
          </a:stretch>
        </p:blipFill>
        <p:spPr>
          <a:xfrm>
            <a:off x="7813225" y="3433144"/>
            <a:ext cx="1122625" cy="969540"/>
          </a:xfrm>
          <a:prstGeom prst="rect">
            <a:avLst/>
          </a:prstGeom>
          <a:noFill/>
          <a:ln>
            <a:noFill/>
          </a:ln>
        </p:spPr>
      </p:pic>
      <p:pic>
        <p:nvPicPr>
          <p:cNvPr id="233" name="Google Shape;233;p23"/>
          <p:cNvPicPr preferRelativeResize="0"/>
          <p:nvPr/>
        </p:nvPicPr>
        <p:blipFill rotWithShape="1">
          <a:blip r:embed="rId24">
            <a:alphaModFix/>
          </a:blip>
          <a:srcRect b="29218" l="76434" r="5014" t="41484"/>
          <a:stretch/>
        </p:blipFill>
        <p:spPr>
          <a:xfrm>
            <a:off x="6945850" y="4973920"/>
            <a:ext cx="971025" cy="644068"/>
          </a:xfrm>
          <a:prstGeom prst="rect">
            <a:avLst/>
          </a:prstGeom>
          <a:noFill/>
          <a:ln>
            <a:noFill/>
          </a:ln>
        </p:spPr>
      </p:pic>
      <p:pic>
        <p:nvPicPr>
          <p:cNvPr id="234" name="Google Shape;234;p23"/>
          <p:cNvPicPr preferRelativeResize="0"/>
          <p:nvPr/>
        </p:nvPicPr>
        <p:blipFill>
          <a:blip r:embed="rId25">
            <a:alphaModFix/>
          </a:blip>
          <a:stretch>
            <a:fillRect/>
          </a:stretch>
        </p:blipFill>
        <p:spPr>
          <a:xfrm>
            <a:off x="7965225" y="4775963"/>
            <a:ext cx="971025" cy="97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