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3"/>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3"/>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4"/>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5"/>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5"/>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25"/>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6"/>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7"/>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7"/>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7"/>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7"/>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7"/>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7"/>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8"/>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8"/>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8"/>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8"/>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8"/>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8"/>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8"/>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8"/>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8"/>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9"/>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30"/>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3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3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7"/>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8"/>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8"/>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8"/>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8"/>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1"/>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1"/>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2"/>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2"/>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3"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3"/>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3"/>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3"/>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3"/>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3"/>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3"/>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3"/>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3"/>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3"/>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3"/>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3"/>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3"/>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3"/>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3"/>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mpmonitor.com/blog/team-tracking-best-9-ways-to-introduce-to-team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5366385" y="645693"/>
            <a:ext cx="6136006" cy="286766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C00000"/>
              </a:buClr>
              <a:buSzPct val="100000"/>
              <a:buFont typeface="Arial Rounded"/>
              <a:buNone/>
            </a:pP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br>
              <a:rPr lang="en-US" sz="4000" b="1" cap="none" dirty="0">
                <a:solidFill>
                  <a:srgbClr val="C00000"/>
                </a:solidFill>
                <a:latin typeface="Arial Rounded"/>
                <a:ea typeface="Arial Rounded"/>
                <a:cs typeface="Arial Rounded"/>
                <a:sym typeface="Arial Rounded"/>
              </a:rPr>
            </a:br>
            <a:r>
              <a:rPr lang="en-US" sz="4000" b="1" cap="none" dirty="0">
                <a:solidFill>
                  <a:srgbClr val="C00000"/>
                </a:solidFill>
                <a:latin typeface="Arial Rounded"/>
                <a:ea typeface="Arial Rounded"/>
                <a:cs typeface="Arial Rounded"/>
                <a:sym typeface="Arial Rounded"/>
              </a:rPr>
              <a:t>G.NANDINI</a:t>
            </a:r>
            <a:endParaRPr dirty="0"/>
          </a:p>
        </p:txBody>
      </p:sp>
      <p:sp>
        <p:nvSpPr>
          <p:cNvPr id="235" name="Google Shape;235;p1"/>
          <p:cNvSpPr txBox="1">
            <a:spLocks noGrp="1"/>
          </p:cNvSpPr>
          <p:nvPr>
            <p:ph type="subTitle" idx="1"/>
          </p:nvPr>
        </p:nvSpPr>
        <p:spPr>
          <a:xfrm>
            <a:off x="1853565" y="3699136"/>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accent4"/>
              </a:buClr>
              <a:buSzPts val="5000"/>
              <a:buNone/>
            </a:pPr>
            <a:r>
              <a:rPr lang="en-US" sz="4000" b="1" cap="none" dirty="0">
                <a:solidFill>
                  <a:schemeClr val="accent4"/>
                </a:solidFill>
                <a:latin typeface="Algerian"/>
                <a:ea typeface="Algerian"/>
                <a:cs typeface="Algerian"/>
                <a:sym typeface="Algerian"/>
              </a:rPr>
              <a:t>             KEYLOGGER AND SECURITY</a:t>
            </a:r>
            <a:endParaRPr dirty="0"/>
          </a:p>
        </p:txBody>
      </p:sp>
      <p:sp>
        <p:nvSpPr>
          <p:cNvPr id="236" name="Google Shape;236;p1" descr="LL"/>
          <p:cNvSpPr/>
          <p:nvPr/>
        </p:nvSpPr>
        <p:spPr>
          <a:xfrm>
            <a:off x="3972232" y="4778477"/>
            <a:ext cx="7118555" cy="1524000"/>
          </a:xfrm>
          <a:prstGeom prst="roundRect">
            <a:avLst>
              <a:gd name="adj" fmla="val 16667"/>
            </a:avLst>
          </a:prstGeom>
          <a:solidFill>
            <a:srgbClr val="00B0F0"/>
          </a:solidFill>
          <a:ln w="15875" cap="flat" cmpd="sng">
            <a:solidFill>
              <a:srgbClr val="41562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0" i="0" u="none" strike="noStrike" cap="none">
                <a:solidFill>
                  <a:schemeClr val="lt1"/>
                </a:solidFill>
                <a:latin typeface="Twentieth Century"/>
                <a:ea typeface="Twentieth Century"/>
                <a:cs typeface="Twentieth Century"/>
                <a:sym typeface="Twentieth Century"/>
              </a:rPr>
              <a:t>            </a:t>
            </a:r>
            <a:r>
              <a:rPr lang="en-US" sz="4000" b="1" i="0" u="none" strike="noStrike" cap="none">
                <a:solidFill>
                  <a:srgbClr val="FDDCAF"/>
                </a:solidFill>
                <a:latin typeface="Algerian"/>
                <a:ea typeface="Algerian"/>
                <a:cs typeface="Algerian"/>
                <a:sym typeface="Algerian"/>
              </a:rPr>
              <a:t>FINAL PROJECT  </a:t>
            </a:r>
            <a:endParaRPr sz="4000" b="1">
              <a:solidFill>
                <a:schemeClr val="lt1"/>
              </a:solidFill>
              <a:latin typeface="Algerian"/>
              <a:ea typeface="Algerian"/>
              <a:cs typeface="Algerian"/>
              <a:sym typeface="Algerian"/>
            </a:endParaRPr>
          </a:p>
        </p:txBody>
      </p:sp>
      <p:sp>
        <p:nvSpPr>
          <p:cNvPr id="237" name="Google Shape;237;p1"/>
          <p:cNvSpPr/>
          <p:nvPr/>
        </p:nvSpPr>
        <p:spPr>
          <a:xfrm>
            <a:off x="2664542" y="226142"/>
            <a:ext cx="2428568" cy="1977258"/>
          </a:xfrm>
          <a:prstGeom prst="hexagon">
            <a:avLst>
              <a:gd name="adj" fmla="val 25000"/>
              <a:gd name="vf" fmla="val 115470"/>
            </a:avLst>
          </a:prstGeom>
          <a:solidFill>
            <a:srgbClr val="00B0F0"/>
          </a:solidFill>
          <a:ln w="15875" cap="flat" cmpd="sng">
            <a:solidFill>
              <a:srgbClr val="41562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0"/>
          <p:cNvSpPr txBox="1">
            <a:spLocks noGrp="1"/>
          </p:cNvSpPr>
          <p:nvPr>
            <p:ph type="title"/>
          </p:nvPr>
        </p:nvSpPr>
        <p:spPr>
          <a:xfrm flipH="1">
            <a:off x="1111042" y="327514"/>
            <a:ext cx="9094841" cy="12358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MODELING</a:t>
            </a:r>
            <a:endParaRPr u="sng"/>
          </a:p>
        </p:txBody>
      </p:sp>
      <p:sp>
        <p:nvSpPr>
          <p:cNvPr id="312" name="Google Shape;312;p10"/>
          <p:cNvSpPr txBox="1">
            <a:spLocks noGrp="1"/>
          </p:cNvSpPr>
          <p:nvPr>
            <p:ph type="body" idx="1"/>
          </p:nvPr>
        </p:nvSpPr>
        <p:spPr>
          <a:xfrm>
            <a:off x="1229029" y="1327354"/>
            <a:ext cx="9694610" cy="4945627"/>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Behavioral modelling</a:t>
            </a:r>
            <a:r>
              <a:rPr lang="en-US" b="0" i="0">
                <a:solidFill>
                  <a:srgbClr val="202124"/>
                </a:solidFill>
                <a:latin typeface="Times New Roman"/>
                <a:ea typeface="Times New Roman"/>
                <a:cs typeface="Times New Roman"/>
                <a:sym typeface="Times New Roman"/>
              </a:rPr>
              <a:t>: </a:t>
            </a:r>
            <a:r>
              <a:rPr lang="en-US" b="1" i="0">
                <a:solidFill>
                  <a:srgbClr val="273239"/>
                </a:solidFill>
                <a:latin typeface="Times New Roman"/>
                <a:ea typeface="Times New Roman"/>
                <a:cs typeface="Times New Roman"/>
                <a:sym typeface="Times New Roman"/>
              </a:rPr>
              <a:t>Behavioral Model</a:t>
            </a:r>
            <a:r>
              <a:rPr lang="en-US" b="0" i="0">
                <a:solidFill>
                  <a:srgbClr val="273239"/>
                </a:solidFill>
                <a:latin typeface="Times New Roman"/>
                <a:ea typeface="Times New Roman"/>
                <a:cs typeface="Times New Roman"/>
                <a:sym typeface="Times New Roman"/>
              </a:rPr>
              <a:t> is specially designed to make us understand behavior and factors that influence behavior of a System.</a:t>
            </a:r>
            <a:endParaRPr/>
          </a:p>
          <a:p>
            <a:pPr marL="228600" lvl="0" indent="-228600" algn="l" rtl="0">
              <a:lnSpc>
                <a:spcPct val="120000"/>
              </a:lnSpc>
              <a:spcBef>
                <a:spcPts val="1000"/>
              </a:spcBef>
              <a:spcAft>
                <a:spcPts val="0"/>
              </a:spcAft>
              <a:buClr>
                <a:schemeClr val="dk1"/>
              </a:buClr>
              <a:buSzPts val="3000"/>
              <a:buChar char="•"/>
            </a:pPr>
            <a:r>
              <a:rPr lang="en-US" b="1">
                <a:solidFill>
                  <a:schemeClr val="dk1"/>
                </a:solidFill>
                <a:latin typeface="Times New Roman"/>
                <a:ea typeface="Times New Roman"/>
                <a:cs typeface="Times New Roman"/>
                <a:sym typeface="Times New Roman"/>
              </a:rPr>
              <a:t>Data Theft</a:t>
            </a:r>
            <a:r>
              <a:rPr lang="en-US">
                <a:solidFill>
                  <a:schemeClr val="dk1"/>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a:t>
            </a:r>
            <a:endParaRPr/>
          </a:p>
          <a:p>
            <a:pPr marL="228600" lvl="0" indent="-228600" algn="l" rtl="0">
              <a:lnSpc>
                <a:spcPct val="120000"/>
              </a:lnSpc>
              <a:spcBef>
                <a:spcPts val="1000"/>
              </a:spcBef>
              <a:spcAft>
                <a:spcPts val="0"/>
              </a:spcAft>
              <a:buClr>
                <a:srgbClr val="0C0C0C"/>
              </a:buClr>
              <a:buSzPts val="3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38100" algn="l" rtl="0">
              <a:lnSpc>
                <a:spcPct val="120000"/>
              </a:lnSpc>
              <a:spcBef>
                <a:spcPts val="1000"/>
              </a:spcBef>
              <a:spcAft>
                <a:spcPts val="0"/>
              </a:spcAft>
              <a:buClr>
                <a:schemeClr val="lt1"/>
              </a:buClr>
              <a:buSzPts val="3000"/>
              <a:buNone/>
            </a:pP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RESULT</a:t>
            </a:r>
            <a:endParaRPr u="sng"/>
          </a:p>
        </p:txBody>
      </p:sp>
      <p:sp>
        <p:nvSpPr>
          <p:cNvPr id="318" name="Google Shape;318;p11"/>
          <p:cNvSpPr txBox="1">
            <a:spLocks noGrp="1"/>
          </p:cNvSpPr>
          <p:nvPr>
            <p:ph type="body" idx="1"/>
          </p:nvPr>
        </p:nvSpPr>
        <p:spPr>
          <a:xfrm>
            <a:off x="1141412" y="2003680"/>
            <a:ext cx="9905999" cy="3541714"/>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20000"/>
              </a:lnSpc>
              <a:spcBef>
                <a:spcPts val="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Data Theft</a:t>
            </a:r>
            <a:r>
              <a:rPr lang="en-US">
                <a:solidFill>
                  <a:srgbClr val="0C0C0C"/>
                </a:solidFill>
                <a:latin typeface="Times New Roman"/>
                <a:ea typeface="Times New Roman"/>
                <a:cs typeface="Times New Roman"/>
                <a:sym typeface="Times New Roman"/>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endParaRPr/>
          </a:p>
          <a:p>
            <a:pPr marL="228600" lvl="0" indent="-228600" algn="just" rtl="0">
              <a:lnSpc>
                <a:spcPct val="120000"/>
              </a:lnSpc>
              <a:spcBef>
                <a:spcPts val="1000"/>
              </a:spcBef>
              <a:spcAft>
                <a:spcPts val="0"/>
              </a:spcAft>
              <a:buClr>
                <a:srgbClr val="0C0C0C"/>
              </a:buClr>
              <a:buSzPct val="125000"/>
              <a:buChar char="•"/>
            </a:pPr>
            <a:r>
              <a:rPr lang="en-US" b="1">
                <a:solidFill>
                  <a:srgbClr val="0C0C0C"/>
                </a:solidFill>
                <a:latin typeface="Times New Roman"/>
                <a:ea typeface="Times New Roman"/>
                <a:cs typeface="Times New Roman"/>
                <a:sym typeface="Times New Roman"/>
              </a:rPr>
              <a:t>Privacy Breach</a:t>
            </a:r>
            <a:r>
              <a:rPr lang="en-US">
                <a:solidFill>
                  <a:srgbClr val="0C0C0C"/>
                </a:solidFill>
                <a:latin typeface="Times New Roman"/>
                <a:ea typeface="Times New Roman"/>
                <a:cs typeface="Times New Roman"/>
                <a:sym typeface="Times New Roman"/>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To protect our devices use updated antiviruses.</a:t>
            </a:r>
            <a:endParaRPr/>
          </a:p>
          <a:p>
            <a:pPr marL="228600" lvl="0" indent="-228600" algn="just" rtl="0">
              <a:lnSpc>
                <a:spcPct val="120000"/>
              </a:lnSpc>
              <a:spcBef>
                <a:spcPts val="1000"/>
              </a:spcBef>
              <a:spcAft>
                <a:spcPts val="0"/>
              </a:spcAft>
              <a:buClr>
                <a:srgbClr val="0C0C0C"/>
              </a:buClr>
              <a:buSzPct val="125000"/>
              <a:buChar char="•"/>
            </a:pPr>
            <a:r>
              <a:rPr lang="en-US">
                <a:solidFill>
                  <a:srgbClr val="0C0C0C"/>
                </a:solidFill>
                <a:latin typeface="Times New Roman"/>
                <a:ea typeface="Times New Roman"/>
                <a:cs typeface="Times New Roman"/>
                <a:sym typeface="Times New Roman"/>
              </a:rPr>
              <a:t>Don’t connect to public wifi.</a:t>
            </a:r>
            <a:endParaRPr/>
          </a:p>
          <a:p>
            <a:pPr marL="228600" lvl="0" indent="-66675" algn="l" rtl="0">
              <a:lnSpc>
                <a:spcPct val="120000"/>
              </a:lnSpc>
              <a:spcBef>
                <a:spcPts val="1000"/>
              </a:spcBef>
              <a:spcAft>
                <a:spcPts val="0"/>
              </a:spcAft>
              <a:buClr>
                <a:schemeClr val="lt1"/>
              </a:buClr>
              <a:buSzPct val="125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dirty="0">
                <a:solidFill>
                  <a:srgbClr val="0C0C0C"/>
                </a:solidFill>
                <a:latin typeface="Algerian"/>
                <a:ea typeface="Algerian"/>
                <a:cs typeface="Algerian"/>
                <a:sym typeface="Algerian"/>
              </a:rPr>
              <a:t>                             </a:t>
            </a:r>
            <a:endParaRPr u="sng" dirty="0"/>
          </a:p>
        </p:txBody>
      </p:sp>
      <p:sp>
        <p:nvSpPr>
          <p:cNvPr id="324" name="Google Shape;324;p12"/>
          <p:cNvSpPr txBox="1">
            <a:spLocks noGrp="1"/>
          </p:cNvSpPr>
          <p:nvPr>
            <p:ph type="body" idx="1"/>
          </p:nvPr>
        </p:nvSpPr>
        <p:spPr>
          <a:xfrm>
            <a:off x="4771718" y="2731769"/>
            <a:ext cx="8618843" cy="3048001"/>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sz="3600" b="1" dirty="0">
                <a:solidFill>
                  <a:srgbClr val="C00000"/>
                </a:solidFill>
              </a:rPr>
              <a:t>THANK YOU</a:t>
            </a:r>
            <a:endParaRPr sz="3600" b="1"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000"/>
              <a:buFont typeface="Algerian"/>
              <a:buNone/>
            </a:pPr>
            <a:r>
              <a:rPr lang="en-US" sz="5000">
                <a:latin typeface="Algerian"/>
                <a:ea typeface="Algerian"/>
                <a:cs typeface="Algerian"/>
                <a:sym typeface="Algerian"/>
              </a:rPr>
              <a:t>                 </a:t>
            </a:r>
            <a:r>
              <a:rPr lang="en-US" sz="5000" b="1" u="sng" cap="none">
                <a:solidFill>
                  <a:schemeClr val="accent1"/>
                </a:solidFill>
                <a:latin typeface="Algerian"/>
                <a:ea typeface="Algerian"/>
                <a:cs typeface="Algerian"/>
                <a:sym typeface="Algerian"/>
              </a:rPr>
              <a:t>KEYLOGGER</a:t>
            </a:r>
            <a:endParaRPr sz="5000" u="sng">
              <a:solidFill>
                <a:schemeClr val="accent1"/>
              </a:solidFill>
              <a:latin typeface="Algerian"/>
              <a:ea typeface="Algerian"/>
              <a:cs typeface="Algerian"/>
              <a:sym typeface="Algerian"/>
            </a:endParaRPr>
          </a:p>
        </p:txBody>
      </p:sp>
      <p:sp>
        <p:nvSpPr>
          <p:cNvPr id="243" name="Google Shape;243;p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A keylogger is a programme or tool designed to monitor and keep a tab on the “</a:t>
            </a:r>
            <a:r>
              <a:rPr lang="en-US" b="1">
                <a:solidFill>
                  <a:srgbClr val="0C0C0C"/>
                </a:solidFill>
                <a:latin typeface="Times New Roman"/>
                <a:ea typeface="Times New Roman"/>
                <a:cs typeface="Times New Roman"/>
                <a:sym typeface="Times New Roman"/>
              </a:rPr>
              <a:t>keystrokes</a:t>
            </a:r>
            <a:r>
              <a:rPr lang="en-US">
                <a:solidFill>
                  <a:srgbClr val="0C0C0C"/>
                </a:solidFill>
                <a:latin typeface="Times New Roman"/>
                <a:ea typeface="Times New Roman"/>
                <a:cs typeface="Times New Roman"/>
                <a:sym typeface="Times New Roman"/>
              </a:rPr>
              <a:t>” made on the user keyboard.</a:t>
            </a:r>
            <a:endParaRPr/>
          </a:p>
          <a:p>
            <a:pPr marL="228600" lvl="0" indent="-228600" algn="l" rtl="0">
              <a:lnSpc>
                <a:spcPct val="120000"/>
              </a:lnSpc>
              <a:spcBef>
                <a:spcPts val="1000"/>
              </a:spcBef>
              <a:spcAft>
                <a:spcPts val="0"/>
              </a:spcAft>
              <a:buClr>
                <a:srgbClr val="0C0C0C"/>
              </a:buClr>
              <a:buSzPts val="3000"/>
              <a:buChar char="•"/>
            </a:pPr>
            <a:r>
              <a:rPr lang="en-US">
                <a:solidFill>
                  <a:srgbClr val="0C0C0C"/>
                </a:solidFill>
                <a:latin typeface="Times New Roman"/>
                <a:ea typeface="Times New Roman"/>
                <a:cs typeface="Times New Roman"/>
                <a:sym typeface="Times New Roman"/>
              </a:rPr>
              <a:t>This enables on compromising sensitive data like passwords etc..</a:t>
            </a: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solidFill>
                <a:srgbClr val="0C0C0C"/>
              </a:solidFill>
              <a:latin typeface="Times New Roman"/>
              <a:ea typeface="Times New Roman"/>
              <a:cs typeface="Times New Roman"/>
              <a:sym typeface="Times New Roman"/>
            </a:endParaRPr>
          </a:p>
          <a:p>
            <a:pPr marL="228600" lvl="0" indent="-38100" algn="l" rtl="0">
              <a:lnSpc>
                <a:spcPct val="120000"/>
              </a:lnSpc>
              <a:spcBef>
                <a:spcPts val="1000"/>
              </a:spcBef>
              <a:spcAft>
                <a:spcPts val="0"/>
              </a:spcAft>
              <a:buClr>
                <a:schemeClr val="lt1"/>
              </a:buClr>
              <a:buSzPts val="3000"/>
              <a:buNone/>
            </a:pPr>
            <a:endParaRPr/>
          </a:p>
        </p:txBody>
      </p:sp>
      <p:pic>
        <p:nvPicPr>
          <p:cNvPr id="244" name="Google Shape;244;p2"/>
          <p:cNvPicPr preferRelativeResize="0"/>
          <p:nvPr/>
        </p:nvPicPr>
        <p:blipFill rotWithShape="1">
          <a:blip r:embed="rId3">
            <a:alphaModFix/>
          </a:blip>
          <a:srcRect/>
          <a:stretch/>
        </p:blipFill>
        <p:spPr>
          <a:xfrm>
            <a:off x="3451124" y="3824409"/>
            <a:ext cx="4847302" cy="2524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333300"/>
                </a:solidFill>
                <a:latin typeface="Algerian"/>
                <a:ea typeface="Algerian"/>
                <a:cs typeface="Algerian"/>
                <a:sym typeface="Algerian"/>
              </a:rPr>
              <a:t>AGENDA</a:t>
            </a:r>
            <a:endParaRPr/>
          </a:p>
        </p:txBody>
      </p:sp>
      <p:grpSp>
        <p:nvGrpSpPr>
          <p:cNvPr id="250" name="Google Shape;250;p3"/>
          <p:cNvGrpSpPr/>
          <p:nvPr/>
        </p:nvGrpSpPr>
        <p:grpSpPr>
          <a:xfrm>
            <a:off x="1141413" y="2286403"/>
            <a:ext cx="9906000" cy="3467881"/>
            <a:chOff x="0" y="36915"/>
            <a:chExt cx="9906000" cy="3467881"/>
          </a:xfrm>
        </p:grpSpPr>
        <p:sp>
          <p:nvSpPr>
            <p:cNvPr id="251" name="Google Shape;251;p3"/>
            <p:cNvSpPr/>
            <p:nvPr/>
          </p:nvSpPr>
          <p:spPr>
            <a:xfrm>
              <a:off x="0" y="22879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95300" y="36915"/>
              <a:ext cx="6934200" cy="383760"/>
            </a:xfrm>
            <a:prstGeom prst="roundRect">
              <a:avLst>
                <a:gd name="adj" fmla="val 16667"/>
              </a:avLst>
            </a:prstGeom>
            <a:solidFill>
              <a:srgbClr val="00B0F0"/>
            </a:solidFill>
            <a:ln w="158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txBox="1"/>
            <p:nvPr/>
          </p:nvSpPr>
          <p:spPr>
            <a:xfrm>
              <a:off x="514034" y="5564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Problem statement</a:t>
              </a:r>
              <a:endParaRPr/>
            </a:p>
          </p:txBody>
        </p:sp>
        <p:sp>
          <p:nvSpPr>
            <p:cNvPr id="254" name="Google Shape;254;p3"/>
            <p:cNvSpPr/>
            <p:nvPr/>
          </p:nvSpPr>
          <p:spPr>
            <a:xfrm>
              <a:off x="0" y="818475"/>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495300" y="626595"/>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txBox="1"/>
            <p:nvPr/>
          </p:nvSpPr>
          <p:spPr>
            <a:xfrm>
              <a:off x="514034" y="645329"/>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Project overview</a:t>
              </a:r>
              <a:endParaRPr/>
            </a:p>
          </p:txBody>
        </p:sp>
        <p:sp>
          <p:nvSpPr>
            <p:cNvPr id="257" name="Google Shape;257;p3"/>
            <p:cNvSpPr/>
            <p:nvPr/>
          </p:nvSpPr>
          <p:spPr>
            <a:xfrm>
              <a:off x="0" y="140815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95300" y="121627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txBox="1"/>
            <p:nvPr/>
          </p:nvSpPr>
          <p:spPr>
            <a:xfrm>
              <a:off x="514034" y="123501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Who are the end users</a:t>
              </a:r>
              <a:endParaRPr/>
            </a:p>
          </p:txBody>
        </p:sp>
        <p:sp>
          <p:nvSpPr>
            <p:cNvPr id="260" name="Google Shape;260;p3"/>
            <p:cNvSpPr/>
            <p:nvPr/>
          </p:nvSpPr>
          <p:spPr>
            <a:xfrm>
              <a:off x="0" y="199783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495300" y="180595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txBox="1"/>
            <p:nvPr/>
          </p:nvSpPr>
          <p:spPr>
            <a:xfrm>
              <a:off x="514034" y="182469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Solution and its value</a:t>
              </a:r>
              <a:endParaRPr/>
            </a:p>
          </p:txBody>
        </p:sp>
        <p:sp>
          <p:nvSpPr>
            <p:cNvPr id="263" name="Google Shape;263;p3"/>
            <p:cNvSpPr/>
            <p:nvPr/>
          </p:nvSpPr>
          <p:spPr>
            <a:xfrm>
              <a:off x="0" y="258751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95300" y="239563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txBox="1"/>
            <p:nvPr/>
          </p:nvSpPr>
          <p:spPr>
            <a:xfrm>
              <a:off x="514034" y="241437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Modelling</a:t>
              </a:r>
              <a:endParaRPr/>
            </a:p>
          </p:txBody>
        </p:sp>
        <p:sp>
          <p:nvSpPr>
            <p:cNvPr id="266" name="Google Shape;266;p3"/>
            <p:cNvSpPr/>
            <p:nvPr/>
          </p:nvSpPr>
          <p:spPr>
            <a:xfrm>
              <a:off x="0" y="3177196"/>
              <a:ext cx="9906000" cy="327600"/>
            </a:xfrm>
            <a:prstGeom prst="rect">
              <a:avLst/>
            </a:prstGeom>
            <a:solidFill>
              <a:schemeClr val="lt1">
                <a:alpha val="89803"/>
              </a:schemeClr>
            </a:solidFill>
            <a:ln w="1587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495300" y="2985316"/>
              <a:ext cx="6934200" cy="383760"/>
            </a:xfrm>
            <a:prstGeom prst="roundRect">
              <a:avLst>
                <a:gd name="adj" fmla="val 16667"/>
              </a:avLst>
            </a:prstGeom>
            <a:solidFill>
              <a:srgbClr val="00B0F0"/>
            </a:solidFill>
            <a:ln w="158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txBox="1"/>
            <p:nvPr/>
          </p:nvSpPr>
          <p:spPr>
            <a:xfrm>
              <a:off x="514034" y="3004050"/>
              <a:ext cx="6896732" cy="346292"/>
            </a:xfrm>
            <a:prstGeom prst="rect">
              <a:avLst/>
            </a:prstGeom>
            <a:noFill/>
            <a:ln>
              <a:noFill/>
            </a:ln>
          </p:spPr>
          <p:txBody>
            <a:bodyPr spcFirstLastPara="1" wrap="square" lIns="262075" tIns="0" rIns="262075" bIns="0" anchor="ctr" anchorCtr="0">
              <a:noAutofit/>
            </a:bodyPr>
            <a:lstStyle/>
            <a:p>
              <a:pPr marL="0" marR="0" lvl="0" indent="0" algn="l" rtl="0">
                <a:lnSpc>
                  <a:spcPct val="90000"/>
                </a:lnSpc>
                <a:spcBef>
                  <a:spcPts val="0"/>
                </a:spcBef>
                <a:spcAft>
                  <a:spcPts val="0"/>
                </a:spcAft>
                <a:buClr>
                  <a:schemeClr val="lt1"/>
                </a:buClr>
                <a:buSzPts val="1300"/>
                <a:buFont typeface="Twentieth Century"/>
                <a:buNone/>
              </a:pPr>
              <a:r>
                <a:rPr lang="en-US" sz="1300">
                  <a:solidFill>
                    <a:schemeClr val="lt1"/>
                  </a:solidFill>
                  <a:latin typeface="Twentieth Century"/>
                  <a:ea typeface="Twentieth Century"/>
                  <a:cs typeface="Twentieth Century"/>
                  <a:sym typeface="Twentieth Century"/>
                </a:rPr>
                <a:t>result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lgerian"/>
              <a:buNone/>
            </a:pPr>
            <a:r>
              <a:rPr lang="en-US" sz="4000" b="1">
                <a:solidFill>
                  <a:schemeClr val="dk1"/>
                </a:solidFill>
                <a:latin typeface="Algerian"/>
                <a:ea typeface="Algerian"/>
                <a:cs typeface="Algerian"/>
                <a:sym typeface="Algerian"/>
              </a:rPr>
              <a:t>                </a:t>
            </a:r>
            <a:r>
              <a:rPr lang="en-US" sz="4000" u="sng">
                <a:solidFill>
                  <a:schemeClr val="dk1"/>
                </a:solidFill>
                <a:latin typeface="Algerian"/>
                <a:ea typeface="Algerian"/>
                <a:cs typeface="Algerian"/>
                <a:sym typeface="Algerian"/>
              </a:rPr>
              <a:t>PROBLEM STATEMENT</a:t>
            </a:r>
            <a:endParaRPr/>
          </a:p>
        </p:txBody>
      </p:sp>
      <p:sp>
        <p:nvSpPr>
          <p:cNvPr id="274" name="Google Shape;274;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040C28"/>
              </a:buClr>
              <a:buSzPts val="3000"/>
              <a:buChar char="•"/>
            </a:pPr>
            <a:r>
              <a:rPr lang="en-US">
                <a:solidFill>
                  <a:srgbClr val="040C28"/>
                </a:solidFill>
                <a:latin typeface="Times New Roman"/>
                <a:ea typeface="Times New Roman"/>
                <a:cs typeface="Times New Roman"/>
                <a:sym typeface="Times New Roman"/>
              </a:rPr>
              <a:t>The problem statement is that </a:t>
            </a:r>
            <a:r>
              <a:rPr lang="en-US" b="0" i="0">
                <a:solidFill>
                  <a:srgbClr val="040C28"/>
                </a:solidFill>
                <a:latin typeface="Times New Roman"/>
                <a:ea typeface="Times New Roman"/>
                <a:cs typeface="Times New Roman"/>
                <a:sym typeface="Times New Roman"/>
              </a:rPr>
              <a:t>the keyloggers can be detected using antiviruses.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Installation of hardware keyloggers is difficult without the knowledge of the owner of the system.</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The solution to the above existing problem is that we can build a software keyloggers instead of hardware keyloggers.</a:t>
            </a:r>
            <a:endParaRPr b="0" i="0">
              <a:solidFill>
                <a:srgbClr val="040C28"/>
              </a:solidFill>
              <a:latin typeface="Times New Roman"/>
              <a:ea typeface="Times New Roman"/>
              <a:cs typeface="Times New Roman"/>
              <a:sym typeface="Times New Roman"/>
            </a:endParaRPr>
          </a:p>
        </p:txBody>
      </p:sp>
      <p:pic>
        <p:nvPicPr>
          <p:cNvPr id="275" name="Google Shape;275;p4"/>
          <p:cNvPicPr preferRelativeResize="0"/>
          <p:nvPr/>
        </p:nvPicPr>
        <p:blipFill rotWithShape="1">
          <a:blip r:embed="rId3">
            <a:alphaModFix/>
          </a:blip>
          <a:srcRect/>
          <a:stretch/>
        </p:blipFill>
        <p:spPr>
          <a:xfrm>
            <a:off x="7272951" y="4990946"/>
            <a:ext cx="3552365" cy="1610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chemeClr val="dk1"/>
                </a:solidFill>
                <a:latin typeface="Algerian"/>
                <a:ea typeface="Algerian"/>
                <a:cs typeface="Algerian"/>
                <a:sym typeface="Algerian"/>
              </a:rPr>
              <a:t>PROJECT OVERVIEW</a:t>
            </a:r>
            <a:endParaRPr/>
          </a:p>
        </p:txBody>
      </p:sp>
      <p:sp>
        <p:nvSpPr>
          <p:cNvPr id="281" name="Google Shape;281;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Keylogging is the action of capturing and recording keys struck on a keyboard.</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A keylogger is a program which captures and monitors all keylogs</a:t>
            </a:r>
            <a:r>
              <a:rPr lang="en-US" b="0" i="0">
                <a:solidFill>
                  <a:srgbClr val="202124"/>
                </a:solidFill>
                <a:latin typeface="Times New Roman"/>
                <a:ea typeface="Times New Roman"/>
                <a:cs typeface="Times New Roman"/>
                <a:sym typeface="Times New Roman"/>
              </a:rPr>
              <a:t>. </a:t>
            </a:r>
            <a:endParaRPr/>
          </a:p>
          <a:p>
            <a:pPr marL="228600" lvl="0" indent="-228600" algn="l" rtl="0">
              <a:lnSpc>
                <a:spcPct val="120000"/>
              </a:lnSpc>
              <a:spcBef>
                <a:spcPts val="100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can be both in the form of a built software program or directly downloaded onto a hardware module.</a:t>
            </a:r>
            <a:endParaRPr>
              <a:latin typeface="Times New Roman"/>
              <a:ea typeface="Times New Roman"/>
              <a:cs typeface="Times New Roman"/>
              <a:sym typeface="Times New Roman"/>
            </a:endParaRPr>
          </a:p>
        </p:txBody>
      </p:sp>
      <p:pic>
        <p:nvPicPr>
          <p:cNvPr id="282" name="Google Shape;282;p5"/>
          <p:cNvPicPr preferRelativeResize="0"/>
          <p:nvPr/>
        </p:nvPicPr>
        <p:blipFill rotWithShape="1">
          <a:blip r:embed="rId3">
            <a:alphaModFix/>
          </a:blip>
          <a:srcRect/>
          <a:stretch/>
        </p:blipFill>
        <p:spPr>
          <a:xfrm>
            <a:off x="6556118" y="4689979"/>
            <a:ext cx="4384546" cy="19271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              </a:t>
            </a:r>
            <a:r>
              <a:rPr lang="en-US" sz="4000" u="sng">
                <a:solidFill>
                  <a:srgbClr val="0C0C0C"/>
                </a:solidFill>
                <a:latin typeface="Algerian"/>
                <a:ea typeface="Algerian"/>
                <a:cs typeface="Algerian"/>
                <a:sym typeface="Algerian"/>
              </a:rPr>
              <a:t>WHO ARE THE END USERS ?</a:t>
            </a:r>
            <a:endParaRPr/>
          </a:p>
        </p:txBody>
      </p:sp>
      <p:sp>
        <p:nvSpPr>
          <p:cNvPr id="288" name="Google Shape;288;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202124"/>
              </a:buClr>
              <a:buSzPts val="3000"/>
              <a:buChar char="•"/>
            </a:pPr>
            <a:r>
              <a:rPr lang="en-US" b="0" i="0">
                <a:solidFill>
                  <a:srgbClr val="202124"/>
                </a:solidFill>
                <a:latin typeface="Times New Roman"/>
                <a:ea typeface="Times New Roman"/>
                <a:cs typeface="Times New Roman"/>
                <a:sym typeface="Times New Roman"/>
              </a:rPr>
              <a:t>Keyloggers are used in IT organizations to troubleshoot technical problems with computers and business networks. </a:t>
            </a:r>
            <a:endParaRPr/>
          </a:p>
          <a:p>
            <a:pPr marL="228600" lvl="0" indent="-228600" algn="l" rtl="0">
              <a:lnSpc>
                <a:spcPct val="120000"/>
              </a:lnSpc>
              <a:spcBef>
                <a:spcPts val="1000"/>
              </a:spcBef>
              <a:spcAft>
                <a:spcPts val="0"/>
              </a:spcAft>
              <a:buClr>
                <a:srgbClr val="040C28"/>
              </a:buClr>
              <a:buSzPts val="3000"/>
              <a:buChar char="•"/>
            </a:pPr>
            <a:r>
              <a:rPr lang="en-US" b="0" i="0">
                <a:solidFill>
                  <a:srgbClr val="040C28"/>
                </a:solidFill>
                <a:latin typeface="Times New Roman"/>
                <a:ea typeface="Times New Roman"/>
                <a:cs typeface="Times New Roman"/>
                <a:sym typeface="Times New Roman"/>
              </a:rPr>
              <a:t>Families and businesspeople</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use keyloggers legally to monitor network usage without their users' direct knowledge.</a:t>
            </a:r>
            <a:endParaRPr/>
          </a:p>
          <a:p>
            <a:pPr marL="228600" lvl="0" indent="-228600" algn="l" rtl="0">
              <a:lnSpc>
                <a:spcPct val="120000"/>
              </a:lnSpc>
              <a:spcBef>
                <a:spcPts val="1000"/>
              </a:spcBef>
              <a:spcAft>
                <a:spcPts val="0"/>
              </a:spcAft>
              <a:buClr>
                <a:srgbClr val="202122"/>
              </a:buClr>
              <a:buSzPts val="3000"/>
              <a:buChar char="•"/>
            </a:pPr>
            <a:r>
              <a:rPr lang="en-US" b="0" i="0">
                <a:solidFill>
                  <a:srgbClr val="202122"/>
                </a:solidFill>
                <a:latin typeface="Times New Roman"/>
                <a:ea typeface="Times New Roman"/>
                <a:cs typeface="Times New Roman"/>
                <a:sym typeface="Times New Roman"/>
              </a:rPr>
              <a:t>Microsoft publicly stated that </a:t>
            </a:r>
            <a:r>
              <a:rPr lang="en-US">
                <a:solidFill>
                  <a:srgbClr val="202122"/>
                </a:solidFill>
                <a:latin typeface="Times New Roman"/>
                <a:ea typeface="Times New Roman"/>
                <a:cs typeface="Times New Roman"/>
                <a:sym typeface="Times New Roman"/>
              </a:rPr>
              <a:t>window 10</a:t>
            </a:r>
            <a:r>
              <a:rPr lang="en-US" b="0" i="0">
                <a:solidFill>
                  <a:srgbClr val="202122"/>
                </a:solidFill>
                <a:latin typeface="Times New Roman"/>
                <a:ea typeface="Times New Roman"/>
                <a:cs typeface="Times New Roman"/>
                <a:sym typeface="Times New Roman"/>
              </a:rPr>
              <a:t> has a built-in keylogger in its final version "to improve typing and writing services“.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Algerian"/>
              <a:buNone/>
            </a:pPr>
            <a:r>
              <a:rPr lang="en-US" sz="4000">
                <a:latin typeface="Algerian"/>
                <a:ea typeface="Algerian"/>
                <a:cs typeface="Algerian"/>
                <a:sym typeface="Algerian"/>
              </a:rPr>
              <a:t>      </a:t>
            </a:r>
            <a:r>
              <a:rPr lang="en-US" sz="4000" u="sng">
                <a:solidFill>
                  <a:srgbClr val="0C0C0C"/>
                </a:solidFill>
                <a:latin typeface="Algerian"/>
                <a:ea typeface="Algerian"/>
                <a:cs typeface="Algerian"/>
                <a:sym typeface="Algerian"/>
              </a:rPr>
              <a:t>BENEFITS OF KEYLOGGER IN CS</a:t>
            </a:r>
            <a:endParaRPr/>
          </a:p>
        </p:txBody>
      </p:sp>
      <p:sp>
        <p:nvSpPr>
          <p:cNvPr id="294" name="Google Shape;294;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62500" lnSpcReduction="20000"/>
          </a:bodyPr>
          <a:lstStyle/>
          <a:p>
            <a:pPr marL="457200" lvl="0" indent="-457200" algn="l" rtl="0">
              <a:lnSpc>
                <a:spcPct val="120000"/>
              </a:lnSpc>
              <a:spcBef>
                <a:spcPts val="0"/>
              </a:spcBef>
              <a:spcAft>
                <a:spcPts val="0"/>
              </a:spcAft>
              <a:buClr>
                <a:srgbClr val="0C0C0C"/>
              </a:buClr>
              <a:buSzPct val="125000"/>
              <a:buFont typeface="Twentieth Century"/>
              <a:buAutoNum type="arabicPeriod"/>
            </a:pPr>
            <a:r>
              <a:rPr lang="en-US" sz="3400" b="1">
                <a:solidFill>
                  <a:srgbClr val="0C0C0C"/>
                </a:solidFill>
                <a:latin typeface="Times New Roman"/>
                <a:ea typeface="Times New Roman"/>
                <a:cs typeface="Times New Roman"/>
                <a:sym typeface="Times New Roman"/>
              </a:rPr>
              <a:t>Insider threats</a:t>
            </a:r>
            <a:r>
              <a:rPr lang="en-US" sz="3400">
                <a:solidFill>
                  <a:srgbClr val="0C0C0C"/>
                </a:solidFill>
                <a:latin typeface="Times New Roman"/>
                <a:ea typeface="Times New Roman"/>
                <a:cs typeface="Times New Roman"/>
                <a:sym typeface="Times New Roman"/>
              </a:rPr>
              <a:t>: T</a:t>
            </a:r>
            <a:r>
              <a:rPr lang="en-US" sz="3400" b="0" i="0">
                <a:solidFill>
                  <a:srgbClr val="0C0C0C"/>
                </a:solidFill>
                <a:latin typeface="Times New Roman"/>
                <a:ea typeface="Times New Roman"/>
                <a:cs typeface="Times New Roman"/>
                <a:sym typeface="Times New Roman"/>
              </a:rPr>
              <a:t>he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secures confidential data from insider threats if any, along with tracking keyboard usage.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RECORDED REPORTS: </a:t>
            </a:r>
            <a:r>
              <a:rPr lang="en-US" sz="3400" b="0" i="0">
                <a:solidFill>
                  <a:srgbClr val="0C0C0C"/>
                </a:solidFill>
                <a:latin typeface="Times New Roman"/>
                <a:ea typeface="Times New Roman"/>
                <a:cs typeface="Times New Roman"/>
                <a:sym typeface="Times New Roman"/>
              </a:rPr>
              <a:t>Keyloggers are terrific assistance in registering the reports of the completed projects in their cloud storage for project managers to access it anytime to inspect the employees’ productivity. </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400" b="1" i="0" cap="none">
                <a:solidFill>
                  <a:srgbClr val="0C0C0C"/>
                </a:solidFill>
                <a:latin typeface="Times New Roman"/>
                <a:ea typeface="Times New Roman"/>
                <a:cs typeface="Times New Roman"/>
                <a:sym typeface="Times New Roman"/>
              </a:rPr>
              <a:t>PRODUCTIVITY TRACKER: </a:t>
            </a:r>
            <a:r>
              <a:rPr lang="en-US" sz="3400" b="0" i="0">
                <a:solidFill>
                  <a:srgbClr val="0C0C0C"/>
                </a:solidFill>
                <a:latin typeface="Times New Roman"/>
                <a:ea typeface="Times New Roman"/>
                <a:cs typeface="Times New Roman"/>
                <a:sym typeface="Times New Roman"/>
              </a:rPr>
              <a:t>One of the best advantages of keyloggers is tracking employee productivity(especially in the remote work structure). A </a:t>
            </a:r>
            <a:r>
              <a:rPr lang="en-US" sz="3400" b="1" i="0">
                <a:solidFill>
                  <a:srgbClr val="0C0C0C"/>
                </a:solidFill>
                <a:latin typeface="Times New Roman"/>
                <a:ea typeface="Times New Roman"/>
                <a:cs typeface="Times New Roman"/>
                <a:sym typeface="Times New Roman"/>
              </a:rPr>
              <a:t>keystroke recorder</a:t>
            </a:r>
            <a:r>
              <a:rPr lang="en-US" sz="3400" b="0" i="0">
                <a:solidFill>
                  <a:srgbClr val="0C0C0C"/>
                </a:solidFill>
                <a:latin typeface="Times New Roman"/>
                <a:ea typeface="Times New Roman"/>
                <a:cs typeface="Times New Roman"/>
                <a:sym typeface="Times New Roman"/>
              </a:rPr>
              <a:t> can support maintaining the work balance for the management teams by distinguishing between the productive and non-productive workforce</a:t>
            </a:r>
            <a:r>
              <a:rPr lang="en-US" sz="3400" b="0" i="0">
                <a:latin typeface="Times New Roman"/>
                <a:ea typeface="Times New Roman"/>
                <a:cs typeface="Times New Roman"/>
                <a:sym typeface="Times New Roman"/>
              </a:rPr>
              <a:t>.</a:t>
            </a:r>
            <a:endParaRPr/>
          </a:p>
          <a:p>
            <a:pPr marL="457200" lvl="0" indent="-338137" algn="l" rtl="0">
              <a:lnSpc>
                <a:spcPct val="120000"/>
              </a:lnSpc>
              <a:spcBef>
                <a:spcPts val="1000"/>
              </a:spcBef>
              <a:spcAft>
                <a:spcPts val="0"/>
              </a:spcAft>
              <a:buClr>
                <a:schemeClr val="lt1"/>
              </a:buClr>
              <a:buSzPct val="125000"/>
              <a:buFont typeface="Twentieth Century"/>
              <a:buNone/>
            </a:pPr>
            <a:endParaRPr b="0" i="0">
              <a:solidFill>
                <a:srgbClr val="0C0C0C"/>
              </a:solidFill>
              <a:latin typeface="Times New Roman"/>
              <a:ea typeface="Times New Roman"/>
              <a:cs typeface="Times New Roman"/>
              <a:sym typeface="Times New Roman"/>
            </a:endParaRPr>
          </a:p>
          <a:p>
            <a:pPr marL="457200" lvl="0" indent="-338137" algn="l" rtl="0">
              <a:lnSpc>
                <a:spcPct val="120000"/>
              </a:lnSpc>
              <a:spcBef>
                <a:spcPts val="1000"/>
              </a:spcBef>
              <a:spcAft>
                <a:spcPts val="0"/>
              </a:spcAft>
              <a:buClr>
                <a:schemeClr val="lt1"/>
              </a:buClr>
              <a:buSzPct val="125000"/>
              <a:buFont typeface="Twentieth Century"/>
              <a:buNone/>
            </a:pPr>
            <a:endParaRPr>
              <a:solidFill>
                <a:srgbClr val="0C0C0C"/>
              </a:solidFill>
              <a:latin typeface="Times New Roman"/>
              <a:ea typeface="Times New Roman"/>
              <a:cs typeface="Times New Roman"/>
              <a:sym typeface="Times New Roman"/>
            </a:endParaRPr>
          </a:p>
          <a:p>
            <a:pPr marL="228600" lvl="0" indent="-109537" algn="just" rtl="0">
              <a:lnSpc>
                <a:spcPct val="120000"/>
              </a:lnSpc>
              <a:spcBef>
                <a:spcPts val="1000"/>
              </a:spcBef>
              <a:spcAft>
                <a:spcPts val="0"/>
              </a:spcAft>
              <a:buClr>
                <a:schemeClr val="lt1"/>
              </a:buClr>
              <a:buSzPct val="125000"/>
              <a:buNone/>
            </a:pPr>
            <a:endParaRPr b="0" i="0">
              <a:solidFill>
                <a:srgbClr val="0C0C0C"/>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3600"/>
              <a:buFont typeface="Algerian"/>
              <a:buNone/>
            </a:pPr>
            <a:r>
              <a:rPr lang="en-US" sz="3600">
                <a:solidFill>
                  <a:srgbClr val="0C0C0C"/>
                </a:solidFill>
                <a:latin typeface="Algerian"/>
                <a:ea typeface="Algerian"/>
                <a:cs typeface="Algerian"/>
                <a:sym typeface="Algerian"/>
              </a:rPr>
              <a:t>             </a:t>
            </a:r>
            <a:r>
              <a:rPr lang="en-US" sz="3600" u="sng">
                <a:solidFill>
                  <a:srgbClr val="0C0C0C"/>
                </a:solidFill>
                <a:latin typeface="Algerian"/>
                <a:ea typeface="Algerian"/>
                <a:cs typeface="Algerian"/>
                <a:sym typeface="Algerian"/>
              </a:rPr>
              <a:t>BENEFITS OF KEYLOGGER IN CS</a:t>
            </a:r>
            <a:endParaRPr u="sng"/>
          </a:p>
        </p:txBody>
      </p:sp>
      <p:sp>
        <p:nvSpPr>
          <p:cNvPr id="300" name="Google Shape;300;p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47500" lnSpcReduction="20000"/>
          </a:bodyPr>
          <a:lstStyle/>
          <a:p>
            <a:pPr marL="457200" lvl="0" indent="-457239" algn="l" rtl="0">
              <a:lnSpc>
                <a:spcPct val="120000"/>
              </a:lnSpc>
              <a:spcBef>
                <a:spcPts val="0"/>
              </a:spcBef>
              <a:spcAft>
                <a:spcPts val="0"/>
              </a:spcAft>
              <a:buClr>
                <a:srgbClr val="0C0C0C"/>
              </a:buClr>
              <a:buSzPct val="125000"/>
              <a:buFont typeface="Twentieth Century"/>
              <a:buAutoNum type="arabicPeriod"/>
            </a:pPr>
            <a:r>
              <a:rPr lang="en-US" sz="5100" b="1" i="0" cap="none">
                <a:solidFill>
                  <a:srgbClr val="0C0C0C"/>
                </a:solidFill>
                <a:latin typeface="Times New Roman"/>
                <a:ea typeface="Times New Roman"/>
                <a:cs typeface="Times New Roman"/>
                <a:sym typeface="Times New Roman"/>
              </a:rPr>
              <a:t> TIME MANAGEMENT: </a:t>
            </a:r>
            <a:r>
              <a:rPr lang="en-US" sz="5100" b="0" i="0">
                <a:solidFill>
                  <a:srgbClr val="0C0C0C"/>
                </a:solidFill>
                <a:latin typeface="Times New Roman"/>
                <a:ea typeface="Times New Roman"/>
                <a:cs typeface="Times New Roman"/>
                <a:sym typeface="Times New Roman"/>
              </a:rPr>
              <a:t>Another positive of </a:t>
            </a:r>
            <a:r>
              <a:rPr lang="en-US" sz="5100" b="1" i="0">
                <a:solidFill>
                  <a:srgbClr val="0C0C0C"/>
                </a:solidFill>
                <a:latin typeface="Times New Roman"/>
                <a:ea typeface="Times New Roman"/>
                <a:cs typeface="Times New Roman"/>
                <a:sym typeface="Times New Roman"/>
              </a:rPr>
              <a:t>keystroke recorders</a:t>
            </a:r>
            <a:r>
              <a:rPr lang="en-US" sz="5100" b="0" i="0">
                <a:solidFill>
                  <a:srgbClr val="0C0C0C"/>
                </a:solidFill>
                <a:latin typeface="Times New Roman"/>
                <a:ea typeface="Times New Roman"/>
                <a:cs typeface="Times New Roman"/>
                <a:sym typeface="Times New Roman"/>
              </a:rPr>
              <a:t> is tracking the time of their employees. These keyloggers are super-efficient applications tracking the log-in, log-out time details, and the total working hours of employees. Such specifications benefit the management a lot in holding the productivity graph of the entire organization simultaneously.</a:t>
            </a:r>
            <a:endParaRPr/>
          </a:p>
          <a:p>
            <a:pPr marL="457200" lvl="0" indent="-457200" algn="l" rtl="0">
              <a:lnSpc>
                <a:spcPct val="120000"/>
              </a:lnSpc>
              <a:spcBef>
                <a:spcPts val="1000"/>
              </a:spcBef>
              <a:spcAft>
                <a:spcPts val="0"/>
              </a:spcAft>
              <a:buClr>
                <a:srgbClr val="0C0C0C"/>
              </a:buClr>
              <a:buSzPct val="125000"/>
              <a:buFont typeface="Twentieth Century"/>
              <a:buAutoNum type="arabicPeriod"/>
            </a:pPr>
            <a:r>
              <a:rPr lang="en-US" sz="3800" b="1" i="0" cap="none">
                <a:solidFill>
                  <a:srgbClr val="0C0C0C"/>
                </a:solidFill>
                <a:latin typeface="Times New Roman"/>
                <a:ea typeface="Times New Roman"/>
                <a:cs typeface="Times New Roman"/>
                <a:sym typeface="Times New Roman"/>
              </a:rPr>
              <a:t> </a:t>
            </a:r>
            <a:r>
              <a:rPr lang="en-US" sz="5100" b="1" i="0" cap="none">
                <a:solidFill>
                  <a:srgbClr val="0C0C0C"/>
                </a:solidFill>
                <a:latin typeface="Times New Roman"/>
                <a:ea typeface="Times New Roman"/>
                <a:cs typeface="Times New Roman"/>
                <a:sym typeface="Times New Roman"/>
              </a:rPr>
              <a:t>EMPLOYEE ACTIVITY: </a:t>
            </a:r>
            <a:r>
              <a:rPr lang="en-US" sz="5100" b="0" i="0">
                <a:solidFill>
                  <a:srgbClr val="0C0C0C"/>
                </a:solidFill>
                <a:latin typeface="Times New Roman"/>
                <a:ea typeface="Times New Roman"/>
                <a:cs typeface="Times New Roman"/>
                <a:sym typeface="Times New Roman"/>
              </a:rPr>
              <a:t>Employers can monitor </a:t>
            </a:r>
            <a:r>
              <a:rPr lang="en-US" sz="5100" b="0" i="0" u="sng" strike="noStrike">
                <a:solidFill>
                  <a:srgbClr val="0C0C0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employee activities</a:t>
            </a:r>
            <a:r>
              <a:rPr lang="en-US" sz="5100" b="0" i="0">
                <a:solidFill>
                  <a:srgbClr val="0C0C0C"/>
                </a:solidFill>
                <a:latin typeface="Times New Roman"/>
                <a:ea typeface="Times New Roman"/>
                <a:cs typeface="Times New Roman"/>
                <a:sym typeface="Times New Roman"/>
              </a:rPr>
              <a:t>, total time taken to finish an assigned task, including the work approach they follow. </a:t>
            </a:r>
            <a:r>
              <a:rPr lang="en-US" sz="5100" b="1" i="0">
                <a:solidFill>
                  <a:srgbClr val="0C0C0C"/>
                </a:solidFill>
                <a:latin typeface="Times New Roman"/>
                <a:ea typeface="Times New Roman"/>
                <a:cs typeface="Times New Roman"/>
                <a:sym typeface="Times New Roman"/>
              </a:rPr>
              <a:t>EmpMonitor</a:t>
            </a:r>
            <a:r>
              <a:rPr lang="en-US" sz="5100" b="0" i="0">
                <a:solidFill>
                  <a:srgbClr val="0C0C0C"/>
                </a:solidFill>
                <a:latin typeface="Times New Roman"/>
                <a:ea typeface="Times New Roman"/>
                <a:cs typeface="Times New Roman"/>
                <a:sym typeface="Times New Roman"/>
              </a:rPr>
              <a:t> is the best employee monitoring software for monitoring employee activities in remote work.</a:t>
            </a:r>
            <a:endParaRPr>
              <a:solidFill>
                <a:srgbClr val="0C0C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C0C0C"/>
              </a:buClr>
              <a:buSzPts val="4000"/>
              <a:buFont typeface="Algerian"/>
              <a:buNone/>
            </a:pPr>
            <a:r>
              <a:rPr lang="en-US" sz="4000">
                <a:solidFill>
                  <a:srgbClr val="0C0C0C"/>
                </a:solidFill>
                <a:latin typeface="Algerian"/>
                <a:ea typeface="Algerian"/>
                <a:cs typeface="Algerian"/>
                <a:sym typeface="Algerian"/>
              </a:rPr>
              <a:t>                         </a:t>
            </a:r>
            <a:r>
              <a:rPr lang="en-US" sz="4000" u="sng">
                <a:solidFill>
                  <a:srgbClr val="0C0C0C"/>
                </a:solidFill>
                <a:latin typeface="Algerian"/>
                <a:ea typeface="Algerian"/>
                <a:cs typeface="Algerian"/>
                <a:sym typeface="Algerian"/>
              </a:rPr>
              <a:t>MODELING</a:t>
            </a:r>
            <a:endParaRPr/>
          </a:p>
        </p:txBody>
      </p:sp>
      <p:sp>
        <p:nvSpPr>
          <p:cNvPr id="306" name="Google Shape;306;p9"/>
          <p:cNvSpPr txBox="1">
            <a:spLocks noGrp="1"/>
          </p:cNvSpPr>
          <p:nvPr>
            <p:ph type="body" idx="1"/>
          </p:nvPr>
        </p:nvSpPr>
        <p:spPr>
          <a:xfrm>
            <a:off x="915269" y="1787370"/>
            <a:ext cx="10952265" cy="4819907"/>
          </a:xfrm>
          <a:prstGeom prst="rect">
            <a:avLst/>
          </a:prstGeom>
          <a:noFill/>
          <a:ln>
            <a:noFill/>
          </a:ln>
        </p:spPr>
        <p:txBody>
          <a:bodyPr spcFirstLastPara="1" wrap="square" lIns="91425" tIns="45700" rIns="91425" bIns="45700" anchor="t" anchorCtr="0">
            <a:noAutofit/>
          </a:bodyPr>
          <a:lstStyle/>
          <a:p>
            <a:pPr marL="228600" lvl="0" indent="-228600" algn="just" rtl="0">
              <a:lnSpc>
                <a:spcPct val="120000"/>
              </a:lnSpc>
              <a:spcBef>
                <a:spcPts val="0"/>
              </a:spcBef>
              <a:spcAft>
                <a:spcPts val="0"/>
              </a:spcAft>
              <a:buClr>
                <a:srgbClr val="0C0C0C"/>
              </a:buClr>
              <a:buSzPts val="3000"/>
              <a:buChar char="•"/>
            </a:pPr>
            <a:r>
              <a:rPr lang="en-US" b="1" u="sng">
                <a:solidFill>
                  <a:srgbClr val="0C0C0C"/>
                </a:solidFill>
                <a:latin typeface="Times New Roman"/>
                <a:ea typeface="Times New Roman"/>
                <a:cs typeface="Times New Roman"/>
                <a:sym typeface="Times New Roman"/>
              </a:rPr>
              <a:t>Threat </a:t>
            </a:r>
            <a:r>
              <a:rPr lang="en-US" b="1" u="sng">
                <a:solidFill>
                  <a:schemeClr val="dk1"/>
                </a:solidFill>
                <a:latin typeface="Times New Roman"/>
                <a:ea typeface="Times New Roman"/>
                <a:cs typeface="Times New Roman"/>
                <a:sym typeface="Times New Roman"/>
              </a:rPr>
              <a:t>modelling</a:t>
            </a:r>
            <a:r>
              <a:rPr lang="en-US">
                <a:solidFill>
                  <a:schemeClr val="dk1"/>
                </a:solidFill>
                <a:latin typeface="Times New Roman"/>
                <a:ea typeface="Times New Roman"/>
                <a:cs typeface="Times New Roman"/>
                <a:sym typeface="Times New Roman"/>
              </a:rPr>
              <a:t>:</a:t>
            </a:r>
            <a:r>
              <a:rPr lang="en-US" b="0" i="0">
                <a:solidFill>
                  <a:srgbClr val="202124"/>
                </a:solidFill>
                <a:latin typeface="Times New Roman"/>
                <a:ea typeface="Times New Roman"/>
                <a:cs typeface="Times New Roman"/>
                <a:sym typeface="Times New Roman"/>
              </a:rPr>
              <a:t>Threat modeling involves </a:t>
            </a:r>
            <a:r>
              <a:rPr lang="en-US" b="0" i="0">
                <a:solidFill>
                  <a:srgbClr val="040C28"/>
                </a:solidFill>
                <a:latin typeface="Times New Roman"/>
                <a:ea typeface="Times New Roman"/>
                <a:cs typeface="Times New Roman"/>
                <a:sym typeface="Times New Roman"/>
              </a:rPr>
              <a:t>identifying and communicating information about the threats that may impact a particular system or network</a:t>
            </a:r>
            <a:r>
              <a:rPr lang="en-US" b="0" i="0">
                <a:solidFill>
                  <a:srgbClr val="202124"/>
                </a:solidFill>
                <a:latin typeface="Times New Roman"/>
                <a:ea typeface="Times New Roman"/>
                <a:cs typeface="Times New Roman"/>
                <a:sym typeface="Times New Roman"/>
              </a:rPr>
              <a:t>. Security threat modeling enables an IT team to understand the nature of threats, as well as how they may impact the network</a:t>
            </a:r>
            <a:endParaRPr/>
          </a:p>
          <a:p>
            <a:pPr marL="228600" lvl="0" indent="-228600" algn="just" rtl="0">
              <a:lnSpc>
                <a:spcPct val="120000"/>
              </a:lnSpc>
              <a:spcBef>
                <a:spcPts val="1000"/>
              </a:spcBef>
              <a:spcAft>
                <a:spcPts val="0"/>
              </a:spcAft>
              <a:buClr>
                <a:srgbClr val="202124"/>
              </a:buClr>
              <a:buSzPts val="3000"/>
              <a:buChar char="•"/>
            </a:pPr>
            <a:r>
              <a:rPr lang="en-US" b="1" u="sng">
                <a:solidFill>
                  <a:srgbClr val="202124"/>
                </a:solidFill>
                <a:latin typeface="Times New Roman"/>
                <a:ea typeface="Times New Roman"/>
                <a:cs typeface="Times New Roman"/>
                <a:sym typeface="Times New Roman"/>
              </a:rPr>
              <a:t>Attack chain analysis</a:t>
            </a:r>
            <a:r>
              <a:rPr lang="en-US">
                <a:solidFill>
                  <a:srgbClr val="202124"/>
                </a:solidFill>
                <a:latin typeface="Times New Roman"/>
                <a:ea typeface="Times New Roman"/>
                <a:cs typeface="Times New Roman"/>
                <a:sym typeface="Times New Roman"/>
              </a:rPr>
              <a:t>: </a:t>
            </a:r>
            <a:r>
              <a:rPr lang="en-US" b="0" i="0">
                <a:solidFill>
                  <a:srgbClr val="202124"/>
                </a:solidFill>
                <a:latin typeface="Times New Roman"/>
                <a:ea typeface="Times New Roman"/>
                <a:cs typeface="Times New Roman"/>
                <a:sym typeface="Times New Roman"/>
              </a:rPr>
              <a:t>The cyber-attack chain (also referred to as the cyber kill chain) is </a:t>
            </a:r>
            <a:r>
              <a:rPr lang="en-US" b="0" i="0">
                <a:solidFill>
                  <a:srgbClr val="040C28"/>
                </a:solidFill>
                <a:latin typeface="Times New Roman"/>
                <a:ea typeface="Times New Roman"/>
                <a:cs typeface="Times New Roman"/>
                <a:sym typeface="Times New Roman"/>
              </a:rPr>
              <a:t>a way to understand the sequence of events involved in an external attack on an organization's IT environment</a:t>
            </a:r>
            <a:r>
              <a:rPr lang="en-US" b="0" i="0">
                <a:solidFill>
                  <a:srgbClr val="202124"/>
                </a:solidFill>
                <a:latin typeface="Times New Roman"/>
                <a:ea typeface="Times New Roman"/>
                <a:cs typeface="Times New Roman"/>
                <a:sym typeface="Times New Roman"/>
              </a:rPr>
              <a:t>.</a:t>
            </a:r>
            <a:r>
              <a:rPr lang="en-US" b="1" i="0" u="sng">
                <a:solidFill>
                  <a:srgbClr val="202124"/>
                </a:solidFill>
                <a:latin typeface="Times New Roman"/>
                <a:ea typeface="Times New Roman"/>
                <a:cs typeface="Times New Roman"/>
                <a:sym typeface="Times New Roman"/>
              </a:rPr>
              <a:t> </a:t>
            </a:r>
            <a:endParaRPr/>
          </a:p>
          <a:p>
            <a:pPr marL="228600" lvl="0" indent="-228600" algn="just" rtl="0">
              <a:lnSpc>
                <a:spcPct val="120000"/>
              </a:lnSpc>
              <a:spcBef>
                <a:spcPts val="1000"/>
              </a:spcBef>
              <a:spcAft>
                <a:spcPts val="0"/>
              </a:spcAft>
              <a:buClr>
                <a:srgbClr val="202124"/>
              </a:buClr>
              <a:buSzPts val="3000"/>
              <a:buChar char="•"/>
            </a:pPr>
            <a:r>
              <a:rPr lang="en-US" b="1" i="0" u="sng">
                <a:solidFill>
                  <a:srgbClr val="202124"/>
                </a:solidFill>
                <a:latin typeface="Times New Roman"/>
                <a:ea typeface="Times New Roman"/>
                <a:cs typeface="Times New Roman"/>
                <a:sym typeface="Times New Roman"/>
              </a:rPr>
              <a:t>Risk assessment</a:t>
            </a:r>
            <a:r>
              <a:rPr lang="en-US" b="0" i="0">
                <a:solidFill>
                  <a:srgbClr val="202124"/>
                </a:solidFill>
                <a:latin typeface="Times New Roman"/>
                <a:ea typeface="Times New Roman"/>
                <a:cs typeface="Times New Roman"/>
                <a:sym typeface="Times New Roman"/>
              </a:rPr>
              <a:t>: </a:t>
            </a:r>
            <a:r>
              <a:rPr lang="en-US" b="0" i="0">
                <a:solidFill>
                  <a:srgbClr val="001C3B"/>
                </a:solidFill>
                <a:latin typeface="Times New Roman"/>
                <a:ea typeface="Times New Roman"/>
                <a:cs typeface="Times New Roman"/>
                <a:sym typeface="Times New Roman"/>
              </a:rPr>
              <a:t>A risk assessment is a systematic process that helps identify, analyze, and control hazards and risks in a situation or place. </a:t>
            </a:r>
            <a:endParaRPr b="1" i="0" u="sng">
              <a:solidFill>
                <a:srgbClr val="202124"/>
              </a:solidFill>
              <a:latin typeface="Times New Roman"/>
              <a:ea typeface="Times New Roman"/>
              <a:cs typeface="Times New Roman"/>
              <a:sym typeface="Times New Roman"/>
            </a:endParaRPr>
          </a:p>
          <a:p>
            <a:pPr marL="0" lvl="0" indent="0" algn="just" rtl="0">
              <a:lnSpc>
                <a:spcPct val="120000"/>
              </a:lnSpc>
              <a:spcBef>
                <a:spcPts val="1000"/>
              </a:spcBef>
              <a:spcAft>
                <a:spcPts val="0"/>
              </a:spcAft>
              <a:buClr>
                <a:schemeClr val="lt1"/>
              </a:buClr>
              <a:buSzPts val="3000"/>
              <a:buNone/>
            </a:pPr>
            <a:endParaRPr b="0" i="0">
              <a:solidFill>
                <a:srgbClr val="202124"/>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TotalTime>
  <Words>779</Words>
  <Application>Microsoft Office PowerPoint</Application>
  <PresentationFormat>Widescreen</PresentationFormat>
  <Paragraphs>48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vt:lpstr>
      <vt:lpstr>Montserrat</vt:lpstr>
      <vt:lpstr>Times New Roman</vt:lpstr>
      <vt:lpstr>Twentieth Century</vt:lpstr>
      <vt:lpstr>Circuit</vt:lpstr>
      <vt:lpstr>            G.NANDINI</vt:lpstr>
      <vt:lpstr>                 KEYLOGGER</vt:lpstr>
      <vt:lpstr>                           AGENDA</vt:lpstr>
      <vt:lpstr>                PROBLEM STATEMENT</vt:lpstr>
      <vt:lpstr>                PROJECT OVERVIEW</vt:lpstr>
      <vt:lpstr>              WHO ARE THE END USERS ?</vt:lpstr>
      <vt:lpstr>      BENEFITS OF KEYLOGGER IN CS</vt:lpstr>
      <vt:lpstr>             BENEFITS OF KEYLOGGER IN CS</vt:lpstr>
      <vt:lpstr>                         MODELING</vt:lpstr>
      <vt:lpstr>                       MODELING</vt:lpstr>
      <vt:lpstr>                               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satish gundubogula</dc:creator>
  <cp:lastModifiedBy>satish gundubogula</cp:lastModifiedBy>
  <cp:revision>1</cp:revision>
  <dcterms:modified xsi:type="dcterms:W3CDTF">2024-06-24T16:18:39Z</dcterms:modified>
</cp:coreProperties>
</file>