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97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1680210"/>
            <a:ext cx="4869180" cy="4869180"/>
          </a:xfrm>
          <a:prstGeom prst="rect">
            <a:avLst/>
          </a:prstGeom>
        </p:spPr>
      </p:pic>
      <p:sp>
        <p:nvSpPr>
          <p:cNvPr id="6" name="Text 2"/>
          <p:cNvSpPr/>
          <p:nvPr/>
        </p:nvSpPr>
        <p:spPr>
          <a:xfrm>
            <a:off x="6350437" y="1281708"/>
            <a:ext cx="7415927" cy="3006090"/>
          </a:xfrm>
          <a:prstGeom prst="rect">
            <a:avLst/>
          </a:prstGeom>
          <a:noFill/>
          <a:ln/>
        </p:spPr>
        <p:txBody>
          <a:bodyPr wrap="square" rtlCol="0" anchor="t"/>
          <a:lstStyle/>
          <a:p>
            <a:pPr marL="0" indent="0">
              <a:lnSpc>
                <a:spcPts val="7890"/>
              </a:lnSpc>
              <a:buNone/>
            </a:pPr>
            <a:r>
              <a:rPr lang="en-US" sz="6312" dirty="0">
                <a:solidFill>
                  <a:srgbClr val="6EB9FC"/>
                </a:solidFill>
                <a:latin typeface="Lora" pitchFamily="34" charset="0"/>
                <a:ea typeface="Lora" pitchFamily="34" charset="-122"/>
                <a:cs typeface="Lora" pitchFamily="34" charset="-120"/>
              </a:rPr>
              <a:t>Introduction to Sudoku Solver Visualizer</a:t>
            </a:r>
            <a:endParaRPr lang="en-US" sz="6312" dirty="0"/>
          </a:p>
        </p:txBody>
      </p:sp>
      <p:sp>
        <p:nvSpPr>
          <p:cNvPr id="7" name="Text 3"/>
          <p:cNvSpPr/>
          <p:nvPr/>
        </p:nvSpPr>
        <p:spPr>
          <a:xfrm>
            <a:off x="6350437" y="4658082"/>
            <a:ext cx="7415927" cy="158019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 Discover the power of a Sudoku solver visualizer - a tool that takes the guesswork out of solving even the most complex Sudoku puzzles. Explore the inner workings of this innovative technology and unlock the secrets to mastering the classic logic-based game.</a:t>
            </a:r>
            <a:endParaRPr lang="en-US" sz="1944" dirty="0"/>
          </a:p>
        </p:txBody>
      </p:sp>
      <p:sp>
        <p:nvSpPr>
          <p:cNvPr id="8" name="Shape 4"/>
          <p:cNvSpPr/>
          <p:nvPr/>
        </p:nvSpPr>
        <p:spPr>
          <a:xfrm>
            <a:off x="6350437" y="6534388"/>
            <a:ext cx="394930" cy="394930"/>
          </a:xfrm>
          <a:prstGeom prst="roundRect">
            <a:avLst>
              <a:gd name="adj" fmla="val 23151155"/>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6358057" y="6542008"/>
            <a:ext cx="379690" cy="379690"/>
          </a:xfrm>
          <a:prstGeom prst="rect">
            <a:avLst/>
          </a:prstGeom>
        </p:spPr>
      </p:pic>
      <p:sp>
        <p:nvSpPr>
          <p:cNvPr id="10" name="Text 5"/>
          <p:cNvSpPr/>
          <p:nvPr/>
        </p:nvSpPr>
        <p:spPr>
          <a:xfrm>
            <a:off x="6868716" y="6515933"/>
            <a:ext cx="1961912" cy="431959"/>
          </a:xfrm>
          <a:prstGeom prst="rect">
            <a:avLst/>
          </a:prstGeom>
          <a:noFill/>
          <a:ln/>
        </p:spPr>
        <p:txBody>
          <a:bodyPr wrap="none" rtlCol="0" anchor="t"/>
          <a:lstStyle/>
          <a:p>
            <a:pPr marL="0" indent="0" algn="l">
              <a:lnSpc>
                <a:spcPts val="3402"/>
              </a:lnSpc>
              <a:buNone/>
            </a:pPr>
            <a:r>
              <a:rPr lang="en-US" sz="2430" b="1" dirty="0">
                <a:solidFill>
                  <a:srgbClr val="D6E5EF"/>
                </a:solidFill>
                <a:latin typeface="Source Sans Pro" pitchFamily="34" charset="0"/>
                <a:ea typeface="Source Sans Pro" pitchFamily="34" charset="-122"/>
                <a:cs typeface="Source Sans Pro" pitchFamily="34" charset="-120"/>
              </a:rPr>
              <a:t>by Nandini Raj</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669488"/>
            <a:ext cx="4869061" cy="6890504"/>
          </a:xfrm>
          <a:prstGeom prst="rect">
            <a:avLst/>
          </a:prstGeom>
        </p:spPr>
      </p:pic>
      <p:sp>
        <p:nvSpPr>
          <p:cNvPr id="6" name="Text 2"/>
          <p:cNvSpPr/>
          <p:nvPr/>
        </p:nvSpPr>
        <p:spPr>
          <a:xfrm>
            <a:off x="864037" y="753785"/>
            <a:ext cx="5809059"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How Sudoku Works</a:t>
            </a:r>
            <a:endParaRPr lang="en-US" sz="4574" dirty="0"/>
          </a:p>
        </p:txBody>
      </p:sp>
      <p:sp>
        <p:nvSpPr>
          <p:cNvPr id="7" name="Shape 3"/>
          <p:cNvSpPr/>
          <p:nvPr/>
        </p:nvSpPr>
        <p:spPr>
          <a:xfrm>
            <a:off x="864037" y="2127766"/>
            <a:ext cx="555427" cy="555427"/>
          </a:xfrm>
          <a:prstGeom prst="roundRect">
            <a:avLst>
              <a:gd name="adj" fmla="val 13335"/>
            </a:avLst>
          </a:prstGeom>
          <a:solidFill>
            <a:srgbClr val="363A4A"/>
          </a:solidFill>
          <a:ln/>
        </p:spPr>
      </p:sp>
      <p:sp>
        <p:nvSpPr>
          <p:cNvPr id="8" name="Text 4"/>
          <p:cNvSpPr/>
          <p:nvPr/>
        </p:nvSpPr>
        <p:spPr>
          <a:xfrm>
            <a:off x="1078230" y="2231231"/>
            <a:ext cx="126921"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1</a:t>
            </a:r>
            <a:endParaRPr lang="en-US" sz="2744" dirty="0"/>
          </a:p>
        </p:txBody>
      </p:sp>
      <p:sp>
        <p:nvSpPr>
          <p:cNvPr id="9" name="Text 5"/>
          <p:cNvSpPr/>
          <p:nvPr/>
        </p:nvSpPr>
        <p:spPr>
          <a:xfrm>
            <a:off x="1666280" y="2127766"/>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Grid Structure</a:t>
            </a:r>
            <a:endParaRPr lang="en-US" sz="2287" dirty="0"/>
          </a:p>
        </p:txBody>
      </p:sp>
      <p:sp>
        <p:nvSpPr>
          <p:cNvPr id="10" name="Text 6"/>
          <p:cNvSpPr/>
          <p:nvPr/>
        </p:nvSpPr>
        <p:spPr>
          <a:xfrm>
            <a:off x="1666280" y="2639020"/>
            <a:ext cx="6613684" cy="790099"/>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Sudoku puzzles are built on a 9x9 grid, divided into 9 smaller 3x3 boxes.</a:t>
            </a:r>
            <a:endParaRPr lang="en-US" sz="1944" dirty="0"/>
          </a:p>
        </p:txBody>
      </p:sp>
      <p:sp>
        <p:nvSpPr>
          <p:cNvPr id="11" name="Shape 7"/>
          <p:cNvSpPr/>
          <p:nvPr/>
        </p:nvSpPr>
        <p:spPr>
          <a:xfrm>
            <a:off x="864037" y="3953589"/>
            <a:ext cx="555427" cy="555427"/>
          </a:xfrm>
          <a:prstGeom prst="roundRect">
            <a:avLst>
              <a:gd name="adj" fmla="val 13335"/>
            </a:avLst>
          </a:prstGeom>
          <a:solidFill>
            <a:srgbClr val="363A4A"/>
          </a:solidFill>
          <a:ln/>
        </p:spPr>
      </p:sp>
      <p:sp>
        <p:nvSpPr>
          <p:cNvPr id="12" name="Text 8"/>
          <p:cNvSpPr/>
          <p:nvPr/>
        </p:nvSpPr>
        <p:spPr>
          <a:xfrm>
            <a:off x="1048107" y="4057055"/>
            <a:ext cx="187166"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2</a:t>
            </a:r>
            <a:endParaRPr lang="en-US" sz="2744" dirty="0"/>
          </a:p>
        </p:txBody>
      </p:sp>
      <p:sp>
        <p:nvSpPr>
          <p:cNvPr id="13" name="Text 9"/>
          <p:cNvSpPr/>
          <p:nvPr/>
        </p:nvSpPr>
        <p:spPr>
          <a:xfrm>
            <a:off x="1666280" y="3953589"/>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Logical Deduction</a:t>
            </a:r>
            <a:endParaRPr lang="en-US" sz="2287" dirty="0"/>
          </a:p>
        </p:txBody>
      </p:sp>
      <p:sp>
        <p:nvSpPr>
          <p:cNvPr id="14" name="Text 10"/>
          <p:cNvSpPr/>
          <p:nvPr/>
        </p:nvSpPr>
        <p:spPr>
          <a:xfrm>
            <a:off x="1666280" y="4464844"/>
            <a:ext cx="6613684" cy="790099"/>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objective is to fill the grid with digits 1-9, ensuring each row, column, and 3x3 box contains all the digits without repetition.</a:t>
            </a:r>
            <a:endParaRPr lang="en-US" sz="1944" dirty="0"/>
          </a:p>
        </p:txBody>
      </p:sp>
      <p:sp>
        <p:nvSpPr>
          <p:cNvPr id="15" name="Shape 11"/>
          <p:cNvSpPr/>
          <p:nvPr/>
        </p:nvSpPr>
        <p:spPr>
          <a:xfrm>
            <a:off x="864037" y="5779413"/>
            <a:ext cx="555427" cy="555427"/>
          </a:xfrm>
          <a:prstGeom prst="roundRect">
            <a:avLst>
              <a:gd name="adj" fmla="val 13335"/>
            </a:avLst>
          </a:prstGeom>
          <a:solidFill>
            <a:srgbClr val="363A4A"/>
          </a:solidFill>
          <a:ln/>
        </p:spPr>
      </p:sp>
      <p:sp>
        <p:nvSpPr>
          <p:cNvPr id="16" name="Text 12"/>
          <p:cNvSpPr/>
          <p:nvPr/>
        </p:nvSpPr>
        <p:spPr>
          <a:xfrm>
            <a:off x="1044654" y="5882878"/>
            <a:ext cx="194191"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3</a:t>
            </a:r>
            <a:endParaRPr lang="en-US" sz="2744" dirty="0"/>
          </a:p>
        </p:txBody>
      </p:sp>
      <p:sp>
        <p:nvSpPr>
          <p:cNvPr id="17" name="Text 13"/>
          <p:cNvSpPr/>
          <p:nvPr/>
        </p:nvSpPr>
        <p:spPr>
          <a:xfrm>
            <a:off x="1666280" y="5779413"/>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Difficulty Levels</a:t>
            </a:r>
            <a:endParaRPr lang="en-US" sz="2287" dirty="0"/>
          </a:p>
        </p:txBody>
      </p:sp>
      <p:sp>
        <p:nvSpPr>
          <p:cNvPr id="18" name="Text 14"/>
          <p:cNvSpPr/>
          <p:nvPr/>
        </p:nvSpPr>
        <p:spPr>
          <a:xfrm>
            <a:off x="1666280" y="6290667"/>
            <a:ext cx="6613684"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Sudoku puzzles can range from easy to extremely challenging, testing players' problem-solving skills and logical reasoning abilities.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8562" y="2486978"/>
            <a:ext cx="4877157" cy="3255526"/>
          </a:xfrm>
          <a:prstGeom prst="rect">
            <a:avLst/>
          </a:prstGeom>
        </p:spPr>
      </p:pic>
      <p:sp>
        <p:nvSpPr>
          <p:cNvPr id="6" name="Text 2"/>
          <p:cNvSpPr/>
          <p:nvPr/>
        </p:nvSpPr>
        <p:spPr>
          <a:xfrm>
            <a:off x="852964" y="671989"/>
            <a:ext cx="6229469" cy="716875"/>
          </a:xfrm>
          <a:prstGeom prst="rect">
            <a:avLst/>
          </a:prstGeom>
          <a:noFill/>
          <a:ln/>
        </p:spPr>
        <p:txBody>
          <a:bodyPr wrap="none" rtlCol="0" anchor="t"/>
          <a:lstStyle/>
          <a:p>
            <a:pPr marL="0" indent="0">
              <a:lnSpc>
                <a:spcPts val="5644"/>
              </a:lnSpc>
              <a:buNone/>
            </a:pPr>
            <a:r>
              <a:rPr lang="en-US" sz="4516" dirty="0">
                <a:solidFill>
                  <a:srgbClr val="6EB9FC"/>
                </a:solidFill>
                <a:latin typeface="Lora" pitchFamily="34" charset="0"/>
                <a:ea typeface="Lora" pitchFamily="34" charset="-122"/>
                <a:cs typeface="Lora" pitchFamily="34" charset="-120"/>
              </a:rPr>
              <a:t>Solving Sudoku Puzzles</a:t>
            </a:r>
            <a:endParaRPr lang="en-US" sz="4516" dirty="0"/>
          </a:p>
        </p:txBody>
      </p:sp>
      <p:sp>
        <p:nvSpPr>
          <p:cNvPr id="7" name="Shape 3"/>
          <p:cNvSpPr/>
          <p:nvPr/>
        </p:nvSpPr>
        <p:spPr>
          <a:xfrm>
            <a:off x="1203365" y="1754386"/>
            <a:ext cx="30361" cy="5803106"/>
          </a:xfrm>
          <a:prstGeom prst="rect">
            <a:avLst/>
          </a:prstGeom>
          <a:solidFill>
            <a:srgbClr val="6EB9FC"/>
          </a:solidFill>
          <a:ln/>
        </p:spPr>
      </p:sp>
      <p:sp>
        <p:nvSpPr>
          <p:cNvPr id="8" name="Shape 4"/>
          <p:cNvSpPr/>
          <p:nvPr/>
        </p:nvSpPr>
        <p:spPr>
          <a:xfrm>
            <a:off x="1492627" y="2287369"/>
            <a:ext cx="852964" cy="30361"/>
          </a:xfrm>
          <a:prstGeom prst="rect">
            <a:avLst/>
          </a:prstGeom>
          <a:solidFill>
            <a:srgbClr val="6EB9FC"/>
          </a:solidFill>
          <a:ln/>
        </p:spPr>
      </p:sp>
      <p:sp>
        <p:nvSpPr>
          <p:cNvPr id="9" name="Shape 5"/>
          <p:cNvSpPr/>
          <p:nvPr/>
        </p:nvSpPr>
        <p:spPr>
          <a:xfrm>
            <a:off x="944344" y="2028468"/>
            <a:ext cx="548283" cy="548283"/>
          </a:xfrm>
          <a:prstGeom prst="roundRect">
            <a:avLst>
              <a:gd name="adj" fmla="val 13336"/>
            </a:avLst>
          </a:prstGeom>
          <a:solidFill>
            <a:srgbClr val="363A4A"/>
          </a:solidFill>
          <a:ln/>
        </p:spPr>
      </p:sp>
      <p:sp>
        <p:nvSpPr>
          <p:cNvPr id="10" name="Text 6"/>
          <p:cNvSpPr/>
          <p:nvPr/>
        </p:nvSpPr>
        <p:spPr>
          <a:xfrm>
            <a:off x="1155799" y="2130504"/>
            <a:ext cx="125254" cy="344091"/>
          </a:xfrm>
          <a:prstGeom prst="rect">
            <a:avLst/>
          </a:prstGeom>
          <a:noFill/>
          <a:ln/>
        </p:spPr>
        <p:txBody>
          <a:bodyPr wrap="none" rtlCol="0" anchor="t"/>
          <a:lstStyle/>
          <a:p>
            <a:pPr marL="0" indent="0" algn="ctr">
              <a:lnSpc>
                <a:spcPts val="2709"/>
              </a:lnSpc>
              <a:buNone/>
            </a:pPr>
            <a:r>
              <a:rPr lang="en-US" sz="2709" dirty="0">
                <a:solidFill>
                  <a:srgbClr val="6EB9FC"/>
                </a:solidFill>
                <a:latin typeface="Lora" pitchFamily="34" charset="0"/>
                <a:ea typeface="Lora" pitchFamily="34" charset="-122"/>
                <a:cs typeface="Lora" pitchFamily="34" charset="-120"/>
              </a:rPr>
              <a:t>1</a:t>
            </a:r>
            <a:endParaRPr lang="en-US" sz="2709" dirty="0"/>
          </a:p>
        </p:txBody>
      </p:sp>
      <p:sp>
        <p:nvSpPr>
          <p:cNvPr id="11" name="Text 7"/>
          <p:cNvSpPr/>
          <p:nvPr/>
        </p:nvSpPr>
        <p:spPr>
          <a:xfrm>
            <a:off x="2558891" y="1998107"/>
            <a:ext cx="2867382" cy="358378"/>
          </a:xfrm>
          <a:prstGeom prst="rect">
            <a:avLst/>
          </a:prstGeom>
          <a:noFill/>
          <a:ln/>
        </p:spPr>
        <p:txBody>
          <a:bodyPr wrap="none" rtlCol="0" anchor="t"/>
          <a:lstStyle/>
          <a:p>
            <a:pPr marL="0" indent="0" algn="l">
              <a:lnSpc>
                <a:spcPts val="2822"/>
              </a:lnSpc>
              <a:buNone/>
            </a:pPr>
            <a:r>
              <a:rPr lang="en-US" sz="2258" dirty="0">
                <a:solidFill>
                  <a:srgbClr val="6EB9FC"/>
                </a:solidFill>
                <a:latin typeface="Lora" pitchFamily="34" charset="0"/>
                <a:ea typeface="Lora" pitchFamily="34" charset="-122"/>
                <a:cs typeface="Lora" pitchFamily="34" charset="-120"/>
              </a:rPr>
              <a:t>Analyze</a:t>
            </a:r>
            <a:endParaRPr lang="en-US" sz="2258" dirty="0"/>
          </a:p>
        </p:txBody>
      </p:sp>
      <p:sp>
        <p:nvSpPr>
          <p:cNvPr id="12" name="Text 8"/>
          <p:cNvSpPr/>
          <p:nvPr/>
        </p:nvSpPr>
        <p:spPr>
          <a:xfrm>
            <a:off x="2558891" y="2502694"/>
            <a:ext cx="5732145" cy="779859"/>
          </a:xfrm>
          <a:prstGeom prst="rect">
            <a:avLst/>
          </a:prstGeom>
          <a:noFill/>
          <a:ln/>
        </p:spPr>
        <p:txBody>
          <a:bodyPr wrap="square" rtlCol="0" anchor="t"/>
          <a:lstStyle/>
          <a:p>
            <a:pPr marL="0" indent="0" algn="l">
              <a:lnSpc>
                <a:spcPts val="3071"/>
              </a:lnSpc>
              <a:buNone/>
            </a:pPr>
            <a:r>
              <a:rPr lang="en-US" sz="1919" dirty="0">
                <a:solidFill>
                  <a:srgbClr val="D6E5EF"/>
                </a:solidFill>
                <a:latin typeface="Source Sans Pro" pitchFamily="34" charset="0"/>
                <a:ea typeface="Source Sans Pro" pitchFamily="34" charset="-122"/>
                <a:cs typeface="Source Sans Pro" pitchFamily="34" charset="-120"/>
              </a:rPr>
              <a:t>Carefully examine the given clues and identify the empty cells that need to be filled.</a:t>
            </a:r>
            <a:endParaRPr lang="en-US" sz="1919" dirty="0"/>
          </a:p>
        </p:txBody>
      </p:sp>
      <p:sp>
        <p:nvSpPr>
          <p:cNvPr id="13" name="Shape 9"/>
          <p:cNvSpPr/>
          <p:nvPr/>
        </p:nvSpPr>
        <p:spPr>
          <a:xfrm>
            <a:off x="1492627" y="4302978"/>
            <a:ext cx="852964" cy="30361"/>
          </a:xfrm>
          <a:prstGeom prst="rect">
            <a:avLst/>
          </a:prstGeom>
          <a:solidFill>
            <a:srgbClr val="6EB9FC"/>
          </a:solidFill>
          <a:ln/>
        </p:spPr>
      </p:sp>
      <p:sp>
        <p:nvSpPr>
          <p:cNvPr id="14" name="Shape 10"/>
          <p:cNvSpPr/>
          <p:nvPr/>
        </p:nvSpPr>
        <p:spPr>
          <a:xfrm>
            <a:off x="944344" y="4044077"/>
            <a:ext cx="548283" cy="548283"/>
          </a:xfrm>
          <a:prstGeom prst="roundRect">
            <a:avLst>
              <a:gd name="adj" fmla="val 13336"/>
            </a:avLst>
          </a:prstGeom>
          <a:solidFill>
            <a:srgbClr val="363A4A"/>
          </a:solidFill>
          <a:ln/>
        </p:spPr>
      </p:sp>
      <p:sp>
        <p:nvSpPr>
          <p:cNvPr id="15" name="Text 11"/>
          <p:cNvSpPr/>
          <p:nvPr/>
        </p:nvSpPr>
        <p:spPr>
          <a:xfrm>
            <a:off x="1126034" y="4146113"/>
            <a:ext cx="184785" cy="344091"/>
          </a:xfrm>
          <a:prstGeom prst="rect">
            <a:avLst/>
          </a:prstGeom>
          <a:noFill/>
          <a:ln/>
        </p:spPr>
        <p:txBody>
          <a:bodyPr wrap="none" rtlCol="0" anchor="t"/>
          <a:lstStyle/>
          <a:p>
            <a:pPr marL="0" indent="0" algn="ctr">
              <a:lnSpc>
                <a:spcPts val="2709"/>
              </a:lnSpc>
              <a:buNone/>
            </a:pPr>
            <a:r>
              <a:rPr lang="en-US" sz="2709" dirty="0">
                <a:solidFill>
                  <a:srgbClr val="6EB9FC"/>
                </a:solidFill>
                <a:latin typeface="Lora" pitchFamily="34" charset="0"/>
                <a:ea typeface="Lora" pitchFamily="34" charset="-122"/>
                <a:cs typeface="Lora" pitchFamily="34" charset="-120"/>
              </a:rPr>
              <a:t>2</a:t>
            </a:r>
            <a:endParaRPr lang="en-US" sz="2709" dirty="0"/>
          </a:p>
        </p:txBody>
      </p:sp>
      <p:sp>
        <p:nvSpPr>
          <p:cNvPr id="16" name="Text 12"/>
          <p:cNvSpPr/>
          <p:nvPr/>
        </p:nvSpPr>
        <p:spPr>
          <a:xfrm>
            <a:off x="2558891" y="4013716"/>
            <a:ext cx="2867382" cy="358378"/>
          </a:xfrm>
          <a:prstGeom prst="rect">
            <a:avLst/>
          </a:prstGeom>
          <a:noFill/>
          <a:ln/>
        </p:spPr>
        <p:txBody>
          <a:bodyPr wrap="none" rtlCol="0" anchor="t"/>
          <a:lstStyle/>
          <a:p>
            <a:pPr marL="0" indent="0" algn="l">
              <a:lnSpc>
                <a:spcPts val="2822"/>
              </a:lnSpc>
              <a:buNone/>
            </a:pPr>
            <a:r>
              <a:rPr lang="en-US" sz="2258" dirty="0">
                <a:solidFill>
                  <a:srgbClr val="6EB9FC"/>
                </a:solidFill>
                <a:latin typeface="Lora" pitchFamily="34" charset="0"/>
                <a:ea typeface="Lora" pitchFamily="34" charset="-122"/>
                <a:cs typeface="Lora" pitchFamily="34" charset="-120"/>
              </a:rPr>
              <a:t>Eliminate</a:t>
            </a:r>
            <a:endParaRPr lang="en-US" sz="2258" dirty="0"/>
          </a:p>
        </p:txBody>
      </p:sp>
      <p:sp>
        <p:nvSpPr>
          <p:cNvPr id="17" name="Text 13"/>
          <p:cNvSpPr/>
          <p:nvPr/>
        </p:nvSpPr>
        <p:spPr>
          <a:xfrm>
            <a:off x="2558891" y="4518303"/>
            <a:ext cx="5732145" cy="779859"/>
          </a:xfrm>
          <a:prstGeom prst="rect">
            <a:avLst/>
          </a:prstGeom>
          <a:noFill/>
          <a:ln/>
        </p:spPr>
        <p:txBody>
          <a:bodyPr wrap="square" rtlCol="0" anchor="t"/>
          <a:lstStyle/>
          <a:p>
            <a:pPr marL="0" indent="0" algn="l">
              <a:lnSpc>
                <a:spcPts val="3071"/>
              </a:lnSpc>
              <a:buNone/>
            </a:pPr>
            <a:r>
              <a:rPr lang="en-US" sz="1919" dirty="0">
                <a:solidFill>
                  <a:srgbClr val="D6E5EF"/>
                </a:solidFill>
                <a:latin typeface="Source Sans Pro" pitchFamily="34" charset="0"/>
                <a:ea typeface="Source Sans Pro" pitchFamily="34" charset="-122"/>
                <a:cs typeface="Source Sans Pro" pitchFamily="34" charset="-120"/>
              </a:rPr>
              <a:t>Use logic to rule out the impossible numbers and focus on the viable options.</a:t>
            </a:r>
            <a:endParaRPr lang="en-US" sz="1919" dirty="0"/>
          </a:p>
        </p:txBody>
      </p:sp>
      <p:sp>
        <p:nvSpPr>
          <p:cNvPr id="18" name="Shape 14"/>
          <p:cNvSpPr/>
          <p:nvPr/>
        </p:nvSpPr>
        <p:spPr>
          <a:xfrm>
            <a:off x="1492627" y="6318587"/>
            <a:ext cx="852964" cy="30361"/>
          </a:xfrm>
          <a:prstGeom prst="rect">
            <a:avLst/>
          </a:prstGeom>
          <a:solidFill>
            <a:srgbClr val="6EB9FC"/>
          </a:solidFill>
          <a:ln/>
        </p:spPr>
      </p:sp>
      <p:sp>
        <p:nvSpPr>
          <p:cNvPr id="19" name="Shape 15"/>
          <p:cNvSpPr/>
          <p:nvPr/>
        </p:nvSpPr>
        <p:spPr>
          <a:xfrm>
            <a:off x="944344" y="6059686"/>
            <a:ext cx="548283" cy="548283"/>
          </a:xfrm>
          <a:prstGeom prst="roundRect">
            <a:avLst>
              <a:gd name="adj" fmla="val 13336"/>
            </a:avLst>
          </a:prstGeom>
          <a:solidFill>
            <a:srgbClr val="363A4A"/>
          </a:solidFill>
          <a:ln/>
        </p:spPr>
      </p:sp>
      <p:sp>
        <p:nvSpPr>
          <p:cNvPr id="20" name="Text 16"/>
          <p:cNvSpPr/>
          <p:nvPr/>
        </p:nvSpPr>
        <p:spPr>
          <a:xfrm>
            <a:off x="1122581" y="6161723"/>
            <a:ext cx="191691" cy="344091"/>
          </a:xfrm>
          <a:prstGeom prst="rect">
            <a:avLst/>
          </a:prstGeom>
          <a:noFill/>
          <a:ln/>
        </p:spPr>
        <p:txBody>
          <a:bodyPr wrap="none" rtlCol="0" anchor="t"/>
          <a:lstStyle/>
          <a:p>
            <a:pPr marL="0" indent="0" algn="ctr">
              <a:lnSpc>
                <a:spcPts val="2709"/>
              </a:lnSpc>
              <a:buNone/>
            </a:pPr>
            <a:r>
              <a:rPr lang="en-US" sz="2709" dirty="0">
                <a:solidFill>
                  <a:srgbClr val="6EB9FC"/>
                </a:solidFill>
                <a:latin typeface="Lora" pitchFamily="34" charset="0"/>
                <a:ea typeface="Lora" pitchFamily="34" charset="-122"/>
                <a:cs typeface="Lora" pitchFamily="34" charset="-120"/>
              </a:rPr>
              <a:t>3</a:t>
            </a:r>
            <a:endParaRPr lang="en-US" sz="2709" dirty="0"/>
          </a:p>
        </p:txBody>
      </p:sp>
      <p:sp>
        <p:nvSpPr>
          <p:cNvPr id="21" name="Text 17"/>
          <p:cNvSpPr/>
          <p:nvPr/>
        </p:nvSpPr>
        <p:spPr>
          <a:xfrm>
            <a:off x="2558891" y="6029325"/>
            <a:ext cx="2867382" cy="358378"/>
          </a:xfrm>
          <a:prstGeom prst="rect">
            <a:avLst/>
          </a:prstGeom>
          <a:noFill/>
          <a:ln/>
        </p:spPr>
        <p:txBody>
          <a:bodyPr wrap="none" rtlCol="0" anchor="t"/>
          <a:lstStyle/>
          <a:p>
            <a:pPr marL="0" indent="0" algn="l">
              <a:lnSpc>
                <a:spcPts val="2822"/>
              </a:lnSpc>
              <a:buNone/>
            </a:pPr>
            <a:r>
              <a:rPr lang="en-US" sz="2258" dirty="0">
                <a:solidFill>
                  <a:srgbClr val="6EB9FC"/>
                </a:solidFill>
                <a:latin typeface="Lora" pitchFamily="34" charset="0"/>
                <a:ea typeface="Lora" pitchFamily="34" charset="-122"/>
                <a:cs typeface="Lora" pitchFamily="34" charset="-120"/>
              </a:rPr>
              <a:t>Place</a:t>
            </a:r>
            <a:endParaRPr lang="en-US" sz="2258" dirty="0"/>
          </a:p>
        </p:txBody>
      </p:sp>
      <p:sp>
        <p:nvSpPr>
          <p:cNvPr id="22" name="Text 18"/>
          <p:cNvSpPr/>
          <p:nvPr/>
        </p:nvSpPr>
        <p:spPr>
          <a:xfrm>
            <a:off x="2558891" y="6533912"/>
            <a:ext cx="5732145" cy="779859"/>
          </a:xfrm>
          <a:prstGeom prst="rect">
            <a:avLst/>
          </a:prstGeom>
          <a:noFill/>
          <a:ln/>
        </p:spPr>
        <p:txBody>
          <a:bodyPr wrap="square" rtlCol="0" anchor="t"/>
          <a:lstStyle/>
          <a:p>
            <a:pPr marL="0" indent="0" algn="l">
              <a:lnSpc>
                <a:spcPts val="3071"/>
              </a:lnSpc>
              <a:buNone/>
            </a:pPr>
            <a:r>
              <a:rPr lang="en-US" sz="1919" dirty="0">
                <a:solidFill>
                  <a:srgbClr val="D6E5EF"/>
                </a:solidFill>
                <a:latin typeface="Source Sans Pro" pitchFamily="34" charset="0"/>
                <a:ea typeface="Source Sans Pro" pitchFamily="34" charset="-122"/>
                <a:cs typeface="Source Sans Pro" pitchFamily="34" charset="-120"/>
              </a:rPr>
              <a:t>Strategically place the numbers in the empty cells, ensuring they don't conflict with the existing clues.</a:t>
            </a:r>
            <a:endParaRPr lang="en-US" sz="191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2237065"/>
            <a:ext cx="9160788"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Backtracking Algorithm Explained</a:t>
            </a:r>
            <a:endParaRPr lang="en-US" sz="4574" dirty="0"/>
          </a:p>
        </p:txBody>
      </p:sp>
      <p:sp>
        <p:nvSpPr>
          <p:cNvPr id="5" name="Text 3"/>
          <p:cNvSpPr/>
          <p:nvPr/>
        </p:nvSpPr>
        <p:spPr>
          <a:xfrm>
            <a:off x="968693" y="3580209"/>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The Concept</a:t>
            </a:r>
            <a:endParaRPr lang="en-US" sz="2287" dirty="0"/>
          </a:p>
        </p:txBody>
      </p:sp>
      <p:sp>
        <p:nvSpPr>
          <p:cNvPr id="6" name="Text 4"/>
          <p:cNvSpPr/>
          <p:nvPr/>
        </p:nvSpPr>
        <p:spPr>
          <a:xfrm>
            <a:off x="968693" y="4190167"/>
            <a:ext cx="3828931"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backtracking algorithm is a recursive problem-solving technique used to solve Sudoku puzzles.</a:t>
            </a:r>
            <a:endParaRPr lang="en-US" sz="1944" dirty="0"/>
          </a:p>
        </p:txBody>
      </p:sp>
      <p:sp>
        <p:nvSpPr>
          <p:cNvPr id="7" name="Text 5"/>
          <p:cNvSpPr/>
          <p:nvPr/>
        </p:nvSpPr>
        <p:spPr>
          <a:xfrm>
            <a:off x="5407462" y="3580209"/>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Step-by-Step</a:t>
            </a:r>
            <a:endParaRPr lang="en-US" sz="2287" dirty="0"/>
          </a:p>
        </p:txBody>
      </p:sp>
      <p:sp>
        <p:nvSpPr>
          <p:cNvPr id="8" name="Text 6"/>
          <p:cNvSpPr/>
          <p:nvPr/>
        </p:nvSpPr>
        <p:spPr>
          <a:xfrm>
            <a:off x="5407462" y="4190167"/>
            <a:ext cx="3828931"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It systematically tries different possibilities, backtracking when a solution is found to be invalid.</a:t>
            </a:r>
            <a:endParaRPr lang="en-US" sz="1944" dirty="0"/>
          </a:p>
        </p:txBody>
      </p:sp>
      <p:sp>
        <p:nvSpPr>
          <p:cNvPr id="9" name="Text 7"/>
          <p:cNvSpPr/>
          <p:nvPr/>
        </p:nvSpPr>
        <p:spPr>
          <a:xfrm>
            <a:off x="9846231" y="3580209"/>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Efficiency</a:t>
            </a:r>
            <a:endParaRPr lang="en-US" sz="2287" dirty="0"/>
          </a:p>
        </p:txBody>
      </p:sp>
      <p:sp>
        <p:nvSpPr>
          <p:cNvPr id="10" name="Text 8"/>
          <p:cNvSpPr/>
          <p:nvPr/>
        </p:nvSpPr>
        <p:spPr>
          <a:xfrm>
            <a:off x="9846231" y="4190167"/>
            <a:ext cx="3828931" cy="158019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This approach ensures that the solver finds the optimal solution, even for the most challenging puzzles.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5150" y="1314926"/>
            <a:ext cx="4995982" cy="5599748"/>
          </a:xfrm>
          <a:prstGeom prst="rect">
            <a:avLst/>
          </a:prstGeom>
        </p:spPr>
      </p:pic>
      <p:sp>
        <p:nvSpPr>
          <p:cNvPr id="6" name="Text 2"/>
          <p:cNvSpPr/>
          <p:nvPr/>
        </p:nvSpPr>
        <p:spPr>
          <a:xfrm>
            <a:off x="6173033" y="539948"/>
            <a:ext cx="5740122" cy="576977"/>
          </a:xfrm>
          <a:prstGeom prst="rect">
            <a:avLst/>
          </a:prstGeom>
          <a:noFill/>
          <a:ln/>
        </p:spPr>
        <p:txBody>
          <a:bodyPr wrap="none" rtlCol="0" anchor="t"/>
          <a:lstStyle/>
          <a:p>
            <a:pPr marL="0" indent="0">
              <a:lnSpc>
                <a:spcPts val="4544"/>
              </a:lnSpc>
              <a:buNone/>
            </a:pPr>
            <a:r>
              <a:rPr lang="en-US" sz="3635" dirty="0">
                <a:solidFill>
                  <a:srgbClr val="6EB9FC"/>
                </a:solidFill>
                <a:latin typeface="Lora" pitchFamily="34" charset="0"/>
                <a:ea typeface="Lora" pitchFamily="34" charset="-122"/>
                <a:cs typeface="Lora" pitchFamily="34" charset="-120"/>
              </a:rPr>
              <a:t>Step-by-Step Visualization</a:t>
            </a:r>
            <a:endParaRPr lang="en-US" sz="3635" dirty="0"/>
          </a:p>
        </p:txBody>
      </p:sp>
      <p:pic>
        <p:nvPicPr>
          <p:cNvPr id="7" name="Image 2" descr="preencoded.png"/>
          <p:cNvPicPr>
            <a:picLocks noChangeAspect="1"/>
          </p:cNvPicPr>
          <p:nvPr/>
        </p:nvPicPr>
        <p:blipFill>
          <a:blip r:embed="rId5"/>
          <a:stretch>
            <a:fillRect/>
          </a:stretch>
        </p:blipFill>
        <p:spPr>
          <a:xfrm>
            <a:off x="6173033" y="1411129"/>
            <a:ext cx="980956" cy="1569601"/>
          </a:xfrm>
          <a:prstGeom prst="rect">
            <a:avLst/>
          </a:prstGeom>
        </p:spPr>
      </p:pic>
      <p:sp>
        <p:nvSpPr>
          <p:cNvPr id="8" name="Text 3"/>
          <p:cNvSpPr/>
          <p:nvPr/>
        </p:nvSpPr>
        <p:spPr>
          <a:xfrm>
            <a:off x="7448193" y="1607225"/>
            <a:ext cx="2308146" cy="288488"/>
          </a:xfrm>
          <a:prstGeom prst="rect">
            <a:avLst/>
          </a:prstGeom>
          <a:noFill/>
          <a:ln/>
        </p:spPr>
        <p:txBody>
          <a:bodyPr wrap="none" rtlCol="0" anchor="t"/>
          <a:lstStyle/>
          <a:p>
            <a:pPr marL="0" indent="0" algn="l">
              <a:lnSpc>
                <a:spcPts val="2272"/>
              </a:lnSpc>
              <a:buNone/>
            </a:pPr>
            <a:r>
              <a:rPr lang="en-US" sz="1818" dirty="0">
                <a:solidFill>
                  <a:srgbClr val="6EB9FC"/>
                </a:solidFill>
                <a:latin typeface="Lora" pitchFamily="34" charset="0"/>
                <a:ea typeface="Lora" pitchFamily="34" charset="-122"/>
                <a:cs typeface="Lora" pitchFamily="34" charset="-120"/>
              </a:rPr>
              <a:t>Identify Empty Cell</a:t>
            </a:r>
            <a:endParaRPr lang="en-US" sz="1818" dirty="0"/>
          </a:p>
        </p:txBody>
      </p:sp>
      <p:sp>
        <p:nvSpPr>
          <p:cNvPr id="9" name="Text 4"/>
          <p:cNvSpPr/>
          <p:nvPr/>
        </p:nvSpPr>
        <p:spPr>
          <a:xfrm>
            <a:off x="7448193" y="2013347"/>
            <a:ext cx="6495574" cy="313849"/>
          </a:xfrm>
          <a:prstGeom prst="rect">
            <a:avLst/>
          </a:prstGeom>
          <a:noFill/>
          <a:ln/>
        </p:spPr>
        <p:txBody>
          <a:bodyPr wrap="none" rtlCol="0" anchor="t"/>
          <a:lstStyle/>
          <a:p>
            <a:pPr marL="0" indent="0" algn="l">
              <a:lnSpc>
                <a:spcPts val="2472"/>
              </a:lnSpc>
              <a:buNone/>
            </a:pPr>
            <a:r>
              <a:rPr lang="en-US" sz="1545" dirty="0">
                <a:solidFill>
                  <a:srgbClr val="D6E5EF"/>
                </a:solidFill>
                <a:latin typeface="Source Sans Pro" pitchFamily="34" charset="0"/>
                <a:ea typeface="Source Sans Pro" pitchFamily="34" charset="-122"/>
                <a:cs typeface="Source Sans Pro" pitchFamily="34" charset="-120"/>
              </a:rPr>
              <a:t>The algorithm starts by finding the next empty cell in the grid.</a:t>
            </a:r>
            <a:endParaRPr lang="en-US" sz="1545" dirty="0"/>
          </a:p>
        </p:txBody>
      </p:sp>
      <p:pic>
        <p:nvPicPr>
          <p:cNvPr id="10" name="Image 3" descr="preencoded.png"/>
          <p:cNvPicPr>
            <a:picLocks noChangeAspect="1"/>
          </p:cNvPicPr>
          <p:nvPr/>
        </p:nvPicPr>
        <p:blipFill>
          <a:blip r:embed="rId6"/>
          <a:stretch>
            <a:fillRect/>
          </a:stretch>
        </p:blipFill>
        <p:spPr>
          <a:xfrm>
            <a:off x="6173033" y="2980730"/>
            <a:ext cx="980956" cy="1569601"/>
          </a:xfrm>
          <a:prstGeom prst="rect">
            <a:avLst/>
          </a:prstGeom>
        </p:spPr>
      </p:pic>
      <p:sp>
        <p:nvSpPr>
          <p:cNvPr id="11" name="Text 5"/>
          <p:cNvSpPr/>
          <p:nvPr/>
        </p:nvSpPr>
        <p:spPr>
          <a:xfrm>
            <a:off x="7448193" y="3176826"/>
            <a:ext cx="2308146" cy="288488"/>
          </a:xfrm>
          <a:prstGeom prst="rect">
            <a:avLst/>
          </a:prstGeom>
          <a:noFill/>
          <a:ln/>
        </p:spPr>
        <p:txBody>
          <a:bodyPr wrap="none" rtlCol="0" anchor="t"/>
          <a:lstStyle/>
          <a:p>
            <a:pPr marL="0" indent="0" algn="l">
              <a:lnSpc>
                <a:spcPts val="2272"/>
              </a:lnSpc>
              <a:buNone/>
            </a:pPr>
            <a:r>
              <a:rPr lang="en-US" sz="1818" dirty="0">
                <a:solidFill>
                  <a:srgbClr val="6EB9FC"/>
                </a:solidFill>
                <a:latin typeface="Lora" pitchFamily="34" charset="0"/>
                <a:ea typeface="Lora" pitchFamily="34" charset="-122"/>
                <a:cs typeface="Lora" pitchFamily="34" charset="-120"/>
              </a:rPr>
              <a:t>Try Possible Values</a:t>
            </a:r>
            <a:endParaRPr lang="en-US" sz="1818" dirty="0"/>
          </a:p>
        </p:txBody>
      </p:sp>
      <p:sp>
        <p:nvSpPr>
          <p:cNvPr id="12" name="Text 6"/>
          <p:cNvSpPr/>
          <p:nvPr/>
        </p:nvSpPr>
        <p:spPr>
          <a:xfrm>
            <a:off x="7448193" y="3582948"/>
            <a:ext cx="6495574" cy="313849"/>
          </a:xfrm>
          <a:prstGeom prst="rect">
            <a:avLst/>
          </a:prstGeom>
          <a:noFill/>
          <a:ln/>
        </p:spPr>
        <p:txBody>
          <a:bodyPr wrap="none" rtlCol="0" anchor="t"/>
          <a:lstStyle/>
          <a:p>
            <a:pPr marL="0" indent="0" algn="l">
              <a:lnSpc>
                <a:spcPts val="2472"/>
              </a:lnSpc>
              <a:buNone/>
            </a:pPr>
            <a:r>
              <a:rPr lang="en-US" sz="1545" dirty="0">
                <a:solidFill>
                  <a:srgbClr val="D6E5EF"/>
                </a:solidFill>
                <a:latin typeface="Source Sans Pro" pitchFamily="34" charset="0"/>
                <a:ea typeface="Source Sans Pro" pitchFamily="34" charset="-122"/>
                <a:cs typeface="Source Sans Pro" pitchFamily="34" charset="-120"/>
              </a:rPr>
              <a:t>It then systematically tries filling the cell with numbers 1-9.</a:t>
            </a:r>
            <a:endParaRPr lang="en-US" sz="1545" dirty="0"/>
          </a:p>
        </p:txBody>
      </p:sp>
      <p:pic>
        <p:nvPicPr>
          <p:cNvPr id="13" name="Image 4" descr="preencoded.png"/>
          <p:cNvPicPr>
            <a:picLocks noChangeAspect="1"/>
          </p:cNvPicPr>
          <p:nvPr/>
        </p:nvPicPr>
        <p:blipFill>
          <a:blip r:embed="rId7"/>
          <a:stretch>
            <a:fillRect/>
          </a:stretch>
        </p:blipFill>
        <p:spPr>
          <a:xfrm>
            <a:off x="6173033" y="4550331"/>
            <a:ext cx="980956" cy="1569601"/>
          </a:xfrm>
          <a:prstGeom prst="rect">
            <a:avLst/>
          </a:prstGeom>
        </p:spPr>
      </p:pic>
      <p:sp>
        <p:nvSpPr>
          <p:cNvPr id="14" name="Text 7"/>
          <p:cNvSpPr/>
          <p:nvPr/>
        </p:nvSpPr>
        <p:spPr>
          <a:xfrm>
            <a:off x="7448193" y="4746427"/>
            <a:ext cx="2308146" cy="288488"/>
          </a:xfrm>
          <a:prstGeom prst="rect">
            <a:avLst/>
          </a:prstGeom>
          <a:noFill/>
          <a:ln/>
        </p:spPr>
        <p:txBody>
          <a:bodyPr wrap="none" rtlCol="0" anchor="t"/>
          <a:lstStyle/>
          <a:p>
            <a:pPr marL="0" indent="0" algn="l">
              <a:lnSpc>
                <a:spcPts val="2272"/>
              </a:lnSpc>
              <a:buNone/>
            </a:pPr>
            <a:r>
              <a:rPr lang="en-US" sz="1818" dirty="0">
                <a:solidFill>
                  <a:srgbClr val="6EB9FC"/>
                </a:solidFill>
                <a:latin typeface="Lora" pitchFamily="34" charset="0"/>
                <a:ea typeface="Lora" pitchFamily="34" charset="-122"/>
                <a:cs typeface="Lora" pitchFamily="34" charset="-120"/>
              </a:rPr>
              <a:t>Check Validity</a:t>
            </a:r>
            <a:endParaRPr lang="en-US" sz="1818" dirty="0"/>
          </a:p>
        </p:txBody>
      </p:sp>
      <p:sp>
        <p:nvSpPr>
          <p:cNvPr id="15" name="Text 8"/>
          <p:cNvSpPr/>
          <p:nvPr/>
        </p:nvSpPr>
        <p:spPr>
          <a:xfrm>
            <a:off x="7448193" y="5152549"/>
            <a:ext cx="6495574" cy="313849"/>
          </a:xfrm>
          <a:prstGeom prst="rect">
            <a:avLst/>
          </a:prstGeom>
          <a:noFill/>
          <a:ln/>
        </p:spPr>
        <p:txBody>
          <a:bodyPr wrap="none" rtlCol="0" anchor="t"/>
          <a:lstStyle/>
          <a:p>
            <a:pPr marL="0" indent="0" algn="l">
              <a:lnSpc>
                <a:spcPts val="2472"/>
              </a:lnSpc>
              <a:buNone/>
            </a:pPr>
            <a:r>
              <a:rPr lang="en-US" sz="1545" dirty="0">
                <a:solidFill>
                  <a:srgbClr val="D6E5EF"/>
                </a:solidFill>
                <a:latin typeface="Source Sans Pro" pitchFamily="34" charset="0"/>
                <a:ea typeface="Source Sans Pro" pitchFamily="34" charset="-122"/>
                <a:cs typeface="Source Sans Pro" pitchFamily="34" charset="-120"/>
              </a:rPr>
              <a:t>The solution is checked against the rules to ensure it's valid.</a:t>
            </a:r>
            <a:endParaRPr lang="en-US" sz="1545" dirty="0"/>
          </a:p>
        </p:txBody>
      </p:sp>
      <p:pic>
        <p:nvPicPr>
          <p:cNvPr id="16" name="Image 5" descr="preencoded.png"/>
          <p:cNvPicPr>
            <a:picLocks noChangeAspect="1"/>
          </p:cNvPicPr>
          <p:nvPr/>
        </p:nvPicPr>
        <p:blipFill>
          <a:blip r:embed="rId8"/>
          <a:stretch>
            <a:fillRect/>
          </a:stretch>
        </p:blipFill>
        <p:spPr>
          <a:xfrm>
            <a:off x="6173033" y="6119932"/>
            <a:ext cx="980956" cy="1569601"/>
          </a:xfrm>
          <a:prstGeom prst="rect">
            <a:avLst/>
          </a:prstGeom>
        </p:spPr>
      </p:pic>
      <p:sp>
        <p:nvSpPr>
          <p:cNvPr id="17" name="Text 9"/>
          <p:cNvSpPr/>
          <p:nvPr/>
        </p:nvSpPr>
        <p:spPr>
          <a:xfrm>
            <a:off x="7448193" y="6316028"/>
            <a:ext cx="2308146" cy="288488"/>
          </a:xfrm>
          <a:prstGeom prst="rect">
            <a:avLst/>
          </a:prstGeom>
          <a:noFill/>
          <a:ln/>
        </p:spPr>
        <p:txBody>
          <a:bodyPr wrap="none" rtlCol="0" anchor="t"/>
          <a:lstStyle/>
          <a:p>
            <a:pPr marL="0" indent="0" algn="l">
              <a:lnSpc>
                <a:spcPts val="2272"/>
              </a:lnSpc>
              <a:buNone/>
            </a:pPr>
            <a:r>
              <a:rPr lang="en-US" sz="1818" dirty="0">
                <a:solidFill>
                  <a:srgbClr val="6EB9FC"/>
                </a:solidFill>
                <a:latin typeface="Lora" pitchFamily="34" charset="0"/>
                <a:ea typeface="Lora" pitchFamily="34" charset="-122"/>
                <a:cs typeface="Lora" pitchFamily="34" charset="-120"/>
              </a:rPr>
              <a:t>Backtrack if Needed</a:t>
            </a:r>
            <a:endParaRPr lang="en-US" sz="1818" dirty="0"/>
          </a:p>
        </p:txBody>
      </p:sp>
      <p:sp>
        <p:nvSpPr>
          <p:cNvPr id="18" name="Text 10"/>
          <p:cNvSpPr/>
          <p:nvPr/>
        </p:nvSpPr>
        <p:spPr>
          <a:xfrm>
            <a:off x="7448193" y="6722150"/>
            <a:ext cx="6495574" cy="313849"/>
          </a:xfrm>
          <a:prstGeom prst="rect">
            <a:avLst/>
          </a:prstGeom>
          <a:noFill/>
          <a:ln/>
        </p:spPr>
        <p:txBody>
          <a:bodyPr wrap="none" rtlCol="0" anchor="t"/>
          <a:lstStyle/>
          <a:p>
            <a:pPr marL="0" indent="0" algn="l">
              <a:lnSpc>
                <a:spcPts val="2472"/>
              </a:lnSpc>
              <a:buNone/>
            </a:pPr>
            <a:r>
              <a:rPr lang="en-US" sz="1545" dirty="0">
                <a:solidFill>
                  <a:srgbClr val="D6E5EF"/>
                </a:solidFill>
                <a:latin typeface="Source Sans Pro" pitchFamily="34" charset="0"/>
                <a:ea typeface="Source Sans Pro" pitchFamily="34" charset="-122"/>
                <a:cs typeface="Source Sans Pro" pitchFamily="34" charset="-120"/>
              </a:rPr>
              <a:t>If a solution is invalid, the algorithm backtracks and tries a new value.</a:t>
            </a:r>
            <a:endParaRPr lang="en-US" sz="15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624"/>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31624"/>
          </a:xfrm>
          <a:prstGeom prst="rect">
            <a:avLst/>
          </a:prstGeom>
        </p:spPr>
      </p:pic>
      <p:pic>
        <p:nvPicPr>
          <p:cNvPr id="5" name="Image 1" descr="preencoded.png"/>
          <p:cNvPicPr>
            <a:picLocks noChangeAspect="1"/>
          </p:cNvPicPr>
          <p:nvPr/>
        </p:nvPicPr>
        <p:blipFill>
          <a:blip r:embed="rId4"/>
          <a:stretch>
            <a:fillRect/>
          </a:stretch>
        </p:blipFill>
        <p:spPr>
          <a:xfrm>
            <a:off x="244793" y="1873448"/>
            <a:ext cx="4996696" cy="4484608"/>
          </a:xfrm>
          <a:prstGeom prst="rect">
            <a:avLst/>
          </a:prstGeom>
        </p:spPr>
      </p:pic>
      <p:sp>
        <p:nvSpPr>
          <p:cNvPr id="6" name="Text 2"/>
          <p:cNvSpPr/>
          <p:nvPr/>
        </p:nvSpPr>
        <p:spPr>
          <a:xfrm>
            <a:off x="6172081" y="538758"/>
            <a:ext cx="5549622" cy="576263"/>
          </a:xfrm>
          <a:prstGeom prst="rect">
            <a:avLst/>
          </a:prstGeom>
          <a:noFill/>
          <a:ln/>
        </p:spPr>
        <p:txBody>
          <a:bodyPr wrap="none" rtlCol="0" anchor="t"/>
          <a:lstStyle/>
          <a:p>
            <a:pPr marL="0" indent="0">
              <a:lnSpc>
                <a:spcPts val="4537"/>
              </a:lnSpc>
              <a:buNone/>
            </a:pPr>
            <a:r>
              <a:rPr lang="en-US" sz="3630" dirty="0">
                <a:solidFill>
                  <a:srgbClr val="6EB9FC"/>
                </a:solidFill>
                <a:latin typeface="Lora" pitchFamily="34" charset="0"/>
                <a:ea typeface="Lora" pitchFamily="34" charset="-122"/>
                <a:cs typeface="Lora" pitchFamily="34" charset="-120"/>
              </a:rPr>
              <a:t>Handling Difficult Puzzles</a:t>
            </a:r>
            <a:endParaRPr lang="en-US" sz="3630" dirty="0"/>
          </a:p>
        </p:txBody>
      </p:sp>
      <p:sp>
        <p:nvSpPr>
          <p:cNvPr id="7" name="Shape 3"/>
          <p:cNvSpPr/>
          <p:nvPr/>
        </p:nvSpPr>
        <p:spPr>
          <a:xfrm>
            <a:off x="6172081" y="1408867"/>
            <a:ext cx="7772638" cy="1424107"/>
          </a:xfrm>
          <a:prstGeom prst="roundRect">
            <a:avLst>
              <a:gd name="adj" fmla="val 4127"/>
            </a:avLst>
          </a:prstGeom>
          <a:solidFill>
            <a:srgbClr val="363A4A"/>
          </a:solidFill>
          <a:ln/>
        </p:spPr>
      </p:sp>
      <p:sp>
        <p:nvSpPr>
          <p:cNvPr id="8" name="Text 4"/>
          <p:cNvSpPr/>
          <p:nvPr/>
        </p:nvSpPr>
        <p:spPr>
          <a:xfrm>
            <a:off x="6367939" y="1604724"/>
            <a:ext cx="2323981" cy="288131"/>
          </a:xfrm>
          <a:prstGeom prst="rect">
            <a:avLst/>
          </a:prstGeom>
          <a:noFill/>
          <a:ln/>
        </p:spPr>
        <p:txBody>
          <a:bodyPr wrap="none" rtlCol="0" anchor="t"/>
          <a:lstStyle/>
          <a:p>
            <a:pPr marL="0" indent="0">
              <a:lnSpc>
                <a:spcPts val="2269"/>
              </a:lnSpc>
              <a:buNone/>
            </a:pPr>
            <a:r>
              <a:rPr lang="en-US" sz="1815" dirty="0">
                <a:solidFill>
                  <a:srgbClr val="6EB9FC"/>
                </a:solidFill>
                <a:latin typeface="Lora" pitchFamily="34" charset="0"/>
                <a:ea typeface="Lora" pitchFamily="34" charset="-122"/>
                <a:cs typeface="Lora" pitchFamily="34" charset="-120"/>
              </a:rPr>
              <a:t>Advanced Techniques</a:t>
            </a:r>
            <a:endParaRPr lang="en-US" sz="1815" dirty="0"/>
          </a:p>
        </p:txBody>
      </p:sp>
      <p:sp>
        <p:nvSpPr>
          <p:cNvPr id="9" name="Text 5"/>
          <p:cNvSpPr/>
          <p:nvPr/>
        </p:nvSpPr>
        <p:spPr>
          <a:xfrm>
            <a:off x="6367939" y="2010370"/>
            <a:ext cx="7380923" cy="626745"/>
          </a:xfrm>
          <a:prstGeom prst="rect">
            <a:avLst/>
          </a:prstGeom>
          <a:noFill/>
          <a:ln/>
        </p:spPr>
        <p:txBody>
          <a:bodyPr wrap="square" rtlCol="0" anchor="t"/>
          <a:lstStyle/>
          <a:p>
            <a:pPr marL="0" indent="0">
              <a:lnSpc>
                <a:spcPts val="2468"/>
              </a:lnSpc>
              <a:buNone/>
            </a:pPr>
            <a:r>
              <a:rPr lang="en-US" sz="1543" dirty="0">
                <a:solidFill>
                  <a:srgbClr val="D6E5EF"/>
                </a:solidFill>
                <a:latin typeface="Source Sans Pro" pitchFamily="34" charset="0"/>
                <a:ea typeface="Source Sans Pro" pitchFamily="34" charset="-122"/>
                <a:cs typeface="Source Sans Pro" pitchFamily="34" charset="-120"/>
              </a:rPr>
              <a:t>For challenging puzzles, the solver may employ more sophisticated strategies, such as hidden singles and naked pairs.</a:t>
            </a:r>
            <a:endParaRPr lang="en-US" sz="1543" dirty="0"/>
          </a:p>
        </p:txBody>
      </p:sp>
      <p:sp>
        <p:nvSpPr>
          <p:cNvPr id="10" name="Shape 6"/>
          <p:cNvSpPr/>
          <p:nvPr/>
        </p:nvSpPr>
        <p:spPr>
          <a:xfrm>
            <a:off x="6172081" y="3028831"/>
            <a:ext cx="7772638" cy="1424107"/>
          </a:xfrm>
          <a:prstGeom prst="roundRect">
            <a:avLst>
              <a:gd name="adj" fmla="val 4127"/>
            </a:avLst>
          </a:prstGeom>
          <a:solidFill>
            <a:srgbClr val="363A4A"/>
          </a:solidFill>
          <a:ln/>
        </p:spPr>
      </p:sp>
      <p:sp>
        <p:nvSpPr>
          <p:cNvPr id="11" name="Text 7"/>
          <p:cNvSpPr/>
          <p:nvPr/>
        </p:nvSpPr>
        <p:spPr>
          <a:xfrm>
            <a:off x="6367939" y="3224689"/>
            <a:ext cx="2347674" cy="288131"/>
          </a:xfrm>
          <a:prstGeom prst="rect">
            <a:avLst/>
          </a:prstGeom>
          <a:noFill/>
          <a:ln/>
        </p:spPr>
        <p:txBody>
          <a:bodyPr wrap="none" rtlCol="0" anchor="t"/>
          <a:lstStyle/>
          <a:p>
            <a:pPr marL="0" indent="0">
              <a:lnSpc>
                <a:spcPts val="2269"/>
              </a:lnSpc>
              <a:buNone/>
            </a:pPr>
            <a:r>
              <a:rPr lang="en-US" sz="1815" dirty="0">
                <a:solidFill>
                  <a:srgbClr val="6EB9FC"/>
                </a:solidFill>
                <a:latin typeface="Lora" pitchFamily="34" charset="0"/>
                <a:ea typeface="Lora" pitchFamily="34" charset="-122"/>
                <a:cs typeface="Lora" pitchFamily="34" charset="-120"/>
              </a:rPr>
              <a:t>Brute Force Approach</a:t>
            </a:r>
            <a:endParaRPr lang="en-US" sz="1815" dirty="0"/>
          </a:p>
        </p:txBody>
      </p:sp>
      <p:sp>
        <p:nvSpPr>
          <p:cNvPr id="12" name="Text 8"/>
          <p:cNvSpPr/>
          <p:nvPr/>
        </p:nvSpPr>
        <p:spPr>
          <a:xfrm>
            <a:off x="6367939" y="3630335"/>
            <a:ext cx="7380923" cy="626745"/>
          </a:xfrm>
          <a:prstGeom prst="rect">
            <a:avLst/>
          </a:prstGeom>
          <a:noFill/>
          <a:ln/>
        </p:spPr>
        <p:txBody>
          <a:bodyPr wrap="square" rtlCol="0" anchor="t"/>
          <a:lstStyle/>
          <a:p>
            <a:pPr marL="0" indent="0">
              <a:lnSpc>
                <a:spcPts val="2468"/>
              </a:lnSpc>
              <a:buNone/>
            </a:pPr>
            <a:r>
              <a:rPr lang="en-US" sz="1543" dirty="0">
                <a:solidFill>
                  <a:srgbClr val="D6E5EF"/>
                </a:solidFill>
                <a:latin typeface="Source Sans Pro" pitchFamily="34" charset="0"/>
                <a:ea typeface="Source Sans Pro" pitchFamily="34" charset="-122"/>
                <a:cs typeface="Source Sans Pro" pitchFamily="34" charset="-120"/>
              </a:rPr>
              <a:t>If logic-based methods fail, the solver can resort to a brute-force approach, systematically trying all possible combinations.</a:t>
            </a:r>
            <a:endParaRPr lang="en-US" sz="1543" dirty="0"/>
          </a:p>
        </p:txBody>
      </p:sp>
      <p:sp>
        <p:nvSpPr>
          <p:cNvPr id="13" name="Shape 9"/>
          <p:cNvSpPr/>
          <p:nvPr/>
        </p:nvSpPr>
        <p:spPr>
          <a:xfrm>
            <a:off x="6172081" y="4648795"/>
            <a:ext cx="7772638" cy="1424107"/>
          </a:xfrm>
          <a:prstGeom prst="roundRect">
            <a:avLst>
              <a:gd name="adj" fmla="val 4127"/>
            </a:avLst>
          </a:prstGeom>
          <a:solidFill>
            <a:srgbClr val="363A4A"/>
          </a:solidFill>
          <a:ln/>
        </p:spPr>
      </p:sp>
      <p:sp>
        <p:nvSpPr>
          <p:cNvPr id="14" name="Text 10"/>
          <p:cNvSpPr/>
          <p:nvPr/>
        </p:nvSpPr>
        <p:spPr>
          <a:xfrm>
            <a:off x="6367939" y="4844653"/>
            <a:ext cx="2567464" cy="288131"/>
          </a:xfrm>
          <a:prstGeom prst="rect">
            <a:avLst/>
          </a:prstGeom>
          <a:noFill/>
          <a:ln/>
        </p:spPr>
        <p:txBody>
          <a:bodyPr wrap="none" rtlCol="0" anchor="t"/>
          <a:lstStyle/>
          <a:p>
            <a:pPr marL="0" indent="0">
              <a:lnSpc>
                <a:spcPts val="2269"/>
              </a:lnSpc>
              <a:buNone/>
            </a:pPr>
            <a:r>
              <a:rPr lang="en-US" sz="1815" dirty="0">
                <a:solidFill>
                  <a:srgbClr val="6EB9FC"/>
                </a:solidFill>
                <a:latin typeface="Lora" pitchFamily="34" charset="0"/>
                <a:ea typeface="Lora" pitchFamily="34" charset="-122"/>
                <a:cs typeface="Lora" pitchFamily="34" charset="-120"/>
              </a:rPr>
              <a:t>Optimized Performance</a:t>
            </a:r>
            <a:endParaRPr lang="en-US" sz="1815" dirty="0"/>
          </a:p>
        </p:txBody>
      </p:sp>
      <p:sp>
        <p:nvSpPr>
          <p:cNvPr id="15" name="Text 11"/>
          <p:cNvSpPr/>
          <p:nvPr/>
        </p:nvSpPr>
        <p:spPr>
          <a:xfrm>
            <a:off x="6367939" y="5250299"/>
            <a:ext cx="7380923" cy="626745"/>
          </a:xfrm>
          <a:prstGeom prst="rect">
            <a:avLst/>
          </a:prstGeom>
          <a:noFill/>
          <a:ln/>
        </p:spPr>
        <p:txBody>
          <a:bodyPr wrap="square" rtlCol="0" anchor="t"/>
          <a:lstStyle/>
          <a:p>
            <a:pPr marL="0" indent="0">
              <a:lnSpc>
                <a:spcPts val="2468"/>
              </a:lnSpc>
              <a:buNone/>
            </a:pPr>
            <a:r>
              <a:rPr lang="en-US" sz="1543" dirty="0">
                <a:solidFill>
                  <a:srgbClr val="D6E5EF"/>
                </a:solidFill>
                <a:latin typeface="Source Sans Pro" pitchFamily="34" charset="0"/>
                <a:ea typeface="Source Sans Pro" pitchFamily="34" charset="-122"/>
                <a:cs typeface="Source Sans Pro" pitchFamily="34" charset="-120"/>
              </a:rPr>
              <a:t>The visualizer ensures the solver remains efficient, even when tackling the most intricate Sudoku puzzles.</a:t>
            </a:r>
            <a:endParaRPr lang="en-US" sz="1543" dirty="0"/>
          </a:p>
        </p:txBody>
      </p:sp>
      <p:sp>
        <p:nvSpPr>
          <p:cNvPr id="16" name="Shape 12"/>
          <p:cNvSpPr/>
          <p:nvPr/>
        </p:nvSpPr>
        <p:spPr>
          <a:xfrm>
            <a:off x="6172081" y="6268760"/>
            <a:ext cx="7772638" cy="1424107"/>
          </a:xfrm>
          <a:prstGeom prst="roundRect">
            <a:avLst>
              <a:gd name="adj" fmla="val 4127"/>
            </a:avLst>
          </a:prstGeom>
          <a:solidFill>
            <a:srgbClr val="363A4A"/>
          </a:solidFill>
          <a:ln/>
        </p:spPr>
      </p:sp>
      <p:sp>
        <p:nvSpPr>
          <p:cNvPr id="17" name="Text 13"/>
          <p:cNvSpPr/>
          <p:nvPr/>
        </p:nvSpPr>
        <p:spPr>
          <a:xfrm>
            <a:off x="6367939" y="6464618"/>
            <a:ext cx="2304812" cy="288131"/>
          </a:xfrm>
          <a:prstGeom prst="rect">
            <a:avLst/>
          </a:prstGeom>
          <a:noFill/>
          <a:ln/>
        </p:spPr>
        <p:txBody>
          <a:bodyPr wrap="none" rtlCol="0" anchor="t"/>
          <a:lstStyle/>
          <a:p>
            <a:pPr marL="0" indent="0">
              <a:lnSpc>
                <a:spcPts val="2269"/>
              </a:lnSpc>
              <a:buNone/>
            </a:pPr>
            <a:r>
              <a:rPr lang="en-US" sz="1815" dirty="0">
                <a:solidFill>
                  <a:srgbClr val="6EB9FC"/>
                </a:solidFill>
                <a:latin typeface="Lora" pitchFamily="34" charset="0"/>
                <a:ea typeface="Lora" pitchFamily="34" charset="-122"/>
                <a:cs typeface="Lora" pitchFamily="34" charset="-120"/>
              </a:rPr>
              <a:t>Elegant Solutions</a:t>
            </a:r>
            <a:endParaRPr lang="en-US" sz="1815" dirty="0"/>
          </a:p>
        </p:txBody>
      </p:sp>
      <p:sp>
        <p:nvSpPr>
          <p:cNvPr id="18" name="Text 14"/>
          <p:cNvSpPr/>
          <p:nvPr/>
        </p:nvSpPr>
        <p:spPr>
          <a:xfrm>
            <a:off x="6367939" y="6870263"/>
            <a:ext cx="7380923" cy="626745"/>
          </a:xfrm>
          <a:prstGeom prst="rect">
            <a:avLst/>
          </a:prstGeom>
          <a:noFill/>
          <a:ln/>
        </p:spPr>
        <p:txBody>
          <a:bodyPr wrap="square" rtlCol="0" anchor="t"/>
          <a:lstStyle/>
          <a:p>
            <a:pPr marL="0" indent="0">
              <a:lnSpc>
                <a:spcPts val="2468"/>
              </a:lnSpc>
              <a:buNone/>
            </a:pPr>
            <a:r>
              <a:rPr lang="en-US" sz="1543" dirty="0">
                <a:solidFill>
                  <a:srgbClr val="D6E5EF"/>
                </a:solidFill>
                <a:latin typeface="Source Sans Pro" pitchFamily="34" charset="0"/>
                <a:ea typeface="Source Sans Pro" pitchFamily="34" charset="-122"/>
                <a:cs typeface="Source Sans Pro" pitchFamily="34" charset="-120"/>
              </a:rPr>
              <a:t>The visualizer presents the solving process in a clear and intuitive manner, highlighting the solver's logic and decision-making.</a:t>
            </a:r>
            <a:endParaRPr lang="en-US" sz="154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480548"/>
            <a:ext cx="5054322" cy="3268504"/>
          </a:xfrm>
          <a:prstGeom prst="rect">
            <a:avLst/>
          </a:prstGeom>
        </p:spPr>
      </p:pic>
      <p:sp>
        <p:nvSpPr>
          <p:cNvPr id="6" name="Text 2"/>
          <p:cNvSpPr/>
          <p:nvPr/>
        </p:nvSpPr>
        <p:spPr>
          <a:xfrm>
            <a:off x="604837" y="475298"/>
            <a:ext cx="4120872" cy="508159"/>
          </a:xfrm>
          <a:prstGeom prst="rect">
            <a:avLst/>
          </a:prstGeom>
          <a:noFill/>
          <a:ln/>
        </p:spPr>
        <p:txBody>
          <a:bodyPr wrap="none" rtlCol="0" anchor="t"/>
          <a:lstStyle/>
          <a:p>
            <a:pPr marL="0" indent="0">
              <a:lnSpc>
                <a:spcPts val="4002"/>
              </a:lnSpc>
              <a:buNone/>
            </a:pPr>
            <a:r>
              <a:rPr lang="en-US" sz="3202" dirty="0">
                <a:solidFill>
                  <a:srgbClr val="6EB9FC"/>
                </a:solidFill>
                <a:latin typeface="Lora" pitchFamily="34" charset="0"/>
                <a:ea typeface="Lora" pitchFamily="34" charset="-122"/>
                <a:cs typeface="Lora" pitchFamily="34" charset="-120"/>
              </a:rPr>
              <a:t>Optimizing the Solver</a:t>
            </a:r>
            <a:endParaRPr lang="en-US" sz="3202" dirty="0"/>
          </a:p>
        </p:txBody>
      </p:sp>
      <p:pic>
        <p:nvPicPr>
          <p:cNvPr id="7" name="Image 2" descr="preencoded.png"/>
          <p:cNvPicPr>
            <a:picLocks noChangeAspect="1"/>
          </p:cNvPicPr>
          <p:nvPr/>
        </p:nvPicPr>
        <p:blipFill>
          <a:blip r:embed="rId5"/>
          <a:stretch>
            <a:fillRect/>
          </a:stretch>
        </p:blipFill>
        <p:spPr>
          <a:xfrm>
            <a:off x="604837" y="1242655"/>
            <a:ext cx="431959" cy="431959"/>
          </a:xfrm>
          <a:prstGeom prst="rect">
            <a:avLst/>
          </a:prstGeom>
        </p:spPr>
      </p:pic>
      <p:sp>
        <p:nvSpPr>
          <p:cNvPr id="8" name="Text 3"/>
          <p:cNvSpPr/>
          <p:nvPr/>
        </p:nvSpPr>
        <p:spPr>
          <a:xfrm>
            <a:off x="604837" y="1847374"/>
            <a:ext cx="2401491" cy="254198"/>
          </a:xfrm>
          <a:prstGeom prst="rect">
            <a:avLst/>
          </a:prstGeom>
          <a:noFill/>
          <a:ln/>
        </p:spPr>
        <p:txBody>
          <a:bodyPr wrap="none" rtlCol="0" anchor="t"/>
          <a:lstStyle/>
          <a:p>
            <a:pPr marL="0" indent="0" algn="l">
              <a:lnSpc>
                <a:spcPts val="2001"/>
              </a:lnSpc>
              <a:buNone/>
            </a:pPr>
            <a:r>
              <a:rPr lang="en-US" sz="1601" dirty="0">
                <a:solidFill>
                  <a:srgbClr val="6EB9FC"/>
                </a:solidFill>
                <a:latin typeface="Lora" pitchFamily="34" charset="0"/>
                <a:ea typeface="Lora" pitchFamily="34" charset="-122"/>
                <a:cs typeface="Lora" pitchFamily="34" charset="-120"/>
              </a:rPr>
              <a:t>Computational Efficiency</a:t>
            </a:r>
            <a:endParaRPr lang="en-US" sz="1601" dirty="0"/>
          </a:p>
        </p:txBody>
      </p:sp>
      <p:sp>
        <p:nvSpPr>
          <p:cNvPr id="9" name="Text 4"/>
          <p:cNvSpPr/>
          <p:nvPr/>
        </p:nvSpPr>
        <p:spPr>
          <a:xfrm>
            <a:off x="604837" y="2205157"/>
            <a:ext cx="7934325" cy="276582"/>
          </a:xfrm>
          <a:prstGeom prst="rect">
            <a:avLst/>
          </a:prstGeom>
          <a:noFill/>
          <a:ln/>
        </p:spPr>
        <p:txBody>
          <a:bodyPr wrap="none" rtlCol="0" anchor="t"/>
          <a:lstStyle/>
          <a:p>
            <a:pPr marL="0" indent="0" algn="l">
              <a:lnSpc>
                <a:spcPts val="2177"/>
              </a:lnSpc>
              <a:buNone/>
            </a:pPr>
            <a:r>
              <a:rPr lang="en-US" sz="1361" dirty="0">
                <a:solidFill>
                  <a:srgbClr val="D6E5EF"/>
                </a:solidFill>
                <a:latin typeface="Source Sans Pro" pitchFamily="34" charset="0"/>
                <a:ea typeface="Source Sans Pro" pitchFamily="34" charset="-122"/>
                <a:cs typeface="Source Sans Pro" pitchFamily="34" charset="-120"/>
              </a:rPr>
              <a:t>The solver is designed to minimize computational overhead, ensuring fast and accurate solutions.</a:t>
            </a:r>
            <a:endParaRPr lang="en-US" sz="1361" dirty="0"/>
          </a:p>
        </p:txBody>
      </p:sp>
      <p:pic>
        <p:nvPicPr>
          <p:cNvPr id="10" name="Image 3" descr="preencoded.png"/>
          <p:cNvPicPr>
            <a:picLocks noChangeAspect="1"/>
          </p:cNvPicPr>
          <p:nvPr/>
        </p:nvPicPr>
        <p:blipFill>
          <a:blip r:embed="rId6"/>
          <a:stretch>
            <a:fillRect/>
          </a:stretch>
        </p:blipFill>
        <p:spPr>
          <a:xfrm>
            <a:off x="604837" y="3000137"/>
            <a:ext cx="431959" cy="431959"/>
          </a:xfrm>
          <a:prstGeom prst="rect">
            <a:avLst/>
          </a:prstGeom>
        </p:spPr>
      </p:pic>
      <p:sp>
        <p:nvSpPr>
          <p:cNvPr id="11" name="Text 5"/>
          <p:cNvSpPr/>
          <p:nvPr/>
        </p:nvSpPr>
        <p:spPr>
          <a:xfrm>
            <a:off x="604837" y="3604855"/>
            <a:ext cx="2081451" cy="254198"/>
          </a:xfrm>
          <a:prstGeom prst="rect">
            <a:avLst/>
          </a:prstGeom>
          <a:noFill/>
          <a:ln/>
        </p:spPr>
        <p:txBody>
          <a:bodyPr wrap="none" rtlCol="0" anchor="t"/>
          <a:lstStyle/>
          <a:p>
            <a:pPr marL="0" indent="0" algn="l">
              <a:lnSpc>
                <a:spcPts val="2001"/>
              </a:lnSpc>
              <a:buNone/>
            </a:pPr>
            <a:r>
              <a:rPr lang="en-US" sz="1601" dirty="0">
                <a:solidFill>
                  <a:srgbClr val="6EB9FC"/>
                </a:solidFill>
                <a:latin typeface="Lora" pitchFamily="34" charset="0"/>
                <a:ea typeface="Lora" pitchFamily="34" charset="-122"/>
                <a:cs typeface="Lora" pitchFamily="34" charset="-120"/>
              </a:rPr>
              <a:t>Memory Management</a:t>
            </a:r>
            <a:endParaRPr lang="en-US" sz="1601" dirty="0"/>
          </a:p>
        </p:txBody>
      </p:sp>
      <p:sp>
        <p:nvSpPr>
          <p:cNvPr id="12" name="Text 6"/>
          <p:cNvSpPr/>
          <p:nvPr/>
        </p:nvSpPr>
        <p:spPr>
          <a:xfrm>
            <a:off x="604837" y="3962638"/>
            <a:ext cx="7934325" cy="276582"/>
          </a:xfrm>
          <a:prstGeom prst="rect">
            <a:avLst/>
          </a:prstGeom>
          <a:noFill/>
          <a:ln/>
        </p:spPr>
        <p:txBody>
          <a:bodyPr wrap="none" rtlCol="0" anchor="t"/>
          <a:lstStyle/>
          <a:p>
            <a:pPr marL="0" indent="0" algn="l">
              <a:lnSpc>
                <a:spcPts val="2177"/>
              </a:lnSpc>
              <a:buNone/>
            </a:pPr>
            <a:r>
              <a:rPr lang="en-US" sz="1361" dirty="0">
                <a:solidFill>
                  <a:srgbClr val="D6E5EF"/>
                </a:solidFill>
                <a:latin typeface="Source Sans Pro" pitchFamily="34" charset="0"/>
                <a:ea typeface="Source Sans Pro" pitchFamily="34" charset="-122"/>
                <a:cs typeface="Source Sans Pro" pitchFamily="34" charset="-120"/>
              </a:rPr>
              <a:t>Careful memory allocation and data structures optimize the solver's memory usage, even for large puzzles.</a:t>
            </a:r>
            <a:endParaRPr lang="en-US" sz="1361" dirty="0"/>
          </a:p>
        </p:txBody>
      </p:sp>
      <p:pic>
        <p:nvPicPr>
          <p:cNvPr id="13" name="Image 4" descr="preencoded.png"/>
          <p:cNvPicPr>
            <a:picLocks noChangeAspect="1"/>
          </p:cNvPicPr>
          <p:nvPr/>
        </p:nvPicPr>
        <p:blipFill>
          <a:blip r:embed="rId7"/>
          <a:stretch>
            <a:fillRect/>
          </a:stretch>
        </p:blipFill>
        <p:spPr>
          <a:xfrm>
            <a:off x="604837" y="4757618"/>
            <a:ext cx="431959" cy="431959"/>
          </a:xfrm>
          <a:prstGeom prst="rect">
            <a:avLst/>
          </a:prstGeom>
        </p:spPr>
      </p:pic>
      <p:sp>
        <p:nvSpPr>
          <p:cNvPr id="14" name="Text 7"/>
          <p:cNvSpPr/>
          <p:nvPr/>
        </p:nvSpPr>
        <p:spPr>
          <a:xfrm>
            <a:off x="604837" y="5362337"/>
            <a:ext cx="2533888" cy="254198"/>
          </a:xfrm>
          <a:prstGeom prst="rect">
            <a:avLst/>
          </a:prstGeom>
          <a:noFill/>
          <a:ln/>
        </p:spPr>
        <p:txBody>
          <a:bodyPr wrap="none" rtlCol="0" anchor="t"/>
          <a:lstStyle/>
          <a:p>
            <a:pPr marL="0" indent="0" algn="l">
              <a:lnSpc>
                <a:spcPts val="2001"/>
              </a:lnSpc>
              <a:buNone/>
            </a:pPr>
            <a:r>
              <a:rPr lang="en-US" sz="1601" dirty="0">
                <a:solidFill>
                  <a:srgbClr val="6EB9FC"/>
                </a:solidFill>
                <a:latin typeface="Lora" pitchFamily="34" charset="0"/>
                <a:ea typeface="Lora" pitchFamily="34" charset="-122"/>
                <a:cs typeface="Lora" pitchFamily="34" charset="-120"/>
              </a:rPr>
              <a:t>Algorithmic Improvements</a:t>
            </a:r>
            <a:endParaRPr lang="en-US" sz="1601" dirty="0"/>
          </a:p>
        </p:txBody>
      </p:sp>
      <p:sp>
        <p:nvSpPr>
          <p:cNvPr id="15" name="Text 8"/>
          <p:cNvSpPr/>
          <p:nvPr/>
        </p:nvSpPr>
        <p:spPr>
          <a:xfrm>
            <a:off x="604837" y="5720120"/>
            <a:ext cx="7934325" cy="276582"/>
          </a:xfrm>
          <a:prstGeom prst="rect">
            <a:avLst/>
          </a:prstGeom>
          <a:noFill/>
          <a:ln/>
        </p:spPr>
        <p:txBody>
          <a:bodyPr wrap="none" rtlCol="0" anchor="t"/>
          <a:lstStyle/>
          <a:p>
            <a:pPr marL="0" indent="0" algn="l">
              <a:lnSpc>
                <a:spcPts val="2177"/>
              </a:lnSpc>
              <a:buNone/>
            </a:pPr>
            <a:r>
              <a:rPr lang="en-US" sz="1361" dirty="0">
                <a:solidFill>
                  <a:srgbClr val="D6E5EF"/>
                </a:solidFill>
                <a:latin typeface="Source Sans Pro" pitchFamily="34" charset="0"/>
                <a:ea typeface="Source Sans Pro" pitchFamily="34" charset="-122"/>
                <a:cs typeface="Source Sans Pro" pitchFamily="34" charset="-120"/>
              </a:rPr>
              <a:t>Continuous research and development refine the backtracking algorithm, making it more robust and versatile.</a:t>
            </a:r>
            <a:endParaRPr lang="en-US" sz="1361" dirty="0"/>
          </a:p>
        </p:txBody>
      </p:sp>
      <p:pic>
        <p:nvPicPr>
          <p:cNvPr id="16" name="Image 5" descr="preencoded.png"/>
          <p:cNvPicPr>
            <a:picLocks noChangeAspect="1"/>
          </p:cNvPicPr>
          <p:nvPr/>
        </p:nvPicPr>
        <p:blipFill>
          <a:blip r:embed="rId8"/>
          <a:stretch>
            <a:fillRect/>
          </a:stretch>
        </p:blipFill>
        <p:spPr>
          <a:xfrm>
            <a:off x="604837" y="6515100"/>
            <a:ext cx="431959" cy="431959"/>
          </a:xfrm>
          <a:prstGeom prst="rect">
            <a:avLst/>
          </a:prstGeom>
        </p:spPr>
      </p:pic>
      <p:sp>
        <p:nvSpPr>
          <p:cNvPr id="17" name="Text 9"/>
          <p:cNvSpPr/>
          <p:nvPr/>
        </p:nvSpPr>
        <p:spPr>
          <a:xfrm>
            <a:off x="604837" y="7119818"/>
            <a:ext cx="2033111" cy="254198"/>
          </a:xfrm>
          <a:prstGeom prst="rect">
            <a:avLst/>
          </a:prstGeom>
          <a:noFill/>
          <a:ln/>
        </p:spPr>
        <p:txBody>
          <a:bodyPr wrap="none" rtlCol="0" anchor="t"/>
          <a:lstStyle/>
          <a:p>
            <a:pPr marL="0" indent="0" algn="l">
              <a:lnSpc>
                <a:spcPts val="2001"/>
              </a:lnSpc>
              <a:buNone/>
            </a:pPr>
            <a:r>
              <a:rPr lang="en-US" sz="1601" dirty="0">
                <a:solidFill>
                  <a:srgbClr val="6EB9FC"/>
                </a:solidFill>
                <a:latin typeface="Lora" pitchFamily="34" charset="0"/>
                <a:ea typeface="Lora" pitchFamily="34" charset="-122"/>
                <a:cs typeface="Lora" pitchFamily="34" charset="-120"/>
              </a:rPr>
              <a:t>Code Optimization</a:t>
            </a:r>
            <a:endParaRPr lang="en-US" sz="1601" dirty="0"/>
          </a:p>
        </p:txBody>
      </p:sp>
      <p:sp>
        <p:nvSpPr>
          <p:cNvPr id="18" name="Text 10"/>
          <p:cNvSpPr/>
          <p:nvPr/>
        </p:nvSpPr>
        <p:spPr>
          <a:xfrm>
            <a:off x="604837" y="7477601"/>
            <a:ext cx="7934325" cy="276582"/>
          </a:xfrm>
          <a:prstGeom prst="rect">
            <a:avLst/>
          </a:prstGeom>
          <a:noFill/>
          <a:ln/>
        </p:spPr>
        <p:txBody>
          <a:bodyPr wrap="none" rtlCol="0" anchor="t"/>
          <a:lstStyle/>
          <a:p>
            <a:pPr marL="0" indent="0" algn="l">
              <a:lnSpc>
                <a:spcPts val="2177"/>
              </a:lnSpc>
              <a:buNone/>
            </a:pPr>
            <a:r>
              <a:rPr lang="en-US" sz="1361" dirty="0">
                <a:solidFill>
                  <a:srgbClr val="D6E5EF"/>
                </a:solidFill>
                <a:latin typeface="Source Sans Pro" pitchFamily="34" charset="0"/>
                <a:ea typeface="Source Sans Pro" pitchFamily="34" charset="-122"/>
                <a:cs typeface="Source Sans Pro" pitchFamily="34" charset="-120"/>
              </a:rPr>
              <a:t>The visualizer's codebase is meticulously optimized to deliver smooth and responsive user experiences.</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509957"/>
            <a:ext cx="4869061" cy="3209568"/>
          </a:xfrm>
          <a:prstGeom prst="rect">
            <a:avLst/>
          </a:prstGeom>
        </p:spPr>
      </p:pic>
      <p:sp>
        <p:nvSpPr>
          <p:cNvPr id="6" name="Text 2"/>
          <p:cNvSpPr/>
          <p:nvPr/>
        </p:nvSpPr>
        <p:spPr>
          <a:xfrm>
            <a:off x="864037" y="2440186"/>
            <a:ext cx="5947886"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Conclusion and Demo</a:t>
            </a:r>
            <a:endParaRPr lang="en-US" sz="4574" dirty="0"/>
          </a:p>
        </p:txBody>
      </p:sp>
      <p:sp>
        <p:nvSpPr>
          <p:cNvPr id="7" name="Text 3"/>
          <p:cNvSpPr/>
          <p:nvPr/>
        </p:nvSpPr>
        <p:spPr>
          <a:xfrm>
            <a:off x="864037" y="3536513"/>
            <a:ext cx="7415927" cy="158019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Experience the power of the Sudoku solver visualizer for yourself. Witness the elegant step-by-step solving process, from identifying empty cells to backtracking through complex puzzles. Prepare to be amazed as this cutting-edge tool unlocks the secrets of Sudoku mastery.</a:t>
            </a:r>
            <a:endParaRPr lang="en-US" sz="1944" dirty="0"/>
          </a:p>
        </p:txBody>
      </p:sp>
      <p:sp>
        <p:nvSpPr>
          <p:cNvPr id="8" name="Text 4"/>
          <p:cNvSpPr/>
          <p:nvPr/>
        </p:nvSpPr>
        <p:spPr>
          <a:xfrm>
            <a:off x="864037" y="5394365"/>
            <a:ext cx="7415927" cy="395049"/>
          </a:xfrm>
          <a:prstGeom prst="rect">
            <a:avLst/>
          </a:prstGeom>
          <a:noFill/>
          <a:ln/>
        </p:spPr>
        <p:txBody>
          <a:bodyPr wrap="non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Try the Sudoku Solver Visualizer</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526</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nandini raj</cp:lastModifiedBy>
  <cp:revision>2</cp:revision>
  <dcterms:created xsi:type="dcterms:W3CDTF">2024-07-08T14:08:08Z</dcterms:created>
  <dcterms:modified xsi:type="dcterms:W3CDTF">2024-07-11T04:01:55Z</dcterms:modified>
</cp:coreProperties>
</file>