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2312.10997v5</a:t>
            </a:r>
          </a:p>
        </p:txBody>
      </p:sp>
      <p:sp>
        <p:nvSpPr>
          <p:cNvPr id="3" name="Subtitle 2"/>
          <p:cNvSpPr>
            <a:spLocks noGrp="1"/>
          </p:cNvSpPr>
          <p:nvPr>
            <p:ph type="subTitle" idx="1"/>
          </p:nvPr>
        </p:nvSpPr>
        <p:spPr/>
        <p:txBody>
          <a:bodyPr/>
          <a:lstStyle/>
          <a:p>
            <a:r>
              <a:t>Auto-generated from JSON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taset-base Text Chunk Tuning Once CoN [50] Wikipedia Text Chunk Tuning Once Self-RAG [25] Wikipedia Text Chunk Tuning Adaptive BGM [26] Wikipedia Text Chunk Inference Once CoQ [51] Wikipedia Text Chunk Inference Iterative Token-Elimination [52] Wikipedia Text Chunk Inference Once PaperQA [53] Arxiv,...</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ms to enhance the search experience by gradu- ally converging on the most pertinent information through a feedback loop. IRCoT [61] uses chain-of-thought to guide the retrieval process and refines the CoT with the obtained retrieval results. ToC [57] creates a clarification tree that systematically ...</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optimizes the ambiguous parts in the Query. It can be particularly useful in complex search scenarios where the user’s needs are not entirely clear from the outset or where the information sought is highly specialized or nuanced. The recursive nature of the process allows for continuous learning and...</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adaptation to the user’s requirements, often resulting in improved satisfaction with the search outcomes. To address specific data scenarios, recursive retrieval and multi-hop retrieval techniques are utilized together. Recursive retrieval involves a structured index to process and retrieve data in...</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 hierarchical manner, which may include summarizing sections of a document or lengthy PDF before performing a retrieval based on this summary. Subsequently, a secondary retrieval within the document refines the search, embodying the recursive nature of the process. In contrast, multi-hop retrieval...</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is designed to delve deeper into graph-structured data sources, extracting interconnected information [106]. C. Adaptive Retrieval Adaptive retrieval methods, exemplified by Flare [24] and Self-RAG [25], refine the RAG framework by enabling LLMs to actively determine the optimal moments and content...</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for retrieval, thus enhancing the efficiency and relevance of the information sourced. These methods are part of a broader trend wherein LLMs employ active judgment in their operations, as seen in model agents like AutoGPT, Toolformer, and Graph- Toolformer [107]–[109]. Graph-Toolformer, for instan...</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ce, di- vides its retrieval process into distinct steps where LLMs proactively use retrievers, apply Self-Ask techniques, and em- ploy few-shot prompts to initiate search queries. This proactive stance allows LLMs to decide when to search for necessary information, akin to how an agent utilizes tool...</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 WebGPT [110] integrates a reinforcement learning frame- work to train the GPT-3 model in autonomously using a search engine during text generation. It navigates this process using special tokens that facilitate actions such as search engine queries, browsing results, and citing references, thereb...</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y expanding GPT-3’s capabilities through the use of external search engines. Flare automates timing retrieval by monitoring the confidence of the generation process, as indicated by the   12 probability of generated terms [24]. When the probability falls below a certain threshold would activates the...</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retrieval system to collect relevant information, thus optimizing the retrieval cycle. Self-RAG [25] introduces “reflection tokens” that allow the model to introspect its outputs. These tokens come in two varieties: “retrieve” and “critic”. The model autonomously decides when to activate retrieval,...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Online Database,PubMed Text Chunk Inference Iterative NoiseRAG [54] FactoidWiki Text Chunk Inference Once IAG [55] Search Engine,Wikipedia Text Chunk Inference Once NoMIRACL [56] Wikipedia Text Chunk Inference Once ToC [57] Search Engine,Wikipedia Text Chunk Inference Recursive SKR [58] Dataset-base...</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or alternatively, a predefined threshold may trigger the process. During retrieval, the gen- erator conducts a fragment-level beam search across multiple paragraphs to derive the most coherent sequence. Critic scores are used to update the subdivision scores, with the flexibility to adjust these we...</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ights during inference, tailoring the model’s behavior. Self-RAG’s design obviates the need for additional classifiers or reliance on Natural Language Inference (NLI) models, thus streamlining the decision-making process for when to engage retrieval mechanisms and improving the model’s autonomous ju...</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dgment capabilities in generating ac- curate responses. VI. TASK AND EVALUATION The rapid advancement and growing adoption of RAG in the field of NLP have propelled the evaluation of RAG models to the forefront of research in the LLMs community. The primary objective of this evaluation is to compreh...</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end and optimize the performance of RAG models across diverse application scenarios.This chapter will mainly introduce the main downstream tasks of RAG, datasets, and how to evaluate RAG systems. A. Downstream Task The core task of RAG remains Question Answering (QA), including traditional single-ho...</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p/multi-hop QA, multiple- choice, domain-specific QA as well as long-form scenarios suitable for RAG. In addition to QA, RAG is continuously being expanded into multiple downstream tasks, such as Infor- mation Extraction (IE), dialogue generation, code search, etc. The main downstream tasks of RAG a...</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nd their corresponding datasets are summarized in Table II. B. Evaluation Target Historically, RAG models assessments have centered on their execution in specific downstream tasks. These evaluations employ established metrics suitable to the tasks at hand. For instance, question answering evaluation...</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 might rely on EM and F1 scores [7], [45], [59], [72], whereas fact-checking tasks often hinge on Accuracy as the primary metric [4], [14], [42]. BLEU and ROUGE metrics are also commonly used to evaluate answer quality [26], [32], [52], [78]. Tools like RALLE, designed for the automatic evaluation ...</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of RAG applications, similarly base their assessments on these task- specific metrics [160]. Despite this, there is a notable paucity of research dedicated to evaluating the distinct characteristics of RAG models.The main evaluation objectives include: Retrieval Quality. Evaluating the retrieval qua...</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lity is crucial for determining the effectiveness of the context sourced by the retriever component. Standard metrics from the domains of search engines, recommendation systems, and information retrieval systems are employed to measure the performance of the RAG retrieval module. Metrics such as Hit...</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Rate, MRR, and NDCG are commonly utilized for this purpose [161], [162]. Generation Quality. The assessment of generation quality centers on the generator’s capacity to synthesize coherent and relevant answers from the retrieved context. This evaluation can be categorized based on the content’s obj...</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,Wikipedia Text Chunk Inference Adaptive ITRG [59] Wikipedia Text Chunk Inference Iterative RAG-LongContext [60] Dataset-base Text Chunk Inference Once ITER-RETGEN [14] Wikipedia Text Chunk Inference Iterative IRCoT [61] Wikipedia Text Chunk Inference Recursive LLM-Knowledge-Boundary [62] Wikipedia ...</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ectives: unlabeled and labeled content. For unlabeled content, the evaluation encompasses the faithfulness, relevance, and non-harmfulness of the generated answers. In contrast, for labeled content, the focus is on the accuracy of the information produced by the model [161]. Additionally, both retri...</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eval and generation quality assessments can be conducted through manual or automatic evaluation methods [29], [161], [163]. C. Evaluation Aspects Contemporary evaluation practices of RAG models empha- size three primary quality scores and four essential abilities, which collectively inform the evalu...</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ation of the two principal targets of the RAG model: retrieval and generation. 1) Quality Scores: Quality scores include context rele- vance, answer faithfulness, and answer relevance. These qual- ity scores evaluate the efficiency of the RAG model from different perspectives in the process of infor...</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mation retrieval and generation [164]–[166]. Context Relevance evaluates the precision and specificity of the retrieved context, ensuring relevance and minimizing processing costs associated with extraneous content. Answer Faithfulness ensures that the generated answers remain true to the retrieved ...</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context, maintaining consistency and avoiding contradictions. Answer Relevance requires that the generated answers are directly pertinent to the posed questions, effectively addressing the core inquiry. 2) Required Abilities: RAG evaluation also encompasses four abilities indicative of its adaptabil...</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ity and efficiency: noise robustness, negative rejection, information integration, and counterfactual robustness [167], [168]. These abilities are critical for the model’s performance under various challenges and complex scenarios, impacting the quality scores. Noise Robustness appraises the model’s...</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capability to man- age noise documents that are question-related but lack sub- stantive information. Negative Rejection assesses the model’s discernment in refraining from responding when the retrieved documents do not contain the necessary knowledge to answer a question. Information Integration ev...</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aluates the model’s proficiency in synthesizing information from multiple documents to address complex questions. Counterfactual Robustness tests the model’s ability to rec- ognize and disregard known inaccuracies within documents, even when instructed about potential misinformation. Context relevan...</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ce and noise robustness are important for evaluating the quality of retrieval, while answer faithfulness, answer relevance, negative rejection, information integration, and counterfactual robustness are important for evaluating the quality of generation.   13 </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II</a:t>
            </a:r>
          </a:p>
        </p:txBody>
      </p:sp>
      <p:sp>
        <p:nvSpPr>
          <p:cNvPr id="3" name="Content Placeholder 2"/>
          <p:cNvSpPr>
            <a:spLocks noGrp="1"/>
          </p:cNvSpPr>
          <p:nvPr>
            <p:ph idx="1"/>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Text Chunk Inference Once RAPTOR [63] Dataset-base Text Chunk Inference Recursive RECITE [22] LLMs Text Chunk Inference Once ICRALM [64] Pile,Wikipedia Text Chunk Inference Iterative Retrieve-and-Sample [65] Dataset-base Text Doc Tuning Once Zemi [66] C4 Text Doc Tuning Once CRAG [67] Arxiv Text Doc...</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DOWNSTREAM TASKS AND DATASETS OF RAG</a:t>
            </a:r>
          </a:p>
        </p:txBody>
      </p:sp>
      <p:sp>
        <p:nvSpPr>
          <p:cNvPr id="3" name="Content Placeholder 2"/>
          <p:cNvSpPr>
            <a:spLocks noGrp="1"/>
          </p:cNvSpPr>
          <p:nvPr>
            <p:ph idx="1"/>
          </p:nvPr>
        </p:nvSpPr>
        <p:spPr/>
        <p:txBody>
          <a:bodyPr/>
          <a:lstStyle/>
          <a:p>
            <a:r>
              <a:t>Task Sub Task Dataset Method QA Single-hop Natural Qustion(NQ) [111] [26], [30], [34], [42], [45], [50], [52], [59], [64], [82] [3], [4], [22], [27], [40], [43], [54], [62], [71], [112] [20], [44], [7...</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 TriviaQA(TQA) [113] [13], [30], [34], [45], [50], [64] [4], [27], [59], [62], [112] [22], [25], [43], [44], [71], [72] SQuAD [114] [20], [23], [30], [32], [45], [69], [112] Web Questions(WebQ) [115] [3], [4], [13], [30], [50], [68] PopQA [116] [7], [25], [67] MS MARCO [117] [4], [40], [52] Multi-...</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hop HotpotQA [118] [23], [26], [31], [34], [47], [51], [61], [82] [7], [14], [22], [27], [59], [62], [69], [71], [91] 2WikiMultiHopQA [119] [14], [24], [48], [59], [61], [91] MuSiQue [120] [14], [51], [61], [91] Long-form QA ELI5 [121] [27], [34], [43], [49], [51] NarrativeQA(NQA) [122] [45], [60], ...</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[63], [123] ASQA [124] [24], [57] QMSum(QM) [125] [60], [123] Domain QA Qasper [126] [60], [63] COVID-QA [127] [35], [46] CMB [128],MMCU Medical [129] [81] Multi-Choice QA QuALITY [130] [60], [63] ARC [131] [25], [67] CommonsenseQA [132] [58], [66] Graph QA GraphQA [84] [84] Dialog Dialog Generation...</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Wizard of Wikipedia (WoW) [133] [13], [27], [34], [42] Personal Dialog KBP [134] [74], [135] DuleMon [136] [74] Task-oriented Dialog CamRest [137] [78], [79] Recommendation Amazon(Toys,Sport,Beauty) [138] [39], [40] IE Event Argument Extraction WikiEvent [139] [13], [27], [37], [42] RAMS [140] [36]...</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[37] Relation Extraction T-REx [141],ZsRE [142] [27], [51] Reasoning Commonsense Reasoning HellaSwag [143] [20], [66] CoT Reasoning CoT Reasoning [144] [27] Complex Reasoning CSQA [145] [55] Others Language Understanding MMLU [146] [7], [27], [28], [42], [43], [47], [72] Language Modeling WikiText...</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-103 [147] [5], [29], [64], [71] StrategyQA [148] [14], [24], [48], [51], [55], [58] Fact Checking/Verification FEVER [149] [4], [13], [27], [34], [42], [50] PubHealth [150] [25], [67] Text Generation Biography [151] [67] Text Summarization WikiASP [152] [24] XSum [153] [17] Text Classification VioL...</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ens [154] [19] TREC [155] [33] Sentiment SST-2 [156] [20], [33], [38] Code Search CodeSearchNet [157] [76] Robustness Evaluation NoMIRACL [56] [56] Math GSM8K [158] [73] Machine Translation JRC-Acquis [159] [17]   14 </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III</a:t>
            </a:r>
          </a:p>
        </p:txBody>
      </p:sp>
      <p:sp>
        <p:nvSpPr>
          <p:cNvPr id="3" name="Content Placeholder 2"/>
          <p:cNvSpPr>
            <a:spLocks noGrp="1"/>
          </p:cNvSpPr>
          <p:nvPr>
            <p:ph idx="1"/>
          </p:nvPr>
        </p:nvSpPr>
        <p:spPr/>
        <p:txBody>
          <a:bodyPr/>
          <a:lstStyle/>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OF METRICS APPLICABLE FOR EVALUATION ASPECTS OF RAG</a:t>
            </a:r>
          </a:p>
        </p:txBody>
      </p:sp>
      <p:sp>
        <p:nvSpPr>
          <p:cNvPr id="3" name="Content Placeholder 2"/>
          <p:cNvSpPr>
            <a:spLocks noGrp="1"/>
          </p:cNvSpPr>
          <p:nvPr>
            <p:ph idx="1"/>
          </p:nvPr>
        </p:nvSpPr>
        <p:spPr/>
        <p:txBody>
          <a:bodyPr/>
          <a:lstStyle/>
          <a:p>
            <a:r>
              <a:t>Context Relevance Faithfulness Answer Relevance Noise Robustness Negative Rejection Information Integration Counterfactual Robustness Accuracy ✓ ✓ ✓ ✓ ✓ ✓ ✓ EM ✓ Recall ✓ Precision ✓ ✓ R-Rate ✓ Cosine...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Inference Once 1-PAGER [68] Wikipedia Text Doc Inference Iterative PRCA [69] Dataset-base Text Doc Inference Once QLM-Doc-ranking [70] Dataset-base Text Doc Inference Once Recomp [71] Wikipedia Text Doc Inference Once DSP [23] Wikipedia Text Doc Inference Iterative RePLUG [72] Pile Text Doc Inferen...</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Similarity ✓ Hit Rate ✓ </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MRR</a:t>
            </a:r>
          </a:p>
        </p:txBody>
      </p:sp>
      <p:sp>
        <p:nvSpPr>
          <p:cNvPr id="3" name="Content Placeholder 2"/>
          <p:cNvSpPr>
            <a:spLocks noGrp="1"/>
          </p:cNvSpPr>
          <p:nvPr>
            <p:ph idx="1"/>
          </p:nvPr>
        </p:nvSpPr>
        <p:spPr/>
        <p:txBody>
          <a:bodyPr/>
          <a:lstStyle/>
          <a:p>
            <a:r>
              <a:t>✓ </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NDCG</a:t>
            </a:r>
          </a:p>
        </p:txBody>
      </p:sp>
      <p:sp>
        <p:nvSpPr>
          <p:cNvPr id="3" name="Content Placeholder 2"/>
          <p:cNvSpPr>
            <a:spLocks noGrp="1"/>
          </p:cNvSpPr>
          <p:nvPr>
            <p:ph idx="1"/>
          </p:nvPr>
        </p:nvSpPr>
        <p:spPr/>
        <p:txBody>
          <a:bodyPr/>
          <a:lstStyle/>
          <a:p>
            <a:r>
              <a:t>✓ </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BLEU</a:t>
            </a:r>
          </a:p>
        </p:txBody>
      </p:sp>
      <p:sp>
        <p:nvSpPr>
          <p:cNvPr id="3" name="Content Placeholder 2"/>
          <p:cNvSpPr>
            <a:spLocks noGrp="1"/>
          </p:cNvSpPr>
          <p:nvPr>
            <p:ph idx="1"/>
          </p:nvPr>
        </p:nvSpPr>
        <p:spPr/>
        <p:txBody>
          <a:bodyPr/>
          <a:lstStyle/>
          <a:p>
            <a:r>
              <a:t>ROUGE-L BertScore RAGQuestEval † represents a benchmark, and ‡ represents a tool. * denotes customized quantitative metrics, which deviate from traditional metrics. Readers are encouraged to consult p...</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ertinent literature for the specific quantification formulas associated with these metrics, as required. and non-parameterized advantages are areas ripe for explo- ration [27]. Another trend is to introduce SLMs with specific functionalities into RAG and fine-tuned by the results of RAG system. For ...</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example, CRAG [67] trains a lightweight retrieval evaluator to assess the overall quality of the retrieved docu- ments for a query and triggers different knowledge retrieval actions based on confidence levels. D. Scaling laws of RAG End-to-end RAG models and pre-trained models based on </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IV</a:t>
            </a:r>
          </a:p>
        </p:txBody>
      </p:sp>
      <p:sp>
        <p:nvSpPr>
          <p:cNvPr id="3" name="Content Placeholder 2"/>
          <p:cNvSpPr>
            <a:spLocks noGrp="1"/>
          </p:cNvSpPr>
          <p:nvPr>
            <p:ph idx="1"/>
          </p:nvPr>
        </p:nvSpPr>
        <p:spPr/>
        <p:txBody>
          <a:bodyPr/>
          <a:lstStyle/>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OF EVALUATION FRAMEWORKS</a:t>
            </a:r>
          </a:p>
        </p:txBody>
      </p:sp>
      <p:sp>
        <p:nvSpPr>
          <p:cNvPr id="3" name="Content Placeholder 2"/>
          <p:cNvSpPr>
            <a:spLocks noGrp="1"/>
          </p:cNvSpPr>
          <p:nvPr>
            <p:ph idx="1"/>
          </p:nvPr>
        </p:nvSpPr>
        <p:spPr/>
        <p:txBody>
          <a:bodyPr/>
          <a:lstStyle/>
          <a:p>
            <a:r>
              <a:t>Evaluation Framework Evaluation Targets Evaluation Aspects Quantitative Metrics RGB† Retrieval Quality Generation Quality Noise Robustness Negative Rejection Information Integration Counterfactual Rob...</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ustness Accuracy EM Accuracy Accuracy RECALL† Generation Quality Counterfactual Robustness R-Rate (Reappearance Rate) RAGAS‡ Retrieval Quality Generation Quality Context Relevance Faithfulness Answer Relevance * * Cosine Similarity ARES‡ Retrieval Quality Generation Quality Context Relevance Faithfu...</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lness Answer Relevance Accuracy Accuracy Accuracy TruLens‡ Retrieval Quality Generation Quality Context Relevance Faithfulness Answer Relevance * * * CRUD† Retrieval Quality Generation Quality Creative Generation Knowledge-intensive QA Error Correction Summarization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ce Once ARM-RAG [73] Dataset-base Text Doc Inference Iterative GenRead [13] LLMs Text Doc Inference Iterative UniMS-RAG [74] Dataset-base Text Multi Tuning Once CREA-ICL [19] Dataset-base Crosslingual,Text Sentence Inference Once PKG [75] </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RAG</a:t>
            </a:r>
          </a:p>
        </p:txBody>
      </p:sp>
      <p:sp>
        <p:nvSpPr>
          <p:cNvPr id="3" name="Content Placeholder 2"/>
          <p:cNvSpPr>
            <a:spLocks noGrp="1"/>
          </p:cNvSpPr>
          <p:nvPr>
            <p:ph idx="1"/>
          </p:nvPr>
        </p:nvSpPr>
        <p:spPr/>
        <p:txBody>
          <a:bodyPr/>
          <a:lstStyle/>
          <a:p>
            <a:r>
              <a:t>has transcended its initial text-based question- answering confines, embracing a diverse array of modal data. This expansion has spawned innovative multimodal models that integrate RAG concepts across...</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various domains: Image. RA-CM3 [176] stands as a pioneering multimodal model of both retrieving and generating text and images. BLIP-2 [177] leverages frozen image encoders alongside LLMs for efficient visual language pre-training, enabling zero- shot image-to-text conversions. The “Visualize Befor...</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 You Write” method [178] employs image generation to steer the LM’s text generation, showing promise in open-ended text generation tasks. Audio and Video. The GSS method retrieves and stitches together audio clips to convert machine-translated data into speech-translated data [179]. UEOP marks a si...</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gnificant ad- vancement in end-to-end automatic speech recognition by incorporating external, offline strategies for voice-to-text con- version [180]. Additionally, KNN-based attention fusion lever- ages audio embeddings and semantically related text embed- dings to refine ASR, thereby accelerating ...</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domain adaptation. Vid2Seq augments language models with specialized temporal markers, facilitating the prediction of event boundaries and textual descriptions within a unified output sequence [181]. Code. RBPS [182] excels in small-scale learning tasks by retrieving code examples that align with de...</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velopers’ objectives through encoding and frequency analysis. This approach has demonstrated efficacy in tasks such as test assertion genera- tion and program repair. For structured knowledge, the CoK method [106] first extracts facts pertinent to the input query from a knowledge graph, then integra...</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tes these facts as hints within the input, enhancing performance in knowledge graph question-answering tasks. VIII. CONCLUSION The summary of this paper, as depicted in Figure 6, empha- sizes RAG’s significant advancement in enhancing the capa- bilities of LLMs by integrating parameterized knowledge...</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from language models with extensive non-parameterized data from external knowledge bases. The survey showcases the evolution of RAG technologies and their application on many different tasks. The analysis outlines three developmental paradigms within the RAG framework: Naive, Advanced, and Modu- la...</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 RAG, each representing a progressive enhancement over its predecessors. RAG’s technical integration with other AI methodologies, such as fine-tuning and reinforcement learning, has further expanded its capabilities. Despite the progress in RAG technology, there are research opportunities to improv...</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 its robustness and its ability to handle extended contexts. RAG’s application scope is expanding into multimodal do- mains, adapting its principles to interpret and process diverse data forms like images, videos, and code. This expansion high- lights RAG’s significant practical implications for AI...</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LLM</a:t>
            </a:r>
          </a:p>
        </p:txBody>
      </p:sp>
      <p:sp>
        <p:nvSpPr>
          <p:cNvPr id="3" name="Content Placeholder 2"/>
          <p:cNvSpPr>
            <a:spLocks noGrp="1"/>
          </p:cNvSpPr>
          <p:nvPr>
            <p:ph idx="1"/>
          </p:nvPr>
        </p:nvSpPr>
        <p:spPr/>
        <p:txBody>
          <a:bodyPr/>
          <a:lstStyle/>
          <a:p>
            <a:r>
              <a:t>Tabular,Text Chunk Inference Once SANTA [76] Dataset-base Code,Text Item Pre-training Once SURGE [77] Freebase KG Sub-Graph Tuning Once MK-ToD [78] Dataset-base KG Entity Tuning Once Dual-Feedback-ToD...</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deploy- ment, attracting interest from academic and industrial sectors.   17 The growing ecosystem of RAG is evidenced by the rise in RAG-centric AI applications and the continuous development of supportive tools. As RAG’s application landscape broadens, there is a need to refine evaluation methodo...</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logies to keep pace with its evolution. Ensuring accurate and representative performance assessments is crucial for fully capturing RAG’s contributions to the AI research and development community. </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[1] N. Kandpal, H. Deng, A. Roberts, E. Wallace, and C. Raffel, “Large language models struggle to learn long-tail knowledge,” in Interna- tional Conference on Machine Learning. PMLR, 2023, pp. 15 696...</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15 707. [2] Y. Zhang, Y. Li, L. Cui, D. Cai, L. Liu, T. Fu, X. Huang, E. Zhao, Y. Zhang, Y. Chen et al., “Siren’s song in the ai ocean: A survey on hal- lucination in large language models,” arXiv preprint arXiv:2309.01219, 2023. [3] D. Arora, A. Kini, S. R. Chowdhury, N. Natarajan, G. Sinha, and ...</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 Sharma, “Gar-meets-rag paradigm for zero-shot information re- trieval,” arXiv preprint arXiv:2310.20158, 2023. [4] P. Lewis, E. Perez, A. Piktus, F. Petroni, V. Karpukhin, N. Goyal, H. K¨uttler, M. Lewis, W.-t. Yih, T. Rockt¨aschel et al., “Retrieval- augmented generation for knowledge-intensive ...</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nlp tasks,” Advances in Neural Information Processing Systems, vol. 33, pp. 9459–9474, 2020. [5] S. Borgeaud, A. Mensch, J. Hoffmann, T. Cai, E. Rutherford, K. Milli- can, G. B. Van Den Driessche, J.-B. Lespiau, B. Damoc, A. Clark et al., “Improving language models by retrieving from trillions of to...</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kens,” in International conference on machine learning. PMLR, 2022, pp. 2206–2240. [6] L. Ouyang, J. Wu, X. Jiang, D. Almeida, C. Wainwright, P. Mishkin, C. Zhang, S. Agarwal, K. Slama, A. Ray et al., “Training language models to follow instructions with human feedback,” Advances in neural informati...</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on processing systems, vol. 35, pp. 27 730–27 744, 2022. [7] X. Ma, Y. Gong, P. He, H. Zhao, and N. Duan, “Query rewrit- ing for retrieval-augmented large language models,” arXiv preprint arXiv:2305.14283, 2023. [8] I. ILIN, “Advanced rag techniques: an il- lustrated overview,” https://pub.towardsai...</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.net/ advanced-rag-techniques-an-illustrated-overview-04d193d8fec6, 2023. [9] W. Peng, G. Li, Y. Jiang, Z. Wang, D. Ou, X. Zeng, E. Chen et al., “Large language model based long-tail query rewriting in taobao search,” arXiv preprint arXiv:2311.03758, 2023. [10] H. S. Zheng, S. Mishra, X. Chen, H.-T....</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Cheng, E. H. Chi, Q. V. Le, and D. Zhou, “Take a step back: Evoking reasoning via abstraction in large language models,” arXiv preprint arXiv:2310.06117, 2023. [11] L. Gao, X. Ma, J. Lin, and J. Callan, “Precise zero-shot dense retrieval without relevance labels,” arXiv preprint arXiv:2212.10496, 2...</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[79] Dataset-base KG Entity Sequence Tuning Once KnowledGPT [15] Dataset-base KG Triplet Inference Muti-time FABULA [80] Dataset-base,Graph KG Entity Inference Once HyKGE [81] CMeKG KG Entity Inference Once KALMV [82] Wikipedia KG Triplet Inference Iterative RoG [83] Freebase KG Triplet Inference I...</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022. [12] V. Blagojevi, “Enhancing rag pipelines in haystack: Introducing diver- sityranker and lostinthemiddleranker,” https://towardsdatascience.com/ enhancing-rag-pipelines-in-haystack-45f14e2bc9f5, 2023. [13] W. Yu, D. Iter, S. Wang, Y. Xu, M. Ju, S. Sanyal, C. Zhu, M. Zeng, and M. Jiang, “Gener...</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ate rather than retrieve: Large language models are strong context generators,” arXiv preprint arXiv:2209.10063, 2022. [14] Z. Shao, Y. Gong, Y. Shen, M. Huang, N. Duan, and W. Chen, “Enhancing retrieval-augmented large language models with iterative retrieval-generation synergy,” arXiv preprint arX...</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iv:2305.15294, 2023. [15] X. Wang, Q. Yang, Y. Qiu, J. Liang, Q. He, Z. Gu, Y. Xiao, and W. Wang, “Knowledgpt: Enhancing large language models with retrieval and storage access on knowledge bases,” arXiv preprint arXiv:2308.11761, 2023. [16] A. H. Raudaschl, “Forget rag, the future is rag-fusion,” h...</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ttps://towardsdatascience.com/ forget-rag-the-future-is-rag-fusion-1147298d8ad1, 2023. [17] X. Cheng, D. Luo, X. Chen, L. Liu, D. Zhao, and R. Yan, “Lift yourself up: Retrieval-augmented text generation with self memory,” arXiv preprint arXiv:2305.02437, 2023. [18] S. Wang, Y. Xu, Y. Fang, Y. Liu, S...</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Sun, R. Xu, C. Zhu, and M. Zeng, “Training data is more valuable than you think: A simple and effective method by retrieving from training data,” arXiv preprint arXiv:2203.08773, 2022. [19] X. Li, E. Nie, and S. Liang, “From classification to generation: Insights into crosslingual retrieval augmen...</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ted icl,” arXiv preprint arXiv:2311.06595, 2023. [20] D. Cheng, S. Huang, J. Bi, Y. Zhan, J. Liu, Y. Wang, H. Sun, F. Wei, D. Deng, and Q. Zhang, “Uprise: Universal prompt retrieval for improving zero-shot evaluation,” arXiv preprint arXiv:2303.08518, 2023. [21] Z. Dai, V. Y. Zhao, J. Ma, Y. Luan, J...</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Ni, J. Lu, A. Bakalov, K. Guu, K. B. Hall, and M.-W. Chang, “Promptagator: Few-shot dense retrieval from 8 examples,” arXiv preprint arXiv:2209.11755, 2022. [22] Z. Sun, X. Wang, Y. Tay, Y. Yang, and D. Zhou, “Recitation-augmented language models,” arXiv preprint arXiv:2210.01296, 2022. [23] O. Kh...</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attab, K. Santhanam, X. L. Li, D. Hall, P. Liang, C. Potts, and M. Zaharia, “Demonstrate-search-predict: Composing retrieval and language models for knowledge-intensive nlp,” arXiv preprint arXiv:2212.14024, 2022. [24] Z. Jiang, F. F. Xu, L. Gao, Z. Sun, Q. Liu, J. Dwivedi-Yu, Y. Yang, J. Callan, an...</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 G. Neubig, “Active retrieval augmented generation,” arXiv preprint arXiv:2305.06983, 2023. [25] A. Asai, Z. Wu, Y. Wang, A. Sil, and H. Hajishirzi, “Self-rag: Learning to retrieve, generate, and critique through self-reflection,” arXiv preprint arXiv:2310.11511, 2023. [26] Z. Ke, W. Kong, C. Li, M...</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Zhang, Q. Mei, and M. Bendersky, “Bridging the preference gap between retrievers and llms,” arXiv preprint arXiv:2401.06954, 2024. [27] X. V. Lin, X. Chen, M. Chen, W. Shi, M. Lomeli, R. James, P. Ro- driguez, J. Kahn, G. Szilvasy, M. Lewis et al., “Ra-dit: Retrieval- augmented dual instruction tu...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terative G-Retriever [84] Dataset-base TextGraph Sub-Graph Inference Once   7 Fig. 4. RAG compared with other model optimization methods in the aspects of “External Knowledge Required” and “Model Adaption Required”. Prompt Engineering requires low modifications to the model and external knowledge, f...</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ning,” arXiv preprint arXiv:2310.01352, 2023. [28] O. Ovadia, M. Brief, M. Mishaeli, and O. Elisha, “Fine-tuning or retrieval? comparing knowledge injection in llms,” arXiv preprint arXiv:2312.05934, 2023. [29] T. Lan, D. Cai, Y. Wang, H. Huang, and X.-L. Mao, “Copy is all you need,” in The Eleventh...</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International Conference on Learning Representations, 2022. [30] T. Chen, H. Wang, S. Chen, W. Yu, K. Ma, X. Zhao, D. Yu, and H. Zhang, “Dense x retrieval: What retrieval granularity should we use?” arXiv preprint arXiv:2312.06648, 2023. [31] F. Luo and M. Surdeanu, “Divide &amp; conquer for entailment...</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-aware multi-hop evidence retrieval,” arXiv preprint arXiv:2311.02616, 2023. [32] Q. Gou, Z. Xia, B. Yu, H. Yu, F. Huang, Y. Li, and N. Cam-Tu, “Diversify question generation with retrieval-augmented style transfer,” arXiv preprint arXiv:2310.14503, 2023. [33] Z. Guo, S. Cheng, Y. Wang, P. Li, and Y...</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Liu, “Prompt-guided re- trieval augmentation for non-knowledge-intensive tasks,” arXiv preprint arXiv:2305.17653, 2023. [34] Z. Wang, J. Araki, Z. Jiang, M. R. Parvez, and G. Neubig, “Learning to filter context for retrieval-augmented generation,” arXiv preprint arXiv:2311.08377, 2023. [35] M. Seo...</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J. Baek, J. Thorne, and S. J. Hwang, “Retrieval-augmented data augmentation for low-resource domain tasks,” arXiv preprint arXiv:2402.13482, 2024. [36] Y. Ma, Y. Cao, Y. Hong, and A. Sun, “Large language model is not a good few-shot information extractor, but a good reranker for hard samples!” arX...</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iv preprint arXiv:2303.08559, 2023. [37] X. Du and H. Ji, “Retrieval-augmented generative question answering for event argument extraction,” arXiv preprint arXiv:2211.07067, 2022. [38] L. Wang, N. Yang, and F. Wei, “Learning to retrieve in-context examples for large language models,” arXiv preprint ...</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arXiv:2307.07164, 2023. [39] S. Rajput, N. Mehta, A. Singh, R. H. Keshavan, T. Vu, L. Heldt, L. Hong, Y. Tay, V. Q. Tran, J. Samost et al., “Recommender systems with generative retrieval,” arXiv preprint arXiv:2305.05065, 2023. [40] B. Jin, H. Zeng, G. Wang, X. Chen, T. Wei, R. Li, Z. Wang, Z. Li, Y...</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Li, H. Lu et al., “Language models as semantic indexers,” arXiv preprint arXiv:2310.07815, 2023. [41] R. Anantha, T. Bethi, D. Vodianik, and S. Chappidi, “Context tuning for retrieval augmented generation,” arXiv preprint arXiv:2312.05708, 2023. [42] G. Izacard, P. Lewis, M. Lomeli, L. Hosseini, F...</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Petroni, T. Schick, J. Dwivedi-Yu, A. Joulin, S. Riedel, and E. Grave, “Few-shot learning with retrieval augmented language models,” arXiv preprint arXiv:2208.03299, 2022. [43] J. Huang, W. Ping, P. Xu, M. Shoeybi, K. C.-C. Chang, and B. Catan- zaro, “Raven: In-context learning with retrieval augm...</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ented encoder- decoder language models,” arXiv preprint arXiv:2308.07922, 2023.   18 [44] B. Wang, W. Ping, P. Xu, L. McAfee, Z. Liu, M. Shoeybi, Y. Dong, O. Kuchaiev, B. Li, C. Xiao et al., “Shall we pretrain autoregressive language models with retrieval? a comprehensive study,” arXiv preprint arXi...</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ocusing on harnessing the capabilities of LLMs themselves. Fine-tuning, on the other hand, involves further training the model. In the early stages of RAG (Naive RAG), there is a low demand for model modifications. As research progresses, Modular RAG has become more integrated with fine-tuning techn...</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v:2304.06762, 2023. [45] B. Wang, W. Ping, L. McAfee, P. Xu, B. Li, M. Shoeybi, and B. Catan- zaro, “Instructretro: Instruction tuning post retrieval-augmented pre- training,” arXiv preprint arXiv:2310.07713, 2023. [46] S. Siriwardhana, R. Weerasekera, E. Wen, T. Kaluarachchi, R. Rana, and S. Nanaya...</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kkara, “Improving the domain adaptation of retrieval augmented generation (rag) models for open domain question answer- ing,” Transactions of the Association for Computational Linguistics, vol. 11, pp. 1–17, 2023. [47] Z. Yu, C. Xiong, S. Yu, and Z. Liu, “Augmentation-adapted retriever improves gene...</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ralization of language models as generic plug-in,” arXiv preprint arXiv:2305.17331, 2023. [48] O. Yoran, T. Wolfson, O. Ram, and J. Berant, “Making retrieval- augmented language models robust to irrelevant context,” arXiv preprint arXiv:2310.01558, 2023. [49] H.-T. Chen, F. Xu, S. A. Arora, and E. C...</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hoi, “Understanding re- trieval augmentation for long-form question answering,” arXiv preprint arXiv:2310.12150, 2023. [50] W. Yu, H. Zhang, X. Pan, K. Ma, H. Wang, and D. Yu, “Chain-of-note: Enhancing robustness in retrieval-augmented language models,” arXiv preprint arXiv:2311.09210, 2023. [51] S....</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Xu, L. Pang, H. Shen, X. Cheng, and T.-S. Chua, “Search-in-the- chain: Towards accurate, credible and traceable large language models for knowledgeintensive tasks,” CoRR, vol. abs/2304.14732, 2023. [52] M. Berchansky, P. Izsak, A. Caciularu, I. Dagan, and M. Wasserblat, “Optimizing retrieval-augmen...</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ted reader models via token elimination,” arXiv preprint arXiv:2310.13682, 2023. [53] J. L´ala, O. O’Donoghue, A. Shtedritski, S. Cox, S. G. Rodriques, and A. D. White, “Paperqa: Retrieval-augmented generative agent for scientific research,” arXiv preprint arXiv:2312.07559, 2023. [54] F. Cuconasu, G...</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Trappolini, F. Siciliano, S. Filice, C. Campagnano, Y. Maarek, N. Tonellotto, and F. Silvestri, “The power of noise: Redefining retrieval for rag systems,” arXiv preprint arXiv:2401.14887, 2024. [55] Z. Zhang, X. Zhang, Y. Ren, S. Shi, M. Han, Y. Wu, R. Lai, and Z. Cao, “Iag: Induction-augmented g...</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eneration framework for answer- ing reasoning questions,” in Proceedings of the 2023 Conference on Empirical Methods in Natural Language Processing, 2023, pp. 1–14. [56] N. Thakur, L. Bonifacio, X. Zhang, O. Ogundepo, E. Kamalloo, D. Alfonso-Hermelo, X. Li, Q. Liu, B. Chen, M. Rezagholizadeh et al.,...</a:t>
            </a: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“Nomiracl: Knowing when you don’t know for robust multilingual retrieval-augmented generation,” arXiv preprint arXiv:2312.11361, 2023. [57] G. Kim, S. Kim, B. Jeon, J. Park, and J. Kang, “Tree of clarifica- tions: Answering ambiguous questions with retrieval-augmented large language models,” arXiv ...</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preprint arXiv:2310.14696, 2023. [58] Y. Wang, P. Li, M. Sun, and Y. Liu, “Self-knowledge guided retrieval augmentation for large language models,” arXiv preprint arXiv:2310.05002, 2023. [59] Z. Feng, X. Feng, D. Zhao, M. Yang, and B. Qin, “Retrieval- generation synergy augmented large language mode...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I</a:t>
            </a:r>
          </a:p>
        </p:txBody>
      </p:sp>
      <p:sp>
        <p:nvSpPr>
          <p:cNvPr id="3" name="Content Placeholder 2"/>
          <p:cNvSpPr>
            <a:spLocks noGrp="1"/>
          </p:cNvSpPr>
          <p:nvPr>
            <p:ph idx="1"/>
          </p:nvPr>
        </p:nvSpPr>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iques. Unstructured Data, such as text, is the most widely used retrieval source, which are mainly gathered from corpus. For open-domain question-answering (ODQA) tasks, the primary retrieval sources are Wikipedia Dump with the current major versions including HotpotQA 4 (1st October , 2017), DPR5 (...</a:t>
            </a: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ls,” arXiv preprint arXiv:2310.05149, 2023. [60] P. Xu, W. Ping, X. Wu, L. McAfee, C. Zhu, Z. Liu, S. Subramanian, E. Bakhturina, M. Shoeybi, and B. Catanzaro, “Retrieval meets long context large language models,” arXiv preprint arXiv:2310.03025, 2023. [61] H. Trivedi, N. Balasubramanian, T. Khot, a...</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nd A. Sabharwal, “Interleav- ing retrieval with chain-of-thought reasoning for knowledge-intensive multi-step questions,” arXiv preprint arXiv:2212.10509, 2022. [62] R. Ren, Y. Wang, Y. Qu, W. X. Zhao, J. Liu, H. Tian, H. Wu, J.- R. Wen, and H. Wang, “Investigating the factual knowledge boundary of ...</a:t>
            </a: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large language models with retrieval augmentation,” arXiv preprint arXiv:2307.11019, 2023. [63] P. Sarthi, S. Abdullah, A. Tuli, S. Khanna, A. Goldie, and C. D. Manning, “Raptor: Recursive abstractive processing for tree-organized retrieval,” arXiv preprint arXiv:2401.18059, 2024. [64] O. Ram, Y. Le...</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vine, I. Dalmedigos, D. Muhlgay, A. Shashua, K. Leyton- Brown, and Y. Shoham, “In-context retrieval-augmented language models,” arXiv preprint arXiv:2302.00083, 2023. [65] Y. Ren, Y. Cao, P. Guo, F. Fang, W. Ma, and Z. Lin, “Retrieve-and- sample: Document-level event argument extraction via hybrid r...</a:t>
            </a: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etrieval augmentation,” in Proceedings of the 61st Annual Meeting of the Association for Computational Linguistics (Volume 1: Long Papers), 2023, pp. 293–306. [66] Z. Wang, X. Pan, D. Yu, D. Yu, J. Chen, and H. Ji, “Zemi: Learning zero-shot semi-parametric language models from multiple tasks,” arXiv...</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preprint arXiv:2210.00185, 2022. [67] S.-Q. Yan, J.-C. Gu, Y. Zhu, and Z.-H. Ling, “Corrective retrieval augmented generation,” arXiv preprint arXiv:2401.15884, 2024. [68] P. Jain, L. B. Soares, and T. Kwiatkowski, “1-pager: One pass answer generation and evidence retrieval,” arXiv preprint arXiv:2...</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310.16568, 2023. [69] H. Yang, Z. Li, Y. Zhang, J. Wang, N. Cheng, M. Li, and J. Xiao, “Prca: Fitting black-box large language models for retrieval question answer- ing via pluggable reward-driven contextual adapter,” arXiv preprint arXiv:2310.18347, 2023. [70] S. Zhuang, B. Liu, B. Koopman, and G. ...</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Zuccon, “Open-source large language models are strong zero-shot query likelihood models for document ranking,” arXiv preprint arXiv:2310.13243, 2023. [71] F. Xu, W. Shi, and E. Choi, “Recomp: Improving retrieval-augmented lms with compression and selective augmentation,” arXiv preprint arXiv:2310.04...</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408, 2023. [72] W. Shi, S. Min, M. Yasunaga, M. Seo, R. James, M. Lewis, L. Zettle- moyer, and W.-t. Yih, “Replug: Retrieval-augmented black-box lan- guage models,” arXiv preprint arXiv:2301.12652, 2023. [73] E. Melz, “Enhancing llm intelligence with arm-rag: Auxiliary ra- tionale memory for retriev...</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al augmented generation,” arXiv preprint arXiv:2311.04177, 2023. [74] H. Wang, W. Huang, Y. Deng, R. Wang, Z. Wang, Y. Wang, F. Mi, J. Z. Pan, and K.-F. Wong, “Unims-rag: A unified multi-source retrieval-augmented generation for personalized dialogue systems,” arXiv preprint arXiv:2401.13256, 2024.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20 December, 2018). In addition to encyclopedic data, common unstructured data includes cross-lingual text [19] and domain- specific data (such as medical [67]and legal domains [29]). Semi-structured data. typically refers to data that contains a combination of text and table information, such as PD...</a:t>
            </a: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[75] Z. Luo, C. Xu, P. Zhao, X. Geng, C. Tao, J. Ma, Q. Lin, and D. Jiang, “Augmented large language models with parametric knowledge guid- ing,” arXiv preprint arXiv:2305.04757, 2023. [76] X. Li, Z. Liu, C. Xiong, S. Yu, Y. Gu, Z. Liu, and G. Yu, “Structure- aware language model pretraining improve...</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 dense retrieval on struc- tured data,” arXiv preprint arXiv:2305.19912, 2023. [77] M. Kang, J. M. Kwak, J. Baek, and S. J. Hwang, “Knowledge graph-augmented language models for knowledge-grounded dialogue generation,” arXiv preprint arXiv:2305.18846, 2023. [78] W. Shen, Y. Gao, C. Huang, F. Wan, X...</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Quan, and W. Bi, “Retrieval- generation alignment for end-to-end task-oriented dialogue system,” arXiv preprint arXiv:2310.08877, 2023. [79] T. Shi, L. Li, Z. Lin, T. Yang, X. Quan, and Q. Wang, “Dual-feedback knowledge retrieval for task-oriented dialogue systems,” arXiv preprint arXiv:2310.14528...</a:t>
            </a: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2023. [80] P. Ranade and A. Joshi, “Fabula: Intelligence report generation using retrieval-augmented narrative construction,” arXiv preprint arXiv:2310.13848, 2023. [81] X. Jiang, R. Zhang, Y. Xu, R. Qiu, Y. Fang, Z. Wang, J. Tang, H. Ding, X. Chu, J. Zhao et al., “Think and retrieval: A hypothesi...</a:t>
            </a: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 knowledge graph enhanced medical large language models,” arXiv preprint arXiv:2312.15883, 2023. [82] J. Baek, S. Jeong, M. Kang, J. C. Park, and S. J. Hwang, “Knowledge-augmented language model verification,” arXiv preprint arXiv:2310.12836, 2023. [83] L. Luo, Y.-F. Li, G. Haffari, and S. Pan, “Re...</a:t>
            </a: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asoning on graphs: Faithful and interpretable large language model reasoning,” arXiv preprint arXiv:2310.01061, 2023. [84] X. He, Y. Tian, Y. Sun, N. V. Chawla, T. Laurent, Y. LeCun, X. Bresson, and B. Hooi, “G-retriever: Retrieval-augmented generation for textual graph understanding and question an...</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swering,” arXiv preprint arXiv:2402.07630, 2024. [85] L. Zha, J. Zhou, L. Li, R. Wang, Q. Huang, S. Yang, J. Yuan, C. Su, X. Li, A. Su et al., “Tablegpt: Towards unifying tables, nature language and commands into one gpt,” arXiv preprint arXiv:2307.08674, 2023. [86] M. Gaur, K. Gunaratna, V. Sriniva...</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san, and H. Jin, “Iseeq: Information seeking question generation using dynamic meta-information retrieval and knowledge graphs,” in Proceedings of the AAAI Conference on Artificial Intelligence, vol. 36, no. 10, 2022, pp. 10 672–10 680. [87] F. Shi, X. Chen, K. Misra, N. Scales, D. Dohan, E. H. Chi,...</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N. Sch¨arli, and D. Zhou, “Large language models can be easily distracted by irrelevant context,” in International Conference on Machine Learning. PMLR, 2023, pp. 31 210–31 227. [88] R. Teja, “Evaluating the ideal chunk size for a rag system using llamaindex,” https://www.llamaindex.ai/blog/ evalua...</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ting-the-ideal-chunk-size-for-a-rag-system-using-llamaindex-6207e5d3fec5, 2023.   19 [89] Langchain, “Recursively split by character,” https://python.langchain. com/docs/modules/data connection/document transformers/recursive text splitter, 2023. [90] S. Yang, “Advanced rag 01: Small-to- big retriev...</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F. Han- dling semi-structured data poses challenges for conventional RAG systems due to two main reasons. Firstly, text splitting processes may inadvertently separate tables, leading to data corruption during retrieval. Secondly, incorporating tables into the data can complicate semantic similarity ...</a:t>
            </a: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al,” https://towardsdatascience.com/ advanced-rag-01-small-to-big-retrieval-172181b396d4, 2023. [91] Y. Wang, N. Lipka, R. A. Rossi, A. Siu, R. Zhang, and T. Derr, “Knowledge graph prompting for multi-document question answering,” arXiv preprint arXiv:2308.11730, 2023. [92] D. Zhou, N. Sch¨arli, L. ...</a:t>
            </a: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Hou, J. Wei, N. Scales, X. Wang, D. Schu- urmans, C. Cui, O. Bousquet, Q. Le et al., “Least-to-most prompting enables complex reasoning in large language models,” arXiv preprint arXiv:2205.10625, 2022. [93] S. Dhuliawala, M. Komeili, J. Xu, R. Raileanu, X. Li, A. Celikyilmaz, and J. Weston, “Chain-o...</a:t>
            </a: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f-verification reduces hallucination in large language models,” arXiv preprint arXiv:2309.11495, 2023. [94] X. Li and J. Li, “Angle-optimized text embeddings,” arXiv preprint arXiv:2309.12871, 2023. [95] VoyageAI, “Voyage’s embedding models,” https://docs.voyageai.com/ embeddings/, 2023. [96] BAAI, ...</a:t>
            </a: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“Flagembedding,” https://github.com/FlagOpen/ FlagEmbedding, 2023. [97] P. Zhang, S. Xiao, Z. Liu, Z. Dou, and J.-Y. Nie, “Retrieve anything to augment large language models,” arXiv preprint arXiv:2310.07554, 2023. [98] N. F. Liu, K. Lin, J. Hewitt, A. Paranjape, M. Bevilacqua, F. Petroni, and P. Li...</a:t>
            </a: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ang, “Lost in the middle: How language models use long contexts,” arXiv preprint arXiv:2307.03172, 2023. [99] Y. Gao, T. Sheng, Y. Xiang, Y. Xiong, H. Wang, and J. Zhang, “Chat- rec: Towards interactive and explainable llms-augmented recommender system,” arXiv preprint arXiv:2303.14524, 2023. [100] ...</a:t>
            </a: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 Anderson, C. Wilson, and S. D. Richardson, “Lingua: Addressing scenarios for live interpretation and automatic dubbing,” in Proceedings of the 15th Biennial Conference of the Association for Machine Translation in the Americas (Volume 2: Users and Providers Track and Government Track), J. Campbel...</a:t>
            </a: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 S. Larocca, J. Marciano, K. Savenkov, and A. Yanishevsky, Eds. Orlando, USA: Association for Machine Translation in the Americas, Sep. 2022, pp. 202–209. [Online]. Available: https://aclanthology.org/2022.amta-upg.14 [101] H. Jiang, Q. Wu, X. Luo, D. Li, C.-Y. Lin, Y. Yang, and L. Qiu, “Longllmli...</a:t>
            </a: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ngua: Accelerating and enhancing llms in long context scenarios via prompt compression,” arXiv preprint arXiv:2310.06839, 2023. [102] V. Karpukhin, B. O˘guz, S. Min, P. Lewis, L. Wu, S. Edunov, D. Chen, and W.-t. Yih, “Dense passage retrieval for open-domain question answering,” arXiv preprint arXiv...</a:t>
            </a: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:2004.04906, 2020. [103] Y. Ma, Y. Cao, Y. Hong, and A. Sun, “Large language model is not a good few-shot information extractor, but a good reranker for hard samples!” ArXiv, vol. abs/2303.08559, 2023. [Online]. Available: https://api.semanticscholar.org/CorpusID:257532405 [104] J. Cui, Z. Li, Y. Ya...</a:t>
            </a: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 B. Chen, and L. Yuan, “Chatlaw: Open-source legal large language model with integrated external knowledge bases,” arXiv preprint arXiv:2306.16092, 2023. [105] O. Yoran, T. Wolfson, O. Ram, and J. Berant, “Making retrieval- augmented language models robust to irrelevant context,” arXiv preprint ar...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searches. When dealing with semi-structured data, one approach involves lever- aging the code capabilities of LLMs to execute Text-2-SQL queries on tables within databases, such as TableGPT [85]. Alternatively, tables can be transformed into text format for further analysis using text-based methods ...</a:t>
            </a:r>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Xiv:2310.01558, 2023. [106] X. Li, R. Zhao, Y. K. Chia, B. Ding, L. Bing, S. Joty, and S. Poria, “Chain of knowledge: A framework for grounding large language mod- els with structured knowledge bases,” arXiv preprint arXiv:2305.13269, 2023. [107] H. Yang, S. Yue, and Y. He, “Auto-gpt for online deci...</a:t>
            </a: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sion making: Benchmarks and additional opinions,” arXiv preprint arXiv:2306.02224, 2023. [108] T. Schick, J. Dwivedi-Yu, R. Dess`ı, R. Raileanu, M. Lomeli, L. Zettle- moyer, N. Cancedda, and T. Scialom, “Toolformer: Language models can teach themselves to use tools,” arXiv preprint arXiv:2302.04761,...</a:t>
            </a: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2023. [109] J. Zhang, “Graph-toolformer: To empower llms with graph rea- soning ability via prompt augmented by chatgpt,” arXiv preprint arXiv:2304.11116, 2023. [110] R. Nakano, J. Hilton, S. Balaji, J. Wu, L. Ouyang, C. Kim, C. Hesse, S. Jain, V. Kosaraju, W. Saunders et al., “Webgpt: Browser- ass...</a:t>
            </a: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isted question-answering with human feedback,” arXiv preprint arXiv:2112.09332, 2021. [111] T. Kwiatkowski, J. Palomaki, O. Redfield, M. Collins, A. Parikh, C. Alberti, D. Epstein, I. Polosukhin, J. Devlin, K. Lee et al., “Natural questions: a benchmark for question answering research,” Transactions...</a:t>
            </a: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of the Association for Computational Linguistics, vol. 7, pp. 453–466, 2019. [112] Y. Liu, S. Yavuz, R. Meng, M. Moorthy, S. Joty, C. Xiong, and Y. Zhou, “Exploring the integration strategies of retriever and large language models,” arXiv preprint arXiv:2308.12574, 2023. [113] M. Joshi, E. Choi, D....</a:t>
            </a: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S. Weld, and L. Zettlemoyer, “Triviaqa: A large scale distantly supervised challenge dataset for reading comprehen- sion,” arXiv preprint arXiv:1705.03551, 2017. [114] P. Rajpurkar, J. Zhang, K. Lopyrev, and P. Liang, “Squad: 100,000+ questions for machine comprehension of text,” arXiv preprint arX...</a:t>
            </a: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iv:1606.05250, 2016. [115] J. Berant, A. Chou, R. Frostig, and P. Liang, “Semantic parsing on freebase from question-answer pairs,” in Proceedings of the 2013 conference on empirical methods in natural language processing, 2013, pp. 1533–1544. [116] A. Mallen, A. Asai, V. Zhong, R. Das, H. Hajishirz...</a:t>
            </a: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 and D. Khashabi, “When not to trust language models: Investigating effectiveness and limitations of parametric and non-parametric memories,” arXiv preprint arXiv:2212.10511, 2022. [117] T. Nguyen, M. Rosenberg, X. Song, J. Gao, S. Tiwary, R. Majumder, and L. Deng, “Ms marco: A human-generated mac...</a:t>
            </a: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hine reading com- prehension dataset,” 2016. [118] Z. Yang, P. Qi, S. Zhang, Y. Bengio, W. W. Cohen, R. Salakhutdi- nov, and C. D. Manning, “Hotpotqa: A dataset for diverse, explain- able multi-hop question answering,” arXiv preprint arXiv:1809.09600, 2018. [119] X. Ho, A.-K. D. Nguyen, S. Sugawara,...</a:t>
            </a: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and A. Aizawa, “Constructing a multi-hop qa dataset for comprehensive evaluation of reasoning steps,” arXiv preprint arXiv:2011.01060, 2020. [120] H. Trivedi, N. Balasubramanian, T. Khot, and A. Sabharwal, “Musique: Multihop questions via single-hop question composition,” Transactions of the Associ...</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[75]. However, both of these methods are not optimal solutions, indicating substan- tial research opportunities in this area. Structured data, such as knowledge graphs (KGs) [86] , which are typically verified and can provide more precise in- formation. KnowledGPT [15] generates KB search queries an...</a:t>
            </a:r>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ation for Computational Linguistics, vol. 10, pp. 539–554, 2022. [121] A. Fan, Y. Jernite, E. Perez, D. Grangier, J. Weston, and M. Auli, “Eli5: Long form question answering,” arXiv preprint arXiv:1907.09190, 2019. [122] T. Koˇcisk`y, J. Schwarz, P. Blunsom, C. Dyer, K. M. Hermann, G. Melis, and E. ...</a:t>
            </a: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Grefenstette, “The narrativeqa reading comprehension chal- lenge,” Transactions of the Association for Computational Linguistics, vol. 6, pp. 317–328, 2018. [123] K.-H. Lee, X. Chen, H. Furuta, J. Canny, and I. Fischer, “A human- inspired reading agent with gist memory of very long contexts,” arXiv ...</a:t>
            </a: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preprint arXiv:2402.09727, 2024. [124] I. Stelmakh, Y. Luan, B. Dhingra, and M.-W. Chang, “Asqa: Factoid questions meet long-form answers,” arXiv preprint arXiv:2204.06092, 2022. [125] M. Zhong, D. Yin, T. Yu, A. Zaidi, M. Mutuma, R. Jha, A. H. Awadallah, A. Celikyilmaz, Y. Liu, X. Qiu et al., “Qmsu...</a:t>
            </a: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 A new benchmark for query-based multi-domain meeting summarization,” arXiv preprint arXiv:2104.05938, 2021. [126] P. Dasigi, K. Lo, I. Beltagy, A. Cohan, N. A. Smith, and M. Gardner, “A dataset of information-seeking questions and answers anchored in research papers,” arXiv preprint arXiv:2105.03...</a:t>
            </a: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011, 2021. [127] T. M¨oller, A. Reina, R. Jayakumar, and M. Pietsch, “Covid-qa: A question answering dataset for covid-19,” in ACL 2020 Workshop on Natural Language Processing for COVID-19 (NLP-COVID), 2020. [128] X. Wang, G. H. Chen, D. Song, Z. Zhang, Z. Chen, Q. Xiao, F. Jiang, J. Li, X. Wan, B. ...</a:t>
            </a: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Wang et al., “Cmb: A comprehensive medical benchmark in chinese,” arXiv preprint arXiv:2308.08833, 2023. [129] H. Zeng, “Measuring massive multitask chinese understanding,” arXiv preprint arXiv:2304.12986, 2023. [130] R. Y. Pang, A. Parrish, N. Joshi, N. Nangia, J. Phang, A. Chen, V. Pad- makumar, J...</a:t>
            </a: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Ma, J. Thompson, H. He et al., “Quality: Question an- swering with long input texts, yes!” arXiv preprint arXiv:2112.08608, 2021. [131] P. Clark, I. Cowhey, O. Etzioni, T. Khot, A. Sabharwal, C. Schoenick, and O. Tafjord, “Think you have solved question answering? try arc, the ai2 reasoning challe...</a:t>
            </a: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nge,” arXiv preprint arXiv:1803.05457, 2018. [132] A. Talmor, J. Herzig, N. Lourie, and J. Berant, “Commonsenseqa: A question answering challenge targeting commonsense knowledge,” arXiv preprint arXiv:1811.00937, 2018. [133] E. Dinan, S. Roller, K. Shuster, A. Fan, M. Auli, and J. Weston, “Wizard of...</a:t>
            </a: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wikipedia: Knowledge-powered conversational agents,” arXiv preprint arXiv:1811.01241, 2018. [134] H. Wang, M. Hu, Y. Deng, R. Wang, F. Mi, W. Wang, Y. Wang, W.- C. Kwan, I. King, and K.-F. Wong, “Large language models as source   20 planner for personalized knowledge-grounded dialogue,” arXiv prepr...</a:t>
            </a: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int arXiv:2310.08840, 2023. [135] ——, “Large language models as source planner for personal- ized knowledge-grounded dialogue,” arXiv preprint arXiv:2310.08840, 2023. [136] X. Xu, Z. Gou, W. Wu, Z.-Y. Niu, H. Wu, H. Wang, and S. Wang, “Long time no see! open-domain conversation with long-term person...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 stores knowledge in a personalized base, enhancing the RAG model’s knowledge richness. In response to the limitations of LLMs in understanding and answering questions about textual graphs, G-Retriever [84] integrates Graph Neural Networks 4https://hotpotqa.github.io/wiki-readme.html 5https://githu...</a:t>
            </a:r>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 memory,” arXiv preprint arXiv:2203.05797, 2022. [137] T.-H. Wen, M. Gasic, N. Mrksic, L. M. Rojas-Barahona, P.-H. Su, S. Ultes, D. Vandyke, and S. Young, “Conditional generation and snapshot learning in neural dialogue systems,” arXiv preprint arXiv:1606.03352, 2016. [138] R. He and J. McAuley, “U...</a:t>
            </a: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ps and downs: Modeling the visual evolution of fashion trends with one-class collaborative filtering,” in proceedings of the 25th international conference on world wide web, 2016, pp. 507–517. [139] S. Li, H. Ji, and J. Han, “Document-level event argument extraction by conditional generation,” arXiv...</a:t>
            </a: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preprint arXiv:2104.05919, 2021. [140] S. Ebner, P. Xia, R. Culkin, K. Rawlins, and B. Van Durme, “Multi- sentence argument linking,” arXiv preprint arXiv:1911.03766, 2019. [141] H. Elsahar, P. Vougiouklis, A. Remaci, C. Gravier, J. Hare, F. Laforest, and E. Simperl, “T-rex: A large scale alignment...</a:t>
            </a: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of natural language with knowledge base triples,” in Proceedings of the Eleventh Inter- national Conference on Language Resources and Evaluation (LREC 2018), 2018. [142] O. Levy, M. Seo, E. Choi, and L. Zettlemoyer, “Zero-shot relation ex- traction via reading comprehension,” arXiv preprint arXiv:1...</a:t>
            </a: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706.04115, 2017. [143] R. Zellers, A. Holtzman, Y. Bisk, A. Farhadi, and Y. Choi, “Hel- laswag: Can a machine really finish your sentence?” arXiv preprint arXiv:1905.07830, 2019. [144] S. Kim, S. J. Joo, D. Kim, J. Jang, S. Ye, J. Shin, and M. Seo, “The cot collection: Improving zero-shot and few-sh...</a:t>
            </a: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ot learning of language models via chain-of-thought fine-tuning,” arXiv preprint arXiv:2305.14045, 2023. [145] A. Saha, V. Pahuja, M. Khapra, K. Sankaranarayanan, and S. Chandar, “Complex sequential question answering: Towards learning to converse over linked question answer pairs with a knowledge g...</a:t>
            </a: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raph,” in Proceed- ings of the AAAI conference on artificial intelligence, vol. 32, no. 1, 2018. [146] D. Hendrycks, C. Burns, S. Basart, A. Zou, M. Mazeika, D. Song, and J. Steinhardt, “Measuring massive multitask language understanding,” arXiv preprint arXiv:2009.03300, 2020. [147] S. Merity, C. X...</a:t>
            </a: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iong, J. Bradbury, and R. Socher, “Pointer sentinel mixture models,” arXiv preprint arXiv:1609.07843, 2016. [148] M. Geva, D. Khashabi, E. Segal, T. Khot, D. Roth, and J. Berant, “Did aristotle use a laptop? a question answering benchmark with implicit reasoning strategies,” Transactions of the Asso...</a:t>
            </a: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ciation for Computational Linguistics, vol. 9, pp. 346–361, 2021. [149] J. Thorne, A. Vlachos, C. Christodoulopoulos, and A. Mittal, “Fever: a large-scale dataset for fact extraction and verification,” arXiv preprint arXiv:1803.05355, 2018. [150] N. Kotonya and F. Toni, “Explainable automated fact-c...</a:t>
            </a: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hecking for public health claims,” arXiv preprint arXiv:2010.09926, 2020. [151] R. Lebret, D. Grangier, and M. Auli, “Neural text generation from structured data with application to the biography domain,” arXiv preprint arXiv:1603.07771, 2016. [152] H. Hayashi, P. Budania, P. Wang, C. Ackerson, R. 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b.com/facebookresearch/DPR (GNNs), LLMs and RAG, enhancing graph comprehension and question-answering capabilities through soft prompting of the LLM, and employs the Prize-Collecting Steiner Tree (PCST) optimization problem for targeted graph retrieval. On the contrary, it requires additional effort...</a:t>
            </a:r>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eervannan, and G. Neubig, “Wikiasp: A dataset for multi-domain aspect-based summarization,” Transactions of the Association for Computational Linguistics, vol. 9, pp. 211–225, 2021. [153] S. Narayan, S. B. Cohen, and M. Lapata, “Don’t give me the details, just the summary! topic-aware convolutional ...</a:t>
            </a: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neural networks for ex- treme summarization,” arXiv preprint arXiv:1808.08745, 2018. [154] S. Saha, J. A. Junaed, M. Saleki, A. S. Sharma, M. R. Rifat, M. Rahouti, S. I. Ahmed, N. Mohammed, and M. R. Amin, “Vio-lens: A novel dataset of annotated social network posts leading to different forms of com...</a:t>
            </a: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munal violence and its evaluation,” in Proceedings of the First Workshop on Bangla Language Processing (BLP-2023), 2023, pp. 72– 84. [155] X. Li and D. Roth, “Learning question classifiers,” in COLING 2002: The 19th International Conference on Computational Linguistics, 2002. [156] R. Socher, A. Per...</a:t>
            </a: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elygin, J. Wu, J. Chuang, C. D. Manning, A. Y. Ng, and C. Potts, “Recursive deep models for semantic compositionality over a sentiment treebank,” in Proceedings of the 2013 conference on empirical methods in natural language processing, 2013, pp. 1631– 1642. [157] H. Husain, H.-H. Wu, T. Gazit, M. A...</a:t>
            </a: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llamanis, and M. Brockschmidt, “Codesearchnet challenge: Evaluating the state of semantic code search,” arXiv preprint arXiv:1909.09436, 2019. [158] K. Cobbe, V. Kosaraju, M. Bavarian, M. Chen, H. Jun, L. Kaiser, M. Plappert, J. Tworek, J. Hilton, R. Nakano et al., “Training verifiers to solve math ...</a:t>
            </a: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word problems,” arXiv preprint arXiv:2110.14168, 2021. [159] R. Steinberger, B. Pouliquen, A. Widiger, C. Ignat, T. Erjavec, D. Tufis, and D. Varga, “The jrc-acquis: A multilingual aligned parallel corpus with 20+ languages,” arXiv preprint cs/0609058, 2006. [160] Y. Hoshi, D. Miyashita, Y. Ng, K. T...</a:t>
            </a: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atsuno, Y. Morioka, O. Torii, and J. Deguchi, “Ralle: A framework for developing and eval- uating retrieval-augmented large language models,” arXiv preprint arXiv:2308.10633, 2023. [161] J. Liu, “Building production-ready rag applications,” https://www.ai. engineer/summit/schedule/building-productio...</a:t>
            </a: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n-ready-rag-applications, 2023. [162] I. Nguyen, “Evaluating rag part i: How to evaluate document retrieval,” https://www.deepset.ai/blog/rag-evaluation-retrieval, 2023. [163] Q. Leng, K. Uhlenhuth, and A. Polyzotis, “Best practices for llm evaluation of rag applications,” https://www.databricks.com...</a:t>
            </a:r>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/blog/ LLM-auto-eval-best-practices-RAG, 2023. [164] S. Es, J. James, L. Espinosa-Anke, and S. Schockaert, “Ragas: Au- tomated evaluation of retrieval augmented generation,” arXiv preprint arXiv:2309.15217, 2023. [165] J. Saad-Falcon, O. Khattab, C. Potts, and M. Zaharia, “Ares: An automated evaluat...</a:t>
            </a: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ion framework for retrieval-augmented generation systems,” arXiv preprint arXiv:2311.09476, 2023. [166] C. Jarvis and J. Allard, “A survey of techniques for maximizing llm performance,” https://community.openai. com/t/openai-dev-day-2023-breakout-sessions/505213# a-survey-of-techniques-for-maximizin...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to build, validate, and maintain structured databases. On the contrary, it requires additional effort to build, validate, and maintain structured databases. LLMs-Generated Content. Addressing the limitations of external auxiliary information in RAG, some research has focused on exploiting LLMs’ int...</a:t>
            </a:r>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g-llm-performance-2, 2023. [167] J. Chen, H. Lin, X. Han, and L. Sun, “Benchmarking large lan- guage models in retrieval-augmented generation,” arXiv preprint arXiv:2309.01431, 2023. [168] Y. Liu, L. Huang, S. Li, S. Chen, H. Zhou, F. Meng, J. Zhou, and X. Sun, “Recall: A benchmark for llms robustne...</a:t>
            </a: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ss against external counterfactual knowledge,” arXiv preprint arXiv:2311.08147, 2023. [169] Y. Lyu, Z. Li, S. Niu, F. Xiong, B. Tang, W. Wang, H. Wu, H. Liu, T. Xu, and E. Chen, “Crud-rag: A comprehensive chinese benchmark for retrieval-augmented generation of large language models,” arXiv preprint ...</a:t>
            </a: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arXiv:2401.17043, 2024. [170] P. Xu, W. Ping, X. Wu, L. McAfee, C. Zhu, Z. Liu, S. Subramanian, E. Bakhturina, M. Shoeybi, and B. Catanzaro, “Retrieval meets long context large language models,” arXiv preprint arXiv:2310.03025, 2023. [171] C. Packer, V. Fang, S. G. Patil, K. Lin, S. Wooders, and J. ...</a:t>
            </a: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 Gon- zalez, “Memgpt: Towards llms as operating systems,” arXiv preprint arXiv:2310.08560, 2023. [172] G. Xiao, Y. Tian, B. Chen, S. Han, and M. Lewis, “Efficient streaming language models with attention sinks,” arXiv preprint arXiv:2309.17453, 2023. [173] T. Zhang, S. G. Patil, N. Jain, S. Shen, ...</a:t>
            </a: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 Zaharia, I. Stoica, and J. E. Gonzalez, “Raft: Adapting language model to domain specific rag,” arXiv preprint arXiv:2403.10131, 2024. [174] J. Kaplan, S. McCandlish, T. Henighan, T. B. Brown, B. Chess, R. Child, S. Gray, A. Radford, J. Wu, and D. Amodei, “Scaling laws for neural language models,...</a:t>
            </a: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arXiv preprint arXiv:2001.08361, 2020. [175] U. Alon, F. Xu, J. He, S. Sengupta, D. Roth, and G. Neubig, “Neuro- symbolic language modeling with automaton-augmented retrieval,” in International Conference on Machine Learning. PMLR, 2022, pp. 468–485. [176] M. Yasunaga, A. Aghajanyan, W. Shi, R. Ja...</a:t>
            </a: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mes, J. Leskovec, P. Liang, M. Lewis, L. Zettlemoyer, and W.-t. Yih, “Retrieval-augmented multi- modal language modeling,” arXiv preprint arXiv:2211.12561, 2022. [177] J. Li, D. Li, S. Savarese, and S. Hoi, “Blip-2: Bootstrapping language- image pre-training with frozen image encoders and large lang...</a:t>
            </a: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uage models,” arXiv preprint arXiv:2301.12597, 2023. [178] W. Zhu, A. Yan, Y. Lu, W. Xu, X. E. Wang, M. Eckstein, and W. Y. Wang, “Visualize before you write: Imagination-guided open-ended text generation,” arXiv preprint arXiv:2210.03765, 2022. [179] J. Zhao, G. Haffar, and E. Shareghi, “Generating...</a:t>
            </a: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synthetic speech from spokenvocab for speech translation,” arXiv preprint arXiv:2210.08174, 2022. [180] D. M. Chan, S. Ghosh, A. Rastrow, and B. Hoffmeister, “Using external off-policy speech-to-text mappings in contextual end-to-end automated speech recognition,” arXiv preprint arXiv:2301.02736, 2...</a:t>
            </a: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023.   21 [181] A. Yang, A. Nagrani, P. H. Seo, A. Miech, J. Pont-Tuset, I. Laptev, J. Sivic, and C. Schmid, “Vid2seq: Large-scale pretraining of a visual language model for dense video captioning,” in Proceedings of the IEEE/CVF Conference on Computer Vision and Pattern Recognition, 2023, pp. 10 71...</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ernal knowledge. SKR [58] classifies questions as known or unknown, applying retrieval enhancement selectively. GenRead [13] replaces the retriever with an LLM generator, finding that LLM-generated contexts often contain more accurate answers due to better alignment with the pre-training objectives ...</a:t>
            </a:r>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4–10 726. [182] N. Nashid, M. Sintaha, and A. Mesbah, “Retrieval-based prompt selection for code-related few-shot learning,” in 2023 IEEE/ACM 45th International Conference on Software Engineering (ICSE), 2023, pp. 2450–2462.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of causal language modeling. Selfmem [17] iteratively creates an unbounded memory pool with a retrieval-enhanced generator, using a memory selec- tor to choose outputs that serve as dual problems to the original question, thus self-enhancing the generative model. These methodologies underscore the b...</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OF RAG METHODS</a:t>
            </a:r>
          </a:p>
        </p:txBody>
      </p:sp>
      <p:sp>
        <p:nvSpPr>
          <p:cNvPr id="3" name="Content Placeholder 2"/>
          <p:cNvSpPr>
            <a:spLocks noGrp="1"/>
          </p:cNvSpPr>
          <p:nvPr>
            <p:ph idx="1"/>
          </p:nvPr>
        </p:nvSpPr>
        <p:spPr/>
        <p:txBody>
          <a:bodyPr/>
          <a:lstStyle/>
          <a:p>
            <a:r>
              <a:t>Method Retrieval Source Retrieval Data Type Retrieval Granularity Augmentation Stage Retrieval process CoG [29] Wikipedia Text Phrase Pre-training Iterative DenseX [30] FactoidWiki Text Proposition In...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readth of innovative data source utilization in RAG, striving to improve model performance and task effectiveness. 2) Retrieval Granularity: Another important factor besides the data format of the retrieval source is the granularity of the retrieved data. Coarse-grained retrieval units theoretically...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can provide more relevant information for the problem, but they may also contain redundant content, which could distract the retriever and language models in downstream tasks [50], [87]. On the other hand, fine-grained retrieval unit granularity increases the burden of retrieval and does not guaran...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tee seman- tic integrity and meeting the required knowledge. Choosing   8 the appropriate retrieval granularity during inference can be a simple and effective strategy to improve the retrieval and downstream task performance of dense retrievers. In text, retrieval granularity ranges from fine to coa...</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rse, including Token, Phrase, Sentence, Proposition, Chunks, Doc- ument. Among them, DenseX [30]proposed the concept of using propositions as retrieval units. Propositions are defined as atomic expressions in the text, each encapsulating a unique factual segment and presented in a concise, self-cont...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ained nat- ural language format. This approach aims to enhance retrieval precision and relevance. On the Knowledge Graph (KG), retrieval granularity includes Entity, Triplet, and sub-Graph. The granularity of retrieval can also be adapted to downstream tasks, such as retrieving Item IDs [40]in recom...</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mendation tasks and Sentence pairs [38]. Detailed information is illustrated in Table I. B. Indexing Optimization In the Indexing phase, documents will be processed, seg- mented, and transformed into Embeddings to be stored in a vector database. The quality of index construction determines whether 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he correct context can be obtained in the retrieval phase. 1) Chunking Strategy: The most common method is to split the document into chunks on a fixed number of tokens (e.g., 100, 256, 512) [88]. Larger chunks can capture more context, but they also generate more noise, requiring longer processing ...</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time and higher costs. While smaller chunks may not fully convey the necessary context, they do have less noise. How- ever, chunks leads to truncation within sentences, prompting the optimization of a recursive splits and sliding window meth- ods, enabling layered retrieval by merging globally relat...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ed information across multiple retrieval processes [89]. Never- theless, these approaches still cannot strike a balance between semantic completeness and context length. Therefore, methods like Small2Big have been proposed, where sentences (small) are used as the retrieval unit, and the preceding an...</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 following sentences are provided as (big) context to LLMs [90]. 2) Metadata Attachments: Chunks can be enriched with metadata information such as page number, file name, au- thor,category timestamp. Subsequently, retrieval can be filtered based on this metadata, limiting the scope of the retrieval...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ference Once EAR [31] Dataset-base Text Sentence Tuning Once UPRISE [20] Dataset-base Text Sentence Tuning Once RAST [32] Dataset-base Text Sentence Tuning Once Self-Mem [17] Dataset-base Text Sentence Tuning Iterative FLARE [24] Search Engine,Wikipedia Text Sentence Tuning Adaptive PGRA [33] Wikipe...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Assigning different weights to document timestamps during retrieval can achieve time-aware RAG, ensuring the freshness of knowledge and avoiding outdated information. In addition to extracting metadata from the original doc- uments, metadata can also be artificially constructed. For example, addin...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g summaries of paragraph, as well as intro- ducing hypothetical questions. This method is also known as Reverse HyDE. Specifically, using LLM to generate questions that can be answered by the document, then calculating the similarity between the original question and the hypothetical question during...</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retrieval to reduce the semantic gap between the question and the answer. 3) Structural Index: One effective method for enhancing information retrieval is to establish a hierarchical structure for the documents. By constructing In structure, RAG system can expedite the retrieval and processing of p...</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ertinent data. Hierarchical index structure. File are arranged in parent- child relationships, with chunks linked to them. Data sum- maries are stored at each node, aiding in the swift traversal of data and assisting the RAG system in determining which chunks to extract. This approach can also mitig...</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ate the illusion caused by block extraction issues. Knowledge Graph index. Utilize KG in constructing the hierarchical structure of documents contributes to maintaining consistency. It delineates the connections between different concepts and entities, markedly reducing the potential for illusions. ...</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Another advantage is the transformation of the information retrieval process into instructions that LLM can comprehend, thereby enhancing the accuracy of knowledge retrieval and enabling LLM to generate contextually coherent responses, thus improving the overall efficiency of the RAG system. To capt...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ure the logical relationship between document content and structure, KGP [91] proposed a method of building an index between multiple documents using KG. This KG consists of nodes (representing paragraphs or structures in the documents, such as pages and tables) and edges (indicating semantic/lexica...</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 similarity between paragraphs or relationships within the document structure), effectively addressing knowl- edge retrieval and reasoning problems in a multi-document environment. C. Query Optimization One of the primary challenges with Naive RAG is its direct reliance on the user’s original query...</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as the basis for retrieval. Formulating a precise and clear question is difficult, and imprudent queries result in subpar retrieval effectiveness. Sometimes, the question itself is complex, and the language is not well-organized. Another difficulty lies in language complexity ambiguity. Language mo...</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dels often struggle when dealing with specialized vocabulary or ambiguous abbrevi- ations with multiple meanings. For instance, they may not discern whether “LLM” refers to large language model or a Master of Laws in a legal context. 1) Query Expansion: Expanding a single query into mul- tiple queri...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dia Text Sentence Inference Once FILCO [34] Wikipedia Text Sentence Inference Once RADA [35] Dataset-base Text Sentence Inference Once Filter-rerank [36] Synthesized dataset Text Sentence Inference Once R-GQA [37] Dataset-base Text Sentence Pair Tuning Once LLM-R [38] Dataset-base Text Sentence Pair...</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es enriches the content of the query, providing further context to address any lack of specific nuances, thereby ensuring the optimal relevance of the generated answers. Multi-Query. By employing prompt engineering to expand queries via LLMs, these queries can then be executed in parallel. The expan...</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sion of queries is not random, but rather meticulously designed. Sub-Query. The process of sub-question planning represents the generation of the necessary sub-questions to contextualize and fully answer the original question when combined. This process of adding relevant context is, in principle, 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imilar to query expansion. Specifically, a complex question can be decomposed into a series of simpler sub-questions using the least-to-most prompting method [92]. Chain-of-Verification(CoVe). The expanded queries undergo validation by LLM to achieve the effect of reducing halluci- nations. Validate...</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 expanded queries typically exhibit higher reliability [93].   9 2) Query Transformation: The core concept is to retrieve chunks based on a transformed query instead of the user’s original query. Query Rewrite.The original queries are not always optimal for LLM retrieval, especially in real-world 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cenarios. There- fore, we can prompt LLM to rewrite the queries. In addition to using LLM for query rewriting, specialized smaller language models, such as RRR (Rewrite-retrieve-read) [7]. The imple- mentation of the query rewrite method in the Taobao, known as BEQUE [9] has notably enhanced recall ...</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effectiveness for long-tail queries, resulting in a rise in GMV. Another query transformation method is to use prompt engineering to let LLM generate a query based on the original query for subsequent retrieval. HyDE [11] construct hypothet- ical documents (assumed answers to the original query). It...</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focuses on embedding similarity from answer to answer rather than seeking embedding similarity for the problem or query. Using the Step-back Prompting method [10], the original query is abstracted to generate a high-level concept question (step-back question). In the RAG system, both the step-back ...</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question and the original query are used for retrieval, and both the results are utilized as the basis for language model answer generation. 3) Query Routing: Based on varying queries, routing to distinct RAG pipeline,which is suitable for a versatile RAG system designed to accommodate diverse scena...</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rios. Metadata Router/ Filter. The first step involves extracting keywords (entity) from the query, followed by filtering based on the keywords and metadata within the chunks to narrow down the search scope. Semantic Router is another method of routing involves leveraging the semantic information of...</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the query. Specific apprach see Semantic Router 6. Certainly, a hybrid routing approach can also be employed, combining both semantic and metadata-based methods for enhanced query routing. D. Embedding In RAG, retrieval is achieved by calculating the similarity (e.g. cosine similarity) between the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Inference Iterative TIGER [39] Dataset-base Text Item-base Pre-training Once LM-Indexer [40] Dataset-base Text Item-base Tuning Once BEQUE [9] Dataset-base Text Item-base Tuning Once CT-RAG [41] Synthesized dataset Text Item-base Tuning Once Atlas [42] Wikipedia, Common Crawl Text Chunk Pre-trainin...</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embeddings of the ques- tion and document chunks, where the semantic representation capability of embedding models plays a key role. This mainly includes a sparse encoder (BM25) and a dense retriever (BERT architecture Pre-training language models). Recent research has introduced prominent embedding...</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models such as AngIE, Voyage, BGE,etc [94]–[96], which are benefit from multi-task instruct tuning. Hugging Face’s MTEB leaderboard 7 evaluates embedding models across 8 tasks, covering 58 datasests. Ad- ditionally, C-MTEB focuses on Chinese capability, covering 6 tasks and 35 datasets. There is no...</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one-size-fits-all answer to “which embedding model to use.” However, some specific models are better suited for particular use cases. 1) Mix/hybrid Retrieval : Sparse and dense embedding approaches capture different relevance features and can ben- efit from each other by leveraging complementary re...</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levance information. For instance, sparse retrieval models can be used 6https://github.com/aurelio-labs/semantic-router 7https://huggingface.co/spaces/mteb/leaderboard to provide initial search results for training dense retrieval models. Additionally, pre-training language models (PLMs) can be util...</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ized to learn term weights to enhance sparse retrieval. Specifically, it also demonstrates that sparse retrieval models can enhance the zero-shot retrieval capability of dense retrieval models and assist dense retrievers in handling queries containing rare entities, thereby improving robustness. 2) ...</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Fine-tuning Embedding Model: In instances where the context significantly deviates from pre-training corpus, partic- ularly within highly specialized disciplines such as healthcare, legal practice, and other sectors replete with proprietary jargon, fine-tuning the embedding model on your own domain ...</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dataset becomes essential to mitigate such discrepancies. In addition to supplementing domain knowledge, another purpose of fine-tuning is to align the retriever and generator, for example, using the results of LLM as the supervision signal for fine-tuning, known as LSR (LM-supervised Retriever). PR...</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OMPTAGATOR [21] utilizes the LLM as a few-shot query generator to create task-specific retrievers, addressing chal- lenges in supervised fine-tuning, particularly in data-scarce domains. Another approach, LLM-Embedder [97], exploits LLMs to generate reward signals across multiple downstream tasks. T...</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he retriever is fine-tuned with two types of supervised signals: hard labels for the dataset and soft rewards from the LLMs. This dual-signal approach fosters a more effective fine-tuning process, tailoring the embedding model to diverse downstream applications. REPLUG [72] utilizes a retriever and ...</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an LLM to calculate the probability distributions of the retrieved documents and then performs supervised training by computing the KL divergence. This straightforward and effective training method enhances the performance of the retrieval model by using an LM as the supervisory signal, eliminating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g Iterative RAVEN [43] Wikipedia Text Chunk Pre-training Once RETRO++ [44] Pre-training Corpus Text Chunk Pre-training Iterative INSTRUCTRETRO [45] Pre-training corpus Text Chunk Pre-training Iterative RRR [7] Search Engine Text Chunk Tuning Once RA-e2e [46] Dataset-base Text Chunk Tuning Once PROMP...</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need for specific cross-attention mechanisms. Moreover, inspired by RLHF (Reinforcement Learning from Human Feedback), utilizing LM-based feedback to reinforce the retriever through reinforcement learning. E. Adapter Fine-tuning models may present challenges, such as in- tegrating functionality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through an API or addressing con- straints arising from limited local computational resources. Consequently, some approaches opt to incorporate an external adapter to aid in alignment. To optimize the multi-task capabilities of LLM, UP- RISE [20] trained a lightweight prompt retriever that can autom...</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atically retrieve prompts from a pre-built prompt pool that are suitable for a given zero-shot task input. AAR (Augmentation-Adapted Retriver) [47] introduces a universal adapter designed to accommodate multiple downstream tasks. While PRCA [69] add a pluggable reward-driven contextual adapter to en...</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hance performance on specific tasks. BGM [26] keeps the retriever and LLM fixed,and trains a bridge Seq2Seq model in between. The bridge model aims to transform the retrieved information into a format that LLMs can work with effectively, allowing it to not only rerank but also dynami- cally select p...</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assages for each query, and potentially employ more advanced strategies like repetition. Furthermore, PKG   10 introduces an innovative method for integrating knowledge into white-box models via directive fine-tuning [75]. In this approach, the retriever module is directly substituted to gen- erate ...</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relevant documents according to a query. This method assists in addressing the difficulties encountered during the fine-tuning process and enhances model performance. IV. GENERATION After retrieval, it is not a good practice to directly input all the retrieved information to the LLM for answering qu...</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estions. Following will introduce adjustments from two perspectives: adjusting the retrieved content and adjusting the LLM. A. Context Curation Redundant information can interfere with the final gener- ation of LLM, and overly long contexts can also lead LLM to the “Lost in the middle” problem [98]....</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Like humans, LLM tends to only focus on the beginning and end of long texts, while forgetting the middle portion. Therefore, in the RAG system, we typically need to further process the retrieved content. 1) Reranking: Reranking fundamentally reorders document chunks to highlight the most pertinent ...</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results first, effectively reducing the overall document pool, severing a dual purpose in information retrieval, acting as both an enhancer and a filter, delivering refined inputs for more precise language model processing [70]. Reranking can be performed using rule-based methods that depend on pred...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efined metrics like Diversity, Relevance, and MRR, or model-based approaches like Encoder-Decoder models from the BERT series (e.g., SpanBERT), specialized reranking models such as Cohere rerank or bge-raranker-large, and general large language mod- els like GPT [12], [99]. 2) Context Selection/Comp...</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TAGATOR [21] </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ression: A common misconcep- tion in the RAG process is the belief that retrieving as many relevant documents as possible and concatenating them to form a lengthy retrieval prompt is beneficial. However, excessive context can introduce more noise, diminishing the LLM’s perception of key information ...</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(Long) LLMLingua [100], [101] utilize small language models (SLMs) such as GPT-2 Small or LLaMA-7B, to detect and remove unimportant tokens, transforming it into a form that is challenging for humans to comprehend but well understood by LLMs. This approach presents a direct and practical method fo...</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 prompt compression, eliminating the need for additional training of LLMs while balancing language integrity and compression ratio. PRCA tackled this issue by training an information extractor [69]. Similarly, RECOMP adopts a comparable approach by training an information condenser using contrastiv...</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 learning [71]. Each training data point consists of one positive sample and five negative sam- ples, and the encoder undergoes training using contrastive loss throughout this process [102] . In addition to compressing the context, reducing the num- ber of documents aslo helps improve the accuracy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of the model’s answers. Ma et al. [103] propose the “Filter-Reranker” paradigm, which combines the strengths of LLMs and SLMs. In this paradigm, SLMs serve as filters, while LLMs function as reordering agents. The research shows that instructing LLMs to rearrange challenging samples identified by SL...</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Ms leads to significant improvements in various Information Extraction (IE) tasks. Another straightforward and effective approach involves having the LLM evaluate the retrieved content before generating the final answer. This allows the LLM to filter out documents with poor relevance through LLM cri...</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tique. For instance, in Chatlaw [104], the LLM is prompted to self-suggestion on the referenced legal provisions to assess their relevance. B. LLM Fine-tuning Targeted fine-tuning based on the scenario and data char- acteristics on LLMs can yield better results. This is also one of the greatest adva...</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ntages of using on-premise LLMs. When LLMs lack data in a specific domain, additional knowledge can be provided to the LLM through fine-tuning. Huggingface’s fine-tuning data can also be used as an initial step. Another benefit of fine-tuning is the ability to adjust the model’s input and output. Fo...</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 example, it can enable LLM to adapt to specific data formats and generate responses in a par- ticular style as instructed [37]. For retrieval tasks that engage with structured data, the SANTA framework [76] implements a tripartite training regimen to effectively encapsulate both structural and sem...</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antic nuances. The initial phase focuses on the retriever, where contrastive learning is harnessed to refine the query and document embeddings. Aligning LLM outputs with human or retriever preferences through reinforcement learning is a potential approach. For instance, manually annotating the final...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BEIR</a:t>
            </a:r>
          </a:p>
        </p:txBody>
      </p:sp>
      <p:sp>
        <p:nvSpPr>
          <p:cNvPr id="3" name="Content Placeholder 2"/>
          <p:cNvSpPr>
            <a:spLocks noGrp="1"/>
          </p:cNvSpPr>
          <p:nvPr>
            <p:ph idx="1"/>
          </p:nvPr>
        </p:nvSpPr>
        <p:spPr/>
        <p:txBody>
          <a:bodyPr/>
          <a:lstStyle/>
          <a:p>
            <a:r>
              <a:t>Text Chunk Tuning Once AAR [47] MSMARCO,Wikipedia Text Chunk Tuning Once RA-DIT [27] Common Crawl,Wikipedia Text Chunk Tuning Once RAG-Robust [48] Wikipedia Text Chunk Tuning Once RA-Long-Form [49] Da...</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generated answers and then providing feedback through reinforcement learning. In addition to aligning with human preferences, it is also possible to align with the preferences of fine-tuned models and retrievers [79]. When circumstances prevent access to powerful proprietary models or larger parame...</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ter open-source models, a simple and effective method is to distill the more powerful models(e.g. GPT-4). Fine-tuning of LLM can also be coordinated with fine-tuning of the retriever to align pref- erences. A typical approach, such as RA-DIT [27], aligns the scoring functions between Retriever and G...</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enerator using KL divergence. V. AUGMENTATION PROCESS IN RAG In the domain of RAG, the standard practice often involves a singular (once) retrieval step followed by generation, which can lead to inefficiencies and sometimes is typically insuffi- cient for complex problems demanding multi-step reason...</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ing, as it provides a limited scope of information [105]. Many studies have optimized the retrieval process in response to this issue, and we have summarised them in Figure 5. A. Iterative Retrieval Iterative retrieval is a process where the knowledge base is repeatedly searched based on the initial...</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query and the text generated so far, providing a more comprehensive knowledge   11 Fig. 5. In addition to the most common once retrieval, RAG also includes three types of retrieval augmentation processes. (left) Iterative retrieval involves alternating between retrieval and generation, allowing for...</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richer and more targeted context from the knowledge base at each step. (Middle) Recursive retrieval involves gradually refining the user query and breaking down the problem into sub-problems, then continuously solving complex problems through retrieval and generation. (Right) Adaptive retrieval foc...</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uses on enabling the RAG system to autonomously determine whether external knowledge retrieval is necessary and when to stop retrieval and generation, often utilizing LLM-generated special tokens for control. base for LLMs. This approach has been shown to enhance the robustness of subsequent answer ...</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generation by offering additional contextual references through multiple retrieval iterations. However, it may be affected by semantic discon- tinuity and the accumulation of irrelevant information. ITER- RETGEN [14] employs a synergistic approach that lever- ages “retrieval-enhanced generation” alo...</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ngside “generation- enhanced retrieval” for tasks that necessitate the reproduction of specific information. The model harnesses the content required to address the input task as a contextual basis for retrieving pertinent knowledge, which in turn facilitates the generation of improved responses in ...</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subsequent iterations. B. Recursive Retrieval Recursive retrieval is often used in information retrieval and NLP to improve the depth and relevance of search results. The process involves iteratively refining search queries based on the results obtained from previous searches. Recursive Retrieval ai...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