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Addressing_the_Productivity_Paradox_in_Healthcare_with_Retrieval_Augmented_Generative_AI_Chatbots</a:t>
            </a:r>
          </a:p>
        </p:txBody>
      </p:sp>
      <p:sp>
        <p:nvSpPr>
          <p:cNvPr id="3" name="Subtitle 2"/>
          <p:cNvSpPr>
            <a:spLocks noGrp="1"/>
          </p:cNvSpPr>
          <p:nvPr>
            <p:ph type="subTitle" idx="1"/>
          </p:nvPr>
        </p:nvSpPr>
        <p:spPr/>
        <p:txBody>
          <a:bodyPr/>
          <a:lstStyle/>
          <a:p>
            <a:r>
              <a:t>Auto-generated from JSON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on their symptoms, side-effects, and concerns provide a comprehensive understanding of the patient’s experience, potential challenges they face and their disease journey trajectory [14]. LLMs, with their advanced NLP capabilities, can summarise complex medical discussions into concise, easily under...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standable notes [15]. There is existing evidence of the use of LLMs such as GPT-4 for biomedical knowledge curation of extracting adverse drug events through medical reports [16]. This study [17], explores a self-verification framework with LLMs such as GPT-4 for efficient extraction of patient info...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rmation from unstructured healthcare texts. The cumulation of these existing resources illustrates that these models can be utilised as effective tools for an agent to access and perform its tasks efficiently. Utilising LangChain, a robust framework for developing applications using LLMs, which incl...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udes a comprehensive text summarisation library leveraging LLMs, will facilitate effi- cient analysis of patient conversations. LangChain successfully overcomes the issue of limited token size by introducing ap- proaches like ‘Stuff’, ‘MapReduce’, and ‘Refine’, enabling the conversation text to be 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ffectively processed within the LLM’s context window. A clear and concise prompt is essential to align human intent with the model, ensuring effective outcome generation. Within the LangChain summarisation module, models such as GPT-3.5-turbo or Claude 2 can be leveraged for enhanced performance.Add...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itionally, the module is adept at extracting and highlighting key aspects such as symptoms, side effects, concerns, treatment and medication from conver- sations. This approach combines the strengths of advanced Authorized licensed use limited to: Nirma University Institute of Technology. Downloaded...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on January 30,2025 at 10:54:11 UTC from IEEE Xplore.  Restrictions apply.   Named Entity Recognition (NER) models to enhance precision in identifying pertinent clinical entities. BioBERT [18] is an adaptation of BERT (Bidirectional Encoder Representations from Transformers) model [19] specifically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trained on biomed- ical corpora to capture the nuances in medical language. Further, Spark NLP an open-source text processing library that leverages LLMs for advanced information extraction and NER, has proven superior performance in extracting clinical entities and medical conditions [20]. Hence, 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his module is instrumental in constructing comprehensive patient profiles by facilitating summarisation and information extraction at the patient level, which assist the healthcare practitioners in gaining an understanding of the patient’s condition and history. C. Disease diagnosis module Disease 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iagnosis and assessment supports healthcare pro- fessionals in early disease detection, allowing for treatment tailored to the patient’s unique needs. Such a strategy not only increases the effectiveness of treatment but also improves survival rates, reduces the likelihood of side effects, and enhan...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CHATBOT FRAMEWORK</a:t>
            </a:r>
          </a:p>
        </p:txBody>
      </p:sp>
      <p:sp>
        <p:nvSpPr>
          <p:cNvPr id="3" name="Content Placeholder 2"/>
          <p:cNvSpPr>
            <a:spLocks noGrp="1"/>
          </p:cNvSpPr>
          <p:nvPr>
            <p:ph idx="1"/>
          </p:nvPr>
        </p:nvSpPr>
        <p:spPr/>
        <p:txBody>
          <a:bodyPr/>
          <a:lstStyle/>
          <a:p>
            <a:r>
              <a:t>The proposed framework is depicted in Fig 1. The frame- work begins with data streams and datasets received from the pre-existing data module integrating both structured and un- structured data. The f...</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ces overall patient outcomes. A recent study demonstrates the ability of GPT-3 to diag- nose medical conditions nearly as accurately as physicians, but its triage capabilities are closer to laypeople and significantly less effective than those of medical professionals [21]. A further study using GPT...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highlights its enhanced ability in conducting diagnoses and triage, achieving results nearly on par with board-certified physicians [22]. Researchers at Google Research and DeepMind have developed Med-PaLM 2, the successor to Med-PaLM, that produced an accuracy over 80% in answering benchmark medi...</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cal questions which could assist in medical diagnosis and prediction [4]. In this module, we analyse the patient’s consultation history, adeptly identifying symptom patterns, previous diagnoses, treatment trajectories and other EHR data attributes to provide effective diagnostic insights. A variety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of ML models will be utilised, covering a broad spectrum of complexity. These include Random Forest (RF), Decision Trees (DTs), XGBoost, Support Vector Ma- chines (SVMs), and DL models chosen based on the specific disease type. Unsupervised methods like clustering algorithms and Self-Organizing Maps...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(SOMs), along with dimensionality reduction techniques such as Principal Component Analysis (PCA) and T-distributed Stochastic Neighbor Embedding (t- SNE), will be applied to detect patterns, anomalies, and clusters in disease detection. Additionally, transformer models will also be employed to enh...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ance disease prediction and treatment plan formulation. Evaluating feature importance with methods like SHAP (SHapley Additive exPlanations) is crucial for understanding the impact of each attribute on model predictions. This evaluation helps end users comprehend how features influence disease predi...</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ction, thereby enhancing model transparency, informing clinical decision-making, and guiding targeted interventions for better patient care. The diagnostic insights and treatment suggestions provided by the module will serve as valuable support for qualified healthcare professionals in their decisio...</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n-making process. D. Emotion detection module This module supports clinicians to understand and address the complex emotional states of patients, significantly im- pacting their treatment adherence, psychological well-being, and overall quality of life. ‘Chatcounselor’ a specialised LLM trained on 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eal conversations between psychologists and clients showcase the advancements in providing effective mental health support through enhanced counseling capabilities and performance [23]. Recent research efforts at our research center have culminated in the creation of an AI driven emotion model, grou...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nded in the validated psychological framework proposed by Robert Plutchik, consisting of four negative; anger, fear, sadness, disgust, and four positive; joy, anticipa- tion, trust and surprise [24]. This AI-based emotion model is designed for adaptability, allowing fine-tuning to suit various scena...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ramework introduces three analysis mod- ules for patient telehealth conversation summarisation, disease diagnosis and treatment and emotion analysis, followed by the RAG module which facilitates response generation by efficient retrieval of information produced by the analysis modules stored in a ve...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rios, and has demonstrated significant applicability and value in the healthcare domain [25]–[27]. This model also possesses the capability to discern emotion intensities and is adept at managing negations. Beyond basic emotions, research has also extended to identifying complex emotional states suc...</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 as depression, anxiety and stress in conversations, offering detailed perspectives on interactions [28], [29]. Thus, our work will be expanded to encompass not just the variants of eight primary emotions evoked during telehealth conversations between patients and healthcare providers, but also to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detect subtle indications of depression, anxiety, stress, or suicidal thoughts expressed by the patient. In creating a fine-tuned emotion model, we will be using a lexicon driven approach to define similar words associated with each emotion. Employing pre-trained language models such as BERT will 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able the efficient creation of embeddings, to extract features from patient conversational text. Additionally, the emotion dictionary will be enriched by leveraging the embeddings and language model to generate context-specific emotions, negations and intensifiers. Executing this emotion model will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facilitate the generation of emotion profiles at conversation level and patient level. Efforts are also in progress to test the feasibility of emotion detection using few-shot learning techniques, by utilising LLMs like GPT-3.5-turbo, in a clinical environment. Moreover, emotion profiles can be crea...</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ted at a multi- granular level such as, at the beginning of the telehealth consultation, the middle and at the end of the consultation. Creating these emotion profile at different granularity will facilitate the detection of emotion transitional states of the patient. Such transitions are crucial, a...</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 they can be employed in real-time to alleviate patient distress, and over the long term, they serve as a basis for evaluation metrics, to improve quality of the consultations, and compiling a knowledge base of frequent issues. Additionally, we will analyse the emotion timeline at the patient level...</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which will provide insights into the patient’s overall well-being, enable early detection of mental health issues, enhance communication, guide treatment decisions, and help evaluate the effectiveness of telehealth services. Authorized licensed use limited to: Nirma University Institute of Technol...</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ogy. Downloaded on January 30,2025 at 10:54:11 UTC from IEEE Xplore.  Restrictions apply.   E. Retrieval Augmented Generation (RAG) module The RAG architecture initiates with data loading and trans- formation component. Once the context-specific data and data from the three analysis components are i...</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mported, they undergo a transformation process to be broken down into manageable segments, a procedure often referred to as ‘chunking’. The effectiveness of the system relies heavily on the quality and structure of these chunks, ensuring that the retrieved data is customised to match a user specific...</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ctor database. The end-users of this system, the healthcare professionals can interact with this platform through a chatbot interface. This framework enables medical practitioners to make general inquiries and access patient infor- mation enriched with analytical insights, such as structure aids in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query. These chunks will be converted to embeddings which will be stored in vector store enabling the efficient storage and retrieval of information. In information retrieval, when the user initiates a query, engaging through the conversational agent, it gets transformed into an embedding represent...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ation, and then the vector store is searched to find pertinent information based on semantic similarity. The information retrieved is further enhanced by the LLM generative model to create a contextually relevant and improved response. LangChain [30] and LlamaIndex [31] are two robust frameworks tha...</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 facilitate the implementation of RAG in building applications that enhance the interaction and capabilities of LLMs. LangChain specialises in conver- sational retrieval agents that are fine-tuned for engaging in conversations and performing retrieval tasks as needed. The agent takes in a well defi...</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ned input prompt by the user and using an underlying LLM or ChatModel (eg: GPT-3.5-turbo OpenAI chat model) for reasoning, determines whether to engage the retrieval system based on the query. After retrieving the information, it displays a generated output to the end user. In the design of the retr...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ieval agent, we are experimenting with OpenAI ChatModels such as GPT-3.5-turbo and GPT-4. III. FRAMEWORK DEMONSTRATIONS In this section, we demonstrate the capabilities framework across the three modules using a sample healthcare dataset consisting EHR data and transcribed telehealth conversations b...</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etween healthcare professionals and patients. The dataset is part of a larger project with cancer care providers [25], [32]. Fig 2 illustrates the process by which healthcare profes- sionals can obtain a patient summary using the unique patient ID. The conversational retrieval agent skillfully proce...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sses the query through its interaction with the ChatModel and retrieves the relevant information. Clinical entities identified by the medical NER pipeline are highlighted in the patient summary, which is then presented visually to the user. This summary, along with the NER, effectively encapsulates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information about the patient’s diseases, treatments, side effects, and con- cerns, providing valuable insights for healthcare professionals to act upon. Further, healthcare consultants can access diagnostic pre- dictions for specific patients. In the scenario depicted in Fig 3, we employed a lung c...</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ancer predictive model, developed using data from a lung cancer patient cohort. Various ML models were trained, each considering different patient at- tributes. The XGBoost model, with the highest F1 score of 93.02%, was selected for its superior performance. The model leverages clinical entities fr...</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om consultation discussions and Fig. 2. Demonstration 1 - Conversation summarisation module EHR data for its predictions. It can also provide SHAP feature importance values, helping users understand the key drivers of the model’s predictions. It will showcase how the model achieved the final predict...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facilitation of improved decision-making in healthcare provision, as well as targeted and effective interventions. The following subsections provide further details of the modules and this framework. A. Pre-existing data module This module encompasses both unstructured and structured data. The u...</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ion. Moreover, utilising an underlying ChatModel enhances the readability of the output, particularly for a non-technical audience as shown by the output prompt of the conversational agent. The consultant has the capability to inquire about the patient’s emotional and mental health status through th...</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conversational agent [33]–[35]. In this scenario, we have developed a customised emotion model that includes four positive and four negative emotions. The positive emotions identified are happiness, hopefulness/optimism, surprise, and trust. As for the negative emotions, they encompass a range inc...</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luding anger, disgust, sadness/disappointment, and help- lessness. Additionally, we’ve implemented emotion algebra to detect any signs of anxiety, depression, and suicidal ideation in the conversations. As depicted in Fig 4, the professional can access these emotion profiles on either a call-specifi...</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 or patient-specific basis. Fig 5 demonstrates how a consultant can request emotion timelines to track a patient’s emotional progression. These timelines display the patient’s emotional changes over time. Utilizing the retrieved data, the ChatModel is adept at deriving insights when prompted correc...</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tly. Additionally, having access to emotion transition profiles at both the call and patient levels equips telehealth consultants with valuable information to better prepare for upcoming consultations. Authorized licensed use limited to: Nirma University Institute of Technology. Downloaded on Januar...</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y 30,2025 at 10:54:11 UTC from IEEE Xplore.  Restrictions apply.   Fig. 3. Demonstration 2 - Disease diagnosis module Fig. 4. Demonstration 3 - Emotion profiles in the emotion detection module Fig. 5. Demonstration 4 - Emotion timeline analysis and emotion transition in the emotion detection module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IV. CONCLUSION In this study, we have presented the the design and de- velopment of a Retrieval Augmented Generative AI Chat- bot framework for healthcare, specifically for consultation summaries, diagnostic insights, and emotional assessments of patients. We demonstrated the capabilities of this fr...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amework in providing an improved healthcare service and addressing the challenges of the productivity paradox, where inherent limitations of Generative AI tend to disintegrate within the complexity of healthcare systems and operations. Thus, the RAG AI chatbot has the potential to address the produc...</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tivity paradox by improving the efficiency of information processing and decision-making, easing the adoption of new technology through intuitive interactions, offering scalable and customis- able solutions, and continually learning and improving over time. As future work, we plan to integrate a div...</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erse array of multi-modal data, including images, audio, and video, into Authorized licensed use limited to: Nirma University Institute of Technology. Downloaded on January 30,2025 at 10:54:11 UTC from IEEE Xplore.  Restrictions apply.   our analysis. Further, we intend to conduct a field test of 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nstructured data includes transcribed patient con- versations resulting from telehealth consultations with health- care professionals. To enrich domain-specific knowledge, data pertaining to healthcare domain is amalgamated from a vari- ety of validated and reliable sources including publications, l...</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framework in an actual clinical setting leading further confirmation and validity of its capabilities in resolving the productivity paradox of Generative AI in healthcare.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Y. Chang, X. Wang, J. Wang, Y. Wu, K. Zhu, H. Chen, L. Yang, X. Yi, C. Wang, Y. Wang et al., “A survey on evaluation of large language models,” arXiv preprint arXiv:2307.03109, 2023. [2] D. De Sil...</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va, N. Mills, M. El-Ayoubi, M. Manic, and D. Alahakoon, “Chatgpt and generative ai guidelines for addressing academic integrity and augmenting pre-existing chatbots,” in 2023 IEEE International Conference on Industrial Technology (ICIT). IEEE, 2023, pp. 1–6. [3] B. Mesk´o and E. J. Topol, “The imper...</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ative for regulatory oversight of large language models (or generative ai) in healthcare,” npj Digital Medicine, vol. 6, no. 1, p. 120, 2023. [4] K. Singhal, T. Tu, J. Gottweis, R. Sayres, E. Wulczyn, L. Hou, K. Clark, S. Pfohl, H. Cole-Lewis, D. Neal et al., “Towards expert- level medical question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answering with large language models,” arXiv preprint arXiv:2305.09617, 2023. [5] D. De Silva, F. Burstein, H. F. Jelinek, A. Stranieri et al., “Addressing the complexities of big data analytics in healthcare: the diabetes screening case,” Australasian Journal of Information Systems, vol. 19, 2015.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 A. Adikari, D. De Silva, H. Moraliyage, D. Alahakoon, J. Wong, M. Gancarz, S. Chackochan, B. Park, R. Heo, and Y. Leung, “Empathic conversational agents for real-time monitoring and co-facilitation of patient-centered healthcare,” Future Generation Computer Systems, vol. 126, pp. 318–329, 2022.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[7] K. Singhal, S. Azizi, T. Tu, S. S. Mahdavi, J. Wei, H. W. Chung, N. Scales, A. Tanwani, H. Cole-Lewis, S. Pfohl et al., “Large language models encode clinical knowledge,” Nature, vol. 620, no. 7972, pp. 172– 180, 2023. [8] L. Yunxiang, L. Zihan, Z. Kai, D. Ruilong, and Z. You, “Chatdoctor: A med...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ical chat model fine-tuned on llama model using medical domain knowledge,” arXiv preprint arXiv:2303.14070, 2023. [9] R. Yang, T. F. Tan, W. Lu, A. J. Thirunavukarasu, D. S. W. Ting, and N. Liu, “Large language models in health care: Development, applications, and challenges,” Health Care Science, v...</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ol. 2, no. 4, pp. 255–263, 2023. [10] G. Gamage, S. Kahawala, N. Mills, D. De Silva, M. Manic, D. Ala- hakoon, and A. Jennings, “Augmenting industrial chatbots in energy systems using chatgpt generative ai,” in 2023 IEEE 32nd International Symposium on Industrial Electronics (ISIE). IEEE, 2023, pp.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1–6. [11] R. M. Wachter and E. Brynjolfsson, “Will generative artificial intelli- gence deliver on its promise in health care?” JAMA, 2023. [12] P. Lewis, E. Perez, A. Piktus, F. Petroni, V. Karpukhin, N. Goyal, H. K¨uttler, M. Lewis, W.-t. Yih, T. Rockt¨aschel et al., “Retrieval- augmented generati...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iterature, clinical trials, and observational studies. Verifying the accuracy of context specific data is crucial because if inaccurate data is fed into the RAG architecture, it is more likely to generate unreliable responses. Structured data com- prises the patient’s Electronic Health Record (EHR) ...</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on for knowledge-intensive nlp tasks,” Advances in Neural Information Processing Systems, vol. 33, pp. 9459–9474, 2020. [13] V. Tsianakas, J. Maben, T. Wiseman, G. Robert, A. Richardson, P. Mad- den, M. Griffin, and E. A. Davies, “Using patients’ experiences to identify priorities for quality improv...</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ement in breast cancer care: patient narratives, surveys or both?” BMC health services research, vol. 12, pp. 1–11, 2012. [14] A. M. Hopkins, J. M. Logan, G. Kichenadasse, and M. J. Sorich, “Artificial intelligence chatbots will revolutionize how cancer patients access information: Chatgpt represent...</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 a paradigm-shift,” JNCI Cancer Spectrum, vol. 7, no. 2, p. pkad010, 2023. [15] J. Clusmann, F. R. Kolbinger, H. S. Muti, Z. I. Carrero, J.-N. Eckardt, N. G. Laleh, C. M. L. L¨offler, S.-C. Schwarzkopf, M. Unger, G. P. Veldhuizen et al., “The future landscape of large language models in medicine,”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Communications Medicine, vol. 3, no. 1, p. 141, 2023. [16] Y. Gu, S. Zhang, N. Usuyama, Y. Woldesenbet, C. Wong, P. Sanapathi, M. Wei, N. Valluri, E. Strandberg, T. Naumann et al., “Distilling large language models for biomedical knowledge extraction: A case study on adverse drug events,” arXiv prep...</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rint arXiv:2307.06439, 2023. [17] Z. Gero, C. Singh, H. Cheng, T. Naumann, M. Galley, J. Gao, and H. Poon, “Self-verification improves few-shot clinical information ex- traction,” arXiv preprint arXiv:2306.00024, 2023. [18] J. Lee, W. Yoon, S. Kim, D. Kim, S. Kim, C. H. So, and J. Kang, “Biobert: a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pre-trained biomedical language representation model for biomedical text mining,” Bioinformatics, vol. 36, no. 4, pp. 1234–1240, 2020. [19] J. Devlin, M.-W. Chang, K. Lee, and K. Toutanova, “Bert: Pre-training of deep bidirectional transformers for language understanding,” arXiv preprint arXiv:1810....</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04805, 2018. [20] V. Kocaman and D. Talby, “Spark nlp: Natural language understanding at scale,” Software Impacts, p. 100058, 2021. [Online]. Available: https://www.sciencedirect.com/science/article/pii/S2665963.2.300063 [21] D. M. Levine, R. Tuwani, B. Kompa, A. Varma, S. G. Finlayson, A. Mehrotra,...</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and A. Beam, “The diagnostic and triage accuracy of the gpt-3 artificial intelligence model,” medRxiv, pp. 2023–01, 2023. [22] N. Ito, S. Kadomatsu, M. Fujisawa, K. Fukaguchi, R. Ishizawa, N. Kanda, D. Kasugai, M. Nakajima, T. Goto, and Y. Tsugawa, “The accuracy and potential racial and ethnic bias...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es of gpt-4 in the diagno- sis and triage of health conditions: Evaluation study,” JMIR Medical Education, vol. 9, p. e47532, 2023. [23] J. M. Liu, D. Li, H. Cao, T. Ren, Z. Liao, and J. Wu, “Chatcounselor: A large language models for mental health support,” arXiv preprint arXiv:2309.15461, 2023. [2...</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 R. Plutchik, “A general psychoevolutionary theory of emotion,” in Theories of emotion. Elsevier, 1980, pp. 3–33. [25] D. De Silva, W. Ranasinghe, T. Bandaragoda, A. Adikari, N. Mills, L. Iddamalgoda, D. Alahakoon, N. Lawrentschuk, R. Persad, E. Osipov et al., “Machine learning to support social 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data, including demographics, biomarkers, medical and treatment histories, diagnostic details, medications, and other related information. The entirety of the data is consolidated into a cohesive data model, which can be established using a data lakehouse capable of accommodating structured, semi- 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edia empowered patients in cancer care and cancer treatment decisions,” PloS one, vol. 13, no. 10, p. e0205855, 2018. [26] A. Adikari, R. Nawaratne, D. De Silva, S. Ranasinghe, O. Alahakoon, and D. Alahakoon, “Emotions of covid-19: content analysis of self- reported information using artificial inte...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lligence,” Journal of medical Internet research, vol. 23, no. 4, p. e27341, 2021. [27] S. Ranasinghe, G. Gamage, H. Moraliyage, N. Mills, N. McCaffrey, J. Bucholc, K. Lane, A. Cahill, V. White, and D. De Silva, “An artificial intelligence framework for the detection of emotion transitions in telehea...</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lth services,” in 2022 15th International Conference on Human System Interaction (HSI). IEEE, 2022, pp. 1–5. [28] A. Amanat, M. Rizwan, A. R. Javed, M. Abdelhaq, R. Alsaqour, S. Pandya, and M. Uddin, “Deep learning for depression detection from textual data,” Electronics, vol. 11, no. 5, p. 676, 202...</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[29] A. Fatima, Y. Li, T. T. Hills, and M. Stella, “Dasentimental: Detecting depression, anxiety, and stress in texts via emotional recall, cognitive networks, and machine learning,” Big Data and Cognitive Computing, vol. 5, no. 4, p. 77, 2021. [30] “Langchain,” https://www.langchain.com/, 2022-1...</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0, accessed: 2023-11- 16. [31] “Llamaindex,” https://www.llamaindex.ai/, 2023-02, accessed: 2023-11- 16. [32] H. Moraliyage, D. De Silva, W. Ranasinghe, A. Adikari, D. Alahakoon, R. Prasad, N. Lawrentschuk, and D. Bolton, “Cancer in lockdown: im- pact of the covid-19 pandemic on patients with cancer...</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 oncologist, vol. 26, no. 2, pp. e342–e344, 2021. [33] A. Adikari, D. De Silva, D. Alahakoon, and X. Yu, “A cognitive model for emotion awareness in industrial chatbots,” in 2019 IEEE 17th international conference on industrial informatics (INDIN), vol. 1. IEEE, 2019, pp. 183–186. [34] R. Nawa...</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ratne, T. Bandaragoda, A. Adikari, D. Alahakoon, D. De Silva, and X. Yu, “Incremental knowledge acquisition and self-learning for au- tonomous video surveillance,” in IECON 2017-43rd Annual Conference of the IEEE Industrial Electronics Society. IEEE, 2017, pp. 4790–4795. [35] P. Rathnayaka, N. Mills...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D. Burnett, D. De Silva, D. Alahakoon, and R. Gray, “A mental health chatbot with cognitive skills for personalised behavioural activation and remote health monitoring,” Sensors, vol. 22, no. 10, p. 3653, 2022. Authorized licensed use limited to: Nirma University Institute of Technology. Downloade...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 on January 30,2025 at 10:54:11 UTC from IEEE Xplore.  Restrictions apply.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tructured, and unstructured data. B. Conversation summarisation module Patient conversation summarisation provide comprehensive overview into the patient’s journey thereby enabling improved service quality [13]. The significance of summarising con- versation of cancer patients, particularly focusing...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