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Integrating_Generative_AI_for_Enhanced_Automation_in_System_Design_Processes</a:t>
            </a:r>
          </a:p>
        </p:txBody>
      </p:sp>
      <p:sp>
        <p:nvSpPr>
          <p:cNvPr id="3" name="Subtitle 2"/>
          <p:cNvSpPr>
            <a:spLocks noGrp="1"/>
          </p:cNvSpPr>
          <p:nvPr>
            <p:ph type="subTitle" idx="1"/>
          </p:nvPr>
        </p:nvSpPr>
        <p:spPr/>
        <p:txBody>
          <a:bodyPr/>
          <a:lstStyle/>
          <a:p>
            <a:r>
              <a:t>Auto-generated from JSON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ve, technically relevant, and applicable to the system’s needs. Authorized licensed use limited to: Nirma University Institute of Technology. Downloaded on January 30,2025 at 10:53:36 UTC from IEEE Xplore.  Restrictions apply.   Fig. 2. Generation and Evaluation of DesDoc C. Evaluation Upon generati...</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ng the initial DesDoc, it undergoes evaluation against predefined criteria crucial for system design. These criteria include technical accuracy, compliance with standards, feasibility, innovation, and alignment with system require- ments. Fig. 2 illustrates the combined process for Generation and Ev...</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aluation of the DesDoc. D. Generating Evaluation Criteria The ”Evaluation Criteria” are dynamically generated by the LLM, considering specific evaluation metrics. These criteria are uniquely defined for each iteration cycle, informed by the combined score from the Evaluation Score, Engineer Evaluati...</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on, system requirements, and established metrics. Spe- cial prompts guide the generation of these criteria, ensuring the evaluation process remains focused and aligned with the DesDoc’s current state. E. Inputs for Evaluation The evaluation process utilizes two primary inputs: the DesDoc generated b...</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y the SE Assistant and the dynamically generated Evaluation Criteria. The DesDoc provides the con- tent to be assessed, while the evaluation criteria establish the standards for assessment. F. Evaluation Using Multiple LLMs A chain of robust LLMs are employed to evaluate the DesDoc, each offering un...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ique strengths for a comprehensive and unbiased appraisal. Using multiple LLMs mitigates bias, and their outputs are combined into a weighted average score, forming the Evaluation Score. G. Calculation of the Evaluation Score The Evaluation Score is calculated as follows: Evaluation Score = _x0010_Pk i=1 ...</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Wi _x0011_ _x0010_Pn j=1 cj _x0011_ 3 Where: Wi are the weights assigned to each LLM, reflecting their relative importance cj are the criteria scores for each evaluation metric, determined by how well the DesDoc meets each criterion defined by the dynamically generated ”Evaluation Criteria,” and k is the number of LL...</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Ms in the LLM-chain. H. Importance of Engineer Evaluation While LLMs offer systematic, data-driven evaluations, hu- man engineers provide critical insights into practical aspects such as manufacturability, integration, and user experience. Engineers’ evaluations ensure results align with human stan-...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dards and expectations, checking LLM evaluations. Also engi- neers possess deep knowledge of technical requirements, con- textual relevance, feasibility, and implementation, identifying challenges that LLMs might overlook. I. Combined Evaluation After calculating the Evaluation Score, the DesDoc is...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also assessed by an engineer. This dual approach ensures a com- prehensive review, with the Evaluation Score providing a data- driven baseline and the engineer’s input adding critical human insight. IV. IMPLEMENTATION FLOW A. Defining Evaluation Criteria Evaluation Criteria are essential for benchm...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METHODS</a:t>
            </a:r>
          </a:p>
        </p:txBody>
      </p:sp>
      <p:sp>
        <p:nvSpPr>
          <p:cNvPr id="3" name="Content Placeholder 2"/>
          <p:cNvSpPr>
            <a:spLocks noGrp="1"/>
          </p:cNvSpPr>
          <p:nvPr>
            <p:ph idx="1"/>
          </p:nvPr>
        </p:nvSpPr>
        <p:spPr/>
        <p:txBody>
          <a:bodyPr/>
          <a:lstStyle/>
          <a:p>
            <a:r>
              <a:t>A. SE Assistant for DesDoc Generation The SE Assistant, as illustrated in Fig. 1, represents a tool for automating the creation of DesDocs. This tool leverages Multimodal Retrieval Augmented Generatio...</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arking the Des- Doc’s quality, encompassing technical accuracy, innovation, compliance, and practical implementation. The SE Assistant expands these criteria by integrating industry standards, best practices, and insights from similar projects, ensuring they are comprehensive and reflect current ind...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ustry trends. The final set of criteria, which can be updated as the project evolves, is documented for transparency and consistency in evaluations, providing a clear benchmark for assessing the DesDoc. B. Generation Flow • Requirement Ingestion: The SE Assistant ingests speci- fied system requireme...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nts and constraints. • Prompt Creation: It formulates prompts that encapsulate these requirements, guiding the generation process. • M-RAG Pipeline Activation: Prompts are processed through the SE Assistant’s M-RAG pipeline, consisting of an embedding model and a vector database. • Embedding: The em...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bedding model translates prompts into vector representations. • Context Retrieval: Vectors retrieve relevant context from the database, informing the generated DesDoc. • DesDoc Generation: GPT-4 generates a preliminary Des- Doc addressing the requirements and constraints. • Output: The output is a c...</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omprehensive DesDoc proposing solutions and architectures to meet the system’s needs. C. Evaluation Flow • Input for Evaluation: The generated DesDoc and estab- lished Evaluation Criteria are the inputs. • LLM Evaluation: GPT-4, Claude-2, and Gemini evaluate the document against the criteria, each a...</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ssigning a score from 1 to 10. Authorized licensed use limited to: Nirma University Institute of Technology. Downloaded on January 30,2025 at 10:53:36 UTC from IEEE Xplore.  Restrictions apply.   • Score Aggregation: Scores from the LLMs are aggre- gated into a preliminary Evaluation Score by taking...</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the weighted average based on their reliability and domain expertise. • Engineer Review: A human engineer reviews the docu- ment, providing a score and detailed comments, adding domain-specific expertise and practical judgment. • Combined Score Calculation: The LLMs’ Evaluation Score and the engine...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er’s score are combined into a Com- bined Score, reflecting the engineer’s expertise relative to the LLMs. • Improvement: Combined score is used to improve the Evaluation Criteria and the DesDoc. This method intertwines generative and evaluative pro- cesses, leveraging the strengths of both AI and h...</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uman in- telligence for a more reliable, innovative, and feasible system design. In the procedural flow, LLMs provide initial evalua- tions, and a system engineer’s insights ensure robust, nuanced evaluation, combining AI’s breadth of knowledge with human expertise. V. DISCUSSION A. Results The resu...</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lting output of this approach was an LLM- generated DesDoc that underwent a rigorous evaluation process. The evaluation summarized the feedback from three different LLMs—GPT-4, Claude-2, and Gemini. We defined the Evaluation criteria for benchmarking and scoring the DesDoc on Performance, Scalabilit...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 (M-RAG) to enhance the capabilities of GPT-4 (multimodal) for system design-specific generation. The SE Assistant aims to transform input system requirements and constraints into comprehensive, detailed DesDocs. The SE Assistant operates on a multi-step process to generate DesDocs using the M-RAG ...</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y, Reliability, Usability, and Security. Evaluation Score = _x0000_P3 i=1 Wi _x0001_ ∗[P + S + R + U + Se] 3 Where: Wi are the weights assigned to GPT-4, Claude-2 and Gemini respectively. P, S, R, U, Se are the criteria scores for Performance, Scala- bility, Reliability, Usability and Security respectively. We ...</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generated 20 sets of detailed system requirements for different use cases in system design and tested the DesDoc generation using GPT-4, text-only RAG, and finally with M- RAG. Table I shows the percentage of system requirements met in DesDocs using M-RAG (SE Assistant) in both Single- vendor (e.g.,...</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only AWS environment) and Multi-vendor (com- bination of multiple vendor environments) setups. The results indicate that M-RAG outperformed the other two methods. M-RAG’s higher efficiency is also evident in the average evaluation score and combined score obtained when the Des- Docs corresponding t...</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o each set of system requirements were evaluated using the SE Assistant. We observed that with the improved context provided by M-RAG, compared to GPT- 4 and text-only RAG, we achieved the generation of better DesDocs. </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I</a:t>
            </a:r>
          </a:p>
        </p:txBody>
      </p:sp>
      <p:sp>
        <p:nvSpPr>
          <p:cNvPr id="3" name="Content Placeholder 2"/>
          <p:cNvSpPr>
            <a:spLocks noGrp="1"/>
          </p:cNvSpPr>
          <p:nvPr>
            <p:ph idx="1"/>
          </p:nvPr>
        </p:nvSpPr>
        <p:spPr/>
        <p:txBody>
          <a:bodyPr/>
          <a:lstStyle/>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RESULT OF EVALUATION USING SE ASSISTANT</a:t>
            </a:r>
          </a:p>
        </p:txBody>
      </p:sp>
      <p:sp>
        <p:nvSpPr>
          <p:cNvPr id="3" name="Content Placeholder 2"/>
          <p:cNvSpPr>
            <a:spLocks noGrp="1"/>
          </p:cNvSpPr>
          <p:nvPr>
            <p:ph idx="1"/>
          </p:nvPr>
        </p:nvSpPr>
        <p:spPr/>
        <p:txBody>
          <a:bodyPr/>
          <a:lstStyle/>
          <a:p>
            <a:r>
              <a:t>Method Requirements met (in %) Evaluation Score Nor- malized (out of 10) Combined Score Nor- malized (out of 10) Single- vendor Multi- vendor GPT-4 35 32 7.4 7.2 RAG[Text- only] 46 38 8 7.8 M-RAG [SE ...</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Assistant] 64 51 8.6 8.5 B. Conclusion and Future Work This research addressed the question: How can Gen AI improve the efficiency and accuracy of system design doc- umentation in complex systems? The SE Assistant tool, com- bining GPT-4 with a M-RAG pipeline, significantly enhances the generation a...</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nd evaluation of DesDocs for complex sys- tems. It excels in integrating textual, visual, and tabular data to produce accurate DesDocs, with robust LLMs ensuring high standards of technical accuracy and compliance. Future work will enhance the SE Assistant’s capabilities by incor- porating dynamic, ...</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context-aware multi-agent mechanisms for integrating human feedback into the AI’s learning process, further enhancing the SE capabilities. In conclusion, Gen AI can improves the efficiency and accuracy of system design documentation in complex systems, providing a valuable tool for system engineers....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architecture for providing context-specific to system design: Fig. 1. SE Assistant tool architecture a) System Requirement: The process starts by inputting system requirements and constraints, which form the founda- tional data for generating the DesDoc, detailing functional, performance, and regula...</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lstStyle/>
          <a:p>
            <a:r>
              <a:t>[1] B. Tom et al., “Language Models are Few-Shot Learners,” Advances in Neural Information Processing Systems, vol. 33, 2020 [2] Fan, Angela, et al. ”Large language models for software engineering: Su...</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rvey and open problems.” arXiv preprint arXiv:2310.03533 (2023). [3] Hou, Xinyi, et al. ”Large Language Models for Software Engineering: A Systematic Literature Review.” ArXiv, 2023, /abs/2308.10620. [4] Papineni, Kishore, et al. ”Bleu: a method for automatic evaluation of machine translation.” Proc...</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eedings of the 40th annual meeting of the Association for Computational Linguistics. 2002. [5] Lin, Chin-Yew. ”Rouge: A package for automatic evaluation of sum- maries.” Text summarization branches out. 2004. [6] Yuan, Weizhe, Graham Neubig, and Pengfei Liu. ”Bartscore: Evaluating generated text as ...</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text generation.” Advances in Neural Information Processing Systems 34 (2021): 27263-27277. [7] Zhang, Tianyi, et al. ”Bertscore: Evaluating text generation with bert.” arXiv preprint arXiv:1904.09675 (2019). [8] Fu, Jinlan, et al. ”Gptscore: Evaluate as you desire.” arXiv preprint arXiv:2302.04166 ...</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(2023). [9] Zheng, Lianmin, et al. ”Judging llm-as-a-judge with mt-bench and chatbot arena.” Advances in Neural Information Processing Systems 36 (2024). [10] Zhu, Lianghui, Xinggang Wang, and Xinlong Wang. ”Judgelm: Fine- tuned large language models are scalable judges.” arXiv preprint arXiv:2310.1...</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7631 (2023). [11] Wang, Yidong, et al. ”Pandalm: An automatic evaluation benchmark for llm instruction tuning optimization.” arXiv preprint arXiv:2306.05087 (2023). [12] Gao, Mingqi, et al. ”Llm-based nlg evaluation: Current status and challenges.” arXiv preprint arXiv:2402.01383 (2024). Authorized ...</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licensed use limited to: Nirma University Institute of Technology. Downloaded on January 30,2025 at 10:53:36 UTC from IEEE Xplore.  Restrictions apply.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tory constraints. b) Query Creation: The SE Assistant crafts queries based on the input data, capturing the essence of the require- ments to search for relevant information within the database. c) Creating Embeddings: These queries are processed through an embedding model, converting natural languag...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 into mathematical vectors to match pre-indexed data in a vector database. d) Vector Database: This database holds indexed vectors representing system design knowledge, design patterns, and previous project archives, serving as a retrieval source for the M-RAG system. e) Retrieval Context: The embe...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dding model retrieves the most relevant context from the vector database, aligning closely with the system requirements. f) GPT-4 Augmentation: The retrieved context is fed into GPT-4, which uses it to understand the design requirements and generate informed content. g) DesDoc Generation: GPT-4 synt...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hesizes the retrieved and generated content to produce a comprehensive DesDoc, including descriptions, design solutions, diagrams, and essen- tial components. Now, with the system design-specific content generated by the LLMs, the next challenge is to evaluate these responses by GPT-4 to validate th...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e generated content. B. Generation The process begins with generating the initial DesDoc using an LLM, which leverages system requirements and constraints as inputs to produce content theoretically aligned with desired outcomes. This phase employs the M-RAG pipeline to ensure the content is innovati...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