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66" r:id="rId9"/>
    <p:sldId id="2146847056" r:id="rId10"/>
    <p:sldId id="2146847057" r:id="rId11"/>
    <p:sldId id="267" r:id="rId12"/>
    <p:sldId id="2146847058"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357964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chive.ics.uci.edu/ml/datasets/adult" TargetMode="External"/><Relationship Id="rId2" Type="http://schemas.openxmlformats.org/officeDocument/2006/relationships/hyperlink" Target="https://pyngrok.readthedocs.io/en/lat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363457"/>
            <a:ext cx="9144000" cy="1435956"/>
          </a:xfrm>
        </p:spPr>
        <p:txBody>
          <a:bodyPr>
            <a:normAutofit/>
          </a:bodyPr>
          <a:lstStyle/>
          <a:p>
            <a:pPr algn="ctr"/>
            <a:r>
              <a:rPr lang="en-US" sz="3200" b="1" dirty="0">
                <a:solidFill>
                  <a:srgbClr val="00B050"/>
                </a:solidFill>
                <a:latin typeface="Arial Rounded MT Bold" panose="020F0704030504030204" pitchFamily="34" charset="0"/>
                <a:cs typeface="Arial" panose="020B0604020202020204" pitchFamily="34" charset="0"/>
              </a:rPr>
              <a:t>Building a salary prediction engine using python and machine learning</a:t>
            </a:r>
          </a:p>
        </p:txBody>
      </p:sp>
      <p:sp>
        <p:nvSpPr>
          <p:cNvPr id="3" name="TextBox 2"/>
          <p:cNvSpPr txBox="1"/>
          <p:nvPr/>
        </p:nvSpPr>
        <p:spPr>
          <a:xfrm>
            <a:off x="167147" y="778682"/>
            <a:ext cx="11806931" cy="769441"/>
          </a:xfrm>
          <a:prstGeom prst="rect">
            <a:avLst/>
          </a:prstGeom>
          <a:noFill/>
        </p:spPr>
        <p:txBody>
          <a:bodyPr wrap="square" lIns="91440" tIns="45720" rIns="91440" bIns="45720" rtlCol="0" anchor="t">
            <a:spAutoFit/>
          </a:bodyPr>
          <a:lstStyle/>
          <a:p>
            <a:pPr algn="ctr"/>
            <a:r>
              <a:rPr lang="en-US" sz="4400" b="1" dirty="0">
                <a:solidFill>
                  <a:srgbClr val="FF0000"/>
                </a:solidFill>
                <a:latin typeface="Algerian" panose="04020705040A02060702" pitchFamily="82" charset="0"/>
                <a:cs typeface="Arial"/>
              </a:rPr>
              <a:t>CAPSTONE PROJECT</a:t>
            </a:r>
          </a:p>
        </p:txBody>
      </p:sp>
      <p:sp>
        <p:nvSpPr>
          <p:cNvPr id="4" name="TextBox 3"/>
          <p:cNvSpPr txBox="1"/>
          <p:nvPr/>
        </p:nvSpPr>
        <p:spPr>
          <a:xfrm>
            <a:off x="934767" y="4453855"/>
            <a:ext cx="7980183" cy="830997"/>
          </a:xfrm>
          <a:prstGeom prst="rect">
            <a:avLst/>
          </a:prstGeom>
          <a:noFill/>
        </p:spPr>
        <p:txBody>
          <a:bodyPr wrap="square" lIns="91440" tIns="45720" rIns="91440" bIns="45720" rtlCol="0" anchor="t">
            <a:spAutoFit/>
          </a:bodyPr>
          <a:lstStyle/>
          <a:p>
            <a:r>
              <a:rPr lang="en-US" sz="2400" b="1" dirty="0">
                <a:solidFill>
                  <a:srgbClr val="FFFF00"/>
                </a:solidFill>
                <a:latin typeface="Aptos Display" panose="020B0004020202020204" pitchFamily="34" charset="0"/>
                <a:cs typeface="Arial" pitchFamily="34" charset="0"/>
              </a:rPr>
              <a:t>Presented By:</a:t>
            </a:r>
          </a:p>
          <a:p>
            <a:r>
              <a:rPr lang="en-US" sz="2400" b="1" dirty="0" err="1">
                <a:solidFill>
                  <a:srgbClr val="FFFF00"/>
                </a:solidFill>
                <a:latin typeface="Aptos Display" panose="020B0004020202020204" pitchFamily="34" charset="0"/>
                <a:cs typeface="Arial"/>
              </a:rPr>
              <a:t>Dharmarao</a:t>
            </a:r>
            <a:r>
              <a:rPr lang="en-US" sz="2400" b="1" dirty="0">
                <a:solidFill>
                  <a:srgbClr val="FFFF00"/>
                </a:solidFill>
                <a:latin typeface="Aptos Display" panose="020B0004020202020204" pitchFamily="34" charset="0"/>
                <a:cs typeface="Arial"/>
              </a:rPr>
              <a:t> Nandini–SRK institute of technology-ECE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r>
              <a:rPr lang="en-GB" sz="2000" dirty="0"/>
              <a:t>This project successfully demonstrated that </a:t>
            </a:r>
            <a:r>
              <a:rPr lang="en-GB" sz="2000" b="1" dirty="0"/>
              <a:t>machine learning can effectively predict employee salary brackets (&gt; $50K or &lt;= $50K) using real-life features</a:t>
            </a:r>
            <a:r>
              <a:rPr lang="en-GB" sz="2000" dirty="0"/>
              <a:t> such as age, education, and working hours, achieving an accuracy of </a:t>
            </a:r>
            <a:r>
              <a:rPr lang="en-GB" sz="2000" b="1" dirty="0"/>
              <a:t>80% with Gradient Boosting</a:t>
            </a:r>
            <a:r>
              <a:rPr lang="en-GB" sz="2000" dirty="0"/>
              <a:t>. The proposed solution proved effective in assisting HR teams with </a:t>
            </a:r>
            <a:r>
              <a:rPr lang="en-GB" sz="2000" b="1" dirty="0"/>
              <a:t>data-driven, scalable, and fair salary analysis</a:t>
            </a:r>
            <a:r>
              <a:rPr lang="en-GB" sz="2000" dirty="0"/>
              <a:t>.</a:t>
            </a:r>
            <a:br>
              <a:rPr lang="en-GB" sz="2000" dirty="0"/>
            </a:br>
            <a:endParaRPr lang="en-GB" sz="2000" dirty="0"/>
          </a:p>
          <a:p>
            <a:r>
              <a:rPr lang="en-GB" sz="2000" dirty="0"/>
              <a:t>During implementation, challenges included </a:t>
            </a:r>
            <a:r>
              <a:rPr lang="en-GB" sz="2000" b="1" dirty="0"/>
              <a:t>handling missing values represented by '?'</a:t>
            </a:r>
            <a:r>
              <a:rPr lang="en-GB" sz="2000" dirty="0"/>
              <a:t>, managing class imbalance, and fine-tuning models to improve accuracy without overfitting. Additionally, deploying the app using </a:t>
            </a:r>
            <a:r>
              <a:rPr lang="en-GB" sz="2000" b="1" dirty="0" err="1"/>
              <a:t>Streamlit</a:t>
            </a:r>
            <a:r>
              <a:rPr lang="en-GB" sz="2000" b="1" dirty="0"/>
              <a:t> and </a:t>
            </a:r>
            <a:r>
              <a:rPr lang="en-GB" sz="2000" b="1" dirty="0" err="1"/>
              <a:t>Ngrok</a:t>
            </a:r>
            <a:r>
              <a:rPr lang="en-GB" sz="2000" b="1" dirty="0"/>
              <a:t> required managing authorization tokens and server stability.</a:t>
            </a:r>
            <a:br>
              <a:rPr lang="en-GB" sz="2000" b="1" dirty="0"/>
            </a:br>
            <a:endParaRPr lang="en-GB" sz="2000" dirty="0"/>
          </a:p>
          <a:p>
            <a:r>
              <a:rPr lang="en-GB" sz="2000" dirty="0"/>
              <a:t>Future improvements could include </a:t>
            </a:r>
            <a:r>
              <a:rPr lang="en-GB" sz="2000" b="1" dirty="0"/>
              <a:t>integrating more features like job tenure and skill levels, implementing advanced hyperparameter tuning, and exploring cloud-based deployment for better scalability and user access</a:t>
            </a:r>
            <a:r>
              <a:rPr lang="en-GB" sz="2000" dirty="0"/>
              <a:t> within organizations.</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GB" sz="2400" b="1" dirty="0"/>
              <a:t>🚀 Potential Enhancements &amp; Expansions</a:t>
            </a:r>
          </a:p>
          <a:p>
            <a:r>
              <a:rPr lang="en-GB" sz="2000" dirty="0"/>
              <a:t>To further enhance accuracy, </a:t>
            </a:r>
            <a:r>
              <a:rPr lang="en-GB" sz="2000" b="1" dirty="0"/>
              <a:t>Neural Networks can be integrated</a:t>
            </a:r>
            <a:r>
              <a:rPr lang="en-GB" sz="2000" dirty="0"/>
              <a:t> to capture </a:t>
            </a:r>
            <a:r>
              <a:rPr lang="en-GB" sz="2000" b="1" dirty="0"/>
              <a:t>deeper patterns and complex relationships between features</a:t>
            </a:r>
            <a:r>
              <a:rPr lang="en-GB" sz="2000" dirty="0"/>
              <a:t> in the dataset.</a:t>
            </a:r>
          </a:p>
          <a:p>
            <a:r>
              <a:rPr lang="en-GB" sz="2000" dirty="0"/>
              <a:t>Using Neural Networks may significantly </a:t>
            </a:r>
            <a:r>
              <a:rPr lang="en-GB" sz="2000" b="1" dirty="0"/>
              <a:t>improve predictive performance</a:t>
            </a:r>
            <a:r>
              <a:rPr lang="en-GB" sz="2000" dirty="0"/>
              <a:t>, especially with larger, diverse datasets.</a:t>
            </a:r>
          </a:p>
          <a:p>
            <a:r>
              <a:rPr lang="en-GB" sz="2000" dirty="0"/>
              <a:t>However, this enhancement will require </a:t>
            </a:r>
            <a:r>
              <a:rPr lang="en-GB" sz="2000" b="1" dirty="0"/>
              <a:t>higher computational resources</a:t>
            </a:r>
            <a:r>
              <a:rPr lang="en-GB" sz="2000" dirty="0"/>
              <a:t> and will increase </a:t>
            </a:r>
            <a:r>
              <a:rPr lang="en-GB" sz="2000" b="1" dirty="0"/>
              <a:t>training time complexity</a:t>
            </a:r>
            <a:r>
              <a:rPr lang="en-GB" sz="2000" dirty="0"/>
              <a:t>, necessitating GPU utilization for efficient training.</a:t>
            </a:r>
          </a:p>
          <a:p>
            <a:r>
              <a:rPr lang="en-GB" sz="2000" dirty="0"/>
              <a:t>Additionally, exploring </a:t>
            </a:r>
            <a:r>
              <a:rPr lang="en-GB" sz="2000" b="1" dirty="0"/>
              <a:t>cloud-based deployment (AWS, GCP, Azure)</a:t>
            </a:r>
            <a:r>
              <a:rPr lang="en-GB" sz="2000" dirty="0"/>
              <a:t> and </a:t>
            </a:r>
            <a:r>
              <a:rPr lang="en-GB" sz="2000" b="1" dirty="0"/>
              <a:t>API integration with HR systems</a:t>
            </a:r>
            <a:r>
              <a:rPr lang="en-GB" sz="2000" dirty="0"/>
              <a:t> can improve scalability and real-world usability.</a:t>
            </a: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108606"/>
          </a:xfrm>
        </p:spPr>
        <p:txBody>
          <a:bodyPr>
            <a:normAutofit fontScale="77500" lnSpcReduction="20000"/>
          </a:bodyPr>
          <a:lstStyle/>
          <a:p>
            <a:pPr marL="0" indent="0">
              <a:buNone/>
            </a:pPr>
            <a:r>
              <a:rPr lang="en-IN" sz="2400" b="1" dirty="0"/>
              <a:t>📚 References</a:t>
            </a:r>
          </a:p>
          <a:p>
            <a:r>
              <a:rPr lang="en-IN" sz="2400" b="1" dirty="0"/>
              <a:t>Streamlit Documentation and Research Papers</a:t>
            </a:r>
            <a:br>
              <a:rPr lang="en-IN" sz="2400" dirty="0"/>
            </a:br>
            <a:r>
              <a:rPr lang="en-IN" sz="2400" dirty="0"/>
              <a:t>Used for building an interactive web app for model deployment.</a:t>
            </a:r>
            <a:br>
              <a:rPr lang="en-IN" sz="2400" dirty="0"/>
            </a:br>
            <a:r>
              <a:rPr lang="en-IN" sz="2400" dirty="0"/>
              <a:t>Streamlit Official Docs</a:t>
            </a:r>
          </a:p>
          <a:p>
            <a:r>
              <a:rPr lang="en-IN" sz="2400" b="1" dirty="0"/>
              <a:t>Ngrok Documentation and Articles</a:t>
            </a:r>
            <a:br>
              <a:rPr lang="en-IN" sz="2400" dirty="0"/>
            </a:br>
            <a:r>
              <a:rPr lang="en-IN" sz="2400" dirty="0"/>
              <a:t>Used for creating a secure API gateway and public URL for app access.</a:t>
            </a:r>
            <a:br>
              <a:rPr lang="en-IN" sz="2400" dirty="0"/>
            </a:br>
            <a:r>
              <a:rPr lang="en-IN" sz="2400" dirty="0"/>
              <a:t>Ngrok Documentation</a:t>
            </a:r>
          </a:p>
          <a:p>
            <a:r>
              <a:rPr lang="en-IN" sz="2400" b="1" dirty="0"/>
              <a:t>Pyngrok Library Documentation</a:t>
            </a:r>
            <a:br>
              <a:rPr lang="en-IN" sz="2400" dirty="0"/>
            </a:br>
            <a:r>
              <a:rPr lang="en-IN" sz="2400" dirty="0"/>
              <a:t>Python wrapper for Ngrok, enabling seamless integration with Streamlit apps.</a:t>
            </a:r>
            <a:br>
              <a:rPr lang="en-IN" sz="2400" dirty="0"/>
            </a:br>
            <a:r>
              <a:rPr lang="en-IN" sz="2400" dirty="0">
                <a:hlinkClick r:id="rId2"/>
              </a:rPr>
              <a:t>Pyngrok Documentation</a:t>
            </a:r>
            <a:endParaRPr lang="en-IN" sz="2400" dirty="0"/>
          </a:p>
          <a:p>
            <a:r>
              <a:rPr lang="en-IN" sz="2400" b="1" dirty="0"/>
              <a:t>Scikit-Learn Documentation</a:t>
            </a:r>
            <a:br>
              <a:rPr lang="en-IN" sz="2400" dirty="0"/>
            </a:br>
            <a:r>
              <a:rPr lang="en-IN" sz="2400" dirty="0"/>
              <a:t>For implementing preprocessing, model building, and evaluation pipelines.</a:t>
            </a:r>
            <a:br>
              <a:rPr lang="en-IN" sz="2400" dirty="0"/>
            </a:br>
            <a:r>
              <a:rPr lang="en-IN" sz="2400" dirty="0"/>
              <a:t>Scikit-Learn User Guide</a:t>
            </a:r>
          </a:p>
          <a:p>
            <a:r>
              <a:rPr lang="en-IN" sz="2400" b="1" dirty="0"/>
              <a:t>UCI Adult Income Dataset</a:t>
            </a:r>
            <a:br>
              <a:rPr lang="en-IN" sz="2400" dirty="0"/>
            </a:br>
            <a:r>
              <a:rPr lang="en-IN" sz="2400" dirty="0"/>
              <a:t>Utilized for employee salary classification based on demographic and work-related features.</a:t>
            </a:r>
            <a:br>
              <a:rPr lang="en-IN" sz="2400" dirty="0"/>
            </a:br>
            <a:r>
              <a:rPr lang="en-IN" sz="2400" dirty="0">
                <a:hlinkClick r:id="rId3"/>
              </a:rPr>
              <a:t>UCI Repository</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857377"/>
          </a:xfrm>
        </p:spPr>
        <p:txBody>
          <a:bodyPr>
            <a:normAutofit/>
          </a:bodyPr>
          <a:lstStyle/>
          <a:p>
            <a:r>
              <a:rPr lang="en-US" sz="40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618938"/>
            <a:ext cx="11019020" cy="468059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Results</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305435" indent="-305435"/>
            <a:r>
              <a:rPr lang="en-GB" sz="2800" dirty="0"/>
              <a:t>Predicting employee salaries accurately helps HR in effective workforce planning and budgeting. This project aims to build a machine learning-based prediction engine to classify employee salaries. The model will predict if an employee earns </a:t>
            </a:r>
            <a:r>
              <a:rPr lang="en-GB" sz="2800" b="1" dirty="0"/>
              <a:t>&gt; $50K or &lt;= $50K</a:t>
            </a:r>
            <a:r>
              <a:rPr lang="en-GB" sz="2800" dirty="0"/>
              <a:t> based on features like age, education, and hours-per-week. Using historical employee data, it will enable data-driven and fair salary benchmarking.</a:t>
            </a:r>
          </a:p>
          <a:p>
            <a:pPr marL="305435" indent="-305435"/>
            <a:r>
              <a:rPr lang="en-GB" sz="2800" dirty="0"/>
              <a:t>It will improve HR functionality by reducing manual efforts in salary analysis. The system will enhance scalability in compensation planning and hiring decisions. Ultimately, it will empower HR teams to make faster, informed salary decisions using ML.</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344580"/>
          </a:xfrm>
        </p:spPr>
        <p:txBody>
          <a:bodyPr>
            <a:normAutofit fontScale="55000" lnSpcReduction="20000"/>
          </a:bodyPr>
          <a:lstStyle/>
          <a:p>
            <a:pPr marL="0" indent="0">
              <a:buNone/>
            </a:pPr>
            <a:r>
              <a:rPr lang="en-IN" sz="3300" b="1" dirty="0"/>
              <a:t>🖥️  </a:t>
            </a:r>
            <a:r>
              <a:rPr lang="en-IN" sz="3300" b="1" u="sng" dirty="0"/>
              <a:t>System Requirements</a:t>
            </a:r>
          </a:p>
          <a:p>
            <a:r>
              <a:rPr lang="en-IN" sz="2800" b="1" dirty="0"/>
              <a:t>Device Configuration</a:t>
            </a:r>
            <a:br>
              <a:rPr lang="en-IN" sz="2800" dirty="0"/>
            </a:br>
            <a:r>
              <a:rPr lang="en-IN" sz="2800" dirty="0"/>
              <a:t>• CPU: Intel i5 12th Gen H Series</a:t>
            </a:r>
            <a:br>
              <a:rPr lang="en-IN" sz="2800" dirty="0"/>
            </a:br>
            <a:r>
              <a:rPr lang="en-IN" sz="2800" dirty="0"/>
              <a:t>• GPU: NVIDIA RTX 3050</a:t>
            </a:r>
          </a:p>
          <a:p>
            <a:r>
              <a:rPr lang="en-IN" sz="2800" b="1" dirty="0"/>
              <a:t>IDE Used</a:t>
            </a:r>
            <a:br>
              <a:rPr lang="en-IN" sz="2800" dirty="0"/>
            </a:br>
            <a:r>
              <a:rPr lang="en-IN" sz="2800" dirty="0"/>
              <a:t>• Google </a:t>
            </a:r>
            <a:r>
              <a:rPr lang="en-IN" sz="2800" dirty="0" err="1"/>
              <a:t>Colab</a:t>
            </a:r>
            <a:r>
              <a:rPr lang="en-IN" sz="2800" dirty="0"/>
              <a:t> with T4 GPU for faster runtime and efficient model training</a:t>
            </a:r>
          </a:p>
          <a:p>
            <a:pPr marL="0" indent="0">
              <a:buNone/>
            </a:pPr>
            <a:r>
              <a:rPr lang="en-GB" sz="3300" b="1" dirty="0"/>
              <a:t>🐍 </a:t>
            </a:r>
            <a:r>
              <a:rPr lang="en-GB" sz="3300" b="1" u="sng" dirty="0"/>
              <a:t>Python &amp; Machine Learning Libraries Used</a:t>
            </a:r>
          </a:p>
          <a:p>
            <a:r>
              <a:rPr lang="en-GB" sz="2800" b="1" dirty="0"/>
              <a:t>NumPy &amp; Pandas</a:t>
            </a:r>
            <a:br>
              <a:rPr lang="en-GB" sz="2800" dirty="0"/>
            </a:br>
            <a:r>
              <a:rPr lang="en-GB" sz="2800" dirty="0"/>
              <a:t>For efficient data manipulation and analysis</a:t>
            </a:r>
          </a:p>
          <a:p>
            <a:r>
              <a:rPr lang="en-GB" sz="2800" b="1" dirty="0"/>
              <a:t>Matplotlib &amp; Seaborn</a:t>
            </a:r>
            <a:br>
              <a:rPr lang="en-GB" sz="2800" dirty="0"/>
            </a:br>
            <a:r>
              <a:rPr lang="en-GB" sz="2800" dirty="0"/>
              <a:t>For clear and insightful data visualization</a:t>
            </a:r>
          </a:p>
          <a:p>
            <a:r>
              <a:rPr lang="en-GB" sz="2800" b="1" dirty="0"/>
              <a:t>Scikit-Learn</a:t>
            </a:r>
            <a:br>
              <a:rPr lang="en-GB" sz="2800" dirty="0"/>
            </a:br>
            <a:r>
              <a:rPr lang="en-GB" sz="2800" dirty="0"/>
              <a:t>For data preprocessing, model selection, building, and evaluation</a:t>
            </a:r>
          </a:p>
          <a:p>
            <a:r>
              <a:rPr lang="en-GB" sz="2800" b="1" dirty="0"/>
              <a:t>Pickle</a:t>
            </a:r>
            <a:br>
              <a:rPr lang="en-GB" sz="2800" dirty="0"/>
            </a:br>
            <a:r>
              <a:rPr lang="en-GB" sz="2800" dirty="0"/>
              <a:t>For saving and loading trained models</a:t>
            </a:r>
          </a:p>
          <a:p>
            <a:r>
              <a:rPr lang="en-GB" sz="2800" b="1" dirty="0" err="1"/>
              <a:t>Streamlit</a:t>
            </a:r>
            <a:br>
              <a:rPr lang="en-GB" sz="2800" dirty="0"/>
            </a:br>
            <a:r>
              <a:rPr lang="en-GB" sz="2800" dirty="0"/>
              <a:t>To build an interactive app interface for end-users</a:t>
            </a:r>
          </a:p>
          <a:p>
            <a:r>
              <a:rPr lang="en-GB" sz="2800" b="1" dirty="0" err="1"/>
              <a:t>Ngrok</a:t>
            </a:r>
            <a:br>
              <a:rPr lang="en-GB" sz="2800" dirty="0"/>
            </a:br>
            <a:r>
              <a:rPr lang="en-GB" sz="2800" dirty="0"/>
              <a:t>For API gateway and free deployment of the app/website</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8439"/>
          </a:xfrm>
        </p:spPr>
        <p:txBody>
          <a:bodyPr>
            <a:normAutofit fontScale="62500" lnSpcReduction="20000"/>
          </a:bodyPr>
          <a:lstStyle/>
          <a:p>
            <a:pPr marL="0" indent="0">
              <a:buNone/>
            </a:pPr>
            <a:r>
              <a:rPr lang="en-IN" sz="2800" b="1" dirty="0">
                <a:solidFill>
                  <a:srgbClr val="002060"/>
                </a:solidFill>
              </a:rPr>
              <a:t>🚀 </a:t>
            </a:r>
            <a:r>
              <a:rPr lang="en-IN" sz="3800" b="1" dirty="0">
                <a:solidFill>
                  <a:srgbClr val="002060"/>
                </a:solidFill>
              </a:rPr>
              <a:t>Workflow of the Process</a:t>
            </a:r>
          </a:p>
          <a:p>
            <a:r>
              <a:rPr lang="en-IN" sz="3400" dirty="0"/>
              <a:t>1️⃣ </a:t>
            </a:r>
            <a:r>
              <a:rPr lang="en-IN" sz="3400" b="1" dirty="0"/>
              <a:t>Import Libraries</a:t>
            </a:r>
            <a:br>
              <a:rPr lang="en-IN" sz="2800" dirty="0"/>
            </a:br>
            <a:r>
              <a:rPr lang="en-IN" sz="2800" dirty="0">
                <a:sym typeface="Wingdings" panose="05000000000000000000" pitchFamily="2" charset="2"/>
              </a:rPr>
              <a:t> </a:t>
            </a:r>
            <a:r>
              <a:rPr lang="en-IN" sz="2800" dirty="0"/>
              <a:t>NumPy, Pandas, Matplotlib, Seaborn, Scikit-Learn for data handling and ML.</a:t>
            </a:r>
          </a:p>
          <a:p>
            <a:pPr marL="0" indent="0">
              <a:buNone/>
            </a:pPr>
            <a:endParaRPr lang="en-IN" sz="2800" dirty="0"/>
          </a:p>
          <a:p>
            <a:r>
              <a:rPr lang="en-IN" sz="3400" dirty="0"/>
              <a:t>2️⃣ </a:t>
            </a:r>
            <a:r>
              <a:rPr lang="en-IN" sz="3400" b="1" dirty="0"/>
              <a:t>Load Dataset</a:t>
            </a:r>
            <a:br>
              <a:rPr lang="en-IN" sz="2800" dirty="0"/>
            </a:br>
            <a:r>
              <a:rPr lang="en-IN" sz="2800" dirty="0">
                <a:sym typeface="Wingdings" panose="05000000000000000000" pitchFamily="2" charset="2"/>
              </a:rPr>
              <a:t> </a:t>
            </a:r>
            <a:r>
              <a:rPr lang="en-IN" sz="2800" dirty="0"/>
              <a:t>Load CSV data using Pandas.</a:t>
            </a:r>
            <a:br>
              <a:rPr lang="en-IN" sz="2800" dirty="0"/>
            </a:br>
            <a:endParaRPr lang="en-IN" sz="2800" dirty="0"/>
          </a:p>
          <a:p>
            <a:r>
              <a:rPr lang="en-IN" sz="3400" dirty="0"/>
              <a:t>3️⃣ </a:t>
            </a:r>
            <a:r>
              <a:rPr lang="en-IN" sz="3400" b="1" dirty="0"/>
              <a:t>EDA &amp; Cleaning</a:t>
            </a:r>
            <a:br>
              <a:rPr lang="en-IN" sz="2800" b="1" dirty="0"/>
            </a:br>
            <a:r>
              <a:rPr lang="en-IN" sz="2800" dirty="0">
                <a:sym typeface="Wingdings" panose="05000000000000000000" pitchFamily="2" charset="2"/>
              </a:rPr>
              <a:t> </a:t>
            </a:r>
            <a:r>
              <a:rPr lang="en-IN" sz="2800" dirty="0"/>
              <a:t>Checked null and duplicate values (removed 52 duplicates).</a:t>
            </a:r>
          </a:p>
          <a:p>
            <a:pPr marL="0" indent="0">
              <a:buNone/>
            </a:pPr>
            <a:r>
              <a:rPr lang="en-IN" sz="2800" dirty="0"/>
              <a:t>     </a:t>
            </a:r>
            <a:r>
              <a:rPr lang="en-IN" sz="2800" dirty="0">
                <a:sym typeface="Wingdings" panose="05000000000000000000" pitchFamily="2" charset="2"/>
              </a:rPr>
              <a:t> </a:t>
            </a:r>
            <a:r>
              <a:rPr lang="en-IN" sz="2800" dirty="0"/>
              <a:t>Handled '?' missing values in </a:t>
            </a:r>
            <a:r>
              <a:rPr lang="en-IN" sz="2800" i="1" dirty="0"/>
              <a:t>occupation</a:t>
            </a:r>
            <a:r>
              <a:rPr lang="en-IN" sz="2800" dirty="0"/>
              <a:t>, </a:t>
            </a:r>
            <a:r>
              <a:rPr lang="en-IN" sz="2800" i="1" dirty="0"/>
              <a:t>workclass</a:t>
            </a:r>
            <a:r>
              <a:rPr lang="en-IN" sz="2800" dirty="0"/>
              <a:t>, </a:t>
            </a:r>
            <a:r>
              <a:rPr lang="en-IN" sz="2800" i="1" dirty="0"/>
              <a:t>education</a:t>
            </a:r>
            <a:r>
              <a:rPr lang="en-IN" sz="2800" dirty="0"/>
              <a:t>.</a:t>
            </a:r>
            <a:br>
              <a:rPr lang="en-IN" sz="2800" dirty="0"/>
            </a:br>
            <a:endParaRPr lang="en-IN" sz="2800" dirty="0"/>
          </a:p>
          <a:p>
            <a:r>
              <a:rPr lang="en-IN" sz="3400" dirty="0"/>
              <a:t>4️⃣ </a:t>
            </a:r>
            <a:r>
              <a:rPr lang="en-IN" sz="3400" b="1" dirty="0"/>
              <a:t>Feature Selection</a:t>
            </a:r>
            <a:br>
              <a:rPr lang="en-IN" sz="2800" dirty="0"/>
            </a:br>
            <a:r>
              <a:rPr lang="en-IN" sz="2800" dirty="0">
                <a:sym typeface="Wingdings" panose="05000000000000000000" pitchFamily="2" charset="2"/>
              </a:rPr>
              <a:t> </a:t>
            </a:r>
            <a:r>
              <a:rPr lang="en-IN" sz="2800" dirty="0"/>
              <a:t>Selected real-life salary impact features: </a:t>
            </a:r>
            <a:r>
              <a:rPr lang="en-IN" sz="2800" i="1" dirty="0"/>
              <a:t>age, workclass, education, occupation, hours-per-     week, native-country, income</a:t>
            </a:r>
            <a:r>
              <a:rPr lang="en-IN" sz="2800" dirty="0"/>
              <a:t>.</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2F467-1E3F-6897-5129-335556CEB99D}"/>
              </a:ext>
            </a:extLst>
          </p:cNvPr>
          <p:cNvSpPr txBox="1"/>
          <p:nvPr/>
        </p:nvSpPr>
        <p:spPr>
          <a:xfrm>
            <a:off x="619432" y="599767"/>
            <a:ext cx="11031794" cy="707886"/>
          </a:xfrm>
          <a:prstGeom prst="rect">
            <a:avLst/>
          </a:prstGeom>
          <a:noFill/>
        </p:spPr>
        <p:txBody>
          <a:bodyPr wrap="square" rtlCol="0">
            <a:spAutoFit/>
          </a:bodyPr>
          <a:lstStyle/>
          <a:p>
            <a:r>
              <a:rPr lang="en-US" sz="4000" b="1" cap="all" dirty="0">
                <a:solidFill>
                  <a:schemeClr val="accent1"/>
                </a:solidFill>
                <a:latin typeface="Arial"/>
                <a:ea typeface="+mj-lt"/>
                <a:cs typeface="Arial"/>
              </a:rPr>
              <a:t>Algorithm</a:t>
            </a:r>
            <a:r>
              <a:rPr lang="en-US" b="1" dirty="0">
                <a:solidFill>
                  <a:schemeClr val="accent1"/>
                </a:solidFill>
                <a:latin typeface="Arial"/>
                <a:ea typeface="+mj-lt"/>
                <a:cs typeface="Arial"/>
              </a:rPr>
              <a:t> </a:t>
            </a:r>
            <a:r>
              <a:rPr lang="en-US" sz="4000" b="1" dirty="0">
                <a:solidFill>
                  <a:schemeClr val="accent1"/>
                </a:solidFill>
                <a:latin typeface="Arial"/>
                <a:ea typeface="+mj-lt"/>
                <a:cs typeface="Arial"/>
              </a:rPr>
              <a:t>&amp;</a:t>
            </a:r>
            <a:r>
              <a:rPr lang="en-US" b="1" dirty="0">
                <a:solidFill>
                  <a:schemeClr val="accent1"/>
                </a:solidFill>
                <a:latin typeface="Arial"/>
                <a:ea typeface="+mj-lt"/>
                <a:cs typeface="Arial"/>
              </a:rPr>
              <a:t> </a:t>
            </a:r>
            <a:r>
              <a:rPr lang="en-US" sz="4000" b="1" cap="all" dirty="0">
                <a:solidFill>
                  <a:schemeClr val="accent1"/>
                </a:solidFill>
                <a:latin typeface="Arial"/>
                <a:ea typeface="+mj-lt"/>
                <a:cs typeface="Arial"/>
              </a:rPr>
              <a:t>Deployment</a:t>
            </a:r>
            <a:endParaRPr lang="en-IN" sz="4000" b="1" cap="all" dirty="0">
              <a:solidFill>
                <a:schemeClr val="accent1"/>
              </a:solidFill>
              <a:latin typeface="Arial"/>
              <a:ea typeface="+mj-lt"/>
              <a:cs typeface="Arial"/>
            </a:endParaRPr>
          </a:p>
        </p:txBody>
      </p:sp>
      <p:sp>
        <p:nvSpPr>
          <p:cNvPr id="5" name="TextBox 4">
            <a:extLst>
              <a:ext uri="{FF2B5EF4-FFF2-40B4-BE49-F238E27FC236}">
                <a16:creationId xmlns:a16="http://schemas.microsoft.com/office/drawing/2014/main" id="{7DBC3681-5AC3-0D5A-AC19-B1F79061BE4C}"/>
              </a:ext>
            </a:extLst>
          </p:cNvPr>
          <p:cNvSpPr txBox="1"/>
          <p:nvPr/>
        </p:nvSpPr>
        <p:spPr>
          <a:xfrm>
            <a:off x="462116" y="1523981"/>
            <a:ext cx="11346426" cy="4278094"/>
          </a:xfrm>
          <a:prstGeom prst="rect">
            <a:avLst/>
          </a:prstGeom>
          <a:noFill/>
        </p:spPr>
        <p:txBody>
          <a:bodyPr wrap="square" rtlCol="0">
            <a:spAutoFit/>
          </a:bodyPr>
          <a:lstStyle/>
          <a:p>
            <a:r>
              <a:rPr lang="en-IN" sz="2400" dirty="0"/>
              <a:t>5️⃣ </a:t>
            </a:r>
            <a:r>
              <a:rPr lang="en-IN" sz="2400" b="1" dirty="0"/>
              <a:t>Outlier &amp; Categorical Analysis</a:t>
            </a:r>
            <a:endParaRPr lang="en-IN" sz="2400" dirty="0"/>
          </a:p>
          <a:p>
            <a:r>
              <a:rPr lang="en-IN" sz="2000" dirty="0">
                <a:sym typeface="Wingdings" panose="05000000000000000000" pitchFamily="2" charset="2"/>
              </a:rPr>
              <a:t> </a:t>
            </a:r>
            <a:r>
              <a:rPr lang="en-IN" sz="2000" dirty="0"/>
              <a:t>Boxplot for </a:t>
            </a:r>
            <a:r>
              <a:rPr lang="en-IN" sz="2000" i="1" dirty="0"/>
              <a:t>age</a:t>
            </a:r>
            <a:r>
              <a:rPr lang="en-IN" sz="2000" dirty="0"/>
              <a:t> (range 18–78 years).</a:t>
            </a:r>
          </a:p>
          <a:p>
            <a:r>
              <a:rPr lang="en-IN" sz="2000" dirty="0">
                <a:sym typeface="Wingdings" panose="05000000000000000000" pitchFamily="2" charset="2"/>
              </a:rPr>
              <a:t> </a:t>
            </a:r>
            <a:r>
              <a:rPr lang="en-IN" sz="2000" dirty="0"/>
              <a:t>CountPlot to clean low-impact education categories.</a:t>
            </a:r>
          </a:p>
          <a:p>
            <a:endParaRPr lang="en-IN" sz="2000" dirty="0"/>
          </a:p>
          <a:p>
            <a:r>
              <a:rPr lang="en-IN" sz="2400" dirty="0"/>
              <a:t>6️⃣ </a:t>
            </a:r>
            <a:r>
              <a:rPr lang="en-IN" sz="2400" b="1" dirty="0"/>
              <a:t>Data Preparation</a:t>
            </a:r>
            <a:br>
              <a:rPr lang="en-IN" sz="2400" b="1" dirty="0"/>
            </a:br>
            <a:r>
              <a:rPr lang="en-IN" sz="2000" dirty="0">
                <a:sym typeface="Wingdings" panose="05000000000000000000" pitchFamily="2" charset="2"/>
              </a:rPr>
              <a:t> </a:t>
            </a:r>
            <a:r>
              <a:rPr lang="en-IN" sz="2000" dirty="0"/>
              <a:t>Split data into features &amp; target (</a:t>
            </a:r>
            <a:r>
              <a:rPr lang="en-IN" sz="2000" i="1" dirty="0"/>
              <a:t>income</a:t>
            </a:r>
            <a:r>
              <a:rPr lang="en-IN" sz="2000" dirty="0"/>
              <a:t>).</a:t>
            </a:r>
          </a:p>
          <a:p>
            <a:r>
              <a:rPr lang="en-IN" sz="2000" dirty="0">
                <a:sym typeface="Wingdings" panose="05000000000000000000" pitchFamily="2" charset="2"/>
              </a:rPr>
              <a:t> </a:t>
            </a:r>
            <a:r>
              <a:rPr lang="en-IN" sz="2000" dirty="0"/>
              <a:t>Label Encoding for categorical variables.</a:t>
            </a:r>
          </a:p>
          <a:p>
            <a:r>
              <a:rPr lang="en-IN" sz="2000" dirty="0">
                <a:sym typeface="Wingdings" panose="05000000000000000000" pitchFamily="2" charset="2"/>
              </a:rPr>
              <a:t> </a:t>
            </a:r>
            <a:r>
              <a:rPr lang="en-IN" sz="2000" dirty="0"/>
              <a:t>Train-test split using Scikit-Learn.</a:t>
            </a:r>
          </a:p>
          <a:p>
            <a:endParaRPr lang="en-IN" sz="2000" dirty="0"/>
          </a:p>
          <a:p>
            <a:r>
              <a:rPr lang="en-IN" sz="2400" dirty="0"/>
              <a:t>7️⃣ </a:t>
            </a:r>
            <a:r>
              <a:rPr lang="en-IN" sz="2400" b="1" dirty="0"/>
              <a:t>Model Building</a:t>
            </a:r>
            <a:br>
              <a:rPr lang="en-IN" sz="2400" b="1" dirty="0"/>
            </a:br>
            <a:r>
              <a:rPr lang="en-IN" sz="2000" dirty="0">
                <a:sym typeface="Wingdings" panose="05000000000000000000" pitchFamily="2" charset="2"/>
              </a:rPr>
              <a:t> </a:t>
            </a:r>
            <a:r>
              <a:rPr lang="en-IN" sz="2000" dirty="0"/>
              <a:t>Trial model: Logistic Regression (accuracy: 74.56%).</a:t>
            </a:r>
          </a:p>
          <a:p>
            <a:r>
              <a:rPr lang="en-IN" sz="2000" dirty="0">
                <a:sym typeface="Wingdings" panose="05000000000000000000" pitchFamily="2" charset="2"/>
              </a:rPr>
              <a:t> </a:t>
            </a:r>
            <a:r>
              <a:rPr lang="en-IN" sz="2000" dirty="0"/>
              <a:t>Tested multiple models (RF, SVM, KNN, Gradient Boosting).</a:t>
            </a:r>
          </a:p>
          <a:p>
            <a:r>
              <a:rPr lang="en-IN" sz="2000" b="1" dirty="0">
                <a:sym typeface="Wingdings" panose="05000000000000000000" pitchFamily="2" charset="2"/>
              </a:rPr>
              <a:t> </a:t>
            </a:r>
            <a:r>
              <a:rPr lang="en-IN" sz="2000" b="1" dirty="0"/>
              <a:t>Gradient-Boosting-Classifier achieved 80% accuracy</a:t>
            </a:r>
            <a:r>
              <a:rPr lang="en-IN" sz="2000" dirty="0"/>
              <a:t>.</a:t>
            </a:r>
          </a:p>
        </p:txBody>
      </p:sp>
    </p:spTree>
    <p:extLst>
      <p:ext uri="{BB962C8B-B14F-4D97-AF65-F5344CB8AC3E}">
        <p14:creationId xmlns:p14="http://schemas.microsoft.com/office/powerpoint/2010/main" val="156495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77836E-AAF1-62EA-4E26-BA66B2BA9F57}"/>
              </a:ext>
            </a:extLst>
          </p:cNvPr>
          <p:cNvSpPr txBox="1"/>
          <p:nvPr/>
        </p:nvSpPr>
        <p:spPr>
          <a:xfrm>
            <a:off x="619432" y="599767"/>
            <a:ext cx="11031794" cy="707886"/>
          </a:xfrm>
          <a:prstGeom prst="rect">
            <a:avLst/>
          </a:prstGeom>
          <a:noFill/>
        </p:spPr>
        <p:txBody>
          <a:bodyPr wrap="square" rtlCol="0">
            <a:spAutoFit/>
          </a:bodyPr>
          <a:lstStyle/>
          <a:p>
            <a:r>
              <a:rPr lang="en-US" sz="4000" b="1" cap="all" dirty="0">
                <a:solidFill>
                  <a:schemeClr val="accent1"/>
                </a:solidFill>
                <a:latin typeface="Arial"/>
                <a:ea typeface="+mj-lt"/>
                <a:cs typeface="Arial"/>
              </a:rPr>
              <a:t>Algorithm</a:t>
            </a:r>
            <a:r>
              <a:rPr lang="en-US" b="1" dirty="0">
                <a:solidFill>
                  <a:schemeClr val="accent1"/>
                </a:solidFill>
                <a:latin typeface="Arial"/>
                <a:ea typeface="+mj-lt"/>
                <a:cs typeface="Arial"/>
              </a:rPr>
              <a:t> </a:t>
            </a:r>
            <a:r>
              <a:rPr lang="en-US" sz="4000" b="1" dirty="0">
                <a:solidFill>
                  <a:schemeClr val="accent1"/>
                </a:solidFill>
                <a:latin typeface="Arial"/>
                <a:ea typeface="+mj-lt"/>
                <a:cs typeface="Arial"/>
              </a:rPr>
              <a:t>&amp;</a:t>
            </a:r>
            <a:r>
              <a:rPr lang="en-US" b="1" dirty="0">
                <a:solidFill>
                  <a:schemeClr val="accent1"/>
                </a:solidFill>
                <a:latin typeface="Arial"/>
                <a:ea typeface="+mj-lt"/>
                <a:cs typeface="Arial"/>
              </a:rPr>
              <a:t> </a:t>
            </a:r>
            <a:r>
              <a:rPr lang="en-US" sz="4000" b="1" cap="all" dirty="0">
                <a:solidFill>
                  <a:schemeClr val="accent1"/>
                </a:solidFill>
                <a:latin typeface="Arial"/>
                <a:ea typeface="+mj-lt"/>
                <a:cs typeface="Arial"/>
              </a:rPr>
              <a:t>Deployment</a:t>
            </a:r>
            <a:endParaRPr lang="en-IN" sz="4000" b="1" cap="all" dirty="0">
              <a:solidFill>
                <a:schemeClr val="accent1"/>
              </a:solidFill>
              <a:latin typeface="Arial"/>
              <a:ea typeface="+mj-lt"/>
              <a:cs typeface="Arial"/>
            </a:endParaRPr>
          </a:p>
        </p:txBody>
      </p:sp>
      <p:sp>
        <p:nvSpPr>
          <p:cNvPr id="3" name="TextBox 2">
            <a:extLst>
              <a:ext uri="{FF2B5EF4-FFF2-40B4-BE49-F238E27FC236}">
                <a16:creationId xmlns:a16="http://schemas.microsoft.com/office/drawing/2014/main" id="{9FD3E2ED-2785-58B6-1643-E7A6D941EB7A}"/>
              </a:ext>
            </a:extLst>
          </p:cNvPr>
          <p:cNvSpPr txBox="1"/>
          <p:nvPr/>
        </p:nvSpPr>
        <p:spPr>
          <a:xfrm>
            <a:off x="580103" y="1465007"/>
            <a:ext cx="11031794" cy="2646878"/>
          </a:xfrm>
          <a:prstGeom prst="rect">
            <a:avLst/>
          </a:prstGeom>
          <a:noFill/>
        </p:spPr>
        <p:txBody>
          <a:bodyPr wrap="square" rtlCol="0">
            <a:spAutoFit/>
          </a:bodyPr>
          <a:lstStyle/>
          <a:p>
            <a:r>
              <a:rPr lang="en-IN" sz="2400" dirty="0"/>
              <a:t>8️⃣ </a:t>
            </a:r>
            <a:r>
              <a:rPr lang="en-IN" sz="2400" b="1" dirty="0"/>
              <a:t>Deployment</a:t>
            </a:r>
          </a:p>
          <a:p>
            <a:endParaRPr lang="en-IN" sz="2400" dirty="0"/>
          </a:p>
          <a:p>
            <a:r>
              <a:rPr lang="en-IN" sz="2000" dirty="0">
                <a:sym typeface="Wingdings" panose="05000000000000000000" pitchFamily="2" charset="2"/>
              </a:rPr>
              <a:t> </a:t>
            </a:r>
            <a:r>
              <a:rPr lang="en-IN" sz="2000" dirty="0"/>
              <a:t>Built </a:t>
            </a:r>
            <a:r>
              <a:rPr lang="en-IN" sz="2000" b="1" dirty="0"/>
              <a:t>Streamlit app</a:t>
            </a:r>
            <a:r>
              <a:rPr lang="en-IN" sz="2000" dirty="0"/>
              <a:t> with sliders &amp; </a:t>
            </a:r>
            <a:br>
              <a:rPr lang="en-IN" sz="2000" dirty="0"/>
            </a:br>
            <a:r>
              <a:rPr lang="en-IN" sz="2000" dirty="0"/>
              <a:t>     dropdowns for predictions.</a:t>
            </a:r>
          </a:p>
          <a:p>
            <a:r>
              <a:rPr lang="en-IN" sz="2000" dirty="0">
                <a:sym typeface="Wingdings" panose="05000000000000000000" pitchFamily="2" charset="2"/>
              </a:rPr>
              <a:t> </a:t>
            </a:r>
            <a:r>
              <a:rPr lang="en-IN" sz="2000" dirty="0"/>
              <a:t>Added batch prediction via CSV upload.</a:t>
            </a:r>
          </a:p>
          <a:p>
            <a:r>
              <a:rPr lang="en-IN" sz="2000" dirty="0">
                <a:sym typeface="Wingdings" panose="05000000000000000000" pitchFamily="2" charset="2"/>
              </a:rPr>
              <a:t> </a:t>
            </a:r>
            <a:r>
              <a:rPr lang="en-IN" sz="2000" dirty="0"/>
              <a:t>Used </a:t>
            </a:r>
            <a:r>
              <a:rPr lang="en-IN" sz="2000" b="1" dirty="0"/>
              <a:t>Ngrok &amp; Pyngrok</a:t>
            </a:r>
            <a:r>
              <a:rPr lang="en-IN" sz="2000" dirty="0"/>
              <a:t> for API gateway </a:t>
            </a:r>
            <a:br>
              <a:rPr lang="en-IN" sz="2000" dirty="0"/>
            </a:br>
            <a:r>
              <a:rPr lang="en-IN" sz="2000" dirty="0"/>
              <a:t>     and free web deployment.</a:t>
            </a:r>
          </a:p>
          <a:p>
            <a:endParaRPr lang="en-IN" dirty="0"/>
          </a:p>
        </p:txBody>
      </p:sp>
      <p:pic>
        <p:nvPicPr>
          <p:cNvPr id="5" name="Picture 4">
            <a:extLst>
              <a:ext uri="{FF2B5EF4-FFF2-40B4-BE49-F238E27FC236}">
                <a16:creationId xmlns:a16="http://schemas.microsoft.com/office/drawing/2014/main" id="{879FE708-EDC0-1C4E-346B-6498E80D2026}"/>
              </a:ext>
            </a:extLst>
          </p:cNvPr>
          <p:cNvPicPr>
            <a:picLocks noChangeAspect="1"/>
          </p:cNvPicPr>
          <p:nvPr/>
        </p:nvPicPr>
        <p:blipFill>
          <a:blip r:embed="rId2"/>
          <a:stretch>
            <a:fillRect/>
          </a:stretch>
        </p:blipFill>
        <p:spPr>
          <a:xfrm>
            <a:off x="5594554" y="1205681"/>
            <a:ext cx="4198375" cy="5508521"/>
          </a:xfrm>
          <a:prstGeom prst="rect">
            <a:avLst/>
          </a:prstGeom>
        </p:spPr>
      </p:pic>
    </p:spTree>
    <p:extLst>
      <p:ext uri="{BB962C8B-B14F-4D97-AF65-F5344CB8AC3E}">
        <p14:creationId xmlns:p14="http://schemas.microsoft.com/office/powerpoint/2010/main" val="258359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073BA568-818A-026F-9D75-6534A40089B5}"/>
              </a:ext>
            </a:extLst>
          </p:cNvPr>
          <p:cNvPicPr>
            <a:picLocks noGrp="1" noChangeAspect="1"/>
          </p:cNvPicPr>
          <p:nvPr>
            <p:ph idx="1"/>
          </p:nvPr>
        </p:nvPicPr>
        <p:blipFill>
          <a:blip r:embed="rId2"/>
          <a:stretch>
            <a:fillRect/>
          </a:stretch>
        </p:blipFill>
        <p:spPr>
          <a:xfrm>
            <a:off x="460699" y="1350437"/>
            <a:ext cx="4264041" cy="2078561"/>
          </a:xfrm>
        </p:spPr>
      </p:pic>
      <p:sp>
        <p:nvSpPr>
          <p:cNvPr id="6" name="TextBox 5">
            <a:extLst>
              <a:ext uri="{FF2B5EF4-FFF2-40B4-BE49-F238E27FC236}">
                <a16:creationId xmlns:a16="http://schemas.microsoft.com/office/drawing/2014/main" id="{5C80959D-8289-AEC3-1ACC-0E9B7DA07F2E}"/>
              </a:ext>
            </a:extLst>
          </p:cNvPr>
          <p:cNvSpPr txBox="1"/>
          <p:nvPr/>
        </p:nvSpPr>
        <p:spPr>
          <a:xfrm>
            <a:off x="470531" y="3428998"/>
            <a:ext cx="3731682" cy="369332"/>
          </a:xfrm>
          <a:prstGeom prst="rect">
            <a:avLst/>
          </a:prstGeom>
          <a:noFill/>
        </p:spPr>
        <p:txBody>
          <a:bodyPr wrap="square" rtlCol="0">
            <a:spAutoFit/>
          </a:bodyPr>
          <a:lstStyle/>
          <a:p>
            <a:r>
              <a:rPr lang="en-IN" b="1" dirty="0">
                <a:solidFill>
                  <a:srgbClr val="C00000"/>
                </a:solidFill>
              </a:rPr>
              <a:t>Trail model – Logistic Regression </a:t>
            </a:r>
          </a:p>
        </p:txBody>
      </p:sp>
      <p:pic>
        <p:nvPicPr>
          <p:cNvPr id="8" name="Picture 7">
            <a:extLst>
              <a:ext uri="{FF2B5EF4-FFF2-40B4-BE49-F238E27FC236}">
                <a16:creationId xmlns:a16="http://schemas.microsoft.com/office/drawing/2014/main" id="{AE77B376-9E3C-6A60-B86E-066474BC2E70}"/>
              </a:ext>
            </a:extLst>
          </p:cNvPr>
          <p:cNvPicPr>
            <a:picLocks noChangeAspect="1"/>
          </p:cNvPicPr>
          <p:nvPr/>
        </p:nvPicPr>
        <p:blipFill>
          <a:blip r:embed="rId3"/>
          <a:stretch>
            <a:fillRect/>
          </a:stretch>
        </p:blipFill>
        <p:spPr>
          <a:xfrm>
            <a:off x="470531" y="3932084"/>
            <a:ext cx="4264041" cy="2078561"/>
          </a:xfrm>
          <a:prstGeom prst="rect">
            <a:avLst/>
          </a:prstGeom>
        </p:spPr>
      </p:pic>
      <p:sp>
        <p:nvSpPr>
          <p:cNvPr id="9" name="TextBox 8">
            <a:extLst>
              <a:ext uri="{FF2B5EF4-FFF2-40B4-BE49-F238E27FC236}">
                <a16:creationId xmlns:a16="http://schemas.microsoft.com/office/drawing/2014/main" id="{2CAE657C-6216-6BA6-A874-434ECA62C94B}"/>
              </a:ext>
            </a:extLst>
          </p:cNvPr>
          <p:cNvSpPr txBox="1"/>
          <p:nvPr/>
        </p:nvSpPr>
        <p:spPr>
          <a:xfrm>
            <a:off x="581192" y="6128630"/>
            <a:ext cx="3319281" cy="400110"/>
          </a:xfrm>
          <a:prstGeom prst="rect">
            <a:avLst/>
          </a:prstGeom>
          <a:noFill/>
        </p:spPr>
        <p:txBody>
          <a:bodyPr wrap="square" rtlCol="0">
            <a:spAutoFit/>
          </a:bodyPr>
          <a:lstStyle/>
          <a:p>
            <a:r>
              <a:rPr lang="en-IN" sz="2000" b="1" dirty="0">
                <a:solidFill>
                  <a:srgbClr val="00B0F0"/>
                </a:solidFill>
              </a:rPr>
              <a:t>Multi Model Accuracy Score</a:t>
            </a:r>
          </a:p>
        </p:txBody>
      </p:sp>
      <p:pic>
        <p:nvPicPr>
          <p:cNvPr id="3" name="Picture 2">
            <a:extLst>
              <a:ext uri="{FF2B5EF4-FFF2-40B4-BE49-F238E27FC236}">
                <a16:creationId xmlns:a16="http://schemas.microsoft.com/office/drawing/2014/main" id="{C354F4CD-1655-0B98-DAEA-EE0EECC644F2}"/>
              </a:ext>
            </a:extLst>
          </p:cNvPr>
          <p:cNvPicPr>
            <a:picLocks noChangeAspect="1"/>
          </p:cNvPicPr>
          <p:nvPr/>
        </p:nvPicPr>
        <p:blipFill>
          <a:blip r:embed="rId4"/>
          <a:stretch>
            <a:fillRect/>
          </a:stretch>
        </p:blipFill>
        <p:spPr>
          <a:xfrm>
            <a:off x="5014451" y="1350436"/>
            <a:ext cx="6843251" cy="466020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6AC6-8D9D-7B7F-FF7A-E369CE16D07B}"/>
              </a:ext>
            </a:extLst>
          </p:cNvPr>
          <p:cNvSpPr>
            <a:spLocks noGrp="1"/>
          </p:cNvSpPr>
          <p:nvPr>
            <p:ph type="title"/>
          </p:nvPr>
        </p:nvSpPr>
        <p:spPr>
          <a:xfrm>
            <a:off x="581192" y="702156"/>
            <a:ext cx="11029616" cy="460721"/>
          </a:xfrm>
        </p:spPr>
        <p:txBody>
          <a:bodyPr>
            <a:normAutofit fontScale="90000"/>
          </a:bodyPr>
          <a:lstStyle/>
          <a:p>
            <a:r>
              <a:rPr lang="en-IN" sz="4000" b="1" dirty="0">
                <a:solidFill>
                  <a:schemeClr val="accent1"/>
                </a:solidFill>
                <a:latin typeface="Arial"/>
                <a:ea typeface="+mj-lt"/>
                <a:cs typeface="Arial"/>
              </a:rPr>
              <a:t>results</a:t>
            </a:r>
          </a:p>
        </p:txBody>
      </p:sp>
      <p:sp>
        <p:nvSpPr>
          <p:cNvPr id="3" name="Content Placeholder 2">
            <a:extLst>
              <a:ext uri="{FF2B5EF4-FFF2-40B4-BE49-F238E27FC236}">
                <a16:creationId xmlns:a16="http://schemas.microsoft.com/office/drawing/2014/main" id="{8DF122A4-3F3C-A0F5-3E7A-E84E91EA61EB}"/>
              </a:ext>
            </a:extLst>
          </p:cNvPr>
          <p:cNvSpPr>
            <a:spLocks noGrp="1"/>
          </p:cNvSpPr>
          <p:nvPr>
            <p:ph idx="1"/>
          </p:nvPr>
        </p:nvSpPr>
        <p:spPr>
          <a:xfrm>
            <a:off x="581192" y="1302026"/>
            <a:ext cx="11029615" cy="5039780"/>
          </a:xfrm>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solidFill>
                  <a:schemeClr val="tx2"/>
                </a:solidFill>
              </a:rPr>
              <a:t>Gradient-Boosting Algorithm works best among all machine learning algorithms and results in 80% Accurate results which provides a good scalability in estimation for mass recruitment or generalise used for internal audits by HR Department.</a:t>
            </a:r>
          </a:p>
          <a:p>
            <a:r>
              <a:rPr lang="en-IN" b="1" dirty="0">
                <a:solidFill>
                  <a:srgbClr val="0070C0"/>
                </a:solidFill>
              </a:rPr>
              <a:t>GitHub Link -https://github.com/</a:t>
            </a:r>
            <a:r>
              <a:rPr lang="en-IN" b="1" dirty="0" err="1">
                <a:solidFill>
                  <a:srgbClr val="0070C0"/>
                </a:solidFill>
              </a:rPr>
              <a:t>NandiniDharmarao</a:t>
            </a:r>
            <a:r>
              <a:rPr lang="en-IN" b="1" dirty="0">
                <a:solidFill>
                  <a:srgbClr val="0070C0"/>
                </a:solidFill>
              </a:rPr>
              <a:t>/Employee-Salary-Prediction-.git</a:t>
            </a:r>
            <a:endParaRPr lang="en-IN" dirty="0">
              <a:solidFill>
                <a:srgbClr val="0070C0"/>
              </a:solidFill>
            </a:endParaRPr>
          </a:p>
        </p:txBody>
      </p:sp>
      <p:sp>
        <p:nvSpPr>
          <p:cNvPr id="6" name="TextBox 5">
            <a:extLst>
              <a:ext uri="{FF2B5EF4-FFF2-40B4-BE49-F238E27FC236}">
                <a16:creationId xmlns:a16="http://schemas.microsoft.com/office/drawing/2014/main" id="{119BBB0F-7EB6-4527-7ABC-817FB9FC1D1A}"/>
              </a:ext>
            </a:extLst>
          </p:cNvPr>
          <p:cNvSpPr txBox="1"/>
          <p:nvPr/>
        </p:nvSpPr>
        <p:spPr>
          <a:xfrm>
            <a:off x="3092243" y="4720232"/>
            <a:ext cx="5437240" cy="461665"/>
          </a:xfrm>
          <a:prstGeom prst="rect">
            <a:avLst/>
          </a:prstGeom>
          <a:noFill/>
        </p:spPr>
        <p:txBody>
          <a:bodyPr wrap="square" rtlCol="0">
            <a:spAutoFit/>
          </a:bodyPr>
          <a:lstStyle/>
          <a:p>
            <a:pPr algn="ctr"/>
            <a:r>
              <a:rPr lang="en-IN" sz="2400" b="1" u="sng" dirty="0">
                <a:solidFill>
                  <a:schemeClr val="accent5">
                    <a:lumMod val="75000"/>
                  </a:schemeClr>
                </a:solidFill>
              </a:rPr>
              <a:t>Salary Prediction Engine Application </a:t>
            </a:r>
          </a:p>
        </p:txBody>
      </p:sp>
      <p:pic>
        <p:nvPicPr>
          <p:cNvPr id="7" name="Picture 6">
            <a:extLst>
              <a:ext uri="{FF2B5EF4-FFF2-40B4-BE49-F238E27FC236}">
                <a16:creationId xmlns:a16="http://schemas.microsoft.com/office/drawing/2014/main" id="{1B9CCA13-0063-2F70-AFEC-1E40639EC3F5}"/>
              </a:ext>
            </a:extLst>
          </p:cNvPr>
          <p:cNvPicPr>
            <a:picLocks noChangeAspect="1"/>
          </p:cNvPicPr>
          <p:nvPr/>
        </p:nvPicPr>
        <p:blipFill>
          <a:blip r:embed="rId2"/>
          <a:stretch>
            <a:fillRect/>
          </a:stretch>
        </p:blipFill>
        <p:spPr>
          <a:xfrm>
            <a:off x="1356852" y="1162876"/>
            <a:ext cx="8996516" cy="3340297"/>
          </a:xfrm>
          <a:prstGeom prst="rect">
            <a:avLst/>
          </a:prstGeom>
        </p:spPr>
      </p:pic>
    </p:spTree>
    <p:extLst>
      <p:ext uri="{BB962C8B-B14F-4D97-AF65-F5344CB8AC3E}">
        <p14:creationId xmlns:p14="http://schemas.microsoft.com/office/powerpoint/2010/main" val="4486649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231</TotalTime>
  <Words>889</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Aptos Display</vt:lpstr>
      <vt:lpstr>Arial</vt:lpstr>
      <vt:lpstr>Arial Rounded MT Bold</vt:lpstr>
      <vt:lpstr>Calibri</vt:lpstr>
      <vt:lpstr>Calibri Light</vt:lpstr>
      <vt:lpstr>Franklin Gothic Book</vt:lpstr>
      <vt:lpstr>Franklin Gothic Demi</vt:lpstr>
      <vt:lpstr>Wingdings</vt:lpstr>
      <vt:lpstr>Wingdings 2</vt:lpstr>
      <vt:lpstr>DividendVTI</vt:lpstr>
      <vt:lpstr>Building a salary prediction engine using python and machine learning</vt:lpstr>
      <vt:lpstr>OUTLINE</vt:lpstr>
      <vt:lpstr>Problem Statement</vt:lpstr>
      <vt:lpstr>System  Approach</vt:lpstr>
      <vt:lpstr>Algorithm &amp; Deployment</vt:lpstr>
      <vt:lpstr>PowerPoint Presentation</vt:lpstr>
      <vt:lpstr>PowerPoint Presentation</vt:lpstr>
      <vt:lpstr>Result</vt:lpstr>
      <vt:lpstr>results</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Nandini nandini</cp:lastModifiedBy>
  <cp:revision>47</cp:revision>
  <dcterms:created xsi:type="dcterms:W3CDTF">2021-05-26T16:50:10Z</dcterms:created>
  <dcterms:modified xsi:type="dcterms:W3CDTF">2025-07-29T15:20:35Z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