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4" r:id="rId3"/>
    <p:sldId id="289" r:id="rId4"/>
    <p:sldId id="292" r:id="rId5"/>
    <p:sldId id="290" r:id="rId6"/>
    <p:sldId id="291" r:id="rId7"/>
    <p:sldId id="293" r:id="rId8"/>
    <p:sldId id="302" r:id="rId9"/>
    <p:sldId id="295" r:id="rId10"/>
    <p:sldId id="296" r:id="rId11"/>
    <p:sldId id="298" r:id="rId12"/>
    <p:sldId id="301" r:id="rId13"/>
    <p:sldId id="300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5245"/>
    <a:srgbClr val="FC9D99"/>
    <a:srgbClr val="F2F2F2"/>
    <a:srgbClr val="FF758F"/>
    <a:srgbClr val="FF4266"/>
    <a:srgbClr val="FCE0D0"/>
    <a:srgbClr val="C8C7A8"/>
    <a:srgbClr val="FF97AB"/>
    <a:srgbClr val="FDB8B5"/>
    <a:srgbClr val="FDEA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IITM\BDM%20PROJECT\BD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IITM\BDM%20PROJECT\BD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IITM\BDM%20PROJECT\BDM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IITM\BDM%20PROJECT\BDM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IITM\BDM%20PROJECT\BDM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IITM\BDM%20PROJECT\BDM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IN" sz="1600">
                <a:latin typeface="+mj-lt"/>
              </a:rPr>
              <a:t>Gross</a:t>
            </a:r>
            <a:r>
              <a:rPr lang="en-IN" sz="1600" baseline="0">
                <a:latin typeface="+mj-lt"/>
              </a:rPr>
              <a:t> Profit &amp; Net Profit</a:t>
            </a:r>
            <a:endParaRPr lang="en-IN" sz="1600">
              <a:latin typeface="+mj-lt"/>
            </a:endParaRPr>
          </a:p>
        </c:rich>
      </c:tx>
      <c:layout>
        <c:manualLayout>
          <c:xMode val="edge"/>
          <c:yMode val="edge"/>
          <c:x val="0.29405960995980412"/>
          <c:y val="4.07924931330247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'Profit &amp; Loss Statement'!$E$20</c:f>
              <c:strCache>
                <c:ptCount val="1"/>
                <c:pt idx="0">
                  <c:v>Gross Profit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CFF-45BF-886F-F56B7B931F49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CFF-45BF-886F-F56B7B931F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'Profit &amp; Loss Statement'!$F$19:$H$19</c:f>
              <c:strCache>
                <c:ptCount val="3"/>
                <c:pt idx="0">
                  <c:v>2021-22</c:v>
                </c:pt>
                <c:pt idx="2">
                  <c:v>2022-23</c:v>
                </c:pt>
              </c:strCache>
            </c:strRef>
          </c:cat>
          <c:val>
            <c:numRef>
              <c:f>'Profit &amp; Loss Statement'!$F$20:$H$20</c:f>
              <c:numCache>
                <c:formatCode>General</c:formatCode>
                <c:ptCount val="3"/>
                <c:pt idx="0" formatCode="0.00%">
                  <c:v>0.33494549507849841</c:v>
                </c:pt>
                <c:pt idx="2" formatCode="0.00%">
                  <c:v>0.31469566702727325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FF-45BF-886F-F56B7B931F49}"/>
            </c:ext>
          </c:extLst>
        </c:ser>
        <c:ser>
          <c:idx val="1"/>
          <c:order val="1"/>
          <c:tx>
            <c:strRef>
              <c:f>'Profit &amp; Loss Statement'!$E$21</c:f>
              <c:strCache>
                <c:ptCount val="1"/>
                <c:pt idx="0">
                  <c:v>Net Profit</c:v>
                </c:pt>
              </c:strCache>
            </c:strRef>
          </c:tx>
          <c:spPr>
            <a:solidFill>
              <a:srgbClr val="FF0000">
                <a:alpha val="7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'Profit &amp; Loss Statement'!$F$19:$H$19</c:f>
              <c:strCache>
                <c:ptCount val="3"/>
                <c:pt idx="0">
                  <c:v>2021-22</c:v>
                </c:pt>
                <c:pt idx="2">
                  <c:v>2022-23</c:v>
                </c:pt>
              </c:strCache>
            </c:strRef>
          </c:cat>
          <c:val>
            <c:numRef>
              <c:f>'Profit &amp; Loss Statement'!$F$21:$H$21</c:f>
              <c:numCache>
                <c:formatCode>General</c:formatCode>
                <c:ptCount val="3"/>
                <c:pt idx="0" formatCode="0.00%">
                  <c:v>8.6373904571180271E-2</c:v>
                </c:pt>
                <c:pt idx="2" formatCode="0.00%">
                  <c:v>0.17050048397198656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CFF-45BF-886F-F56B7B931F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24"/>
        <c:axId val="1851272223"/>
        <c:axId val="1851273663"/>
      </c:barChart>
      <c:catAx>
        <c:axId val="1851272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1273663"/>
        <c:crosses val="autoZero"/>
        <c:auto val="1"/>
        <c:lblAlgn val="ctr"/>
        <c:lblOffset val="100"/>
        <c:noMultiLvlLbl val="0"/>
      </c:catAx>
      <c:valAx>
        <c:axId val="1851273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1272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bg1">
          <a:lumMod val="8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8583564361472133E-3"/>
          <c:w val="0.98348838048933118"/>
          <c:h val="0.74761698201138682"/>
        </c:manualLayout>
      </c:layout>
      <c:doughnutChart>
        <c:varyColors val="1"/>
        <c:ser>
          <c:idx val="0"/>
          <c:order val="0"/>
          <c:tx>
            <c:strRef>
              <c:f>Sheet2!$G$3</c:f>
              <c:strCache>
                <c:ptCount val="1"/>
                <c:pt idx="0">
                  <c:v>Sum of Price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alpha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A81-4EDC-84E7-9414C4C8FC33}"/>
              </c:ext>
            </c:extLst>
          </c:dPt>
          <c:dPt>
            <c:idx val="1"/>
            <c:bubble3D val="0"/>
            <c:spPr>
              <a:solidFill>
                <a:schemeClr val="accent4">
                  <a:alpha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A81-4EDC-84E7-9414C4C8FC33}"/>
              </c:ext>
            </c:extLst>
          </c:dPt>
          <c:dPt>
            <c:idx val="2"/>
            <c:bubble3D val="0"/>
            <c:spPr>
              <a:solidFill>
                <a:srgbClr val="FF0000">
                  <a:alpha val="70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A81-4EDC-84E7-9414C4C8FC33}"/>
              </c:ext>
            </c:extLst>
          </c:dPt>
          <c:dPt>
            <c:idx val="3"/>
            <c:bubble3D val="0"/>
            <c:spPr>
              <a:solidFill>
                <a:srgbClr val="0070C0">
                  <a:alpha val="70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A81-4EDC-84E7-9414C4C8FC33}"/>
              </c:ext>
            </c:extLst>
          </c:dPt>
          <c:dPt>
            <c:idx val="4"/>
            <c:bubble3D val="0"/>
            <c:spPr>
              <a:solidFill>
                <a:srgbClr val="92D050">
                  <a:alpha val="70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A81-4EDC-84E7-9414C4C8FC33}"/>
              </c:ext>
            </c:extLst>
          </c:dPt>
          <c:cat>
            <c:strRef>
              <c:f>Sheet2!$F$4:$F$8</c:f>
              <c:strCache>
                <c:ptCount val="5"/>
                <c:pt idx="0">
                  <c:v>Indori Almirah</c:v>
                </c:pt>
                <c:pt idx="1">
                  <c:v>Cooler </c:v>
                </c:pt>
                <c:pt idx="2">
                  <c:v>Dewan </c:v>
                </c:pt>
                <c:pt idx="3">
                  <c:v>Office Almirah</c:v>
                </c:pt>
                <c:pt idx="4">
                  <c:v>Wodrobe Almirah</c:v>
                </c:pt>
              </c:strCache>
            </c:strRef>
          </c:cat>
          <c:val>
            <c:numRef>
              <c:f>Sheet2!$G$4:$G$8</c:f>
              <c:numCache>
                <c:formatCode>General</c:formatCode>
                <c:ptCount val="5"/>
                <c:pt idx="0">
                  <c:v>3197200</c:v>
                </c:pt>
                <c:pt idx="1">
                  <c:v>3225660</c:v>
                </c:pt>
                <c:pt idx="2">
                  <c:v>70100</c:v>
                </c:pt>
                <c:pt idx="3">
                  <c:v>188300</c:v>
                </c:pt>
                <c:pt idx="4">
                  <c:v>411300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A81-4EDC-84E7-9414C4C8FC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 sz="1400" dirty="0"/>
              <a:t>Comparison between Profit % of different type of almirahs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Calculations!$I$1</c:f>
              <c:strCache>
                <c:ptCount val="1"/>
                <c:pt idx="0">
                  <c:v>Profit % before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Calculations!$B$2:$C$14</c:f>
              <c:multiLvlStrCache>
                <c:ptCount val="13"/>
                <c:lvl>
                  <c:pt idx="0">
                    <c:v>78x48x22 inches</c:v>
                  </c:pt>
                  <c:pt idx="1">
                    <c:v>78x48x22 inches</c:v>
                  </c:pt>
                  <c:pt idx="2">
                    <c:v>78x48x22 inches</c:v>
                  </c:pt>
                  <c:pt idx="3">
                    <c:v>78x48x22 inches</c:v>
                  </c:pt>
                  <c:pt idx="4">
                    <c:v>78x42x22 inches</c:v>
                  </c:pt>
                  <c:pt idx="5">
                    <c:v>78x42x22 inches</c:v>
                  </c:pt>
                  <c:pt idx="6">
                    <c:v>78x42x22 inches</c:v>
                  </c:pt>
                  <c:pt idx="7">
                    <c:v>78x42x22 inches</c:v>
                  </c:pt>
                  <c:pt idx="8">
                    <c:v>78x36x22 inches</c:v>
                  </c:pt>
                  <c:pt idx="9">
                    <c:v>78x36x22 inches</c:v>
                  </c:pt>
                  <c:pt idx="10">
                    <c:v>78x36x22 inches</c:v>
                  </c:pt>
                  <c:pt idx="11">
                    <c:v>78x42x22 inches</c:v>
                  </c:pt>
                  <c:pt idx="12">
                    <c:v>78x48x22 inches</c:v>
                  </c:pt>
                </c:lvl>
                <c:lvl>
                  <c:pt idx="0">
                    <c:v>Supreme</c:v>
                  </c:pt>
                  <c:pt idx="1">
                    <c:v>Polo</c:v>
                  </c:pt>
                  <c:pt idx="2">
                    <c:v>Regular</c:v>
                  </c:pt>
                  <c:pt idx="3">
                    <c:v>Delux</c:v>
                  </c:pt>
                  <c:pt idx="4">
                    <c:v>Royal</c:v>
                  </c:pt>
                  <c:pt idx="5">
                    <c:v>Side dressing</c:v>
                  </c:pt>
                  <c:pt idx="6">
                    <c:v>Deluxe</c:v>
                  </c:pt>
                  <c:pt idx="7">
                    <c:v>Regular</c:v>
                  </c:pt>
                  <c:pt idx="8">
                    <c:v>Royal</c:v>
                  </c:pt>
                  <c:pt idx="9">
                    <c:v>Side dressing</c:v>
                  </c:pt>
                  <c:pt idx="10">
                    <c:v>Regular Shoe Daraj</c:v>
                  </c:pt>
                  <c:pt idx="11">
                    <c:v>Regular Shoe Daraj</c:v>
                  </c:pt>
                  <c:pt idx="12">
                    <c:v>Diamond</c:v>
                  </c:pt>
                </c:lvl>
              </c:multiLvlStrCache>
            </c:multiLvlStrRef>
          </c:cat>
          <c:val>
            <c:numRef>
              <c:f>Calculations!$I$2:$I$14</c:f>
              <c:numCache>
                <c:formatCode>0.00%</c:formatCode>
                <c:ptCount val="13"/>
                <c:pt idx="0">
                  <c:v>0.14769230769230771</c:v>
                </c:pt>
                <c:pt idx="1">
                  <c:v>0.15069767441860465</c:v>
                </c:pt>
                <c:pt idx="2">
                  <c:v>0.15726562499999999</c:v>
                </c:pt>
                <c:pt idx="3">
                  <c:v>0.15493750000000001</c:v>
                </c:pt>
                <c:pt idx="4">
                  <c:v>0.15702479338842976</c:v>
                </c:pt>
                <c:pt idx="5">
                  <c:v>0.158</c:v>
                </c:pt>
                <c:pt idx="6">
                  <c:v>0.14906832298136646</c:v>
                </c:pt>
                <c:pt idx="7">
                  <c:v>0.15606060606060607</c:v>
                </c:pt>
                <c:pt idx="8">
                  <c:v>0.16170000000000001</c:v>
                </c:pt>
                <c:pt idx="9">
                  <c:v>0.15789473684210525</c:v>
                </c:pt>
                <c:pt idx="10">
                  <c:v>0.15238095238095239</c:v>
                </c:pt>
                <c:pt idx="11">
                  <c:v>0.15561904761904763</c:v>
                </c:pt>
                <c:pt idx="12">
                  <c:v>0.14525139664804471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2D-4AED-971A-427A64A525C5}"/>
            </c:ext>
          </c:extLst>
        </c:ser>
        <c:ser>
          <c:idx val="1"/>
          <c:order val="1"/>
          <c:tx>
            <c:strRef>
              <c:f>Calculations!$J$1</c:f>
              <c:strCache>
                <c:ptCount val="1"/>
                <c:pt idx="0">
                  <c:v>Profit % after</c:v>
                </c:pt>
              </c:strCache>
            </c:strRef>
          </c:tx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Calculations!$B$2:$C$14</c:f>
              <c:multiLvlStrCache>
                <c:ptCount val="13"/>
                <c:lvl>
                  <c:pt idx="0">
                    <c:v>78x48x22 inches</c:v>
                  </c:pt>
                  <c:pt idx="1">
                    <c:v>78x48x22 inches</c:v>
                  </c:pt>
                  <c:pt idx="2">
                    <c:v>78x48x22 inches</c:v>
                  </c:pt>
                  <c:pt idx="3">
                    <c:v>78x48x22 inches</c:v>
                  </c:pt>
                  <c:pt idx="4">
                    <c:v>78x42x22 inches</c:v>
                  </c:pt>
                  <c:pt idx="5">
                    <c:v>78x42x22 inches</c:v>
                  </c:pt>
                  <c:pt idx="6">
                    <c:v>78x42x22 inches</c:v>
                  </c:pt>
                  <c:pt idx="7">
                    <c:v>78x42x22 inches</c:v>
                  </c:pt>
                  <c:pt idx="8">
                    <c:v>78x36x22 inches</c:v>
                  </c:pt>
                  <c:pt idx="9">
                    <c:v>78x36x22 inches</c:v>
                  </c:pt>
                  <c:pt idx="10">
                    <c:v>78x36x22 inches</c:v>
                  </c:pt>
                  <c:pt idx="11">
                    <c:v>78x42x22 inches</c:v>
                  </c:pt>
                  <c:pt idx="12">
                    <c:v>78x48x22 inches</c:v>
                  </c:pt>
                </c:lvl>
                <c:lvl>
                  <c:pt idx="0">
                    <c:v>Supreme</c:v>
                  </c:pt>
                  <c:pt idx="1">
                    <c:v>Polo</c:v>
                  </c:pt>
                  <c:pt idx="2">
                    <c:v>Regular</c:v>
                  </c:pt>
                  <c:pt idx="3">
                    <c:v>Delux</c:v>
                  </c:pt>
                  <c:pt idx="4">
                    <c:v>Royal</c:v>
                  </c:pt>
                  <c:pt idx="5">
                    <c:v>Side dressing</c:v>
                  </c:pt>
                  <c:pt idx="6">
                    <c:v>Deluxe</c:v>
                  </c:pt>
                  <c:pt idx="7">
                    <c:v>Regular</c:v>
                  </c:pt>
                  <c:pt idx="8">
                    <c:v>Royal</c:v>
                  </c:pt>
                  <c:pt idx="9">
                    <c:v>Side dressing</c:v>
                  </c:pt>
                  <c:pt idx="10">
                    <c:v>Regular Shoe Daraj</c:v>
                  </c:pt>
                  <c:pt idx="11">
                    <c:v>Regular Shoe Daraj</c:v>
                  </c:pt>
                  <c:pt idx="12">
                    <c:v>Diamond</c:v>
                  </c:pt>
                </c:lvl>
              </c:multiLvlStrCache>
            </c:multiLvlStrRef>
          </c:cat>
          <c:val>
            <c:numRef>
              <c:f>Calculations!$J$2:$J$14</c:f>
              <c:numCache>
                <c:formatCode>0.00%</c:formatCode>
                <c:ptCount val="13"/>
                <c:pt idx="0">
                  <c:v>0.56838011142646905</c:v>
                </c:pt>
                <c:pt idx="1">
                  <c:v>0.49742762029658028</c:v>
                </c:pt>
                <c:pt idx="2">
                  <c:v>0.55713234521181543</c:v>
                </c:pt>
                <c:pt idx="3">
                  <c:v>0.64799785962721845</c:v>
                </c:pt>
                <c:pt idx="4">
                  <c:v>0.57960058670878933</c:v>
                </c:pt>
                <c:pt idx="5">
                  <c:v>0.43672456575682383</c:v>
                </c:pt>
                <c:pt idx="6">
                  <c:v>0.64987068581111207</c:v>
                </c:pt>
                <c:pt idx="7">
                  <c:v>0.46486624856009218</c:v>
                </c:pt>
                <c:pt idx="8">
                  <c:v>0.48688083962626394</c:v>
                </c:pt>
                <c:pt idx="9">
                  <c:v>0.40790989376679893</c:v>
                </c:pt>
                <c:pt idx="10">
                  <c:v>0.42975304265626846</c:v>
                </c:pt>
                <c:pt idx="11">
                  <c:v>0.43377053054472409</c:v>
                </c:pt>
                <c:pt idx="12">
                  <c:v>0.82823508427717829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2D-4AED-971A-427A64A525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280810880"/>
        <c:axId val="280805120"/>
      </c:barChart>
      <c:catAx>
        <c:axId val="280810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noFill/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7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805120"/>
        <c:crosses val="autoZero"/>
        <c:auto val="1"/>
        <c:lblAlgn val="ctr"/>
        <c:lblOffset val="100"/>
        <c:noMultiLvlLbl val="0"/>
      </c:catAx>
      <c:valAx>
        <c:axId val="280805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810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E1E1D1"/>
    </a:solidFill>
    <a:ln>
      <a:solidFill>
        <a:schemeClr val="bg1">
          <a:lumMod val="9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Change</a:t>
            </a:r>
            <a:r>
              <a:rPr lang="en-IN" baseline="0"/>
              <a:t> in Gross &amp; Net Profit % 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'Profit &amp; Loss Statement'!$E$43</c:f>
              <c:strCache>
                <c:ptCount val="1"/>
                <c:pt idx="0">
                  <c:v>Before</c:v>
                </c:pt>
              </c:strCache>
            </c:strRef>
          </c:tx>
          <c:spPr>
            <a:solidFill>
              <a:srgbClr val="FF0000">
                <a:alpha val="7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'Profit &amp; Loss Statement'!$F$41:$I$42</c:f>
              <c:multiLvlStrCache>
                <c:ptCount val="4"/>
                <c:lvl>
                  <c:pt idx="0">
                    <c:v>2021-22</c:v>
                  </c:pt>
                  <c:pt idx="1">
                    <c:v>2022-23</c:v>
                  </c:pt>
                  <c:pt idx="2">
                    <c:v>2021-22</c:v>
                  </c:pt>
                  <c:pt idx="3">
                    <c:v>2022-23</c:v>
                  </c:pt>
                </c:lvl>
                <c:lvl>
                  <c:pt idx="0">
                    <c:v>Gross Profit</c:v>
                  </c:pt>
                  <c:pt idx="2">
                    <c:v>Net Profit</c:v>
                  </c:pt>
                </c:lvl>
              </c:multiLvlStrCache>
            </c:multiLvlStrRef>
          </c:cat>
          <c:val>
            <c:numRef>
              <c:f>'Profit &amp; Loss Statement'!$F$43:$I$43</c:f>
              <c:numCache>
                <c:formatCode>0.00%</c:formatCode>
                <c:ptCount val="4"/>
                <c:pt idx="0">
                  <c:v>0.33494549507849841</c:v>
                </c:pt>
                <c:pt idx="1">
                  <c:v>0.31469566702727325</c:v>
                </c:pt>
                <c:pt idx="2">
                  <c:v>8.6373904571180271E-2</c:v>
                </c:pt>
                <c:pt idx="3">
                  <c:v>0.17050048397198656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63-467D-91A8-E288EE380B47}"/>
            </c:ext>
          </c:extLst>
        </c:ser>
        <c:ser>
          <c:idx val="1"/>
          <c:order val="1"/>
          <c:tx>
            <c:strRef>
              <c:f>'Profit &amp; Loss Statement'!$E$44</c:f>
              <c:strCache>
                <c:ptCount val="1"/>
                <c:pt idx="0">
                  <c:v>After</c:v>
                </c:pt>
              </c:strCache>
            </c:strRef>
          </c:tx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6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'Profit &amp; Loss Statement'!$F$41:$I$42</c:f>
              <c:multiLvlStrCache>
                <c:ptCount val="4"/>
                <c:lvl>
                  <c:pt idx="0">
                    <c:v>2021-22</c:v>
                  </c:pt>
                  <c:pt idx="1">
                    <c:v>2022-23</c:v>
                  </c:pt>
                  <c:pt idx="2">
                    <c:v>2021-22</c:v>
                  </c:pt>
                  <c:pt idx="3">
                    <c:v>2022-23</c:v>
                  </c:pt>
                </c:lvl>
                <c:lvl>
                  <c:pt idx="0">
                    <c:v>Gross Profit</c:v>
                  </c:pt>
                  <c:pt idx="2">
                    <c:v>Net Profit</c:v>
                  </c:pt>
                </c:lvl>
              </c:multiLvlStrCache>
            </c:multiLvlStrRef>
          </c:cat>
          <c:val>
            <c:numRef>
              <c:f>'Profit &amp; Loss Statement'!$F$44:$I$44</c:f>
              <c:numCache>
                <c:formatCode>0.00%</c:formatCode>
                <c:ptCount val="4"/>
                <c:pt idx="0">
                  <c:v>0.55690512833369976</c:v>
                </c:pt>
                <c:pt idx="1">
                  <c:v>0.44707920598191453</c:v>
                </c:pt>
                <c:pt idx="2">
                  <c:v>0.26086911801197515</c:v>
                </c:pt>
                <c:pt idx="3">
                  <c:v>0.28580084972837411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63-467D-91A8-E288EE380B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-4"/>
        <c:axId val="213368544"/>
        <c:axId val="213364704"/>
      </c:barChart>
      <c:catAx>
        <c:axId val="213368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1587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364704"/>
        <c:crosses val="autoZero"/>
        <c:auto val="1"/>
        <c:lblAlgn val="ctr"/>
        <c:lblOffset val="100"/>
        <c:noMultiLvlLbl val="0"/>
      </c:catAx>
      <c:valAx>
        <c:axId val="213364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368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964783324956721"/>
          <c:y val="0.89409667541557303"/>
          <c:w val="0.26909989808454793"/>
          <c:h val="7.812554680664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CE0D0"/>
    </a:solidFill>
    <a:ln>
      <a:solidFill>
        <a:schemeClr val="bg1">
          <a:lumMod val="9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Sheet2!$R$2</c:f>
              <c:strCache>
                <c:ptCount val="1"/>
                <c:pt idx="0">
                  <c:v>Count of product sold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80-46CC-BF02-5F3561DB21DE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E680-46CC-BF02-5F3561DB21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2700" cap="rnd">
                <a:solidFill>
                  <a:srgbClr val="00B0F0"/>
                </a:solidFill>
                <a:prstDash val="sysDash"/>
              </a:ln>
              <a:effectLst/>
            </c:spPr>
            <c:trendlineType val="exp"/>
            <c:dispRSqr val="0"/>
            <c:dispEq val="0"/>
          </c:trendline>
          <c:cat>
            <c:strRef>
              <c:f>Sheet2!$Q$3:$Q$11</c:f>
              <c:strCache>
                <c:ptCount val="9"/>
                <c:pt idx="0">
                  <c:v>Regular Shoe Daraj</c:v>
                </c:pt>
                <c:pt idx="1">
                  <c:v>Royal</c:v>
                </c:pt>
                <c:pt idx="2">
                  <c:v>Side dressing</c:v>
                </c:pt>
                <c:pt idx="3">
                  <c:v>Regular</c:v>
                </c:pt>
                <c:pt idx="4">
                  <c:v>Deluxe</c:v>
                </c:pt>
                <c:pt idx="5">
                  <c:v>Delux</c:v>
                </c:pt>
                <c:pt idx="6">
                  <c:v>Polo</c:v>
                </c:pt>
                <c:pt idx="7">
                  <c:v>Diamond</c:v>
                </c:pt>
                <c:pt idx="8">
                  <c:v>Supreme</c:v>
                </c:pt>
              </c:strCache>
            </c:strRef>
          </c:cat>
          <c:val>
            <c:numRef>
              <c:f>Sheet2!$R$3:$R$11</c:f>
              <c:numCache>
                <c:formatCode>General</c:formatCode>
                <c:ptCount val="9"/>
                <c:pt idx="0">
                  <c:v>82</c:v>
                </c:pt>
                <c:pt idx="1">
                  <c:v>42</c:v>
                </c:pt>
                <c:pt idx="2">
                  <c:v>42</c:v>
                </c:pt>
                <c:pt idx="3">
                  <c:v>37</c:v>
                </c:pt>
                <c:pt idx="4">
                  <c:v>20</c:v>
                </c:pt>
                <c:pt idx="5">
                  <c:v>12</c:v>
                </c:pt>
                <c:pt idx="6">
                  <c:v>9</c:v>
                </c:pt>
                <c:pt idx="7">
                  <c:v>5</c:v>
                </c:pt>
                <c:pt idx="8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680-46CC-BF02-5F3561DB21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9"/>
        <c:axId val="1220130976"/>
        <c:axId val="1220148256"/>
      </c:barChart>
      <c:catAx>
        <c:axId val="1220130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0148256"/>
        <c:crosses val="autoZero"/>
        <c:auto val="1"/>
        <c:lblAlgn val="ctr"/>
        <c:lblOffset val="100"/>
        <c:noMultiLvlLbl val="0"/>
      </c:catAx>
      <c:valAx>
        <c:axId val="1220148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0130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B9D1C6"/>
    </a:solidFill>
    <a:ln>
      <a:solidFill>
        <a:schemeClr val="bg1">
          <a:lumMod val="8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Number of sold product in each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Sheet7!$K$5</c:f>
              <c:strCache>
                <c:ptCount val="1"/>
                <c:pt idx="0">
                  <c:v>Number of sold product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Pt>
            <c:idx val="9"/>
            <c:invertIfNegative val="0"/>
            <c:bubble3D val="0"/>
            <c:spPr>
              <a:solidFill>
                <a:schemeClr val="accent6"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308-48B8-AA49-12D080C91F14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6"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308-48B8-AA49-12D080C91F14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6"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308-48B8-AA49-12D080C91F1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Sheet7!$J$6:$J$17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Sheet7!$K$6:$K$17</c:f>
              <c:numCache>
                <c:formatCode>General</c:formatCode>
                <c:ptCount val="12"/>
                <c:pt idx="0">
                  <c:v>18</c:v>
                </c:pt>
                <c:pt idx="1">
                  <c:v>9</c:v>
                </c:pt>
                <c:pt idx="2">
                  <c:v>11</c:v>
                </c:pt>
                <c:pt idx="3">
                  <c:v>22</c:v>
                </c:pt>
                <c:pt idx="4">
                  <c:v>18</c:v>
                </c:pt>
                <c:pt idx="5">
                  <c:v>9</c:v>
                </c:pt>
                <c:pt idx="6">
                  <c:v>9</c:v>
                </c:pt>
                <c:pt idx="7">
                  <c:v>10</c:v>
                </c:pt>
                <c:pt idx="8">
                  <c:v>16</c:v>
                </c:pt>
                <c:pt idx="9">
                  <c:v>33</c:v>
                </c:pt>
                <c:pt idx="10">
                  <c:v>59</c:v>
                </c:pt>
                <c:pt idx="1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308-48B8-AA49-12D080C91F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247542416"/>
        <c:axId val="1247542896"/>
      </c:barChart>
      <c:catAx>
        <c:axId val="1247542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7542896"/>
        <c:crosses val="autoZero"/>
        <c:auto val="1"/>
        <c:lblAlgn val="ctr"/>
        <c:lblOffset val="100"/>
        <c:noMultiLvlLbl val="0"/>
      </c:catAx>
      <c:valAx>
        <c:axId val="1247542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7542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B9D1C6"/>
    </a:solidFill>
    <a:ln>
      <a:solidFill>
        <a:schemeClr val="bg1">
          <a:lumMod val="9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DDD05-FE8D-4DC4-9420-FCCA22384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8B07A-568C-485A-851D-8DE857263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B7CC2-2F0C-4BA4-84D8-2E52480B32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782DE-5305-4920-BB08-F7F6340B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443A0-9A9E-45F6-8F11-EE3A3ED7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56D34-3751-478D-AD43-F626C7C8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88D66-B4F9-4BE8-A98F-F5BF144F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2AD78-3379-49DC-ACCA-94EAC51C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491A51F-B132-4C21-AC1E-CCBEBB337C4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46500" y="1473200"/>
            <a:ext cx="742950" cy="74295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9A7D6FC4-B0C0-432B-9398-F07BEAA931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37970" y="3219450"/>
            <a:ext cx="862330" cy="86233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46667767-FC00-4214-95C0-3081FDD069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84170" y="4490720"/>
            <a:ext cx="862330" cy="86233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1D8CBD7-848D-40AC-86DE-47586604E21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96890" y="3091815"/>
            <a:ext cx="674370" cy="67437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67048260-A896-4FB6-9885-4F013EA9E30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872990" y="2623185"/>
            <a:ext cx="308610" cy="30861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24EEF716-610D-4C42-8AA8-9BA0F45404E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52725" y="2359660"/>
            <a:ext cx="308610" cy="30861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46DD7D0E-56CB-410F-AD15-4FF51FEF0B1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601210" y="3877945"/>
            <a:ext cx="466090" cy="4660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0EDD61E1-0948-49D1-991F-0D7E40BBA5C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073400" y="2614295"/>
            <a:ext cx="1263650" cy="126365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7675621D-699E-4270-A814-3A37CFAC306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690370" y="2158365"/>
            <a:ext cx="420370" cy="42037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0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C92AE-8981-45B2-A82B-CA436A0EC8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9A7F8-CA5C-47C9-B9E2-EF5BE966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A8A6B-BAE0-461A-A898-0652F34A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A0EAFB50-F9FE-425D-B5A4-CAD975C9A2C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59365" y="703830"/>
            <a:ext cx="5035723" cy="5447169"/>
          </a:xfrm>
          <a:custGeom>
            <a:avLst/>
            <a:gdLst>
              <a:gd name="connsiteX0" fmla="*/ 1022196 w 5035723"/>
              <a:gd name="connsiteY0" fmla="*/ 0 h 5447169"/>
              <a:gd name="connsiteX1" fmla="*/ 5035723 w 5035723"/>
              <a:gd name="connsiteY1" fmla="*/ 0 h 5447169"/>
              <a:gd name="connsiteX2" fmla="*/ 5035723 w 5035723"/>
              <a:gd name="connsiteY2" fmla="*/ 5447169 h 5447169"/>
              <a:gd name="connsiteX3" fmla="*/ 1025082 w 5035723"/>
              <a:gd name="connsiteY3" fmla="*/ 5447169 h 5447169"/>
              <a:gd name="connsiteX4" fmla="*/ 947777 w 5035723"/>
              <a:gd name="connsiteY4" fmla="*/ 5362113 h 5447169"/>
              <a:gd name="connsiteX5" fmla="*/ 0 w 5035723"/>
              <a:gd name="connsiteY5" fmla="*/ 2721997 h 5447169"/>
              <a:gd name="connsiteX6" fmla="*/ 947777 w 5035723"/>
              <a:gd name="connsiteY6" fmla="*/ 81882 h 544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5723" h="5447169">
                <a:moveTo>
                  <a:pt x="1022196" y="0"/>
                </a:moveTo>
                <a:lnTo>
                  <a:pt x="5035723" y="0"/>
                </a:lnTo>
                <a:lnTo>
                  <a:pt x="5035723" y="5447169"/>
                </a:lnTo>
                <a:lnTo>
                  <a:pt x="1025082" y="5447169"/>
                </a:lnTo>
                <a:lnTo>
                  <a:pt x="947777" y="5362113"/>
                </a:lnTo>
                <a:cubicBezTo>
                  <a:pt x="355681" y="4644658"/>
                  <a:pt x="0" y="3724865"/>
                  <a:pt x="0" y="2721997"/>
                </a:cubicBezTo>
                <a:cubicBezTo>
                  <a:pt x="0" y="1719130"/>
                  <a:pt x="355681" y="799336"/>
                  <a:pt x="947777" y="81882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810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1FA8A0E-199E-4F93-80AE-96540EF369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97068" y="704849"/>
            <a:ext cx="3186113" cy="544591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5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FB4F0-E528-428D-9D87-007D7520B1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69FCD-1112-4D38-B7C2-7F9753E0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59A6B-6F61-49E1-AB57-EE2138FE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4EF5B96-4C8B-419C-B56E-CB192D100AD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63345" y="2316163"/>
            <a:ext cx="2165350" cy="24844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BA6A5DD2-589F-4818-8FFC-626CCBF78C5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86505" y="2316163"/>
            <a:ext cx="2165350" cy="24844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08256EF0-1AE4-4A2C-833A-696429ED541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09665" y="2316163"/>
            <a:ext cx="2165350" cy="24844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CC894DD2-2348-4450-881E-7E4EBC97BA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632825" y="2316163"/>
            <a:ext cx="2165350" cy="24844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2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63564-0953-4622-A708-A4341647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A1B24-6C24-4CCD-B8C9-2C5D68309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E890B-79AB-4C43-9662-155EEA93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90C9ED6-4E1A-4812-A678-2159E90D436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5326" y="693738"/>
            <a:ext cx="10796587" cy="5448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8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6E6C6-6E94-4622-AF50-AB9F71EA7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91208-1C8E-44E6-814A-8B581A267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74F45-C75A-4F69-B7AA-0A9BCF66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Media Placeholder 9">
            <a:extLst>
              <a:ext uri="{FF2B5EF4-FFF2-40B4-BE49-F238E27FC236}">
                <a16:creationId xmlns:a16="http://schemas.microsoft.com/office/drawing/2014/main" id="{727675AA-B358-48FA-B1C1-5B98B47443DB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6096000" y="2170706"/>
            <a:ext cx="4648200" cy="26108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56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555C4-27F7-467A-9AF6-630F6B00B9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A1C95A-1709-4B29-9F29-E98007CA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739E94-CC89-4EA9-A8FA-64E628F2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C241C9-AB3E-447C-B7F1-89C740012F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8024" y="2489200"/>
            <a:ext cx="10774363" cy="24701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55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FFA8F3-FA82-40D0-B744-5E2C4DDD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B8BA8-6BC4-4015-A959-9EF1184B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9B9215-58F5-4237-86EC-D3DCA521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17FD824-9088-47CD-BCA0-B1F4EDDBCF3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67472" y="708473"/>
            <a:ext cx="5523024" cy="5439915"/>
          </a:xfrm>
          <a:custGeom>
            <a:avLst/>
            <a:gdLst>
              <a:gd name="connsiteX0" fmla="*/ 0 w 5523024"/>
              <a:gd name="connsiteY0" fmla="*/ 373567 h 5439915"/>
              <a:gd name="connsiteX1" fmla="*/ 863639 w 5523024"/>
              <a:gd name="connsiteY1" fmla="*/ 373567 h 5439915"/>
              <a:gd name="connsiteX2" fmla="*/ 863639 w 5523024"/>
              <a:gd name="connsiteY2" fmla="*/ 5439915 h 5439915"/>
              <a:gd name="connsiteX3" fmla="*/ 0 w 5523024"/>
              <a:gd name="connsiteY3" fmla="*/ 5439915 h 5439915"/>
              <a:gd name="connsiteX4" fmla="*/ 1863754 w 5523024"/>
              <a:gd name="connsiteY4" fmla="*/ 373566 h 5439915"/>
              <a:gd name="connsiteX5" fmla="*/ 2727393 w 5523024"/>
              <a:gd name="connsiteY5" fmla="*/ 373566 h 5439915"/>
              <a:gd name="connsiteX6" fmla="*/ 2727393 w 5523024"/>
              <a:gd name="connsiteY6" fmla="*/ 5439915 h 5439915"/>
              <a:gd name="connsiteX7" fmla="*/ 1863754 w 5523024"/>
              <a:gd name="connsiteY7" fmla="*/ 5439915 h 5439915"/>
              <a:gd name="connsiteX8" fmla="*/ 2795631 w 5523024"/>
              <a:gd name="connsiteY8" fmla="*/ 221167 h 5439915"/>
              <a:gd name="connsiteX9" fmla="*/ 3659270 w 5523024"/>
              <a:gd name="connsiteY9" fmla="*/ 221167 h 5439915"/>
              <a:gd name="connsiteX10" fmla="*/ 3659270 w 5523024"/>
              <a:gd name="connsiteY10" fmla="*/ 5439915 h 5439915"/>
              <a:gd name="connsiteX11" fmla="*/ 2795631 w 5523024"/>
              <a:gd name="connsiteY11" fmla="*/ 5439915 h 5439915"/>
              <a:gd name="connsiteX12" fmla="*/ 4659385 w 5523024"/>
              <a:gd name="connsiteY12" fmla="*/ 221167 h 5439915"/>
              <a:gd name="connsiteX13" fmla="*/ 5523024 w 5523024"/>
              <a:gd name="connsiteY13" fmla="*/ 221167 h 5439915"/>
              <a:gd name="connsiteX14" fmla="*/ 5523024 w 5523024"/>
              <a:gd name="connsiteY14" fmla="*/ 5439915 h 5439915"/>
              <a:gd name="connsiteX15" fmla="*/ 4659385 w 5523024"/>
              <a:gd name="connsiteY15" fmla="*/ 5439915 h 5439915"/>
              <a:gd name="connsiteX16" fmla="*/ 931877 w 5523024"/>
              <a:gd name="connsiteY16" fmla="*/ 0 h 5439915"/>
              <a:gd name="connsiteX17" fmla="*/ 1795516 w 5523024"/>
              <a:gd name="connsiteY17" fmla="*/ 0 h 5439915"/>
              <a:gd name="connsiteX18" fmla="*/ 1795516 w 5523024"/>
              <a:gd name="connsiteY18" fmla="*/ 5066349 h 5439915"/>
              <a:gd name="connsiteX19" fmla="*/ 931877 w 5523024"/>
              <a:gd name="connsiteY19" fmla="*/ 5066349 h 5439915"/>
              <a:gd name="connsiteX20" fmla="*/ 3727508 w 5523024"/>
              <a:gd name="connsiteY20" fmla="*/ 0 h 5439915"/>
              <a:gd name="connsiteX21" fmla="*/ 4591147 w 5523024"/>
              <a:gd name="connsiteY21" fmla="*/ 0 h 5439915"/>
              <a:gd name="connsiteX22" fmla="*/ 4591147 w 5523024"/>
              <a:gd name="connsiteY22" fmla="*/ 5066349 h 5439915"/>
              <a:gd name="connsiteX23" fmla="*/ 3727508 w 5523024"/>
              <a:gd name="connsiteY23" fmla="*/ 5066349 h 5439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523024" h="5439915">
                <a:moveTo>
                  <a:pt x="0" y="373567"/>
                </a:moveTo>
                <a:lnTo>
                  <a:pt x="863639" y="373567"/>
                </a:lnTo>
                <a:lnTo>
                  <a:pt x="863639" y="5439915"/>
                </a:lnTo>
                <a:lnTo>
                  <a:pt x="0" y="5439915"/>
                </a:lnTo>
                <a:close/>
                <a:moveTo>
                  <a:pt x="1863754" y="373566"/>
                </a:moveTo>
                <a:lnTo>
                  <a:pt x="2727393" y="373566"/>
                </a:lnTo>
                <a:lnTo>
                  <a:pt x="2727393" y="5439915"/>
                </a:lnTo>
                <a:lnTo>
                  <a:pt x="1863754" y="5439915"/>
                </a:lnTo>
                <a:close/>
                <a:moveTo>
                  <a:pt x="2795631" y="221167"/>
                </a:moveTo>
                <a:lnTo>
                  <a:pt x="3659270" y="221167"/>
                </a:lnTo>
                <a:lnTo>
                  <a:pt x="3659270" y="5439915"/>
                </a:lnTo>
                <a:lnTo>
                  <a:pt x="2795631" y="5439915"/>
                </a:lnTo>
                <a:close/>
                <a:moveTo>
                  <a:pt x="4659385" y="221167"/>
                </a:moveTo>
                <a:lnTo>
                  <a:pt x="5523024" y="221167"/>
                </a:lnTo>
                <a:lnTo>
                  <a:pt x="5523024" y="5439915"/>
                </a:lnTo>
                <a:lnTo>
                  <a:pt x="4659385" y="5439915"/>
                </a:lnTo>
                <a:close/>
                <a:moveTo>
                  <a:pt x="931877" y="0"/>
                </a:moveTo>
                <a:lnTo>
                  <a:pt x="1795516" y="0"/>
                </a:lnTo>
                <a:lnTo>
                  <a:pt x="1795516" y="5066349"/>
                </a:lnTo>
                <a:lnTo>
                  <a:pt x="931877" y="5066349"/>
                </a:lnTo>
                <a:close/>
                <a:moveTo>
                  <a:pt x="3727508" y="0"/>
                </a:moveTo>
                <a:lnTo>
                  <a:pt x="4591147" y="0"/>
                </a:lnTo>
                <a:lnTo>
                  <a:pt x="4591147" y="5066349"/>
                </a:lnTo>
                <a:lnTo>
                  <a:pt x="3727508" y="506634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659E25B-AC41-4220-B7EB-4171260D110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34440" y="1311966"/>
            <a:ext cx="4114800" cy="131759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 b="1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436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2860B9-12F7-48F6-B828-46F31879C3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B30C79-6282-4A98-B155-3483B56D4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62DD2-3853-45D2-B2FE-FE6EF9F8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12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2F400-9E5F-4582-A7D1-E4F7E09C17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DF9C8-6927-41D9-BE4B-36351B002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228962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C5920-40A0-48F2-811D-C0761FD1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3368" y="6356350"/>
            <a:ext cx="555171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98A3D746-68AF-4D14-93D1-5CC4B1854F4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23372" y="-815154"/>
            <a:ext cx="1797782" cy="179972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6CCCCBC0-1866-4FE8-B263-52676651F5C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23372" y="1275393"/>
            <a:ext cx="1797782" cy="179972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66D321B2-47AC-48CA-A41B-895BA90C0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23372" y="3365940"/>
            <a:ext cx="1797782" cy="179972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D06B7E9-BC44-47F4-A75B-8334E2FD52F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923372" y="5456487"/>
            <a:ext cx="1797782" cy="179972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1EE47DD6-AC01-432C-831F-77586BCC3BB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978482" y="4428556"/>
            <a:ext cx="1797782" cy="179972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59FAF888-D431-4CC6-9CBB-1514477596E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978482" y="2338009"/>
            <a:ext cx="1797782" cy="179972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0478865B-212C-4302-A6B0-F235E543759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78482" y="247462"/>
            <a:ext cx="1797782" cy="179972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406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4E1E4-126D-48C8-B652-245BC93D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8E7B6-1D5D-4DFE-BFB8-08F12C77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14FEF-A5E7-483F-AFB4-D741EB93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C6D0CA0-1FA0-40A1-AC43-E1C6DDD6359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02620" y="2298691"/>
            <a:ext cx="663934" cy="663934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FA29A77C-7228-4831-A8C9-8594391E06C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02620" y="4117009"/>
            <a:ext cx="663934" cy="663934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18D74219-4053-40B5-9E43-F0EE666D45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91162" y="3254169"/>
            <a:ext cx="663934" cy="663934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13731221-BE82-4959-B49B-6F109198035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91162" y="5009601"/>
            <a:ext cx="663934" cy="663934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15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ame 6">
            <a:extLst>
              <a:ext uri="{FF2B5EF4-FFF2-40B4-BE49-F238E27FC236}">
                <a16:creationId xmlns:a16="http://schemas.microsoft.com/office/drawing/2014/main" id="{EF3BF7B4-B242-4EC2-B7C0-8626DD6534A7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frame">
            <a:avLst>
              <a:gd name="adj1" fmla="val 1029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04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13" Type="http://schemas.microsoft.com/office/2007/relationships/hdphoto" Target="../media/hdphoto5.wdp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svg"/><Relationship Id="rId11" Type="http://schemas.openxmlformats.org/officeDocument/2006/relationships/chart" Target="../charts/chart2.xml"/><Relationship Id="rId5" Type="http://schemas.openxmlformats.org/officeDocument/2006/relationships/image" Target="../media/image53.png"/><Relationship Id="rId15" Type="http://schemas.openxmlformats.org/officeDocument/2006/relationships/image" Target="../media/image61.svg"/><Relationship Id="rId10" Type="http://schemas.openxmlformats.org/officeDocument/2006/relationships/image" Target="../media/image58.svg"/><Relationship Id="rId4" Type="http://schemas.openxmlformats.org/officeDocument/2006/relationships/image" Target="../media/image52.sv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63.png"/><Relationship Id="rId7" Type="http://schemas.openxmlformats.org/officeDocument/2006/relationships/image" Target="../media/image6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microsoft.com/office/2007/relationships/hdphoto" Target="../media/hdphoto6.wdp"/><Relationship Id="rId9" Type="http://schemas.openxmlformats.org/officeDocument/2006/relationships/image" Target="../media/image6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3.xml"/><Relationship Id="rId7" Type="http://schemas.openxmlformats.org/officeDocument/2006/relationships/chart" Target="../charts/chart5.xml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12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14.svg"/><Relationship Id="rId5" Type="http://schemas.openxmlformats.org/officeDocument/2006/relationships/image" Target="../media/image20.svg"/><Relationship Id="rId10" Type="http://schemas.openxmlformats.org/officeDocument/2006/relationships/image" Target="../media/image13.png"/><Relationship Id="rId4" Type="http://schemas.openxmlformats.org/officeDocument/2006/relationships/image" Target="../media/image19.pn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6.svg"/><Relationship Id="rId3" Type="http://schemas.openxmlformats.org/officeDocument/2006/relationships/image" Target="../media/image18.svg"/><Relationship Id="rId7" Type="http://schemas.openxmlformats.org/officeDocument/2006/relationships/image" Target="../media/image26.svg"/><Relationship Id="rId12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14.svg"/><Relationship Id="rId5" Type="http://schemas.openxmlformats.org/officeDocument/2006/relationships/image" Target="../media/image24.svg"/><Relationship Id="rId10" Type="http://schemas.openxmlformats.org/officeDocument/2006/relationships/image" Target="../media/image13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18.svg"/><Relationship Id="rId7" Type="http://schemas.openxmlformats.org/officeDocument/2006/relationships/image" Target="../media/image26.svg"/><Relationship Id="rId12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2.svg"/><Relationship Id="rId3" Type="http://schemas.openxmlformats.org/officeDocument/2006/relationships/image" Target="../media/image18.sv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14.svg"/><Relationship Id="rId5" Type="http://schemas.openxmlformats.org/officeDocument/2006/relationships/image" Target="../media/image24.svg"/><Relationship Id="rId10" Type="http://schemas.openxmlformats.org/officeDocument/2006/relationships/image" Target="../media/image13.png"/><Relationship Id="rId4" Type="http://schemas.openxmlformats.org/officeDocument/2006/relationships/image" Target="../media/image23.png"/><Relationship Id="rId9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sv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5" Type="http://schemas.microsoft.com/office/2007/relationships/hdphoto" Target="../media/hdphoto2.wdp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chart" Target="../charts/chart1.xml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12" Type="http://schemas.openxmlformats.org/officeDocument/2006/relationships/image" Target="../media/image49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microsoft.com/office/2007/relationships/hdphoto" Target="../media/hdphoto4.wdp"/><Relationship Id="rId10" Type="http://schemas.openxmlformats.org/officeDocument/2006/relationships/image" Target="../media/image47.png"/><Relationship Id="rId4" Type="http://schemas.openxmlformats.org/officeDocument/2006/relationships/image" Target="../media/image42.png"/><Relationship Id="rId9" Type="http://schemas.openxmlformats.org/officeDocument/2006/relationships/image" Target="../media/image4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52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413E75-1777-4005-A89C-2B764D71823A}"/>
              </a:ext>
            </a:extLst>
          </p:cNvPr>
          <p:cNvSpPr/>
          <p:nvPr/>
        </p:nvSpPr>
        <p:spPr>
          <a:xfrm>
            <a:off x="699247" y="704851"/>
            <a:ext cx="6269849" cy="5448298"/>
          </a:xfrm>
          <a:custGeom>
            <a:avLst/>
            <a:gdLst>
              <a:gd name="connsiteX0" fmla="*/ 0 w 6269849"/>
              <a:gd name="connsiteY0" fmla="*/ 0 h 5441950"/>
              <a:gd name="connsiteX1" fmla="*/ 6202008 w 6269849"/>
              <a:gd name="connsiteY1" fmla="*/ 0 h 5441950"/>
              <a:gd name="connsiteX2" fmla="*/ 6029119 w 6269849"/>
              <a:gd name="connsiteY2" fmla="*/ 231201 h 5441950"/>
              <a:gd name="connsiteX3" fmla="*/ 5282454 w 6269849"/>
              <a:gd name="connsiteY3" fmla="*/ 2675614 h 5441950"/>
              <a:gd name="connsiteX4" fmla="*/ 6029119 w 6269849"/>
              <a:gd name="connsiteY4" fmla="*/ 5120027 h 5441950"/>
              <a:gd name="connsiteX5" fmla="*/ 6269849 w 6269849"/>
              <a:gd name="connsiteY5" fmla="*/ 5441950 h 5441950"/>
              <a:gd name="connsiteX6" fmla="*/ 0 w 6269849"/>
              <a:gd name="connsiteY6" fmla="*/ 5441950 h 544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69849" h="5441950">
                <a:moveTo>
                  <a:pt x="0" y="0"/>
                </a:moveTo>
                <a:lnTo>
                  <a:pt x="6202008" y="0"/>
                </a:lnTo>
                <a:lnTo>
                  <a:pt x="6029119" y="231201"/>
                </a:lnTo>
                <a:cubicBezTo>
                  <a:pt x="5557714" y="928973"/>
                  <a:pt x="5282454" y="1770149"/>
                  <a:pt x="5282454" y="2675614"/>
                </a:cubicBezTo>
                <a:cubicBezTo>
                  <a:pt x="5282454" y="3581080"/>
                  <a:pt x="5557714" y="4422255"/>
                  <a:pt x="6029119" y="5120027"/>
                </a:cubicBezTo>
                <a:lnTo>
                  <a:pt x="6269849" y="5441950"/>
                </a:lnTo>
                <a:lnTo>
                  <a:pt x="0" y="54419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 Cen MT</a:t>
            </a:r>
            <a:endParaRPr lang="en-US" dirty="0"/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FE84F85B-6319-43B8-AB2C-F14540E78D9A}"/>
              </a:ext>
            </a:extLst>
          </p:cNvPr>
          <p:cNvSpPr/>
          <p:nvPr/>
        </p:nvSpPr>
        <p:spPr>
          <a:xfrm rot="16200000">
            <a:off x="5593053" y="1035562"/>
            <a:ext cx="442687" cy="140504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25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Top Corners Rounded 20">
            <a:extLst>
              <a:ext uri="{FF2B5EF4-FFF2-40B4-BE49-F238E27FC236}">
                <a16:creationId xmlns:a16="http://schemas.microsoft.com/office/drawing/2014/main" id="{E38DF826-A2CE-4F32-8874-77A1FB37E690}"/>
              </a:ext>
            </a:extLst>
          </p:cNvPr>
          <p:cNvSpPr/>
          <p:nvPr/>
        </p:nvSpPr>
        <p:spPr>
          <a:xfrm rot="16200000">
            <a:off x="5733147" y="1987546"/>
            <a:ext cx="442687" cy="112485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25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6E570A1-503E-43D0-A4C4-343F3BB20AB9}"/>
              </a:ext>
            </a:extLst>
          </p:cNvPr>
          <p:cNvSpPr/>
          <p:nvPr/>
        </p:nvSpPr>
        <p:spPr>
          <a:xfrm rot="16200000">
            <a:off x="4356879" y="1410399"/>
            <a:ext cx="442687" cy="655371"/>
          </a:xfrm>
          <a:prstGeom prst="roundRect">
            <a:avLst>
              <a:gd name="adj" fmla="val 50000"/>
            </a:avLst>
          </a:prstGeom>
          <a:solidFill>
            <a:srgbClr val="F25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28238CCA-AA50-C6D8-9F11-DCD60324C9F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0" r="26470"/>
          <a:stretch/>
        </p:blipFill>
        <p:spPr>
          <a:xfrm>
            <a:off x="6369890" y="704850"/>
            <a:ext cx="5122863" cy="5448298"/>
          </a:xfr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9C70684-E14A-488D-A221-84A027954E8F}"/>
              </a:ext>
            </a:extLst>
          </p:cNvPr>
          <p:cNvSpPr txBox="1"/>
          <p:nvPr/>
        </p:nvSpPr>
        <p:spPr>
          <a:xfrm>
            <a:off x="1164958" y="1529138"/>
            <a:ext cx="30855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BDM</a:t>
            </a:r>
          </a:p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Capstone</a:t>
            </a:r>
          </a:p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Project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35E9A4-0762-4A71-AD23-9E590F08CE81}"/>
              </a:ext>
            </a:extLst>
          </p:cNvPr>
          <p:cNvSpPr txBox="1"/>
          <p:nvPr/>
        </p:nvSpPr>
        <p:spPr>
          <a:xfrm>
            <a:off x="1164958" y="3502650"/>
            <a:ext cx="4119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Optimizing the Business Model of a Retail Steel    Furniture Business</a:t>
            </a:r>
          </a:p>
        </p:txBody>
      </p: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E161DA9E-4C8F-32F6-F174-4D1B78D83DA3}"/>
              </a:ext>
            </a:extLst>
          </p:cNvPr>
          <p:cNvGrpSpPr/>
          <p:nvPr/>
        </p:nvGrpSpPr>
        <p:grpSpPr>
          <a:xfrm>
            <a:off x="1164958" y="4248197"/>
            <a:ext cx="3280881" cy="1552738"/>
            <a:chOff x="2183876" y="4228110"/>
            <a:chExt cx="1801785" cy="615858"/>
          </a:xfrm>
        </p:grpSpPr>
        <p:grpSp>
          <p:nvGrpSpPr>
            <p:cNvPr id="1053" name="Group 1052">
              <a:extLst>
                <a:ext uri="{FF2B5EF4-FFF2-40B4-BE49-F238E27FC236}">
                  <a16:creationId xmlns:a16="http://schemas.microsoft.com/office/drawing/2014/main" id="{4AE611E8-0422-36D3-9288-DE94361300AE}"/>
                </a:ext>
              </a:extLst>
            </p:cNvPr>
            <p:cNvGrpSpPr/>
            <p:nvPr/>
          </p:nvGrpSpPr>
          <p:grpSpPr>
            <a:xfrm>
              <a:off x="2183877" y="4228110"/>
              <a:ext cx="1801784" cy="615858"/>
              <a:chOff x="2273069" y="3077762"/>
              <a:chExt cx="1801784" cy="615858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1058" name="Rectangle 1057">
                <a:extLst>
                  <a:ext uri="{FF2B5EF4-FFF2-40B4-BE49-F238E27FC236}">
                    <a16:creationId xmlns:a16="http://schemas.microsoft.com/office/drawing/2014/main" id="{D9BF98F5-6C2B-9C1E-514A-76704C1FE3C5}"/>
                  </a:ext>
                </a:extLst>
              </p:cNvPr>
              <p:cNvSpPr/>
              <p:nvPr/>
            </p:nvSpPr>
            <p:spPr>
              <a:xfrm>
                <a:off x="2273069" y="3077762"/>
                <a:ext cx="1801784" cy="6158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9" name="Freeform: Shape 1058">
                <a:extLst>
                  <a:ext uri="{FF2B5EF4-FFF2-40B4-BE49-F238E27FC236}">
                    <a16:creationId xmlns:a16="http://schemas.microsoft.com/office/drawing/2014/main" id="{CF4EB78B-66AA-219A-5847-BBA53E63CB90}"/>
                  </a:ext>
                </a:extLst>
              </p:cNvPr>
              <p:cNvSpPr/>
              <p:nvPr/>
            </p:nvSpPr>
            <p:spPr>
              <a:xfrm>
                <a:off x="3755964" y="3499049"/>
                <a:ext cx="318889" cy="194571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252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55" name="Group 1054">
              <a:extLst>
                <a:ext uri="{FF2B5EF4-FFF2-40B4-BE49-F238E27FC236}">
                  <a16:creationId xmlns:a16="http://schemas.microsoft.com/office/drawing/2014/main" id="{EDDE00B1-6CA9-E5FC-2AD5-BA4F93792667}"/>
                </a:ext>
              </a:extLst>
            </p:cNvPr>
            <p:cNvGrpSpPr/>
            <p:nvPr/>
          </p:nvGrpSpPr>
          <p:grpSpPr>
            <a:xfrm>
              <a:off x="2183876" y="4236061"/>
              <a:ext cx="1654288" cy="561364"/>
              <a:chOff x="1525247" y="3658633"/>
              <a:chExt cx="1654288" cy="561364"/>
            </a:xfrm>
          </p:grpSpPr>
          <p:sp>
            <p:nvSpPr>
              <p:cNvPr id="1056" name="TextBox 1055">
                <a:extLst>
                  <a:ext uri="{FF2B5EF4-FFF2-40B4-BE49-F238E27FC236}">
                    <a16:creationId xmlns:a16="http://schemas.microsoft.com/office/drawing/2014/main" id="{C6A8C06A-62FD-D1AD-D929-37A149379BA9}"/>
                  </a:ext>
                </a:extLst>
              </p:cNvPr>
              <p:cNvSpPr txBox="1"/>
              <p:nvPr/>
            </p:nvSpPr>
            <p:spPr>
              <a:xfrm>
                <a:off x="1525247" y="3811054"/>
                <a:ext cx="1573143" cy="408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Nandini Kushwah</a:t>
                </a:r>
              </a:p>
              <a:p>
                <a:r>
                  <a:rPr lang="en-US" sz="1300" dirty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22f1001148</a:t>
                </a:r>
              </a:p>
              <a:p>
                <a:endParaRPr lang="en-US" sz="9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  <a:p>
                <a:r>
                  <a:rPr lang="en-US" sz="1300" dirty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22f1001148@ds.study.iitm.ac.in</a:t>
                </a:r>
              </a:p>
              <a:p>
                <a:r>
                  <a:rPr lang="en-US" sz="1300" dirty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nandinikushwah1407@gmail.com</a:t>
                </a:r>
              </a:p>
            </p:txBody>
          </p:sp>
          <p:sp>
            <p:nvSpPr>
              <p:cNvPr id="1057" name="TextBox 1056">
                <a:extLst>
                  <a:ext uri="{FF2B5EF4-FFF2-40B4-BE49-F238E27FC236}">
                    <a16:creationId xmlns:a16="http://schemas.microsoft.com/office/drawing/2014/main" id="{52572A8F-74A6-491E-C6C3-F7426B95E60D}"/>
                  </a:ext>
                </a:extLst>
              </p:cNvPr>
              <p:cNvSpPr txBox="1"/>
              <p:nvPr/>
            </p:nvSpPr>
            <p:spPr>
              <a:xfrm>
                <a:off x="1525250" y="3658633"/>
                <a:ext cx="1654285" cy="134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25245"/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Presenting By</a:t>
                </a:r>
              </a:p>
            </p:txBody>
          </p:sp>
        </p:grpSp>
      </p:grpSp>
      <p:pic>
        <p:nvPicPr>
          <p:cNvPr id="1061" name="Graphic 1060" descr="Employee badge with solid fill">
            <a:extLst>
              <a:ext uri="{FF2B5EF4-FFF2-40B4-BE49-F238E27FC236}">
                <a16:creationId xmlns:a16="http://schemas.microsoft.com/office/drawing/2014/main" id="{7043AA3D-1C73-5F67-39FE-E0461CF3F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37756" y="5367160"/>
            <a:ext cx="314690" cy="314690"/>
          </a:xfrm>
          <a:prstGeom prst="rect">
            <a:avLst/>
          </a:prstGeom>
        </p:spPr>
      </p:pic>
      <p:pic>
        <p:nvPicPr>
          <p:cNvPr id="1062" name="Picture 6" descr="IIT Madras Online Degree Program">
            <a:extLst>
              <a:ext uri="{FF2B5EF4-FFF2-40B4-BE49-F238E27FC236}">
                <a16:creationId xmlns:a16="http://schemas.microsoft.com/office/drawing/2014/main" id="{B7435110-DDBF-E80E-500C-4438AED41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630" y="1039915"/>
            <a:ext cx="1349601" cy="46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576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09FAD0-E9A7-B6F0-E6BB-B3179E61A208}"/>
              </a:ext>
            </a:extLst>
          </p:cNvPr>
          <p:cNvSpPr txBox="1"/>
          <p:nvPr/>
        </p:nvSpPr>
        <p:spPr>
          <a:xfrm>
            <a:off x="9331" y="900274"/>
            <a:ext cx="6707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Diagnostic Analysis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1D5521-4505-4F39-759A-4AD127B1D629}"/>
              </a:ext>
            </a:extLst>
          </p:cNvPr>
          <p:cNvSpPr txBox="1"/>
          <p:nvPr/>
        </p:nvSpPr>
        <p:spPr>
          <a:xfrm>
            <a:off x="1323636" y="1346549"/>
            <a:ext cx="2229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“Why did this happened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?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”</a:t>
            </a:r>
          </a:p>
        </p:txBody>
      </p:sp>
      <p:pic>
        <p:nvPicPr>
          <p:cNvPr id="5" name="Picture 4" descr="Question ">
            <a:extLst>
              <a:ext uri="{FF2B5EF4-FFF2-40B4-BE49-F238E27FC236}">
                <a16:creationId xmlns:a16="http://schemas.microsoft.com/office/drawing/2014/main" id="{C1A146C9-25FC-4610-CCF1-D63922183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28" y="94505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0E4DAC3-AD9B-C75C-EF6D-AE96CB5F4A0A}"/>
              </a:ext>
            </a:extLst>
          </p:cNvPr>
          <p:cNvGrpSpPr/>
          <p:nvPr/>
        </p:nvGrpSpPr>
        <p:grpSpPr>
          <a:xfrm>
            <a:off x="2503747" y="1835635"/>
            <a:ext cx="2271677" cy="1858399"/>
            <a:chOff x="2503747" y="1835635"/>
            <a:chExt cx="2271677" cy="1858399"/>
          </a:xfrm>
        </p:grpSpPr>
        <p:pic>
          <p:nvPicPr>
            <p:cNvPr id="7" name="Graphic 6" descr="Speech with solid fill">
              <a:extLst>
                <a:ext uri="{FF2B5EF4-FFF2-40B4-BE49-F238E27FC236}">
                  <a16:creationId xmlns:a16="http://schemas.microsoft.com/office/drawing/2014/main" id="{83AC5D3B-B73D-2762-EB32-D4A97F7B0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2503747" y="1835635"/>
              <a:ext cx="1554809" cy="113390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6C2237A-D560-2F26-F9EF-CC21DCFF8306}"/>
                </a:ext>
              </a:extLst>
            </p:cNvPr>
            <p:cNvSpPr txBox="1"/>
            <p:nvPr/>
          </p:nvSpPr>
          <p:spPr>
            <a:xfrm>
              <a:off x="2765333" y="2090860"/>
              <a:ext cx="10316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Why Net Profit is low?</a:t>
              </a:r>
              <a:endParaRPr lang="en-IN" sz="1000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" name="Graphic 8" descr="Speech with solid fill">
              <a:extLst>
                <a:ext uri="{FF2B5EF4-FFF2-40B4-BE49-F238E27FC236}">
                  <a16:creationId xmlns:a16="http://schemas.microsoft.com/office/drawing/2014/main" id="{D213FC2D-8F54-5F18-2B12-B332BE97A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17206" y="2237052"/>
              <a:ext cx="1658218" cy="145698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754272-692E-F175-1DAD-DB6407C912FD}"/>
                </a:ext>
              </a:extLst>
            </p:cNvPr>
            <p:cNvSpPr txBox="1"/>
            <p:nvPr/>
          </p:nvSpPr>
          <p:spPr>
            <a:xfrm>
              <a:off x="3383543" y="2571936"/>
              <a:ext cx="112554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Indori</a:t>
              </a:r>
              <a:r>
                <a:rPr lang="en-US" sz="10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 almirahs not giving good profit margin.</a:t>
              </a:r>
              <a:endParaRPr lang="en-IN" sz="1000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0F0595F-6C8D-7C68-870D-7CF74C0A14B3}"/>
              </a:ext>
            </a:extLst>
          </p:cNvPr>
          <p:cNvGrpSpPr/>
          <p:nvPr/>
        </p:nvGrpSpPr>
        <p:grpSpPr>
          <a:xfrm>
            <a:off x="7987144" y="1838230"/>
            <a:ext cx="2229260" cy="1739251"/>
            <a:chOff x="7987144" y="1838230"/>
            <a:chExt cx="2229260" cy="1739251"/>
          </a:xfrm>
        </p:grpSpPr>
        <p:pic>
          <p:nvPicPr>
            <p:cNvPr id="11" name="Graphic 10" descr="Speech with solid fill">
              <a:extLst>
                <a:ext uri="{FF2B5EF4-FFF2-40B4-BE49-F238E27FC236}">
                  <a16:creationId xmlns:a16="http://schemas.microsoft.com/office/drawing/2014/main" id="{45D8B6E9-F482-C71A-312E-0F05443B4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7987144" y="1838230"/>
              <a:ext cx="1976151" cy="139959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26DC67-6C33-85D8-2815-01CA385B50F3}"/>
                </a:ext>
              </a:extLst>
            </p:cNvPr>
            <p:cNvSpPr txBox="1"/>
            <p:nvPr/>
          </p:nvSpPr>
          <p:spPr>
            <a:xfrm>
              <a:off x="8277369" y="2140435"/>
              <a:ext cx="14516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Why these almirahs are not giving good profit margin?</a:t>
              </a:r>
              <a:endParaRPr lang="en-IN" sz="1000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3" name="Graphic 12" descr="Speech with solid fill">
              <a:extLst>
                <a:ext uri="{FF2B5EF4-FFF2-40B4-BE49-F238E27FC236}">
                  <a16:creationId xmlns:a16="http://schemas.microsoft.com/office/drawing/2014/main" id="{B82FC461-5D16-6D8F-A70B-855DA3C74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661595" y="2399458"/>
              <a:ext cx="1554809" cy="117802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B94C80-A618-4A7D-FCA8-AF0675D6910D}"/>
                </a:ext>
              </a:extLst>
            </p:cNvPr>
            <p:cNvSpPr txBox="1"/>
            <p:nvPr/>
          </p:nvSpPr>
          <p:spPr>
            <a:xfrm>
              <a:off x="8952797" y="2685102"/>
              <a:ext cx="1125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Importing them from other city.</a:t>
              </a:r>
              <a:endParaRPr lang="en-IN" sz="1000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0F15092-37C9-F263-1614-CBDF4ED0C7B7}"/>
              </a:ext>
            </a:extLst>
          </p:cNvPr>
          <p:cNvGrpSpPr/>
          <p:nvPr/>
        </p:nvGrpSpPr>
        <p:grpSpPr>
          <a:xfrm>
            <a:off x="7672335" y="3799056"/>
            <a:ext cx="2864127" cy="1535119"/>
            <a:chOff x="7651471" y="3803888"/>
            <a:chExt cx="2864127" cy="1535119"/>
          </a:xfrm>
        </p:grpSpPr>
        <p:pic>
          <p:nvPicPr>
            <p:cNvPr id="27" name="Graphic 26" descr="Marker with solid fill">
              <a:extLst>
                <a:ext uri="{FF2B5EF4-FFF2-40B4-BE49-F238E27FC236}">
                  <a16:creationId xmlns:a16="http://schemas.microsoft.com/office/drawing/2014/main" id="{C3848649-FA3B-5344-4C0C-C98093DE5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651471" y="3803888"/>
              <a:ext cx="477650" cy="477650"/>
            </a:xfrm>
            <a:prstGeom prst="rect">
              <a:avLst/>
            </a:prstGeom>
          </p:spPr>
        </p:pic>
        <p:pic>
          <p:nvPicPr>
            <p:cNvPr id="28" name="Graphic 27" descr="Marker with solid fill">
              <a:extLst>
                <a:ext uri="{FF2B5EF4-FFF2-40B4-BE49-F238E27FC236}">
                  <a16:creationId xmlns:a16="http://schemas.microsoft.com/office/drawing/2014/main" id="{CD2377F9-8CBC-5A17-5067-696C916C3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513966" y="4861357"/>
              <a:ext cx="477650" cy="477650"/>
            </a:xfrm>
            <a:prstGeom prst="rect">
              <a:avLst/>
            </a:prstGeom>
          </p:spPr>
        </p:pic>
        <p:cxnSp>
          <p:nvCxnSpPr>
            <p:cNvPr id="32" name="Connector: Curved 31">
              <a:extLst>
                <a:ext uri="{FF2B5EF4-FFF2-40B4-BE49-F238E27FC236}">
                  <a16:creationId xmlns:a16="http://schemas.microsoft.com/office/drawing/2014/main" id="{1B4D84DE-99B9-B3C8-FBD7-E8409DC02C61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>
              <a:off x="7979829" y="4253456"/>
              <a:ext cx="1772962" cy="1085551"/>
            </a:xfrm>
            <a:prstGeom prst="curvedConnector4">
              <a:avLst>
                <a:gd name="adj1" fmla="val 43265"/>
                <a:gd name="adj2" fmla="val 121058"/>
              </a:avLst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F08C02E-B77E-4119-99ED-DC4EED8F0D06}"/>
                </a:ext>
              </a:extLst>
            </p:cNvPr>
            <p:cNvSpPr txBox="1"/>
            <p:nvPr/>
          </p:nvSpPr>
          <p:spPr>
            <a:xfrm>
              <a:off x="7988111" y="3923035"/>
              <a:ext cx="11255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Indore/ Delhi</a:t>
              </a:r>
              <a:endParaRPr lang="en-I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1AB38F-E17A-519C-F597-A61D003C69D6}"/>
                </a:ext>
              </a:extLst>
            </p:cNvPr>
            <p:cNvSpPr txBox="1"/>
            <p:nvPr/>
          </p:nvSpPr>
          <p:spPr>
            <a:xfrm>
              <a:off x="9826316" y="5077397"/>
              <a:ext cx="6892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Gwalior</a:t>
              </a:r>
              <a:endParaRPr lang="en-I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2A3E0BA-CEA7-5BE1-D8F3-67349BB11E98}"/>
              </a:ext>
            </a:extLst>
          </p:cNvPr>
          <p:cNvGrpSpPr/>
          <p:nvPr/>
        </p:nvGrpSpPr>
        <p:grpSpPr>
          <a:xfrm>
            <a:off x="1411475" y="3564106"/>
            <a:ext cx="5228049" cy="1178023"/>
            <a:chOff x="1411475" y="3564106"/>
            <a:chExt cx="5228049" cy="117802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9C13A87-5D45-7A74-59A9-76B617317485}"/>
                </a:ext>
              </a:extLst>
            </p:cNvPr>
            <p:cNvSpPr txBox="1"/>
            <p:nvPr/>
          </p:nvSpPr>
          <p:spPr>
            <a:xfrm>
              <a:off x="1411475" y="3946963"/>
              <a:ext cx="30797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25245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01.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Powder Coated almirahs (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Indori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 Almirahs) have a share of 45% in the revenue.</a:t>
              </a:r>
              <a:endPara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48" name="Chart 47">
              <a:extLst>
                <a:ext uri="{FF2B5EF4-FFF2-40B4-BE49-F238E27FC236}">
                  <a16:creationId xmlns:a16="http://schemas.microsoft.com/office/drawing/2014/main" id="{917004F0-C234-C8C4-ABFA-B52340A7668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4250084"/>
                </p:ext>
              </p:extLst>
            </p:nvPr>
          </p:nvGraphicFramePr>
          <p:xfrm>
            <a:off x="5000656" y="3564106"/>
            <a:ext cx="830930" cy="117802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442ABE50-1CBF-80A4-8FB8-6494BB933B0E}"/>
                </a:ext>
              </a:extLst>
            </p:cNvPr>
            <p:cNvCxnSpPr>
              <a:cxnSpLocks/>
            </p:cNvCxnSpPr>
            <p:nvPr/>
          </p:nvCxnSpPr>
          <p:spPr>
            <a:xfrm>
              <a:off x="5862788" y="3919729"/>
              <a:ext cx="168568" cy="130804"/>
            </a:xfrm>
            <a:prstGeom prst="bentConnector3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F105CE2-DCD6-7994-FD9D-0E5E9AC22AE8}"/>
                </a:ext>
              </a:extLst>
            </p:cNvPr>
            <p:cNvSpPr txBox="1"/>
            <p:nvPr/>
          </p:nvSpPr>
          <p:spPr>
            <a:xfrm>
              <a:off x="6018690" y="3858466"/>
              <a:ext cx="62083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Tw Cen MT" panose="020B0602020104020603" pitchFamily="34" charset="0"/>
                </a:rPr>
                <a:t>Indorie</a:t>
              </a:r>
              <a:r>
                <a:rPr lang="en-US" sz="900" dirty="0">
                  <a:latin typeface="Tw Cen MT" panose="020B0602020104020603" pitchFamily="34" charset="0"/>
                </a:rPr>
                <a:t> Almirahs</a:t>
              </a:r>
            </a:p>
            <a:p>
              <a:r>
                <a:rPr lang="en-US" sz="900" b="1" dirty="0">
                  <a:latin typeface="Tw Cen MT" panose="020B0602020104020603" pitchFamily="34" charset="0"/>
                </a:rPr>
                <a:t>45%</a:t>
              </a:r>
              <a:endParaRPr lang="en-IN" sz="900" b="1" dirty="0">
                <a:latin typeface="Tw Cen MT" panose="020B0602020104020603" pitchFamily="34" charset="0"/>
              </a:endParaRPr>
            </a:p>
          </p:txBody>
        </p: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AD232E6C-463F-E905-0425-5D07E420A0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3469" y="4339514"/>
              <a:ext cx="168568" cy="130804"/>
            </a:xfrm>
            <a:prstGeom prst="bentConnector3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DA592F-CC56-3ED1-2BD4-6C382954E07B}"/>
                </a:ext>
              </a:extLst>
            </p:cNvPr>
            <p:cNvSpPr txBox="1"/>
            <p:nvPr/>
          </p:nvSpPr>
          <p:spPr>
            <a:xfrm>
              <a:off x="4491203" y="4285257"/>
              <a:ext cx="559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Tw Cen MT" panose="020B0602020104020603" pitchFamily="34" charset="0"/>
                </a:rPr>
                <a:t>Cooler</a:t>
              </a:r>
            </a:p>
            <a:p>
              <a:r>
                <a:rPr lang="en-US" sz="900" b="1" dirty="0">
                  <a:latin typeface="Tw Cen MT" panose="020B0602020104020603" pitchFamily="34" charset="0"/>
                </a:rPr>
                <a:t>45%</a:t>
              </a:r>
              <a:endParaRPr lang="en-IN" sz="900" b="1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3B54343-99E7-EC12-CCA3-9F0BB050A47C}"/>
              </a:ext>
            </a:extLst>
          </p:cNvPr>
          <p:cNvGrpSpPr/>
          <p:nvPr/>
        </p:nvGrpSpPr>
        <p:grpSpPr>
          <a:xfrm>
            <a:off x="1403373" y="4635681"/>
            <a:ext cx="4725287" cy="1161332"/>
            <a:chOff x="1403373" y="4635681"/>
            <a:chExt cx="4725287" cy="116133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A5B212F-2603-984F-7B04-0ED310D878F0}"/>
                </a:ext>
              </a:extLst>
            </p:cNvPr>
            <p:cNvSpPr txBox="1"/>
            <p:nvPr/>
          </p:nvSpPr>
          <p:spPr>
            <a:xfrm>
              <a:off x="5507826" y="4635681"/>
              <a:ext cx="6208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Tw Cen MT" panose="020B0602020104020603" pitchFamily="34" charset="0"/>
                </a:rPr>
                <a:t>33.16%</a:t>
              </a:r>
              <a:endParaRPr lang="en-IN" sz="900" b="1" dirty="0">
                <a:latin typeface="Tw Cen MT" panose="020B0602020104020603" pitchFamily="34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3ACD02B-D79B-A436-7ABB-09850B0FA1DB}"/>
                </a:ext>
              </a:extLst>
            </p:cNvPr>
            <p:cNvGrpSpPr/>
            <p:nvPr/>
          </p:nvGrpSpPr>
          <p:grpSpPr>
            <a:xfrm>
              <a:off x="1403373" y="4877097"/>
              <a:ext cx="4681448" cy="919916"/>
              <a:chOff x="1403373" y="4877097"/>
              <a:chExt cx="4681448" cy="91991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63C6D69-CD19-4221-4759-C209984A2E7F}"/>
                  </a:ext>
                </a:extLst>
              </p:cNvPr>
              <p:cNvSpPr txBox="1"/>
              <p:nvPr/>
            </p:nvSpPr>
            <p:spPr>
              <a:xfrm>
                <a:off x="1403373" y="4879589"/>
                <a:ext cx="36243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A956"/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02. </a:t>
                </a: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Profit margin is around 15.41% </a:t>
                </a:r>
              </a:p>
              <a:p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(lower than other products). </a:t>
                </a:r>
                <a:endPara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E4444E0-2E7D-8A3E-066A-895CD9F7506E}"/>
                  </a:ext>
                </a:extLst>
              </p:cNvPr>
              <p:cNvSpPr/>
              <p:nvPr/>
            </p:nvSpPr>
            <p:spPr>
              <a:xfrm>
                <a:off x="5663312" y="4877097"/>
                <a:ext cx="215738" cy="540000"/>
              </a:xfrm>
              <a:prstGeom prst="rect">
                <a:avLst/>
              </a:prstGeom>
              <a:solidFill>
                <a:srgbClr val="B2DE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A46AE9D-A614-08AA-3F89-3BB291C500F4}"/>
                  </a:ext>
                </a:extLst>
              </p:cNvPr>
              <p:cNvSpPr/>
              <p:nvPr/>
            </p:nvSpPr>
            <p:spPr>
              <a:xfrm>
                <a:off x="5104230" y="5165097"/>
                <a:ext cx="215738" cy="252000"/>
              </a:xfrm>
              <a:prstGeom prst="rect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1597CD49-604B-D61F-8A62-A1A8CF709E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8104" y="5417097"/>
                <a:ext cx="1156030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74A5429-B43C-8A98-F232-3CE7B2B9D22E}"/>
                  </a:ext>
                </a:extLst>
              </p:cNvPr>
              <p:cNvSpPr txBox="1"/>
              <p:nvPr/>
            </p:nvSpPr>
            <p:spPr>
              <a:xfrm>
                <a:off x="4907327" y="5417097"/>
                <a:ext cx="6208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err="1">
                    <a:latin typeface="Tw Cen MT" panose="020B0602020104020603" pitchFamily="34" charset="0"/>
                  </a:rPr>
                  <a:t>Indorie</a:t>
                </a:r>
                <a:r>
                  <a:rPr lang="en-US" sz="900" dirty="0">
                    <a:latin typeface="Tw Cen MT" panose="020B0602020104020603" pitchFamily="34" charset="0"/>
                  </a:rPr>
                  <a:t> Almirahs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4F21F54-A4CF-0FC5-54E9-8C76BDD9DDDC}"/>
                  </a:ext>
                </a:extLst>
              </p:cNvPr>
              <p:cNvSpPr txBox="1"/>
              <p:nvPr/>
            </p:nvSpPr>
            <p:spPr>
              <a:xfrm>
                <a:off x="4943469" y="4914454"/>
                <a:ext cx="62083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latin typeface="Tw Cen MT" panose="020B0602020104020603" pitchFamily="34" charset="0"/>
                  </a:rPr>
                  <a:t>15.41%</a:t>
                </a:r>
                <a:endParaRPr lang="en-IN" sz="900" b="1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8970201-D032-19D5-2EFD-C7C2BA3DB2C2}"/>
                  </a:ext>
                </a:extLst>
              </p:cNvPr>
              <p:cNvSpPr txBox="1"/>
              <p:nvPr/>
            </p:nvSpPr>
            <p:spPr>
              <a:xfrm>
                <a:off x="5463987" y="5427681"/>
                <a:ext cx="6208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Tw Cen MT" panose="020B0602020104020603" pitchFamily="34" charset="0"/>
                  </a:rPr>
                  <a:t>Other Products</a:t>
                </a: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453118E-4FD2-3178-588D-D5052D1283A8}"/>
              </a:ext>
            </a:extLst>
          </p:cNvPr>
          <p:cNvGrpSpPr/>
          <p:nvPr/>
        </p:nvGrpSpPr>
        <p:grpSpPr>
          <a:xfrm>
            <a:off x="9316436" y="3933724"/>
            <a:ext cx="906719" cy="829391"/>
            <a:chOff x="9316436" y="3933724"/>
            <a:chExt cx="906719" cy="829391"/>
          </a:xfrm>
        </p:grpSpPr>
        <p:pic>
          <p:nvPicPr>
            <p:cNvPr id="1026" name="Picture 2" descr="Hexagon ">
              <a:extLst>
                <a:ext uri="{FF2B5EF4-FFF2-40B4-BE49-F238E27FC236}">
                  <a16:creationId xmlns:a16="http://schemas.microsoft.com/office/drawing/2014/main" id="{E76A5F42-A85F-98DE-E2CF-BA54E0FA43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duotone>
                <a:schemeClr val="accent2">
                  <a:shade val="45000"/>
                  <a:satMod val="135000"/>
                </a:schemeClr>
                <a:prstClr val="white"/>
              </a:duotone>
              <a:alphaModFix amt="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artisticWatercolorSponge/>
                      </a14:imgEffect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6436" y="3933724"/>
              <a:ext cx="875385" cy="8293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Graphic 75" descr="Arrow: Straight with solid fill">
              <a:extLst>
                <a:ext uri="{FF2B5EF4-FFF2-40B4-BE49-F238E27FC236}">
                  <a16:creationId xmlns:a16="http://schemas.microsoft.com/office/drawing/2014/main" id="{69E70140-CE11-9449-DBFA-299F6C7FD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5400000">
              <a:off x="9353445" y="4215787"/>
              <a:ext cx="380459" cy="289157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6339C92-5D48-1851-B682-587FB3D62F84}"/>
                </a:ext>
              </a:extLst>
            </p:cNvPr>
            <p:cNvSpPr txBox="1"/>
            <p:nvPr/>
          </p:nvSpPr>
          <p:spPr>
            <a:xfrm>
              <a:off x="9571193" y="4102199"/>
              <a:ext cx="65196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Cost Price</a:t>
              </a:r>
              <a:endParaRPr lang="en-IN" sz="1300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40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02D9F0-DEDB-FDFC-FF11-0021A1DF222F}"/>
              </a:ext>
            </a:extLst>
          </p:cNvPr>
          <p:cNvSpPr txBox="1"/>
          <p:nvPr/>
        </p:nvSpPr>
        <p:spPr>
          <a:xfrm>
            <a:off x="1359362" y="1371024"/>
            <a:ext cx="2229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“What should we do next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?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C7064-2738-6DC6-B356-352AFA792092}"/>
              </a:ext>
            </a:extLst>
          </p:cNvPr>
          <p:cNvSpPr txBox="1"/>
          <p:nvPr/>
        </p:nvSpPr>
        <p:spPr>
          <a:xfrm>
            <a:off x="83979" y="912511"/>
            <a:ext cx="6707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Prescriptive Analysis </a:t>
            </a:r>
          </a:p>
        </p:txBody>
      </p:sp>
      <p:pic>
        <p:nvPicPr>
          <p:cNvPr id="4" name="Picture 6" descr="Next ">
            <a:extLst>
              <a:ext uri="{FF2B5EF4-FFF2-40B4-BE49-F238E27FC236}">
                <a16:creationId xmlns:a16="http://schemas.microsoft.com/office/drawing/2014/main" id="{FCA52F1D-E268-3E2B-0D8F-7F4D43363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00" y="969524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ABA815-9632-F8C0-BE2B-6F0B3A6033CB}"/>
              </a:ext>
            </a:extLst>
          </p:cNvPr>
          <p:cNvSpPr txBox="1"/>
          <p:nvPr/>
        </p:nvSpPr>
        <p:spPr>
          <a:xfrm>
            <a:off x="7207044" y="3497423"/>
            <a:ext cx="3624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25245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Start manufacturing Powder Coated Almirahs by Own</a:t>
            </a:r>
          </a:p>
        </p:txBody>
      </p:sp>
      <p:pic>
        <p:nvPicPr>
          <p:cNvPr id="2050" name="Picture 2" descr="Idea ">
            <a:extLst>
              <a:ext uri="{FF2B5EF4-FFF2-40B4-BE49-F238E27FC236}">
                <a16:creationId xmlns:a16="http://schemas.microsoft.com/office/drawing/2014/main" id="{29899522-8809-EA45-4C14-2EC7D279B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007" y="2972277"/>
            <a:ext cx="913446" cy="91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6A92F2-26E7-A93C-59AA-FB7EF4F07874}"/>
              </a:ext>
            </a:extLst>
          </p:cNvPr>
          <p:cNvSpPr txBox="1"/>
          <p:nvPr/>
        </p:nvSpPr>
        <p:spPr>
          <a:xfrm>
            <a:off x="1625539" y="1981371"/>
            <a:ext cx="4082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25245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Net profit is low because of low profit margin of the star product.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6A4D96-796B-3E20-170C-84359409E5F4}"/>
              </a:ext>
            </a:extLst>
          </p:cNvPr>
          <p:cNvSpPr txBox="1"/>
          <p:nvPr/>
        </p:nvSpPr>
        <p:spPr>
          <a:xfrm>
            <a:off x="4655427" y="4145658"/>
            <a:ext cx="105234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Increase profit margin of Powder Coated Almirahs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55A2CE-872D-A497-DF96-A9B186E2D4A9}"/>
              </a:ext>
            </a:extLst>
          </p:cNvPr>
          <p:cNvSpPr txBox="1"/>
          <p:nvPr/>
        </p:nvSpPr>
        <p:spPr>
          <a:xfrm>
            <a:off x="3116902" y="4230299"/>
            <a:ext cx="913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Increase the Gross Profit of the Business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15556A-4C7F-B9AA-0D8C-20DD1AA06220}"/>
              </a:ext>
            </a:extLst>
          </p:cNvPr>
          <p:cNvSpPr txBox="1"/>
          <p:nvPr/>
        </p:nvSpPr>
        <p:spPr>
          <a:xfrm>
            <a:off x="1687100" y="4230299"/>
            <a:ext cx="913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Increase the Net Profit </a:t>
            </a:r>
          </a:p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of the Business</a:t>
            </a:r>
          </a:p>
        </p:txBody>
      </p:sp>
      <p:pic>
        <p:nvPicPr>
          <p:cNvPr id="13" name="Graphic 12" descr="Arrow: Straight with solid fill">
            <a:extLst>
              <a:ext uri="{FF2B5EF4-FFF2-40B4-BE49-F238E27FC236}">
                <a16:creationId xmlns:a16="http://schemas.microsoft.com/office/drawing/2014/main" id="{FDF45169-C4E4-58E3-62BF-7EF4624526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2600548" y="4470440"/>
            <a:ext cx="380459" cy="289157"/>
          </a:xfrm>
          <a:prstGeom prst="rect">
            <a:avLst/>
          </a:prstGeom>
        </p:spPr>
      </p:pic>
      <p:pic>
        <p:nvPicPr>
          <p:cNvPr id="14" name="Graphic 13" descr="Arrow: Straight with solid fill">
            <a:extLst>
              <a:ext uri="{FF2B5EF4-FFF2-40B4-BE49-F238E27FC236}">
                <a16:creationId xmlns:a16="http://schemas.microsoft.com/office/drawing/2014/main" id="{B31A4571-8159-F7BC-2FF2-9A63CC8CB1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4059627" y="4470440"/>
            <a:ext cx="380459" cy="28915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672C14B-1029-0442-3E67-EEB05C820624}"/>
              </a:ext>
            </a:extLst>
          </p:cNvPr>
          <p:cNvGrpSpPr/>
          <p:nvPr/>
        </p:nvGrpSpPr>
        <p:grpSpPr>
          <a:xfrm>
            <a:off x="7407050" y="1112054"/>
            <a:ext cx="2585426" cy="2585426"/>
            <a:chOff x="7407050" y="1112054"/>
            <a:chExt cx="2585426" cy="2585426"/>
          </a:xfrm>
        </p:grpSpPr>
        <p:pic>
          <p:nvPicPr>
            <p:cNvPr id="16" name="Graphic 15" descr="Factory with solid fill">
              <a:extLst>
                <a:ext uri="{FF2B5EF4-FFF2-40B4-BE49-F238E27FC236}">
                  <a16:creationId xmlns:a16="http://schemas.microsoft.com/office/drawing/2014/main" id="{318EAABA-10FC-5A88-C159-E9718D89F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407050" y="1112054"/>
              <a:ext cx="2585426" cy="2585426"/>
            </a:xfrm>
            <a:prstGeom prst="rect">
              <a:avLst/>
            </a:prstGeom>
          </p:spPr>
        </p:pic>
        <p:pic>
          <p:nvPicPr>
            <p:cNvPr id="2054" name="Picture 6" descr="Settings gears ">
              <a:extLst>
                <a:ext uri="{FF2B5EF4-FFF2-40B4-BE49-F238E27FC236}">
                  <a16:creationId xmlns:a16="http://schemas.microsoft.com/office/drawing/2014/main" id="{79E8DC45-E62C-DB20-2E58-EB8527E4F5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alphaModFix amt="7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4534" y="1603422"/>
              <a:ext cx="691517" cy="691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BC5DB26-FF86-B405-A461-B586D9711A4A}"/>
              </a:ext>
            </a:extLst>
          </p:cNvPr>
          <p:cNvSpPr txBox="1"/>
          <p:nvPr/>
        </p:nvSpPr>
        <p:spPr>
          <a:xfrm>
            <a:off x="7159899" y="4236377"/>
            <a:ext cx="3079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25245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Q1.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Will this manufacturing unit increase the profit margin?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2ECAB9-4034-6353-7223-BB6B248F896C}"/>
              </a:ext>
            </a:extLst>
          </p:cNvPr>
          <p:cNvSpPr txBox="1"/>
          <p:nvPr/>
        </p:nvSpPr>
        <p:spPr>
          <a:xfrm>
            <a:off x="7159899" y="4830463"/>
            <a:ext cx="3079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A956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Q2.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What will be the cost of finished product?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EA92D9-971A-7FF2-8314-F853B0D171CB}"/>
              </a:ext>
            </a:extLst>
          </p:cNvPr>
          <p:cNvSpPr txBox="1"/>
          <p:nvPr/>
        </p:nvSpPr>
        <p:spPr>
          <a:xfrm>
            <a:off x="7159899" y="5254578"/>
            <a:ext cx="3079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695E78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Q3.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What will be the breakeven point?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8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2" grpId="0"/>
      <p:bldP spid="2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CEF4709-5651-5668-BD73-A3FEC7887B22}"/>
              </a:ext>
            </a:extLst>
          </p:cNvPr>
          <p:cNvGrpSpPr/>
          <p:nvPr/>
        </p:nvGrpSpPr>
        <p:grpSpPr>
          <a:xfrm>
            <a:off x="3162160" y="815405"/>
            <a:ext cx="6707503" cy="723275"/>
            <a:chOff x="3073542" y="813359"/>
            <a:chExt cx="6707506" cy="72327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0909C6F-38AE-4016-74E9-F611CB43D6ED}"/>
                </a:ext>
              </a:extLst>
            </p:cNvPr>
            <p:cNvSpPr txBox="1"/>
            <p:nvPr/>
          </p:nvSpPr>
          <p:spPr>
            <a:xfrm>
              <a:off x="3073542" y="813359"/>
              <a:ext cx="67075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Predictive Analysis 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0CB1DEA-ECB9-3D64-FC3C-3C8FE5976234}"/>
                </a:ext>
              </a:extLst>
            </p:cNvPr>
            <p:cNvSpPr txBox="1"/>
            <p:nvPr/>
          </p:nvSpPr>
          <p:spPr>
            <a:xfrm>
              <a:off x="4522495" y="1259635"/>
              <a:ext cx="25453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“What might happen in future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?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”</a:t>
              </a:r>
            </a:p>
          </p:txBody>
        </p:sp>
        <p:pic>
          <p:nvPicPr>
            <p:cNvPr id="5" name="Picture 4" descr="Future ">
              <a:extLst>
                <a:ext uri="{FF2B5EF4-FFF2-40B4-BE49-F238E27FC236}">
                  <a16:creationId xmlns:a16="http://schemas.microsoft.com/office/drawing/2014/main" id="{FDA07B42-7253-CF78-3DFD-23D142F9F8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480" y="858134"/>
              <a:ext cx="540000" cy="540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5FF7EEB-570A-9CCC-4834-EED0EC9E039C}"/>
              </a:ext>
            </a:extLst>
          </p:cNvPr>
          <p:cNvSpPr txBox="1"/>
          <p:nvPr/>
        </p:nvSpPr>
        <p:spPr>
          <a:xfrm>
            <a:off x="6914520" y="2177627"/>
            <a:ext cx="217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RESULTS &amp; INSIGHTS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654D011-17A4-FE4B-19F2-157788F130D6}"/>
              </a:ext>
            </a:extLst>
          </p:cNvPr>
          <p:cNvGrpSpPr/>
          <p:nvPr/>
        </p:nvGrpSpPr>
        <p:grpSpPr>
          <a:xfrm>
            <a:off x="8109922" y="3647073"/>
            <a:ext cx="990000" cy="990000"/>
            <a:chOff x="7666483" y="3295650"/>
            <a:chExt cx="1219201" cy="131445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092C58E-9A13-91E1-949C-E39FF4F845C8}"/>
                </a:ext>
              </a:extLst>
            </p:cNvPr>
            <p:cNvSpPr/>
            <p:nvPr/>
          </p:nvSpPr>
          <p:spPr>
            <a:xfrm>
              <a:off x="7666483" y="3295650"/>
              <a:ext cx="1219201" cy="1009650"/>
            </a:xfrm>
            <a:prstGeom prst="rect">
              <a:avLst/>
            </a:prstGeom>
            <a:solidFill>
              <a:srgbClr val="695E78"/>
            </a:solidFill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AD96CD56-0872-672B-8E5F-49DD3280CC35}"/>
                </a:ext>
              </a:extLst>
            </p:cNvPr>
            <p:cNvSpPr/>
            <p:nvPr/>
          </p:nvSpPr>
          <p:spPr>
            <a:xfrm>
              <a:off x="7971283" y="4000500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AD33EDA-F98D-7FD2-3734-1E651E3CE0D0}"/>
                </a:ext>
              </a:extLst>
            </p:cNvPr>
            <p:cNvSpPr txBox="1"/>
            <p:nvPr/>
          </p:nvSpPr>
          <p:spPr>
            <a:xfrm>
              <a:off x="7896147" y="3308062"/>
              <a:ext cx="788902" cy="69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95" name="Freeform 63">
              <a:extLst>
                <a:ext uri="{FF2B5EF4-FFF2-40B4-BE49-F238E27FC236}">
                  <a16:creationId xmlns:a16="http://schemas.microsoft.com/office/drawing/2014/main" id="{37EA974D-FBDD-AA82-3B54-E0800AFD0E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00695" y="4137819"/>
              <a:ext cx="380122" cy="276658"/>
            </a:xfrm>
            <a:custGeom>
              <a:avLst/>
              <a:gdLst>
                <a:gd name="T0" fmla="*/ 2147483646 w 78"/>
                <a:gd name="T1" fmla="*/ 2147483646 h 57"/>
                <a:gd name="T2" fmla="*/ 2147483646 w 78"/>
                <a:gd name="T3" fmla="*/ 2147483646 h 57"/>
                <a:gd name="T4" fmla="*/ 0 w 78"/>
                <a:gd name="T5" fmla="*/ 2147483646 h 57"/>
                <a:gd name="T6" fmla="*/ 2147483646 w 78"/>
                <a:gd name="T7" fmla="*/ 2147483646 h 57"/>
                <a:gd name="T8" fmla="*/ 2147483646 w 78"/>
                <a:gd name="T9" fmla="*/ 2147483646 h 57"/>
                <a:gd name="T10" fmla="*/ 2147483646 w 78"/>
                <a:gd name="T11" fmla="*/ 0 h 57"/>
                <a:gd name="T12" fmla="*/ 2147483646 w 78"/>
                <a:gd name="T13" fmla="*/ 2147483646 h 57"/>
                <a:gd name="T14" fmla="*/ 2147483646 w 78"/>
                <a:gd name="T15" fmla="*/ 2147483646 h 57"/>
                <a:gd name="T16" fmla="*/ 2147483646 w 78"/>
                <a:gd name="T17" fmla="*/ 2147483646 h 57"/>
                <a:gd name="T18" fmla="*/ 2147483646 w 78"/>
                <a:gd name="T19" fmla="*/ 2147483646 h 57"/>
                <a:gd name="T20" fmla="*/ 2147483646 w 78"/>
                <a:gd name="T21" fmla="*/ 2147483646 h 57"/>
                <a:gd name="T22" fmla="*/ 2147483646 w 78"/>
                <a:gd name="T23" fmla="*/ 2147483646 h 57"/>
                <a:gd name="T24" fmla="*/ 2147483646 w 78"/>
                <a:gd name="T25" fmla="*/ 2147483646 h 57"/>
                <a:gd name="T26" fmla="*/ 2147483646 w 78"/>
                <a:gd name="T27" fmla="*/ 2147483646 h 57"/>
                <a:gd name="T28" fmla="*/ 2147483646 w 78"/>
                <a:gd name="T29" fmla="*/ 2147483646 h 57"/>
                <a:gd name="T30" fmla="*/ 2147483646 w 78"/>
                <a:gd name="T31" fmla="*/ 2147483646 h 57"/>
                <a:gd name="T32" fmla="*/ 2147483646 w 78"/>
                <a:gd name="T33" fmla="*/ 2147483646 h 57"/>
                <a:gd name="T34" fmla="*/ 2147483646 w 78"/>
                <a:gd name="T35" fmla="*/ 2147483646 h 57"/>
                <a:gd name="T36" fmla="*/ 2147483646 w 78"/>
                <a:gd name="T37" fmla="*/ 2147483646 h 57"/>
                <a:gd name="T38" fmla="*/ 2147483646 w 78"/>
                <a:gd name="T39" fmla="*/ 2147483646 h 57"/>
                <a:gd name="T40" fmla="*/ 2147483646 w 78"/>
                <a:gd name="T41" fmla="*/ 2147483646 h 57"/>
                <a:gd name="T42" fmla="*/ 2147483646 w 78"/>
                <a:gd name="T43" fmla="*/ 2147483646 h 57"/>
                <a:gd name="T44" fmla="*/ 2147483646 w 78"/>
                <a:gd name="T45" fmla="*/ 2147483646 h 57"/>
                <a:gd name="T46" fmla="*/ 2147483646 w 78"/>
                <a:gd name="T47" fmla="*/ 2147483646 h 57"/>
                <a:gd name="T48" fmla="*/ 2147483646 w 78"/>
                <a:gd name="T49" fmla="*/ 2147483646 h 57"/>
                <a:gd name="T50" fmla="*/ 2147483646 w 78"/>
                <a:gd name="T51" fmla="*/ 2147483646 h 57"/>
                <a:gd name="T52" fmla="*/ 2147483646 w 78"/>
                <a:gd name="T53" fmla="*/ 2147483646 h 57"/>
                <a:gd name="T54" fmla="*/ 2147483646 w 78"/>
                <a:gd name="T55" fmla="*/ 2147483646 h 5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78" h="57">
                  <a:moveTo>
                    <a:pt x="62" y="57"/>
                  </a:moveTo>
                  <a:cubicBezTo>
                    <a:pt x="18" y="57"/>
                    <a:pt x="18" y="57"/>
                    <a:pt x="18" y="57"/>
                  </a:cubicBezTo>
                  <a:cubicBezTo>
                    <a:pt x="9" y="57"/>
                    <a:pt x="0" y="49"/>
                    <a:pt x="0" y="39"/>
                  </a:cubicBezTo>
                  <a:cubicBezTo>
                    <a:pt x="0" y="32"/>
                    <a:pt x="5" y="26"/>
                    <a:pt x="11" y="23"/>
                  </a:cubicBezTo>
                  <a:cubicBezTo>
                    <a:pt x="11" y="22"/>
                    <a:pt x="11" y="22"/>
                    <a:pt x="11" y="21"/>
                  </a:cubicBezTo>
                  <a:cubicBezTo>
                    <a:pt x="11" y="10"/>
                    <a:pt x="20" y="0"/>
                    <a:pt x="31" y="0"/>
                  </a:cubicBezTo>
                  <a:cubicBezTo>
                    <a:pt x="40" y="0"/>
                    <a:pt x="47" y="6"/>
                    <a:pt x="50" y="13"/>
                  </a:cubicBezTo>
                  <a:cubicBezTo>
                    <a:pt x="52" y="12"/>
                    <a:pt x="55" y="11"/>
                    <a:pt x="57" y="11"/>
                  </a:cubicBezTo>
                  <a:cubicBezTo>
                    <a:pt x="63" y="11"/>
                    <a:pt x="67" y="15"/>
                    <a:pt x="67" y="21"/>
                  </a:cubicBezTo>
                  <a:cubicBezTo>
                    <a:pt x="67" y="23"/>
                    <a:pt x="67" y="25"/>
                    <a:pt x="66" y="27"/>
                  </a:cubicBezTo>
                  <a:cubicBezTo>
                    <a:pt x="73" y="28"/>
                    <a:pt x="78" y="34"/>
                    <a:pt x="78" y="42"/>
                  </a:cubicBezTo>
                  <a:cubicBezTo>
                    <a:pt x="78" y="50"/>
                    <a:pt x="71" y="57"/>
                    <a:pt x="62" y="57"/>
                  </a:cubicBezTo>
                  <a:close/>
                  <a:moveTo>
                    <a:pt x="51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16"/>
                    <a:pt x="41" y="16"/>
                    <a:pt x="40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2" y="16"/>
                    <a:pt x="31" y="16"/>
                    <a:pt x="31" y="17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1" y="32"/>
                    <a:pt x="21" y="33"/>
                  </a:cubicBezTo>
                  <a:cubicBezTo>
                    <a:pt x="21" y="33"/>
                    <a:pt x="21" y="33"/>
                    <a:pt x="21" y="34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2" y="32"/>
                    <a:pt x="51" y="31"/>
                    <a:pt x="51" y="31"/>
                  </a:cubicBezTo>
                  <a:close/>
                </a:path>
              </a:pathLst>
            </a:custGeom>
            <a:solidFill>
              <a:srgbClr val="695E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9895C11-9715-0FA8-DCFF-72D1F2FCDC96}"/>
              </a:ext>
            </a:extLst>
          </p:cNvPr>
          <p:cNvGrpSpPr/>
          <p:nvPr/>
        </p:nvGrpSpPr>
        <p:grpSpPr>
          <a:xfrm>
            <a:off x="5787912" y="3633409"/>
            <a:ext cx="955788" cy="990001"/>
            <a:chOff x="4863061" y="3295650"/>
            <a:chExt cx="1177956" cy="131445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B5CA72F-512A-97A9-33B3-6A861422C643}"/>
                </a:ext>
              </a:extLst>
            </p:cNvPr>
            <p:cNvSpPr/>
            <p:nvPr/>
          </p:nvSpPr>
          <p:spPr>
            <a:xfrm>
              <a:off x="4863061" y="3295650"/>
              <a:ext cx="1177956" cy="1005906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CDBEE4B8-73BB-B047-553E-95517A26FAC7}"/>
                </a:ext>
              </a:extLst>
            </p:cNvPr>
            <p:cNvSpPr/>
            <p:nvPr/>
          </p:nvSpPr>
          <p:spPr>
            <a:xfrm>
              <a:off x="5167861" y="4000500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DF81522-D431-B84F-52EB-EF2758F8B1C9}"/>
                </a:ext>
              </a:extLst>
            </p:cNvPr>
            <p:cNvSpPr txBox="1"/>
            <p:nvPr/>
          </p:nvSpPr>
          <p:spPr>
            <a:xfrm>
              <a:off x="5080499" y="3308062"/>
              <a:ext cx="788902" cy="69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100" name="Freeform 121">
              <a:extLst>
                <a:ext uri="{FF2B5EF4-FFF2-40B4-BE49-F238E27FC236}">
                  <a16:creationId xmlns:a16="http://schemas.microsoft.com/office/drawing/2014/main" id="{0700F84E-C147-CC00-895C-4618353CA7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1686" y="4161500"/>
              <a:ext cx="297184" cy="297184"/>
            </a:xfrm>
            <a:custGeom>
              <a:avLst/>
              <a:gdLst>
                <a:gd name="T0" fmla="*/ 2147483646 w 62"/>
                <a:gd name="T1" fmla="*/ 2147483646 h 62"/>
                <a:gd name="T2" fmla="*/ 2147483646 w 62"/>
                <a:gd name="T3" fmla="*/ 2147483646 h 62"/>
                <a:gd name="T4" fmla="*/ 2147483646 w 62"/>
                <a:gd name="T5" fmla="*/ 2147483646 h 62"/>
                <a:gd name="T6" fmla="*/ 0 w 62"/>
                <a:gd name="T7" fmla="*/ 2147483646 h 62"/>
                <a:gd name="T8" fmla="*/ 0 w 62"/>
                <a:gd name="T9" fmla="*/ 2147483646 h 62"/>
                <a:gd name="T10" fmla="*/ 2147483646 w 62"/>
                <a:gd name="T11" fmla="*/ 0 h 62"/>
                <a:gd name="T12" fmla="*/ 2147483646 w 62"/>
                <a:gd name="T13" fmla="*/ 0 h 62"/>
                <a:gd name="T14" fmla="*/ 2147483646 w 62"/>
                <a:gd name="T15" fmla="*/ 2147483646 h 62"/>
                <a:gd name="T16" fmla="*/ 2147483646 w 62"/>
                <a:gd name="T17" fmla="*/ 2147483646 h 62"/>
                <a:gd name="T18" fmla="*/ 2147483646 w 62"/>
                <a:gd name="T19" fmla="*/ 2147483646 h 62"/>
                <a:gd name="T20" fmla="*/ 2147483646 w 62"/>
                <a:gd name="T21" fmla="*/ 2147483646 h 62"/>
                <a:gd name="T22" fmla="*/ 2147483646 w 62"/>
                <a:gd name="T23" fmla="*/ 2147483646 h 62"/>
                <a:gd name="T24" fmla="*/ 2147483646 w 62"/>
                <a:gd name="T25" fmla="*/ 2147483646 h 62"/>
                <a:gd name="T26" fmla="*/ 2147483646 w 62"/>
                <a:gd name="T27" fmla="*/ 2147483646 h 62"/>
                <a:gd name="T28" fmla="*/ 2147483646 w 62"/>
                <a:gd name="T29" fmla="*/ 2147483646 h 62"/>
                <a:gd name="T30" fmla="*/ 2147483646 w 62"/>
                <a:gd name="T31" fmla="*/ 2147483646 h 62"/>
                <a:gd name="T32" fmla="*/ 2147483646 w 62"/>
                <a:gd name="T33" fmla="*/ 2147483646 h 62"/>
                <a:gd name="T34" fmla="*/ 2147483646 w 62"/>
                <a:gd name="T35" fmla="*/ 2147483646 h 62"/>
                <a:gd name="T36" fmla="*/ 2147483646 w 62"/>
                <a:gd name="T37" fmla="*/ 2147483646 h 62"/>
                <a:gd name="T38" fmla="*/ 2147483646 w 62"/>
                <a:gd name="T39" fmla="*/ 2147483646 h 62"/>
                <a:gd name="T40" fmla="*/ 2147483646 w 62"/>
                <a:gd name="T41" fmla="*/ 2147483646 h 62"/>
                <a:gd name="T42" fmla="*/ 2147483646 w 62"/>
                <a:gd name="T43" fmla="*/ 2147483646 h 62"/>
                <a:gd name="T44" fmla="*/ 2147483646 w 62"/>
                <a:gd name="T45" fmla="*/ 2147483646 h 62"/>
                <a:gd name="T46" fmla="*/ 2147483646 w 62"/>
                <a:gd name="T47" fmla="*/ 2147483646 h 62"/>
                <a:gd name="T48" fmla="*/ 2147483646 w 62"/>
                <a:gd name="T49" fmla="*/ 2147483646 h 62"/>
                <a:gd name="T50" fmla="*/ 2147483646 w 62"/>
                <a:gd name="T51" fmla="*/ 2147483646 h 62"/>
                <a:gd name="T52" fmla="*/ 2147483646 w 62"/>
                <a:gd name="T53" fmla="*/ 2147483646 h 62"/>
                <a:gd name="T54" fmla="*/ 2147483646 w 62"/>
                <a:gd name="T55" fmla="*/ 2147483646 h 62"/>
                <a:gd name="T56" fmla="*/ 2147483646 w 62"/>
                <a:gd name="T57" fmla="*/ 2147483646 h 62"/>
                <a:gd name="T58" fmla="*/ 2147483646 w 62"/>
                <a:gd name="T59" fmla="*/ 2147483646 h 6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62" h="62">
                  <a:moveTo>
                    <a:pt x="62" y="51"/>
                  </a:moveTo>
                  <a:cubicBezTo>
                    <a:pt x="62" y="57"/>
                    <a:pt x="57" y="62"/>
                    <a:pt x="51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6" y="62"/>
                    <a:pt x="0" y="57"/>
                    <a:pt x="0" y="5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7" y="0"/>
                    <a:pt x="62" y="6"/>
                    <a:pt x="62" y="12"/>
                  </a:cubicBezTo>
                  <a:lnTo>
                    <a:pt x="62" y="51"/>
                  </a:lnTo>
                  <a:close/>
                  <a:moveTo>
                    <a:pt x="52" y="29"/>
                  </a:moveTo>
                  <a:cubicBezTo>
                    <a:pt x="52" y="27"/>
                    <a:pt x="51" y="26"/>
                    <a:pt x="49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2"/>
                    <a:pt x="35" y="11"/>
                    <a:pt x="34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7" y="11"/>
                    <a:pt x="26" y="12"/>
                    <a:pt x="26" y="1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2" y="26"/>
                    <a:pt x="11" y="27"/>
                    <a:pt x="11" y="29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2" y="36"/>
                    <a:pt x="13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51"/>
                    <a:pt x="27" y="52"/>
                    <a:pt x="29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5" y="52"/>
                    <a:pt x="36" y="51"/>
                    <a:pt x="36" y="49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1" y="36"/>
                    <a:pt x="52" y="35"/>
                    <a:pt x="52" y="34"/>
                  </a:cubicBezTo>
                  <a:lnTo>
                    <a:pt x="52" y="29"/>
                  </a:lnTo>
                  <a:close/>
                </a:path>
              </a:pathLst>
            </a:custGeom>
            <a:solidFill>
              <a:srgbClr val="FF42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lt1"/>
                </a:solidFill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DCBB157-135E-ECB6-473C-43CF3F82EE6D}"/>
              </a:ext>
            </a:extLst>
          </p:cNvPr>
          <p:cNvGrpSpPr/>
          <p:nvPr/>
        </p:nvGrpSpPr>
        <p:grpSpPr>
          <a:xfrm>
            <a:off x="9270666" y="3447709"/>
            <a:ext cx="990000" cy="990000"/>
            <a:chOff x="9071135" y="2990850"/>
            <a:chExt cx="1219201" cy="131445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CEF4D7E-812B-77A2-3F2E-3242F99DC4B4}"/>
                </a:ext>
              </a:extLst>
            </p:cNvPr>
            <p:cNvSpPr/>
            <p:nvPr/>
          </p:nvSpPr>
          <p:spPr>
            <a:xfrm>
              <a:off x="9071135" y="3295650"/>
              <a:ext cx="1219201" cy="1009650"/>
            </a:xfrm>
            <a:prstGeom prst="rect">
              <a:avLst/>
            </a:prstGeom>
            <a:solidFill>
              <a:srgbClr val="EF6E9A"/>
            </a:solidFill>
            <a:ln>
              <a:noFill/>
            </a:ln>
            <a:effectLst>
              <a:outerShdw blurRad="101600" dist="63500" dir="54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EF28D22-55F6-EA39-4472-05499C106693}"/>
                </a:ext>
              </a:extLst>
            </p:cNvPr>
            <p:cNvSpPr/>
            <p:nvPr/>
          </p:nvSpPr>
          <p:spPr>
            <a:xfrm>
              <a:off x="9375935" y="2990850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2DC8534-C24C-DCBE-D946-D999195F05F5}"/>
                </a:ext>
              </a:extLst>
            </p:cNvPr>
            <p:cNvSpPr txBox="1"/>
            <p:nvPr/>
          </p:nvSpPr>
          <p:spPr>
            <a:xfrm>
              <a:off x="9286285" y="3579770"/>
              <a:ext cx="788902" cy="69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04</a:t>
              </a:r>
            </a:p>
          </p:txBody>
        </p:sp>
        <p:sp>
          <p:nvSpPr>
            <p:cNvPr id="105" name="Freeform 144">
              <a:extLst>
                <a:ext uri="{FF2B5EF4-FFF2-40B4-BE49-F238E27FC236}">
                  <a16:creationId xmlns:a16="http://schemas.microsoft.com/office/drawing/2014/main" id="{74629697-DDDE-97FC-7CBD-2469861EE0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95856" y="3131152"/>
              <a:ext cx="384002" cy="297848"/>
            </a:xfrm>
            <a:custGeom>
              <a:avLst/>
              <a:gdLst>
                <a:gd name="T0" fmla="*/ 2147483646 w 72"/>
                <a:gd name="T1" fmla="*/ 2147483646 h 56"/>
                <a:gd name="T2" fmla="*/ 2147483646 w 72"/>
                <a:gd name="T3" fmla="*/ 2147483646 h 56"/>
                <a:gd name="T4" fmla="*/ 2147483646 w 72"/>
                <a:gd name="T5" fmla="*/ 2147483646 h 56"/>
                <a:gd name="T6" fmla="*/ 2147483646 w 72"/>
                <a:gd name="T7" fmla="*/ 2147483646 h 56"/>
                <a:gd name="T8" fmla="*/ 0 w 72"/>
                <a:gd name="T9" fmla="*/ 2147483646 h 56"/>
                <a:gd name="T10" fmla="*/ 2147483646 w 72"/>
                <a:gd name="T11" fmla="*/ 0 h 56"/>
                <a:gd name="T12" fmla="*/ 2147483646 w 72"/>
                <a:gd name="T13" fmla="*/ 2147483646 h 56"/>
                <a:gd name="T14" fmla="*/ 2147483646 w 72"/>
                <a:gd name="T15" fmla="*/ 2147483646 h 56"/>
                <a:gd name="T16" fmla="*/ 2147483646 w 72"/>
                <a:gd name="T17" fmla="*/ 2147483646 h 56"/>
                <a:gd name="T18" fmla="*/ 2147483646 w 72"/>
                <a:gd name="T19" fmla="*/ 2147483646 h 56"/>
                <a:gd name="T20" fmla="*/ 2147483646 w 72"/>
                <a:gd name="T21" fmla="*/ 2147483646 h 56"/>
                <a:gd name="T22" fmla="*/ 2147483646 w 72"/>
                <a:gd name="T23" fmla="*/ 2147483646 h 56"/>
                <a:gd name="T24" fmla="*/ 2147483646 w 72"/>
                <a:gd name="T25" fmla="*/ 2147483646 h 56"/>
                <a:gd name="T26" fmla="*/ 2147483646 w 72"/>
                <a:gd name="T27" fmla="*/ 2147483646 h 56"/>
                <a:gd name="T28" fmla="*/ 2147483646 w 72"/>
                <a:gd name="T29" fmla="*/ 2147483646 h 56"/>
                <a:gd name="T30" fmla="*/ 2147483646 w 72"/>
                <a:gd name="T31" fmla="*/ 2147483646 h 56"/>
                <a:gd name="T32" fmla="*/ 2147483646 w 72"/>
                <a:gd name="T33" fmla="*/ 2147483646 h 56"/>
                <a:gd name="T34" fmla="*/ 2147483646 w 72"/>
                <a:gd name="T35" fmla="*/ 2147483646 h 56"/>
                <a:gd name="T36" fmla="*/ 2147483646 w 72"/>
                <a:gd name="T37" fmla="*/ 2147483646 h 56"/>
                <a:gd name="T38" fmla="*/ 2147483646 w 72"/>
                <a:gd name="T39" fmla="*/ 2147483646 h 56"/>
                <a:gd name="T40" fmla="*/ 2147483646 w 72"/>
                <a:gd name="T41" fmla="*/ 2147483646 h 56"/>
                <a:gd name="T42" fmla="*/ 2147483646 w 72"/>
                <a:gd name="T43" fmla="*/ 2147483646 h 56"/>
                <a:gd name="T44" fmla="*/ 2147483646 w 72"/>
                <a:gd name="T45" fmla="*/ 2147483646 h 56"/>
                <a:gd name="T46" fmla="*/ 2147483646 w 72"/>
                <a:gd name="T47" fmla="*/ 2147483646 h 56"/>
                <a:gd name="T48" fmla="*/ 2147483646 w 72"/>
                <a:gd name="T49" fmla="*/ 2147483646 h 56"/>
                <a:gd name="T50" fmla="*/ 2147483646 w 72"/>
                <a:gd name="T51" fmla="*/ 2147483646 h 56"/>
                <a:gd name="T52" fmla="*/ 2147483646 w 72"/>
                <a:gd name="T53" fmla="*/ 2147483646 h 56"/>
                <a:gd name="T54" fmla="*/ 2147483646 w 72"/>
                <a:gd name="T55" fmla="*/ 2147483646 h 56"/>
                <a:gd name="T56" fmla="*/ 2147483646 w 72"/>
                <a:gd name="T57" fmla="*/ 2147483646 h 56"/>
                <a:gd name="T58" fmla="*/ 2147483646 w 72"/>
                <a:gd name="T59" fmla="*/ 2147483646 h 56"/>
                <a:gd name="T60" fmla="*/ 2147483646 w 72"/>
                <a:gd name="T61" fmla="*/ 2147483646 h 56"/>
                <a:gd name="T62" fmla="*/ 2147483646 w 72"/>
                <a:gd name="T63" fmla="*/ 2147483646 h 56"/>
                <a:gd name="T64" fmla="*/ 2147483646 w 72"/>
                <a:gd name="T65" fmla="*/ 2147483646 h 56"/>
                <a:gd name="T66" fmla="*/ 2147483646 w 72"/>
                <a:gd name="T67" fmla="*/ 2147483646 h 56"/>
                <a:gd name="T68" fmla="*/ 2147483646 w 72"/>
                <a:gd name="T69" fmla="*/ 2147483646 h 56"/>
                <a:gd name="T70" fmla="*/ 2147483646 w 72"/>
                <a:gd name="T71" fmla="*/ 2147483646 h 56"/>
                <a:gd name="T72" fmla="*/ 2147483646 w 72"/>
                <a:gd name="T73" fmla="*/ 2147483646 h 56"/>
                <a:gd name="T74" fmla="*/ 2147483646 w 72"/>
                <a:gd name="T75" fmla="*/ 2147483646 h 56"/>
                <a:gd name="T76" fmla="*/ 2147483646 w 72"/>
                <a:gd name="T77" fmla="*/ 2147483646 h 56"/>
                <a:gd name="T78" fmla="*/ 2147483646 w 72"/>
                <a:gd name="T79" fmla="*/ 2147483646 h 56"/>
                <a:gd name="T80" fmla="*/ 2147483646 w 72"/>
                <a:gd name="T81" fmla="*/ 2147483646 h 56"/>
                <a:gd name="T82" fmla="*/ 2147483646 w 72"/>
                <a:gd name="T83" fmla="*/ 2147483646 h 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72" h="56">
                  <a:moveTo>
                    <a:pt x="67" y="55"/>
                  </a:moveTo>
                  <a:cubicBezTo>
                    <a:pt x="66" y="56"/>
                    <a:pt x="66" y="56"/>
                    <a:pt x="65" y="5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7" y="56"/>
                    <a:pt x="7" y="56"/>
                    <a:pt x="6" y="55"/>
                  </a:cubicBezTo>
                  <a:cubicBezTo>
                    <a:pt x="2" y="49"/>
                    <a:pt x="0" y="42"/>
                    <a:pt x="0" y="36"/>
                  </a:cubicBezTo>
                  <a:cubicBezTo>
                    <a:pt x="0" y="16"/>
                    <a:pt x="17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42"/>
                    <a:pt x="70" y="49"/>
                    <a:pt x="67" y="55"/>
                  </a:cubicBezTo>
                  <a:close/>
                  <a:moveTo>
                    <a:pt x="11" y="30"/>
                  </a:moveTo>
                  <a:cubicBezTo>
                    <a:pt x="8" y="30"/>
                    <a:pt x="6" y="33"/>
                    <a:pt x="6" y="36"/>
                  </a:cubicBezTo>
                  <a:cubicBezTo>
                    <a:pt x="6" y="38"/>
                    <a:pt x="8" y="41"/>
                    <a:pt x="11" y="41"/>
                  </a:cubicBezTo>
                  <a:cubicBezTo>
                    <a:pt x="14" y="41"/>
                    <a:pt x="16" y="38"/>
                    <a:pt x="16" y="36"/>
                  </a:cubicBezTo>
                  <a:cubicBezTo>
                    <a:pt x="16" y="33"/>
                    <a:pt x="14" y="30"/>
                    <a:pt x="11" y="30"/>
                  </a:cubicBezTo>
                  <a:close/>
                  <a:moveTo>
                    <a:pt x="18" y="12"/>
                  </a:moveTo>
                  <a:cubicBezTo>
                    <a:pt x="16" y="12"/>
                    <a:pt x="13" y="15"/>
                    <a:pt x="13" y="18"/>
                  </a:cubicBezTo>
                  <a:cubicBezTo>
                    <a:pt x="13" y="20"/>
                    <a:pt x="16" y="23"/>
                    <a:pt x="18" y="23"/>
                  </a:cubicBezTo>
                  <a:cubicBezTo>
                    <a:pt x="21" y="23"/>
                    <a:pt x="24" y="20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  <a:moveTo>
                    <a:pt x="45" y="22"/>
                  </a:moveTo>
                  <a:cubicBezTo>
                    <a:pt x="45" y="20"/>
                    <a:pt x="44" y="19"/>
                    <a:pt x="43" y="18"/>
                  </a:cubicBezTo>
                  <a:cubicBezTo>
                    <a:pt x="42" y="18"/>
                    <a:pt x="40" y="19"/>
                    <a:pt x="40" y="20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30" y="38"/>
                    <a:pt x="29" y="41"/>
                  </a:cubicBezTo>
                  <a:cubicBezTo>
                    <a:pt x="28" y="45"/>
                    <a:pt x="30" y="50"/>
                    <a:pt x="34" y="51"/>
                  </a:cubicBezTo>
                  <a:cubicBezTo>
                    <a:pt x="39" y="52"/>
                    <a:pt x="43" y="49"/>
                    <a:pt x="44" y="45"/>
                  </a:cubicBezTo>
                  <a:cubicBezTo>
                    <a:pt x="45" y="42"/>
                    <a:pt x="43" y="39"/>
                    <a:pt x="41" y="37"/>
                  </a:cubicBezTo>
                  <a:lnTo>
                    <a:pt x="45" y="22"/>
                  </a:lnTo>
                  <a:close/>
                  <a:moveTo>
                    <a:pt x="36" y="5"/>
                  </a:moveTo>
                  <a:cubicBezTo>
                    <a:pt x="34" y="5"/>
                    <a:pt x="31" y="7"/>
                    <a:pt x="31" y="10"/>
                  </a:cubicBezTo>
                  <a:cubicBezTo>
                    <a:pt x="31" y="13"/>
                    <a:pt x="34" y="15"/>
                    <a:pt x="36" y="15"/>
                  </a:cubicBezTo>
                  <a:cubicBezTo>
                    <a:pt x="39" y="15"/>
                    <a:pt x="42" y="13"/>
                    <a:pt x="42" y="10"/>
                  </a:cubicBezTo>
                  <a:cubicBezTo>
                    <a:pt x="42" y="7"/>
                    <a:pt x="39" y="5"/>
                    <a:pt x="36" y="5"/>
                  </a:cubicBezTo>
                  <a:close/>
                  <a:moveTo>
                    <a:pt x="54" y="12"/>
                  </a:moveTo>
                  <a:cubicBezTo>
                    <a:pt x="52" y="12"/>
                    <a:pt x="49" y="15"/>
                    <a:pt x="49" y="18"/>
                  </a:cubicBezTo>
                  <a:cubicBezTo>
                    <a:pt x="49" y="20"/>
                    <a:pt x="52" y="23"/>
                    <a:pt x="54" y="23"/>
                  </a:cubicBezTo>
                  <a:cubicBezTo>
                    <a:pt x="57" y="23"/>
                    <a:pt x="60" y="20"/>
                    <a:pt x="60" y="18"/>
                  </a:cubicBezTo>
                  <a:cubicBezTo>
                    <a:pt x="60" y="15"/>
                    <a:pt x="57" y="12"/>
                    <a:pt x="54" y="12"/>
                  </a:cubicBezTo>
                  <a:close/>
                  <a:moveTo>
                    <a:pt x="62" y="30"/>
                  </a:moveTo>
                  <a:cubicBezTo>
                    <a:pt x="59" y="30"/>
                    <a:pt x="57" y="33"/>
                    <a:pt x="57" y="36"/>
                  </a:cubicBezTo>
                  <a:cubicBezTo>
                    <a:pt x="57" y="38"/>
                    <a:pt x="59" y="41"/>
                    <a:pt x="62" y="41"/>
                  </a:cubicBezTo>
                  <a:cubicBezTo>
                    <a:pt x="65" y="41"/>
                    <a:pt x="67" y="38"/>
                    <a:pt x="67" y="36"/>
                  </a:cubicBezTo>
                  <a:cubicBezTo>
                    <a:pt x="67" y="33"/>
                    <a:pt x="65" y="30"/>
                    <a:pt x="62" y="30"/>
                  </a:cubicBezTo>
                  <a:close/>
                </a:path>
              </a:pathLst>
            </a:custGeom>
            <a:solidFill>
              <a:srgbClr val="EF6E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lt1"/>
                </a:solidFill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5A806A0-3B32-E495-60E7-1D60C4085BC5}"/>
              </a:ext>
            </a:extLst>
          </p:cNvPr>
          <p:cNvGrpSpPr/>
          <p:nvPr/>
        </p:nvGrpSpPr>
        <p:grpSpPr>
          <a:xfrm>
            <a:off x="6962626" y="3430289"/>
            <a:ext cx="990000" cy="989999"/>
            <a:chOff x="6264772" y="2990850"/>
            <a:chExt cx="1219201" cy="1314448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C57012C-844A-976B-8D3F-83BB53DB40E8}"/>
                </a:ext>
              </a:extLst>
            </p:cNvPr>
            <p:cNvSpPr/>
            <p:nvPr/>
          </p:nvSpPr>
          <p:spPr>
            <a:xfrm>
              <a:off x="6264772" y="3295648"/>
              <a:ext cx="1219201" cy="1009650"/>
            </a:xfrm>
            <a:prstGeom prst="rect">
              <a:avLst/>
            </a:prstGeom>
            <a:solidFill>
              <a:srgbClr val="FFA956"/>
            </a:solidFill>
            <a:ln>
              <a:noFill/>
            </a:ln>
            <a:effectLst>
              <a:outerShdw blurRad="101600" dist="63500" dir="54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1FEEA37-6595-BA36-D70E-E90F0E752920}"/>
                </a:ext>
              </a:extLst>
            </p:cNvPr>
            <p:cNvSpPr txBox="1"/>
            <p:nvPr/>
          </p:nvSpPr>
          <p:spPr>
            <a:xfrm>
              <a:off x="6477084" y="3582821"/>
              <a:ext cx="788902" cy="69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02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457FF384-1C88-CD8E-798E-34B05BDA87BD}"/>
                </a:ext>
              </a:extLst>
            </p:cNvPr>
            <p:cNvSpPr/>
            <p:nvPr/>
          </p:nvSpPr>
          <p:spPr>
            <a:xfrm>
              <a:off x="6566735" y="2990850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BCBC5B94-91D5-99EA-17A0-F4BBEA7733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7907" y="3150343"/>
              <a:ext cx="302770" cy="318412"/>
            </a:xfrm>
            <a:custGeom>
              <a:avLst/>
              <a:gdLst>
                <a:gd name="T0" fmla="*/ 2147483646 w 57"/>
                <a:gd name="T1" fmla="*/ 2147483646 h 67"/>
                <a:gd name="T2" fmla="*/ 2147483646 w 57"/>
                <a:gd name="T3" fmla="*/ 2147483646 h 67"/>
                <a:gd name="T4" fmla="*/ 2147483646 w 57"/>
                <a:gd name="T5" fmla="*/ 2147483646 h 67"/>
                <a:gd name="T6" fmla="*/ 2147483646 w 57"/>
                <a:gd name="T7" fmla="*/ 2147483646 h 67"/>
                <a:gd name="T8" fmla="*/ 2147483646 w 57"/>
                <a:gd name="T9" fmla="*/ 2147483646 h 67"/>
                <a:gd name="T10" fmla="*/ 0 w 57"/>
                <a:gd name="T11" fmla="*/ 2147483646 h 67"/>
                <a:gd name="T12" fmla="*/ 2147483646 w 57"/>
                <a:gd name="T13" fmla="*/ 2147483646 h 67"/>
                <a:gd name="T14" fmla="*/ 2147483646 w 57"/>
                <a:gd name="T15" fmla="*/ 2147483646 h 67"/>
                <a:gd name="T16" fmla="*/ 2147483646 w 57"/>
                <a:gd name="T17" fmla="*/ 2147483646 h 67"/>
                <a:gd name="T18" fmla="*/ 2147483646 w 57"/>
                <a:gd name="T19" fmla="*/ 2147483646 h 67"/>
                <a:gd name="T20" fmla="*/ 2147483646 w 57"/>
                <a:gd name="T21" fmla="*/ 2147483646 h 67"/>
                <a:gd name="T22" fmla="*/ 2147483646 w 57"/>
                <a:gd name="T23" fmla="*/ 2147483646 h 67"/>
                <a:gd name="T24" fmla="*/ 2147483646 w 57"/>
                <a:gd name="T25" fmla="*/ 2147483646 h 67"/>
                <a:gd name="T26" fmla="*/ 2147483646 w 57"/>
                <a:gd name="T27" fmla="*/ 2147483646 h 67"/>
                <a:gd name="T28" fmla="*/ 2147483646 w 57"/>
                <a:gd name="T29" fmla="*/ 2147483646 h 67"/>
                <a:gd name="T30" fmla="*/ 2147483646 w 57"/>
                <a:gd name="T31" fmla="*/ 2147483646 h 67"/>
                <a:gd name="T32" fmla="*/ 2147483646 w 57"/>
                <a:gd name="T33" fmla="*/ 2147483646 h 67"/>
                <a:gd name="T34" fmla="*/ 2147483646 w 57"/>
                <a:gd name="T35" fmla="*/ 2147483646 h 67"/>
                <a:gd name="T36" fmla="*/ 2147483646 w 57"/>
                <a:gd name="T37" fmla="*/ 2147483646 h 67"/>
                <a:gd name="T38" fmla="*/ 2147483646 w 57"/>
                <a:gd name="T39" fmla="*/ 2147483646 h 67"/>
                <a:gd name="T40" fmla="*/ 2147483646 w 57"/>
                <a:gd name="T41" fmla="*/ 2147483646 h 67"/>
                <a:gd name="T42" fmla="*/ 2147483646 w 57"/>
                <a:gd name="T43" fmla="*/ 2147483646 h 67"/>
                <a:gd name="T44" fmla="*/ 2147483646 w 57"/>
                <a:gd name="T45" fmla="*/ 2147483646 h 67"/>
                <a:gd name="T46" fmla="*/ 2147483646 w 57"/>
                <a:gd name="T47" fmla="*/ 2147483646 h 67"/>
                <a:gd name="T48" fmla="*/ 2147483646 w 57"/>
                <a:gd name="T49" fmla="*/ 2147483646 h 67"/>
                <a:gd name="T50" fmla="*/ 2147483646 w 57"/>
                <a:gd name="T51" fmla="*/ 2147483646 h 67"/>
                <a:gd name="T52" fmla="*/ 2147483646 w 57"/>
                <a:gd name="T53" fmla="*/ 2147483646 h 67"/>
                <a:gd name="T54" fmla="*/ 2147483646 w 57"/>
                <a:gd name="T55" fmla="*/ 2147483646 h 67"/>
                <a:gd name="T56" fmla="*/ 2147483646 w 57"/>
                <a:gd name="T57" fmla="*/ 2147483646 h 67"/>
                <a:gd name="T58" fmla="*/ 2147483646 w 57"/>
                <a:gd name="T59" fmla="*/ 2147483646 h 67"/>
                <a:gd name="T60" fmla="*/ 2147483646 w 57"/>
                <a:gd name="T61" fmla="*/ 2147483646 h 67"/>
                <a:gd name="T62" fmla="*/ 2147483646 w 57"/>
                <a:gd name="T63" fmla="*/ 2147483646 h 67"/>
                <a:gd name="T64" fmla="*/ 2147483646 w 57"/>
                <a:gd name="T65" fmla="*/ 2147483646 h 67"/>
                <a:gd name="T66" fmla="*/ 2147483646 w 57"/>
                <a:gd name="T67" fmla="*/ 2147483646 h 67"/>
                <a:gd name="T68" fmla="*/ 2147483646 w 57"/>
                <a:gd name="T69" fmla="*/ 2147483646 h 67"/>
                <a:gd name="T70" fmla="*/ 2147483646 w 57"/>
                <a:gd name="T71" fmla="*/ 2147483646 h 67"/>
                <a:gd name="T72" fmla="*/ 2147483646 w 57"/>
                <a:gd name="T73" fmla="*/ 2147483646 h 6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7" h="67">
                  <a:moveTo>
                    <a:pt x="52" y="38"/>
                  </a:moveTo>
                  <a:cubicBezTo>
                    <a:pt x="51" y="41"/>
                    <a:pt x="49" y="42"/>
                    <a:pt x="47" y="44"/>
                  </a:cubicBezTo>
                  <a:cubicBezTo>
                    <a:pt x="39" y="47"/>
                    <a:pt x="30" y="48"/>
                    <a:pt x="22" y="47"/>
                  </a:cubicBezTo>
                  <a:cubicBezTo>
                    <a:pt x="17" y="47"/>
                    <a:pt x="11" y="45"/>
                    <a:pt x="6" y="42"/>
                  </a:cubicBezTo>
                  <a:cubicBezTo>
                    <a:pt x="4" y="40"/>
                    <a:pt x="4" y="37"/>
                    <a:pt x="4" y="35"/>
                  </a:cubicBezTo>
                  <a:cubicBezTo>
                    <a:pt x="2" y="26"/>
                    <a:pt x="1" y="18"/>
                    <a:pt x="0" y="10"/>
                  </a:cubicBezTo>
                  <a:cubicBezTo>
                    <a:pt x="0" y="6"/>
                    <a:pt x="4" y="5"/>
                    <a:pt x="7" y="4"/>
                  </a:cubicBezTo>
                  <a:cubicBezTo>
                    <a:pt x="11" y="2"/>
                    <a:pt x="16" y="1"/>
                    <a:pt x="20" y="1"/>
                  </a:cubicBezTo>
                  <a:cubicBezTo>
                    <a:pt x="29" y="0"/>
                    <a:pt x="38" y="0"/>
                    <a:pt x="47" y="3"/>
                  </a:cubicBezTo>
                  <a:cubicBezTo>
                    <a:pt x="50" y="4"/>
                    <a:pt x="54" y="5"/>
                    <a:pt x="56" y="8"/>
                  </a:cubicBezTo>
                  <a:cubicBezTo>
                    <a:pt x="57" y="9"/>
                    <a:pt x="56" y="11"/>
                    <a:pt x="56" y="12"/>
                  </a:cubicBezTo>
                  <a:cubicBezTo>
                    <a:pt x="55" y="21"/>
                    <a:pt x="53" y="30"/>
                    <a:pt x="52" y="38"/>
                  </a:cubicBezTo>
                  <a:close/>
                  <a:moveTo>
                    <a:pt x="44" y="62"/>
                  </a:moveTo>
                  <a:cubicBezTo>
                    <a:pt x="37" y="66"/>
                    <a:pt x="28" y="67"/>
                    <a:pt x="20" y="65"/>
                  </a:cubicBezTo>
                  <a:cubicBezTo>
                    <a:pt x="16" y="65"/>
                    <a:pt x="11" y="63"/>
                    <a:pt x="9" y="59"/>
                  </a:cubicBezTo>
                  <a:cubicBezTo>
                    <a:pt x="8" y="55"/>
                    <a:pt x="7" y="51"/>
                    <a:pt x="7" y="48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20" y="54"/>
                    <a:pt x="36" y="54"/>
                    <a:pt x="48" y="47"/>
                  </a:cubicBezTo>
                  <a:cubicBezTo>
                    <a:pt x="50" y="47"/>
                    <a:pt x="49" y="49"/>
                    <a:pt x="49" y="51"/>
                  </a:cubicBezTo>
                  <a:cubicBezTo>
                    <a:pt x="48" y="55"/>
                    <a:pt x="48" y="60"/>
                    <a:pt x="44" y="62"/>
                  </a:cubicBezTo>
                  <a:close/>
                  <a:moveTo>
                    <a:pt x="39" y="6"/>
                  </a:moveTo>
                  <a:cubicBezTo>
                    <a:pt x="32" y="5"/>
                    <a:pt x="24" y="5"/>
                    <a:pt x="16" y="6"/>
                  </a:cubicBezTo>
                  <a:cubicBezTo>
                    <a:pt x="14" y="7"/>
                    <a:pt x="11" y="7"/>
                    <a:pt x="10" y="9"/>
                  </a:cubicBezTo>
                  <a:cubicBezTo>
                    <a:pt x="12" y="12"/>
                    <a:pt x="16" y="12"/>
                    <a:pt x="19" y="12"/>
                  </a:cubicBezTo>
                  <a:cubicBezTo>
                    <a:pt x="25" y="13"/>
                    <a:pt x="31" y="13"/>
                    <a:pt x="37" y="12"/>
                  </a:cubicBezTo>
                  <a:cubicBezTo>
                    <a:pt x="40" y="12"/>
                    <a:pt x="44" y="12"/>
                    <a:pt x="47" y="9"/>
                  </a:cubicBezTo>
                  <a:cubicBezTo>
                    <a:pt x="45" y="7"/>
                    <a:pt x="42" y="6"/>
                    <a:pt x="39" y="6"/>
                  </a:cubicBezTo>
                  <a:close/>
                  <a:moveTo>
                    <a:pt x="24" y="24"/>
                  </a:moveTo>
                  <a:cubicBezTo>
                    <a:pt x="21" y="25"/>
                    <a:pt x="19" y="29"/>
                    <a:pt x="19" y="33"/>
                  </a:cubicBezTo>
                  <a:cubicBezTo>
                    <a:pt x="19" y="38"/>
                    <a:pt x="24" y="42"/>
                    <a:pt x="29" y="41"/>
                  </a:cubicBezTo>
                  <a:cubicBezTo>
                    <a:pt x="34" y="41"/>
                    <a:pt x="38" y="36"/>
                    <a:pt x="37" y="31"/>
                  </a:cubicBezTo>
                  <a:cubicBezTo>
                    <a:pt x="36" y="25"/>
                    <a:pt x="30" y="21"/>
                    <a:pt x="24" y="24"/>
                  </a:cubicBezTo>
                  <a:close/>
                  <a:moveTo>
                    <a:pt x="26" y="36"/>
                  </a:moveTo>
                  <a:cubicBezTo>
                    <a:pt x="23" y="35"/>
                    <a:pt x="23" y="30"/>
                    <a:pt x="26" y="28"/>
                  </a:cubicBezTo>
                  <a:cubicBezTo>
                    <a:pt x="29" y="27"/>
                    <a:pt x="32" y="29"/>
                    <a:pt x="32" y="32"/>
                  </a:cubicBezTo>
                  <a:cubicBezTo>
                    <a:pt x="33" y="35"/>
                    <a:pt x="29" y="38"/>
                    <a:pt x="26" y="36"/>
                  </a:cubicBezTo>
                  <a:close/>
                </a:path>
              </a:pathLst>
            </a:custGeom>
            <a:solidFill>
              <a:srgbClr val="FFA9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BE160E8-F96D-9FBD-E815-61C1760417AB}"/>
              </a:ext>
            </a:extLst>
          </p:cNvPr>
          <p:cNvGrpSpPr/>
          <p:nvPr/>
        </p:nvGrpSpPr>
        <p:grpSpPr>
          <a:xfrm>
            <a:off x="5678134" y="2778228"/>
            <a:ext cx="1411412" cy="786460"/>
            <a:chOff x="4770622" y="2153588"/>
            <a:chExt cx="2379424" cy="786460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95240F6-D766-EFA1-13DA-8C8A272E0474}"/>
                </a:ext>
              </a:extLst>
            </p:cNvPr>
            <p:cNvSpPr txBox="1"/>
            <p:nvPr/>
          </p:nvSpPr>
          <p:spPr>
            <a:xfrm>
              <a:off x="4779725" y="2663049"/>
              <a:ext cx="1785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Rs. 21,35,250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C5E7E0E-96FD-2F6E-FEE2-D9A751C775AD}"/>
                </a:ext>
              </a:extLst>
            </p:cNvPr>
            <p:cNvSpPr txBox="1"/>
            <p:nvPr/>
          </p:nvSpPr>
          <p:spPr>
            <a:xfrm>
              <a:off x="4770622" y="2153588"/>
              <a:ext cx="2379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25245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Fixed Cost or</a:t>
              </a:r>
            </a:p>
            <a:p>
              <a:r>
                <a:rPr lang="en-US" sz="1400" b="1" dirty="0">
                  <a:solidFill>
                    <a:srgbClr val="F25245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Investment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571B8EB-FF26-3873-B6B8-D9132A30D85F}"/>
              </a:ext>
            </a:extLst>
          </p:cNvPr>
          <p:cNvGrpSpPr/>
          <p:nvPr/>
        </p:nvGrpSpPr>
        <p:grpSpPr>
          <a:xfrm>
            <a:off x="8003643" y="2829853"/>
            <a:ext cx="1785065" cy="765010"/>
            <a:chOff x="4764523" y="2301744"/>
            <a:chExt cx="1785065" cy="76501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5FCA92A-80F1-ABF8-D8E2-5BE8D9228EAC}"/>
                </a:ext>
              </a:extLst>
            </p:cNvPr>
            <p:cNvSpPr txBox="1"/>
            <p:nvPr/>
          </p:nvSpPr>
          <p:spPr>
            <a:xfrm>
              <a:off x="4764523" y="2789755"/>
              <a:ext cx="1785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127 units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D43951-C8B6-FC98-1301-BCA3404D479A}"/>
                </a:ext>
              </a:extLst>
            </p:cNvPr>
            <p:cNvSpPr txBox="1"/>
            <p:nvPr/>
          </p:nvSpPr>
          <p:spPr>
            <a:xfrm>
              <a:off x="4773098" y="2301744"/>
              <a:ext cx="17764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695E78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Demand at Nav Bharat Sales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3360C9B7-54EC-0859-2AED-F4B332108CDF}"/>
              </a:ext>
            </a:extLst>
          </p:cNvPr>
          <p:cNvGrpSpPr/>
          <p:nvPr/>
        </p:nvGrpSpPr>
        <p:grpSpPr>
          <a:xfrm>
            <a:off x="6880090" y="4437709"/>
            <a:ext cx="1729546" cy="794661"/>
            <a:chOff x="4781671" y="2318473"/>
            <a:chExt cx="1729546" cy="794661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7B89881-5661-A4C2-A41B-4591B16C0C50}"/>
                </a:ext>
              </a:extLst>
            </p:cNvPr>
            <p:cNvSpPr txBox="1"/>
            <p:nvPr/>
          </p:nvSpPr>
          <p:spPr>
            <a:xfrm>
              <a:off x="4781671" y="2836135"/>
              <a:ext cx="17295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Rs. 8783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C532A84-7723-56E2-59C3-684771690131}"/>
                </a:ext>
              </a:extLst>
            </p:cNvPr>
            <p:cNvSpPr txBox="1"/>
            <p:nvPr/>
          </p:nvSpPr>
          <p:spPr>
            <a:xfrm>
              <a:off x="4781671" y="2318473"/>
              <a:ext cx="16863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A956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Cost Price of finished product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3F931AB-A77B-E780-4C90-BECE3535A74D}"/>
              </a:ext>
            </a:extLst>
          </p:cNvPr>
          <p:cNvGrpSpPr/>
          <p:nvPr/>
        </p:nvGrpSpPr>
        <p:grpSpPr>
          <a:xfrm>
            <a:off x="9223343" y="4407508"/>
            <a:ext cx="1447510" cy="778764"/>
            <a:chOff x="4781671" y="2330344"/>
            <a:chExt cx="1798338" cy="7787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27F864C-B7BE-F864-76C0-BF3465EC715D}"/>
                </a:ext>
              </a:extLst>
            </p:cNvPr>
            <p:cNvSpPr txBox="1"/>
            <p:nvPr/>
          </p:nvSpPr>
          <p:spPr>
            <a:xfrm>
              <a:off x="4781671" y="2832109"/>
              <a:ext cx="17983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650 units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F4E3A78-6D4B-5764-4180-2EE7304114DD}"/>
                </a:ext>
              </a:extLst>
            </p:cNvPr>
            <p:cNvSpPr txBox="1"/>
            <p:nvPr/>
          </p:nvSpPr>
          <p:spPr>
            <a:xfrm>
              <a:off x="4781671" y="2330344"/>
              <a:ext cx="17983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EF6E9A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Demand in Market</a:t>
              </a: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E8D5BA6F-B25B-358A-23CD-97DE377AC03E}"/>
              </a:ext>
            </a:extLst>
          </p:cNvPr>
          <p:cNvGrpSpPr/>
          <p:nvPr/>
        </p:nvGrpSpPr>
        <p:grpSpPr>
          <a:xfrm>
            <a:off x="-6036403" y="723896"/>
            <a:ext cx="10317329" cy="5448301"/>
            <a:chOff x="-6028100" y="704849"/>
            <a:chExt cx="10317329" cy="544830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0409886-A909-87DF-C5D2-39FC25873857}"/>
                </a:ext>
              </a:extLst>
            </p:cNvPr>
            <p:cNvGrpSpPr/>
            <p:nvPr/>
          </p:nvGrpSpPr>
          <p:grpSpPr>
            <a:xfrm>
              <a:off x="-6028100" y="704849"/>
              <a:ext cx="10317329" cy="5448301"/>
              <a:chOff x="-4114800" y="-15"/>
              <a:chExt cx="10317329" cy="6858010"/>
            </a:xfrm>
            <a:effectLst>
              <a:outerShdw blurRad="254000" dist="88900" algn="l" rotWithShape="0">
                <a:schemeClr val="tx1">
                  <a:lumMod val="95000"/>
                  <a:lumOff val="5000"/>
                  <a:alpha val="51000"/>
                </a:schemeClr>
              </a:outerShdw>
            </a:effectLst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0722BB4-BB1D-6FF2-B00E-87B9A3679919}"/>
                  </a:ext>
                </a:extLst>
              </p:cNvPr>
              <p:cNvSpPr/>
              <p:nvPr/>
            </p:nvSpPr>
            <p:spPr>
              <a:xfrm>
                <a:off x="-4114800" y="-15"/>
                <a:ext cx="9848853" cy="6858010"/>
              </a:xfrm>
              <a:prstGeom prst="rect">
                <a:avLst/>
              </a:prstGeom>
              <a:solidFill>
                <a:srgbClr val="C8C7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FBAD3B7-69DB-49E6-5448-4543C3AD61B0}"/>
                  </a:ext>
                </a:extLst>
              </p:cNvPr>
              <p:cNvGrpSpPr/>
              <p:nvPr/>
            </p:nvGrpSpPr>
            <p:grpSpPr>
              <a:xfrm>
                <a:off x="5528159" y="3169626"/>
                <a:ext cx="674370" cy="695710"/>
                <a:chOff x="8195159" y="3824664"/>
                <a:chExt cx="674370" cy="695710"/>
              </a:xfrm>
            </p:grpSpPr>
            <p:sp>
              <p:nvSpPr>
                <p:cNvPr id="10" name="Rectangle: Top Corners Rounded 9">
                  <a:extLst>
                    <a:ext uri="{FF2B5EF4-FFF2-40B4-BE49-F238E27FC236}">
                      <a16:creationId xmlns:a16="http://schemas.microsoft.com/office/drawing/2014/main" id="{5197E4B4-1386-7454-C346-15972F43E5E6}"/>
                    </a:ext>
                  </a:extLst>
                </p:cNvPr>
                <p:cNvSpPr/>
                <p:nvPr/>
              </p:nvSpPr>
              <p:spPr>
                <a:xfrm rot="5400000">
                  <a:off x="8228737" y="4000514"/>
                  <a:ext cx="679720" cy="360000"/>
                </a:xfrm>
                <a:prstGeom prst="round2SameRect">
                  <a:avLst/>
                </a:prstGeom>
                <a:solidFill>
                  <a:srgbClr val="C8C7A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0C18613-03E1-981D-FE48-1F58D85DB2DE}"/>
                    </a:ext>
                  </a:extLst>
                </p:cNvPr>
                <p:cNvSpPr txBox="1"/>
                <p:nvPr/>
              </p:nvSpPr>
              <p:spPr>
                <a:xfrm>
                  <a:off x="8195159" y="3824664"/>
                  <a:ext cx="674370" cy="6585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rgbClr val="84AF9B"/>
                      </a:solidFill>
                      <a:latin typeface="DAGGERSQUARE" pitchFamily="50" charset="0"/>
                    </a:rPr>
                    <a:t>1</a:t>
                  </a:r>
                </a:p>
              </p:txBody>
            </p:sp>
          </p:grpSp>
        </p:grpSp>
        <p:graphicFrame>
          <p:nvGraphicFramePr>
            <p:cNvPr id="190" name="Chart 189">
              <a:extLst>
                <a:ext uri="{FF2B5EF4-FFF2-40B4-BE49-F238E27FC236}">
                  <a16:creationId xmlns:a16="http://schemas.microsoft.com/office/drawing/2014/main" id="{B4188D57-64A4-58FA-5FA9-E9D0C015BD1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37658408"/>
                </p:ext>
              </p:extLst>
            </p:nvPr>
          </p:nvGraphicFramePr>
          <p:xfrm>
            <a:off x="-3250745" y="1223403"/>
            <a:ext cx="6295117" cy="37490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6E6A4E7B-8CCF-FA74-65F5-E86EDF2DD379}"/>
                </a:ext>
              </a:extLst>
            </p:cNvPr>
            <p:cNvSpPr txBox="1"/>
            <p:nvPr/>
          </p:nvSpPr>
          <p:spPr>
            <a:xfrm>
              <a:off x="-3262936" y="5136702"/>
              <a:ext cx="6344781" cy="615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ea typeface="Times New Roman" panose="02020603050405020304" pitchFamily="18" charset="0"/>
                </a:rPr>
                <a:t>A</a:t>
              </a:r>
              <a:r>
                <a:rPr lang="en-IN" sz="1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Tw Cen MT" panose="020B0602020104020603" pitchFamily="34" charset="0"/>
                  <a:ea typeface="Times New Roman" panose="02020603050405020304" pitchFamily="18" charset="0"/>
                </a:rPr>
                <a:t>n increase of  </a:t>
              </a:r>
              <a:r>
                <a:rPr lang="en-IN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Tw Cen MT" panose="020B0602020104020603" pitchFamily="34" charset="0"/>
                  <a:ea typeface="Times New Roman" panose="02020603050405020304" pitchFamily="18" charset="0"/>
                </a:rPr>
                <a:t>38.35%</a:t>
              </a:r>
              <a:r>
                <a:rPr lang="en-IN" sz="1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Tw Cen MT" panose="020B0602020104020603" pitchFamily="34" charset="0"/>
                  <a:ea typeface="Times New Roman" panose="02020603050405020304" pitchFamily="18" charset="0"/>
                </a:rPr>
                <a:t> can be seen in the average profit percentage. </a:t>
              </a:r>
            </a:p>
            <a:p>
              <a:endParaRPr lang="en-IN" sz="600" kern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w Cen MT" panose="020B0602020104020603" pitchFamily="34" charset="0"/>
                <a:ea typeface="Times New Roman" panose="02020603050405020304" pitchFamily="18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Before the average profit margin was </a:t>
              </a:r>
              <a:r>
                <a:rPr lang="en-IN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15.41%</a:t>
              </a:r>
              <a:r>
                <a:rPr lang="en-IN" sz="1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and after it will be </a:t>
              </a:r>
              <a:r>
                <a:rPr lang="en-IN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53.76%</a:t>
              </a:r>
              <a:r>
                <a:rPr lang="en-IN" sz="1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.</a:t>
              </a:r>
              <a:endPara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D5CBDDF1-F512-0D28-7B72-FD0E88DD8735}"/>
              </a:ext>
            </a:extLst>
          </p:cNvPr>
          <p:cNvGrpSpPr/>
          <p:nvPr/>
        </p:nvGrpSpPr>
        <p:grpSpPr>
          <a:xfrm>
            <a:off x="-6778171" y="728661"/>
            <a:ext cx="10311930" cy="5448301"/>
            <a:chOff x="-6893412" y="717549"/>
            <a:chExt cx="10311930" cy="54483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0A23862-778D-D6CB-D0B7-CF008EE7E5C4}"/>
                </a:ext>
              </a:extLst>
            </p:cNvPr>
            <p:cNvGrpSpPr/>
            <p:nvPr/>
          </p:nvGrpSpPr>
          <p:grpSpPr>
            <a:xfrm>
              <a:off x="-6893412" y="717549"/>
              <a:ext cx="10311930" cy="5448301"/>
              <a:chOff x="-5219700" y="0"/>
              <a:chExt cx="10311930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B8E6EC1-AF49-3C66-1D2F-6714BB23E140}"/>
                  </a:ext>
                </a:extLst>
              </p:cNvPr>
              <p:cNvSpPr/>
              <p:nvPr/>
            </p:nvSpPr>
            <p:spPr>
              <a:xfrm>
                <a:off x="-5219700" y="0"/>
                <a:ext cx="9848850" cy="6858000"/>
              </a:xfrm>
              <a:prstGeom prst="rect">
                <a:avLst/>
              </a:prstGeom>
              <a:solidFill>
                <a:srgbClr val="FAC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5A5ECBD-FB0E-1F43-F1A1-477BF20C4509}"/>
                  </a:ext>
                </a:extLst>
              </p:cNvPr>
              <p:cNvGrpSpPr/>
              <p:nvPr/>
            </p:nvGrpSpPr>
            <p:grpSpPr>
              <a:xfrm>
                <a:off x="4417860" y="2593861"/>
                <a:ext cx="674370" cy="679720"/>
                <a:chOff x="8189760" y="3689777"/>
                <a:chExt cx="674370" cy="679720"/>
              </a:xfrm>
            </p:grpSpPr>
            <p:sp>
              <p:nvSpPr>
                <p:cNvPr id="15" name="Rectangle: Top Corners Rounded 14">
                  <a:extLst>
                    <a:ext uri="{FF2B5EF4-FFF2-40B4-BE49-F238E27FC236}">
                      <a16:creationId xmlns:a16="http://schemas.microsoft.com/office/drawing/2014/main" id="{8556CAA7-70BD-2C61-4EEC-30BC0931DA9F}"/>
                    </a:ext>
                  </a:extLst>
                </p:cNvPr>
                <p:cNvSpPr/>
                <p:nvPr/>
              </p:nvSpPr>
              <p:spPr>
                <a:xfrm rot="5400000">
                  <a:off x="8203650" y="3849637"/>
                  <a:ext cx="679720" cy="360000"/>
                </a:xfrm>
                <a:prstGeom prst="round2SameRect">
                  <a:avLst/>
                </a:prstGeom>
                <a:solidFill>
                  <a:srgbClr val="FACD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20930B8-6FAF-A2C3-B18F-4FE815221C66}"/>
                    </a:ext>
                  </a:extLst>
                </p:cNvPr>
                <p:cNvSpPr txBox="1"/>
                <p:nvPr/>
              </p:nvSpPr>
              <p:spPr>
                <a:xfrm>
                  <a:off x="8189760" y="3700338"/>
                  <a:ext cx="674370" cy="6585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rgbClr val="C8C7A8"/>
                      </a:solidFill>
                      <a:latin typeface="DAGGERSQUARE" pitchFamily="50" charset="0"/>
                    </a:rPr>
                    <a:t>2</a:t>
                  </a:r>
                </a:p>
              </p:txBody>
            </p:sp>
          </p:grpSp>
        </p:grp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B840AB0E-13AD-7392-35A8-A55D1565F0B3}"/>
                </a:ext>
              </a:extLst>
            </p:cNvPr>
            <p:cNvSpPr txBox="1"/>
            <p:nvPr/>
          </p:nvSpPr>
          <p:spPr>
            <a:xfrm>
              <a:off x="-3379911" y="4191274"/>
              <a:ext cx="5097242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ea typeface="Times New Roman" panose="02020603050405020304" pitchFamily="18" charset="0"/>
                </a:rPr>
                <a:t>A</a:t>
              </a:r>
              <a:r>
                <a:rPr lang="en-IN" sz="1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Tw Cen MT" panose="020B0602020104020603" pitchFamily="34" charset="0"/>
                  <a:ea typeface="Times New Roman" panose="02020603050405020304" pitchFamily="18" charset="0"/>
                </a:rPr>
                <a:t>verage increase of gross profit percentage for these two years could have been approximately </a:t>
              </a:r>
              <a:r>
                <a:rPr lang="en-IN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Tw Cen MT" panose="020B0602020104020603" pitchFamily="34" charset="0"/>
                  <a:ea typeface="Times New Roman" panose="02020603050405020304" pitchFamily="18" charset="0"/>
                </a:rPr>
                <a:t>17.8%</a:t>
              </a:r>
              <a:r>
                <a:rPr lang="en-IN" sz="1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Tw Cen MT" panose="020B0602020104020603" pitchFamily="34" charset="0"/>
                  <a:ea typeface="Times New Roman" panose="02020603050405020304" pitchFamily="18" charset="0"/>
                </a:rPr>
                <a:t> if they had produced these almirahs.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IN" sz="600" kern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w Cen MT" panose="020B0602020104020603" pitchFamily="34" charset="0"/>
                <a:ea typeface="Times New Roman" panose="02020603050405020304" pitchFamily="18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Tw Cen MT" panose="020B06020201040206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Average net profit percentage of these two year goes from </a:t>
              </a:r>
              <a:r>
                <a:rPr lang="en-IN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Tw Cen MT" panose="020B06020201040206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12.9%</a:t>
              </a:r>
              <a:r>
                <a:rPr lang="en-IN" sz="1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Tw Cen MT" panose="020B06020201040206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to </a:t>
              </a:r>
              <a:r>
                <a:rPr lang="en-IN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Tw Cen MT" panose="020B06020201040206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27.4%</a:t>
              </a:r>
              <a:r>
                <a:rPr lang="en-IN" sz="1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Tw Cen MT" panose="020B06020201040206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which is reasonably good.</a:t>
              </a:r>
              <a:endParaRPr lang="en-IN" sz="1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88" name="Chart 187">
              <a:extLst>
                <a:ext uri="{FF2B5EF4-FFF2-40B4-BE49-F238E27FC236}">
                  <a16:creationId xmlns:a16="http://schemas.microsoft.com/office/drawing/2014/main" id="{7FE8B3D8-991D-F2E9-047C-9DFD48B0819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97768673"/>
                </p:ext>
              </p:extLst>
            </p:nvPr>
          </p:nvGraphicFramePr>
          <p:xfrm>
            <a:off x="-3319350" y="1230373"/>
            <a:ext cx="5152546" cy="29080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FE8A483-A260-4B34-A80D-2541DE18223B}"/>
              </a:ext>
            </a:extLst>
          </p:cNvPr>
          <p:cNvGrpSpPr/>
          <p:nvPr/>
        </p:nvGrpSpPr>
        <p:grpSpPr>
          <a:xfrm>
            <a:off x="-7656384" y="708024"/>
            <a:ext cx="10324865" cy="5473703"/>
            <a:chOff x="-7657740" y="708024"/>
            <a:chExt cx="10324865" cy="5473703"/>
          </a:xfrm>
        </p:grpSpPr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C08BEE31-85CB-A386-05C4-78858ECB50BC}"/>
                </a:ext>
              </a:extLst>
            </p:cNvPr>
            <p:cNvGrpSpPr/>
            <p:nvPr/>
          </p:nvGrpSpPr>
          <p:grpSpPr>
            <a:xfrm>
              <a:off x="-7657740" y="708024"/>
              <a:ext cx="10324865" cy="5473703"/>
              <a:chOff x="-7885484" y="692149"/>
              <a:chExt cx="10324865" cy="5473703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D1C5417-A181-8155-0A15-9860A7FA5CD6}"/>
                  </a:ext>
                </a:extLst>
              </p:cNvPr>
              <p:cNvGrpSpPr/>
              <p:nvPr/>
            </p:nvGrpSpPr>
            <p:grpSpPr>
              <a:xfrm>
                <a:off x="-7885484" y="692149"/>
                <a:ext cx="10324865" cy="5473703"/>
                <a:chOff x="-6324600" y="0"/>
                <a:chExt cx="10324865" cy="6858000"/>
              </a:xfrm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ACA607B-A470-39CD-A44E-72BA2EE879D0}"/>
                    </a:ext>
                  </a:extLst>
                </p:cNvPr>
                <p:cNvSpPr/>
                <p:nvPr/>
              </p:nvSpPr>
              <p:spPr>
                <a:xfrm>
                  <a:off x="-6324600" y="0"/>
                  <a:ext cx="9848850" cy="6858000"/>
                </a:xfrm>
                <a:prstGeom prst="rect">
                  <a:avLst/>
                </a:prstGeom>
                <a:solidFill>
                  <a:srgbClr val="FC9D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50ECF0EE-79D7-99B2-6A9E-AF62EFF70485}"/>
                    </a:ext>
                  </a:extLst>
                </p:cNvPr>
                <p:cNvGrpSpPr/>
                <p:nvPr/>
              </p:nvGrpSpPr>
              <p:grpSpPr>
                <a:xfrm>
                  <a:off x="3325895" y="2092012"/>
                  <a:ext cx="674370" cy="676566"/>
                  <a:chOff x="8202695" y="3649593"/>
                  <a:chExt cx="674370" cy="676566"/>
                </a:xfrm>
              </p:grpSpPr>
              <p:sp>
                <p:nvSpPr>
                  <p:cNvPr id="20" name="Rectangle: Top Corners Rounded 19">
                    <a:extLst>
                      <a:ext uri="{FF2B5EF4-FFF2-40B4-BE49-F238E27FC236}">
                        <a16:creationId xmlns:a16="http://schemas.microsoft.com/office/drawing/2014/main" id="{72C2BE4F-1F2C-45DE-B524-7933E439A21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242767" y="3807876"/>
                    <a:ext cx="676566" cy="360000"/>
                  </a:xfrm>
                  <a:prstGeom prst="round2SameRect">
                    <a:avLst/>
                  </a:prstGeom>
                  <a:solidFill>
                    <a:srgbClr val="FC9D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7C0E9063-355A-C55B-F6AF-15FB366F0CE8}"/>
                      </a:ext>
                    </a:extLst>
                  </p:cNvPr>
                  <p:cNvSpPr txBox="1"/>
                  <p:nvPr/>
                </p:nvSpPr>
                <p:spPr>
                  <a:xfrm>
                    <a:off x="8202695" y="3670018"/>
                    <a:ext cx="674370" cy="6555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800" b="1" dirty="0">
                        <a:solidFill>
                          <a:srgbClr val="FACDB0"/>
                        </a:solidFill>
                        <a:latin typeface="DAGGERSQUARE" pitchFamily="50" charset="0"/>
                      </a:rPr>
                      <a:t>3</a:t>
                    </a:r>
                  </a:p>
                </p:txBody>
              </p:sp>
            </p:grpSp>
          </p:grp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5D17E5A7-D189-EE12-FA68-B2D37F6B8B1F}"/>
                  </a:ext>
                </a:extLst>
              </p:cNvPr>
              <p:cNvSpPr txBox="1"/>
              <p:nvPr/>
            </p:nvSpPr>
            <p:spPr>
              <a:xfrm>
                <a:off x="-4895635" y="4767367"/>
                <a:ext cx="536801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Average Selling Price of powder coated almirah 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Rs 13,184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Breakeven Point (For retail Business)  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485 units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Recovery of the investment in 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3 years 9 months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With average profit % of 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54%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50C97358-779C-6D0D-195A-A459D1B838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580558" y="1243609"/>
              <a:ext cx="5767316" cy="3359187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421A3DA-F9A4-9FFD-08AD-FD352394789E}"/>
              </a:ext>
            </a:extLst>
          </p:cNvPr>
          <p:cNvGrpSpPr/>
          <p:nvPr/>
        </p:nvGrpSpPr>
        <p:grpSpPr>
          <a:xfrm>
            <a:off x="-8514005" y="692148"/>
            <a:ext cx="10323021" cy="5486407"/>
            <a:chOff x="-8514005" y="701673"/>
            <a:chExt cx="10323021" cy="5486407"/>
          </a:xfrm>
        </p:grpSpPr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982ACE95-5B99-B06C-0E40-960965079ED9}"/>
                </a:ext>
              </a:extLst>
            </p:cNvPr>
            <p:cNvGrpSpPr/>
            <p:nvPr/>
          </p:nvGrpSpPr>
          <p:grpSpPr>
            <a:xfrm>
              <a:off x="-8514005" y="701673"/>
              <a:ext cx="10323021" cy="5486407"/>
              <a:chOff x="-8880966" y="692149"/>
              <a:chExt cx="10323021" cy="5486407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0F3DF20-F3C4-4628-0A51-B9917BD7FD39}"/>
                  </a:ext>
                </a:extLst>
              </p:cNvPr>
              <p:cNvGrpSpPr/>
              <p:nvPr/>
            </p:nvGrpSpPr>
            <p:grpSpPr>
              <a:xfrm>
                <a:off x="-8880966" y="692149"/>
                <a:ext cx="10323021" cy="5486407"/>
                <a:chOff x="-7429500" y="0"/>
                <a:chExt cx="10323021" cy="6858000"/>
              </a:xfrm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BEF2DE4A-11AE-490E-3223-C950FC031F77}"/>
                    </a:ext>
                  </a:extLst>
                </p:cNvPr>
                <p:cNvSpPr/>
                <p:nvPr/>
              </p:nvSpPr>
              <p:spPr>
                <a:xfrm>
                  <a:off x="-7429500" y="0"/>
                  <a:ext cx="9848850" cy="6858000"/>
                </a:xfrm>
                <a:prstGeom prst="rect">
                  <a:avLst/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B09D36F0-343C-DCB3-5A6F-A417E5DBC487}"/>
                    </a:ext>
                  </a:extLst>
                </p:cNvPr>
                <p:cNvGrpSpPr/>
                <p:nvPr/>
              </p:nvGrpSpPr>
              <p:grpSpPr>
                <a:xfrm>
                  <a:off x="2219151" y="1474144"/>
                  <a:ext cx="674370" cy="674999"/>
                  <a:chOff x="8200851" y="3493390"/>
                  <a:chExt cx="674370" cy="674999"/>
                </a:xfrm>
              </p:grpSpPr>
              <p:sp>
                <p:nvSpPr>
                  <p:cNvPr id="25" name="Rectangle: Top Corners Rounded 24">
                    <a:extLst>
                      <a:ext uri="{FF2B5EF4-FFF2-40B4-BE49-F238E27FC236}">
                        <a16:creationId xmlns:a16="http://schemas.microsoft.com/office/drawing/2014/main" id="{51988C17-1728-577E-5E9A-F28FE1E4A23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200537" y="3650890"/>
                    <a:ext cx="674999" cy="360000"/>
                  </a:xfrm>
                  <a:prstGeom prst="round2SameRect">
                    <a:avLst/>
                  </a:prstGeom>
                  <a:solidFill>
                    <a:srgbClr val="FF426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0D5B01CC-DFA8-C59F-DE3C-45EC4930D299}"/>
                      </a:ext>
                    </a:extLst>
                  </p:cNvPr>
                  <p:cNvSpPr txBox="1"/>
                  <p:nvPr/>
                </p:nvSpPr>
                <p:spPr>
                  <a:xfrm>
                    <a:off x="8200851" y="3514365"/>
                    <a:ext cx="674370" cy="6540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800" b="1" dirty="0">
                        <a:solidFill>
                          <a:srgbClr val="FC9D99"/>
                        </a:solidFill>
                        <a:latin typeface="DAGGERSQUARE" pitchFamily="50" charset="0"/>
                      </a:rPr>
                      <a:t>4</a:t>
                    </a:r>
                  </a:p>
                </p:txBody>
              </p:sp>
            </p:grpSp>
          </p:grp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9C02E6F4-26DA-BFC8-AFCE-836D186E5503}"/>
                  </a:ext>
                </a:extLst>
              </p:cNvPr>
              <p:cNvSpPr txBox="1"/>
              <p:nvPr/>
            </p:nvSpPr>
            <p:spPr>
              <a:xfrm>
                <a:off x="-5945676" y="4745084"/>
                <a:ext cx="536801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Average Selling Price of powder coated almirah 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Rs 10,520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Breakeven Point (For retail Business)  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1229 units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Recovery of the investment in 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1 year 11 months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With average profit % of 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19.72%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749F38B-DFD6-4645-372C-4703D3018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5480055" y="1229292"/>
              <a:ext cx="5742930" cy="3359187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83E59D2-C7FC-758C-5DFA-C506C133933D}"/>
              </a:ext>
            </a:extLst>
          </p:cNvPr>
          <p:cNvGrpSpPr/>
          <p:nvPr/>
        </p:nvGrpSpPr>
        <p:grpSpPr>
          <a:xfrm>
            <a:off x="-9415435" y="692148"/>
            <a:ext cx="10281522" cy="5486407"/>
            <a:chOff x="-9375362" y="704846"/>
            <a:chExt cx="10281522" cy="5486407"/>
          </a:xfrm>
          <a:solidFill>
            <a:srgbClr val="84AF9B"/>
          </a:solidFill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9E18289-863F-FC12-0277-EF8A694A71E6}"/>
                </a:ext>
              </a:extLst>
            </p:cNvPr>
            <p:cNvGrpSpPr/>
            <p:nvPr/>
          </p:nvGrpSpPr>
          <p:grpSpPr>
            <a:xfrm>
              <a:off x="-9375362" y="704846"/>
              <a:ext cx="10281522" cy="5486407"/>
              <a:chOff x="-7429500" y="0"/>
              <a:chExt cx="10281522" cy="6858000"/>
            </a:xfrm>
            <a:grpFill/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D9434F5-884B-8C39-7042-F875E43CA4A9}"/>
                  </a:ext>
                </a:extLst>
              </p:cNvPr>
              <p:cNvSpPr/>
              <p:nvPr/>
            </p:nvSpPr>
            <p:spPr>
              <a:xfrm>
                <a:off x="-7429500" y="0"/>
                <a:ext cx="9848850" cy="6858000"/>
              </a:xfrm>
              <a:prstGeom prst="rect">
                <a:avLst/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4B6DC34F-C1A7-39C4-2BCA-B67A60E8203D}"/>
                  </a:ext>
                </a:extLst>
              </p:cNvPr>
              <p:cNvGrpSpPr/>
              <p:nvPr/>
            </p:nvGrpSpPr>
            <p:grpSpPr>
              <a:xfrm>
                <a:off x="2177652" y="774157"/>
                <a:ext cx="674370" cy="674999"/>
                <a:chOff x="8159352" y="2793403"/>
                <a:chExt cx="674370" cy="674999"/>
              </a:xfrm>
              <a:grpFill/>
            </p:grpSpPr>
            <p:sp>
              <p:nvSpPr>
                <p:cNvPr id="33" name="Rectangle: Top Corners Rounded 32">
                  <a:extLst>
                    <a:ext uri="{FF2B5EF4-FFF2-40B4-BE49-F238E27FC236}">
                      <a16:creationId xmlns:a16="http://schemas.microsoft.com/office/drawing/2014/main" id="{CFD3D726-6762-1607-64A6-9739F45FC0AC}"/>
                    </a:ext>
                  </a:extLst>
                </p:cNvPr>
                <p:cNvSpPr/>
                <p:nvPr/>
              </p:nvSpPr>
              <p:spPr>
                <a:xfrm rot="5400000">
                  <a:off x="8199101" y="2950903"/>
                  <a:ext cx="674999" cy="360000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B3F32EF-4FFC-3E73-8DA8-DD581CEB507B}"/>
                    </a:ext>
                  </a:extLst>
                </p:cNvPr>
                <p:cNvSpPr txBox="1"/>
                <p:nvPr/>
              </p:nvSpPr>
              <p:spPr>
                <a:xfrm>
                  <a:off x="8159352" y="2804457"/>
                  <a:ext cx="674370" cy="6540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rgbClr val="FF4266"/>
                      </a:solidFill>
                      <a:latin typeface="DAGGERSQUARE" pitchFamily="50" charset="0"/>
                    </a:rPr>
                    <a:t>5</a:t>
                  </a:r>
                </a:p>
              </p:txBody>
            </p:sp>
          </p:grpSp>
        </p:grpSp>
        <p:graphicFrame>
          <p:nvGraphicFramePr>
            <p:cNvPr id="36" name="Chart 35">
              <a:extLst>
                <a:ext uri="{FF2B5EF4-FFF2-40B4-BE49-F238E27FC236}">
                  <a16:creationId xmlns:a16="http://schemas.microsoft.com/office/drawing/2014/main" id="{B6CB7F8E-B1BD-6C26-44E1-B80EB6A1AA3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23507188"/>
                </p:ext>
              </p:extLst>
            </p:nvPr>
          </p:nvGraphicFramePr>
          <p:xfrm>
            <a:off x="-4915280" y="1075304"/>
            <a:ext cx="4485511" cy="223972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graphicFrame>
          <p:nvGraphicFramePr>
            <p:cNvPr id="37" name="Chart 36">
              <a:extLst>
                <a:ext uri="{FF2B5EF4-FFF2-40B4-BE49-F238E27FC236}">
                  <a16:creationId xmlns:a16="http://schemas.microsoft.com/office/drawing/2014/main" id="{95AF0F0C-DAD1-2573-B1A4-F801CCB9F4A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50707522"/>
                </p:ext>
              </p:extLst>
            </p:nvPr>
          </p:nvGraphicFramePr>
          <p:xfrm>
            <a:off x="-4924201" y="3487720"/>
            <a:ext cx="4502845" cy="23264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8351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2.22222E-6 L 0.55313 -0.0004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5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22222E-6 L 0.55442 0.0002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416 L 0.56211 -0.0027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9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07407E-6 L 0.56471 -0.0039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29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00139 L 0.57213 -0.00394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07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5BCB94-7EC9-A1A2-19C9-6DFC7D499F17}"/>
              </a:ext>
            </a:extLst>
          </p:cNvPr>
          <p:cNvSpPr txBox="1"/>
          <p:nvPr/>
        </p:nvSpPr>
        <p:spPr>
          <a:xfrm>
            <a:off x="1504938" y="3044279"/>
            <a:ext cx="53810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25245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01. </a:t>
            </a:r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In that manufacturing unit they should focus on producing 4 products the most that are </a:t>
            </a:r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Regular Shoe </a:t>
            </a:r>
            <a:r>
              <a:rPr lang="en-IN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Daraj</a:t>
            </a:r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, Royal, Side dressing and Regular. </a:t>
            </a:r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23BF2C-8F8C-E4CB-CDBD-AAD41783183E}"/>
              </a:ext>
            </a:extLst>
          </p:cNvPr>
          <p:cNvSpPr txBox="1"/>
          <p:nvPr/>
        </p:nvSpPr>
        <p:spPr>
          <a:xfrm>
            <a:off x="1504937" y="3898489"/>
            <a:ext cx="5269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A956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02. </a:t>
            </a:r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Last three month </a:t>
            </a:r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(October, November, December) </a:t>
            </a:r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have a high demand so they should produce the almirahs accordingly.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2FD64A-4625-435F-86E8-B9DBC995EDF6}"/>
              </a:ext>
            </a:extLst>
          </p:cNvPr>
          <p:cNvSpPr txBox="1"/>
          <p:nvPr/>
        </p:nvSpPr>
        <p:spPr>
          <a:xfrm>
            <a:off x="1504937" y="4568033"/>
            <a:ext cx="5381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95E78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03.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They should sperate the business from their home. Also, they should digitize it for customer satisfaction and retention.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526F7-5F89-7B30-009A-A8C6C341CA50}"/>
              </a:ext>
            </a:extLst>
          </p:cNvPr>
          <p:cNvSpPr txBox="1"/>
          <p:nvPr/>
        </p:nvSpPr>
        <p:spPr>
          <a:xfrm>
            <a:off x="1504937" y="1964114"/>
            <a:ext cx="5698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They should build the manufacturing unit as it is solving the problem of the business. And also creating new opportunities.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F1BC56-C8E5-BF34-F46D-59F655888757}"/>
              </a:ext>
            </a:extLst>
          </p:cNvPr>
          <p:cNvSpPr txBox="1"/>
          <p:nvPr/>
        </p:nvSpPr>
        <p:spPr>
          <a:xfrm>
            <a:off x="2041448" y="1173657"/>
            <a:ext cx="3804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Recommendations</a:t>
            </a:r>
          </a:p>
        </p:txBody>
      </p:sp>
      <p:pic>
        <p:nvPicPr>
          <p:cNvPr id="1026" name="Picture 2" descr="Good quality ">
            <a:extLst>
              <a:ext uri="{FF2B5EF4-FFF2-40B4-BE49-F238E27FC236}">
                <a16:creationId xmlns:a16="http://schemas.microsoft.com/office/drawing/2014/main" id="{74513935-9211-AB58-659D-95CD138B3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38" y="1047714"/>
            <a:ext cx="609999" cy="60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C5CC1B-C850-947D-DC2B-382BA3C7DF7E}"/>
              </a:ext>
            </a:extLst>
          </p:cNvPr>
          <p:cNvSpPr txBox="1"/>
          <p:nvPr/>
        </p:nvSpPr>
        <p:spPr>
          <a:xfrm>
            <a:off x="1504937" y="5237577"/>
            <a:ext cx="459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758F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04.</a:t>
            </a:r>
            <a:r>
              <a:rPr lang="en-US" b="1" dirty="0">
                <a:solidFill>
                  <a:srgbClr val="695E78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Stop buying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Indori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 Almirahs from other cities.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CEFFA0-B9B0-122A-11EF-A09C305A8653}"/>
              </a:ext>
            </a:extLst>
          </p:cNvPr>
          <p:cNvGrpSpPr/>
          <p:nvPr/>
        </p:nvGrpSpPr>
        <p:grpSpPr>
          <a:xfrm>
            <a:off x="7774399" y="1932981"/>
            <a:ext cx="5269086" cy="2992036"/>
            <a:chOff x="7774399" y="1801101"/>
            <a:chExt cx="5269086" cy="2992036"/>
          </a:xfrm>
        </p:grpSpPr>
        <p:pic>
          <p:nvPicPr>
            <p:cNvPr id="1028" name="Picture 4" descr="Trend ">
              <a:extLst>
                <a:ext uri="{FF2B5EF4-FFF2-40B4-BE49-F238E27FC236}">
                  <a16:creationId xmlns:a16="http://schemas.microsoft.com/office/drawing/2014/main" id="{994C8240-FEE2-3D13-AD7B-22325CB770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4399" y="1801101"/>
              <a:ext cx="2097388" cy="2097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BEE805-3E4C-5C9F-6911-EA78ED535C18}"/>
                </a:ext>
              </a:extLst>
            </p:cNvPr>
            <p:cNvSpPr txBox="1"/>
            <p:nvPr/>
          </p:nvSpPr>
          <p:spPr>
            <a:xfrm>
              <a:off x="7774399" y="4085251"/>
              <a:ext cx="5269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25245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Growth </a:t>
              </a:r>
            </a:p>
            <a:p>
              <a:r>
                <a:rPr lang="en-US" sz="2000" b="1" dirty="0">
                  <a:solidFill>
                    <a:srgbClr val="F25245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New Opportunities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440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430608B-0699-459E-AEF8-5A0B5450FE05}"/>
              </a:ext>
            </a:extLst>
          </p:cNvPr>
          <p:cNvSpPr/>
          <p:nvPr/>
        </p:nvSpPr>
        <p:spPr>
          <a:xfrm>
            <a:off x="695326" y="693738"/>
            <a:ext cx="10796587" cy="5459412"/>
          </a:xfrm>
          <a:prstGeom prst="rect">
            <a:avLst/>
          </a:prstGeom>
          <a:gradFill flip="none" rotWithShape="1">
            <a:gsLst>
              <a:gs pos="0">
                <a:srgbClr val="FC9D99">
                  <a:shade val="30000"/>
                  <a:satMod val="115000"/>
                </a:srgbClr>
              </a:gs>
              <a:gs pos="50000">
                <a:srgbClr val="FC9D99">
                  <a:shade val="67500"/>
                  <a:satMod val="115000"/>
                </a:srgbClr>
              </a:gs>
              <a:gs pos="100000">
                <a:srgbClr val="FC9D99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83DBDA-88B7-493D-9B65-582E914C9A41}"/>
              </a:ext>
            </a:extLst>
          </p:cNvPr>
          <p:cNvSpPr txBox="1"/>
          <p:nvPr/>
        </p:nvSpPr>
        <p:spPr>
          <a:xfrm>
            <a:off x="2792049" y="2603544"/>
            <a:ext cx="66031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DE0D47-AC40-47A3-479F-91A38CE7EFC5}"/>
              </a:ext>
            </a:extLst>
          </p:cNvPr>
          <p:cNvSpPr/>
          <p:nvPr/>
        </p:nvSpPr>
        <p:spPr>
          <a:xfrm>
            <a:off x="695325" y="2780980"/>
            <a:ext cx="1040168" cy="1091681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989DF0-032F-0BF1-CE92-12292845E2B9}"/>
              </a:ext>
            </a:extLst>
          </p:cNvPr>
          <p:cNvSpPr/>
          <p:nvPr/>
        </p:nvSpPr>
        <p:spPr>
          <a:xfrm>
            <a:off x="10451744" y="2780979"/>
            <a:ext cx="1040168" cy="1091681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35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F4A44D65-32E6-4C39-BF89-058862338902}"/>
              </a:ext>
            </a:extLst>
          </p:cNvPr>
          <p:cNvGrpSpPr/>
          <p:nvPr/>
        </p:nvGrpSpPr>
        <p:grpSpPr>
          <a:xfrm>
            <a:off x="1226004" y="2762250"/>
            <a:ext cx="1752146" cy="2627086"/>
            <a:chOff x="6826704" y="2762250"/>
            <a:chExt cx="1752146" cy="2627086"/>
          </a:xfrm>
          <a:effectLst>
            <a:outerShdw blurRad="76200" sx="102000" sy="102000" algn="ctr" rotWithShape="0">
              <a:prstClr val="black">
                <a:alpha val="12000"/>
              </a:prstClr>
            </a:outerShdw>
          </a:effectLst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7B8B887-7E16-4D3C-AEE7-7E9FD0E73F05}"/>
                </a:ext>
              </a:extLst>
            </p:cNvPr>
            <p:cNvSpPr/>
            <p:nvPr/>
          </p:nvSpPr>
          <p:spPr>
            <a:xfrm>
              <a:off x="6826704" y="2762250"/>
              <a:ext cx="1752146" cy="2627086"/>
            </a:xfrm>
            <a:prstGeom prst="roundRect">
              <a:avLst>
                <a:gd name="adj" fmla="val 3846"/>
              </a:avLst>
            </a:prstGeom>
            <a:solidFill>
              <a:srgbClr val="FFA9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4472F78-81A6-4E24-B6CF-2E292498C758}"/>
                </a:ext>
              </a:extLst>
            </p:cNvPr>
            <p:cNvSpPr txBox="1"/>
            <p:nvPr/>
          </p:nvSpPr>
          <p:spPr>
            <a:xfrm>
              <a:off x="6926717" y="4267750"/>
              <a:ext cx="156958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Any real business organized or unorganized like manufacturing, vendors etc.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4086C3-89D4-48AF-BA02-D0D069BDD99A}"/>
                </a:ext>
              </a:extLst>
            </p:cNvPr>
            <p:cNvSpPr txBox="1"/>
            <p:nvPr/>
          </p:nvSpPr>
          <p:spPr>
            <a:xfrm>
              <a:off x="6926716" y="3977090"/>
              <a:ext cx="15695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Reach a Business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063B9D4-C710-4650-BF7B-E106CF3889C7}"/>
                </a:ext>
              </a:extLst>
            </p:cNvPr>
            <p:cNvCxnSpPr>
              <a:cxnSpLocks/>
            </p:cNvCxnSpPr>
            <p:nvPr/>
          </p:nvCxnSpPr>
          <p:spPr>
            <a:xfrm>
              <a:off x="6826704" y="3848100"/>
              <a:ext cx="1752146" cy="0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AA484D1-738E-4385-9C68-FD06A03D0BBC}"/>
                </a:ext>
              </a:extLst>
            </p:cNvPr>
            <p:cNvSpPr/>
            <p:nvPr/>
          </p:nvSpPr>
          <p:spPr>
            <a:xfrm>
              <a:off x="8124826" y="5033963"/>
              <a:ext cx="238124" cy="2381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3B19A9A-C31C-42A5-9887-F775E74E1881}"/>
                </a:ext>
              </a:extLst>
            </p:cNvPr>
            <p:cNvGrpSpPr/>
            <p:nvPr/>
          </p:nvGrpSpPr>
          <p:grpSpPr>
            <a:xfrm>
              <a:off x="8212190" y="5097993"/>
              <a:ext cx="73669" cy="78586"/>
              <a:chOff x="8212190" y="5097993"/>
              <a:chExt cx="73669" cy="78586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B8EB982-BF8F-4755-8DEB-569A5C3E6B04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8249880" y="5097993"/>
                <a:ext cx="0" cy="73670"/>
              </a:xfrm>
              <a:prstGeom prst="line">
                <a:avLst/>
              </a:prstGeom>
              <a:ln w="19050">
                <a:solidFill>
                  <a:srgbClr val="FFA95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9ADFDB4-1CCE-4341-A293-D6BA171DD7A5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8249025" y="5139744"/>
                <a:ext cx="0" cy="73669"/>
              </a:xfrm>
              <a:prstGeom prst="line">
                <a:avLst/>
              </a:prstGeom>
              <a:ln w="19050">
                <a:solidFill>
                  <a:srgbClr val="FFA95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9667143-93DC-4266-BD99-74226D875F89}"/>
              </a:ext>
            </a:extLst>
          </p:cNvPr>
          <p:cNvGrpSpPr/>
          <p:nvPr/>
        </p:nvGrpSpPr>
        <p:grpSpPr>
          <a:xfrm>
            <a:off x="3217636" y="2762250"/>
            <a:ext cx="1752146" cy="2627086"/>
            <a:chOff x="6826704" y="2762250"/>
            <a:chExt cx="1752146" cy="2627086"/>
          </a:xfrm>
          <a:effectLst>
            <a:outerShdw blurRad="76200" sx="102000" sy="102000" algn="ctr" rotWithShape="0">
              <a:prstClr val="black">
                <a:alpha val="12000"/>
              </a:prstClr>
            </a:outerShdw>
          </a:effectLst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4CBEBF1-5985-4CBE-9260-60D1E21359FB}"/>
                </a:ext>
              </a:extLst>
            </p:cNvPr>
            <p:cNvSpPr/>
            <p:nvPr/>
          </p:nvSpPr>
          <p:spPr>
            <a:xfrm>
              <a:off x="6826704" y="2762250"/>
              <a:ext cx="1752146" cy="2627086"/>
            </a:xfrm>
            <a:prstGeom prst="roundRect">
              <a:avLst>
                <a:gd name="adj" fmla="val 38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8BE67A-327E-41CF-A002-3FEAAA23A38F}"/>
                </a:ext>
              </a:extLst>
            </p:cNvPr>
            <p:cNvSpPr txBox="1"/>
            <p:nvPr/>
          </p:nvSpPr>
          <p:spPr>
            <a:xfrm>
              <a:off x="6926717" y="4267750"/>
              <a:ext cx="15695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Find out the problems that the business is facing. And set the objectives.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8693DC0-F93E-4721-91AA-D02700B951A1}"/>
                </a:ext>
              </a:extLst>
            </p:cNvPr>
            <p:cNvSpPr txBox="1"/>
            <p:nvPr/>
          </p:nvSpPr>
          <p:spPr>
            <a:xfrm>
              <a:off x="6926717" y="3977090"/>
              <a:ext cx="1390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Find Problems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A3AF99-5E21-47E7-869A-A37506190811}"/>
                </a:ext>
              </a:extLst>
            </p:cNvPr>
            <p:cNvCxnSpPr>
              <a:cxnSpLocks/>
            </p:cNvCxnSpPr>
            <p:nvPr/>
          </p:nvCxnSpPr>
          <p:spPr>
            <a:xfrm>
              <a:off x="6826704" y="3848100"/>
              <a:ext cx="1752146" cy="0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608156-33F2-43D9-8662-4675FE5A1F1B}"/>
                </a:ext>
              </a:extLst>
            </p:cNvPr>
            <p:cNvSpPr/>
            <p:nvPr/>
          </p:nvSpPr>
          <p:spPr>
            <a:xfrm>
              <a:off x="8124826" y="5033963"/>
              <a:ext cx="238124" cy="238124"/>
            </a:xfrm>
            <a:prstGeom prst="ellipse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514A7B1-C1C8-467D-A01B-D36542CB9EFF}"/>
                </a:ext>
              </a:extLst>
            </p:cNvPr>
            <p:cNvGrpSpPr/>
            <p:nvPr/>
          </p:nvGrpSpPr>
          <p:grpSpPr>
            <a:xfrm>
              <a:off x="8212190" y="5095612"/>
              <a:ext cx="73669" cy="83348"/>
              <a:chOff x="8212190" y="5095612"/>
              <a:chExt cx="73669" cy="83348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BDAA465-547B-4ECC-B6D1-E1369A586602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8249880" y="5095612"/>
                <a:ext cx="0" cy="73670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5A0CB8A-40D1-4202-839B-7945E0946D98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8249025" y="5142125"/>
                <a:ext cx="0" cy="73669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F690CB8-19D3-44FB-9668-D3551C256C04}"/>
              </a:ext>
            </a:extLst>
          </p:cNvPr>
          <p:cNvGrpSpPr/>
          <p:nvPr/>
        </p:nvGrpSpPr>
        <p:grpSpPr>
          <a:xfrm>
            <a:off x="5209268" y="2762250"/>
            <a:ext cx="1752146" cy="2627086"/>
            <a:chOff x="6826704" y="2762250"/>
            <a:chExt cx="1752146" cy="2627086"/>
          </a:xfrm>
          <a:effectLst>
            <a:outerShdw blurRad="76200" sx="102000" sy="102000" algn="ctr" rotWithShape="0">
              <a:prstClr val="black">
                <a:alpha val="12000"/>
              </a:prstClr>
            </a:outerShdw>
          </a:effectLst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469CC1D8-6BB4-42AF-8166-4A4B13F2634C}"/>
                </a:ext>
              </a:extLst>
            </p:cNvPr>
            <p:cNvSpPr/>
            <p:nvPr/>
          </p:nvSpPr>
          <p:spPr>
            <a:xfrm>
              <a:off x="6826704" y="2762250"/>
              <a:ext cx="1752146" cy="2627086"/>
            </a:xfrm>
            <a:prstGeom prst="roundRect">
              <a:avLst>
                <a:gd name="adj" fmla="val 38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640A274-F167-4B4B-AFD8-920E959D6643}"/>
                </a:ext>
              </a:extLst>
            </p:cNvPr>
            <p:cNvSpPr txBox="1"/>
            <p:nvPr/>
          </p:nvSpPr>
          <p:spPr>
            <a:xfrm>
              <a:off x="6926717" y="4267750"/>
              <a:ext cx="15695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Collect data related to the objectives and problem. Data should be primary.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58373C7-B44A-496C-A470-7C0E55DB4CB2}"/>
                </a:ext>
              </a:extLst>
            </p:cNvPr>
            <p:cNvSpPr txBox="1"/>
            <p:nvPr/>
          </p:nvSpPr>
          <p:spPr>
            <a:xfrm>
              <a:off x="6926717" y="3977090"/>
              <a:ext cx="1390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Collect Data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B63A35E-5D43-4E2C-BD12-A249E5095189}"/>
                </a:ext>
              </a:extLst>
            </p:cNvPr>
            <p:cNvCxnSpPr>
              <a:cxnSpLocks/>
            </p:cNvCxnSpPr>
            <p:nvPr/>
          </p:nvCxnSpPr>
          <p:spPr>
            <a:xfrm>
              <a:off x="6826704" y="3848100"/>
              <a:ext cx="1752146" cy="0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261731F-65AD-494A-93C3-224626E8DC46}"/>
                </a:ext>
              </a:extLst>
            </p:cNvPr>
            <p:cNvSpPr/>
            <p:nvPr/>
          </p:nvSpPr>
          <p:spPr>
            <a:xfrm>
              <a:off x="8124826" y="5033963"/>
              <a:ext cx="238124" cy="238124"/>
            </a:xfrm>
            <a:prstGeom prst="ellipse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43228A5-EB8B-460F-94B3-FD902854FB03}"/>
                </a:ext>
              </a:extLst>
            </p:cNvPr>
            <p:cNvGrpSpPr/>
            <p:nvPr/>
          </p:nvGrpSpPr>
          <p:grpSpPr>
            <a:xfrm>
              <a:off x="8212190" y="5095612"/>
              <a:ext cx="73669" cy="83348"/>
              <a:chOff x="8212190" y="5095612"/>
              <a:chExt cx="73669" cy="83348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6914F63-5F7B-4010-9A84-07C0B93B181F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8249880" y="5095612"/>
                <a:ext cx="0" cy="73670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AEC45D4-52F0-4A1E-A7C1-6436DB9EC128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8249025" y="5142125"/>
                <a:ext cx="0" cy="73669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7982032-8D0D-45F5-81A4-97522FE374BB}"/>
              </a:ext>
            </a:extLst>
          </p:cNvPr>
          <p:cNvGrpSpPr/>
          <p:nvPr/>
        </p:nvGrpSpPr>
        <p:grpSpPr>
          <a:xfrm>
            <a:off x="7200900" y="2762250"/>
            <a:ext cx="1752146" cy="2627086"/>
            <a:chOff x="6826704" y="2762250"/>
            <a:chExt cx="1752146" cy="2627086"/>
          </a:xfrm>
          <a:effectLst>
            <a:outerShdw blurRad="76200" sx="102000" sy="102000" algn="ctr" rotWithShape="0">
              <a:prstClr val="black">
                <a:alpha val="12000"/>
              </a:prstClr>
            </a:outerShdw>
          </a:effectLst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9E800397-DDF6-4D6D-81C4-F9C701D1DC17}"/>
                </a:ext>
              </a:extLst>
            </p:cNvPr>
            <p:cNvSpPr/>
            <p:nvPr/>
          </p:nvSpPr>
          <p:spPr>
            <a:xfrm>
              <a:off x="6826704" y="2762250"/>
              <a:ext cx="1752146" cy="2627086"/>
            </a:xfrm>
            <a:prstGeom prst="roundRect">
              <a:avLst>
                <a:gd name="adj" fmla="val 38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29345C5-E2D7-4A42-877C-63D766D6CED5}"/>
                </a:ext>
              </a:extLst>
            </p:cNvPr>
            <p:cNvSpPr txBox="1"/>
            <p:nvPr/>
          </p:nvSpPr>
          <p:spPr>
            <a:xfrm>
              <a:off x="6926717" y="4267750"/>
              <a:ext cx="162968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Detailed examination of the data for finding useful insights from it, related to the objectives.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6924C71-0417-4B37-890A-FAF04698DBDC}"/>
                </a:ext>
              </a:extLst>
            </p:cNvPr>
            <p:cNvSpPr txBox="1"/>
            <p:nvPr/>
          </p:nvSpPr>
          <p:spPr>
            <a:xfrm>
              <a:off x="6926717" y="3977090"/>
              <a:ext cx="1390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Analysis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9564CB9-86D0-4423-8479-6282920FC3B2}"/>
                </a:ext>
              </a:extLst>
            </p:cNvPr>
            <p:cNvCxnSpPr>
              <a:cxnSpLocks/>
            </p:cNvCxnSpPr>
            <p:nvPr/>
          </p:nvCxnSpPr>
          <p:spPr>
            <a:xfrm>
              <a:off x="6826704" y="3848100"/>
              <a:ext cx="1752146" cy="0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607E23E-6DB9-4B6C-A03D-2481134F76B1}"/>
                </a:ext>
              </a:extLst>
            </p:cNvPr>
            <p:cNvSpPr/>
            <p:nvPr/>
          </p:nvSpPr>
          <p:spPr>
            <a:xfrm>
              <a:off x="8124826" y="5033963"/>
              <a:ext cx="238124" cy="238124"/>
            </a:xfrm>
            <a:prstGeom prst="ellipse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9789B4D-36FC-4DEF-9A65-AC05619B44F3}"/>
                </a:ext>
              </a:extLst>
            </p:cNvPr>
            <p:cNvGrpSpPr/>
            <p:nvPr/>
          </p:nvGrpSpPr>
          <p:grpSpPr>
            <a:xfrm>
              <a:off x="8212190" y="5095612"/>
              <a:ext cx="73669" cy="83348"/>
              <a:chOff x="8212190" y="5095612"/>
              <a:chExt cx="73669" cy="83348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CD15CEFA-6FF8-4F70-86D5-7D949FEDC712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8249880" y="5095612"/>
                <a:ext cx="0" cy="73670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68BC60F-A209-42C9-897C-6992ABA4D1FF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8249025" y="5142125"/>
                <a:ext cx="0" cy="73669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72A0E88-89DD-40C1-88C7-2D72EA93C344}"/>
              </a:ext>
            </a:extLst>
          </p:cNvPr>
          <p:cNvGrpSpPr/>
          <p:nvPr/>
        </p:nvGrpSpPr>
        <p:grpSpPr>
          <a:xfrm>
            <a:off x="9192532" y="2762250"/>
            <a:ext cx="1752146" cy="2627086"/>
            <a:chOff x="6826704" y="2762250"/>
            <a:chExt cx="1752146" cy="2627086"/>
          </a:xfrm>
          <a:effectLst>
            <a:outerShdw blurRad="76200" sx="102000" sy="102000" algn="ctr" rotWithShape="0">
              <a:prstClr val="black">
                <a:alpha val="12000"/>
              </a:prstClr>
            </a:outerShdw>
          </a:effectLst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BAEB57C4-A200-4A58-B987-ABD074E33D45}"/>
                </a:ext>
              </a:extLst>
            </p:cNvPr>
            <p:cNvSpPr/>
            <p:nvPr/>
          </p:nvSpPr>
          <p:spPr>
            <a:xfrm>
              <a:off x="6826704" y="2762250"/>
              <a:ext cx="1752146" cy="2627086"/>
            </a:xfrm>
            <a:prstGeom prst="roundRect">
              <a:avLst>
                <a:gd name="adj" fmla="val 38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9D569A1-F227-4D2F-BA93-82429307DACA}"/>
                </a:ext>
              </a:extLst>
            </p:cNvPr>
            <p:cNvSpPr txBox="1"/>
            <p:nvPr/>
          </p:nvSpPr>
          <p:spPr>
            <a:xfrm>
              <a:off x="6926717" y="4267750"/>
              <a:ext cx="15695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Suggest constrictive solutions for the problem.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F56DF39-2CFF-43C6-A3C7-0985E3DE441B}"/>
                </a:ext>
              </a:extLst>
            </p:cNvPr>
            <p:cNvSpPr txBox="1"/>
            <p:nvPr/>
          </p:nvSpPr>
          <p:spPr>
            <a:xfrm>
              <a:off x="6926717" y="3977090"/>
              <a:ext cx="1390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Suggestions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1B9F581-F306-404E-94C4-7FBFE2D9DC43}"/>
                </a:ext>
              </a:extLst>
            </p:cNvPr>
            <p:cNvCxnSpPr>
              <a:cxnSpLocks/>
            </p:cNvCxnSpPr>
            <p:nvPr/>
          </p:nvCxnSpPr>
          <p:spPr>
            <a:xfrm>
              <a:off x="6826704" y="3848100"/>
              <a:ext cx="1752146" cy="0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73671A0-6D5C-4905-83BB-4A17A2430130}"/>
                </a:ext>
              </a:extLst>
            </p:cNvPr>
            <p:cNvSpPr/>
            <p:nvPr/>
          </p:nvSpPr>
          <p:spPr>
            <a:xfrm>
              <a:off x="8124826" y="5033963"/>
              <a:ext cx="238124" cy="238124"/>
            </a:xfrm>
            <a:prstGeom prst="ellipse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8295B0E8-070A-4576-B161-3F5C1365D883}"/>
                </a:ext>
              </a:extLst>
            </p:cNvPr>
            <p:cNvGrpSpPr/>
            <p:nvPr/>
          </p:nvGrpSpPr>
          <p:grpSpPr>
            <a:xfrm>
              <a:off x="8212190" y="5095612"/>
              <a:ext cx="73669" cy="83348"/>
              <a:chOff x="8212190" y="5095612"/>
              <a:chExt cx="73669" cy="83348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FE876A88-A0E1-489B-A5F9-95274CE90F69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8249880" y="5095612"/>
                <a:ext cx="0" cy="73670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30B2B4D-A7B7-4DEF-930B-6A91B0EC1CDD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8249025" y="5142125"/>
                <a:ext cx="0" cy="73669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5347E587-8F4E-4281-A4F9-73C390D8FA5D}"/>
              </a:ext>
            </a:extLst>
          </p:cNvPr>
          <p:cNvSpPr txBox="1"/>
          <p:nvPr/>
        </p:nvSpPr>
        <p:spPr>
          <a:xfrm>
            <a:off x="3901403" y="816202"/>
            <a:ext cx="43891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About Project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248874F-7EA1-4488-95FC-CE29997D0D60}"/>
              </a:ext>
            </a:extLst>
          </p:cNvPr>
          <p:cNvSpPr txBox="1"/>
          <p:nvPr/>
        </p:nvSpPr>
        <p:spPr>
          <a:xfrm>
            <a:off x="2195337" y="1618894"/>
            <a:ext cx="7780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An independent project work in order to find a real-world and data-driven business problem. Following its analysis, solutions and results.</a:t>
            </a:r>
          </a:p>
        </p:txBody>
      </p:sp>
      <p:pic>
        <p:nvPicPr>
          <p:cNvPr id="3" name="Graphic 2" descr="Handshake with solid fill">
            <a:extLst>
              <a:ext uri="{FF2B5EF4-FFF2-40B4-BE49-F238E27FC236}">
                <a16:creationId xmlns:a16="http://schemas.microsoft.com/office/drawing/2014/main" id="{E78EBF05-DE8D-7217-F417-8B1E9B5C1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9142" y="2858073"/>
            <a:ext cx="1065870" cy="1065870"/>
          </a:xfrm>
          <a:prstGeom prst="rect">
            <a:avLst/>
          </a:prstGeom>
        </p:spPr>
      </p:pic>
      <p:pic>
        <p:nvPicPr>
          <p:cNvPr id="13" name="Graphic 12" descr="Magnifying glass with solid fill">
            <a:extLst>
              <a:ext uri="{FF2B5EF4-FFF2-40B4-BE49-F238E27FC236}">
                <a16:creationId xmlns:a16="http://schemas.microsoft.com/office/drawing/2014/main" id="{BBBC3BEF-9591-65DB-410D-8250086524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73159" y="2971016"/>
            <a:ext cx="823937" cy="823937"/>
          </a:xfrm>
          <a:prstGeom prst="rect">
            <a:avLst/>
          </a:prstGeom>
        </p:spPr>
      </p:pic>
      <p:pic>
        <p:nvPicPr>
          <p:cNvPr id="9" name="Graphic 8" descr="Exclamation mark with solid fill">
            <a:extLst>
              <a:ext uri="{FF2B5EF4-FFF2-40B4-BE49-F238E27FC236}">
                <a16:creationId xmlns:a16="http://schemas.microsoft.com/office/drawing/2014/main" id="{93E24561-930C-FD7C-C32C-2702874663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27610" y="3109569"/>
            <a:ext cx="370274" cy="370274"/>
          </a:xfrm>
          <a:prstGeom prst="rect">
            <a:avLst/>
          </a:prstGeom>
        </p:spPr>
      </p:pic>
      <p:pic>
        <p:nvPicPr>
          <p:cNvPr id="17" name="Graphic 16" descr="Database with solid fill">
            <a:extLst>
              <a:ext uri="{FF2B5EF4-FFF2-40B4-BE49-F238E27FC236}">
                <a16:creationId xmlns:a16="http://schemas.microsoft.com/office/drawing/2014/main" id="{0DA9F85D-7D88-0310-2D94-D18FCF5AC8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67051" y="2940911"/>
            <a:ext cx="854042" cy="854042"/>
          </a:xfrm>
          <a:prstGeom prst="rect">
            <a:avLst/>
          </a:prstGeom>
        </p:spPr>
      </p:pic>
      <p:pic>
        <p:nvPicPr>
          <p:cNvPr id="19" name="Graphic 18" descr="Statistics with solid fill">
            <a:extLst>
              <a:ext uri="{FF2B5EF4-FFF2-40B4-BE49-F238E27FC236}">
                <a16:creationId xmlns:a16="http://schemas.microsoft.com/office/drawing/2014/main" id="{52315FEF-0C13-1500-1CE9-1EEC480886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78125" y="3038945"/>
            <a:ext cx="820897" cy="820897"/>
          </a:xfrm>
          <a:prstGeom prst="rect">
            <a:avLst/>
          </a:prstGeom>
        </p:spPr>
      </p:pic>
      <p:pic>
        <p:nvPicPr>
          <p:cNvPr id="23" name="Graphic 22" descr="Lightbulb and gear with solid fill">
            <a:extLst>
              <a:ext uri="{FF2B5EF4-FFF2-40B4-BE49-F238E27FC236}">
                <a16:creationId xmlns:a16="http://schemas.microsoft.com/office/drawing/2014/main" id="{D2E8DB0A-2F60-24CC-57DF-86EDE76FD3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594916" y="294544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41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F4A44D65-32E6-4C39-BF89-058862338902}"/>
              </a:ext>
            </a:extLst>
          </p:cNvPr>
          <p:cNvGrpSpPr/>
          <p:nvPr/>
        </p:nvGrpSpPr>
        <p:grpSpPr>
          <a:xfrm>
            <a:off x="1226004" y="2762250"/>
            <a:ext cx="1752146" cy="2627086"/>
            <a:chOff x="6826704" y="2762250"/>
            <a:chExt cx="1752146" cy="2627086"/>
          </a:xfrm>
          <a:solidFill>
            <a:schemeClr val="bg1"/>
          </a:solidFill>
          <a:effectLst>
            <a:outerShdw blurRad="76200" sx="102000" sy="102000" algn="ctr" rotWithShape="0">
              <a:prstClr val="black">
                <a:alpha val="12000"/>
              </a:prstClr>
            </a:outerShdw>
          </a:effectLst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7B8B887-7E16-4D3C-AEE7-7E9FD0E73F05}"/>
                </a:ext>
              </a:extLst>
            </p:cNvPr>
            <p:cNvSpPr/>
            <p:nvPr/>
          </p:nvSpPr>
          <p:spPr>
            <a:xfrm>
              <a:off x="6826704" y="2762250"/>
              <a:ext cx="1752146" cy="2627086"/>
            </a:xfrm>
            <a:prstGeom prst="roundRect">
              <a:avLst>
                <a:gd name="adj" fmla="val 38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4472F78-81A6-4E24-B6CF-2E292498C758}"/>
                </a:ext>
              </a:extLst>
            </p:cNvPr>
            <p:cNvSpPr txBox="1"/>
            <p:nvPr/>
          </p:nvSpPr>
          <p:spPr>
            <a:xfrm>
              <a:off x="6926717" y="4267750"/>
              <a:ext cx="1569583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Any real business organized or unorganized like manufacturing, vendors etc.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4086C3-89D4-48AF-BA02-D0D069BDD99A}"/>
                </a:ext>
              </a:extLst>
            </p:cNvPr>
            <p:cNvSpPr txBox="1"/>
            <p:nvPr/>
          </p:nvSpPr>
          <p:spPr>
            <a:xfrm>
              <a:off x="6926716" y="3977090"/>
              <a:ext cx="1569583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Reach a Business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063B9D4-C710-4650-BF7B-E106CF3889C7}"/>
                </a:ext>
              </a:extLst>
            </p:cNvPr>
            <p:cNvCxnSpPr>
              <a:cxnSpLocks/>
            </p:cNvCxnSpPr>
            <p:nvPr/>
          </p:nvCxnSpPr>
          <p:spPr>
            <a:xfrm>
              <a:off x="6826704" y="3848100"/>
              <a:ext cx="1752146" cy="0"/>
            </a:xfrm>
            <a:prstGeom prst="line">
              <a:avLst/>
            </a:prstGeom>
            <a:grpFill/>
            <a:ln w="3175"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AA484D1-738E-4385-9C68-FD06A03D0BBC}"/>
                </a:ext>
              </a:extLst>
            </p:cNvPr>
            <p:cNvSpPr/>
            <p:nvPr/>
          </p:nvSpPr>
          <p:spPr>
            <a:xfrm>
              <a:off x="8124826" y="5033963"/>
              <a:ext cx="238124" cy="238124"/>
            </a:xfrm>
            <a:prstGeom prst="ellipse">
              <a:avLst/>
            </a:prstGeom>
            <a:grp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3B19A9A-C31C-42A5-9887-F775E74E1881}"/>
                </a:ext>
              </a:extLst>
            </p:cNvPr>
            <p:cNvGrpSpPr/>
            <p:nvPr/>
          </p:nvGrpSpPr>
          <p:grpSpPr>
            <a:xfrm>
              <a:off x="8212190" y="5097993"/>
              <a:ext cx="73669" cy="78586"/>
              <a:chOff x="8212190" y="5097993"/>
              <a:chExt cx="73669" cy="78586"/>
            </a:xfrm>
            <a:grpFill/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B8EB982-BF8F-4755-8DEB-569A5C3E6B04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8249880" y="5097993"/>
                <a:ext cx="0" cy="7367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9ADFDB4-1CCE-4341-A293-D6BA171DD7A5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8249025" y="5139744"/>
                <a:ext cx="0" cy="73669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9667143-93DC-4266-BD99-74226D875F89}"/>
              </a:ext>
            </a:extLst>
          </p:cNvPr>
          <p:cNvGrpSpPr/>
          <p:nvPr/>
        </p:nvGrpSpPr>
        <p:grpSpPr>
          <a:xfrm>
            <a:off x="3217636" y="2762250"/>
            <a:ext cx="1752146" cy="2627086"/>
            <a:chOff x="6826704" y="2762250"/>
            <a:chExt cx="1752146" cy="2627086"/>
          </a:xfrm>
          <a:solidFill>
            <a:srgbClr val="F25245"/>
          </a:solidFill>
          <a:effectLst>
            <a:outerShdw blurRad="76200" sx="102000" sy="102000" algn="ctr" rotWithShape="0">
              <a:prstClr val="black">
                <a:alpha val="12000"/>
              </a:prstClr>
            </a:outerShdw>
          </a:effectLst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4CBEBF1-5985-4CBE-9260-60D1E21359FB}"/>
                </a:ext>
              </a:extLst>
            </p:cNvPr>
            <p:cNvSpPr/>
            <p:nvPr/>
          </p:nvSpPr>
          <p:spPr>
            <a:xfrm>
              <a:off x="6826704" y="2762250"/>
              <a:ext cx="1752146" cy="2627086"/>
            </a:xfrm>
            <a:prstGeom prst="roundRect">
              <a:avLst>
                <a:gd name="adj" fmla="val 38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8BE67A-327E-41CF-A002-3FEAAA23A38F}"/>
                </a:ext>
              </a:extLst>
            </p:cNvPr>
            <p:cNvSpPr txBox="1"/>
            <p:nvPr/>
          </p:nvSpPr>
          <p:spPr>
            <a:xfrm>
              <a:off x="6926717" y="4267750"/>
              <a:ext cx="1569583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Find out the problems that the business is facing. And set the objectives.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8693DC0-F93E-4721-91AA-D02700B951A1}"/>
                </a:ext>
              </a:extLst>
            </p:cNvPr>
            <p:cNvSpPr txBox="1"/>
            <p:nvPr/>
          </p:nvSpPr>
          <p:spPr>
            <a:xfrm>
              <a:off x="6926717" y="3977090"/>
              <a:ext cx="1390196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Find Problems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A3AF99-5E21-47E7-869A-A37506190811}"/>
                </a:ext>
              </a:extLst>
            </p:cNvPr>
            <p:cNvCxnSpPr>
              <a:cxnSpLocks/>
            </p:cNvCxnSpPr>
            <p:nvPr/>
          </p:nvCxnSpPr>
          <p:spPr>
            <a:xfrm>
              <a:off x="6826704" y="3848100"/>
              <a:ext cx="1752146" cy="0"/>
            </a:xfrm>
            <a:prstGeom prst="line">
              <a:avLst/>
            </a:prstGeom>
            <a:grpFill/>
            <a:ln w="3175"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608156-33F2-43D9-8662-4675FE5A1F1B}"/>
                </a:ext>
              </a:extLst>
            </p:cNvPr>
            <p:cNvSpPr/>
            <p:nvPr/>
          </p:nvSpPr>
          <p:spPr>
            <a:xfrm>
              <a:off x="8124826" y="5033963"/>
              <a:ext cx="238124" cy="2381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514A7B1-C1C8-467D-A01B-D36542CB9EFF}"/>
                </a:ext>
              </a:extLst>
            </p:cNvPr>
            <p:cNvGrpSpPr/>
            <p:nvPr/>
          </p:nvGrpSpPr>
          <p:grpSpPr>
            <a:xfrm>
              <a:off x="8212190" y="5095612"/>
              <a:ext cx="73669" cy="83348"/>
              <a:chOff x="8212190" y="5095612"/>
              <a:chExt cx="73669" cy="83348"/>
            </a:xfrm>
            <a:grpFill/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BDAA465-547B-4ECC-B6D1-E1369A586602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8249880" y="5095612"/>
                <a:ext cx="0" cy="73670"/>
              </a:xfrm>
              <a:prstGeom prst="line">
                <a:avLst/>
              </a:prstGeom>
              <a:grpFill/>
              <a:ln w="19050">
                <a:solidFill>
                  <a:srgbClr val="F2524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5A0CB8A-40D1-4202-839B-7945E0946D98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8249025" y="5142125"/>
                <a:ext cx="0" cy="73669"/>
              </a:xfrm>
              <a:prstGeom prst="line">
                <a:avLst/>
              </a:prstGeom>
              <a:grpFill/>
              <a:ln w="19050">
                <a:solidFill>
                  <a:srgbClr val="F2524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F690CB8-19D3-44FB-9668-D3551C256C04}"/>
              </a:ext>
            </a:extLst>
          </p:cNvPr>
          <p:cNvGrpSpPr/>
          <p:nvPr/>
        </p:nvGrpSpPr>
        <p:grpSpPr>
          <a:xfrm>
            <a:off x="5209268" y="2762250"/>
            <a:ext cx="1752146" cy="2627086"/>
            <a:chOff x="6826704" y="2762250"/>
            <a:chExt cx="1752146" cy="2627086"/>
          </a:xfrm>
          <a:effectLst>
            <a:outerShdw blurRad="76200" sx="102000" sy="102000" algn="ctr" rotWithShape="0">
              <a:prstClr val="black">
                <a:alpha val="12000"/>
              </a:prstClr>
            </a:outerShdw>
          </a:effectLst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469CC1D8-6BB4-42AF-8166-4A4B13F2634C}"/>
                </a:ext>
              </a:extLst>
            </p:cNvPr>
            <p:cNvSpPr/>
            <p:nvPr/>
          </p:nvSpPr>
          <p:spPr>
            <a:xfrm>
              <a:off x="6826704" y="2762250"/>
              <a:ext cx="1752146" cy="2627086"/>
            </a:xfrm>
            <a:prstGeom prst="roundRect">
              <a:avLst>
                <a:gd name="adj" fmla="val 38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640A274-F167-4B4B-AFD8-920E959D6643}"/>
                </a:ext>
              </a:extLst>
            </p:cNvPr>
            <p:cNvSpPr txBox="1"/>
            <p:nvPr/>
          </p:nvSpPr>
          <p:spPr>
            <a:xfrm>
              <a:off x="6926717" y="4267750"/>
              <a:ext cx="15695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Collect data related to the objectives and problem. Data should be primary.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58373C7-B44A-496C-A470-7C0E55DB4CB2}"/>
                </a:ext>
              </a:extLst>
            </p:cNvPr>
            <p:cNvSpPr txBox="1"/>
            <p:nvPr/>
          </p:nvSpPr>
          <p:spPr>
            <a:xfrm>
              <a:off x="6926717" y="3977090"/>
              <a:ext cx="1390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Collect Data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B63A35E-5D43-4E2C-BD12-A249E5095189}"/>
                </a:ext>
              </a:extLst>
            </p:cNvPr>
            <p:cNvCxnSpPr>
              <a:cxnSpLocks/>
            </p:cNvCxnSpPr>
            <p:nvPr/>
          </p:nvCxnSpPr>
          <p:spPr>
            <a:xfrm>
              <a:off x="6826704" y="3848100"/>
              <a:ext cx="1752146" cy="0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261731F-65AD-494A-93C3-224626E8DC46}"/>
                </a:ext>
              </a:extLst>
            </p:cNvPr>
            <p:cNvSpPr/>
            <p:nvPr/>
          </p:nvSpPr>
          <p:spPr>
            <a:xfrm>
              <a:off x="8124826" y="5033963"/>
              <a:ext cx="238124" cy="238124"/>
            </a:xfrm>
            <a:prstGeom prst="ellipse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43228A5-EB8B-460F-94B3-FD902854FB03}"/>
                </a:ext>
              </a:extLst>
            </p:cNvPr>
            <p:cNvGrpSpPr/>
            <p:nvPr/>
          </p:nvGrpSpPr>
          <p:grpSpPr>
            <a:xfrm>
              <a:off x="8212190" y="5095612"/>
              <a:ext cx="73669" cy="83348"/>
              <a:chOff x="8212190" y="5095612"/>
              <a:chExt cx="73669" cy="83348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6914F63-5F7B-4010-9A84-07C0B93B181F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8249880" y="5095612"/>
                <a:ext cx="0" cy="73670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AEC45D4-52F0-4A1E-A7C1-6436DB9EC128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8249025" y="5142125"/>
                <a:ext cx="0" cy="73669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7982032-8D0D-45F5-81A4-97522FE374BB}"/>
              </a:ext>
            </a:extLst>
          </p:cNvPr>
          <p:cNvGrpSpPr/>
          <p:nvPr/>
        </p:nvGrpSpPr>
        <p:grpSpPr>
          <a:xfrm>
            <a:off x="7200900" y="2762250"/>
            <a:ext cx="1752146" cy="2627086"/>
            <a:chOff x="6826704" y="2762250"/>
            <a:chExt cx="1752146" cy="2627086"/>
          </a:xfrm>
          <a:effectLst>
            <a:outerShdw blurRad="76200" sx="102000" sy="102000" algn="ctr" rotWithShape="0">
              <a:prstClr val="black">
                <a:alpha val="12000"/>
              </a:prstClr>
            </a:outerShdw>
          </a:effectLst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9E800397-DDF6-4D6D-81C4-F9C701D1DC17}"/>
                </a:ext>
              </a:extLst>
            </p:cNvPr>
            <p:cNvSpPr/>
            <p:nvPr/>
          </p:nvSpPr>
          <p:spPr>
            <a:xfrm>
              <a:off x="6826704" y="2762250"/>
              <a:ext cx="1752146" cy="2627086"/>
            </a:xfrm>
            <a:prstGeom prst="roundRect">
              <a:avLst>
                <a:gd name="adj" fmla="val 38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29345C5-E2D7-4A42-877C-63D766D6CED5}"/>
                </a:ext>
              </a:extLst>
            </p:cNvPr>
            <p:cNvSpPr txBox="1"/>
            <p:nvPr/>
          </p:nvSpPr>
          <p:spPr>
            <a:xfrm>
              <a:off x="6926717" y="4267750"/>
              <a:ext cx="162968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Detailed examination of the data for finding useful insights from it, related to the objectives.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6924C71-0417-4B37-890A-FAF04698DBDC}"/>
                </a:ext>
              </a:extLst>
            </p:cNvPr>
            <p:cNvSpPr txBox="1"/>
            <p:nvPr/>
          </p:nvSpPr>
          <p:spPr>
            <a:xfrm>
              <a:off x="6926717" y="3977090"/>
              <a:ext cx="1390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Analysis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9564CB9-86D0-4423-8479-6282920FC3B2}"/>
                </a:ext>
              </a:extLst>
            </p:cNvPr>
            <p:cNvCxnSpPr>
              <a:cxnSpLocks/>
            </p:cNvCxnSpPr>
            <p:nvPr/>
          </p:nvCxnSpPr>
          <p:spPr>
            <a:xfrm>
              <a:off x="6826704" y="3848100"/>
              <a:ext cx="1752146" cy="0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607E23E-6DB9-4B6C-A03D-2481134F76B1}"/>
                </a:ext>
              </a:extLst>
            </p:cNvPr>
            <p:cNvSpPr/>
            <p:nvPr/>
          </p:nvSpPr>
          <p:spPr>
            <a:xfrm>
              <a:off x="8124826" y="5033963"/>
              <a:ext cx="238124" cy="238124"/>
            </a:xfrm>
            <a:prstGeom prst="ellipse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9789B4D-36FC-4DEF-9A65-AC05619B44F3}"/>
                </a:ext>
              </a:extLst>
            </p:cNvPr>
            <p:cNvGrpSpPr/>
            <p:nvPr/>
          </p:nvGrpSpPr>
          <p:grpSpPr>
            <a:xfrm>
              <a:off x="8212190" y="5095612"/>
              <a:ext cx="73669" cy="83348"/>
              <a:chOff x="8212190" y="5095612"/>
              <a:chExt cx="73669" cy="83348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CD15CEFA-6FF8-4F70-86D5-7D949FEDC712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8249880" y="5095612"/>
                <a:ext cx="0" cy="73670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68BC60F-A209-42C9-897C-6992ABA4D1FF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8249025" y="5142125"/>
                <a:ext cx="0" cy="73669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72A0E88-89DD-40C1-88C7-2D72EA93C344}"/>
              </a:ext>
            </a:extLst>
          </p:cNvPr>
          <p:cNvGrpSpPr/>
          <p:nvPr/>
        </p:nvGrpSpPr>
        <p:grpSpPr>
          <a:xfrm>
            <a:off x="9192532" y="2762250"/>
            <a:ext cx="1752146" cy="2627086"/>
            <a:chOff x="6826704" y="2762250"/>
            <a:chExt cx="1752146" cy="2627086"/>
          </a:xfrm>
          <a:effectLst>
            <a:outerShdw blurRad="76200" sx="102000" sy="102000" algn="ctr" rotWithShape="0">
              <a:prstClr val="black">
                <a:alpha val="12000"/>
              </a:prstClr>
            </a:outerShdw>
          </a:effectLst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BAEB57C4-A200-4A58-B987-ABD074E33D45}"/>
                </a:ext>
              </a:extLst>
            </p:cNvPr>
            <p:cNvSpPr/>
            <p:nvPr/>
          </p:nvSpPr>
          <p:spPr>
            <a:xfrm>
              <a:off x="6826704" y="2762250"/>
              <a:ext cx="1752146" cy="2627086"/>
            </a:xfrm>
            <a:prstGeom prst="roundRect">
              <a:avLst>
                <a:gd name="adj" fmla="val 38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9D569A1-F227-4D2F-BA93-82429307DACA}"/>
                </a:ext>
              </a:extLst>
            </p:cNvPr>
            <p:cNvSpPr txBox="1"/>
            <p:nvPr/>
          </p:nvSpPr>
          <p:spPr>
            <a:xfrm>
              <a:off x="6926717" y="4267750"/>
              <a:ext cx="15695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Suggest constrictive solutions for the problem.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F56DF39-2CFF-43C6-A3C7-0985E3DE441B}"/>
                </a:ext>
              </a:extLst>
            </p:cNvPr>
            <p:cNvSpPr txBox="1"/>
            <p:nvPr/>
          </p:nvSpPr>
          <p:spPr>
            <a:xfrm>
              <a:off x="6926717" y="3977090"/>
              <a:ext cx="1390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Suggestions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1B9F581-F306-404E-94C4-7FBFE2D9DC43}"/>
                </a:ext>
              </a:extLst>
            </p:cNvPr>
            <p:cNvCxnSpPr>
              <a:cxnSpLocks/>
            </p:cNvCxnSpPr>
            <p:nvPr/>
          </p:nvCxnSpPr>
          <p:spPr>
            <a:xfrm>
              <a:off x="6826704" y="3848100"/>
              <a:ext cx="1752146" cy="0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73671A0-6D5C-4905-83BB-4A17A2430130}"/>
                </a:ext>
              </a:extLst>
            </p:cNvPr>
            <p:cNvSpPr/>
            <p:nvPr/>
          </p:nvSpPr>
          <p:spPr>
            <a:xfrm>
              <a:off x="8124826" y="5033963"/>
              <a:ext cx="238124" cy="238124"/>
            </a:xfrm>
            <a:prstGeom prst="ellipse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8295B0E8-070A-4576-B161-3F5C1365D883}"/>
                </a:ext>
              </a:extLst>
            </p:cNvPr>
            <p:cNvGrpSpPr/>
            <p:nvPr/>
          </p:nvGrpSpPr>
          <p:grpSpPr>
            <a:xfrm>
              <a:off x="8212190" y="5095612"/>
              <a:ext cx="73669" cy="83348"/>
              <a:chOff x="8212190" y="5095612"/>
              <a:chExt cx="73669" cy="83348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FE876A88-A0E1-489B-A5F9-95274CE90F69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8249880" y="5095612"/>
                <a:ext cx="0" cy="73670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30B2B4D-A7B7-4DEF-930B-6A91B0EC1CDD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8249025" y="5142125"/>
                <a:ext cx="0" cy="73669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5347E587-8F4E-4281-A4F9-73C390D8FA5D}"/>
              </a:ext>
            </a:extLst>
          </p:cNvPr>
          <p:cNvSpPr txBox="1"/>
          <p:nvPr/>
        </p:nvSpPr>
        <p:spPr>
          <a:xfrm>
            <a:off x="3901403" y="816202"/>
            <a:ext cx="43891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About Project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248874F-7EA1-4488-95FC-CE29997D0D60}"/>
              </a:ext>
            </a:extLst>
          </p:cNvPr>
          <p:cNvSpPr txBox="1"/>
          <p:nvPr/>
        </p:nvSpPr>
        <p:spPr>
          <a:xfrm>
            <a:off x="2195337" y="1618894"/>
            <a:ext cx="7780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An independent project work in order to find a real-world and data-driven business problem. Following its analysis, solutions and results.</a:t>
            </a:r>
          </a:p>
        </p:txBody>
      </p:sp>
      <p:pic>
        <p:nvPicPr>
          <p:cNvPr id="3" name="Graphic 2" descr="Handshake with solid fill">
            <a:extLst>
              <a:ext uri="{FF2B5EF4-FFF2-40B4-BE49-F238E27FC236}">
                <a16:creationId xmlns:a16="http://schemas.microsoft.com/office/drawing/2014/main" id="{E78EBF05-DE8D-7217-F417-8B1E9B5C1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9142" y="2858073"/>
            <a:ext cx="1065870" cy="1065870"/>
          </a:xfrm>
          <a:prstGeom prst="rect">
            <a:avLst/>
          </a:prstGeom>
        </p:spPr>
      </p:pic>
      <p:pic>
        <p:nvPicPr>
          <p:cNvPr id="13" name="Graphic 12" descr="Magnifying glass with solid fill">
            <a:extLst>
              <a:ext uri="{FF2B5EF4-FFF2-40B4-BE49-F238E27FC236}">
                <a16:creationId xmlns:a16="http://schemas.microsoft.com/office/drawing/2014/main" id="{BBBC3BEF-9591-65DB-410D-8250086524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73159" y="2971016"/>
            <a:ext cx="823937" cy="823937"/>
          </a:xfrm>
          <a:prstGeom prst="rect">
            <a:avLst/>
          </a:prstGeom>
        </p:spPr>
      </p:pic>
      <p:pic>
        <p:nvPicPr>
          <p:cNvPr id="9" name="Graphic 8" descr="Exclamation mark with solid fill">
            <a:extLst>
              <a:ext uri="{FF2B5EF4-FFF2-40B4-BE49-F238E27FC236}">
                <a16:creationId xmlns:a16="http://schemas.microsoft.com/office/drawing/2014/main" id="{93E24561-930C-FD7C-C32C-2702874663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27610" y="3109569"/>
            <a:ext cx="370274" cy="370274"/>
          </a:xfrm>
          <a:prstGeom prst="rect">
            <a:avLst/>
          </a:prstGeom>
        </p:spPr>
      </p:pic>
      <p:pic>
        <p:nvPicPr>
          <p:cNvPr id="17" name="Graphic 16" descr="Database with solid fill">
            <a:extLst>
              <a:ext uri="{FF2B5EF4-FFF2-40B4-BE49-F238E27FC236}">
                <a16:creationId xmlns:a16="http://schemas.microsoft.com/office/drawing/2014/main" id="{0DA9F85D-7D88-0310-2D94-D18FCF5AC8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67051" y="2940911"/>
            <a:ext cx="854042" cy="854042"/>
          </a:xfrm>
          <a:prstGeom prst="rect">
            <a:avLst/>
          </a:prstGeom>
        </p:spPr>
      </p:pic>
      <p:pic>
        <p:nvPicPr>
          <p:cNvPr id="19" name="Graphic 18" descr="Statistics with solid fill">
            <a:extLst>
              <a:ext uri="{FF2B5EF4-FFF2-40B4-BE49-F238E27FC236}">
                <a16:creationId xmlns:a16="http://schemas.microsoft.com/office/drawing/2014/main" id="{52315FEF-0C13-1500-1CE9-1EEC480886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78125" y="3038945"/>
            <a:ext cx="820897" cy="820897"/>
          </a:xfrm>
          <a:prstGeom prst="rect">
            <a:avLst/>
          </a:prstGeom>
        </p:spPr>
      </p:pic>
      <p:pic>
        <p:nvPicPr>
          <p:cNvPr id="23" name="Graphic 22" descr="Lightbulb and gear with solid fill">
            <a:extLst>
              <a:ext uri="{FF2B5EF4-FFF2-40B4-BE49-F238E27FC236}">
                <a16:creationId xmlns:a16="http://schemas.microsoft.com/office/drawing/2014/main" id="{D2E8DB0A-2F60-24CC-57DF-86EDE76FD3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594916" y="294544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43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F4A44D65-32E6-4C39-BF89-058862338902}"/>
              </a:ext>
            </a:extLst>
          </p:cNvPr>
          <p:cNvGrpSpPr/>
          <p:nvPr/>
        </p:nvGrpSpPr>
        <p:grpSpPr>
          <a:xfrm>
            <a:off x="1226004" y="2762250"/>
            <a:ext cx="1752146" cy="2627086"/>
            <a:chOff x="6826704" y="2762250"/>
            <a:chExt cx="1752146" cy="2627086"/>
          </a:xfrm>
          <a:solidFill>
            <a:schemeClr val="bg1"/>
          </a:solidFill>
          <a:effectLst>
            <a:outerShdw blurRad="76200" sx="102000" sy="102000" algn="ctr" rotWithShape="0">
              <a:prstClr val="black">
                <a:alpha val="12000"/>
              </a:prstClr>
            </a:outerShdw>
          </a:effectLst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7B8B887-7E16-4D3C-AEE7-7E9FD0E73F05}"/>
                </a:ext>
              </a:extLst>
            </p:cNvPr>
            <p:cNvSpPr/>
            <p:nvPr/>
          </p:nvSpPr>
          <p:spPr>
            <a:xfrm>
              <a:off x="6826704" y="2762250"/>
              <a:ext cx="1752146" cy="2627086"/>
            </a:xfrm>
            <a:prstGeom prst="roundRect">
              <a:avLst>
                <a:gd name="adj" fmla="val 38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4472F78-81A6-4E24-B6CF-2E292498C758}"/>
                </a:ext>
              </a:extLst>
            </p:cNvPr>
            <p:cNvSpPr txBox="1"/>
            <p:nvPr/>
          </p:nvSpPr>
          <p:spPr>
            <a:xfrm>
              <a:off x="6926717" y="4267750"/>
              <a:ext cx="1569583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Any real business organized or unorganized like manufacturing, vendors etc.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4086C3-89D4-48AF-BA02-D0D069BDD99A}"/>
                </a:ext>
              </a:extLst>
            </p:cNvPr>
            <p:cNvSpPr txBox="1"/>
            <p:nvPr/>
          </p:nvSpPr>
          <p:spPr>
            <a:xfrm>
              <a:off x="6926716" y="3977090"/>
              <a:ext cx="1569583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Reach a Business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063B9D4-C710-4650-BF7B-E106CF3889C7}"/>
                </a:ext>
              </a:extLst>
            </p:cNvPr>
            <p:cNvCxnSpPr>
              <a:cxnSpLocks/>
            </p:cNvCxnSpPr>
            <p:nvPr/>
          </p:nvCxnSpPr>
          <p:spPr>
            <a:xfrm>
              <a:off x="6826704" y="3848100"/>
              <a:ext cx="1752146" cy="0"/>
            </a:xfrm>
            <a:prstGeom prst="line">
              <a:avLst/>
            </a:prstGeom>
            <a:grpFill/>
            <a:ln w="3175"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AA484D1-738E-4385-9C68-FD06A03D0BBC}"/>
                </a:ext>
              </a:extLst>
            </p:cNvPr>
            <p:cNvSpPr/>
            <p:nvPr/>
          </p:nvSpPr>
          <p:spPr>
            <a:xfrm>
              <a:off x="8124826" y="5033963"/>
              <a:ext cx="238124" cy="238124"/>
            </a:xfrm>
            <a:prstGeom prst="ellipse">
              <a:avLst/>
            </a:prstGeom>
            <a:grp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3B19A9A-C31C-42A5-9887-F775E74E1881}"/>
                </a:ext>
              </a:extLst>
            </p:cNvPr>
            <p:cNvGrpSpPr/>
            <p:nvPr/>
          </p:nvGrpSpPr>
          <p:grpSpPr>
            <a:xfrm>
              <a:off x="8212190" y="5097993"/>
              <a:ext cx="73669" cy="78586"/>
              <a:chOff x="8212190" y="5097993"/>
              <a:chExt cx="73669" cy="78586"/>
            </a:xfrm>
            <a:grpFill/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B8EB982-BF8F-4755-8DEB-569A5C3E6B04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8249880" y="5097993"/>
                <a:ext cx="0" cy="7367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9ADFDB4-1CCE-4341-A293-D6BA171DD7A5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8249025" y="5139744"/>
                <a:ext cx="0" cy="73669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9667143-93DC-4266-BD99-74226D875F89}"/>
              </a:ext>
            </a:extLst>
          </p:cNvPr>
          <p:cNvGrpSpPr/>
          <p:nvPr/>
        </p:nvGrpSpPr>
        <p:grpSpPr>
          <a:xfrm>
            <a:off x="3217636" y="2762250"/>
            <a:ext cx="1752146" cy="2627086"/>
            <a:chOff x="6826704" y="2762250"/>
            <a:chExt cx="1752146" cy="2627086"/>
          </a:xfrm>
          <a:solidFill>
            <a:srgbClr val="F25245"/>
          </a:solidFill>
          <a:effectLst>
            <a:outerShdw blurRad="76200" sx="102000" sy="102000" algn="ctr" rotWithShape="0">
              <a:prstClr val="black">
                <a:alpha val="12000"/>
              </a:prstClr>
            </a:outerShdw>
          </a:effectLst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4CBEBF1-5985-4CBE-9260-60D1E21359FB}"/>
                </a:ext>
              </a:extLst>
            </p:cNvPr>
            <p:cNvSpPr/>
            <p:nvPr/>
          </p:nvSpPr>
          <p:spPr>
            <a:xfrm>
              <a:off x="6826704" y="2762250"/>
              <a:ext cx="1752146" cy="2627086"/>
            </a:xfrm>
            <a:prstGeom prst="roundRect">
              <a:avLst>
                <a:gd name="adj" fmla="val 38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8BE67A-327E-41CF-A002-3FEAAA23A38F}"/>
                </a:ext>
              </a:extLst>
            </p:cNvPr>
            <p:cNvSpPr txBox="1"/>
            <p:nvPr/>
          </p:nvSpPr>
          <p:spPr>
            <a:xfrm>
              <a:off x="6926717" y="4267750"/>
              <a:ext cx="1569583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Find out the problems that the business is facing. And set the objectives.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8693DC0-F93E-4721-91AA-D02700B951A1}"/>
                </a:ext>
              </a:extLst>
            </p:cNvPr>
            <p:cNvSpPr txBox="1"/>
            <p:nvPr/>
          </p:nvSpPr>
          <p:spPr>
            <a:xfrm>
              <a:off x="6926717" y="3977090"/>
              <a:ext cx="139019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Find Problems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A3AF99-5E21-47E7-869A-A37506190811}"/>
                </a:ext>
              </a:extLst>
            </p:cNvPr>
            <p:cNvCxnSpPr>
              <a:cxnSpLocks/>
            </p:cNvCxnSpPr>
            <p:nvPr/>
          </p:nvCxnSpPr>
          <p:spPr>
            <a:xfrm>
              <a:off x="6826704" y="3848100"/>
              <a:ext cx="1752146" cy="0"/>
            </a:xfrm>
            <a:prstGeom prst="line">
              <a:avLst/>
            </a:prstGeom>
            <a:grpFill/>
            <a:ln w="3175"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608156-33F2-43D9-8662-4675FE5A1F1B}"/>
                </a:ext>
              </a:extLst>
            </p:cNvPr>
            <p:cNvSpPr/>
            <p:nvPr/>
          </p:nvSpPr>
          <p:spPr>
            <a:xfrm>
              <a:off x="8124826" y="5033963"/>
              <a:ext cx="238124" cy="2381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514A7B1-C1C8-467D-A01B-D36542CB9EFF}"/>
                </a:ext>
              </a:extLst>
            </p:cNvPr>
            <p:cNvGrpSpPr/>
            <p:nvPr/>
          </p:nvGrpSpPr>
          <p:grpSpPr>
            <a:xfrm>
              <a:off x="8212190" y="5095612"/>
              <a:ext cx="73669" cy="83348"/>
              <a:chOff x="8212190" y="5095612"/>
              <a:chExt cx="73669" cy="83348"/>
            </a:xfrm>
            <a:grpFill/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BDAA465-547B-4ECC-B6D1-E1369A586602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8249880" y="5095612"/>
                <a:ext cx="0" cy="7367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5A0CB8A-40D1-4202-839B-7945E0946D98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8249025" y="5142125"/>
                <a:ext cx="0" cy="73669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F690CB8-19D3-44FB-9668-D3551C256C04}"/>
              </a:ext>
            </a:extLst>
          </p:cNvPr>
          <p:cNvGrpSpPr/>
          <p:nvPr/>
        </p:nvGrpSpPr>
        <p:grpSpPr>
          <a:xfrm>
            <a:off x="5209268" y="2762250"/>
            <a:ext cx="1752146" cy="2627086"/>
            <a:chOff x="6826704" y="2762250"/>
            <a:chExt cx="1752146" cy="2627086"/>
          </a:xfrm>
          <a:solidFill>
            <a:srgbClr val="EF6E9A"/>
          </a:solidFill>
          <a:effectLst>
            <a:outerShdw blurRad="76200" sx="102000" sy="102000" algn="ctr" rotWithShape="0">
              <a:prstClr val="black">
                <a:alpha val="12000"/>
              </a:prstClr>
            </a:outerShdw>
          </a:effectLst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469CC1D8-6BB4-42AF-8166-4A4B13F2634C}"/>
                </a:ext>
              </a:extLst>
            </p:cNvPr>
            <p:cNvSpPr/>
            <p:nvPr/>
          </p:nvSpPr>
          <p:spPr>
            <a:xfrm>
              <a:off x="6826704" y="2762250"/>
              <a:ext cx="1752146" cy="2627086"/>
            </a:xfrm>
            <a:prstGeom prst="roundRect">
              <a:avLst>
                <a:gd name="adj" fmla="val 38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640A274-F167-4B4B-AFD8-920E959D6643}"/>
                </a:ext>
              </a:extLst>
            </p:cNvPr>
            <p:cNvSpPr txBox="1"/>
            <p:nvPr/>
          </p:nvSpPr>
          <p:spPr>
            <a:xfrm>
              <a:off x="6926717" y="4267750"/>
              <a:ext cx="1569583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Collect data related to the objectives and problem. Data should be primary.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58373C7-B44A-496C-A470-7C0E55DB4CB2}"/>
                </a:ext>
              </a:extLst>
            </p:cNvPr>
            <p:cNvSpPr txBox="1"/>
            <p:nvPr/>
          </p:nvSpPr>
          <p:spPr>
            <a:xfrm>
              <a:off x="6926717" y="3977090"/>
              <a:ext cx="1390196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Collect Data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B63A35E-5D43-4E2C-BD12-A249E5095189}"/>
                </a:ext>
              </a:extLst>
            </p:cNvPr>
            <p:cNvCxnSpPr>
              <a:cxnSpLocks/>
            </p:cNvCxnSpPr>
            <p:nvPr/>
          </p:nvCxnSpPr>
          <p:spPr>
            <a:xfrm>
              <a:off x="6826704" y="3848100"/>
              <a:ext cx="1752146" cy="0"/>
            </a:xfrm>
            <a:prstGeom prst="line">
              <a:avLst/>
            </a:prstGeom>
            <a:grpFill/>
            <a:ln w="3175"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261731F-65AD-494A-93C3-224626E8DC46}"/>
                </a:ext>
              </a:extLst>
            </p:cNvPr>
            <p:cNvSpPr/>
            <p:nvPr/>
          </p:nvSpPr>
          <p:spPr>
            <a:xfrm>
              <a:off x="8124826" y="5033963"/>
              <a:ext cx="238124" cy="2381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43228A5-EB8B-460F-94B3-FD902854FB03}"/>
                </a:ext>
              </a:extLst>
            </p:cNvPr>
            <p:cNvGrpSpPr/>
            <p:nvPr/>
          </p:nvGrpSpPr>
          <p:grpSpPr>
            <a:xfrm>
              <a:off x="8212190" y="5095612"/>
              <a:ext cx="73669" cy="83348"/>
              <a:chOff x="8212190" y="5095612"/>
              <a:chExt cx="73669" cy="83348"/>
            </a:xfrm>
            <a:grpFill/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6914F63-5F7B-4010-9A84-07C0B93B181F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8249880" y="5095612"/>
                <a:ext cx="0" cy="73670"/>
              </a:xfrm>
              <a:prstGeom prst="line">
                <a:avLst/>
              </a:prstGeom>
              <a:grpFill/>
              <a:ln w="19050">
                <a:solidFill>
                  <a:srgbClr val="EF6E9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AEC45D4-52F0-4A1E-A7C1-6436DB9EC128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8249025" y="5142125"/>
                <a:ext cx="0" cy="73669"/>
              </a:xfrm>
              <a:prstGeom prst="line">
                <a:avLst/>
              </a:prstGeom>
              <a:grpFill/>
              <a:ln w="19050">
                <a:solidFill>
                  <a:srgbClr val="EF6E9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7982032-8D0D-45F5-81A4-97522FE374BB}"/>
              </a:ext>
            </a:extLst>
          </p:cNvPr>
          <p:cNvGrpSpPr/>
          <p:nvPr/>
        </p:nvGrpSpPr>
        <p:grpSpPr>
          <a:xfrm>
            <a:off x="7200900" y="2762250"/>
            <a:ext cx="1752146" cy="2627086"/>
            <a:chOff x="6826704" y="2762250"/>
            <a:chExt cx="1752146" cy="2627086"/>
          </a:xfrm>
          <a:effectLst>
            <a:outerShdw blurRad="76200" sx="102000" sy="102000" algn="ctr" rotWithShape="0">
              <a:prstClr val="black">
                <a:alpha val="12000"/>
              </a:prstClr>
            </a:outerShdw>
          </a:effectLst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9E800397-DDF6-4D6D-81C4-F9C701D1DC17}"/>
                </a:ext>
              </a:extLst>
            </p:cNvPr>
            <p:cNvSpPr/>
            <p:nvPr/>
          </p:nvSpPr>
          <p:spPr>
            <a:xfrm>
              <a:off x="6826704" y="2762250"/>
              <a:ext cx="1752146" cy="2627086"/>
            </a:xfrm>
            <a:prstGeom prst="roundRect">
              <a:avLst>
                <a:gd name="adj" fmla="val 38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29345C5-E2D7-4A42-877C-63D766D6CED5}"/>
                </a:ext>
              </a:extLst>
            </p:cNvPr>
            <p:cNvSpPr txBox="1"/>
            <p:nvPr/>
          </p:nvSpPr>
          <p:spPr>
            <a:xfrm>
              <a:off x="6926717" y="4267750"/>
              <a:ext cx="162968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Detailed examination of the data for finding useful insights from it, related to the objectives.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6924C71-0417-4B37-890A-FAF04698DBDC}"/>
                </a:ext>
              </a:extLst>
            </p:cNvPr>
            <p:cNvSpPr txBox="1"/>
            <p:nvPr/>
          </p:nvSpPr>
          <p:spPr>
            <a:xfrm>
              <a:off x="6926717" y="3977090"/>
              <a:ext cx="1390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Analysis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9564CB9-86D0-4423-8479-6282920FC3B2}"/>
                </a:ext>
              </a:extLst>
            </p:cNvPr>
            <p:cNvCxnSpPr>
              <a:cxnSpLocks/>
            </p:cNvCxnSpPr>
            <p:nvPr/>
          </p:nvCxnSpPr>
          <p:spPr>
            <a:xfrm>
              <a:off x="6826704" y="3848100"/>
              <a:ext cx="1752146" cy="0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607E23E-6DB9-4B6C-A03D-2481134F76B1}"/>
                </a:ext>
              </a:extLst>
            </p:cNvPr>
            <p:cNvSpPr/>
            <p:nvPr/>
          </p:nvSpPr>
          <p:spPr>
            <a:xfrm>
              <a:off x="8124826" y="5033963"/>
              <a:ext cx="238124" cy="238124"/>
            </a:xfrm>
            <a:prstGeom prst="ellipse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9789B4D-36FC-4DEF-9A65-AC05619B44F3}"/>
                </a:ext>
              </a:extLst>
            </p:cNvPr>
            <p:cNvGrpSpPr/>
            <p:nvPr/>
          </p:nvGrpSpPr>
          <p:grpSpPr>
            <a:xfrm>
              <a:off x="8212190" y="5095612"/>
              <a:ext cx="73669" cy="83348"/>
              <a:chOff x="8212190" y="5095612"/>
              <a:chExt cx="73669" cy="83348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CD15CEFA-6FF8-4F70-86D5-7D949FEDC712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8249880" y="5095612"/>
                <a:ext cx="0" cy="73670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68BC60F-A209-42C9-897C-6992ABA4D1FF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8249025" y="5142125"/>
                <a:ext cx="0" cy="73669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72A0E88-89DD-40C1-88C7-2D72EA93C344}"/>
              </a:ext>
            </a:extLst>
          </p:cNvPr>
          <p:cNvGrpSpPr/>
          <p:nvPr/>
        </p:nvGrpSpPr>
        <p:grpSpPr>
          <a:xfrm>
            <a:off x="9192532" y="2762250"/>
            <a:ext cx="1752146" cy="2627086"/>
            <a:chOff x="6826704" y="2762250"/>
            <a:chExt cx="1752146" cy="2627086"/>
          </a:xfrm>
          <a:effectLst>
            <a:outerShdw blurRad="76200" sx="102000" sy="102000" algn="ctr" rotWithShape="0">
              <a:prstClr val="black">
                <a:alpha val="12000"/>
              </a:prstClr>
            </a:outerShdw>
          </a:effectLst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BAEB57C4-A200-4A58-B987-ABD074E33D45}"/>
                </a:ext>
              </a:extLst>
            </p:cNvPr>
            <p:cNvSpPr/>
            <p:nvPr/>
          </p:nvSpPr>
          <p:spPr>
            <a:xfrm>
              <a:off x="6826704" y="2762250"/>
              <a:ext cx="1752146" cy="2627086"/>
            </a:xfrm>
            <a:prstGeom prst="roundRect">
              <a:avLst>
                <a:gd name="adj" fmla="val 38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9D569A1-F227-4D2F-BA93-82429307DACA}"/>
                </a:ext>
              </a:extLst>
            </p:cNvPr>
            <p:cNvSpPr txBox="1"/>
            <p:nvPr/>
          </p:nvSpPr>
          <p:spPr>
            <a:xfrm>
              <a:off x="6926717" y="4267750"/>
              <a:ext cx="15695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Suggest constrictive solutions for the problem.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F56DF39-2CFF-43C6-A3C7-0985E3DE441B}"/>
                </a:ext>
              </a:extLst>
            </p:cNvPr>
            <p:cNvSpPr txBox="1"/>
            <p:nvPr/>
          </p:nvSpPr>
          <p:spPr>
            <a:xfrm>
              <a:off x="6926717" y="3977090"/>
              <a:ext cx="1390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Suggestions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1B9F581-F306-404E-94C4-7FBFE2D9DC43}"/>
                </a:ext>
              </a:extLst>
            </p:cNvPr>
            <p:cNvCxnSpPr>
              <a:cxnSpLocks/>
            </p:cNvCxnSpPr>
            <p:nvPr/>
          </p:nvCxnSpPr>
          <p:spPr>
            <a:xfrm>
              <a:off x="6826704" y="3848100"/>
              <a:ext cx="1752146" cy="0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73671A0-6D5C-4905-83BB-4A17A2430130}"/>
                </a:ext>
              </a:extLst>
            </p:cNvPr>
            <p:cNvSpPr/>
            <p:nvPr/>
          </p:nvSpPr>
          <p:spPr>
            <a:xfrm>
              <a:off x="8124826" y="5033963"/>
              <a:ext cx="238124" cy="238124"/>
            </a:xfrm>
            <a:prstGeom prst="ellipse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8295B0E8-070A-4576-B161-3F5C1365D883}"/>
                </a:ext>
              </a:extLst>
            </p:cNvPr>
            <p:cNvGrpSpPr/>
            <p:nvPr/>
          </p:nvGrpSpPr>
          <p:grpSpPr>
            <a:xfrm>
              <a:off x="8212190" y="5095612"/>
              <a:ext cx="73669" cy="83348"/>
              <a:chOff x="8212190" y="5095612"/>
              <a:chExt cx="73669" cy="83348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FE876A88-A0E1-489B-A5F9-95274CE90F69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8249880" y="5095612"/>
                <a:ext cx="0" cy="73670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30B2B4D-A7B7-4DEF-930B-6A91B0EC1CDD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8249025" y="5142125"/>
                <a:ext cx="0" cy="73669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5347E587-8F4E-4281-A4F9-73C390D8FA5D}"/>
              </a:ext>
            </a:extLst>
          </p:cNvPr>
          <p:cNvSpPr txBox="1"/>
          <p:nvPr/>
        </p:nvSpPr>
        <p:spPr>
          <a:xfrm>
            <a:off x="3901403" y="816202"/>
            <a:ext cx="43891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About Project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248874F-7EA1-4488-95FC-CE29997D0D60}"/>
              </a:ext>
            </a:extLst>
          </p:cNvPr>
          <p:cNvSpPr txBox="1"/>
          <p:nvPr/>
        </p:nvSpPr>
        <p:spPr>
          <a:xfrm>
            <a:off x="2195337" y="1618894"/>
            <a:ext cx="7780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An independent project work in order to find a real-world and data-driven business problem. Following its analysis, solutions and results.</a:t>
            </a:r>
          </a:p>
        </p:txBody>
      </p:sp>
      <p:pic>
        <p:nvPicPr>
          <p:cNvPr id="3" name="Graphic 2" descr="Handshake with solid fill">
            <a:extLst>
              <a:ext uri="{FF2B5EF4-FFF2-40B4-BE49-F238E27FC236}">
                <a16:creationId xmlns:a16="http://schemas.microsoft.com/office/drawing/2014/main" id="{E78EBF05-DE8D-7217-F417-8B1E9B5C1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9142" y="2858073"/>
            <a:ext cx="1065870" cy="1065870"/>
          </a:xfrm>
          <a:prstGeom prst="rect">
            <a:avLst/>
          </a:prstGeom>
        </p:spPr>
      </p:pic>
      <p:pic>
        <p:nvPicPr>
          <p:cNvPr id="13" name="Graphic 12" descr="Magnifying glass with solid fill">
            <a:extLst>
              <a:ext uri="{FF2B5EF4-FFF2-40B4-BE49-F238E27FC236}">
                <a16:creationId xmlns:a16="http://schemas.microsoft.com/office/drawing/2014/main" id="{BBBC3BEF-9591-65DB-410D-8250086524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73159" y="2971016"/>
            <a:ext cx="823937" cy="823937"/>
          </a:xfrm>
          <a:prstGeom prst="rect">
            <a:avLst/>
          </a:prstGeom>
        </p:spPr>
      </p:pic>
      <p:pic>
        <p:nvPicPr>
          <p:cNvPr id="9" name="Graphic 8" descr="Exclamation mark with solid fill">
            <a:extLst>
              <a:ext uri="{FF2B5EF4-FFF2-40B4-BE49-F238E27FC236}">
                <a16:creationId xmlns:a16="http://schemas.microsoft.com/office/drawing/2014/main" id="{93E24561-930C-FD7C-C32C-2702874663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27610" y="3109569"/>
            <a:ext cx="370274" cy="370274"/>
          </a:xfrm>
          <a:prstGeom prst="rect">
            <a:avLst/>
          </a:prstGeom>
        </p:spPr>
      </p:pic>
      <p:pic>
        <p:nvPicPr>
          <p:cNvPr id="17" name="Graphic 16" descr="Database with solid fill">
            <a:extLst>
              <a:ext uri="{FF2B5EF4-FFF2-40B4-BE49-F238E27FC236}">
                <a16:creationId xmlns:a16="http://schemas.microsoft.com/office/drawing/2014/main" id="{0DA9F85D-7D88-0310-2D94-D18FCF5AC8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67051" y="2940911"/>
            <a:ext cx="854042" cy="854042"/>
          </a:xfrm>
          <a:prstGeom prst="rect">
            <a:avLst/>
          </a:prstGeom>
        </p:spPr>
      </p:pic>
      <p:pic>
        <p:nvPicPr>
          <p:cNvPr id="19" name="Graphic 18" descr="Statistics with solid fill">
            <a:extLst>
              <a:ext uri="{FF2B5EF4-FFF2-40B4-BE49-F238E27FC236}">
                <a16:creationId xmlns:a16="http://schemas.microsoft.com/office/drawing/2014/main" id="{52315FEF-0C13-1500-1CE9-1EEC480886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78125" y="3038945"/>
            <a:ext cx="820897" cy="820897"/>
          </a:xfrm>
          <a:prstGeom prst="rect">
            <a:avLst/>
          </a:prstGeom>
        </p:spPr>
      </p:pic>
      <p:pic>
        <p:nvPicPr>
          <p:cNvPr id="23" name="Graphic 22" descr="Lightbulb and gear with solid fill">
            <a:extLst>
              <a:ext uri="{FF2B5EF4-FFF2-40B4-BE49-F238E27FC236}">
                <a16:creationId xmlns:a16="http://schemas.microsoft.com/office/drawing/2014/main" id="{D2E8DB0A-2F60-24CC-57DF-86EDE76FD3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594916" y="294544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56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F4A44D65-32E6-4C39-BF89-058862338902}"/>
              </a:ext>
            </a:extLst>
          </p:cNvPr>
          <p:cNvGrpSpPr/>
          <p:nvPr/>
        </p:nvGrpSpPr>
        <p:grpSpPr>
          <a:xfrm>
            <a:off x="1226004" y="2762250"/>
            <a:ext cx="1752146" cy="2627086"/>
            <a:chOff x="6826704" y="2762250"/>
            <a:chExt cx="1752146" cy="2627086"/>
          </a:xfrm>
          <a:solidFill>
            <a:schemeClr val="bg1"/>
          </a:solidFill>
          <a:effectLst>
            <a:outerShdw blurRad="76200" sx="102000" sy="102000" algn="ctr" rotWithShape="0">
              <a:prstClr val="black">
                <a:alpha val="12000"/>
              </a:prstClr>
            </a:outerShdw>
          </a:effectLst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7B8B887-7E16-4D3C-AEE7-7E9FD0E73F05}"/>
                </a:ext>
              </a:extLst>
            </p:cNvPr>
            <p:cNvSpPr/>
            <p:nvPr/>
          </p:nvSpPr>
          <p:spPr>
            <a:xfrm>
              <a:off x="6826704" y="2762250"/>
              <a:ext cx="1752146" cy="2627086"/>
            </a:xfrm>
            <a:prstGeom prst="roundRect">
              <a:avLst>
                <a:gd name="adj" fmla="val 38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4472F78-81A6-4E24-B6CF-2E292498C758}"/>
                </a:ext>
              </a:extLst>
            </p:cNvPr>
            <p:cNvSpPr txBox="1"/>
            <p:nvPr/>
          </p:nvSpPr>
          <p:spPr>
            <a:xfrm>
              <a:off x="6926717" y="4267750"/>
              <a:ext cx="1569583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Any real business organized or unorganized like manufacturing, vendors etc.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4086C3-89D4-48AF-BA02-D0D069BDD99A}"/>
                </a:ext>
              </a:extLst>
            </p:cNvPr>
            <p:cNvSpPr txBox="1"/>
            <p:nvPr/>
          </p:nvSpPr>
          <p:spPr>
            <a:xfrm>
              <a:off x="6926716" y="3977090"/>
              <a:ext cx="1569583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Reach a Business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063B9D4-C710-4650-BF7B-E106CF3889C7}"/>
                </a:ext>
              </a:extLst>
            </p:cNvPr>
            <p:cNvCxnSpPr>
              <a:cxnSpLocks/>
            </p:cNvCxnSpPr>
            <p:nvPr/>
          </p:nvCxnSpPr>
          <p:spPr>
            <a:xfrm>
              <a:off x="6826704" y="3848100"/>
              <a:ext cx="1752146" cy="0"/>
            </a:xfrm>
            <a:prstGeom prst="line">
              <a:avLst/>
            </a:prstGeom>
            <a:grpFill/>
            <a:ln w="3175"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AA484D1-738E-4385-9C68-FD06A03D0BBC}"/>
                </a:ext>
              </a:extLst>
            </p:cNvPr>
            <p:cNvSpPr/>
            <p:nvPr/>
          </p:nvSpPr>
          <p:spPr>
            <a:xfrm>
              <a:off x="8124826" y="5033963"/>
              <a:ext cx="238124" cy="238124"/>
            </a:xfrm>
            <a:prstGeom prst="ellipse">
              <a:avLst/>
            </a:prstGeom>
            <a:grp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3B19A9A-C31C-42A5-9887-F775E74E1881}"/>
                </a:ext>
              </a:extLst>
            </p:cNvPr>
            <p:cNvGrpSpPr/>
            <p:nvPr/>
          </p:nvGrpSpPr>
          <p:grpSpPr>
            <a:xfrm>
              <a:off x="8212190" y="5097993"/>
              <a:ext cx="73669" cy="78586"/>
              <a:chOff x="8212190" y="5097993"/>
              <a:chExt cx="73669" cy="78586"/>
            </a:xfrm>
            <a:grpFill/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B8EB982-BF8F-4755-8DEB-569A5C3E6B04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8249880" y="5097993"/>
                <a:ext cx="0" cy="7367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9ADFDB4-1CCE-4341-A293-D6BA171DD7A5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8249025" y="5139744"/>
                <a:ext cx="0" cy="73669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9667143-93DC-4266-BD99-74226D875F89}"/>
              </a:ext>
            </a:extLst>
          </p:cNvPr>
          <p:cNvGrpSpPr/>
          <p:nvPr/>
        </p:nvGrpSpPr>
        <p:grpSpPr>
          <a:xfrm>
            <a:off x="3217636" y="2762250"/>
            <a:ext cx="1752146" cy="2627086"/>
            <a:chOff x="6826704" y="2762250"/>
            <a:chExt cx="1752146" cy="2627086"/>
          </a:xfrm>
          <a:solidFill>
            <a:srgbClr val="F25245"/>
          </a:solidFill>
          <a:effectLst>
            <a:outerShdw blurRad="76200" sx="102000" sy="102000" algn="ctr" rotWithShape="0">
              <a:prstClr val="black">
                <a:alpha val="12000"/>
              </a:prstClr>
            </a:outerShdw>
          </a:effectLst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4CBEBF1-5985-4CBE-9260-60D1E21359FB}"/>
                </a:ext>
              </a:extLst>
            </p:cNvPr>
            <p:cNvSpPr/>
            <p:nvPr/>
          </p:nvSpPr>
          <p:spPr>
            <a:xfrm>
              <a:off x="6826704" y="2762250"/>
              <a:ext cx="1752146" cy="2627086"/>
            </a:xfrm>
            <a:prstGeom prst="roundRect">
              <a:avLst>
                <a:gd name="adj" fmla="val 38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8BE67A-327E-41CF-A002-3FEAAA23A38F}"/>
                </a:ext>
              </a:extLst>
            </p:cNvPr>
            <p:cNvSpPr txBox="1"/>
            <p:nvPr/>
          </p:nvSpPr>
          <p:spPr>
            <a:xfrm>
              <a:off x="6926717" y="4267750"/>
              <a:ext cx="1569583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Find out the problems that the business is facing. And set the objectives.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8693DC0-F93E-4721-91AA-D02700B951A1}"/>
                </a:ext>
              </a:extLst>
            </p:cNvPr>
            <p:cNvSpPr txBox="1"/>
            <p:nvPr/>
          </p:nvSpPr>
          <p:spPr>
            <a:xfrm>
              <a:off x="6926717" y="3977090"/>
              <a:ext cx="139019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Find Problems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A3AF99-5E21-47E7-869A-A37506190811}"/>
                </a:ext>
              </a:extLst>
            </p:cNvPr>
            <p:cNvCxnSpPr>
              <a:cxnSpLocks/>
            </p:cNvCxnSpPr>
            <p:nvPr/>
          </p:nvCxnSpPr>
          <p:spPr>
            <a:xfrm>
              <a:off x="6826704" y="3848100"/>
              <a:ext cx="1752146" cy="0"/>
            </a:xfrm>
            <a:prstGeom prst="line">
              <a:avLst/>
            </a:prstGeom>
            <a:grpFill/>
            <a:ln w="3175"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608156-33F2-43D9-8662-4675FE5A1F1B}"/>
                </a:ext>
              </a:extLst>
            </p:cNvPr>
            <p:cNvSpPr/>
            <p:nvPr/>
          </p:nvSpPr>
          <p:spPr>
            <a:xfrm>
              <a:off x="8124826" y="5033963"/>
              <a:ext cx="238124" cy="2381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514A7B1-C1C8-467D-A01B-D36542CB9EFF}"/>
                </a:ext>
              </a:extLst>
            </p:cNvPr>
            <p:cNvGrpSpPr/>
            <p:nvPr/>
          </p:nvGrpSpPr>
          <p:grpSpPr>
            <a:xfrm>
              <a:off x="8212190" y="5095612"/>
              <a:ext cx="73669" cy="83348"/>
              <a:chOff x="8212190" y="5095612"/>
              <a:chExt cx="73669" cy="83348"/>
            </a:xfrm>
            <a:grpFill/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BDAA465-547B-4ECC-B6D1-E1369A586602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8249880" y="5095612"/>
                <a:ext cx="0" cy="7367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5A0CB8A-40D1-4202-839B-7945E0946D98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8249025" y="5142125"/>
                <a:ext cx="0" cy="73669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F690CB8-19D3-44FB-9668-D3551C256C04}"/>
              </a:ext>
            </a:extLst>
          </p:cNvPr>
          <p:cNvGrpSpPr/>
          <p:nvPr/>
        </p:nvGrpSpPr>
        <p:grpSpPr>
          <a:xfrm>
            <a:off x="5209268" y="2762250"/>
            <a:ext cx="1752146" cy="2627086"/>
            <a:chOff x="6826704" y="2762250"/>
            <a:chExt cx="1752146" cy="2627086"/>
          </a:xfrm>
          <a:effectLst>
            <a:outerShdw blurRad="76200" sx="102000" sy="102000" algn="ctr" rotWithShape="0">
              <a:prstClr val="black">
                <a:alpha val="12000"/>
              </a:prstClr>
            </a:outerShdw>
          </a:effectLst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469CC1D8-6BB4-42AF-8166-4A4B13F2634C}"/>
                </a:ext>
              </a:extLst>
            </p:cNvPr>
            <p:cNvSpPr/>
            <p:nvPr/>
          </p:nvSpPr>
          <p:spPr>
            <a:xfrm>
              <a:off x="6826704" y="2762250"/>
              <a:ext cx="1752146" cy="2627086"/>
            </a:xfrm>
            <a:prstGeom prst="roundRect">
              <a:avLst>
                <a:gd name="adj" fmla="val 38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640A274-F167-4B4B-AFD8-920E959D6643}"/>
                </a:ext>
              </a:extLst>
            </p:cNvPr>
            <p:cNvSpPr txBox="1"/>
            <p:nvPr/>
          </p:nvSpPr>
          <p:spPr>
            <a:xfrm>
              <a:off x="6926717" y="4267750"/>
              <a:ext cx="15695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Collect data related to the objectives and problem. Data should be primary.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58373C7-B44A-496C-A470-7C0E55DB4CB2}"/>
                </a:ext>
              </a:extLst>
            </p:cNvPr>
            <p:cNvSpPr txBox="1"/>
            <p:nvPr/>
          </p:nvSpPr>
          <p:spPr>
            <a:xfrm>
              <a:off x="6926717" y="3977090"/>
              <a:ext cx="1390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Collect Data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B63A35E-5D43-4E2C-BD12-A249E5095189}"/>
                </a:ext>
              </a:extLst>
            </p:cNvPr>
            <p:cNvCxnSpPr>
              <a:cxnSpLocks/>
            </p:cNvCxnSpPr>
            <p:nvPr/>
          </p:nvCxnSpPr>
          <p:spPr>
            <a:xfrm>
              <a:off x="6826704" y="3848100"/>
              <a:ext cx="1752146" cy="0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261731F-65AD-494A-93C3-224626E8DC46}"/>
                </a:ext>
              </a:extLst>
            </p:cNvPr>
            <p:cNvSpPr/>
            <p:nvPr/>
          </p:nvSpPr>
          <p:spPr>
            <a:xfrm>
              <a:off x="8124826" y="5033963"/>
              <a:ext cx="238124" cy="238124"/>
            </a:xfrm>
            <a:prstGeom prst="ellipse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43228A5-EB8B-460F-94B3-FD902854FB03}"/>
                </a:ext>
              </a:extLst>
            </p:cNvPr>
            <p:cNvGrpSpPr/>
            <p:nvPr/>
          </p:nvGrpSpPr>
          <p:grpSpPr>
            <a:xfrm>
              <a:off x="8212190" y="5095612"/>
              <a:ext cx="73669" cy="83348"/>
              <a:chOff x="8212190" y="5095612"/>
              <a:chExt cx="73669" cy="83348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6914F63-5F7B-4010-9A84-07C0B93B181F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8249880" y="5095612"/>
                <a:ext cx="0" cy="73670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AEC45D4-52F0-4A1E-A7C1-6436DB9EC128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8249025" y="5142125"/>
                <a:ext cx="0" cy="73669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7982032-8D0D-45F5-81A4-97522FE374BB}"/>
              </a:ext>
            </a:extLst>
          </p:cNvPr>
          <p:cNvGrpSpPr/>
          <p:nvPr/>
        </p:nvGrpSpPr>
        <p:grpSpPr>
          <a:xfrm>
            <a:off x="7200900" y="2762250"/>
            <a:ext cx="1752146" cy="2627086"/>
            <a:chOff x="6826704" y="2762250"/>
            <a:chExt cx="1752146" cy="2627086"/>
          </a:xfrm>
          <a:solidFill>
            <a:srgbClr val="695E78"/>
          </a:solidFill>
          <a:effectLst>
            <a:outerShdw blurRad="76200" sx="102000" sy="102000" algn="ctr" rotWithShape="0">
              <a:prstClr val="black">
                <a:alpha val="12000"/>
              </a:prstClr>
            </a:outerShdw>
          </a:effectLst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9E800397-DDF6-4D6D-81C4-F9C701D1DC17}"/>
                </a:ext>
              </a:extLst>
            </p:cNvPr>
            <p:cNvSpPr/>
            <p:nvPr/>
          </p:nvSpPr>
          <p:spPr>
            <a:xfrm>
              <a:off x="6826704" y="2762250"/>
              <a:ext cx="1752146" cy="2627086"/>
            </a:xfrm>
            <a:prstGeom prst="roundRect">
              <a:avLst>
                <a:gd name="adj" fmla="val 38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29345C5-E2D7-4A42-877C-63D766D6CED5}"/>
                </a:ext>
              </a:extLst>
            </p:cNvPr>
            <p:cNvSpPr txBox="1"/>
            <p:nvPr/>
          </p:nvSpPr>
          <p:spPr>
            <a:xfrm>
              <a:off x="6926717" y="4267750"/>
              <a:ext cx="1629682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Detailed examination of the data for finding useful insights from it, related to the objectives.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6924C71-0417-4B37-890A-FAF04698DBDC}"/>
                </a:ext>
              </a:extLst>
            </p:cNvPr>
            <p:cNvSpPr txBox="1"/>
            <p:nvPr/>
          </p:nvSpPr>
          <p:spPr>
            <a:xfrm>
              <a:off x="6926717" y="3977090"/>
              <a:ext cx="1390196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Analysis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9564CB9-86D0-4423-8479-6282920FC3B2}"/>
                </a:ext>
              </a:extLst>
            </p:cNvPr>
            <p:cNvCxnSpPr>
              <a:cxnSpLocks/>
            </p:cNvCxnSpPr>
            <p:nvPr/>
          </p:nvCxnSpPr>
          <p:spPr>
            <a:xfrm>
              <a:off x="6826704" y="3848100"/>
              <a:ext cx="1752146" cy="0"/>
            </a:xfrm>
            <a:prstGeom prst="line">
              <a:avLst/>
            </a:prstGeom>
            <a:grpFill/>
            <a:ln w="3175"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607E23E-6DB9-4B6C-A03D-2481134F76B1}"/>
                </a:ext>
              </a:extLst>
            </p:cNvPr>
            <p:cNvSpPr/>
            <p:nvPr/>
          </p:nvSpPr>
          <p:spPr>
            <a:xfrm>
              <a:off x="8124826" y="5033963"/>
              <a:ext cx="238124" cy="2381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9789B4D-36FC-4DEF-9A65-AC05619B44F3}"/>
                </a:ext>
              </a:extLst>
            </p:cNvPr>
            <p:cNvGrpSpPr/>
            <p:nvPr/>
          </p:nvGrpSpPr>
          <p:grpSpPr>
            <a:xfrm>
              <a:off x="8212190" y="5095612"/>
              <a:ext cx="73669" cy="83348"/>
              <a:chOff x="8212190" y="5095612"/>
              <a:chExt cx="73669" cy="83348"/>
            </a:xfrm>
            <a:grpFill/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CD15CEFA-6FF8-4F70-86D5-7D949FEDC712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8249880" y="5095612"/>
                <a:ext cx="0" cy="73670"/>
              </a:xfrm>
              <a:prstGeom prst="line">
                <a:avLst/>
              </a:prstGeom>
              <a:grpFill/>
              <a:ln w="19050">
                <a:solidFill>
                  <a:srgbClr val="695E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68BC60F-A209-42C9-897C-6992ABA4D1FF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8249025" y="5142125"/>
                <a:ext cx="0" cy="73669"/>
              </a:xfrm>
              <a:prstGeom prst="line">
                <a:avLst/>
              </a:prstGeom>
              <a:grpFill/>
              <a:ln w="19050">
                <a:solidFill>
                  <a:srgbClr val="695E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72A0E88-89DD-40C1-88C7-2D72EA93C344}"/>
              </a:ext>
            </a:extLst>
          </p:cNvPr>
          <p:cNvGrpSpPr/>
          <p:nvPr/>
        </p:nvGrpSpPr>
        <p:grpSpPr>
          <a:xfrm>
            <a:off x="9192532" y="2762250"/>
            <a:ext cx="1752146" cy="2627086"/>
            <a:chOff x="6826704" y="2762250"/>
            <a:chExt cx="1752146" cy="2627086"/>
          </a:xfrm>
          <a:effectLst>
            <a:outerShdw blurRad="76200" sx="102000" sy="102000" algn="ctr" rotWithShape="0">
              <a:prstClr val="black">
                <a:alpha val="12000"/>
              </a:prstClr>
            </a:outerShdw>
          </a:effectLst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BAEB57C4-A200-4A58-B987-ABD074E33D45}"/>
                </a:ext>
              </a:extLst>
            </p:cNvPr>
            <p:cNvSpPr/>
            <p:nvPr/>
          </p:nvSpPr>
          <p:spPr>
            <a:xfrm>
              <a:off x="6826704" y="2762250"/>
              <a:ext cx="1752146" cy="2627086"/>
            </a:xfrm>
            <a:prstGeom prst="roundRect">
              <a:avLst>
                <a:gd name="adj" fmla="val 38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9D569A1-F227-4D2F-BA93-82429307DACA}"/>
                </a:ext>
              </a:extLst>
            </p:cNvPr>
            <p:cNvSpPr txBox="1"/>
            <p:nvPr/>
          </p:nvSpPr>
          <p:spPr>
            <a:xfrm>
              <a:off x="6926717" y="4267750"/>
              <a:ext cx="15695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Suggest constrictive solutions for the problem.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F56DF39-2CFF-43C6-A3C7-0985E3DE441B}"/>
                </a:ext>
              </a:extLst>
            </p:cNvPr>
            <p:cNvSpPr txBox="1"/>
            <p:nvPr/>
          </p:nvSpPr>
          <p:spPr>
            <a:xfrm>
              <a:off x="6926717" y="3977090"/>
              <a:ext cx="1390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Suggestions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1B9F581-F306-404E-94C4-7FBFE2D9DC43}"/>
                </a:ext>
              </a:extLst>
            </p:cNvPr>
            <p:cNvCxnSpPr>
              <a:cxnSpLocks/>
            </p:cNvCxnSpPr>
            <p:nvPr/>
          </p:nvCxnSpPr>
          <p:spPr>
            <a:xfrm>
              <a:off x="6826704" y="3848100"/>
              <a:ext cx="1752146" cy="0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73671A0-6D5C-4905-83BB-4A17A2430130}"/>
                </a:ext>
              </a:extLst>
            </p:cNvPr>
            <p:cNvSpPr/>
            <p:nvPr/>
          </p:nvSpPr>
          <p:spPr>
            <a:xfrm>
              <a:off x="8124826" y="5033963"/>
              <a:ext cx="238124" cy="238124"/>
            </a:xfrm>
            <a:prstGeom prst="ellipse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8295B0E8-070A-4576-B161-3F5C1365D883}"/>
                </a:ext>
              </a:extLst>
            </p:cNvPr>
            <p:cNvGrpSpPr/>
            <p:nvPr/>
          </p:nvGrpSpPr>
          <p:grpSpPr>
            <a:xfrm>
              <a:off x="8212190" y="5095612"/>
              <a:ext cx="73669" cy="83348"/>
              <a:chOff x="8212190" y="5095612"/>
              <a:chExt cx="73669" cy="83348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FE876A88-A0E1-489B-A5F9-95274CE90F69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8249880" y="5095612"/>
                <a:ext cx="0" cy="73670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30B2B4D-A7B7-4DEF-930B-6A91B0EC1CDD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8249025" y="5142125"/>
                <a:ext cx="0" cy="73669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5347E587-8F4E-4281-A4F9-73C390D8FA5D}"/>
              </a:ext>
            </a:extLst>
          </p:cNvPr>
          <p:cNvSpPr txBox="1"/>
          <p:nvPr/>
        </p:nvSpPr>
        <p:spPr>
          <a:xfrm>
            <a:off x="3901403" y="816202"/>
            <a:ext cx="43891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About Project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248874F-7EA1-4488-95FC-CE29997D0D60}"/>
              </a:ext>
            </a:extLst>
          </p:cNvPr>
          <p:cNvSpPr txBox="1"/>
          <p:nvPr/>
        </p:nvSpPr>
        <p:spPr>
          <a:xfrm>
            <a:off x="2195337" y="1618894"/>
            <a:ext cx="7780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An independent project work in order to find a real-world and data-driven business problem. Following its analysis, solutions and results.</a:t>
            </a:r>
          </a:p>
        </p:txBody>
      </p:sp>
      <p:pic>
        <p:nvPicPr>
          <p:cNvPr id="3" name="Graphic 2" descr="Handshake with solid fill">
            <a:extLst>
              <a:ext uri="{FF2B5EF4-FFF2-40B4-BE49-F238E27FC236}">
                <a16:creationId xmlns:a16="http://schemas.microsoft.com/office/drawing/2014/main" id="{E78EBF05-DE8D-7217-F417-8B1E9B5C1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9142" y="2858073"/>
            <a:ext cx="1065870" cy="1065870"/>
          </a:xfrm>
          <a:prstGeom prst="rect">
            <a:avLst/>
          </a:prstGeom>
        </p:spPr>
      </p:pic>
      <p:pic>
        <p:nvPicPr>
          <p:cNvPr id="13" name="Graphic 12" descr="Magnifying glass with solid fill">
            <a:extLst>
              <a:ext uri="{FF2B5EF4-FFF2-40B4-BE49-F238E27FC236}">
                <a16:creationId xmlns:a16="http://schemas.microsoft.com/office/drawing/2014/main" id="{BBBC3BEF-9591-65DB-410D-8250086524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73159" y="2971016"/>
            <a:ext cx="823937" cy="823937"/>
          </a:xfrm>
          <a:prstGeom prst="rect">
            <a:avLst/>
          </a:prstGeom>
        </p:spPr>
      </p:pic>
      <p:pic>
        <p:nvPicPr>
          <p:cNvPr id="9" name="Graphic 8" descr="Exclamation mark with solid fill">
            <a:extLst>
              <a:ext uri="{FF2B5EF4-FFF2-40B4-BE49-F238E27FC236}">
                <a16:creationId xmlns:a16="http://schemas.microsoft.com/office/drawing/2014/main" id="{93E24561-930C-FD7C-C32C-2702874663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27610" y="3109569"/>
            <a:ext cx="370274" cy="370274"/>
          </a:xfrm>
          <a:prstGeom prst="rect">
            <a:avLst/>
          </a:prstGeom>
        </p:spPr>
      </p:pic>
      <p:pic>
        <p:nvPicPr>
          <p:cNvPr id="17" name="Graphic 16" descr="Database with solid fill">
            <a:extLst>
              <a:ext uri="{FF2B5EF4-FFF2-40B4-BE49-F238E27FC236}">
                <a16:creationId xmlns:a16="http://schemas.microsoft.com/office/drawing/2014/main" id="{0DA9F85D-7D88-0310-2D94-D18FCF5AC8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67051" y="2940911"/>
            <a:ext cx="854042" cy="854042"/>
          </a:xfrm>
          <a:prstGeom prst="rect">
            <a:avLst/>
          </a:prstGeom>
        </p:spPr>
      </p:pic>
      <p:pic>
        <p:nvPicPr>
          <p:cNvPr id="19" name="Graphic 18" descr="Statistics with solid fill">
            <a:extLst>
              <a:ext uri="{FF2B5EF4-FFF2-40B4-BE49-F238E27FC236}">
                <a16:creationId xmlns:a16="http://schemas.microsoft.com/office/drawing/2014/main" id="{52315FEF-0C13-1500-1CE9-1EEC480886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78125" y="3038945"/>
            <a:ext cx="820897" cy="820897"/>
          </a:xfrm>
          <a:prstGeom prst="rect">
            <a:avLst/>
          </a:prstGeom>
        </p:spPr>
      </p:pic>
      <p:pic>
        <p:nvPicPr>
          <p:cNvPr id="23" name="Graphic 22" descr="Lightbulb and gear with solid fill">
            <a:extLst>
              <a:ext uri="{FF2B5EF4-FFF2-40B4-BE49-F238E27FC236}">
                <a16:creationId xmlns:a16="http://schemas.microsoft.com/office/drawing/2014/main" id="{D2E8DB0A-2F60-24CC-57DF-86EDE76FD3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594916" y="294544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28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F4A44D65-32E6-4C39-BF89-058862338902}"/>
              </a:ext>
            </a:extLst>
          </p:cNvPr>
          <p:cNvGrpSpPr/>
          <p:nvPr/>
        </p:nvGrpSpPr>
        <p:grpSpPr>
          <a:xfrm>
            <a:off x="1226004" y="2762250"/>
            <a:ext cx="1752146" cy="2627086"/>
            <a:chOff x="6826704" y="2762250"/>
            <a:chExt cx="1752146" cy="2627086"/>
          </a:xfrm>
          <a:solidFill>
            <a:schemeClr val="bg1"/>
          </a:solidFill>
          <a:effectLst>
            <a:outerShdw blurRad="76200" sx="102000" sy="102000" algn="ctr" rotWithShape="0">
              <a:prstClr val="black">
                <a:alpha val="12000"/>
              </a:prstClr>
            </a:outerShdw>
          </a:effectLst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7B8B887-7E16-4D3C-AEE7-7E9FD0E73F05}"/>
                </a:ext>
              </a:extLst>
            </p:cNvPr>
            <p:cNvSpPr/>
            <p:nvPr/>
          </p:nvSpPr>
          <p:spPr>
            <a:xfrm>
              <a:off x="6826704" y="2762250"/>
              <a:ext cx="1752146" cy="2627086"/>
            </a:xfrm>
            <a:prstGeom prst="roundRect">
              <a:avLst>
                <a:gd name="adj" fmla="val 38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4472F78-81A6-4E24-B6CF-2E292498C758}"/>
                </a:ext>
              </a:extLst>
            </p:cNvPr>
            <p:cNvSpPr txBox="1"/>
            <p:nvPr/>
          </p:nvSpPr>
          <p:spPr>
            <a:xfrm>
              <a:off x="6926717" y="4267750"/>
              <a:ext cx="1569583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Any real business organized or unorganized like manufacturing, vendors etc.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4086C3-89D4-48AF-BA02-D0D069BDD99A}"/>
                </a:ext>
              </a:extLst>
            </p:cNvPr>
            <p:cNvSpPr txBox="1"/>
            <p:nvPr/>
          </p:nvSpPr>
          <p:spPr>
            <a:xfrm>
              <a:off x="6926717" y="3977090"/>
              <a:ext cx="1569583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Reach a Business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063B9D4-C710-4650-BF7B-E106CF3889C7}"/>
                </a:ext>
              </a:extLst>
            </p:cNvPr>
            <p:cNvCxnSpPr>
              <a:cxnSpLocks/>
            </p:cNvCxnSpPr>
            <p:nvPr/>
          </p:nvCxnSpPr>
          <p:spPr>
            <a:xfrm>
              <a:off x="6826704" y="3848100"/>
              <a:ext cx="1752146" cy="0"/>
            </a:xfrm>
            <a:prstGeom prst="line">
              <a:avLst/>
            </a:prstGeom>
            <a:grpFill/>
            <a:ln w="3175"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AA484D1-738E-4385-9C68-FD06A03D0BBC}"/>
                </a:ext>
              </a:extLst>
            </p:cNvPr>
            <p:cNvSpPr/>
            <p:nvPr/>
          </p:nvSpPr>
          <p:spPr>
            <a:xfrm>
              <a:off x="8124826" y="5033963"/>
              <a:ext cx="238124" cy="238124"/>
            </a:xfrm>
            <a:prstGeom prst="ellipse">
              <a:avLst/>
            </a:prstGeom>
            <a:grp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3B19A9A-C31C-42A5-9887-F775E74E1881}"/>
                </a:ext>
              </a:extLst>
            </p:cNvPr>
            <p:cNvGrpSpPr/>
            <p:nvPr/>
          </p:nvGrpSpPr>
          <p:grpSpPr>
            <a:xfrm>
              <a:off x="8212190" y="5097993"/>
              <a:ext cx="73669" cy="78586"/>
              <a:chOff x="8212190" y="5097993"/>
              <a:chExt cx="73669" cy="78586"/>
            </a:xfrm>
            <a:grpFill/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B8EB982-BF8F-4755-8DEB-569A5C3E6B04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8249880" y="5097993"/>
                <a:ext cx="0" cy="7367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9ADFDB4-1CCE-4341-A293-D6BA171DD7A5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8249025" y="5139744"/>
                <a:ext cx="0" cy="73669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9667143-93DC-4266-BD99-74226D875F89}"/>
              </a:ext>
            </a:extLst>
          </p:cNvPr>
          <p:cNvGrpSpPr/>
          <p:nvPr/>
        </p:nvGrpSpPr>
        <p:grpSpPr>
          <a:xfrm>
            <a:off x="3217636" y="2762250"/>
            <a:ext cx="1752146" cy="2627086"/>
            <a:chOff x="6826704" y="2762250"/>
            <a:chExt cx="1752146" cy="2627086"/>
          </a:xfrm>
          <a:solidFill>
            <a:srgbClr val="F25245"/>
          </a:solidFill>
          <a:effectLst>
            <a:outerShdw blurRad="76200" sx="102000" sy="102000" algn="ctr" rotWithShape="0">
              <a:prstClr val="black">
                <a:alpha val="12000"/>
              </a:prstClr>
            </a:outerShdw>
          </a:effectLst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4CBEBF1-5985-4CBE-9260-60D1E21359FB}"/>
                </a:ext>
              </a:extLst>
            </p:cNvPr>
            <p:cNvSpPr/>
            <p:nvPr/>
          </p:nvSpPr>
          <p:spPr>
            <a:xfrm>
              <a:off x="6826704" y="2762250"/>
              <a:ext cx="1752146" cy="2627086"/>
            </a:xfrm>
            <a:prstGeom prst="roundRect">
              <a:avLst>
                <a:gd name="adj" fmla="val 38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8BE67A-327E-41CF-A002-3FEAAA23A38F}"/>
                </a:ext>
              </a:extLst>
            </p:cNvPr>
            <p:cNvSpPr txBox="1"/>
            <p:nvPr/>
          </p:nvSpPr>
          <p:spPr>
            <a:xfrm>
              <a:off x="6926717" y="4267750"/>
              <a:ext cx="1569583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Find out the problems that the business is facing. And set the objectives.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8693DC0-F93E-4721-91AA-D02700B951A1}"/>
                </a:ext>
              </a:extLst>
            </p:cNvPr>
            <p:cNvSpPr txBox="1"/>
            <p:nvPr/>
          </p:nvSpPr>
          <p:spPr>
            <a:xfrm>
              <a:off x="6926717" y="3977090"/>
              <a:ext cx="139019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Find Problems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A3AF99-5E21-47E7-869A-A37506190811}"/>
                </a:ext>
              </a:extLst>
            </p:cNvPr>
            <p:cNvCxnSpPr>
              <a:cxnSpLocks/>
            </p:cNvCxnSpPr>
            <p:nvPr/>
          </p:nvCxnSpPr>
          <p:spPr>
            <a:xfrm>
              <a:off x="6826704" y="3848100"/>
              <a:ext cx="1752146" cy="0"/>
            </a:xfrm>
            <a:prstGeom prst="line">
              <a:avLst/>
            </a:prstGeom>
            <a:grpFill/>
            <a:ln w="3175"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B608156-33F2-43D9-8662-4675FE5A1F1B}"/>
                </a:ext>
              </a:extLst>
            </p:cNvPr>
            <p:cNvSpPr/>
            <p:nvPr/>
          </p:nvSpPr>
          <p:spPr>
            <a:xfrm>
              <a:off x="8124826" y="5033963"/>
              <a:ext cx="238124" cy="2381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514A7B1-C1C8-467D-A01B-D36542CB9EFF}"/>
                </a:ext>
              </a:extLst>
            </p:cNvPr>
            <p:cNvGrpSpPr/>
            <p:nvPr/>
          </p:nvGrpSpPr>
          <p:grpSpPr>
            <a:xfrm>
              <a:off x="8212190" y="5095612"/>
              <a:ext cx="73669" cy="83348"/>
              <a:chOff x="8212190" y="5095612"/>
              <a:chExt cx="73669" cy="83348"/>
            </a:xfrm>
            <a:grpFill/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BDAA465-547B-4ECC-B6D1-E1369A586602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8249880" y="5095612"/>
                <a:ext cx="0" cy="7367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5A0CB8A-40D1-4202-839B-7945E0946D98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8249025" y="5142125"/>
                <a:ext cx="0" cy="73669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F690CB8-19D3-44FB-9668-D3551C256C04}"/>
              </a:ext>
            </a:extLst>
          </p:cNvPr>
          <p:cNvGrpSpPr/>
          <p:nvPr/>
        </p:nvGrpSpPr>
        <p:grpSpPr>
          <a:xfrm>
            <a:off x="5209268" y="2762250"/>
            <a:ext cx="1752146" cy="2627086"/>
            <a:chOff x="6826704" y="2762250"/>
            <a:chExt cx="1752146" cy="2627086"/>
          </a:xfrm>
          <a:effectLst>
            <a:outerShdw blurRad="76200" sx="102000" sy="102000" algn="ctr" rotWithShape="0">
              <a:prstClr val="black">
                <a:alpha val="12000"/>
              </a:prstClr>
            </a:outerShdw>
          </a:effectLst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469CC1D8-6BB4-42AF-8166-4A4B13F2634C}"/>
                </a:ext>
              </a:extLst>
            </p:cNvPr>
            <p:cNvSpPr/>
            <p:nvPr/>
          </p:nvSpPr>
          <p:spPr>
            <a:xfrm>
              <a:off x="6826704" y="2762250"/>
              <a:ext cx="1752146" cy="2627086"/>
            </a:xfrm>
            <a:prstGeom prst="roundRect">
              <a:avLst>
                <a:gd name="adj" fmla="val 38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640A274-F167-4B4B-AFD8-920E959D6643}"/>
                </a:ext>
              </a:extLst>
            </p:cNvPr>
            <p:cNvSpPr txBox="1"/>
            <p:nvPr/>
          </p:nvSpPr>
          <p:spPr>
            <a:xfrm>
              <a:off x="6926717" y="4267750"/>
              <a:ext cx="15695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Collect data related to the objectives and problem. Data should be primary.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58373C7-B44A-496C-A470-7C0E55DB4CB2}"/>
                </a:ext>
              </a:extLst>
            </p:cNvPr>
            <p:cNvSpPr txBox="1"/>
            <p:nvPr/>
          </p:nvSpPr>
          <p:spPr>
            <a:xfrm>
              <a:off x="6926717" y="3977090"/>
              <a:ext cx="1390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Collect Data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B63A35E-5D43-4E2C-BD12-A249E5095189}"/>
                </a:ext>
              </a:extLst>
            </p:cNvPr>
            <p:cNvCxnSpPr>
              <a:cxnSpLocks/>
            </p:cNvCxnSpPr>
            <p:nvPr/>
          </p:nvCxnSpPr>
          <p:spPr>
            <a:xfrm>
              <a:off x="6826704" y="3848100"/>
              <a:ext cx="1752146" cy="0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261731F-65AD-494A-93C3-224626E8DC46}"/>
                </a:ext>
              </a:extLst>
            </p:cNvPr>
            <p:cNvSpPr/>
            <p:nvPr/>
          </p:nvSpPr>
          <p:spPr>
            <a:xfrm>
              <a:off x="8124826" y="5033963"/>
              <a:ext cx="238124" cy="238124"/>
            </a:xfrm>
            <a:prstGeom prst="ellipse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43228A5-EB8B-460F-94B3-FD902854FB03}"/>
                </a:ext>
              </a:extLst>
            </p:cNvPr>
            <p:cNvGrpSpPr/>
            <p:nvPr/>
          </p:nvGrpSpPr>
          <p:grpSpPr>
            <a:xfrm>
              <a:off x="8212190" y="5095612"/>
              <a:ext cx="73669" cy="83348"/>
              <a:chOff x="8212190" y="5095612"/>
              <a:chExt cx="73669" cy="83348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6914F63-5F7B-4010-9A84-07C0B93B181F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8249880" y="5095612"/>
                <a:ext cx="0" cy="73670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AEC45D4-52F0-4A1E-A7C1-6436DB9EC128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8249025" y="5142125"/>
                <a:ext cx="0" cy="73669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7982032-8D0D-45F5-81A4-97522FE374BB}"/>
              </a:ext>
            </a:extLst>
          </p:cNvPr>
          <p:cNvGrpSpPr/>
          <p:nvPr/>
        </p:nvGrpSpPr>
        <p:grpSpPr>
          <a:xfrm>
            <a:off x="7200900" y="2762250"/>
            <a:ext cx="1752146" cy="2627086"/>
            <a:chOff x="6826704" y="2762250"/>
            <a:chExt cx="1752146" cy="2627086"/>
          </a:xfrm>
          <a:effectLst>
            <a:outerShdw blurRad="76200" sx="102000" sy="102000" algn="ctr" rotWithShape="0">
              <a:prstClr val="black">
                <a:alpha val="12000"/>
              </a:prstClr>
            </a:outerShdw>
          </a:effectLst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9E800397-DDF6-4D6D-81C4-F9C701D1DC17}"/>
                </a:ext>
              </a:extLst>
            </p:cNvPr>
            <p:cNvSpPr/>
            <p:nvPr/>
          </p:nvSpPr>
          <p:spPr>
            <a:xfrm>
              <a:off x="6826704" y="2762250"/>
              <a:ext cx="1752146" cy="2627086"/>
            </a:xfrm>
            <a:prstGeom prst="roundRect">
              <a:avLst>
                <a:gd name="adj" fmla="val 38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29345C5-E2D7-4A42-877C-63D766D6CED5}"/>
                </a:ext>
              </a:extLst>
            </p:cNvPr>
            <p:cNvSpPr txBox="1"/>
            <p:nvPr/>
          </p:nvSpPr>
          <p:spPr>
            <a:xfrm>
              <a:off x="6926717" y="4267750"/>
              <a:ext cx="162968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Detailed examination of the data for finding useful insights from it, related to the objectives.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6924C71-0417-4B37-890A-FAF04698DBDC}"/>
                </a:ext>
              </a:extLst>
            </p:cNvPr>
            <p:cNvSpPr txBox="1"/>
            <p:nvPr/>
          </p:nvSpPr>
          <p:spPr>
            <a:xfrm>
              <a:off x="6926717" y="3977090"/>
              <a:ext cx="1390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Analysis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9564CB9-86D0-4423-8479-6282920FC3B2}"/>
                </a:ext>
              </a:extLst>
            </p:cNvPr>
            <p:cNvCxnSpPr>
              <a:cxnSpLocks/>
            </p:cNvCxnSpPr>
            <p:nvPr/>
          </p:nvCxnSpPr>
          <p:spPr>
            <a:xfrm>
              <a:off x="6826704" y="3848100"/>
              <a:ext cx="1752146" cy="0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607E23E-6DB9-4B6C-A03D-2481134F76B1}"/>
                </a:ext>
              </a:extLst>
            </p:cNvPr>
            <p:cNvSpPr/>
            <p:nvPr/>
          </p:nvSpPr>
          <p:spPr>
            <a:xfrm>
              <a:off x="8124826" y="5033963"/>
              <a:ext cx="238124" cy="238124"/>
            </a:xfrm>
            <a:prstGeom prst="ellipse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9789B4D-36FC-4DEF-9A65-AC05619B44F3}"/>
                </a:ext>
              </a:extLst>
            </p:cNvPr>
            <p:cNvGrpSpPr/>
            <p:nvPr/>
          </p:nvGrpSpPr>
          <p:grpSpPr>
            <a:xfrm>
              <a:off x="8212190" y="5095612"/>
              <a:ext cx="73669" cy="83348"/>
              <a:chOff x="8212190" y="5095612"/>
              <a:chExt cx="73669" cy="83348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CD15CEFA-6FF8-4F70-86D5-7D949FEDC712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8249880" y="5095612"/>
                <a:ext cx="0" cy="73670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68BC60F-A209-42C9-897C-6992ABA4D1FF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8249025" y="5142125"/>
                <a:ext cx="0" cy="73669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72A0E88-89DD-40C1-88C7-2D72EA93C344}"/>
              </a:ext>
            </a:extLst>
          </p:cNvPr>
          <p:cNvGrpSpPr/>
          <p:nvPr/>
        </p:nvGrpSpPr>
        <p:grpSpPr>
          <a:xfrm>
            <a:off x="9192532" y="2762250"/>
            <a:ext cx="1752146" cy="2627086"/>
            <a:chOff x="6826704" y="2762250"/>
            <a:chExt cx="1752146" cy="2627086"/>
          </a:xfrm>
          <a:solidFill>
            <a:schemeClr val="accent6">
              <a:lumMod val="60000"/>
              <a:lumOff val="40000"/>
            </a:schemeClr>
          </a:solidFill>
          <a:effectLst>
            <a:outerShdw blurRad="76200" sx="102000" sy="102000" algn="ctr" rotWithShape="0">
              <a:prstClr val="black">
                <a:alpha val="12000"/>
              </a:prstClr>
            </a:outerShdw>
          </a:effectLst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BAEB57C4-A200-4A58-B987-ABD074E33D45}"/>
                </a:ext>
              </a:extLst>
            </p:cNvPr>
            <p:cNvSpPr/>
            <p:nvPr/>
          </p:nvSpPr>
          <p:spPr>
            <a:xfrm>
              <a:off x="6826704" y="2762250"/>
              <a:ext cx="1752146" cy="2627086"/>
            </a:xfrm>
            <a:prstGeom prst="roundRect">
              <a:avLst>
                <a:gd name="adj" fmla="val 38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9D569A1-F227-4D2F-BA93-82429307DACA}"/>
                </a:ext>
              </a:extLst>
            </p:cNvPr>
            <p:cNvSpPr txBox="1"/>
            <p:nvPr/>
          </p:nvSpPr>
          <p:spPr>
            <a:xfrm>
              <a:off x="6926717" y="4267750"/>
              <a:ext cx="1569583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Suggest constrictive solutions for the problem.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F56DF39-2CFF-43C6-A3C7-0985E3DE441B}"/>
                </a:ext>
              </a:extLst>
            </p:cNvPr>
            <p:cNvSpPr txBox="1"/>
            <p:nvPr/>
          </p:nvSpPr>
          <p:spPr>
            <a:xfrm>
              <a:off x="6926717" y="3977090"/>
              <a:ext cx="1390196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Suggestions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1B9F581-F306-404E-94C4-7FBFE2D9DC43}"/>
                </a:ext>
              </a:extLst>
            </p:cNvPr>
            <p:cNvCxnSpPr>
              <a:cxnSpLocks/>
            </p:cNvCxnSpPr>
            <p:nvPr/>
          </p:nvCxnSpPr>
          <p:spPr>
            <a:xfrm>
              <a:off x="6826704" y="3848100"/>
              <a:ext cx="1752146" cy="0"/>
            </a:xfrm>
            <a:prstGeom prst="line">
              <a:avLst/>
            </a:prstGeom>
            <a:grpFill/>
            <a:ln w="3175"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73671A0-6D5C-4905-83BB-4A17A2430130}"/>
                </a:ext>
              </a:extLst>
            </p:cNvPr>
            <p:cNvSpPr/>
            <p:nvPr/>
          </p:nvSpPr>
          <p:spPr>
            <a:xfrm>
              <a:off x="8124826" y="5033963"/>
              <a:ext cx="238124" cy="2381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8295B0E8-070A-4576-B161-3F5C1365D883}"/>
                </a:ext>
              </a:extLst>
            </p:cNvPr>
            <p:cNvGrpSpPr/>
            <p:nvPr/>
          </p:nvGrpSpPr>
          <p:grpSpPr>
            <a:xfrm>
              <a:off x="8212190" y="5095612"/>
              <a:ext cx="73669" cy="83348"/>
              <a:chOff x="8212190" y="5095612"/>
              <a:chExt cx="73669" cy="83348"/>
            </a:xfrm>
            <a:grpFill/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FE876A88-A0E1-489B-A5F9-95274CE90F69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8249880" y="5095612"/>
                <a:ext cx="0" cy="73670"/>
              </a:xfrm>
              <a:prstGeom prst="line">
                <a:avLst/>
              </a:prstGeom>
              <a:grpFill/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30B2B4D-A7B7-4DEF-930B-6A91B0EC1CDD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8249025" y="5142125"/>
                <a:ext cx="0" cy="73669"/>
              </a:xfrm>
              <a:prstGeom prst="line">
                <a:avLst/>
              </a:prstGeom>
              <a:grpFill/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5347E587-8F4E-4281-A4F9-73C390D8FA5D}"/>
              </a:ext>
            </a:extLst>
          </p:cNvPr>
          <p:cNvSpPr txBox="1"/>
          <p:nvPr/>
        </p:nvSpPr>
        <p:spPr>
          <a:xfrm>
            <a:off x="3901403" y="816202"/>
            <a:ext cx="43891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About Project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248874F-7EA1-4488-95FC-CE29997D0D60}"/>
              </a:ext>
            </a:extLst>
          </p:cNvPr>
          <p:cNvSpPr txBox="1"/>
          <p:nvPr/>
        </p:nvSpPr>
        <p:spPr>
          <a:xfrm>
            <a:off x="2195337" y="1618894"/>
            <a:ext cx="7780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An independent project work in order to find a real-world and data-driven business problem. Following its analysis, solutions and results.</a:t>
            </a:r>
          </a:p>
        </p:txBody>
      </p:sp>
      <p:pic>
        <p:nvPicPr>
          <p:cNvPr id="3" name="Graphic 2" descr="Handshake with solid fill">
            <a:extLst>
              <a:ext uri="{FF2B5EF4-FFF2-40B4-BE49-F238E27FC236}">
                <a16:creationId xmlns:a16="http://schemas.microsoft.com/office/drawing/2014/main" id="{E78EBF05-DE8D-7217-F417-8B1E9B5C1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9142" y="2858073"/>
            <a:ext cx="1065870" cy="1065870"/>
          </a:xfrm>
          <a:prstGeom prst="rect">
            <a:avLst/>
          </a:prstGeom>
        </p:spPr>
      </p:pic>
      <p:pic>
        <p:nvPicPr>
          <p:cNvPr id="13" name="Graphic 12" descr="Magnifying glass with solid fill">
            <a:extLst>
              <a:ext uri="{FF2B5EF4-FFF2-40B4-BE49-F238E27FC236}">
                <a16:creationId xmlns:a16="http://schemas.microsoft.com/office/drawing/2014/main" id="{BBBC3BEF-9591-65DB-410D-8250086524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73159" y="2971016"/>
            <a:ext cx="823937" cy="823937"/>
          </a:xfrm>
          <a:prstGeom prst="rect">
            <a:avLst/>
          </a:prstGeom>
        </p:spPr>
      </p:pic>
      <p:pic>
        <p:nvPicPr>
          <p:cNvPr id="9" name="Graphic 8" descr="Exclamation mark with solid fill">
            <a:extLst>
              <a:ext uri="{FF2B5EF4-FFF2-40B4-BE49-F238E27FC236}">
                <a16:creationId xmlns:a16="http://schemas.microsoft.com/office/drawing/2014/main" id="{93E24561-930C-FD7C-C32C-2702874663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27610" y="3109569"/>
            <a:ext cx="370274" cy="370274"/>
          </a:xfrm>
          <a:prstGeom prst="rect">
            <a:avLst/>
          </a:prstGeom>
        </p:spPr>
      </p:pic>
      <p:pic>
        <p:nvPicPr>
          <p:cNvPr id="17" name="Graphic 16" descr="Database with solid fill">
            <a:extLst>
              <a:ext uri="{FF2B5EF4-FFF2-40B4-BE49-F238E27FC236}">
                <a16:creationId xmlns:a16="http://schemas.microsoft.com/office/drawing/2014/main" id="{0DA9F85D-7D88-0310-2D94-D18FCF5AC8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67051" y="2940911"/>
            <a:ext cx="854042" cy="854042"/>
          </a:xfrm>
          <a:prstGeom prst="rect">
            <a:avLst/>
          </a:prstGeom>
        </p:spPr>
      </p:pic>
      <p:pic>
        <p:nvPicPr>
          <p:cNvPr id="19" name="Graphic 18" descr="Statistics with solid fill">
            <a:extLst>
              <a:ext uri="{FF2B5EF4-FFF2-40B4-BE49-F238E27FC236}">
                <a16:creationId xmlns:a16="http://schemas.microsoft.com/office/drawing/2014/main" id="{52315FEF-0C13-1500-1CE9-1EEC480886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78125" y="3038945"/>
            <a:ext cx="820897" cy="820897"/>
          </a:xfrm>
          <a:prstGeom prst="rect">
            <a:avLst/>
          </a:prstGeom>
        </p:spPr>
      </p:pic>
      <p:pic>
        <p:nvPicPr>
          <p:cNvPr id="23" name="Graphic 22" descr="Lightbulb and gear with solid fill">
            <a:extLst>
              <a:ext uri="{FF2B5EF4-FFF2-40B4-BE49-F238E27FC236}">
                <a16:creationId xmlns:a16="http://schemas.microsoft.com/office/drawing/2014/main" id="{D2E8DB0A-2F60-24CC-57DF-86EDE76FD3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594916" y="294544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36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7B4F92-98AF-4200-32C6-2D85BA9BA6B4}"/>
              </a:ext>
            </a:extLst>
          </p:cNvPr>
          <p:cNvSpPr txBox="1"/>
          <p:nvPr/>
        </p:nvSpPr>
        <p:spPr>
          <a:xfrm>
            <a:off x="3901403" y="816202"/>
            <a:ext cx="43891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Nav Bharat Sales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8E3417-E1CB-BBCE-38EF-9B94B367E685}"/>
              </a:ext>
            </a:extLst>
          </p:cNvPr>
          <p:cNvSpPr txBox="1"/>
          <p:nvPr/>
        </p:nvSpPr>
        <p:spPr>
          <a:xfrm>
            <a:off x="2195337" y="1618894"/>
            <a:ext cx="7780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Nav Bharat Sales is a retail steel furniture business, since 1983, running by a family. They sell steel products like Almirahs, Coolers, Dewans etc.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EB6CB0-F0C8-3C2F-5603-02280F3EB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169" y="2548209"/>
            <a:ext cx="5608320" cy="258826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5DB3168-D910-F7FF-5B1F-F447CEDF26C0}"/>
              </a:ext>
            </a:extLst>
          </p:cNvPr>
          <p:cNvGrpSpPr/>
          <p:nvPr/>
        </p:nvGrpSpPr>
        <p:grpSpPr>
          <a:xfrm>
            <a:off x="7478653" y="4392312"/>
            <a:ext cx="2864822" cy="640026"/>
            <a:chOff x="2183877" y="4228110"/>
            <a:chExt cx="1820714" cy="6400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D4581E2-920E-43B3-3D2E-6B523AD393AC}"/>
                </a:ext>
              </a:extLst>
            </p:cNvPr>
            <p:cNvGrpSpPr/>
            <p:nvPr/>
          </p:nvGrpSpPr>
          <p:grpSpPr>
            <a:xfrm>
              <a:off x="2183877" y="4228110"/>
              <a:ext cx="1801784" cy="615858"/>
              <a:chOff x="2273069" y="3077762"/>
              <a:chExt cx="1801784" cy="615858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A0AD066-1A1D-89B0-17E7-1D785815C688}"/>
                  </a:ext>
                </a:extLst>
              </p:cNvPr>
              <p:cNvSpPr/>
              <p:nvPr/>
            </p:nvSpPr>
            <p:spPr>
              <a:xfrm>
                <a:off x="2273069" y="3077762"/>
                <a:ext cx="1801784" cy="6158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5C2E934B-3B9D-2A9F-73AF-1B03A5EBCEA9}"/>
                  </a:ext>
                </a:extLst>
              </p:cNvPr>
              <p:cNvSpPr/>
              <p:nvPr/>
            </p:nvSpPr>
            <p:spPr>
              <a:xfrm>
                <a:off x="3644389" y="3320944"/>
                <a:ext cx="430464" cy="37267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695E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D683420-BE85-A619-D322-1C20F3CAD4E3}"/>
                </a:ext>
              </a:extLst>
            </p:cNvPr>
            <p:cNvSpPr txBox="1"/>
            <p:nvPr/>
          </p:nvSpPr>
          <p:spPr>
            <a:xfrm>
              <a:off x="3599075" y="4468026"/>
              <a:ext cx="4055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3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268765F-8DA5-98D0-0D04-7FE1B6992A7C}"/>
                </a:ext>
              </a:extLst>
            </p:cNvPr>
            <p:cNvGrpSpPr/>
            <p:nvPr/>
          </p:nvGrpSpPr>
          <p:grpSpPr>
            <a:xfrm>
              <a:off x="2183877" y="4239648"/>
              <a:ext cx="1654285" cy="553407"/>
              <a:chOff x="1525248" y="3662220"/>
              <a:chExt cx="1654285" cy="55340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68817F-820C-E5A6-6A59-00380E354F54}"/>
                  </a:ext>
                </a:extLst>
              </p:cNvPr>
              <p:cNvSpPr txBox="1"/>
              <p:nvPr/>
            </p:nvSpPr>
            <p:spPr>
              <a:xfrm>
                <a:off x="1525248" y="3907850"/>
                <a:ext cx="13904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1 Salesman 2 worker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B74BC8-5495-3E60-DEB2-7D7D8FCB56A6}"/>
                  </a:ext>
                </a:extLst>
              </p:cNvPr>
              <p:cNvSpPr txBox="1"/>
              <p:nvPr/>
            </p:nvSpPr>
            <p:spPr>
              <a:xfrm>
                <a:off x="1525248" y="3662220"/>
                <a:ext cx="16542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695E78"/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Employees</a:t>
                </a: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DE15101-569E-1E0F-C0F0-AE9B757AC01E}"/>
              </a:ext>
            </a:extLst>
          </p:cNvPr>
          <p:cNvGrpSpPr/>
          <p:nvPr/>
        </p:nvGrpSpPr>
        <p:grpSpPr>
          <a:xfrm>
            <a:off x="7501488" y="2588094"/>
            <a:ext cx="2864822" cy="640026"/>
            <a:chOff x="2183877" y="4228110"/>
            <a:chExt cx="1820714" cy="64002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C6D6420-7920-8F3D-7CCC-A4F59426C0DA}"/>
                </a:ext>
              </a:extLst>
            </p:cNvPr>
            <p:cNvGrpSpPr/>
            <p:nvPr/>
          </p:nvGrpSpPr>
          <p:grpSpPr>
            <a:xfrm>
              <a:off x="2183877" y="4228110"/>
              <a:ext cx="1801784" cy="615858"/>
              <a:chOff x="2273069" y="3077762"/>
              <a:chExt cx="1801784" cy="615858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E462B83-475D-620F-E438-0C6261FE956B}"/>
                  </a:ext>
                </a:extLst>
              </p:cNvPr>
              <p:cNvSpPr/>
              <p:nvPr/>
            </p:nvSpPr>
            <p:spPr>
              <a:xfrm>
                <a:off x="2273069" y="3077762"/>
                <a:ext cx="1801784" cy="6158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F7E376C-C6F7-61EA-EEF1-9C82E427E65C}"/>
                  </a:ext>
                </a:extLst>
              </p:cNvPr>
              <p:cNvSpPr/>
              <p:nvPr/>
            </p:nvSpPr>
            <p:spPr>
              <a:xfrm>
                <a:off x="3644389" y="3320944"/>
                <a:ext cx="430464" cy="37267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252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9B23CC-F73E-6BFA-8FBC-9C18A39AF580}"/>
                </a:ext>
              </a:extLst>
            </p:cNvPr>
            <p:cNvSpPr txBox="1"/>
            <p:nvPr/>
          </p:nvSpPr>
          <p:spPr>
            <a:xfrm>
              <a:off x="3599075" y="4468026"/>
              <a:ext cx="4055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0064178-9ADB-B75C-32BB-F457ED459E90}"/>
                </a:ext>
              </a:extLst>
            </p:cNvPr>
            <p:cNvGrpSpPr/>
            <p:nvPr/>
          </p:nvGrpSpPr>
          <p:grpSpPr>
            <a:xfrm>
              <a:off x="2183878" y="4236061"/>
              <a:ext cx="1654286" cy="560335"/>
              <a:chOff x="1525249" y="3658633"/>
              <a:chExt cx="1654286" cy="560335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0AB7790-5114-9113-319D-505B3BD0E4C0}"/>
                  </a:ext>
                </a:extLst>
              </p:cNvPr>
              <p:cNvSpPr txBox="1"/>
              <p:nvPr/>
            </p:nvSpPr>
            <p:spPr>
              <a:xfrm>
                <a:off x="1525249" y="3911191"/>
                <a:ext cx="16314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Oonth</a:t>
                </a: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pul</a:t>
                </a: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 Lashkar 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6AA0A99-559C-AE5A-5452-2FC1EE769786}"/>
                  </a:ext>
                </a:extLst>
              </p:cNvPr>
              <p:cNvSpPr txBox="1"/>
              <p:nvPr/>
            </p:nvSpPr>
            <p:spPr>
              <a:xfrm>
                <a:off x="1525250" y="3658633"/>
                <a:ext cx="16542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25245"/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Location</a:t>
                </a: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2A44446-BD15-6D12-6627-15827773BB7C}"/>
              </a:ext>
            </a:extLst>
          </p:cNvPr>
          <p:cNvGrpSpPr/>
          <p:nvPr/>
        </p:nvGrpSpPr>
        <p:grpSpPr>
          <a:xfrm>
            <a:off x="7501488" y="3490884"/>
            <a:ext cx="3336968" cy="640026"/>
            <a:chOff x="2183877" y="4228110"/>
            <a:chExt cx="2120783" cy="64002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FB9A759-55C8-7AE9-8C9E-4E872EBF2C06}"/>
                </a:ext>
              </a:extLst>
            </p:cNvPr>
            <p:cNvGrpSpPr/>
            <p:nvPr/>
          </p:nvGrpSpPr>
          <p:grpSpPr>
            <a:xfrm>
              <a:off x="2183877" y="4228110"/>
              <a:ext cx="1801784" cy="615858"/>
              <a:chOff x="2273069" y="3077762"/>
              <a:chExt cx="1801784" cy="615858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8E76AD8-4950-E466-863E-D0451719B274}"/>
                  </a:ext>
                </a:extLst>
              </p:cNvPr>
              <p:cNvSpPr/>
              <p:nvPr/>
            </p:nvSpPr>
            <p:spPr>
              <a:xfrm>
                <a:off x="2273069" y="3077762"/>
                <a:ext cx="1801784" cy="6158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2CB45E4-A9A7-D1A4-2C63-F7C3401742F1}"/>
                  </a:ext>
                </a:extLst>
              </p:cNvPr>
              <p:cNvSpPr/>
              <p:nvPr/>
            </p:nvSpPr>
            <p:spPr>
              <a:xfrm>
                <a:off x="3644389" y="3320944"/>
                <a:ext cx="430464" cy="37267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FA9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A1AECC-93F3-2B2E-F8A1-4C0F7D2F6D41}"/>
                </a:ext>
              </a:extLst>
            </p:cNvPr>
            <p:cNvSpPr txBox="1"/>
            <p:nvPr/>
          </p:nvSpPr>
          <p:spPr>
            <a:xfrm>
              <a:off x="3599075" y="4468026"/>
              <a:ext cx="4055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749F1CA-D54B-42B4-B14A-04C5C63B3256}"/>
                </a:ext>
              </a:extLst>
            </p:cNvPr>
            <p:cNvGrpSpPr/>
            <p:nvPr/>
          </p:nvGrpSpPr>
          <p:grpSpPr>
            <a:xfrm>
              <a:off x="2183878" y="4236061"/>
              <a:ext cx="2120782" cy="560335"/>
              <a:chOff x="1525249" y="3658633"/>
              <a:chExt cx="2120782" cy="560335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81AB258-304C-71FB-34C0-D6955B1358D9}"/>
                  </a:ext>
                </a:extLst>
              </p:cNvPr>
              <p:cNvSpPr txBox="1"/>
              <p:nvPr/>
            </p:nvSpPr>
            <p:spPr>
              <a:xfrm>
                <a:off x="1525249" y="3911191"/>
                <a:ext cx="21207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Cooler, Almirah ,Dewan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6B54021-7A24-4998-B163-0FFC73B98429}"/>
                  </a:ext>
                </a:extLst>
              </p:cNvPr>
              <p:cNvSpPr txBox="1"/>
              <p:nvPr/>
            </p:nvSpPr>
            <p:spPr>
              <a:xfrm>
                <a:off x="1525250" y="3658633"/>
                <a:ext cx="16542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A956"/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Products </a:t>
                </a: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6BBA83B-E342-135D-C023-B655EFB197FC}"/>
              </a:ext>
            </a:extLst>
          </p:cNvPr>
          <p:cNvGrpSpPr/>
          <p:nvPr/>
        </p:nvGrpSpPr>
        <p:grpSpPr>
          <a:xfrm>
            <a:off x="2195337" y="5379159"/>
            <a:ext cx="7780008" cy="457200"/>
            <a:chOff x="2195337" y="5379159"/>
            <a:chExt cx="7780008" cy="45720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B30006F-8369-7D51-7BCC-065388666B71}"/>
                </a:ext>
              </a:extLst>
            </p:cNvPr>
            <p:cNvSpPr txBox="1"/>
            <p:nvPr/>
          </p:nvSpPr>
          <p:spPr>
            <a:xfrm>
              <a:off x="2195337" y="5468510"/>
              <a:ext cx="77800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Future vision of expanding the business.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" name="Graphic 17" descr="Bullseye with solid fill">
              <a:extLst>
                <a:ext uri="{FF2B5EF4-FFF2-40B4-BE49-F238E27FC236}">
                  <a16:creationId xmlns:a16="http://schemas.microsoft.com/office/drawing/2014/main" id="{E42D7FE8-FC9D-5FCC-B4D0-F77EC5CAE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88942" y="5379159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041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994574E-46D9-4AD5-8A1D-BAC2E99CB3DE}"/>
              </a:ext>
            </a:extLst>
          </p:cNvPr>
          <p:cNvSpPr/>
          <p:nvPr/>
        </p:nvSpPr>
        <p:spPr>
          <a:xfrm>
            <a:off x="708022" y="2718735"/>
            <a:ext cx="10774363" cy="2470150"/>
          </a:xfrm>
          <a:prstGeom prst="rect">
            <a:avLst/>
          </a:prstGeom>
          <a:gradFill flip="none" rotWithShape="1">
            <a:gsLst>
              <a:gs pos="0">
                <a:srgbClr val="FC9D99">
                  <a:shade val="30000"/>
                  <a:satMod val="115000"/>
                </a:srgbClr>
              </a:gs>
              <a:gs pos="50000">
                <a:srgbClr val="FC9D99">
                  <a:shade val="67500"/>
                  <a:satMod val="115000"/>
                </a:srgbClr>
              </a:gs>
              <a:gs pos="100000">
                <a:srgbClr val="FC9D99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0D561B-7F8A-4E58-AF03-989F0BC7A38E}"/>
              </a:ext>
            </a:extLst>
          </p:cNvPr>
          <p:cNvSpPr txBox="1"/>
          <p:nvPr/>
        </p:nvSpPr>
        <p:spPr>
          <a:xfrm>
            <a:off x="3900607" y="890773"/>
            <a:ext cx="43891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Process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6A650-D773-44E5-884F-57D2D38D46ED}"/>
              </a:ext>
            </a:extLst>
          </p:cNvPr>
          <p:cNvSpPr txBox="1"/>
          <p:nvPr/>
        </p:nvSpPr>
        <p:spPr>
          <a:xfrm>
            <a:off x="2205200" y="1669115"/>
            <a:ext cx="7780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Four stage of analytics is used for finding the root cause, for giving the solution and predicting the goodness of the solution.  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E0A904F-0D53-5090-FC15-EA50FA13B5F9}"/>
              </a:ext>
            </a:extLst>
          </p:cNvPr>
          <p:cNvGrpSpPr/>
          <p:nvPr/>
        </p:nvGrpSpPr>
        <p:grpSpPr>
          <a:xfrm>
            <a:off x="1317276" y="3981413"/>
            <a:ext cx="2229777" cy="878546"/>
            <a:chOff x="1317278" y="3751878"/>
            <a:chExt cx="2229777" cy="87854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AD25B23-DD55-31AA-8746-1DEB0C5777A8}"/>
                </a:ext>
              </a:extLst>
            </p:cNvPr>
            <p:cNvSpPr txBox="1"/>
            <p:nvPr/>
          </p:nvSpPr>
          <p:spPr>
            <a:xfrm>
              <a:off x="1678624" y="4107204"/>
              <a:ext cx="15329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Descriptive Analysis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27EE124-F853-8D7D-B903-6BCB269B028A}"/>
                </a:ext>
              </a:extLst>
            </p:cNvPr>
            <p:cNvSpPr txBox="1"/>
            <p:nvPr/>
          </p:nvSpPr>
          <p:spPr>
            <a:xfrm>
              <a:off x="1317278" y="3751878"/>
              <a:ext cx="2229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“What happened in past</a:t>
              </a:r>
              <a:r>
                <a:rPr lang="en-US" sz="14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?</a:t>
              </a:r>
              <a:r>
                <a:rPr lang="en-US" sz="1400" dirty="0"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”</a:t>
              </a:r>
            </a:p>
          </p:txBody>
        </p:sp>
      </p:grpSp>
      <p:pic>
        <p:nvPicPr>
          <p:cNvPr id="28" name="Picture 2" descr="Return to the past ">
            <a:extLst>
              <a:ext uri="{FF2B5EF4-FFF2-40B4-BE49-F238E27FC236}">
                <a16:creationId xmlns:a16="http://schemas.microsoft.com/office/drawing/2014/main" id="{05A21E3B-C000-AD71-B889-9B03912A0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639" y="3069368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478A6ED5-4488-B30A-AD17-0A1DEEE8CC1E}"/>
              </a:ext>
            </a:extLst>
          </p:cNvPr>
          <p:cNvGrpSpPr/>
          <p:nvPr/>
        </p:nvGrpSpPr>
        <p:grpSpPr>
          <a:xfrm>
            <a:off x="3656606" y="3981413"/>
            <a:ext cx="2229777" cy="878546"/>
            <a:chOff x="3656608" y="3751878"/>
            <a:chExt cx="2229777" cy="87854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45F3A1A-D330-D183-AA7F-1050903BF63C}"/>
                </a:ext>
              </a:extLst>
            </p:cNvPr>
            <p:cNvSpPr txBox="1"/>
            <p:nvPr/>
          </p:nvSpPr>
          <p:spPr>
            <a:xfrm>
              <a:off x="4051487" y="4107204"/>
              <a:ext cx="15098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Diagnostic Analysis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1FB425D-20AF-4EE6-6628-EF2F81E52E39}"/>
                </a:ext>
              </a:extLst>
            </p:cNvPr>
            <p:cNvSpPr txBox="1"/>
            <p:nvPr/>
          </p:nvSpPr>
          <p:spPr>
            <a:xfrm>
              <a:off x="3656608" y="3751878"/>
              <a:ext cx="2229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“Why did this happened</a:t>
              </a:r>
              <a:r>
                <a:rPr lang="en-US" sz="14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?</a:t>
              </a:r>
              <a:r>
                <a:rPr lang="en-US" sz="1400" dirty="0"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”</a:t>
              </a:r>
            </a:p>
          </p:txBody>
        </p:sp>
      </p:grpSp>
      <p:pic>
        <p:nvPicPr>
          <p:cNvPr id="50" name="Picture 4" descr="Question ">
            <a:extLst>
              <a:ext uri="{FF2B5EF4-FFF2-40B4-BE49-F238E27FC236}">
                <a16:creationId xmlns:a16="http://schemas.microsoft.com/office/drawing/2014/main" id="{A6D13B72-E368-E9EF-8B6B-1EC716F5B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611" y="3074568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999D0989-6DD5-484F-EB06-6DDF6A2A0CC7}"/>
              </a:ext>
            </a:extLst>
          </p:cNvPr>
          <p:cNvGrpSpPr/>
          <p:nvPr/>
        </p:nvGrpSpPr>
        <p:grpSpPr>
          <a:xfrm>
            <a:off x="6050424" y="4020351"/>
            <a:ext cx="2229777" cy="858684"/>
            <a:chOff x="6050426" y="3790816"/>
            <a:chExt cx="2229777" cy="85868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75CB1B8-B21A-2980-559B-5D3E8B32542A}"/>
                </a:ext>
              </a:extLst>
            </p:cNvPr>
            <p:cNvSpPr txBox="1"/>
            <p:nvPr/>
          </p:nvSpPr>
          <p:spPr>
            <a:xfrm>
              <a:off x="6480387" y="4126280"/>
              <a:ext cx="13505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Prescriptive Analysis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F10CADD-8B55-7DA7-3464-972F6A377FA8}"/>
                </a:ext>
              </a:extLst>
            </p:cNvPr>
            <p:cNvSpPr txBox="1"/>
            <p:nvPr/>
          </p:nvSpPr>
          <p:spPr>
            <a:xfrm>
              <a:off x="6050426" y="3790816"/>
              <a:ext cx="2229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“What should we do next</a:t>
              </a:r>
              <a:r>
                <a:rPr lang="en-US" sz="14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?</a:t>
              </a:r>
              <a:r>
                <a:rPr lang="en-US" sz="1400" dirty="0"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”</a:t>
              </a:r>
            </a:p>
          </p:txBody>
        </p:sp>
      </p:grpSp>
      <p:pic>
        <p:nvPicPr>
          <p:cNvPr id="53" name="Picture 6" descr="Next ">
            <a:extLst>
              <a:ext uri="{FF2B5EF4-FFF2-40B4-BE49-F238E27FC236}">
                <a16:creationId xmlns:a16="http://schemas.microsoft.com/office/drawing/2014/main" id="{248B391E-4E73-512D-0557-130FB6402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206" y="3103392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65D2B9CA-459E-AF89-509E-11DBC5E25AB7}"/>
              </a:ext>
            </a:extLst>
          </p:cNvPr>
          <p:cNvGrpSpPr/>
          <p:nvPr/>
        </p:nvGrpSpPr>
        <p:grpSpPr>
          <a:xfrm>
            <a:off x="8315945" y="4048824"/>
            <a:ext cx="2545394" cy="858684"/>
            <a:chOff x="8315947" y="3819289"/>
            <a:chExt cx="2545394" cy="858684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63EB3DF-28A6-C952-7F9D-BBE880DB0CF7}"/>
                </a:ext>
              </a:extLst>
            </p:cNvPr>
            <p:cNvSpPr txBox="1"/>
            <p:nvPr/>
          </p:nvSpPr>
          <p:spPr>
            <a:xfrm>
              <a:off x="8957887" y="4154753"/>
              <a:ext cx="12728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Predictive Analysis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1100443-DC5E-D17F-60DB-82BAF9C13A56}"/>
                </a:ext>
              </a:extLst>
            </p:cNvPr>
            <p:cNvSpPr txBox="1"/>
            <p:nvPr/>
          </p:nvSpPr>
          <p:spPr>
            <a:xfrm>
              <a:off x="8315947" y="3819289"/>
              <a:ext cx="25453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“What might happen in future</a:t>
              </a:r>
              <a:r>
                <a:rPr lang="en-US" sz="14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?</a:t>
              </a:r>
              <a:r>
                <a:rPr lang="en-US" sz="1400" dirty="0"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”</a:t>
              </a:r>
            </a:p>
          </p:txBody>
        </p:sp>
      </p:grpSp>
      <p:pic>
        <p:nvPicPr>
          <p:cNvPr id="56" name="Picture 8" descr="Future ">
            <a:extLst>
              <a:ext uri="{FF2B5EF4-FFF2-40B4-BE49-F238E27FC236}">
                <a16:creationId xmlns:a16="http://schemas.microsoft.com/office/drawing/2014/main" id="{77CFA629-C3DD-1314-9CDC-71EF46B31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alphaModFix amt="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406" y="3131865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58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7FE109F1-9D66-E2F7-19C6-DC8FDDDC11DF}"/>
              </a:ext>
            </a:extLst>
          </p:cNvPr>
          <p:cNvSpPr txBox="1"/>
          <p:nvPr/>
        </p:nvSpPr>
        <p:spPr>
          <a:xfrm>
            <a:off x="0" y="900275"/>
            <a:ext cx="6707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Descriptive Analysis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10C7DF-E993-0347-157B-A80952464448}"/>
              </a:ext>
            </a:extLst>
          </p:cNvPr>
          <p:cNvSpPr txBox="1"/>
          <p:nvPr/>
        </p:nvSpPr>
        <p:spPr>
          <a:xfrm>
            <a:off x="1341825" y="1356259"/>
            <a:ext cx="2229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“What happened in past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?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”</a:t>
            </a:r>
          </a:p>
        </p:txBody>
      </p:sp>
      <p:pic>
        <p:nvPicPr>
          <p:cNvPr id="31" name="Picture 2" descr="Return to the past ">
            <a:extLst>
              <a:ext uri="{FF2B5EF4-FFF2-40B4-BE49-F238E27FC236}">
                <a16:creationId xmlns:a16="http://schemas.microsoft.com/office/drawing/2014/main" id="{DFE0C5B9-8977-0FE4-5ACB-543209FBD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76" y="992763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230CFE6-3169-BECE-9B9E-2CDCB8D6DC29}"/>
              </a:ext>
            </a:extLst>
          </p:cNvPr>
          <p:cNvGrpSpPr/>
          <p:nvPr/>
        </p:nvGrpSpPr>
        <p:grpSpPr>
          <a:xfrm>
            <a:off x="1628179" y="2243868"/>
            <a:ext cx="1436062" cy="1436062"/>
            <a:chOff x="1334901" y="2411434"/>
            <a:chExt cx="1822918" cy="1739374"/>
          </a:xfrm>
        </p:grpSpPr>
        <p:pic>
          <p:nvPicPr>
            <p:cNvPr id="1030" name="Picture 6" descr="Woman avatar ">
              <a:extLst>
                <a:ext uri="{FF2B5EF4-FFF2-40B4-BE49-F238E27FC236}">
                  <a16:creationId xmlns:a16="http://schemas.microsoft.com/office/drawing/2014/main" id="{D2193DB2-2CD2-B653-7FB3-6D2717AE54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4901" y="3305043"/>
              <a:ext cx="845765" cy="845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Speech bubble ">
              <a:extLst>
                <a:ext uri="{FF2B5EF4-FFF2-40B4-BE49-F238E27FC236}">
                  <a16:creationId xmlns:a16="http://schemas.microsoft.com/office/drawing/2014/main" id="{AAE97E3F-E98C-9CD9-4902-70960E088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alphaModFix amt="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619" y="2411434"/>
              <a:ext cx="1219200" cy="1219200"/>
            </a:xfrm>
            <a:prstGeom prst="rect">
              <a:avLst/>
            </a:prstGeom>
            <a:noFill/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B68BEB6-CC09-0A58-B6B6-329E1271133B}"/>
                </a:ext>
              </a:extLst>
            </p:cNvPr>
            <p:cNvSpPr txBox="1"/>
            <p:nvPr/>
          </p:nvSpPr>
          <p:spPr>
            <a:xfrm>
              <a:off x="2000631" y="2586844"/>
              <a:ext cx="1103871" cy="857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How is the business going these days?</a:t>
              </a:r>
              <a:endParaRPr lang="en-IN" sz="10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C5810C8-2453-3F13-EC1C-37160C1244A5}"/>
              </a:ext>
            </a:extLst>
          </p:cNvPr>
          <p:cNvGrpSpPr/>
          <p:nvPr/>
        </p:nvGrpSpPr>
        <p:grpSpPr>
          <a:xfrm>
            <a:off x="2403169" y="3063638"/>
            <a:ext cx="1652585" cy="1543711"/>
            <a:chOff x="2520056" y="3485489"/>
            <a:chExt cx="1827435" cy="1673068"/>
          </a:xfrm>
        </p:grpSpPr>
        <p:pic>
          <p:nvPicPr>
            <p:cNvPr id="1028" name="Picture 4" descr="Man in suit and tie ">
              <a:extLst>
                <a:ext uri="{FF2B5EF4-FFF2-40B4-BE49-F238E27FC236}">
                  <a16:creationId xmlns:a16="http://schemas.microsoft.com/office/drawing/2014/main" id="{E45BA985-7D36-B970-3499-9BD2C29017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1019" y="4322085"/>
              <a:ext cx="836472" cy="836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8" descr="Speech bubble ">
              <a:extLst>
                <a:ext uri="{FF2B5EF4-FFF2-40B4-BE49-F238E27FC236}">
                  <a16:creationId xmlns:a16="http://schemas.microsoft.com/office/drawing/2014/main" id="{B2F3B0CB-BA7E-ED41-63ED-5CC6B99C62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542337" y="3485489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887B9A7-279F-767E-31D9-3FDD9CAAEE54}"/>
                </a:ext>
              </a:extLst>
            </p:cNvPr>
            <p:cNvSpPr txBox="1"/>
            <p:nvPr/>
          </p:nvSpPr>
          <p:spPr>
            <a:xfrm>
              <a:off x="2520056" y="3741108"/>
              <a:ext cx="1263761" cy="633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Sales are increasing every year but the growth is not visible in the business !!!</a:t>
              </a:r>
              <a:endParaRPr lang="en-IN" sz="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92B0CF4-463E-9DE3-6ADB-ABB0E6B71DA4}"/>
              </a:ext>
            </a:extLst>
          </p:cNvPr>
          <p:cNvGrpSpPr/>
          <p:nvPr/>
        </p:nvGrpSpPr>
        <p:grpSpPr>
          <a:xfrm>
            <a:off x="8521154" y="1440940"/>
            <a:ext cx="1554809" cy="1187978"/>
            <a:chOff x="8577466" y="1785148"/>
            <a:chExt cx="1554809" cy="1187978"/>
          </a:xfrm>
        </p:grpSpPr>
        <p:pic>
          <p:nvPicPr>
            <p:cNvPr id="14" name="Graphic 13" descr="Speech with solid fill">
              <a:extLst>
                <a:ext uri="{FF2B5EF4-FFF2-40B4-BE49-F238E27FC236}">
                  <a16:creationId xmlns:a16="http://schemas.microsoft.com/office/drawing/2014/main" id="{BF24B1CB-95FA-65AA-9CF3-4B34D4452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8577466" y="1785148"/>
              <a:ext cx="1554809" cy="1187978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A62747B-683C-AB61-1F33-C85FB510C78E}"/>
                </a:ext>
              </a:extLst>
            </p:cNvPr>
            <p:cNvSpPr txBox="1"/>
            <p:nvPr/>
          </p:nvSpPr>
          <p:spPr>
            <a:xfrm>
              <a:off x="8839051" y="2076542"/>
              <a:ext cx="103163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  <a:latin typeface="+mj-lt"/>
                </a:rPr>
                <a:t>Why Net Profit is low?</a:t>
              </a:r>
              <a:endParaRPr lang="en-IN" sz="11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552D1F-44C7-1309-AF28-39BC4337DF13}"/>
              </a:ext>
            </a:extLst>
          </p:cNvPr>
          <p:cNvGrpSpPr/>
          <p:nvPr/>
        </p:nvGrpSpPr>
        <p:grpSpPr>
          <a:xfrm>
            <a:off x="4083196" y="2625979"/>
            <a:ext cx="2320287" cy="1702936"/>
            <a:chOff x="4089326" y="2733837"/>
            <a:chExt cx="2320287" cy="170293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261D113-F645-6EFB-867C-96B164A13B8C}"/>
                </a:ext>
              </a:extLst>
            </p:cNvPr>
            <p:cNvGrpSpPr/>
            <p:nvPr/>
          </p:nvGrpSpPr>
          <p:grpSpPr>
            <a:xfrm>
              <a:off x="4713544" y="2733837"/>
              <a:ext cx="1696069" cy="1702936"/>
              <a:chOff x="4858081" y="2767458"/>
              <a:chExt cx="1936574" cy="1954469"/>
            </a:xfrm>
          </p:grpSpPr>
          <p:pic>
            <p:nvPicPr>
              <p:cNvPr id="1026" name="Picture 2" descr="Financial report ">
                <a:extLst>
                  <a:ext uri="{FF2B5EF4-FFF2-40B4-BE49-F238E27FC236}">
                    <a16:creationId xmlns:a16="http://schemas.microsoft.com/office/drawing/2014/main" id="{973AFE35-72E6-D404-9DA6-CF65A48C14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8338" y="2767458"/>
                <a:ext cx="1436061" cy="14360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382DF05-84C0-135A-C83C-8910CC7D82A1}"/>
                  </a:ext>
                </a:extLst>
              </p:cNvPr>
              <p:cNvSpPr txBox="1"/>
              <p:nvPr/>
            </p:nvSpPr>
            <p:spPr>
              <a:xfrm>
                <a:off x="4858081" y="4121425"/>
                <a:ext cx="1936574" cy="600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Profit &amp; Loss Statement</a:t>
                </a:r>
                <a:endParaRPr lang="en-I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endParaRPr>
              </a:p>
            </p:txBody>
          </p:sp>
        </p:grpSp>
        <p:pic>
          <p:nvPicPr>
            <p:cNvPr id="8" name="Graphic 7" descr="Arrow: Straight with solid fill">
              <a:extLst>
                <a:ext uri="{FF2B5EF4-FFF2-40B4-BE49-F238E27FC236}">
                  <a16:creationId xmlns:a16="http://schemas.microsoft.com/office/drawing/2014/main" id="{50BD7455-8F0E-7E12-1EAD-EFF8DCE13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0800000">
              <a:off x="4089326" y="3284207"/>
              <a:ext cx="721860" cy="548629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354D586-109C-9171-0140-E72D40B102ED}"/>
              </a:ext>
            </a:extLst>
          </p:cNvPr>
          <p:cNvGrpSpPr/>
          <p:nvPr/>
        </p:nvGrpSpPr>
        <p:grpSpPr>
          <a:xfrm>
            <a:off x="6352207" y="2587833"/>
            <a:ext cx="4497968" cy="2274291"/>
            <a:chOff x="6375585" y="2675498"/>
            <a:chExt cx="4497968" cy="2274291"/>
          </a:xfrm>
        </p:grpSpPr>
        <p:graphicFrame>
          <p:nvGraphicFramePr>
            <p:cNvPr id="13" name="Chart 12">
              <a:extLst>
                <a:ext uri="{FF2B5EF4-FFF2-40B4-BE49-F238E27FC236}">
                  <a16:creationId xmlns:a16="http://schemas.microsoft.com/office/drawing/2014/main" id="{99EA2F58-B30F-45B2-911F-B814A32E316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11720086"/>
                </p:ext>
              </p:extLst>
            </p:nvPr>
          </p:nvGraphicFramePr>
          <p:xfrm>
            <a:off x="7369709" y="2675498"/>
            <a:ext cx="3503844" cy="227429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3"/>
            </a:graphicData>
          </a:graphic>
        </p:graphicFrame>
        <p:pic>
          <p:nvPicPr>
            <p:cNvPr id="10" name="Graphic 9" descr="Arrow: Straight with solid fill">
              <a:extLst>
                <a:ext uri="{FF2B5EF4-FFF2-40B4-BE49-F238E27FC236}">
                  <a16:creationId xmlns:a16="http://schemas.microsoft.com/office/drawing/2014/main" id="{32D68367-F46E-71F8-6491-7EFBC7C0B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0800000">
              <a:off x="6375585" y="3284208"/>
              <a:ext cx="721860" cy="5486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678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3162</TotalTime>
  <Words>1205</Words>
  <Application>Microsoft Office PowerPoint</Application>
  <PresentationFormat>Widescreen</PresentationFormat>
  <Paragraphs>182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DAGGERSQUARE</vt:lpstr>
      <vt:lpstr>Ebrima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shubham kushwah</cp:lastModifiedBy>
  <cp:revision>109</cp:revision>
  <dcterms:created xsi:type="dcterms:W3CDTF">2019-09-26T18:34:37Z</dcterms:created>
  <dcterms:modified xsi:type="dcterms:W3CDTF">2023-06-11T09:13:35Z</dcterms:modified>
</cp:coreProperties>
</file>