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handoutMasterIdLst>
    <p:handoutMasterId r:id="rId5"/>
  </p:handoutMasterIdLst>
  <p:sldIdLst>
    <p:sldId id="657" r:id="rId2"/>
    <p:sldId id="658" r:id="rId3"/>
  </p:sldIdLst>
  <p:sldSz cx="12192000" cy="6858000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3D0EB2"/>
    <a:srgbClr val="EBCE21"/>
    <a:srgbClr val="12576C"/>
    <a:srgbClr val="FF33CC"/>
    <a:srgbClr val="FF0000"/>
    <a:srgbClr val="76041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BB7ECC-84AB-01AE-9B98-32594F3F6B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4663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D7BF0-95F1-09A8-CEA1-15DF57970E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52F13B5-D6B2-4CDE-BEAD-D0FF30663AE4}" type="datetimeFigureOut">
              <a:rPr lang="en-US"/>
              <a:pPr>
                <a:defRPr/>
              </a:pPr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227CB-540A-2003-E43C-BEC0CCE7AF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0788"/>
            <a:ext cx="3014663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32923-C15F-EA4C-FDE7-2C049D5019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40175" y="8840788"/>
            <a:ext cx="30130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2F08C73-0839-4E58-B2D0-3B7A6CA9C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EBA188-5159-184F-B0D1-639DE017A4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4663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50B91-F142-529D-51EE-7F3D378C7A7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05AC232-1982-48F3-99A7-0F9EA5A26BB6}" type="datetimeFigureOut">
              <a:rPr lang="en-GB"/>
              <a:pPr>
                <a:defRPr/>
              </a:pPr>
              <a:t>21/08/2024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AEC450A-D96B-431A-DE4F-901D921F7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1BB657-D038-29CF-1AF0-4F975F09D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22775"/>
            <a:ext cx="5564188" cy="4187825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E1B1C-FD7B-9789-7F69-714F203261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0788"/>
            <a:ext cx="3014663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FAECB-6C2B-446C-7DFB-243A40A5A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0788"/>
            <a:ext cx="30130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4A33875-8A78-4C51-AF7E-8047FF3D2D5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9DDD4">
            <a:alpha val="450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7;p16">
            <a:extLst>
              <a:ext uri="{FF2B5EF4-FFF2-40B4-BE49-F238E27FC236}">
                <a16:creationId xmlns:a16="http://schemas.microsoft.com/office/drawing/2014/main" id="{90A09A17-2656-83DC-8956-A4E336473367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-22225"/>
            <a:ext cx="587375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DAD0AD-558C-A3A1-4F5E-38F2AF02FBD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09600" y="-22225"/>
            <a:ext cx="9525000" cy="655638"/>
          </a:xfrm>
          <a:prstGeom prst="rect">
            <a:avLst/>
          </a:prstGeom>
          <a:solidFill>
            <a:schemeClr val="accent5">
              <a:lumMod val="40000"/>
              <a:lumOff val="60000"/>
              <a:alpha val="87000"/>
            </a:schemeClr>
          </a:solidFill>
          <a:ln>
            <a:noFill/>
          </a:ln>
        </p:spPr>
        <p:txBody>
          <a:bodyPr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endParaRPr lang="en-US" sz="21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D:\Documents and Settings\user\My Documents\GHRCE logos\Changed Logo\GHRCE, Nagpur Logo .png">
            <a:extLst>
              <a:ext uri="{FF2B5EF4-FFF2-40B4-BE49-F238E27FC236}">
                <a16:creationId xmlns:a16="http://schemas.microsoft.com/office/drawing/2014/main" id="{9163236C-6408-01A0-1452-EB74DB3C02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76200"/>
            <a:ext cx="190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FE6F0-57E9-8BFD-5761-637D233371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477000"/>
            <a:ext cx="116586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92197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B7D23629-880A-BFE1-C751-D1CCD87F9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275"/>
            <a:ext cx="67024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500" b="1">
                <a:latin typeface="Times New Roman" panose="02020603050405020304" pitchFamily="18" charset="0"/>
                <a:ea typeface="MS Mincho" panose="02020609040205080304" pitchFamily="49" charset="-128"/>
                <a:cs typeface="MS PGothic" panose="020B0600070205080204" pitchFamily="34" charset="-128"/>
              </a:rPr>
              <a:t>Department of Electronics Engineering</a:t>
            </a:r>
            <a:endParaRPr lang="en-US" altLang="en-US" sz="2500">
              <a:latin typeface="Calibri" panose="020F0502020204030204" pitchFamily="34" charset="0"/>
              <a:ea typeface="MS Mincho" panose="02020609040205080304" pitchFamily="49" charset="-128"/>
              <a:cs typeface="MS PGothic" panose="020B0600070205080204" pitchFamily="34" charset="-128"/>
            </a:endParaRPr>
          </a:p>
        </p:txBody>
      </p:sp>
      <p:sp>
        <p:nvSpPr>
          <p:cNvPr id="3" name="Google Shape;86;p16">
            <a:extLst>
              <a:ext uri="{FF2B5EF4-FFF2-40B4-BE49-F238E27FC236}">
                <a16:creationId xmlns:a16="http://schemas.microsoft.com/office/drawing/2014/main" id="{E664C50F-4580-1273-ADB7-E675738AE75C}"/>
              </a:ext>
            </a:extLst>
          </p:cNvPr>
          <p:cNvSpPr txBox="1">
            <a:spLocks/>
          </p:cNvSpPr>
          <p:nvPr/>
        </p:nvSpPr>
        <p:spPr>
          <a:xfrm>
            <a:off x="3886200" y="1143000"/>
            <a:ext cx="3017838" cy="822325"/>
          </a:xfrm>
          <a:prstGeom prst="rect">
            <a:avLst/>
          </a:prstGeom>
        </p:spPr>
        <p:txBody>
          <a:bodyPr spcFirstLastPara="1" lIns="91425" tIns="91425" rIns="91425" bIns="91425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87A58BD-EB8A-3DCF-3D8E-5437599FD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78668"/>
            <a:ext cx="3151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B36B9E-4F47-0E72-45DF-DB446C7F680D}"/>
              </a:ext>
            </a:extLst>
          </p:cNvPr>
          <p:cNvSpPr/>
          <p:nvPr/>
        </p:nvSpPr>
        <p:spPr>
          <a:xfrm>
            <a:off x="836613" y="326707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49DE2-2E77-1A2A-422C-607002334F6A}"/>
              </a:ext>
            </a:extLst>
          </p:cNvPr>
          <p:cNvSpPr txBox="1"/>
          <p:nvPr/>
        </p:nvSpPr>
        <p:spPr>
          <a:xfrm>
            <a:off x="3584207" y="582097"/>
            <a:ext cx="425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SUBJECT: DIGITAL 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2A0D0-EBA5-FBAF-9D13-CDFEDAFD8BA4}"/>
              </a:ext>
            </a:extLst>
          </p:cNvPr>
          <p:cNvSpPr txBox="1"/>
          <p:nvPr/>
        </p:nvSpPr>
        <p:spPr>
          <a:xfrm>
            <a:off x="3200400" y="958334"/>
            <a:ext cx="656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</a:rPr>
              <a:t>TOPIC : GSM(Global System for Mobile </a:t>
            </a:r>
            <a:r>
              <a:rPr lang="en-IN" dirty="0" err="1">
                <a:solidFill>
                  <a:schemeClr val="accent3"/>
                </a:solidFill>
              </a:rPr>
              <a:t>Commuication</a:t>
            </a:r>
            <a:r>
              <a:rPr lang="en-IN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CAF0F-B587-0D70-BA41-C55A05A4F30D}"/>
              </a:ext>
            </a:extLst>
          </p:cNvPr>
          <p:cNvSpPr txBox="1"/>
          <p:nvPr/>
        </p:nvSpPr>
        <p:spPr>
          <a:xfrm>
            <a:off x="8534400" y="5866356"/>
            <a:ext cx="394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3333FF"/>
                </a:solidFill>
              </a:rPr>
              <a:t>Submitted to: Rucha </a:t>
            </a:r>
            <a:r>
              <a:rPr lang="en-IN" dirty="0" err="1">
                <a:solidFill>
                  <a:srgbClr val="3333FF"/>
                </a:solidFill>
              </a:rPr>
              <a:t>Jichkar</a:t>
            </a:r>
            <a:endParaRPr lang="en-IN" dirty="0">
              <a:solidFill>
                <a:srgbClr val="3333FF"/>
              </a:solidFill>
            </a:endParaRPr>
          </a:p>
          <a:p>
            <a:r>
              <a:rPr lang="en-IN" dirty="0">
                <a:solidFill>
                  <a:srgbClr val="3333FF"/>
                </a:solidFill>
              </a:rPr>
              <a:t>Presented by : Raksha Ghotekar-12</a:t>
            </a:r>
          </a:p>
          <a:p>
            <a:endParaRPr lang="en-IN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464A72A3-9AE7-5E34-E048-4519CA5EC2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94F6E3B-15EE-2CA7-1C25-84F03318B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B035D-B811-92C0-C991-8FAA5EF5E14E}"/>
              </a:ext>
            </a:extLst>
          </p:cNvPr>
          <p:cNvSpPr txBox="1"/>
          <p:nvPr/>
        </p:nvSpPr>
        <p:spPr>
          <a:xfrm>
            <a:off x="685801" y="602396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TAE-1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5A481-A535-2F5F-3549-6EC8AE642E0D}"/>
              </a:ext>
            </a:extLst>
          </p:cNvPr>
          <p:cNvSpPr txBox="1"/>
          <p:nvPr/>
        </p:nvSpPr>
        <p:spPr>
          <a:xfrm>
            <a:off x="228600" y="1334571"/>
            <a:ext cx="1173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74747"/>
                </a:solidFill>
                <a:effectLst/>
                <a:latin typeface="Google Sans"/>
              </a:rPr>
              <a:t>GSM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 (Global System for Mobile Communications)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set of mobile communications standards and protocols governing second-generation or 2G networks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, first developed and deployed in Europe. The Working of a GSM Network. GSM is a digital cellular communication standard that is universally accelerated.</a:t>
            </a:r>
            <a:endParaRPr lang="en-IN" dirty="0"/>
          </a:p>
        </p:txBody>
      </p:sp>
      <p:pic>
        <p:nvPicPr>
          <p:cNvPr id="16" name="Picture 2" descr="GSM Working, Architecture, Applications">
            <a:extLst>
              <a:ext uri="{FF2B5EF4-FFF2-40B4-BE49-F238E27FC236}">
                <a16:creationId xmlns:a16="http://schemas.microsoft.com/office/drawing/2014/main" id="{67283F7D-ADBE-02D1-CFE2-7802B7BF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364" y="2166892"/>
            <a:ext cx="3324685" cy="243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755F20-F250-9CDF-1B92-C8D944A6FB3E}"/>
              </a:ext>
            </a:extLst>
          </p:cNvPr>
          <p:cNvSpPr txBox="1"/>
          <p:nvPr/>
        </p:nvSpPr>
        <p:spPr>
          <a:xfrm>
            <a:off x="0" y="2249862"/>
            <a:ext cx="4374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9" name="Picture 4" descr="What does GSM stand for?. GSM stands ...">
            <a:extLst>
              <a:ext uri="{FF2B5EF4-FFF2-40B4-BE49-F238E27FC236}">
                <a16:creationId xmlns:a16="http://schemas.microsoft.com/office/drawing/2014/main" id="{6B940709-D94F-108C-321B-CFDDF044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" y="4719570"/>
            <a:ext cx="4876799" cy="168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0B47B6-2887-4D8E-791C-6EFABC10B569}"/>
              </a:ext>
            </a:extLst>
          </p:cNvPr>
          <p:cNvSpPr txBox="1"/>
          <p:nvPr/>
        </p:nvSpPr>
        <p:spPr>
          <a:xfrm>
            <a:off x="228600" y="2328168"/>
            <a:ext cx="48337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3">
                    <a:lumMod val="75000"/>
                  </a:schemeClr>
                </a:solidFill>
                <a:effectLst/>
                <a:latin typeface="PT Serif" panose="020F0502020204030204" pitchFamily="18" charset="0"/>
              </a:rPr>
              <a:t>WORKING: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80809"/>
                </a:solidFill>
                <a:effectLst/>
                <a:latin typeface="PT Serif" panose="020F0502020204030204" pitchFamily="18" charset="0"/>
              </a:rPr>
              <a:t>While using the 900 MHz bandwidth was one of the initial plans for the Global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80809"/>
                </a:solidFill>
                <a:effectLst/>
                <a:latin typeface="PT Serif" panose="020A0603040505020204" pitchFamily="18" charset="0"/>
              </a:rPr>
              <a:t>The GSM frequency bandwidths are generally separated into two paths: 900/1800 MHz and 850/1900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80809"/>
                </a:solidFill>
                <a:effectLst/>
                <a:latin typeface="PT Serif" panose="020A0603040505020204" pitchFamily="18" charset="0"/>
              </a:rPr>
              <a:t>A GSM network has five cell sizes: macro, micro, </a:t>
            </a:r>
            <a:r>
              <a:rPr lang="en-US" sz="1600" b="0" i="0" dirty="0" err="1">
                <a:solidFill>
                  <a:srgbClr val="080809"/>
                </a:solidFill>
                <a:effectLst/>
                <a:latin typeface="PT Serif" panose="020A0603040505020204" pitchFamily="18" charset="0"/>
              </a:rPr>
              <a:t>pico</a:t>
            </a:r>
            <a:r>
              <a:rPr lang="en-US" sz="1600" b="0" i="0" dirty="0">
                <a:solidFill>
                  <a:srgbClr val="080809"/>
                </a:solidFill>
                <a:effectLst/>
                <a:latin typeface="PT Serif" panose="020A0603040505020204" pitchFamily="18" charset="0"/>
              </a:rPr>
              <a:t> , and umbrella. Depending on the option provided, the connectivity of each cell differs. </a:t>
            </a:r>
            <a:endParaRPr lang="en-US" sz="1600" b="0" i="0" dirty="0">
              <a:solidFill>
                <a:srgbClr val="080809"/>
              </a:solidFill>
              <a:effectLst/>
              <a:latin typeface="PT Serif" panose="020F0502020204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2A8E84-87F0-A53F-B1F7-DF762E530325}"/>
              </a:ext>
            </a:extLst>
          </p:cNvPr>
          <p:cNvSpPr txBox="1"/>
          <p:nvPr/>
        </p:nvSpPr>
        <p:spPr>
          <a:xfrm>
            <a:off x="8796148" y="2938106"/>
            <a:ext cx="2895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3">
                    <a:lumMod val="75000"/>
                  </a:schemeClr>
                </a:solidFill>
                <a:effectLst/>
                <a:latin typeface="Google Sans"/>
              </a:rPr>
              <a:t>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International roaming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Low-cost mobile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High quality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Improved spectrum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Short message service (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Google Sans"/>
              </a:rPr>
              <a:t>sms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)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Security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28695C-953C-CDE8-F64F-2BAFDFCFA7E4}"/>
              </a:ext>
            </a:extLst>
          </p:cNvPr>
          <p:cNvSpPr txBox="1"/>
          <p:nvPr/>
        </p:nvSpPr>
        <p:spPr>
          <a:xfrm>
            <a:off x="5105398" y="4600100"/>
            <a:ext cx="35814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Google Sans"/>
              </a:rPr>
              <a:t>TYPES OF GSM: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The GSM network is divided into three major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he switching system (SS)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base station system (BSS)</a:t>
            </a: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he operation and support system (OSS</a:t>
            </a:r>
            <a:r>
              <a:rPr lang="en-US" dirty="0">
                <a:solidFill>
                  <a:srgbClr val="474747"/>
                </a:solidFill>
                <a:latin typeface="Google Sans"/>
              </a:rPr>
              <a:t>)</a:t>
            </a:r>
            <a:endParaRPr lang="en-IN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B388F-4636-E3FC-EC54-CDE1E10E9399}"/>
              </a:ext>
            </a:extLst>
          </p:cNvPr>
          <p:cNvSpPr txBox="1"/>
          <p:nvPr/>
        </p:nvSpPr>
        <p:spPr>
          <a:xfrm>
            <a:off x="3047215" y="2821765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Google Sans"/>
              </a:rPr>
              <a:t>TYPES OF GSM: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The GSM network is divided into three major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he switching system (SS)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base station system (BSS)</a:t>
            </a: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he operation and support system (OSS</a:t>
            </a:r>
            <a:r>
              <a:rPr lang="en-US" dirty="0">
                <a:solidFill>
                  <a:srgbClr val="474747"/>
                </a:solidFill>
                <a:latin typeface="Google Sans"/>
              </a:rPr>
              <a:t>)</a:t>
            </a:r>
            <a:endParaRPr lang="en-IN" dirty="0"/>
          </a:p>
          <a:p>
            <a:endParaRPr lang="en-US" b="0" i="0" dirty="0">
              <a:solidFill>
                <a:srgbClr val="080809"/>
              </a:solidFill>
              <a:effectLst/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845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28921</TotalTime>
  <Words>234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Bookman Old Style</vt:lpstr>
      <vt:lpstr>Calibri</vt:lpstr>
      <vt:lpstr>Google Sans</vt:lpstr>
      <vt:lpstr>Montserrat</vt:lpstr>
      <vt:lpstr>PT Serif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 Hickey</dc:creator>
  <cp:lastModifiedBy>Harshal Mhasake</cp:lastModifiedBy>
  <cp:revision>1535</cp:revision>
  <cp:lastPrinted>2023-05-10T06:33:18Z</cp:lastPrinted>
  <dcterms:created xsi:type="dcterms:W3CDTF">2010-06-24T14:41:07Z</dcterms:created>
  <dcterms:modified xsi:type="dcterms:W3CDTF">2024-08-21T05:54:29Z</dcterms:modified>
</cp:coreProperties>
</file>