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9" roundtripDataSignature="AMtx7mi7obY/PlCgr+gvvfKQS+9LuEpa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B833D0-C8CD-4BB4-B632-36587DD76A75}">
  <a:tblStyle styleId="{FBB833D0-C8CD-4BB4-B632-36587DD76A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bfefe69d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7bfefe69d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bfefe69db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7bfefe69db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bfefe69d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7bfefe69db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bfefe69db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7bfefe69db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b54a5cafb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27b54a5cafb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b54a5cafb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27b54a5cafb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ba4e28dd2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27ba4e28dd2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ba4e28dd2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7ba4e28dd2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ba4e28dd2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27ba4e28dd2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ba4e28dd2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7ba4e28dd2_0_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ba4e28dd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7ba4e28dd2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ba4e28dd2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27ba4e28dd2_0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ba4e28dd2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27ba4e28dd2_0_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ba4e28dd2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27ba4e28dd2_0_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ba4e28dd2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27ba4e28dd2_0_1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ba4e28dd2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27ba4e28dd2_0_1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ba4e28dd2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g27ba4e28dd2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7ba4e28dd2_0_1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27ba4e28dd2_0_1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ba4e28dd2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g27ba4e28dd2_0_1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7ba4e28dd2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7ba4e28dd2_0_1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7ba4e28dd2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g27ba4e28dd2_0_1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7ba4e28dd2_0_2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g27ba4e28dd2_0_2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ba4e28dd2_0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g27ba4e28dd2_0_2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7ba4e28dd2_0_2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27ba4e28dd2_0_2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ba4e28dd2_0_2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27ba4e28dd2_0_2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ba4e28dd2_0_2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g27ba4e28dd2_0_2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b54a5cafb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7b54a5cafb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hyperlink" Target="https://www.sciencedirect.com/topics/computer-science/cosine-similar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s://www.geeksforgeeks.org/jump-searc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https://www.tableau.com/learn/articles/what-is-data-clea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hyperlink" Target="https://ieeexplore.ieee.org/document/919783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hyperlink" Target="https://ieeexplore.ieee.org/document/9533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hyperlink" Target="https://ieeexplore.ieee.org/document/93324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hyperlink" Target="https://ieeexplore.ieee.org/document/997073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hyperlink" Target="https://ijcsmc.com/docs/papers/March2020/V9I3202029.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hyperlink" Target="https://www.ncbi.nlm.nih.gov/pmc/articles/PMC814487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hyperlink" Target="https://ijacen.iraj.in/paper_detail.php?paper_id=1865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hyperlink" Target="http://www.iraj.in/journal/journal_file/journal_pdf/3-596-15734507561-6.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hyperlink" Target="https://www.ijraset.com/best-journal/healthcare-chatbot-using-artificial-intelligenc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794" y="2212349"/>
            <a:ext cx="77724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MEDIWISE - A Healthcare Chatbot using NLP</a:t>
            </a:r>
            <a:endParaRPr>
              <a:latin typeface="Times New Roman"/>
              <a:ea typeface="Times New Roman"/>
              <a:cs typeface="Times New Roman"/>
              <a:sym typeface="Times New Roman"/>
            </a:endParaRPr>
          </a:p>
        </p:txBody>
      </p:sp>
      <p:sp>
        <p:nvSpPr>
          <p:cNvPr id="89" name="Google Shape;89;p1"/>
          <p:cNvSpPr txBox="1"/>
          <p:nvPr>
            <p:ph idx="1" type="subTitle"/>
          </p:nvPr>
        </p:nvSpPr>
        <p:spPr>
          <a:xfrm>
            <a:off x="4386263" y="4586288"/>
            <a:ext cx="4605337"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latin typeface="Times New Roman"/>
                <a:ea typeface="Times New Roman"/>
                <a:cs typeface="Times New Roman"/>
                <a:sym typeface="Times New Roman"/>
              </a:rPr>
              <a:t>Batch ID: B028</a:t>
            </a:r>
            <a:endParaRPr/>
          </a:p>
          <a:p>
            <a:pPr indent="0" lvl="0" marL="0" rtl="0" algn="ctr">
              <a:lnSpc>
                <a:spcPct val="100000"/>
              </a:lnSpc>
              <a:spcBef>
                <a:spcPts val="0"/>
              </a:spcBef>
              <a:spcAft>
                <a:spcPts val="0"/>
              </a:spcAft>
              <a:buClr>
                <a:srgbClr val="888888"/>
              </a:buClr>
              <a:buSzPct val="1000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888888"/>
              </a:buClr>
              <a:buSzPct val="100000"/>
              <a:buNone/>
            </a:pPr>
            <a:r>
              <a:rPr lang="en-US">
                <a:latin typeface="Times New Roman"/>
                <a:ea typeface="Times New Roman"/>
                <a:cs typeface="Times New Roman"/>
                <a:sym typeface="Times New Roman"/>
              </a:rPr>
              <a:t>Student 1 Reg. No: RA2011003010098</a:t>
            </a:r>
            <a:endParaRPr>
              <a:latin typeface="Times New Roman"/>
              <a:ea typeface="Times New Roman"/>
              <a:cs typeface="Times New Roman"/>
              <a:sym typeface="Times New Roman"/>
            </a:endParaRPr>
          </a:p>
          <a:p>
            <a:pPr indent="0" lvl="0" marL="0" rtl="0" algn="ctr">
              <a:lnSpc>
                <a:spcPct val="100000"/>
              </a:lnSpc>
              <a:spcBef>
                <a:spcPts val="592"/>
              </a:spcBef>
              <a:spcAft>
                <a:spcPts val="0"/>
              </a:spcAft>
              <a:buSzPct val="100000"/>
              <a:buNone/>
            </a:pPr>
            <a:r>
              <a:rPr lang="en-US">
                <a:latin typeface="Times New Roman"/>
                <a:ea typeface="Times New Roman"/>
                <a:cs typeface="Times New Roman"/>
                <a:sym typeface="Times New Roman"/>
              </a:rPr>
              <a:t>Student 1 Name:Aniket Mishra</a:t>
            </a:r>
            <a:endParaRPr/>
          </a:p>
          <a:p>
            <a:pPr indent="0" lvl="0" marL="0" rtl="0" algn="ctr">
              <a:lnSpc>
                <a:spcPct val="100000"/>
              </a:lnSpc>
              <a:spcBef>
                <a:spcPts val="592"/>
              </a:spcBef>
              <a:spcAft>
                <a:spcPts val="0"/>
              </a:spcAft>
              <a:buClr>
                <a:srgbClr val="888888"/>
              </a:buClr>
              <a:buSzPct val="100000"/>
              <a:buNone/>
            </a:pPr>
            <a:r>
              <a:t/>
            </a:r>
            <a:endParaRPr>
              <a:latin typeface="Times New Roman"/>
              <a:ea typeface="Times New Roman"/>
              <a:cs typeface="Times New Roman"/>
              <a:sym typeface="Times New Roman"/>
            </a:endParaRPr>
          </a:p>
          <a:p>
            <a:pPr indent="0" lvl="0" marL="0" rtl="0" algn="ctr">
              <a:lnSpc>
                <a:spcPct val="100000"/>
              </a:lnSpc>
              <a:spcBef>
                <a:spcPts val="592"/>
              </a:spcBef>
              <a:spcAft>
                <a:spcPts val="0"/>
              </a:spcAft>
              <a:buClr>
                <a:srgbClr val="888888"/>
              </a:buClr>
              <a:buSzPct val="100000"/>
              <a:buNone/>
            </a:pPr>
            <a:r>
              <a:rPr lang="en-US">
                <a:latin typeface="Times New Roman"/>
                <a:ea typeface="Times New Roman"/>
                <a:cs typeface="Times New Roman"/>
                <a:sym typeface="Times New Roman"/>
              </a:rPr>
              <a:t>Student 2 Reg. No: RA2011003010124</a:t>
            </a:r>
            <a:endParaRPr/>
          </a:p>
          <a:p>
            <a:pPr indent="0" lvl="0" marL="0" rtl="0" algn="ctr">
              <a:lnSpc>
                <a:spcPct val="100000"/>
              </a:lnSpc>
              <a:spcBef>
                <a:spcPts val="592"/>
              </a:spcBef>
              <a:spcAft>
                <a:spcPts val="0"/>
              </a:spcAft>
              <a:buSzPct val="100000"/>
              <a:buNone/>
            </a:pPr>
            <a:r>
              <a:rPr lang="en-US">
                <a:latin typeface="Times New Roman"/>
                <a:ea typeface="Times New Roman"/>
                <a:cs typeface="Times New Roman"/>
                <a:sym typeface="Times New Roman"/>
              </a:rPr>
              <a:t>Student 2 Name: Nandini Nigam</a:t>
            </a:r>
            <a:endParaRPr>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18CSP107L  - MINOR PROJECT </a:t>
            </a:r>
            <a:endParaRPr b="0" i="0" sz="18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228600" y="5243512"/>
            <a:ext cx="3471862" cy="1190625"/>
          </a:xfrm>
          <a:prstGeom prst="rect">
            <a:avLst/>
          </a:prstGeom>
          <a:noFill/>
          <a:ln>
            <a:noFill/>
          </a:ln>
        </p:spPr>
        <p:txBody>
          <a:bodyPr anchorCtr="0" anchor="t" bIns="45700" lIns="91425" spcFirstLastPara="1" rIns="91425" wrap="square" tIns="45700">
            <a:normAutofit fontScale="40000"/>
          </a:bodyPr>
          <a:lstStyle/>
          <a:p>
            <a:pPr indent="0" lvl="0" marL="0" marR="0" rtl="0" algn="ctr">
              <a:lnSpc>
                <a:spcPct val="170000"/>
              </a:lnSpc>
              <a:spcBef>
                <a:spcPts val="592"/>
              </a:spcBef>
              <a:spcAft>
                <a:spcPts val="0"/>
              </a:spcAft>
              <a:buClr>
                <a:srgbClr val="888888"/>
              </a:buClr>
              <a:buSzPct val="100000"/>
              <a:buFont typeface="Arial"/>
              <a:buNone/>
            </a:pPr>
            <a:r>
              <a:rPr b="0" i="0" lang="en-US" sz="3200" u="none" cap="none" strike="noStrike">
                <a:solidFill>
                  <a:srgbClr val="888888"/>
                </a:solidFill>
                <a:latin typeface="Times New Roman"/>
                <a:ea typeface="Times New Roman"/>
                <a:cs typeface="Times New Roman"/>
                <a:sym typeface="Times New Roman"/>
              </a:rPr>
              <a:t>Guide name: Dr. T.K Sivakumar </a:t>
            </a:r>
            <a:endParaRPr/>
          </a:p>
          <a:p>
            <a:pPr indent="0" lvl="0" marL="0" marR="0" rtl="0" algn="ctr">
              <a:lnSpc>
                <a:spcPct val="150000"/>
              </a:lnSpc>
              <a:spcBef>
                <a:spcPts val="592"/>
              </a:spcBef>
              <a:spcAft>
                <a:spcPts val="0"/>
              </a:spcAft>
              <a:buClr>
                <a:srgbClr val="888888"/>
              </a:buClr>
              <a:buSzPct val="100000"/>
              <a:buFont typeface="Arial"/>
              <a:buNone/>
            </a:pPr>
            <a:r>
              <a:rPr b="0" i="0" lang="en-US" sz="3200" u="none" cap="none" strike="noStrike">
                <a:solidFill>
                  <a:srgbClr val="888888"/>
                </a:solidFill>
                <a:latin typeface="Times New Roman"/>
                <a:ea typeface="Times New Roman"/>
                <a:cs typeface="Times New Roman"/>
                <a:sym typeface="Times New Roman"/>
              </a:rPr>
              <a:t>Designation: Assistant Professor (Senior Grade)</a:t>
            </a:r>
            <a:br>
              <a:rPr b="0" i="0" lang="en-US" sz="3200" u="none" cap="none" strike="noStrike">
                <a:solidFill>
                  <a:srgbClr val="888888"/>
                </a:solidFill>
                <a:latin typeface="Times New Roman"/>
                <a:ea typeface="Times New Roman"/>
                <a:cs typeface="Times New Roman"/>
                <a:sym typeface="Times New Roman"/>
              </a:rPr>
            </a:br>
            <a:r>
              <a:rPr b="0" i="0" lang="en-US" sz="3200" u="none" cap="none" strike="noStrike">
                <a:solidFill>
                  <a:srgbClr val="888888"/>
                </a:solidFill>
                <a:latin typeface="Times New Roman"/>
                <a:ea typeface="Times New Roman"/>
                <a:cs typeface="Times New Roman"/>
                <a:sym typeface="Times New Roman"/>
              </a:rPr>
              <a:t>Department: CTECH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7bfefe69db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79" name="Google Shape;179;g27bfefe69db_0_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80" name="Google Shape;180;g27bfefe69db_0_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81" name="Google Shape;181;g27bfefe69db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2" name="Google Shape;182;g27bfefe69db_0_0"/>
          <p:cNvSpPr txBox="1"/>
          <p:nvPr/>
        </p:nvSpPr>
        <p:spPr>
          <a:xfrm>
            <a:off x="457200" y="2306638"/>
            <a:ext cx="8686800" cy="370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43541"/>
                </a:solidFill>
                <a:latin typeface="Times New Roman"/>
                <a:ea typeface="Times New Roman"/>
                <a:cs typeface="Times New Roman"/>
                <a:sym typeface="Times New Roman"/>
              </a:rPr>
              <a:t>The project utilizes the following algorithms:</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355600" lvl="0" marL="457200" rtl="0" algn="just">
              <a:spcBef>
                <a:spcPts val="0"/>
              </a:spcBef>
              <a:spcAft>
                <a:spcPts val="0"/>
              </a:spcAft>
              <a:buClr>
                <a:srgbClr val="34354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Vectorization</a:t>
            </a:r>
            <a:endParaRPr b="1" sz="2000">
              <a:solidFill>
                <a:srgbClr val="34354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Vectorization is jargon for a classic approach of converting input data from its raw format (i.e. text ) into vectors of real numbers which is the format that ML models support. This approach has been there ever since computers were first built, it has worked wonderfully across various domains, and it’s now used in NLP. In Machine Learning, vectorization is a step in feature extraction. The idea is to get some distinct features out of the text for the model to train on, by converting text to numerical vectors.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en-US" sz="1800" u="sng">
                <a:solidFill>
                  <a:srgbClr val="0000FF"/>
                </a:solidFill>
                <a:latin typeface="Calibri"/>
                <a:ea typeface="Calibri"/>
                <a:cs typeface="Calibri"/>
                <a:sym typeface="Calibri"/>
              </a:rPr>
              <a:t>https://neptune.ai/blog/vectorization-techniques-in-nlp-guide</a:t>
            </a:r>
            <a:endParaRPr sz="1800" u="sng">
              <a:solidFill>
                <a:srgbClr val="0000FF"/>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rgbClr val="D1D5DB"/>
              </a:solidFill>
              <a:highlight>
                <a:srgbClr val="444654"/>
              </a:highlight>
              <a:latin typeface="Times New Roman"/>
              <a:ea typeface="Times New Roman"/>
              <a:cs typeface="Times New Roman"/>
              <a:sym typeface="Times New Roman"/>
            </a:endParaRPr>
          </a:p>
        </p:txBody>
      </p:sp>
      <p:sp>
        <p:nvSpPr>
          <p:cNvPr id="183" name="Google Shape;183;g27bfefe69db_0_0"/>
          <p:cNvSpPr txBox="1"/>
          <p:nvPr/>
        </p:nvSpPr>
        <p:spPr>
          <a:xfrm>
            <a:off x="3553200" y="350325"/>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7bfefe69db_0_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89" name="Google Shape;189;g27bfefe69db_0_1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90" name="Google Shape;190;g27bfefe69db_0_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91" name="Google Shape;191;g27bfefe69db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2" name="Google Shape;192;g27bfefe69db_0_13"/>
          <p:cNvSpPr txBox="1"/>
          <p:nvPr/>
        </p:nvSpPr>
        <p:spPr>
          <a:xfrm>
            <a:off x="457200" y="2306638"/>
            <a:ext cx="86868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43541"/>
                </a:solidFill>
                <a:latin typeface="Times New Roman"/>
                <a:ea typeface="Times New Roman"/>
                <a:cs typeface="Times New Roman"/>
                <a:sym typeface="Times New Roman"/>
              </a:rPr>
              <a:t>The project utilizes the following algorithms:</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rPr b="1" lang="en-US" sz="2000">
                <a:solidFill>
                  <a:schemeClr val="dk1"/>
                </a:solidFill>
                <a:latin typeface="Times New Roman"/>
                <a:ea typeface="Times New Roman"/>
                <a:cs typeface="Times New Roman"/>
                <a:sym typeface="Times New Roman"/>
              </a:rPr>
              <a:t>2.	Cosine Similarity</a:t>
            </a:r>
            <a:endParaRPr b="1" sz="2000">
              <a:solidFill>
                <a:srgbClr val="34354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After vectorizing the user's symptoms and a dataset of known symptoms (presumably from a medical database), the code calculates the cosine similarity between these vectors. Cosine similarity is often used to measure the similarity between two vectors in a high-dimensional space, such as text documents.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u="sng">
                <a:solidFill>
                  <a:schemeClr val="hlink"/>
                </a:solidFill>
                <a:latin typeface="Times New Roman"/>
                <a:ea typeface="Times New Roman"/>
                <a:cs typeface="Times New Roman"/>
                <a:sym typeface="Times New Roman"/>
                <a:hlinkClick r:id="rId4"/>
              </a:rPr>
              <a:t>https://www.sciencedirect.com/topics/computer-science/cosine-similarity</a:t>
            </a:r>
            <a:endParaRPr sz="1800" u="sng">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D1D5DB"/>
              </a:solidFill>
              <a:highlight>
                <a:srgbClr val="444654"/>
              </a:highlight>
              <a:latin typeface="Times New Roman"/>
              <a:ea typeface="Times New Roman"/>
              <a:cs typeface="Times New Roman"/>
              <a:sym typeface="Times New Roman"/>
            </a:endParaRPr>
          </a:p>
        </p:txBody>
      </p:sp>
      <p:sp>
        <p:nvSpPr>
          <p:cNvPr id="193" name="Google Shape;193;g27bfefe69db_0_13"/>
          <p:cNvSpPr txBox="1"/>
          <p:nvPr/>
        </p:nvSpPr>
        <p:spPr>
          <a:xfrm>
            <a:off x="3553200" y="350325"/>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7bfefe69db_0_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199" name="Google Shape;199;g27bfefe69db_0_2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00" name="Google Shape;200;g27bfefe69db_0_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01" name="Google Shape;201;g27bfefe69db_0_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2" name="Google Shape;202;g27bfefe69db_0_24"/>
          <p:cNvSpPr txBox="1"/>
          <p:nvPr/>
        </p:nvSpPr>
        <p:spPr>
          <a:xfrm>
            <a:off x="457200" y="2306638"/>
            <a:ext cx="8686800" cy="381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43541"/>
                </a:solidFill>
                <a:latin typeface="Times New Roman"/>
                <a:ea typeface="Times New Roman"/>
                <a:cs typeface="Times New Roman"/>
                <a:sym typeface="Times New Roman"/>
              </a:rPr>
              <a:t>The project utilizes the following algorithms:</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rPr b="1" lang="en-US" sz="2000">
                <a:solidFill>
                  <a:schemeClr val="dk1"/>
                </a:solidFill>
                <a:latin typeface="Times New Roman"/>
                <a:ea typeface="Times New Roman"/>
                <a:cs typeface="Times New Roman"/>
                <a:sym typeface="Times New Roman"/>
              </a:rPr>
              <a:t>3.	Jump Search </a:t>
            </a:r>
            <a:endParaRPr b="1" sz="2000">
              <a:solidFill>
                <a:srgbClr val="34354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Like Binary Search, Jump Search is a searching algorithm for sorted arrays. The basic idea is to check fewer elements (than linear search) by jumping ahead by fixed steps or skipping some elements in place of searching all elements.It identifies diseases that are most similar to the user's symptoms based on the cosine similarity scores. It finds the disease(s) with the highest similarity score(s) and returns them as predictions.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u="sng">
                <a:solidFill>
                  <a:schemeClr val="hlink"/>
                </a:solidFill>
                <a:latin typeface="Times New Roman"/>
                <a:ea typeface="Times New Roman"/>
                <a:cs typeface="Times New Roman"/>
                <a:sym typeface="Times New Roman"/>
                <a:hlinkClick r:id="rId4"/>
              </a:rPr>
              <a:t>https://www.geeksforgeeks.org/jump-search/</a:t>
            </a:r>
            <a:endParaRPr sz="1800" u="sng">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D1D5DB"/>
              </a:solidFill>
              <a:highlight>
                <a:srgbClr val="444654"/>
              </a:highlight>
              <a:latin typeface="Times New Roman"/>
              <a:ea typeface="Times New Roman"/>
              <a:cs typeface="Times New Roman"/>
              <a:sym typeface="Times New Roman"/>
            </a:endParaRPr>
          </a:p>
        </p:txBody>
      </p:sp>
      <p:sp>
        <p:nvSpPr>
          <p:cNvPr id="203" name="Google Shape;203;g27bfefe69db_0_24"/>
          <p:cNvSpPr txBox="1"/>
          <p:nvPr/>
        </p:nvSpPr>
        <p:spPr>
          <a:xfrm>
            <a:off x="3553200" y="350325"/>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7bfefe69db_0_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Algorithms</a:t>
            </a:r>
            <a:endParaRPr/>
          </a:p>
        </p:txBody>
      </p:sp>
      <p:pic>
        <p:nvPicPr>
          <p:cNvPr id="209" name="Google Shape;209;g27bfefe69db_0_3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10" name="Google Shape;210;g27bfefe69db_0_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11" name="Google Shape;211;g27bfefe69db_0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g27bfefe69db_0_35"/>
          <p:cNvSpPr txBox="1"/>
          <p:nvPr/>
        </p:nvSpPr>
        <p:spPr>
          <a:xfrm>
            <a:off x="457200" y="2306638"/>
            <a:ext cx="8686800" cy="354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43541"/>
                </a:solidFill>
                <a:latin typeface="Times New Roman"/>
                <a:ea typeface="Times New Roman"/>
                <a:cs typeface="Times New Roman"/>
                <a:sym typeface="Times New Roman"/>
              </a:rPr>
              <a:t>The project utilizes the following algorithms:</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rPr b="1" lang="en-US" sz="2000">
                <a:solidFill>
                  <a:schemeClr val="dk1"/>
                </a:solidFill>
                <a:latin typeface="Times New Roman"/>
                <a:ea typeface="Times New Roman"/>
                <a:cs typeface="Times New Roman"/>
                <a:sym typeface="Times New Roman"/>
              </a:rPr>
              <a:t>4.	</a:t>
            </a:r>
            <a:r>
              <a:rPr b="1" lang="en-US" sz="2000">
                <a:solidFill>
                  <a:schemeClr val="dk1"/>
                </a:solidFill>
                <a:latin typeface="Times New Roman"/>
                <a:ea typeface="Times New Roman"/>
                <a:cs typeface="Times New Roman"/>
                <a:sym typeface="Times New Roman"/>
              </a:rPr>
              <a:t>Data Cleaning</a:t>
            </a:r>
            <a:endParaRPr b="1" sz="2000">
              <a:solidFill>
                <a:srgbClr val="34354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Data cleaning is a crucial step in the machine learning (ML) pipeline, as it involves identifying and removing any missing, duplicate, or irrelevant data. The goal of data cleaning is to ensure that the data is accurate, consistent, and free of errors, as incorrect or inconsistent data can negatively impact the performance of the ML model.</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u="sng">
                <a:solidFill>
                  <a:schemeClr val="hlink"/>
                </a:solidFill>
                <a:latin typeface="Times New Roman"/>
                <a:ea typeface="Times New Roman"/>
                <a:cs typeface="Times New Roman"/>
                <a:sym typeface="Times New Roman"/>
                <a:hlinkClick r:id="rId4"/>
              </a:rPr>
              <a:t>https://www.tableau.com/learn/articles/what-is-data-cleaning</a:t>
            </a:r>
            <a:endParaRPr sz="1800" u="sng">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D1D5DB"/>
              </a:solidFill>
              <a:highlight>
                <a:srgbClr val="444654"/>
              </a:highlight>
              <a:latin typeface="Times New Roman"/>
              <a:ea typeface="Times New Roman"/>
              <a:cs typeface="Times New Roman"/>
              <a:sym typeface="Times New Roman"/>
            </a:endParaRPr>
          </a:p>
        </p:txBody>
      </p:sp>
      <p:sp>
        <p:nvSpPr>
          <p:cNvPr id="213" name="Google Shape;213;g27bfefe69db_0_35"/>
          <p:cNvSpPr txBox="1"/>
          <p:nvPr/>
        </p:nvSpPr>
        <p:spPr>
          <a:xfrm>
            <a:off x="3553200" y="350325"/>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19" name="Google Shape;219;p21"/>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20" name="Google Shape;22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21" name="Google Shape;22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2" name="Google Shape;222;p21"/>
          <p:cNvSpPr txBox="1"/>
          <p:nvPr/>
        </p:nvSpPr>
        <p:spPr>
          <a:xfrm>
            <a:off x="375842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23" name="Google Shape;223;p21"/>
          <p:cNvPicPr preferRelativeResize="0"/>
          <p:nvPr/>
        </p:nvPicPr>
        <p:blipFill rotWithShape="1">
          <a:blip r:embed="rId4">
            <a:alphaModFix/>
          </a:blip>
          <a:srcRect b="5081" l="0" r="0" t="3694"/>
          <a:stretch/>
        </p:blipFill>
        <p:spPr>
          <a:xfrm>
            <a:off x="712000" y="2336675"/>
            <a:ext cx="7661352" cy="3931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7b54a5cafb_0_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29" name="Google Shape;229;g27b54a5cafb_0_3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30" name="Google Shape;230;g27b54a5cafb_0_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31" name="Google Shape;231;g27b54a5cafb_0_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g27b54a5cafb_0_30"/>
          <p:cNvSpPr txBox="1"/>
          <p:nvPr/>
        </p:nvSpPr>
        <p:spPr>
          <a:xfrm>
            <a:off x="375842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33" name="Google Shape;233;g27b54a5cafb_0_30"/>
          <p:cNvPicPr preferRelativeResize="0"/>
          <p:nvPr/>
        </p:nvPicPr>
        <p:blipFill rotWithShape="1">
          <a:blip r:embed="rId4">
            <a:alphaModFix/>
          </a:blip>
          <a:srcRect b="4586" l="0" r="0" t="4056"/>
          <a:stretch/>
        </p:blipFill>
        <p:spPr>
          <a:xfrm>
            <a:off x="855688" y="2306725"/>
            <a:ext cx="7432613" cy="3819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7b54a5cafb_0_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Intermediate Results and Discussion</a:t>
            </a:r>
            <a:endParaRPr/>
          </a:p>
        </p:txBody>
      </p:sp>
      <p:pic>
        <p:nvPicPr>
          <p:cNvPr id="239" name="Google Shape;239;g27b54a5cafb_0_39"/>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40" name="Google Shape;240;g27b54a5cafb_0_3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41" name="Google Shape;241;g27b54a5cafb_0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2" name="Google Shape;242;g27b54a5cafb_0_39"/>
          <p:cNvSpPr txBox="1"/>
          <p:nvPr/>
        </p:nvSpPr>
        <p:spPr>
          <a:xfrm>
            <a:off x="375842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243" name="Google Shape;243;g27b54a5cafb_0_39"/>
          <p:cNvPicPr preferRelativeResize="0"/>
          <p:nvPr/>
        </p:nvPicPr>
        <p:blipFill rotWithShape="1">
          <a:blip r:embed="rId4">
            <a:alphaModFix/>
          </a:blip>
          <a:srcRect b="4321" l="0" r="0" t="4321"/>
          <a:stretch/>
        </p:blipFill>
        <p:spPr>
          <a:xfrm>
            <a:off x="899400" y="2351650"/>
            <a:ext cx="7345190" cy="3774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References</a:t>
            </a:r>
            <a:endParaRPr/>
          </a:p>
        </p:txBody>
      </p:sp>
      <p:pic>
        <p:nvPicPr>
          <p:cNvPr id="249" name="Google Shape;249;p22"/>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50" name="Google Shape;25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51" name="Google Shape;25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2" name="Google Shape;252;p22"/>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53" name="Google Shape;253;p22"/>
          <p:cNvSpPr txBox="1"/>
          <p:nvPr/>
        </p:nvSpPr>
        <p:spPr>
          <a:xfrm>
            <a:off x="712925" y="2611450"/>
            <a:ext cx="8229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1</a:t>
            </a:r>
            <a:r>
              <a:rPr b="1"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Chatbot for Healthcare System Using Artificial Intelligence</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Lekha Athota - Amity University, Dubai, UAE, Vinod Kumar Shukla - Amity University, Dubai, UAE, Nitin Pandey - Amity University, Noida, UP, India, Ajay Rana- Amity University Uttar Pradesh, Noida, India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Tuesday, September 15, 2020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https://ieeexplore.ieee.org/document/9197833</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7ba4e28dd2_0_15"/>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259" name="Google Shape;259;g27ba4e28dd2_0_1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60" name="Google Shape;260;g27ba4e28dd2_0_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61" name="Google Shape;261;g27ba4e28dd2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2" name="Google Shape;262;g27ba4e28dd2_0_15"/>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63" name="Google Shape;263;g27ba4e28dd2_0_15"/>
          <p:cNvSpPr txBox="1"/>
          <p:nvPr/>
        </p:nvSpPr>
        <p:spPr>
          <a:xfrm>
            <a:off x="636900" y="1390575"/>
            <a:ext cx="822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1:</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Chatbot for Healthcare System Using Artificial Intelligence</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264" name="Google Shape;264;g27ba4e28dd2_0_15"/>
          <p:cNvGraphicFramePr/>
          <p:nvPr/>
        </p:nvGraphicFramePr>
        <p:xfrm>
          <a:off x="636888" y="1875875"/>
          <a:ext cx="3000000" cy="3000000"/>
        </p:xfrm>
        <a:graphic>
          <a:graphicData uri="http://schemas.openxmlformats.org/drawingml/2006/table">
            <a:tbl>
              <a:tblPr>
                <a:noFill/>
                <a:tableStyleId>{FBB833D0-C8CD-4BB4-B632-36587DD76A75}</a:tableStyleId>
              </a:tblPr>
              <a:tblGrid>
                <a:gridCol w="4294200"/>
                <a:gridCol w="3935400"/>
              </a:tblGrid>
              <a:tr h="45267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4023325">
                <a:tc>
                  <a:txBody>
                    <a:bodyPr/>
                    <a:lstStyle/>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24/7 Accessibility to Healthcare Information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Cost-Efficiency through Cost Savings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Time-Saving by Eliminating Appointment Scheduling</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Scalability for Handling Numerous Queries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Efficient Data Storage and Retrieval</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Improved Response Relevancy through Keyword Matching</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Expert Program Integration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Privacy Considerations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Educational Potential</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Enhanced User Engagement</a:t>
                      </a:r>
                      <a:endParaRPr b="1" sz="1800">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Accuracy in Diagnosing Complex Conditions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Incapability to Handle Emergencies</a:t>
                      </a:r>
                      <a:endParaRPr sz="22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Risk of Over-Reliance on Chatbots for Serious Health Issues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Limitations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Need for Ongoing Maintenance and Updates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Potential Misinterpretation of User Queries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Internet Access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7ba4e28dd2_0_26"/>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70" name="Google Shape;270;g27ba4e28dd2_0_2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71" name="Google Shape;271;g27ba4e28dd2_0_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72" name="Google Shape;272;g27ba4e28dd2_0_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3" name="Google Shape;273;g27ba4e28dd2_0_26"/>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74" name="Google Shape;274;g27ba4e28dd2_0_26"/>
          <p:cNvSpPr txBox="1"/>
          <p:nvPr/>
        </p:nvSpPr>
        <p:spPr>
          <a:xfrm>
            <a:off x="712925" y="2611450"/>
            <a:ext cx="82296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2:</a:t>
            </a:r>
            <a:r>
              <a:rPr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Mega Bot – The Healthcare Chatbot</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Megarajan 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rgbClr val="333333"/>
                </a:solidFill>
                <a:latin typeface="Times New Roman"/>
                <a:ea typeface="Times New Roman"/>
                <a:cs typeface="Times New Roman"/>
                <a:sym typeface="Times New Roman"/>
              </a:rPr>
              <a:t>Thursday, 23 September 2021</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https://ieeexplore.ieee.org/document/9533025</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MEDIWISE</a:t>
            </a:r>
            <a:endParaRPr/>
          </a:p>
        </p:txBody>
      </p:sp>
      <p:sp>
        <p:nvSpPr>
          <p:cNvPr id="98" name="Google Shape;9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sz="6700">
                <a:latin typeface="Times New Roman"/>
                <a:ea typeface="Times New Roman"/>
                <a:cs typeface="Times New Roman"/>
                <a:sym typeface="Times New Roman"/>
              </a:rPr>
              <a:t> </a:t>
            </a:r>
            <a:r>
              <a:rPr lang="en-US">
                <a:latin typeface="Times New Roman"/>
                <a:ea typeface="Times New Roman"/>
                <a:cs typeface="Times New Roman"/>
                <a:sym typeface="Times New Roman"/>
              </a:rPr>
              <a:t> Abstract </a:t>
            </a:r>
            <a:r>
              <a:rPr lang="en-US" sz="4702">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2032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a:t>
            </a:r>
            <a:r>
              <a:rPr b="1" lang="en-US"/>
              <a:t>-9-2023</a:t>
            </a:r>
            <a:endParaRPr/>
          </a:p>
        </p:txBody>
      </p:sp>
      <p:sp>
        <p:nvSpPr>
          <p:cNvPr id="101" name="Google Shape;10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p2"/>
          <p:cNvSpPr txBox="1"/>
          <p:nvPr/>
        </p:nvSpPr>
        <p:spPr>
          <a:xfrm>
            <a:off x="587000" y="2611425"/>
            <a:ext cx="7427100" cy="3683700"/>
          </a:xfrm>
          <a:prstGeom prst="rect">
            <a:avLst/>
          </a:prstGeom>
          <a:noFill/>
          <a:ln>
            <a:noFill/>
          </a:ln>
        </p:spPr>
        <p:txBody>
          <a:bodyPr anchorCtr="0" anchor="t" bIns="91425" lIns="91425" spcFirstLastPara="1" rIns="91425" wrap="square" tIns="91425">
            <a:noAutofit/>
          </a:bodyPr>
          <a:lstStyle/>
          <a:p>
            <a:pPr indent="-342900" lvl="0" marL="457200" rtl="0" algn="just">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project aims to develop an innovative and intelligent conversational agent to enhance healthcare services and improve patient experiences.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is designed to provide a wide range of healthcare-related </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1800">
                <a:solidFill>
                  <a:schemeClr val="dk1"/>
                </a:solidFill>
                <a:latin typeface="Times New Roman"/>
                <a:ea typeface="Times New Roman"/>
                <a:cs typeface="Times New Roman"/>
                <a:sym typeface="Times New Roman"/>
              </a:rPr>
              <a:t>services like symptom assessment, health education, and general medical inquiries.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Through its intuitive interface and empathetic conversational style, the chatbot aims to bridge the gap between patients and healthcare providers, promoting efficient communication and reducing the burden on medical staff.</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project aims to provide a scalable, accessible, and user-friendly solution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that can be integrated into existing healthcare platforms contributing to the overall improvement of healthcare delivery and patient outcomes.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7ba4e28dd2_0_35"/>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280" name="Google Shape;280;g27ba4e28dd2_0_3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81" name="Google Shape;281;g27ba4e28dd2_0_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82" name="Google Shape;282;g27ba4e28dd2_0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3" name="Google Shape;283;g27ba4e28dd2_0_35"/>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84" name="Google Shape;284;g27ba4e28dd2_0_35"/>
          <p:cNvSpPr txBox="1"/>
          <p:nvPr/>
        </p:nvSpPr>
        <p:spPr>
          <a:xfrm>
            <a:off x="636900" y="1390575"/>
            <a:ext cx="822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2:</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Mega Bot – The Healthcare Chatbot</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285" name="Google Shape;285;g27ba4e28dd2_0_35"/>
          <p:cNvGraphicFramePr/>
          <p:nvPr/>
        </p:nvGraphicFramePr>
        <p:xfrm>
          <a:off x="712938" y="1875875"/>
          <a:ext cx="3000000" cy="3000000"/>
        </p:xfrm>
        <a:graphic>
          <a:graphicData uri="http://schemas.openxmlformats.org/drawingml/2006/table">
            <a:tbl>
              <a:tblPr>
                <a:noFill/>
                <a:tableStyleId>{FBB833D0-C8CD-4BB4-B632-36587DD76A75}</a:tableStyleId>
              </a:tblPr>
              <a:tblGrid>
                <a:gridCol w="4242200"/>
                <a:gridCol w="3911350"/>
              </a:tblGrid>
              <a:tr h="4192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3735275">
                <a:tc>
                  <a:txBody>
                    <a:bodyPr/>
                    <a:lstStyle/>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Utilizes Cutting-Edge Technologies: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ML, AI , IOT and Deep Learning</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Symptom and Temperature Monitoring:</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Features Offered:</a:t>
                      </a:r>
                      <a:endParaRPr sz="1800">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Face Checkup: Assesses emotions.</a:t>
                      </a:r>
                      <a:endParaRPr sz="1800">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Fever Checkup: Detects body temperature.</a:t>
                      </a:r>
                      <a:endParaRPr sz="1800">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US" sz="1800">
                          <a:latin typeface="Times New Roman"/>
                          <a:ea typeface="Times New Roman"/>
                          <a:cs typeface="Times New Roman"/>
                          <a:sym typeface="Times New Roman"/>
                        </a:rPr>
                        <a:t>Integrates Infermedica API: Handles symptom analysis using third-party data.</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Emphasizes the Need for Automated Diagnostic Tools:</a:t>
                      </a:r>
                      <a:endParaRPr sz="1800">
                        <a:solidFill>
                          <a:schemeClr val="dk1"/>
                        </a:solidFill>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More Detailed Explanation Needed for Decision Tree Classification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More Detailed Explanation Needed for Artificial Neural Networks in Face Checkup</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Better Connection Needed Between the Discussion on Automated Diagnostic Tools and Project Objectives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7ba4e28dd2_0_53"/>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291" name="Google Shape;291;g27ba4e28dd2_0_5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92" name="Google Shape;292;g27ba4e28dd2_0_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293" name="Google Shape;293;g27ba4e28dd2_0_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4" name="Google Shape;294;g27ba4e28dd2_0_53"/>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295" name="Google Shape;295;g27ba4e28dd2_0_53"/>
          <p:cNvSpPr txBox="1"/>
          <p:nvPr/>
        </p:nvSpPr>
        <p:spPr>
          <a:xfrm>
            <a:off x="727900" y="2431775"/>
            <a:ext cx="82296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3: </a:t>
            </a:r>
            <a:r>
              <a:rPr b="1" i="1" lang="en-US" sz="2000">
                <a:solidFill>
                  <a:srgbClr val="1F1F1F"/>
                </a:solidFill>
                <a:highlight>
                  <a:srgbClr val="FFFFFF"/>
                </a:highlight>
                <a:latin typeface="Times New Roman"/>
                <a:ea typeface="Times New Roman"/>
                <a:cs typeface="Times New Roman"/>
                <a:sym typeface="Times New Roman"/>
              </a:rPr>
              <a:t>Natural Language Processing and Its Applications in Machine Translation: A Diachronic Review</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Kai Jiang - College of Foreign Languages, Huazhong Agricultural University, Wuhan, China, Xi Lu - Department of Common Required Courses, Hubei Institute of Fine Arts, Wuhan, China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Monday, February 01, 2021</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https://ieeexplore.ieee.org/document/9332458</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7ba4e28dd2_0_76"/>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301" name="Google Shape;301;g27ba4e28dd2_0_7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02" name="Google Shape;302;g27ba4e28dd2_0_7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03" name="Google Shape;303;g27ba4e28dd2_0_7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4" name="Google Shape;304;g27ba4e28dd2_0_76"/>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05" name="Google Shape;305;g27ba4e28dd2_0_76"/>
          <p:cNvSpPr txBox="1"/>
          <p:nvPr/>
        </p:nvSpPr>
        <p:spPr>
          <a:xfrm>
            <a:off x="636888" y="1265675"/>
            <a:ext cx="82296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3:</a:t>
            </a:r>
            <a:r>
              <a:rPr lang="en-US" sz="1800">
                <a:solidFill>
                  <a:schemeClr val="dk1"/>
                </a:solidFill>
                <a:latin typeface="Times New Roman"/>
                <a:ea typeface="Times New Roman"/>
                <a:cs typeface="Times New Roman"/>
                <a:sym typeface="Times New Roman"/>
              </a:rPr>
              <a:t> </a:t>
            </a:r>
            <a:r>
              <a:rPr i="1" lang="en-US" sz="1800">
                <a:solidFill>
                  <a:srgbClr val="1F1F1F"/>
                </a:solidFill>
                <a:highlight>
                  <a:srgbClr val="FFFFFF"/>
                </a:highlight>
                <a:latin typeface="Times New Roman"/>
                <a:ea typeface="Times New Roman"/>
                <a:cs typeface="Times New Roman"/>
                <a:sym typeface="Times New Roman"/>
              </a:rPr>
              <a:t>Natural Language Processing and Its Applications in Machine Translation: A Diachronic Review</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306" name="Google Shape;306;g27ba4e28dd2_0_76"/>
          <p:cNvGraphicFramePr/>
          <p:nvPr/>
        </p:nvGraphicFramePr>
        <p:xfrm>
          <a:off x="712925" y="2021725"/>
          <a:ext cx="3000000" cy="3000000"/>
        </p:xfrm>
        <a:graphic>
          <a:graphicData uri="http://schemas.openxmlformats.org/drawingml/2006/table">
            <a:tbl>
              <a:tblPr>
                <a:noFill/>
                <a:tableStyleId>{FBB833D0-C8CD-4BB4-B632-36587DD76A75}</a:tableStyleId>
              </a:tblPr>
              <a:tblGrid>
                <a:gridCol w="4113625"/>
                <a:gridCol w="3963900"/>
              </a:tblGrid>
              <a:tr h="50397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3830650">
                <a:tc>
                  <a:txBody>
                    <a:bodyPr/>
                    <a:lstStyle/>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Comprehensive Overview of NLP and MT Relationship</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Recognition of Interdisciplinary Nature in Linguistics, Computer Science, and Mathematics</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Analysis of Progress Curve</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Practical Applications of NLP in MT</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Addressing Ethical Concerns Regarding Automation</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Forward-Looking Perspective on the Future of MT in AI</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Specific Technical Details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Potential Outdated Information (2020 Publication Date)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Need for a Deeper Examination of Ethical and Societal Implications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Clarity Required Regarding Mentioned Regions or Countries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Limitations Due to the Conference Paper Format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7ba4e28dd2_0_88"/>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12" name="Google Shape;312;g27ba4e28dd2_0_8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13" name="Google Shape;313;g27ba4e28dd2_0_8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14" name="Google Shape;314;g27ba4e28dd2_0_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5" name="Google Shape;315;g27ba4e28dd2_0_88"/>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16" name="Google Shape;316;g27ba4e28dd2_0_88"/>
          <p:cNvSpPr txBox="1"/>
          <p:nvPr/>
        </p:nvSpPr>
        <p:spPr>
          <a:xfrm>
            <a:off x="727900" y="2431775"/>
            <a:ext cx="82296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4: </a:t>
            </a:r>
            <a:r>
              <a:rPr b="1" i="1" lang="en-US" sz="2000">
                <a:solidFill>
                  <a:srgbClr val="333333"/>
                </a:solidFill>
                <a:latin typeface="Times New Roman"/>
                <a:ea typeface="Times New Roman"/>
                <a:cs typeface="Times New Roman"/>
                <a:sym typeface="Times New Roman"/>
              </a:rPr>
              <a:t>An AI-Based Medical Chatbot Model for Infectious Disease Prediction</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Sanjay Chakraborty, Hrithik Paul, Sayani Ghatak, Saroj Kumar Pandey,</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Ankit Kumar, Kamred Udham Singh, Mohd Asif Shah</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IEEE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Tuesday, December 06, 2022</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https://ieeexplore.ieee.org/document/9970731</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7ba4e28dd2_0_97"/>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322" name="Google Shape;322;g27ba4e28dd2_0_97"/>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23" name="Google Shape;323;g27ba4e28dd2_0_9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24" name="Google Shape;324;g27ba4e28dd2_0_9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5" name="Google Shape;325;g27ba4e28dd2_0_97"/>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26" name="Google Shape;326;g27ba4e28dd2_0_97"/>
          <p:cNvSpPr txBox="1"/>
          <p:nvPr/>
        </p:nvSpPr>
        <p:spPr>
          <a:xfrm>
            <a:off x="560850" y="1212225"/>
            <a:ext cx="822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4:</a:t>
            </a:r>
            <a:r>
              <a:rPr lang="en-US" sz="1800">
                <a:solidFill>
                  <a:schemeClr val="dk1"/>
                </a:solidFill>
                <a:latin typeface="Times New Roman"/>
                <a:ea typeface="Times New Roman"/>
                <a:cs typeface="Times New Roman"/>
                <a:sym typeface="Times New Roman"/>
              </a:rPr>
              <a:t> </a:t>
            </a:r>
            <a:r>
              <a:rPr i="1" lang="en-US" sz="1800">
                <a:solidFill>
                  <a:srgbClr val="333333"/>
                </a:solidFill>
                <a:latin typeface="Times New Roman"/>
                <a:ea typeface="Times New Roman"/>
                <a:cs typeface="Times New Roman"/>
                <a:sym typeface="Times New Roman"/>
              </a:rPr>
              <a:t>An AI-Based Medical Chatbot Model for Infectious Disease Prediction</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327" name="Google Shape;327;g27ba4e28dd2_0_97"/>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gridCol w="3963900"/>
              </a:tblGrid>
              <a:tr h="44137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4084725">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Improved Accessibility: Particularly beneficial in emergencies or remote areas.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24/7 Support: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Cost-Efficient:Especially beneficial for handling a large volume of user inquiries.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Quick Response Time: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Can efficiently handle large volumes of medical 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 Model: Outlines the process of building a training model using TensorFlow and NLP.</a:t>
                      </a:r>
                      <a:endParaRPr sz="1800">
                        <a:solidFill>
                          <a:schemeClr val="dk1"/>
                        </a:solidFill>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Accuracy: Chatbot responses depend on data quality, risking misinformation.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Scope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Loss of Human Touch</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Developing and maintaining medical chatbots is complex and requires continuous updates.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and Privacy Concerns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Limitations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Technology: Can Lead to over-dependence.</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7ba4e28dd2_0_113"/>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33" name="Google Shape;333;g27ba4e28dd2_0_11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34" name="Google Shape;334;g27ba4e28dd2_0_1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35" name="Google Shape;335;g27ba4e28dd2_0_1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6" name="Google Shape;336;g27ba4e28dd2_0_113"/>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37" name="Google Shape;337;g27ba4e28dd2_0_113"/>
          <p:cNvSpPr txBox="1"/>
          <p:nvPr/>
        </p:nvSpPr>
        <p:spPr>
          <a:xfrm>
            <a:off x="727900" y="2431775"/>
            <a:ext cx="8229600" cy="366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5: </a:t>
            </a:r>
            <a:r>
              <a:rPr b="1" i="1" lang="en-US" sz="2000">
                <a:latin typeface="Times New Roman"/>
                <a:ea typeface="Times New Roman"/>
                <a:cs typeface="Times New Roman"/>
                <a:sym typeface="Times New Roman"/>
              </a:rPr>
              <a:t>A Survey on Chatbot Implementation in Health Care using NLTK</a:t>
            </a:r>
            <a:endParaRPr b="1" i="1" sz="20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J. Jinu Sophia, Assistant Professor, Rajalakshmi Engineering College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D. Arun Kumar, Student, Rajalakshmi Engineering College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M. Arutselvan, Student, Rajalakshmi Engineering College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S. Barath Ram, Student, Rajalakshmi Engineering College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International Journal of Computer Science and Mobile Computing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Tuesday, March 03, 2020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https://ijcsmc.com/docs/papers/March2020/V9I3202029.pdf</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7ba4e28dd2_0_122"/>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343" name="Google Shape;343;g27ba4e28dd2_0_122"/>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44" name="Google Shape;344;g27ba4e28dd2_0_1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45" name="Google Shape;345;g27ba4e28dd2_0_1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6" name="Google Shape;346;g27ba4e28dd2_0_122"/>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47" name="Google Shape;347;g27ba4e28dd2_0_122"/>
          <p:cNvSpPr txBox="1"/>
          <p:nvPr/>
        </p:nvSpPr>
        <p:spPr>
          <a:xfrm>
            <a:off x="560850" y="1212225"/>
            <a:ext cx="822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5:</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A Survey on Chatbot Implementation in Health Care using NLTK</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348" name="Google Shape;348;g27ba4e28dd2_0_122"/>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gridCol w="3963900"/>
              </a:tblGrid>
              <a:tr h="409900">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4206900">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Cost-effective &amp; Accessible: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Interaction: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Raises health awareness.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Tailored diagnoses based on symptoms.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User-friendly Interface: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AI Integration: Enhanced comprehension with NLP and ML integration.</a:t>
                      </a:r>
                      <a:endParaRPr sz="1800">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understanding in complex cases.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Scope Limitations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Challenges in protecting sensitive healthcare data.</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Struggles with complex or ambiguous inputs.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Data Quality Dependency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Empathy: Inadequate in emotionally sensitive situations.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Over-Reliance Risk: Potential neglect of proper medical attention.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Maintenance Complexity</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7ba4e28dd2_0_137"/>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54" name="Google Shape;354;g27ba4e28dd2_0_137"/>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55" name="Google Shape;355;g27ba4e28dd2_0_13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56" name="Google Shape;356;g27ba4e28dd2_0_1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7" name="Google Shape;357;g27ba4e28dd2_0_137"/>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58" name="Google Shape;358;g27ba4e28dd2_0_137"/>
          <p:cNvSpPr txBox="1"/>
          <p:nvPr/>
        </p:nvSpPr>
        <p:spPr>
          <a:xfrm>
            <a:off x="727900" y="2431775"/>
            <a:ext cx="82296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6: </a:t>
            </a:r>
            <a:r>
              <a:rPr b="1" i="1" lang="en-US" sz="2000">
                <a:solidFill>
                  <a:schemeClr val="dk1"/>
                </a:solidFill>
                <a:latin typeface="Times New Roman"/>
                <a:ea typeface="Times New Roman"/>
                <a:cs typeface="Times New Roman"/>
                <a:sym typeface="Times New Roman"/>
              </a:rPr>
              <a:t>The evaluation of chatbot as a tool for health literacy education among undergraduate students</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Nur Azlina Mohamed Mokmin, Nurul Anwar Ibrahim</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National Library of Medicine - National Center for Biotechnology Information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 </a:t>
            </a:r>
            <a:r>
              <a:rPr lang="en-US" sz="1800">
                <a:solidFill>
                  <a:schemeClr val="dk1"/>
                </a:solidFill>
                <a:latin typeface="Times New Roman"/>
                <a:ea typeface="Times New Roman"/>
                <a:cs typeface="Times New Roman"/>
                <a:sym typeface="Times New Roman"/>
              </a:rPr>
              <a:t>Tuesday, May 25, 2021</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https://www.ncbi.nlm.nih.gov/pmc/articles/PMC8144870/</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7ba4e28dd2_0_146"/>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364" name="Google Shape;364;g27ba4e28dd2_0_14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65" name="Google Shape;365;g27ba4e28dd2_0_14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66" name="Google Shape;366;g27ba4e28dd2_0_1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7" name="Google Shape;367;g27ba4e28dd2_0_146"/>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68" name="Google Shape;368;g27ba4e28dd2_0_146"/>
          <p:cNvSpPr txBox="1"/>
          <p:nvPr/>
        </p:nvSpPr>
        <p:spPr>
          <a:xfrm>
            <a:off x="560850" y="1212225"/>
            <a:ext cx="82296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6:</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The evaluation of chatbot as a tool for health literacy education among undergraduate students</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369" name="Google Shape;369;g27ba4e28dd2_0_146"/>
          <p:cNvGraphicFramePr/>
          <p:nvPr/>
        </p:nvGraphicFramePr>
        <p:xfrm>
          <a:off x="636888" y="1901950"/>
          <a:ext cx="3000000" cy="3000000"/>
        </p:xfrm>
        <a:graphic>
          <a:graphicData uri="http://schemas.openxmlformats.org/drawingml/2006/table">
            <a:tbl>
              <a:tblPr>
                <a:noFill/>
                <a:tableStyleId>{FBB833D0-C8CD-4BB4-B632-36587DD76A75}</a:tableStyleId>
              </a:tblPr>
              <a:tblGrid>
                <a:gridCol w="4113625"/>
                <a:gridCol w="3963900"/>
              </a:tblGrid>
              <a:tr h="448350">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4006050">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Useful Health Advice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User Engagement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Positive Attitudes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Intent Diversity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Behavioral Intention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Convenient Access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Answers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Anxiety: Some users felt anxious using the chatbot for health 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Exit Rate: Many users left sessions prematurely due to unresolved queries.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User Assistance: Users wanted more guidance on using the chatbot effectively.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Language Understanding: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Session Length: Some sessions were brief due to doubts about the chatbot's accuracy.</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7ba4e28dd2_0_163"/>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75" name="Google Shape;375;g27ba4e28dd2_0_16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76" name="Google Shape;376;g27ba4e28dd2_0_16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77" name="Google Shape;377;g27ba4e28dd2_0_16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8" name="Google Shape;378;g27ba4e28dd2_0_163"/>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79" name="Google Shape;379;g27ba4e28dd2_0_163"/>
          <p:cNvSpPr txBox="1"/>
          <p:nvPr/>
        </p:nvSpPr>
        <p:spPr>
          <a:xfrm>
            <a:off x="727900" y="2431775"/>
            <a:ext cx="82296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7: </a:t>
            </a:r>
            <a:r>
              <a:rPr b="1" i="1" lang="en-US" sz="2000">
                <a:solidFill>
                  <a:schemeClr val="dk1"/>
                </a:solidFill>
                <a:latin typeface="Times New Roman"/>
                <a:ea typeface="Times New Roman"/>
                <a:cs typeface="Times New Roman"/>
                <a:sym typeface="Times New Roman"/>
              </a:rPr>
              <a:t>The Development and Use of Chatbots in Public Health - Scoping Review</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Lee Wilson PhD, Mariana Marasoiu Mphil</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National Library of Medicine - National Center for Biotechnology Information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Wednesday, October 05, 2022</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rgbClr val="0000FF"/>
                </a:solidFill>
                <a:latin typeface="Times New Roman"/>
                <a:ea typeface="Times New Roman"/>
                <a:cs typeface="Times New Roman"/>
                <a:sym typeface="Times New Roman"/>
              </a:rPr>
              <a:t>https://www.ncbi.nlm.nih.gov/pmc/articles/PMC9536768/</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MEDIWISE</a:t>
            </a:r>
            <a:endParaRPr/>
          </a:p>
        </p:txBody>
      </p:sp>
      <p:sp>
        <p:nvSpPr>
          <p:cNvPr id="108" name="Google Shape;10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Introduction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09" name="Google Shape;109;p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0" name="Google Shape;11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11" name="Google Shape;11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2" name="Google Shape;112;p3"/>
          <p:cNvSpPr txBox="1"/>
          <p:nvPr/>
        </p:nvSpPr>
        <p:spPr>
          <a:xfrm>
            <a:off x="601975" y="2311950"/>
            <a:ext cx="7427100" cy="3683700"/>
          </a:xfrm>
          <a:prstGeom prst="rect">
            <a:avLst/>
          </a:prstGeom>
          <a:noFill/>
          <a:ln>
            <a:noFill/>
          </a:ln>
        </p:spPr>
        <p:txBody>
          <a:bodyPr anchorCtr="0" anchor="t" bIns="91425" lIns="91425" spcFirstLastPara="1" rIns="91425" wrap="square" tIns="91425">
            <a:noAutofit/>
          </a:bodyPr>
          <a:lstStyle/>
          <a:p>
            <a:pPr indent="-342900" lvl="0" marL="457200" rtl="0" algn="just">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the rapidly evolving landscape of healthcare, technology has emerged as a transformative force, reshaping how medical services are delivered and experienced.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Mediwise aims to harness the power of cutting-edge artificial intelligence and natural language processing to revolutionize patient interactions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development of an intelligent conversational agent holds immense potential </a:t>
            </a:r>
            <a:endParaRPr sz="1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US" sz="1800">
                <a:solidFill>
                  <a:schemeClr val="dk1"/>
                </a:solidFill>
                <a:latin typeface="Times New Roman"/>
                <a:ea typeface="Times New Roman"/>
                <a:cs typeface="Times New Roman"/>
                <a:sym typeface="Times New Roman"/>
              </a:rPr>
              <a:t>to bridge gaps, enhance patient engagement, and streamline medical processes. </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By leveraging technology’s effectiveness, this endeavor aspires to cultivate a more patient- centric, efficient, and responsive healthcare ecosystem.</a:t>
            </a:r>
            <a:endParaRPr sz="1800">
              <a:solidFill>
                <a:schemeClr val="dk1"/>
              </a:solidFill>
              <a:latin typeface="Times New Roman"/>
              <a:ea typeface="Times New Roman"/>
              <a:cs typeface="Times New Roman"/>
              <a:sym typeface="Times New Roman"/>
            </a:endParaRPr>
          </a:p>
          <a:p>
            <a:pPr indent="0" lvl="0" marL="457200" rtl="0" algn="l">
              <a:spcBef>
                <a:spcPts val="64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7ba4e28dd2_0_172"/>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385" name="Google Shape;385;g27ba4e28dd2_0_172"/>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86" name="Google Shape;386;g27ba4e28dd2_0_1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87" name="Google Shape;387;g27ba4e28dd2_0_1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8" name="Google Shape;388;g27ba4e28dd2_0_172"/>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389" name="Google Shape;389;g27ba4e28dd2_0_172"/>
          <p:cNvSpPr txBox="1"/>
          <p:nvPr/>
        </p:nvSpPr>
        <p:spPr>
          <a:xfrm>
            <a:off x="560850" y="1212225"/>
            <a:ext cx="822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7:</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The Development and Use of Chatbots in Public Health - Scoping Review</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390" name="Google Shape;390;g27ba4e28dd2_0_172"/>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gridCol w="3963900"/>
              </a:tblGrid>
              <a:tr h="44137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4084725">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Accessibility: Crucial for urgent health concerns.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Scalability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Consistency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Cost Reduction: They assist in symptom assessment, potentially lowering healthcare costs.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Anonymity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Offer health information, encourage healthy behaviors, and provide emotional support.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Diagnostic Accuracy: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Empathy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Privacy Concerns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Overreliance: Overreliance on chatbots may delay seeking professional help.</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Proficiency and disabilities can hinder effective communication.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Concerns: Using chatbots for mental health raises ethical questions.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User Experience Variability: Satisfaction varies based on design and responsiveness.</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7ba4e28dd2_0_189"/>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396" name="Google Shape;396;g27ba4e28dd2_0_189"/>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397" name="Google Shape;397;g27ba4e28dd2_0_18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398" name="Google Shape;398;g27ba4e28dd2_0_18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9" name="Google Shape;399;g27ba4e28dd2_0_189"/>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00" name="Google Shape;400;g27ba4e28dd2_0_189"/>
          <p:cNvSpPr txBox="1"/>
          <p:nvPr/>
        </p:nvSpPr>
        <p:spPr>
          <a:xfrm>
            <a:off x="727900" y="2431775"/>
            <a:ext cx="82296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8:</a:t>
            </a:r>
            <a:r>
              <a:rPr b="1" i="1"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News entity classification using NLP</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Yaswanth Reddy, Sri Charan, Paul Aditya, Ryan, T. Mathu</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Institute of Research and Journals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Tuesday, August 02, 2022</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https://ijacen.iraj.in/paper_detail.php?paper_id=18651</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7ba4e28dd2_0_198"/>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406" name="Google Shape;406;g27ba4e28dd2_0_19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407" name="Google Shape;407;g27ba4e28dd2_0_19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408" name="Google Shape;408;g27ba4e28dd2_0_19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9" name="Google Shape;409;g27ba4e28dd2_0_198"/>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10" name="Google Shape;410;g27ba4e28dd2_0_198"/>
          <p:cNvSpPr txBox="1"/>
          <p:nvPr/>
        </p:nvSpPr>
        <p:spPr>
          <a:xfrm>
            <a:off x="560850" y="1212225"/>
            <a:ext cx="822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solidFill>
                  <a:schemeClr val="dk1"/>
                </a:solidFill>
                <a:latin typeface="Times New Roman"/>
                <a:ea typeface="Times New Roman"/>
                <a:cs typeface="Times New Roman"/>
                <a:sym typeface="Times New Roman"/>
              </a:rPr>
              <a:t>Paper 8:</a:t>
            </a:r>
            <a:r>
              <a:rPr i="1"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News entity classification using NLP</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i="1"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i="1" sz="1800">
              <a:latin typeface="Times New Roman"/>
              <a:ea typeface="Times New Roman"/>
              <a:cs typeface="Times New Roman"/>
              <a:sym typeface="Times New Roman"/>
            </a:endParaRPr>
          </a:p>
          <a:p>
            <a:pPr indent="0" lvl="0" marL="0" rtl="0" algn="l">
              <a:spcBef>
                <a:spcPts val="0"/>
              </a:spcBef>
              <a:spcAft>
                <a:spcPts val="0"/>
              </a:spcAft>
              <a:buNone/>
            </a:pPr>
            <a:r>
              <a:t/>
            </a:r>
            <a:endParaRPr i="1"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1800">
              <a:solidFill>
                <a:schemeClr val="dk1"/>
              </a:solidFill>
              <a:latin typeface="Times New Roman"/>
              <a:ea typeface="Times New Roman"/>
              <a:cs typeface="Times New Roman"/>
              <a:sym typeface="Times New Roman"/>
            </a:endParaRPr>
          </a:p>
        </p:txBody>
      </p:sp>
      <p:graphicFrame>
        <p:nvGraphicFramePr>
          <p:cNvPr id="411" name="Google Shape;411;g27ba4e28dd2_0_198"/>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gridCol w="3963900"/>
              </a:tblGrid>
              <a:tr h="44137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3767225">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Relevance: Addresses the significance of fake news detection in the digital age.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Comprehensive Research</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Clearly outlines preprocessing steps and machine learning techniques.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Comparative Analysis: Evaluates the performance of different algorithms.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Results: Demonstrates the effectiveness with accuracy results.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References: Cites relevant prior research, enhancing credibility.</a:t>
                      </a:r>
                      <a:endParaRPr sz="1800">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Data Sources: The paper mentions data collection but does not provide information on the sources of the dataset used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Context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7ba4e28dd2_0_218"/>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417" name="Google Shape;417;g27ba4e28dd2_0_21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418" name="Google Shape;418;g27ba4e28dd2_0_2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419" name="Google Shape;419;g27ba4e28dd2_0_2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0" name="Google Shape;420;g27ba4e28dd2_0_218"/>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21" name="Google Shape;421;g27ba4e28dd2_0_218"/>
          <p:cNvSpPr txBox="1"/>
          <p:nvPr/>
        </p:nvSpPr>
        <p:spPr>
          <a:xfrm>
            <a:off x="727900" y="2431775"/>
            <a:ext cx="82296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Paper 9: </a:t>
            </a:r>
            <a:r>
              <a:rPr b="1" i="1" lang="en-US" sz="2000">
                <a:solidFill>
                  <a:schemeClr val="dk1"/>
                </a:solidFill>
                <a:latin typeface="Times New Roman"/>
                <a:ea typeface="Times New Roman"/>
                <a:cs typeface="Times New Roman"/>
                <a:sym typeface="Times New Roman"/>
              </a:rPr>
              <a:t>Intelligent AI-based dialogue agent to enhance communication in organ transplant networks</a:t>
            </a:r>
            <a:endParaRPr b="1" i="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Sumalatha M.R, Aravind Rajagopalan, Kaaviya Peranandam, Vishwa S.S.K.M</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Institute of Research and Journals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Monday, September 09, 2019</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a:solidFill>
                  <a:schemeClr val="dk1"/>
                </a:solidFill>
                <a:latin typeface="Times New Roman"/>
                <a:ea typeface="Times New Roman"/>
                <a:cs typeface="Times New Roman"/>
                <a:sym typeface="Times New Roman"/>
              </a:rPr>
              <a:t> </a:t>
            </a:r>
            <a:r>
              <a:rPr lang="en-US" sz="1800" u="sng">
                <a:solidFill>
                  <a:schemeClr val="hlink"/>
                </a:solidFill>
                <a:latin typeface="Times New Roman"/>
                <a:ea typeface="Times New Roman"/>
                <a:cs typeface="Times New Roman"/>
                <a:sym typeface="Times New Roman"/>
                <a:hlinkClick r:id="rId4"/>
              </a:rPr>
              <a:t>http://www.iraj.in/journal/journal_file/journal_pdf/3-596-15734507561-6.pdf</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27ba4e28dd2_0_227"/>
          <p:cNvSpPr txBox="1"/>
          <p:nvPr>
            <p:ph idx="1" type="body"/>
          </p:nvPr>
        </p:nvSpPr>
        <p:spPr>
          <a:xfrm>
            <a:off x="560850" y="183025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427" name="Google Shape;427;g27ba4e28dd2_0_227"/>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428" name="Google Shape;428;g27ba4e28dd2_0_2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429" name="Google Shape;429;g27ba4e28dd2_0_2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0" name="Google Shape;430;g27ba4e28dd2_0_227"/>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31" name="Google Shape;431;g27ba4e28dd2_0_227"/>
          <p:cNvSpPr txBox="1"/>
          <p:nvPr/>
        </p:nvSpPr>
        <p:spPr>
          <a:xfrm>
            <a:off x="560850" y="1212225"/>
            <a:ext cx="8229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9:</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Intelligent AI-based dialogue agent to enhance communication in organ transplant networks</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432" name="Google Shape;432;g27ba4e28dd2_0_227"/>
          <p:cNvGraphicFramePr/>
          <p:nvPr/>
        </p:nvGraphicFramePr>
        <p:xfrm>
          <a:off x="636875" y="1875875"/>
          <a:ext cx="3000000" cy="3000000"/>
        </p:xfrm>
        <a:graphic>
          <a:graphicData uri="http://schemas.openxmlformats.org/drawingml/2006/table">
            <a:tbl>
              <a:tblPr>
                <a:noFill/>
                <a:tableStyleId>{FBB833D0-C8CD-4BB4-B632-36587DD76A75}</a:tableStyleId>
              </a:tblPr>
              <a:tblGrid>
                <a:gridCol w="4113625"/>
                <a:gridCol w="3963900"/>
              </a:tblGrid>
              <a:tr h="4434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3962200">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Communication: Improves communication in organ transplant networks to save lives.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Reduces delays by automating query responses.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Utilizes NLP, NLU, NLG, LSTM neural networks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Web Scraping for Information Retrieval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Multidomain Knowledge: Integrates knowledge from multiple domains, including transplant centers, legal matters, general info, and NGO contacts.</a:t>
                      </a:r>
                      <a:endParaRPr sz="1800">
                        <a:latin typeface="Times New Roman"/>
                        <a:ea typeface="Times New Roman"/>
                        <a:cs typeface="Times New Roman"/>
                        <a:sym typeface="Times New Roman"/>
                      </a:endParaRPr>
                    </a:p>
                  </a:txBody>
                  <a:tcPr marT="91425" marB="91425" marR="91425" marL="91425"/>
                </a:tc>
                <a:tc>
                  <a:txBody>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Accuracy depends on data quality and quantity.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 Complexity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Requires continuous monitoring and web scraping.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Struggles with nuanced queries.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Legal and Ethical Concerns: Adherence to ethical and legal standards is vital.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Dependency on Web Search: Quality of answers varies based on web sources.</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7ba4e28dd2_0_245"/>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References</a:t>
            </a:r>
            <a:endParaRPr/>
          </a:p>
        </p:txBody>
      </p:sp>
      <p:pic>
        <p:nvPicPr>
          <p:cNvPr id="438" name="Google Shape;438;g27ba4e28dd2_0_24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439" name="Google Shape;439;g27ba4e28dd2_0_2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440" name="Google Shape;440;g27ba4e28dd2_0_2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1" name="Google Shape;441;g27ba4e28dd2_0_245"/>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42" name="Google Shape;442;g27ba4e28dd2_0_245"/>
          <p:cNvSpPr txBox="1"/>
          <p:nvPr/>
        </p:nvSpPr>
        <p:spPr>
          <a:xfrm>
            <a:off x="727900" y="2431775"/>
            <a:ext cx="82296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000">
                <a:solidFill>
                  <a:schemeClr val="dk1"/>
                </a:solidFill>
                <a:latin typeface="Times New Roman"/>
                <a:ea typeface="Times New Roman"/>
                <a:cs typeface="Times New Roman"/>
                <a:sym typeface="Times New Roman"/>
              </a:rPr>
              <a:t>Paper 10: </a:t>
            </a:r>
            <a:r>
              <a:rPr b="1" i="1" lang="en-US" sz="2000">
                <a:solidFill>
                  <a:schemeClr val="dk1"/>
                </a:solidFill>
                <a:latin typeface="Times New Roman"/>
                <a:ea typeface="Times New Roman"/>
                <a:cs typeface="Times New Roman"/>
                <a:sym typeface="Times New Roman"/>
              </a:rPr>
              <a:t>Healthcare Chatbot using Artificial Intelligence</a:t>
            </a:r>
            <a:endParaRPr b="1" i="1"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Anuj Patil</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Publisher: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International Journal for Research in Applied Science and Engineering Technology</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Published Date: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Saturday, August 13, 2022</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Link:</a:t>
            </a:r>
            <a:r>
              <a:rPr lang="en-US" sz="1800" u="sng">
                <a:solidFill>
                  <a:schemeClr val="hlink"/>
                </a:solidFill>
                <a:latin typeface="Times New Roman"/>
                <a:ea typeface="Times New Roman"/>
                <a:cs typeface="Times New Roman"/>
                <a:sym typeface="Times New Roman"/>
                <a:hlinkClick r:id="rId4"/>
              </a:rPr>
              <a:t>https://www.ijraset.com/best-journal/healthcare-chatbot-using-artificial-intelligence</a:t>
            </a:r>
            <a:endParaRPr sz="1800" u="sng">
              <a:solidFill>
                <a:srgbClr val="0000FF"/>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7ba4e28dd2_0_254"/>
          <p:cNvSpPr txBox="1"/>
          <p:nvPr>
            <p:ph idx="1" type="body"/>
          </p:nvPr>
        </p:nvSpPr>
        <p:spPr>
          <a:xfrm>
            <a:off x="457200" y="1390575"/>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1" marL="0" rtl="0" algn="l">
              <a:lnSpc>
                <a:spcPct val="100000"/>
              </a:lnSpc>
              <a:spcBef>
                <a:spcPts val="360"/>
              </a:spcBef>
              <a:spcAft>
                <a:spcPts val="0"/>
              </a:spcAft>
              <a:buSzPts val="1800"/>
              <a:buNone/>
            </a:pPr>
            <a:r>
              <a:t/>
            </a:r>
            <a:endParaRPr/>
          </a:p>
        </p:txBody>
      </p:sp>
      <p:pic>
        <p:nvPicPr>
          <p:cNvPr id="448" name="Google Shape;448;g27ba4e28dd2_0_25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449" name="Google Shape;449;g27ba4e28dd2_0_25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450" name="Google Shape;450;g27ba4e28dd2_0_2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1" name="Google Shape;451;g27ba4e28dd2_0_254"/>
          <p:cNvSpPr txBox="1"/>
          <p:nvPr/>
        </p:nvSpPr>
        <p:spPr>
          <a:xfrm>
            <a:off x="3728475"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
        <p:nvSpPr>
          <p:cNvPr id="452" name="Google Shape;452;g27ba4e28dd2_0_254"/>
          <p:cNvSpPr txBox="1"/>
          <p:nvPr/>
        </p:nvSpPr>
        <p:spPr>
          <a:xfrm>
            <a:off x="560850" y="1212225"/>
            <a:ext cx="8229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Times New Roman"/>
                <a:ea typeface="Times New Roman"/>
                <a:cs typeface="Times New Roman"/>
                <a:sym typeface="Times New Roman"/>
              </a:rPr>
              <a:t>Paper 10:</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Healthcare Chatbot using Artificial Intelligence</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D1D5DB"/>
              </a:solidFill>
              <a:highlight>
                <a:srgbClr val="444654"/>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453" name="Google Shape;453;g27ba4e28dd2_0_254"/>
          <p:cNvGraphicFramePr/>
          <p:nvPr/>
        </p:nvGraphicFramePr>
        <p:xfrm>
          <a:off x="636900" y="1692300"/>
          <a:ext cx="3000000" cy="3000000"/>
        </p:xfrm>
        <a:graphic>
          <a:graphicData uri="http://schemas.openxmlformats.org/drawingml/2006/table">
            <a:tbl>
              <a:tblPr>
                <a:noFill/>
                <a:tableStyleId>{FBB833D0-C8CD-4BB4-B632-36587DD76A75}</a:tableStyleId>
              </a:tblPr>
              <a:tblGrid>
                <a:gridCol w="4113625"/>
                <a:gridCol w="3963900"/>
              </a:tblGrid>
              <a:tr h="441375">
                <a:tc>
                  <a:txBody>
                    <a:bodyPr/>
                    <a:lstStyle/>
                    <a:p>
                      <a:pPr indent="0" lvl="0" marL="0" rtl="0" algn="just">
                        <a:spcBef>
                          <a:spcPts val="0"/>
                        </a:spcBef>
                        <a:spcAft>
                          <a:spcPts val="0"/>
                        </a:spcAft>
                        <a:buNone/>
                      </a:pPr>
                      <a:r>
                        <a:rPr b="1" lang="en-US" sz="1800">
                          <a:latin typeface="Times New Roman"/>
                          <a:ea typeface="Times New Roman"/>
                          <a:cs typeface="Times New Roman"/>
                          <a:sym typeface="Times New Roman"/>
                        </a:rPr>
                        <a:t>Pros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b="1" lang="en-US" sz="1800">
                          <a:latin typeface="Times New Roman"/>
                          <a:ea typeface="Times New Roman"/>
                          <a:cs typeface="Times New Roman"/>
                          <a:sym typeface="Times New Roman"/>
                        </a:rPr>
                        <a:t>Cons</a:t>
                      </a:r>
                      <a:endParaRPr b="1" sz="1800">
                        <a:latin typeface="Times New Roman"/>
                        <a:ea typeface="Times New Roman"/>
                        <a:cs typeface="Times New Roman"/>
                        <a:sym typeface="Times New Roman"/>
                      </a:endParaRPr>
                    </a:p>
                  </a:txBody>
                  <a:tcPr marT="91425" marB="91425" marR="91425" marL="91425"/>
                </a:tc>
              </a:tr>
              <a:tr h="4084725">
                <a:tc>
                  <a:txBody>
                    <a:bodyPr/>
                    <a:lstStyle/>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Improved Accessibility</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Faster Responses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Efficient Handling of routine tasks reduces operational costs.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Promotes health literacy, aiding informed decisions.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Remote Monitoring</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Privacy: Users feel comfortable discussing sensitive issues.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Scalability: Chatbots handle high volumes of inquiries.</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c>
                  <a:txBody>
                    <a:bodyPr/>
                    <a:lstStyle/>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Lack of Personalization</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Limited Medical Knowledge</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Misdiagnosis Risk</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Ethical Concerns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Technical Issues: Glitches and errors can frustrate users.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Resistance to Adoption: Concerns about job displacement and AI mistrust.</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Data Privacy: Robust security measures are needed for handling sensitive health data.</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7ba4e28dd2_0_2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MEDIWISE</a:t>
            </a:r>
            <a:endParaRPr/>
          </a:p>
        </p:txBody>
      </p:sp>
      <p:sp>
        <p:nvSpPr>
          <p:cNvPr id="459" name="Google Shape;459;g27ba4e28dd2_0_27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Conclusion: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460" name="Google Shape;460;g27ba4e28dd2_0_27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461" name="Google Shape;461;g27ba4e28dd2_0_2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462" name="Google Shape;462;g27ba4e28dd2_0_2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63" name="Google Shape;463;g27ba4e28dd2_0_272"/>
          <p:cNvSpPr txBox="1"/>
          <p:nvPr/>
        </p:nvSpPr>
        <p:spPr>
          <a:xfrm>
            <a:off x="690425" y="2163837"/>
            <a:ext cx="79215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In this phase of the project, significant milestones have been achieved. We have successfully defined our project objectives, providing a clear roadmap for development. Comprehensive research into relevant papers has deepened our understanding of the healthcare chatbot landscape.</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Drawing insights from existing systems, we've undertaken a comprehensive comparison and learning process, identifying areas for improvement and innovation. The project's architectural framework has been established, detailing the integration of modules.</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Moreover, our modules have been finalized, setting the foundation for advanced functionalities. The initial stages of UI development have commenced, ensuring a user-friendly interface.</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With these accomplishments in place, we are poised to move into the next phase, commencing the integration of machine learning models to enhance the chatbot's capabilities.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t/>
            </a:r>
            <a:endParaRPr>
              <a:solidFill>
                <a:srgbClr val="FF0000"/>
              </a:solidFill>
              <a:latin typeface="Times New Roman"/>
              <a:ea typeface="Times New Roman"/>
              <a:cs typeface="Times New Roman"/>
              <a:sym typeface="Times New Roman"/>
            </a:endParaRPr>
          </a:p>
          <a:p>
            <a:pPr indent="0" lvl="0" marL="0" rtl="0" algn="ctr">
              <a:lnSpc>
                <a:spcPct val="100000"/>
              </a:lnSpc>
              <a:spcBef>
                <a:spcPts val="640"/>
              </a:spcBef>
              <a:spcAft>
                <a:spcPts val="0"/>
              </a:spcAft>
              <a:buClr>
                <a:schemeClr val="dk1"/>
              </a:buClr>
              <a:buSzPts val="3200"/>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pic>
        <p:nvPicPr>
          <p:cNvPr id="469" name="Google Shape;469;p23"/>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470" name="Google Shape;47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471" name="Google Shape;4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MEDIWISE</a:t>
            </a:r>
            <a:endParaRPr/>
          </a:p>
        </p:txBody>
      </p:sp>
      <p:sp>
        <p:nvSpPr>
          <p:cNvPr id="118" name="Google Shape;11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Existing System</a:t>
            </a:r>
            <a:endParaRPr/>
          </a:p>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19" name="Google Shape;119;p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20" name="Google Shape;12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21" name="Google Shape;12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2" name="Google Shape;122;p4"/>
          <p:cNvSpPr txBox="1"/>
          <p:nvPr/>
        </p:nvSpPr>
        <p:spPr>
          <a:xfrm>
            <a:off x="606950" y="2234750"/>
            <a:ext cx="78414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p:txBody>
      </p:sp>
      <p:sp>
        <p:nvSpPr>
          <p:cNvPr id="123" name="Google Shape;123;p4"/>
          <p:cNvSpPr txBox="1"/>
          <p:nvPr/>
        </p:nvSpPr>
        <p:spPr>
          <a:xfrm>
            <a:off x="601975" y="2311950"/>
            <a:ext cx="7427100" cy="3683700"/>
          </a:xfrm>
          <a:prstGeom prst="rect">
            <a:avLst/>
          </a:prstGeom>
          <a:noFill/>
          <a:ln>
            <a:noFill/>
          </a:ln>
        </p:spPr>
        <p:txBody>
          <a:bodyPr anchorCtr="0" anchor="t" bIns="91425" lIns="91425" spcFirstLastPara="1" rIns="91425" wrap="square" tIns="91425">
            <a:noAutofit/>
          </a:bodyPr>
          <a:lstStyle/>
          <a:p>
            <a:pPr indent="-342900" lvl="0" marL="457200" rtl="0" algn="just">
              <a:spcBef>
                <a:spcPts val="64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Conversational Empathy</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Comprehensive Healthcare Services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Diverse Data Integration</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 of efficient technology along with enhancements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User Centric Designs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Scalability</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Flexible Design</a:t>
            </a:r>
            <a:endParaRPr sz="1800">
              <a:solidFill>
                <a:schemeClr val="dk1"/>
              </a:solidFill>
              <a:latin typeface="Times New Roman"/>
              <a:ea typeface="Times New Roman"/>
              <a:cs typeface="Times New Roman"/>
              <a:sym typeface="Times New Roman"/>
            </a:endParaRPr>
          </a:p>
          <a:p>
            <a:pPr indent="0" lvl="0" marL="457200" rtl="0" algn="l">
              <a:spcBef>
                <a:spcPts val="64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200"/>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Problem statement and Objectives </a:t>
            </a:r>
            <a:endParaRPr/>
          </a:p>
          <a:p>
            <a:pPr indent="0" lvl="0" marL="0" rtl="0" algn="ctr">
              <a:lnSpc>
                <a:spcPct val="100000"/>
              </a:lnSpc>
              <a:spcBef>
                <a:spcPts val="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29" name="Google Shape;129;p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30" name="Google Shape;1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31" name="Google Shape;13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p5"/>
          <p:cNvSpPr txBox="1"/>
          <p:nvPr/>
        </p:nvSpPr>
        <p:spPr>
          <a:xfrm>
            <a:off x="763650" y="2392975"/>
            <a:ext cx="8043900" cy="37866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"Mediwise," connects patients and healthcare providers, aiding tasks like symptom assessment and medical queries.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The chatbot aims to empower patients, improve communication, and advance healthcare technology with NLP algorithms and data insights.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The goal is efficient, patient-centric care, revolutionizing healthcare delivery for improved outcomes and seamless tech integration.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This project aims to use AI and natural language processing to create a smart conversational agent that overcomes limitations in traditional patient-provider communication.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By offering personalized and immediate assistance, individuals can access medical information and understand health conditions.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latin typeface="Times New Roman"/>
                <a:ea typeface="Times New Roman"/>
                <a:cs typeface="Times New Roman"/>
                <a:sym typeface="Times New Roman"/>
              </a:rPr>
              <a:t>Additionally, it lightens the load on medical staff, allowing for improved resource allocation and focused patient care. </a:t>
            </a:r>
            <a:endParaRPr sz="2300">
              <a:latin typeface="Times New Roman"/>
              <a:ea typeface="Times New Roman"/>
              <a:cs typeface="Times New Roman"/>
              <a:sym typeface="Times New Roman"/>
            </a:endParaRPr>
          </a:p>
        </p:txBody>
      </p:sp>
      <p:sp>
        <p:nvSpPr>
          <p:cNvPr id="133" name="Google Shape;133;p5"/>
          <p:cNvSpPr txBox="1"/>
          <p:nvPr/>
        </p:nvSpPr>
        <p:spPr>
          <a:xfrm>
            <a:off x="3463350" y="403763"/>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MEDIWISE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MEDIWISE</a:t>
            </a:r>
            <a:endParaRPr/>
          </a:p>
        </p:txBody>
      </p:sp>
      <p:sp>
        <p:nvSpPr>
          <p:cNvPr id="139" name="Google Shape;139;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Proposed System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pic>
        <p:nvPicPr>
          <p:cNvPr id="140" name="Google Shape;140;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41" name="Google Shape;14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42" name="Google Shape;14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p18"/>
          <p:cNvSpPr txBox="1"/>
          <p:nvPr/>
        </p:nvSpPr>
        <p:spPr>
          <a:xfrm>
            <a:off x="611250" y="2358487"/>
            <a:ext cx="7921500" cy="303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This Project introduces a revolutionary conversational agent with innovations including:</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1. Advanced NLU: Understands context for precise responses.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2. Emotionally Aware: Responds empathetically, adapting to users' emotions.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3. Dynamic Learning: Improves over time with continuous learning.</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4. Comprehensive Services: Offers various healthcare services.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5. Integration: Seamlessly fits into existing healthcare platforms.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6. Real-time Analytics: Provides insights into patient needs and trends.</a:t>
            </a:r>
            <a:endParaRPr sz="1800">
              <a:solidFill>
                <a:schemeClr val="dk1"/>
              </a:solidFill>
              <a:latin typeface="Times New Roman"/>
              <a:ea typeface="Times New Roman"/>
              <a:cs typeface="Times New Roman"/>
              <a:sym typeface="Times New Roman"/>
            </a:endParaRPr>
          </a:p>
          <a:p>
            <a:pPr indent="-139700" lvl="0" marL="342900" rtl="0" algn="l">
              <a:spcBef>
                <a:spcPts val="64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571500" rtl="0" algn="l">
              <a:lnSpc>
                <a:spcPct val="100000"/>
              </a:lnSpc>
              <a:spcBef>
                <a:spcPts val="360"/>
              </a:spcBef>
              <a:spcAft>
                <a:spcPts val="0"/>
              </a:spcAft>
              <a:buSzPts val="1800"/>
              <a:buNone/>
            </a:pPr>
            <a:r>
              <a:rPr lang="en-US">
                <a:latin typeface="Times New Roman"/>
                <a:ea typeface="Times New Roman"/>
                <a:cs typeface="Times New Roman"/>
                <a:sym typeface="Times New Roman"/>
              </a:rPr>
              <a:t>Architecture/Block Diagram of the proposed model</a:t>
            </a:r>
            <a:endParaRPr/>
          </a:p>
        </p:txBody>
      </p:sp>
      <p:pic>
        <p:nvPicPr>
          <p:cNvPr id="149" name="Google Shape;149;p19"/>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50" name="Google Shape;15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51" name="Google Shape;15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p19"/>
          <p:cNvSpPr txBox="1"/>
          <p:nvPr/>
        </p:nvSpPr>
        <p:spPr>
          <a:xfrm>
            <a:off x="3553200" y="-327087"/>
            <a:ext cx="30000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pic>
        <p:nvPicPr>
          <p:cNvPr id="153" name="Google Shape;153;p19"/>
          <p:cNvPicPr preferRelativeResize="0"/>
          <p:nvPr/>
        </p:nvPicPr>
        <p:blipFill>
          <a:blip r:embed="rId4">
            <a:alphaModFix/>
          </a:blip>
          <a:stretch>
            <a:fillRect/>
          </a:stretch>
        </p:blipFill>
        <p:spPr>
          <a:xfrm>
            <a:off x="1724975" y="2159375"/>
            <a:ext cx="5824826" cy="4698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Modules Description </a:t>
            </a:r>
            <a:endParaRPr/>
          </a:p>
        </p:txBody>
      </p:sp>
      <p:pic>
        <p:nvPicPr>
          <p:cNvPr id="159" name="Google Shape;159;p2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60" name="Google Shape;16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61" name="Google Shape;16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2" name="Google Shape;162;p20"/>
          <p:cNvSpPr txBox="1"/>
          <p:nvPr/>
        </p:nvSpPr>
        <p:spPr>
          <a:xfrm>
            <a:off x="457200" y="2306638"/>
            <a:ext cx="86868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43541"/>
                </a:solidFill>
                <a:latin typeface="Times New Roman"/>
                <a:ea typeface="Times New Roman"/>
                <a:cs typeface="Times New Roman"/>
                <a:sym typeface="Times New Roman"/>
              </a:rPr>
              <a:t>The Healthcare Chatbot project utilizes a combination of programming languages and libraries to achieve its goals:</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342900" lvl="0" marL="457200" rtl="0" algn="just">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Python is used as its primary language</a:t>
            </a:r>
            <a:endParaRPr sz="1800">
              <a:solidFill>
                <a:srgbClr val="34354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342900" lvl="0" marL="457200" rtl="0" algn="just">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Natural Language Processing (NLP) Libraries:</a:t>
            </a:r>
            <a:endParaRPr sz="1800">
              <a:solidFill>
                <a:srgbClr val="343541"/>
              </a:solidFill>
              <a:latin typeface="Times New Roman"/>
              <a:ea typeface="Times New Roman"/>
              <a:cs typeface="Times New Roman"/>
              <a:sym typeface="Times New Roman"/>
            </a:endParaRPr>
          </a:p>
          <a:p>
            <a:pPr indent="-342900" lvl="0" marL="457200" rtl="0" algn="just">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NLTK (Natural Language Toolkit): Used for various NLP tasks like tokenization, stemming, and sentiment analysis.</a:t>
            </a:r>
            <a:endParaRPr sz="1800">
              <a:solidFill>
                <a:srgbClr val="343541"/>
              </a:solidFill>
              <a:latin typeface="Times New Roman"/>
              <a:ea typeface="Times New Roman"/>
              <a:cs typeface="Times New Roman"/>
              <a:sym typeface="Times New Roman"/>
            </a:endParaRPr>
          </a:p>
          <a:p>
            <a:pPr indent="-342900" lvl="0" marL="457200" rtl="0" algn="just">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spaCy- Offers advanced NLP capabilities</a:t>
            </a:r>
            <a:endParaRPr sz="1800">
              <a:solidFill>
                <a:srgbClr val="34354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43541"/>
              </a:solidFill>
              <a:latin typeface="Times New Roman"/>
              <a:ea typeface="Times New Roman"/>
              <a:cs typeface="Times New Roman"/>
              <a:sym typeface="Times New Roman"/>
            </a:endParaRPr>
          </a:p>
          <a:p>
            <a:pPr indent="-342900" lvl="0" marL="457200" rtl="0" algn="just">
              <a:spcBef>
                <a:spcPts val="0"/>
              </a:spcBef>
              <a:spcAft>
                <a:spcPts val="0"/>
              </a:spcAft>
              <a:buClr>
                <a:srgbClr val="343541"/>
              </a:buClr>
              <a:buSzPts val="1800"/>
              <a:buFont typeface="Times New Roman"/>
              <a:buAutoNum type="arabicPeriod"/>
            </a:pPr>
            <a:r>
              <a:rPr lang="en-US" sz="1800">
                <a:solidFill>
                  <a:srgbClr val="343541"/>
                </a:solidFill>
                <a:latin typeface="Times New Roman"/>
                <a:ea typeface="Times New Roman"/>
                <a:cs typeface="Times New Roman"/>
                <a:sym typeface="Times New Roman"/>
              </a:rPr>
              <a:t>Machine Learning and AI Libraries:</a:t>
            </a:r>
            <a:endParaRPr sz="1800">
              <a:solidFill>
                <a:srgbClr val="343541"/>
              </a:solidFill>
              <a:latin typeface="Times New Roman"/>
              <a:ea typeface="Times New Roman"/>
              <a:cs typeface="Times New Roman"/>
              <a:sym typeface="Times New Roman"/>
            </a:endParaRPr>
          </a:p>
          <a:p>
            <a:pPr indent="-342900" lvl="0" marL="457200" rtl="0" algn="just">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For data preprocessing.</a:t>
            </a:r>
            <a:endParaRPr sz="1800">
              <a:solidFill>
                <a:srgbClr val="343541"/>
              </a:solidFill>
              <a:latin typeface="Times New Roman"/>
              <a:ea typeface="Times New Roman"/>
              <a:cs typeface="Times New Roman"/>
              <a:sym typeface="Times New Roman"/>
            </a:endParaRPr>
          </a:p>
          <a:p>
            <a:pPr indent="-342900" lvl="0" marL="457200" rtl="0" algn="just">
              <a:spcBef>
                <a:spcPts val="0"/>
              </a:spcBef>
              <a:spcAft>
                <a:spcPts val="0"/>
              </a:spcAft>
              <a:buClr>
                <a:srgbClr val="343541"/>
              </a:buClr>
              <a:buSzPts val="1800"/>
              <a:buFont typeface="Times New Roman"/>
              <a:buChar char="●"/>
            </a:pPr>
            <a:r>
              <a:rPr lang="en-US" sz="1800">
                <a:solidFill>
                  <a:srgbClr val="343541"/>
                </a:solidFill>
                <a:latin typeface="Times New Roman"/>
                <a:ea typeface="Times New Roman"/>
                <a:cs typeface="Times New Roman"/>
                <a:sym typeface="Times New Roman"/>
              </a:rPr>
              <a:t>For developing and training</a:t>
            </a:r>
            <a:endParaRPr sz="1800">
              <a:solidFill>
                <a:srgbClr val="343541"/>
              </a:solidFill>
              <a:highlight>
                <a:srgbClr val="444654"/>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D1D5DB"/>
              </a:solidFill>
              <a:highlight>
                <a:srgbClr val="444654"/>
              </a:highlight>
              <a:latin typeface="Times New Roman"/>
              <a:ea typeface="Times New Roman"/>
              <a:cs typeface="Times New Roman"/>
              <a:sym typeface="Times New Roman"/>
            </a:endParaRPr>
          </a:p>
        </p:txBody>
      </p:sp>
      <p:sp>
        <p:nvSpPr>
          <p:cNvPr id="163" name="Google Shape;163;p20"/>
          <p:cNvSpPr txBox="1"/>
          <p:nvPr/>
        </p:nvSpPr>
        <p:spPr>
          <a:xfrm>
            <a:off x="3553200" y="350325"/>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7b54a5cafb_0_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1" marL="0" rtl="0" algn="l">
              <a:lnSpc>
                <a:spcPct val="100000"/>
              </a:lnSpc>
              <a:spcBef>
                <a:spcPts val="360"/>
              </a:spcBef>
              <a:spcAft>
                <a:spcPts val="0"/>
              </a:spcAft>
              <a:buSzPts val="1800"/>
              <a:buNone/>
            </a:pPr>
            <a:r>
              <a:rPr lang="en-US">
                <a:latin typeface="Times New Roman"/>
                <a:ea typeface="Times New Roman"/>
                <a:cs typeface="Times New Roman"/>
                <a:sym typeface="Times New Roman"/>
              </a:rPr>
              <a:t>Modules Description </a:t>
            </a:r>
            <a:endParaRPr/>
          </a:p>
        </p:txBody>
      </p:sp>
      <p:pic>
        <p:nvPicPr>
          <p:cNvPr id="169" name="Google Shape;169;g27b54a5cafb_0_1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70" name="Google Shape;170;g27b54a5cafb_0_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t>6-9-2023</a:t>
            </a:r>
            <a:endParaRPr/>
          </a:p>
        </p:txBody>
      </p:sp>
      <p:sp>
        <p:nvSpPr>
          <p:cNvPr id="171" name="Google Shape;171;g27b54a5cafb_0_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2" name="Google Shape;172;g27b54a5cafb_0_18"/>
          <p:cNvSpPr txBox="1"/>
          <p:nvPr/>
        </p:nvSpPr>
        <p:spPr>
          <a:xfrm>
            <a:off x="457200" y="2216813"/>
            <a:ext cx="8686800" cy="473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  4. User Interface Libraries:</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HTML, CSS, JavaScript: For building the user interface of the web application.</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5. Data Analytics Libraries:</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Pandas: For data manipulation and analysis.</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NumPy: For numerical computations.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6. Web Frameworks:</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Flask: For creating the web application interface and managing user interactions.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7. Cloud Services:</a:t>
            </a:r>
            <a:endParaRPr sz="1800">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Amazon Web Services (AWS) or Microsoft Azure: For hosting and deploying the chatbot application.</a:t>
            </a:r>
            <a:endParaRPr sz="1800">
              <a:highlight>
                <a:srgbClr val="444654"/>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457200" rtl="0" algn="l">
              <a:spcBef>
                <a:spcPts val="1600"/>
              </a:spcBef>
              <a:spcAft>
                <a:spcPts val="0"/>
              </a:spcAft>
              <a:buNone/>
            </a:pPr>
            <a:r>
              <a:t/>
            </a:r>
            <a:endParaRPr sz="1800">
              <a:solidFill>
                <a:srgbClr val="34354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D1D5DB"/>
              </a:solidFill>
              <a:highlight>
                <a:srgbClr val="444654"/>
              </a:highlight>
              <a:latin typeface="Times New Roman"/>
              <a:ea typeface="Times New Roman"/>
              <a:cs typeface="Times New Roman"/>
              <a:sym typeface="Times New Roman"/>
            </a:endParaRPr>
          </a:p>
        </p:txBody>
      </p:sp>
      <p:sp>
        <p:nvSpPr>
          <p:cNvPr id="173" name="Google Shape;173;g27b54a5cafb_0_18"/>
          <p:cNvSpPr txBox="1"/>
          <p:nvPr/>
        </p:nvSpPr>
        <p:spPr>
          <a:xfrm>
            <a:off x="3553200" y="350325"/>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Calibri"/>
                <a:ea typeface="Calibri"/>
                <a:cs typeface="Calibri"/>
                <a:sym typeface="Calibri"/>
              </a:rPr>
              <a:t> MEDIWISE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