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ac0b29a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ac0b29a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ac0b29a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7ac0b29a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ac0b29a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ac0b29a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ac0b29ac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7ac0b29ac3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2" name="Google Shape;72;p1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4" name="Google Shape;74;p1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757575"/>
                </a:solidFill>
                <a:latin typeface="Arial"/>
                <a:ea typeface="Arial"/>
                <a:cs typeface="Arial"/>
                <a:sym typeface="Arial"/>
              </a:defRPr>
            </a:lvl1pPr>
            <a:lvl2pPr indent="0" lvl="1" marL="0" marR="0" algn="r">
              <a:spcBef>
                <a:spcPts val="0"/>
              </a:spcBef>
              <a:buNone/>
              <a:defRPr b="0" i="0" sz="900" u="none" cap="none" strike="noStrike">
                <a:solidFill>
                  <a:srgbClr val="757575"/>
                </a:solidFill>
                <a:latin typeface="Arial"/>
                <a:ea typeface="Arial"/>
                <a:cs typeface="Arial"/>
                <a:sym typeface="Arial"/>
              </a:defRPr>
            </a:lvl2pPr>
            <a:lvl3pPr indent="0" lvl="2" marL="0" marR="0" algn="r">
              <a:spcBef>
                <a:spcPts val="0"/>
              </a:spcBef>
              <a:buNone/>
              <a:defRPr b="0" i="0" sz="900" u="none" cap="none" strike="noStrike">
                <a:solidFill>
                  <a:srgbClr val="757575"/>
                </a:solidFill>
                <a:latin typeface="Arial"/>
                <a:ea typeface="Arial"/>
                <a:cs typeface="Arial"/>
                <a:sym typeface="Arial"/>
              </a:defRPr>
            </a:lvl3pPr>
            <a:lvl4pPr indent="0" lvl="3" marL="0" marR="0" algn="r">
              <a:spcBef>
                <a:spcPts val="0"/>
              </a:spcBef>
              <a:buNone/>
              <a:defRPr b="0" i="0" sz="900" u="none" cap="none" strike="noStrike">
                <a:solidFill>
                  <a:srgbClr val="757575"/>
                </a:solidFill>
                <a:latin typeface="Arial"/>
                <a:ea typeface="Arial"/>
                <a:cs typeface="Arial"/>
                <a:sym typeface="Arial"/>
              </a:defRPr>
            </a:lvl4pPr>
            <a:lvl5pPr indent="0" lvl="4" marL="0" marR="0" algn="r">
              <a:spcBef>
                <a:spcPts val="0"/>
              </a:spcBef>
              <a:buNone/>
              <a:defRPr b="0" i="0" sz="900" u="none" cap="none" strike="noStrike">
                <a:solidFill>
                  <a:srgbClr val="757575"/>
                </a:solidFill>
                <a:latin typeface="Arial"/>
                <a:ea typeface="Arial"/>
                <a:cs typeface="Arial"/>
                <a:sym typeface="Arial"/>
              </a:defRPr>
            </a:lvl5pPr>
            <a:lvl6pPr indent="0" lvl="5" marL="0" marR="0" algn="r">
              <a:spcBef>
                <a:spcPts val="0"/>
              </a:spcBef>
              <a:buNone/>
              <a:defRPr b="0" i="0" sz="900" u="none" cap="none" strike="noStrike">
                <a:solidFill>
                  <a:srgbClr val="757575"/>
                </a:solidFill>
                <a:latin typeface="Arial"/>
                <a:ea typeface="Arial"/>
                <a:cs typeface="Arial"/>
                <a:sym typeface="Arial"/>
              </a:defRPr>
            </a:lvl6pPr>
            <a:lvl7pPr indent="0" lvl="6" marL="0" marR="0" algn="r">
              <a:spcBef>
                <a:spcPts val="0"/>
              </a:spcBef>
              <a:buNone/>
              <a:defRPr b="0" i="0" sz="900" u="none" cap="none" strike="noStrike">
                <a:solidFill>
                  <a:srgbClr val="757575"/>
                </a:solidFill>
                <a:latin typeface="Arial"/>
                <a:ea typeface="Arial"/>
                <a:cs typeface="Arial"/>
                <a:sym typeface="Arial"/>
              </a:defRPr>
            </a:lvl7pPr>
            <a:lvl8pPr indent="0" lvl="7" marL="0" marR="0" algn="r">
              <a:spcBef>
                <a:spcPts val="0"/>
              </a:spcBef>
              <a:buNone/>
              <a:defRPr b="0" i="0" sz="900" u="none" cap="none" strike="noStrike">
                <a:solidFill>
                  <a:srgbClr val="757575"/>
                </a:solidFill>
                <a:latin typeface="Arial"/>
                <a:ea typeface="Arial"/>
                <a:cs typeface="Arial"/>
                <a:sym typeface="Arial"/>
              </a:defRPr>
            </a:lvl8pPr>
            <a:lvl9pPr indent="0" lvl="8" marL="0" marR="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Marketing Analytics Project</a:t>
            </a:r>
            <a:endParaRPr/>
          </a:p>
        </p:txBody>
      </p:sp>
      <p:sp>
        <p:nvSpPr>
          <p:cNvPr id="130" name="Google Shape;13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Findings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Conversion Rate </a:t>
            </a:r>
            <a:endParaRPr/>
          </a:p>
        </p:txBody>
      </p:sp>
      <p:sp>
        <p:nvSpPr>
          <p:cNvPr id="136" name="Google Shape;136;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GB">
                <a:solidFill>
                  <a:schemeClr val="dk1"/>
                </a:solidFill>
              </a:rPr>
              <a:t>Overall conversion rate</a:t>
            </a:r>
            <a:r>
              <a:rPr lang="en-GB">
                <a:solidFill>
                  <a:schemeClr val="dk1"/>
                </a:solidFill>
              </a:rPr>
              <a:t> is </a:t>
            </a:r>
            <a:r>
              <a:rPr b="1" lang="en-GB">
                <a:solidFill>
                  <a:schemeClr val="dk1"/>
                </a:solidFill>
              </a:rPr>
              <a:t>9.6%,</a:t>
            </a:r>
            <a:r>
              <a:rPr lang="en-GB">
                <a:solidFill>
                  <a:schemeClr val="dk1"/>
                </a:solidFill>
              </a:rPr>
              <a:t> with noticeable monthly fluctuations.</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Highest conversion rate: January (17.3%) and September (12.2%).</a:t>
            </a:r>
            <a:endParaRPr b="1">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Lowest conversion rate: April (7.6%) and October (7.1%).</a:t>
            </a:r>
            <a:endParaRPr b="1">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Product-wise, </a:t>
            </a:r>
            <a:r>
              <a:rPr b="1" lang="en-GB">
                <a:solidFill>
                  <a:schemeClr val="dk1"/>
                </a:solidFill>
              </a:rPr>
              <a:t>Hockey Stick,</a:t>
            </a:r>
            <a:r>
              <a:rPr lang="en-GB">
                <a:solidFill>
                  <a:schemeClr val="dk1"/>
                </a:solidFill>
              </a:rPr>
              <a:t> </a:t>
            </a:r>
            <a:r>
              <a:rPr b="1" lang="en-GB">
                <a:solidFill>
                  <a:schemeClr val="dk1"/>
                </a:solidFill>
              </a:rPr>
              <a:t>Ski Boots,</a:t>
            </a:r>
            <a:r>
              <a:rPr lang="en-GB">
                <a:solidFill>
                  <a:schemeClr val="dk1"/>
                </a:solidFill>
              </a:rPr>
              <a:t> </a:t>
            </a:r>
            <a:r>
              <a:rPr b="1" lang="en-GB">
                <a:solidFill>
                  <a:schemeClr val="dk1"/>
                </a:solidFill>
              </a:rPr>
              <a:t>Baseball Glove</a:t>
            </a:r>
            <a:r>
              <a:rPr lang="en-GB">
                <a:solidFill>
                  <a:schemeClr val="dk1"/>
                </a:solidFill>
              </a:rPr>
              <a:t> have the highest conversion rates, while</a:t>
            </a:r>
            <a:r>
              <a:rPr b="1" lang="en-GB">
                <a:solidFill>
                  <a:schemeClr val="dk1"/>
                </a:solidFill>
              </a:rPr>
              <a:t> Running Shoes </a:t>
            </a:r>
            <a:r>
              <a:rPr lang="en-GB">
                <a:solidFill>
                  <a:schemeClr val="dk1"/>
                </a:solidFill>
              </a:rPr>
              <a:t>and </a:t>
            </a:r>
            <a:r>
              <a:rPr b="1" lang="en-GB">
                <a:solidFill>
                  <a:schemeClr val="dk1"/>
                </a:solidFill>
              </a:rPr>
              <a:t>Swim Goggles</a:t>
            </a:r>
            <a:r>
              <a:rPr b="1" lang="en-GB">
                <a:solidFill>
                  <a:schemeClr val="dk1"/>
                </a:solidFill>
              </a:rPr>
              <a:t> </a:t>
            </a:r>
            <a:r>
              <a:rPr lang="en-GB">
                <a:solidFill>
                  <a:schemeClr val="dk1"/>
                </a:solidFill>
              </a:rPr>
              <a:t>have the lowest.</a:t>
            </a:r>
            <a:endParaRPr>
              <a:solidFill>
                <a:schemeClr val="dk1"/>
              </a:solidFill>
            </a:endParaRPr>
          </a:p>
        </p:txBody>
      </p:sp>
      <p:sp>
        <p:nvSpPr>
          <p:cNvPr id="137" name="Google Shape;137;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6" title="Screenshot 2025-09-03 161855.png"/>
          <p:cNvPicPr preferRelativeResize="0"/>
          <p:nvPr/>
        </p:nvPicPr>
        <p:blipFill rotWithShape="1">
          <a:blip r:embed="rId3">
            <a:alphaModFix/>
          </a:blip>
          <a:srcRect b="4190" l="2219" r="3343" t="3914"/>
          <a:stretch/>
        </p:blipFill>
        <p:spPr>
          <a:xfrm>
            <a:off x="4385675" y="929150"/>
            <a:ext cx="3148375" cy="1706800"/>
          </a:xfrm>
          <a:prstGeom prst="rect">
            <a:avLst/>
          </a:prstGeom>
          <a:noFill/>
          <a:ln>
            <a:noFill/>
          </a:ln>
        </p:spPr>
      </p:pic>
      <p:pic>
        <p:nvPicPr>
          <p:cNvPr id="139" name="Google Shape;139;p26" title="Screenshot 2025-09-03 161909.png"/>
          <p:cNvPicPr preferRelativeResize="0"/>
          <p:nvPr/>
        </p:nvPicPr>
        <p:blipFill rotWithShape="1">
          <a:blip r:embed="rId4">
            <a:alphaModFix/>
          </a:blip>
          <a:srcRect b="3214" l="3411" r="3643" t="4424"/>
          <a:stretch/>
        </p:blipFill>
        <p:spPr>
          <a:xfrm>
            <a:off x="5538925" y="2866600"/>
            <a:ext cx="3293375" cy="170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Social Media Engagement</a:t>
            </a:r>
            <a:endParaRPr/>
          </a:p>
        </p:txBody>
      </p:sp>
      <p:sp>
        <p:nvSpPr>
          <p:cNvPr id="145" name="Google Shape;145;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a:t>9M total views</a:t>
            </a:r>
            <a:r>
              <a:rPr lang="en-GB"/>
              <a:t>, </a:t>
            </a:r>
            <a:r>
              <a:rPr b="1" lang="en-GB"/>
              <a:t>2M clicks</a:t>
            </a:r>
            <a:r>
              <a:rPr lang="en-GB"/>
              <a:t>, and </a:t>
            </a:r>
            <a:r>
              <a:rPr b="1" lang="en-GB"/>
              <a:t>414K likes</a:t>
            </a:r>
            <a:r>
              <a:rPr lang="en-GB"/>
              <a:t>, indicating high visibility but relatively lower engagement beyond views.</a:t>
            </a:r>
            <a:endParaRPr/>
          </a:p>
          <a:p>
            <a:pPr indent="-317500" lvl="0" marL="457200" rtl="0" algn="l">
              <a:spcBef>
                <a:spcPts val="0"/>
              </a:spcBef>
              <a:spcAft>
                <a:spcPts val="0"/>
              </a:spcAft>
              <a:buSzPts val="1400"/>
              <a:buChar char="●"/>
            </a:pPr>
            <a:r>
              <a:rPr b="1" lang="en-GB"/>
              <a:t>Engagement </a:t>
            </a:r>
            <a:r>
              <a:rPr lang="en-GB"/>
              <a:t>(views, clicks, likes) is </a:t>
            </a:r>
            <a:r>
              <a:rPr b="1" lang="en-GB"/>
              <a:t>declining month-over-month</a:t>
            </a:r>
            <a:r>
              <a:rPr lang="en-GB"/>
              <a:t>, especially after March.</a:t>
            </a:r>
            <a:endParaRPr/>
          </a:p>
        </p:txBody>
      </p:sp>
      <p:sp>
        <p:nvSpPr>
          <p:cNvPr id="146" name="Google Shape;146;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title="Screenshot 2025-09-03 162316.png"/>
          <p:cNvPicPr preferRelativeResize="0"/>
          <p:nvPr/>
        </p:nvPicPr>
        <p:blipFill>
          <a:blip r:embed="rId3">
            <a:alphaModFix/>
          </a:blip>
          <a:stretch>
            <a:fillRect/>
          </a:stretch>
        </p:blipFill>
        <p:spPr>
          <a:xfrm>
            <a:off x="4402600" y="1017723"/>
            <a:ext cx="3152775" cy="2044925"/>
          </a:xfrm>
          <a:prstGeom prst="rect">
            <a:avLst/>
          </a:prstGeom>
          <a:noFill/>
          <a:ln>
            <a:noFill/>
          </a:ln>
        </p:spPr>
      </p:pic>
      <p:pic>
        <p:nvPicPr>
          <p:cNvPr id="148" name="Google Shape;148;p27" title="Screenshot 2025-09-03 162327.png"/>
          <p:cNvPicPr preferRelativeResize="0"/>
          <p:nvPr/>
        </p:nvPicPr>
        <p:blipFill>
          <a:blip r:embed="rId4">
            <a:alphaModFix/>
          </a:blip>
          <a:stretch>
            <a:fillRect/>
          </a:stretch>
        </p:blipFill>
        <p:spPr>
          <a:xfrm>
            <a:off x="5753100" y="3098573"/>
            <a:ext cx="3390900" cy="204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Customer Reviews</a:t>
            </a:r>
            <a:endParaRPr/>
          </a:p>
        </p:txBody>
      </p:sp>
      <p:sp>
        <p:nvSpPr>
          <p:cNvPr id="154" name="Google Shape;154;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a:t>Average</a:t>
            </a:r>
            <a:r>
              <a:rPr lang="en-GB"/>
              <a:t> customer rating stands at</a:t>
            </a:r>
            <a:r>
              <a:rPr b="1" lang="en-GB"/>
              <a:t> 3.7</a:t>
            </a:r>
            <a:r>
              <a:rPr lang="en-GB"/>
              <a:t>.</a:t>
            </a:r>
            <a:endParaRPr/>
          </a:p>
          <a:p>
            <a:pPr indent="-317500" lvl="0" marL="457200" rtl="0" algn="l">
              <a:spcBef>
                <a:spcPts val="0"/>
              </a:spcBef>
              <a:spcAft>
                <a:spcPts val="0"/>
              </a:spcAft>
              <a:buSzPts val="1400"/>
              <a:buChar char="●"/>
            </a:pPr>
            <a:r>
              <a:rPr lang="en-GB"/>
              <a:t>Rating trend is mostly stable (3.6–3.9), with April and July peaking.</a:t>
            </a:r>
            <a:endParaRPr/>
          </a:p>
          <a:p>
            <a:pPr indent="-317500" lvl="0" marL="457200" rtl="0" algn="l">
              <a:spcBef>
                <a:spcPts val="0"/>
              </a:spcBef>
              <a:spcAft>
                <a:spcPts val="0"/>
              </a:spcAft>
              <a:buSzPts val="1400"/>
              <a:buChar char="●"/>
            </a:pPr>
            <a:r>
              <a:rPr lang="en-GB"/>
              <a:t>By product,</a:t>
            </a:r>
            <a:r>
              <a:rPr b="1" lang="en-GB"/>
              <a:t> Climbing Rope</a:t>
            </a:r>
            <a:r>
              <a:rPr lang="en-GB"/>
              <a:t>, </a:t>
            </a:r>
            <a:r>
              <a:rPr b="1" lang="en-GB"/>
              <a:t>Swim</a:t>
            </a:r>
            <a:r>
              <a:rPr lang="en-GB"/>
              <a:t> </a:t>
            </a:r>
            <a:r>
              <a:rPr b="1" lang="en-GB"/>
              <a:t>Goggles</a:t>
            </a:r>
            <a:r>
              <a:rPr lang="en-GB"/>
              <a:t>, </a:t>
            </a:r>
            <a:r>
              <a:rPr b="1" lang="en-GB"/>
              <a:t>Cycling Helmet </a:t>
            </a:r>
            <a:r>
              <a:rPr lang="en-GB"/>
              <a:t>received higher ratings, while </a:t>
            </a:r>
            <a:r>
              <a:rPr b="1" lang="en-GB"/>
              <a:t>Yoga Mats</a:t>
            </a:r>
            <a:r>
              <a:rPr lang="en-GB"/>
              <a:t>, </a:t>
            </a:r>
            <a:r>
              <a:rPr b="1" lang="en-GB"/>
              <a:t>Golf Clubs</a:t>
            </a:r>
            <a:r>
              <a:rPr lang="en-GB"/>
              <a:t> received lower ratings.</a:t>
            </a:r>
            <a:endParaRPr/>
          </a:p>
        </p:txBody>
      </p:sp>
      <p:sp>
        <p:nvSpPr>
          <p:cNvPr id="155" name="Google Shape;155;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title="Screenshot 2025-09-03 162711.png"/>
          <p:cNvPicPr preferRelativeResize="0"/>
          <p:nvPr/>
        </p:nvPicPr>
        <p:blipFill>
          <a:blip r:embed="rId3">
            <a:alphaModFix/>
          </a:blip>
          <a:stretch>
            <a:fillRect/>
          </a:stretch>
        </p:blipFill>
        <p:spPr>
          <a:xfrm>
            <a:off x="4386300" y="1102538"/>
            <a:ext cx="3162300" cy="1762125"/>
          </a:xfrm>
          <a:prstGeom prst="rect">
            <a:avLst/>
          </a:prstGeom>
          <a:noFill/>
          <a:ln>
            <a:noFill/>
          </a:ln>
        </p:spPr>
      </p:pic>
      <p:pic>
        <p:nvPicPr>
          <p:cNvPr id="157" name="Google Shape;157;p28" title="Screenshot 2025-09-03 162743.png"/>
          <p:cNvPicPr preferRelativeResize="0"/>
          <p:nvPr/>
        </p:nvPicPr>
        <p:blipFill>
          <a:blip r:embed="rId4">
            <a:alphaModFix/>
          </a:blip>
          <a:stretch>
            <a:fillRect/>
          </a:stretch>
        </p:blipFill>
        <p:spPr>
          <a:xfrm>
            <a:off x="5422350" y="2949488"/>
            <a:ext cx="3409950"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GB">
                <a:latin typeface="Arial"/>
                <a:ea typeface="Arial"/>
                <a:cs typeface="Arial"/>
                <a:sym typeface="Arial"/>
              </a:rPr>
              <a:t>Goals &amp; Actions</a:t>
            </a:r>
            <a:endParaRPr>
              <a:latin typeface="Arial"/>
              <a:ea typeface="Arial"/>
              <a:cs typeface="Arial"/>
              <a:sym typeface="Arial"/>
            </a:endParaRPr>
          </a:p>
        </p:txBody>
      </p:sp>
      <p:sp>
        <p:nvSpPr>
          <p:cNvPr id="163" name="Google Shape;163;p2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GB"/>
              <a:t>Goals</a:t>
            </a:r>
            <a:endParaRPr/>
          </a:p>
        </p:txBody>
      </p:sp>
      <p:sp>
        <p:nvSpPr>
          <p:cNvPr id="164" name="Google Shape;164;p29"/>
          <p:cNvSpPr txBox="1"/>
          <p:nvPr>
            <p:ph idx="2" type="body"/>
          </p:nvPr>
        </p:nvSpPr>
        <p:spPr>
          <a:xfrm>
            <a:off x="629841" y="1878806"/>
            <a:ext cx="3868500" cy="2991000"/>
          </a:xfrm>
          <a:prstGeom prst="rect">
            <a:avLst/>
          </a:prstGeom>
          <a:noFill/>
          <a:ln>
            <a:noFill/>
          </a:ln>
        </p:spPr>
        <p:txBody>
          <a:bodyPr anchorCtr="0" anchor="t" bIns="34275" lIns="68575" spcFirstLastPara="1" rIns="68575" wrap="square" tIns="34275">
            <a:normAutofit fontScale="40000" lnSpcReduction="20000"/>
          </a:bodyPr>
          <a:lstStyle/>
          <a:p>
            <a:pPr indent="-180340" lvl="0" marL="177800" rtl="0" algn="l">
              <a:lnSpc>
                <a:spcPct val="170000"/>
              </a:lnSpc>
              <a:spcBef>
                <a:spcPts val="0"/>
              </a:spcBef>
              <a:spcAft>
                <a:spcPts val="0"/>
              </a:spcAft>
              <a:buClr>
                <a:schemeClr val="dk1"/>
              </a:buClr>
              <a:buSzPct val="100000"/>
              <a:buChar char="•"/>
            </a:pPr>
            <a:r>
              <a:rPr b="1" lang="en-GB"/>
              <a:t>Increase Conversion Rates:</a:t>
            </a:r>
            <a:endParaRPr/>
          </a:p>
          <a:p>
            <a:pPr indent="-172720" lvl="1" marL="520700" rtl="0" algn="l">
              <a:lnSpc>
                <a:spcPct val="170000"/>
              </a:lnSpc>
              <a:spcBef>
                <a:spcPts val="400"/>
              </a:spcBef>
              <a:spcAft>
                <a:spcPts val="0"/>
              </a:spcAft>
              <a:buClr>
                <a:schemeClr val="dk1"/>
              </a:buClr>
              <a:buSzPct val="100000"/>
              <a:buChar char="•"/>
            </a:pPr>
            <a:r>
              <a:rPr b="1" lang="en-GB"/>
              <a:t>Goal: </a:t>
            </a:r>
            <a:r>
              <a:rPr lang="en-GB"/>
              <a:t>Identify factors impacting the conversion rate and provide recommendations to improve it.</a:t>
            </a:r>
            <a:endParaRPr/>
          </a:p>
          <a:p>
            <a:pPr indent="-172720" lvl="1" marL="520700" rtl="0" algn="l">
              <a:lnSpc>
                <a:spcPct val="170000"/>
              </a:lnSpc>
              <a:spcBef>
                <a:spcPts val="400"/>
              </a:spcBef>
              <a:spcAft>
                <a:spcPts val="0"/>
              </a:spcAft>
              <a:buClr>
                <a:schemeClr val="dk1"/>
              </a:buClr>
              <a:buSzPct val="100000"/>
              <a:buChar char="•"/>
            </a:pPr>
            <a:r>
              <a:rPr b="1" lang="en-GB"/>
              <a:t>Insight: </a:t>
            </a:r>
            <a:r>
              <a:rPr lang="en-GB"/>
              <a:t>Highlight key stages where visitors drop off and suggest improvements to optimize the conversion funnel.</a:t>
            </a:r>
            <a:endParaRPr/>
          </a:p>
          <a:p>
            <a:pPr indent="-180340" lvl="0" marL="177800" rtl="0" algn="l">
              <a:lnSpc>
                <a:spcPct val="170000"/>
              </a:lnSpc>
              <a:spcBef>
                <a:spcPts val="800"/>
              </a:spcBef>
              <a:spcAft>
                <a:spcPts val="0"/>
              </a:spcAft>
              <a:buClr>
                <a:schemeClr val="dk1"/>
              </a:buClr>
              <a:buSzPct val="100000"/>
              <a:buChar char="•"/>
            </a:pPr>
            <a:r>
              <a:rPr b="1" lang="en-GB"/>
              <a:t>Enhance Customer Engagement:</a:t>
            </a:r>
            <a:endParaRPr/>
          </a:p>
          <a:p>
            <a:pPr indent="-172720" lvl="1" marL="520700" rtl="0" algn="l">
              <a:lnSpc>
                <a:spcPct val="170000"/>
              </a:lnSpc>
              <a:spcBef>
                <a:spcPts val="400"/>
              </a:spcBef>
              <a:spcAft>
                <a:spcPts val="0"/>
              </a:spcAft>
              <a:buClr>
                <a:schemeClr val="dk1"/>
              </a:buClr>
              <a:buSzPct val="100000"/>
              <a:buChar char="•"/>
            </a:pPr>
            <a:r>
              <a:rPr b="1" lang="en-GB"/>
              <a:t>Goal:</a:t>
            </a:r>
            <a:r>
              <a:rPr lang="en-GB"/>
              <a:t> Determine which types of content drive the highest engagement. </a:t>
            </a:r>
            <a:endParaRPr/>
          </a:p>
          <a:p>
            <a:pPr indent="-172720" lvl="1" marL="520700" rtl="0" algn="l">
              <a:lnSpc>
                <a:spcPct val="170000"/>
              </a:lnSpc>
              <a:spcBef>
                <a:spcPts val="400"/>
              </a:spcBef>
              <a:spcAft>
                <a:spcPts val="0"/>
              </a:spcAft>
              <a:buClr>
                <a:schemeClr val="dk1"/>
              </a:buClr>
              <a:buSzPct val="100000"/>
              <a:buChar char="•"/>
            </a:pPr>
            <a:r>
              <a:rPr b="1" lang="en-GB"/>
              <a:t>Insight:</a:t>
            </a:r>
            <a:r>
              <a:rPr lang="en-GB"/>
              <a:t> Analyze interaction levels with different types of marketing content to inform better content strategies.</a:t>
            </a:r>
            <a:endParaRPr/>
          </a:p>
          <a:p>
            <a:pPr indent="-180340" lvl="0" marL="177800" rtl="0" algn="l">
              <a:lnSpc>
                <a:spcPct val="170000"/>
              </a:lnSpc>
              <a:spcBef>
                <a:spcPts val="800"/>
              </a:spcBef>
              <a:spcAft>
                <a:spcPts val="0"/>
              </a:spcAft>
              <a:buClr>
                <a:schemeClr val="dk1"/>
              </a:buClr>
              <a:buSzPct val="100000"/>
              <a:buChar char="•"/>
            </a:pPr>
            <a:r>
              <a:rPr b="1" lang="en-GB"/>
              <a:t>Improve Customer Feedback Scores:</a:t>
            </a:r>
            <a:endParaRPr/>
          </a:p>
          <a:p>
            <a:pPr indent="-172720" lvl="1" marL="520700" rtl="0" algn="l">
              <a:lnSpc>
                <a:spcPct val="170000"/>
              </a:lnSpc>
              <a:spcBef>
                <a:spcPts val="400"/>
              </a:spcBef>
              <a:spcAft>
                <a:spcPts val="0"/>
              </a:spcAft>
              <a:buClr>
                <a:schemeClr val="dk1"/>
              </a:buClr>
              <a:buSzPct val="100000"/>
              <a:buChar char="•"/>
            </a:pPr>
            <a:r>
              <a:rPr b="1" lang="en-GB"/>
              <a:t>Goal:</a:t>
            </a:r>
            <a:r>
              <a:rPr lang="en-GB"/>
              <a:t> Understand common themes in customer reviews and provide actionable insights.</a:t>
            </a:r>
            <a:endParaRPr/>
          </a:p>
          <a:p>
            <a:pPr indent="-172720" lvl="1" marL="520700" rtl="0" algn="l">
              <a:lnSpc>
                <a:spcPct val="170000"/>
              </a:lnSpc>
              <a:spcBef>
                <a:spcPts val="400"/>
              </a:spcBef>
              <a:spcAft>
                <a:spcPts val="0"/>
              </a:spcAft>
              <a:buClr>
                <a:schemeClr val="dk1"/>
              </a:buClr>
              <a:buSzPct val="100000"/>
              <a:buChar char="•"/>
            </a:pPr>
            <a:r>
              <a:rPr b="1" lang="en-GB"/>
              <a:t>Insight:</a:t>
            </a:r>
            <a:r>
              <a:rPr lang="en-GB"/>
              <a:t> Identify recurring positive and negative feedback to guide product and service improvements.</a:t>
            </a:r>
            <a:endParaRPr/>
          </a:p>
        </p:txBody>
      </p:sp>
      <p:sp>
        <p:nvSpPr>
          <p:cNvPr id="165" name="Google Shape;165;p2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GB"/>
              <a:t>Actions</a:t>
            </a:r>
            <a:endParaRPr/>
          </a:p>
        </p:txBody>
      </p:sp>
      <p:sp>
        <p:nvSpPr>
          <p:cNvPr id="166" name="Google Shape;166;p29"/>
          <p:cNvSpPr txBox="1"/>
          <p:nvPr>
            <p:ph idx="4" type="body"/>
          </p:nvPr>
        </p:nvSpPr>
        <p:spPr>
          <a:xfrm>
            <a:off x="4629150" y="1878806"/>
            <a:ext cx="3887400" cy="3159000"/>
          </a:xfrm>
          <a:prstGeom prst="rect">
            <a:avLst/>
          </a:prstGeom>
          <a:noFill/>
          <a:ln>
            <a:noFill/>
          </a:ln>
        </p:spPr>
        <p:txBody>
          <a:bodyPr anchorCtr="0" anchor="t" bIns="34275" lIns="68575" spcFirstLastPara="1" rIns="68575" wrap="square" tIns="34275">
            <a:noAutofit/>
          </a:bodyPr>
          <a:lstStyle/>
          <a:p>
            <a:pPr indent="-184150" lvl="0" marL="177800" rtl="0" algn="l">
              <a:lnSpc>
                <a:spcPct val="120000"/>
              </a:lnSpc>
              <a:spcBef>
                <a:spcPts val="0"/>
              </a:spcBef>
              <a:spcAft>
                <a:spcPts val="0"/>
              </a:spcAft>
              <a:buClr>
                <a:schemeClr val="dk1"/>
              </a:buClr>
              <a:buSzPts val="700"/>
              <a:buChar char="•"/>
            </a:pPr>
            <a:r>
              <a:rPr b="1" lang="en-GB" sz="700"/>
              <a:t>Increase Conversion Rates:</a:t>
            </a:r>
            <a:endParaRPr/>
          </a:p>
          <a:p>
            <a:pPr indent="-184150" lvl="1" marL="520700" rtl="0" algn="l">
              <a:lnSpc>
                <a:spcPct val="120000"/>
              </a:lnSpc>
              <a:spcBef>
                <a:spcPts val="400"/>
              </a:spcBef>
              <a:spcAft>
                <a:spcPts val="0"/>
              </a:spcAft>
              <a:buClr>
                <a:schemeClr val="dk1"/>
              </a:buClr>
              <a:buSzPts val="700"/>
              <a:buChar char="•"/>
            </a:pPr>
            <a:r>
              <a:rPr lang="en-GB" sz="700" u="sng"/>
              <a:t>Target High-Performing Product Categories</a:t>
            </a:r>
            <a:r>
              <a:rPr lang="en-GB" sz="700"/>
              <a:t>: Focus marketing efforts on products with demonstrated high conversion rates, such as Kayaks, Ski Boots, and Baseball Gloves. Implement seasonal promotions or personalized campaigns during peak months (e.g., January and September) to capitalize on these trends.</a:t>
            </a:r>
            <a:endParaRPr/>
          </a:p>
          <a:p>
            <a:pPr indent="-139700" lvl="1" marL="520700" rtl="0" algn="l">
              <a:lnSpc>
                <a:spcPct val="120000"/>
              </a:lnSpc>
              <a:spcBef>
                <a:spcPts val="400"/>
              </a:spcBef>
              <a:spcAft>
                <a:spcPts val="0"/>
              </a:spcAft>
              <a:buClr>
                <a:schemeClr val="dk1"/>
              </a:buClr>
              <a:buSzPts val="700"/>
              <a:buNone/>
            </a:pPr>
            <a:r>
              <a:t/>
            </a:r>
            <a:endParaRPr sz="700"/>
          </a:p>
          <a:p>
            <a:pPr indent="-184150" lvl="0" marL="177800" rtl="0" algn="l">
              <a:lnSpc>
                <a:spcPct val="120000"/>
              </a:lnSpc>
              <a:spcBef>
                <a:spcPts val="800"/>
              </a:spcBef>
              <a:spcAft>
                <a:spcPts val="0"/>
              </a:spcAft>
              <a:buClr>
                <a:schemeClr val="dk1"/>
              </a:buClr>
              <a:buSzPts val="700"/>
              <a:buChar char="•"/>
            </a:pPr>
            <a:r>
              <a:rPr b="1" lang="en-GB" sz="700"/>
              <a:t>Enhance Customer Engagement:</a:t>
            </a:r>
            <a:endParaRPr/>
          </a:p>
          <a:p>
            <a:pPr indent="-184150" lvl="1" marL="520700" rtl="0" algn="l">
              <a:lnSpc>
                <a:spcPct val="120000"/>
              </a:lnSpc>
              <a:spcBef>
                <a:spcPts val="400"/>
              </a:spcBef>
              <a:spcAft>
                <a:spcPts val="0"/>
              </a:spcAft>
              <a:buClr>
                <a:schemeClr val="dk1"/>
              </a:buClr>
              <a:buSzPts val="700"/>
              <a:buChar char="•"/>
            </a:pPr>
            <a:r>
              <a:rPr lang="en-GB" sz="700" u="sng"/>
              <a:t>Revitalize Content Strategy</a:t>
            </a:r>
            <a:r>
              <a:rPr lang="en-GB" sz="70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a:p>
          <a:p>
            <a:pPr indent="-139700" lvl="1" marL="520700" rtl="0" algn="l">
              <a:lnSpc>
                <a:spcPct val="120000"/>
              </a:lnSpc>
              <a:spcBef>
                <a:spcPts val="400"/>
              </a:spcBef>
              <a:spcAft>
                <a:spcPts val="0"/>
              </a:spcAft>
              <a:buClr>
                <a:schemeClr val="dk1"/>
              </a:buClr>
              <a:buSzPts val="700"/>
              <a:buNone/>
            </a:pPr>
            <a:r>
              <a:t/>
            </a:r>
            <a:endParaRPr sz="700"/>
          </a:p>
          <a:p>
            <a:pPr indent="-184150" lvl="0" marL="177800" rtl="0" algn="l">
              <a:lnSpc>
                <a:spcPct val="120000"/>
              </a:lnSpc>
              <a:spcBef>
                <a:spcPts val="800"/>
              </a:spcBef>
              <a:spcAft>
                <a:spcPts val="0"/>
              </a:spcAft>
              <a:buClr>
                <a:schemeClr val="dk1"/>
              </a:buClr>
              <a:buSzPts val="700"/>
              <a:buChar char="•"/>
            </a:pPr>
            <a:r>
              <a:rPr b="1" lang="en-GB" sz="700"/>
              <a:t>Improve Customer Feedback Scores:</a:t>
            </a:r>
            <a:endParaRPr/>
          </a:p>
          <a:p>
            <a:pPr indent="-184150" lvl="1" marL="520700" rtl="0" algn="l">
              <a:lnSpc>
                <a:spcPct val="120000"/>
              </a:lnSpc>
              <a:spcBef>
                <a:spcPts val="400"/>
              </a:spcBef>
              <a:spcAft>
                <a:spcPts val="0"/>
              </a:spcAft>
              <a:buClr>
                <a:schemeClr val="dk1"/>
              </a:buClr>
              <a:buSzPts val="700"/>
              <a:buChar char="•"/>
            </a:pPr>
            <a:r>
              <a:rPr lang="en-GB" sz="700" u="sng"/>
              <a:t>Address Mixed and Negative Feedback: </a:t>
            </a:r>
            <a:r>
              <a:rPr lang="en-GB" sz="70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