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332" r:id="rId2"/>
    <p:sldId id="317" r:id="rId3"/>
    <p:sldId id="324" r:id="rId4"/>
    <p:sldId id="329" r:id="rId5"/>
    <p:sldId id="325" r:id="rId6"/>
    <p:sldId id="330" r:id="rId7"/>
    <p:sldId id="331" r:id="rId8"/>
    <p:sldId id="326" r:id="rId9"/>
    <p:sldId id="327" r:id="rId10"/>
    <p:sldId id="32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Q0Dpaxa3eThH5p+L7orAjpNqM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7D6C20-E431-4A57-A86A-BD8FDE27AEE0}">
  <a:tblStyle styleId="{DA7D6C20-E431-4A57-A86A-BD8FDE27A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3" name="Google Shape;323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" descr="A white and gold rectangles&#10;&#10;Description automatically generated with low confidence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1576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" descr="A picture containing text, logo, font,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3376" y="1"/>
            <a:ext cx="2688624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"/>
          <p:cNvSpPr/>
          <p:nvPr/>
        </p:nvSpPr>
        <p:spPr>
          <a:xfrm>
            <a:off x="0" y="6235701"/>
            <a:ext cx="12192000" cy="6222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1"/>
          <p:cNvSpPr/>
          <p:nvPr/>
        </p:nvSpPr>
        <p:spPr>
          <a:xfrm>
            <a:off x="0" y="6812280"/>
            <a:ext cx="12192000" cy="457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7AC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189186" y="1825625"/>
            <a:ext cx="11887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6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6" r:id="rId3"/>
    <p:sldLayoutId id="2147483697" r:id="rId4"/>
    <p:sldLayoutId id="2147483698" r:id="rId5"/>
    <p:sldLayoutId id="214748372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40UY8P7Oi42bPnCtfbIzNZUHmQcvOio/view?usp=sharing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09C72-FE64-4EFA-9E71-587B82DD2B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8893F-8D99-40D5-B82B-14DF50E6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425450"/>
            <a:ext cx="11887200" cy="4351338"/>
          </a:xfrm>
        </p:spPr>
        <p:txBody>
          <a:bodyPr/>
          <a:lstStyle/>
          <a:p>
            <a:pPr marL="50800" indent="0">
              <a:buNone/>
            </a:pPr>
            <a:r>
              <a:rPr lang="en-IN" b="1" dirty="0"/>
              <a:t>Lab -4 :    </a:t>
            </a:r>
            <a:r>
              <a:rPr lang="en-US" b="1" dirty="0"/>
              <a:t>Building and Automating  Pipeline in Databricks for an Healthcare Dataset</a:t>
            </a:r>
          </a:p>
          <a:p>
            <a:pPr marL="50800" indent="0">
              <a:buNone/>
            </a:pPr>
            <a:endParaRPr lang="en-IN" dirty="0"/>
          </a:p>
          <a:p>
            <a:r>
              <a:rPr lang="en-IN" dirty="0"/>
              <a:t>Git Hub Link: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56A2A-7EE2-43EB-9A66-213AB8010149}"/>
              </a:ext>
            </a:extLst>
          </p:cNvPr>
          <p:cNvSpPr txBox="1"/>
          <p:nvPr/>
        </p:nvSpPr>
        <p:spPr>
          <a:xfrm>
            <a:off x="266699" y="5021818"/>
            <a:ext cx="3057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indent="0">
              <a:buNone/>
            </a:pPr>
            <a:r>
              <a:rPr lang="en-IN" sz="1600" dirty="0"/>
              <a:t>Name: Nandini P Dodawad</a:t>
            </a:r>
          </a:p>
          <a:p>
            <a:pPr marL="50800" indent="0">
              <a:buNone/>
            </a:pPr>
            <a:r>
              <a:rPr lang="en-IN" sz="1600" dirty="0"/>
              <a:t>USN:1RVU23CSE300</a:t>
            </a:r>
          </a:p>
          <a:p>
            <a:pPr marL="50800" indent="0">
              <a:buNone/>
            </a:pPr>
            <a:r>
              <a:rPr lang="en-IN" sz="1600" dirty="0" err="1"/>
              <a:t>Sec:F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8605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1DA72A-903B-EA4B-AD54-7D5B5B39B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6647-6F23-DD46-F825-1C584C26D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657225"/>
            <a:ext cx="11887200" cy="3712146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/>
              <a:t>5. Email Notifications &amp; Alerts</a:t>
            </a:r>
          </a:p>
          <a:p>
            <a:pPr marL="50800" indent="0" algn="just">
              <a:buNone/>
            </a:pPr>
            <a:r>
              <a:rPr lang="en-US" b="1" dirty="0"/>
              <a:t>Problem: </a:t>
            </a:r>
            <a:r>
              <a:rPr lang="en-US" dirty="0"/>
              <a:t>Hospital administrators and data engineers need timely notifications of pipeline failures or successful updates.</a:t>
            </a:r>
          </a:p>
          <a:p>
            <a:pPr marL="50800" indent="0" algn="just">
              <a:buNone/>
            </a:pPr>
            <a:r>
              <a:rPr lang="en-US" b="1" dirty="0"/>
              <a:t>Objective:</a:t>
            </a:r>
          </a:p>
          <a:p>
            <a:pPr marL="50800" indent="0" algn="just">
              <a:buNone/>
            </a:pPr>
            <a:r>
              <a:rPr lang="en-US" dirty="0"/>
              <a:t>Configure Databricks Job notifications to send emails on success and failure events.</a:t>
            </a:r>
          </a:p>
          <a:p>
            <a:pPr marL="50800" indent="0" algn="just">
              <a:buNone/>
            </a:pPr>
            <a:r>
              <a:rPr lang="en-US" dirty="0"/>
              <a:t>Ensure engineers are alerted for debugging if ingestion or transformations fail.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4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2A5ED-12C7-F030-B62F-4F21F29B9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C3A9-0D8D-4860-6DFD-3A2489B2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43" y="550862"/>
            <a:ext cx="10640757" cy="4964113"/>
          </a:xfrm>
        </p:spPr>
        <p:txBody>
          <a:bodyPr/>
          <a:lstStyle/>
          <a:p>
            <a:pPr marL="5080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marL="5080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Problem Statement: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healthcare industry generates vast amounts of transactional and operational data, ranging from patient consultations to lab tests, pharmacy sales, and diagnostic services. Analyzing this data in near real-time is crucial for improving patient care, optimizing resource allocation, and monitoring revenue trends across service categories and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locations.In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this project, the goal is to design and implement a data pipeline on Databricks using the healthcare_orders.csv dataset (1000 rows). The pipeline will demonstrate the medallion architecture (Bronze → Silver → Gold), with the following stages:</a:t>
            </a: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50800" indent="0">
              <a:buNone/>
            </a:pPr>
            <a:endParaRPr lang="en-IN" b="1" dirty="0"/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32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8AF07E-4046-FFAA-1446-803DC2128C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09FB-E51D-D458-4CC7-E81666D2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6" y="945222"/>
            <a:ext cx="11887200" cy="5231741"/>
          </a:xfrm>
        </p:spPr>
        <p:txBody>
          <a:bodyPr/>
          <a:lstStyle/>
          <a:p>
            <a:pPr marL="565150" indent="-514350">
              <a:buAutoNum type="arabicPeriod"/>
            </a:pPr>
            <a:r>
              <a:rPr lang="en-IN" b="1" dirty="0"/>
              <a:t>Ingestion &amp; Cleaning (Bronze → Silver)</a:t>
            </a:r>
          </a:p>
          <a:p>
            <a:pPr marL="50800" indent="0" algn="just">
              <a:buNone/>
            </a:pPr>
            <a:r>
              <a:rPr lang="en-IN" b="1" dirty="0"/>
              <a:t>Problem: </a:t>
            </a:r>
            <a:r>
              <a:rPr lang="en-IN" dirty="0"/>
              <a:t>The raw healthcare orders data uploaded by hospitals and clinics may contain inconsistent date formats, unstructured columns, and missing values. Without cleaning, analytics will be inaccurate.</a:t>
            </a:r>
          </a:p>
          <a:p>
            <a:pPr marL="50800" indent="0" algn="just">
              <a:buNone/>
            </a:pPr>
            <a:r>
              <a:rPr lang="en-IN" b="1" dirty="0" err="1"/>
              <a:t>Objective:</a:t>
            </a:r>
            <a:r>
              <a:rPr lang="en-IN" dirty="0" err="1"/>
              <a:t>Ingest</a:t>
            </a:r>
            <a:r>
              <a:rPr lang="en-IN" dirty="0"/>
              <a:t> healthcare_orders.csv into Databricks (Bronze table).Convert dates into standard format (</a:t>
            </a:r>
            <a:r>
              <a:rPr lang="en-IN" dirty="0" err="1"/>
              <a:t>yyyy</a:t>
            </a:r>
            <a:r>
              <a:rPr lang="en-IN" dirty="0"/>
              <a:t>-MM-dd).Calculate the total bill value as quantity × </a:t>
            </a:r>
            <a:r>
              <a:rPr lang="en-IN" dirty="0" err="1"/>
              <a:t>price.Save</a:t>
            </a:r>
            <a:r>
              <a:rPr lang="en-IN" dirty="0"/>
              <a:t> the cleaned dataset as a Silver table (</a:t>
            </a:r>
            <a:r>
              <a:rPr lang="en-IN" dirty="0" err="1"/>
              <a:t>silver_healthcare_orders</a:t>
            </a:r>
            <a:r>
              <a:rPr lang="en-IN" dirty="0"/>
              <a:t>).</a:t>
            </a:r>
          </a:p>
          <a:p>
            <a:pPr marL="50800" indent="0" algn="just">
              <a:buNone/>
            </a:pPr>
            <a:endParaRPr lang="en-IN" dirty="0"/>
          </a:p>
          <a:p>
            <a:pPr marL="50800" indent="0" algn="just">
              <a:buNone/>
            </a:pPr>
            <a:endParaRPr lang="en-IN" dirty="0"/>
          </a:p>
          <a:p>
            <a:pPr marL="50800" indent="0" algn="just">
              <a:buNone/>
            </a:pPr>
            <a:endParaRPr lang="en-IN" dirty="0"/>
          </a:p>
          <a:p>
            <a:pPr marL="50800" indent="0" algn="just">
              <a:buNone/>
            </a:pPr>
            <a:endParaRPr lang="en-IN" dirty="0"/>
          </a:p>
          <a:p>
            <a:pPr marL="50800" indent="0" algn="just">
              <a:buNone/>
            </a:pPr>
            <a:endParaRPr lang="en-IN" dirty="0"/>
          </a:p>
          <a:p>
            <a:pPr marL="5080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08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9F7F8-41AC-45CC-83E8-41E33E4173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BB347-811F-4C76-9960-11CE1A64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558799"/>
            <a:ext cx="11887200" cy="5375275"/>
          </a:xfrm>
        </p:spPr>
        <p:txBody>
          <a:bodyPr/>
          <a:lstStyle/>
          <a:p>
            <a:r>
              <a:rPr lang="en-IN" dirty="0"/>
              <a:t>Task1_Ingestion_Cleaning: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from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pyspark.sql.functions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 import col,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to_date</a:t>
            </a:r>
            <a:endParaRPr lang="en-IN" sz="1600" b="0" dirty="0">
              <a:solidFill>
                <a:schemeClr val="tx1"/>
              </a:solidFill>
              <a:effectLst/>
              <a:latin typeface="Menlo"/>
            </a:endParaRPr>
          </a:p>
          <a:p>
            <a:pPr marL="133200" indent="0">
              <a:lnSpc>
                <a:spcPct val="50000"/>
              </a:lnSpc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df_raw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spark.table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healthcare_orders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")   </a:t>
            </a:r>
            <a:endParaRPr lang="en-IN" sz="1600" dirty="0">
              <a:solidFill>
                <a:schemeClr val="tx1"/>
              </a:solidFill>
              <a:latin typeface="Menlo"/>
            </a:endParaRPr>
          </a:p>
          <a:p>
            <a:pPr marL="133200" indent="0">
              <a:lnSpc>
                <a:spcPct val="50000"/>
              </a:lnSpc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# 2. Clean &amp; transform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df_cleaned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 = (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df_raw</a:t>
            </a:r>
            <a:endParaRPr lang="en-IN" sz="1600" b="0" dirty="0">
              <a:solidFill>
                <a:schemeClr val="tx1"/>
              </a:solidFill>
              <a:effectLst/>
              <a:latin typeface="Menlo"/>
            </a:endParaRP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      .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withColumn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order_date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",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to_date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(col("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order_date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"), 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yyyy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-MM-dd"))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      .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withColumn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total_bill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", col("quantity") * col("price"))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)</a:t>
            </a:r>
          </a:p>
          <a:p>
            <a:pPr marL="133200" indent="0">
              <a:lnSpc>
                <a:spcPct val="50000"/>
              </a:lnSpc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# 3. Save as managed Silver table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df_cleaned.createOrReplaceTempView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tmp_healthcare_orders_cleaned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")</a:t>
            </a:r>
          </a:p>
          <a:p>
            <a:pPr marL="133200" indent="0">
              <a:lnSpc>
                <a:spcPct val="50000"/>
              </a:lnSpc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spark.sql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("""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CREATE OR REPLACE TABLE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silver_healthcare_orders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 AS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SELECT * FROM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tmp_healthcare_orders_cleaned</a:t>
            </a:r>
            <a:endParaRPr lang="en-IN" sz="1600" b="0" dirty="0">
              <a:solidFill>
                <a:schemeClr val="tx1"/>
              </a:solidFill>
              <a:effectLst/>
              <a:latin typeface="Menlo"/>
            </a:endParaRP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""")</a:t>
            </a:r>
            <a:br>
              <a:rPr lang="en-IN" sz="1600" b="0" dirty="0">
                <a:solidFill>
                  <a:schemeClr val="tx1"/>
                </a:solidFill>
                <a:effectLst/>
                <a:latin typeface="Menlo"/>
              </a:rPr>
            </a:br>
            <a:endParaRPr lang="en-IN" sz="1600" b="0" dirty="0">
              <a:solidFill>
                <a:schemeClr val="tx1"/>
              </a:solidFill>
              <a:effectLst/>
              <a:latin typeface="Menlo"/>
            </a:endParaRP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display(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spark.table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Menlo"/>
              </a:rPr>
              <a:t>silver_healthcare_orders</a:t>
            </a:r>
            <a:r>
              <a:rPr lang="en-IN" sz="1600" b="0" dirty="0">
                <a:solidFill>
                  <a:schemeClr val="tx1"/>
                </a:solidFill>
                <a:effectLst/>
                <a:latin typeface="Menlo"/>
              </a:rPr>
              <a:t>").limit(10))</a:t>
            </a:r>
            <a:br>
              <a:rPr lang="en-IN" b="0" dirty="0">
                <a:solidFill>
                  <a:srgbClr val="3B3B3B"/>
                </a:solidFill>
                <a:effectLst/>
                <a:latin typeface="Menlo"/>
              </a:rPr>
            </a:br>
            <a:endParaRPr lang="en-IN" b="0" dirty="0">
              <a:solidFill>
                <a:srgbClr val="3B3B3B"/>
              </a:solidFill>
              <a:effectLst/>
              <a:latin typeface="Menlo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27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5BEB2-3C9D-F37C-8597-3FA27E6BE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2650-CC6D-53BD-8A08-1CF04BD0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663575"/>
            <a:ext cx="11887200" cy="3640227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/>
              <a:t>2. Aggregation &amp; Enrichment (Silver → Gold)</a:t>
            </a:r>
          </a:p>
          <a:p>
            <a:pPr marL="50800" indent="0">
              <a:buNone/>
            </a:pPr>
            <a:r>
              <a:rPr lang="en-US" b="1" dirty="0"/>
              <a:t>Problem:</a:t>
            </a:r>
            <a:r>
              <a:rPr lang="en-US" dirty="0"/>
              <a:t> Healthcare administrators need aggregated insights (e.g., revenue by service type, revenue trends over time, city-level performance) rather than raw transactions.</a:t>
            </a:r>
          </a:p>
          <a:p>
            <a:pPr marL="50800" indent="0">
              <a:buNone/>
            </a:pPr>
            <a:r>
              <a:rPr lang="en-US" b="1" dirty="0"/>
              <a:t>Objective:</a:t>
            </a:r>
            <a:endParaRPr lang="en-US" dirty="0"/>
          </a:p>
          <a:p>
            <a:pPr lvl="1"/>
            <a:r>
              <a:rPr lang="en-US" dirty="0"/>
              <a:t>Compute </a:t>
            </a:r>
            <a:r>
              <a:rPr lang="en-US" b="1" dirty="0"/>
              <a:t>total revenue per </a:t>
            </a:r>
            <a:r>
              <a:rPr lang="en-US" b="1" dirty="0" err="1"/>
              <a:t>service_category</a:t>
            </a:r>
            <a:r>
              <a:rPr lang="en-US" dirty="0"/>
              <a:t> (</a:t>
            </a:r>
            <a:r>
              <a:rPr lang="en-US" dirty="0" err="1"/>
              <a:t>gold_healthcare_service_sales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Generate </a:t>
            </a:r>
            <a:r>
              <a:rPr lang="en-US" b="1" dirty="0"/>
              <a:t>daily revenue trends</a:t>
            </a:r>
            <a:r>
              <a:rPr lang="en-US" dirty="0"/>
              <a:t> (</a:t>
            </a:r>
            <a:r>
              <a:rPr lang="en-US" dirty="0" err="1"/>
              <a:t>gold_healthcare_daily_sales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Store results in Gold tables for downstream consumption.</a:t>
            </a:r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2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396600-ED32-47DD-BF1F-7C57319C9E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1C3C-4584-4830-91AA-D4AB3E5B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53999"/>
            <a:ext cx="11887200" cy="5565775"/>
          </a:xfrm>
        </p:spPr>
        <p:txBody>
          <a:bodyPr/>
          <a:lstStyle/>
          <a:p>
            <a:pPr marL="50800" indent="0">
              <a:lnSpc>
                <a:spcPct val="50000"/>
              </a:lnSpc>
              <a:buNone/>
            </a:pPr>
            <a:r>
              <a:rPr lang="en-IN" sz="1800" b="1" dirty="0">
                <a:solidFill>
                  <a:schemeClr val="tx1"/>
                </a:solidFill>
              </a:rPr>
              <a:t>Task2_Aggregation_Reporting</a:t>
            </a:r>
          </a:p>
          <a:p>
            <a:pPr marL="50800" indent="0">
              <a:lnSpc>
                <a:spcPct val="50000"/>
              </a:lnSpc>
              <a:buNone/>
            </a:pPr>
            <a:endParaRPr lang="en-IN" sz="1800" b="1" dirty="0">
              <a:solidFill>
                <a:schemeClr val="tx1"/>
              </a:solidFill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from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pyspark.sql.functions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 import sum as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spark_sum</a:t>
            </a:r>
            <a:endParaRPr lang="en-IN" sz="1400" b="0" dirty="0">
              <a:solidFill>
                <a:schemeClr val="tx1"/>
              </a:solidFill>
              <a:effectLst/>
              <a:latin typeface="Menlo"/>
            </a:endParaRPr>
          </a:p>
          <a:p>
            <a:pPr marL="50800" indent="0">
              <a:lnSpc>
                <a:spcPct val="50000"/>
              </a:lnSpc>
              <a:buNone/>
            </a:pPr>
            <a:br>
              <a:rPr lang="en-IN" sz="14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# 1. Load the Silver table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df_silver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 =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spark.table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silver_healthcare_orders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</a:t>
            </a:r>
          </a:p>
          <a:p>
            <a:pPr marL="50800" indent="0">
              <a:lnSpc>
                <a:spcPct val="50000"/>
              </a:lnSpc>
              <a:buNone/>
            </a:pPr>
            <a:br>
              <a:rPr lang="en-IN" sz="14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# 2. Total revenue per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service_category</a:t>
            </a:r>
            <a:endParaRPr lang="en-IN" sz="1400" b="0" dirty="0">
              <a:solidFill>
                <a:schemeClr val="tx1"/>
              </a:solidFill>
              <a:effectLst/>
              <a:latin typeface="Menlo"/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df_service_sales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 = (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df_silver.groupBy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service_category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             .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agg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spark_sum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total_bill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").alias("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total_revenue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)</a:t>
            </a:r>
          </a:p>
          <a:p>
            <a:pPr marL="50800" indent="0">
              <a:lnSpc>
                <a:spcPct val="50000"/>
              </a:lnSpc>
              <a:buNone/>
            </a:pPr>
            <a:br>
              <a:rPr lang="en-IN" sz="14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df_service_sales.createOrReplaceTempView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tmp_healthcare_service_sales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</a:t>
            </a:r>
          </a:p>
          <a:p>
            <a:pPr marL="50800" indent="0">
              <a:lnSpc>
                <a:spcPct val="50000"/>
              </a:lnSpc>
              <a:buNone/>
            </a:pPr>
            <a:br>
              <a:rPr lang="en-IN" sz="14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spark.sql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("""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CREATE OR REPLACE TABLE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gold_healthcare_service_sales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 AS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SELECT * FROM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tmp_healthcare_service_sales</a:t>
            </a:r>
            <a:endParaRPr lang="en-IN" sz="1400" b="0" dirty="0">
              <a:solidFill>
                <a:schemeClr val="tx1"/>
              </a:solidFill>
              <a:effectLst/>
              <a:latin typeface="Menlo"/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""")</a:t>
            </a:r>
          </a:p>
          <a:p>
            <a:pPr marL="50800" indent="0">
              <a:lnSpc>
                <a:spcPct val="50000"/>
              </a:lnSpc>
              <a:buNone/>
            </a:pPr>
            <a:br>
              <a:rPr lang="en-IN" sz="14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# 3. Daily revenue trends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df_daily_sales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 = (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df_silver.groupBy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order_date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             .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agg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spark_sum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total_bill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").alias("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daily_revenue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)</a:t>
            </a:r>
          </a:p>
          <a:p>
            <a:pPr marL="50800" indent="0">
              <a:lnSpc>
                <a:spcPct val="50000"/>
              </a:lnSpc>
              <a:buNone/>
            </a:pPr>
            <a:br>
              <a:rPr lang="en-IN" sz="14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df_daily_sales.createOrReplaceTempView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tmp_healthcare_daily_sales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</a:t>
            </a:r>
          </a:p>
          <a:p>
            <a:pPr marL="50800" indent="0">
              <a:lnSpc>
                <a:spcPct val="50000"/>
              </a:lnSpc>
              <a:buNone/>
            </a:pPr>
            <a:br>
              <a:rPr lang="en-IN" sz="800" b="0" dirty="0">
                <a:solidFill>
                  <a:schemeClr val="tx1"/>
                </a:solidFill>
                <a:effectLst/>
                <a:latin typeface="Menlo"/>
              </a:rPr>
            </a:br>
            <a:endParaRPr lang="en-IN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9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529CA1-7F56-4B16-BCE4-D8FBAC81C8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C242F-9BE4-4287-8B96-085AA3F46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730250"/>
            <a:ext cx="11887200" cy="4851400"/>
          </a:xfrm>
        </p:spPr>
        <p:txBody>
          <a:bodyPr/>
          <a:lstStyle/>
          <a:p>
            <a:pPr marL="50800" indent="0">
              <a:lnSpc>
                <a:spcPct val="50000"/>
              </a:lnSpc>
              <a:buNone/>
            </a:pP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spark.sql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("""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CREATE OR REPLACE TABLE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gold_healthcare_daily_sales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 AS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SELECT * FROM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tmp_healthcare_daily_sales</a:t>
            </a:r>
            <a:endParaRPr lang="en-IN" sz="1400" b="0" dirty="0">
              <a:solidFill>
                <a:schemeClr val="tx1"/>
              </a:solidFill>
              <a:effectLst/>
              <a:latin typeface="Menlo"/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""")</a:t>
            </a:r>
          </a:p>
          <a:p>
            <a:pPr marL="50800" indent="0">
              <a:lnSpc>
                <a:spcPct val="50000"/>
              </a:lnSpc>
              <a:buNone/>
            </a:pPr>
            <a:br>
              <a:rPr lang="en-IN" sz="14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# 4. City-level revenue (optional)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df_city_sales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 = (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df_silver.groupBy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("city")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             .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agg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spark_sum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total_bill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").alias("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city_revenue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)</a:t>
            </a:r>
          </a:p>
          <a:p>
            <a:pPr marL="50800" indent="0">
              <a:lnSpc>
                <a:spcPct val="50000"/>
              </a:lnSpc>
              <a:buNone/>
            </a:pPr>
            <a:br>
              <a:rPr lang="en-IN" sz="14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df_city_sales.createOrReplaceTempView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tmp_healthcare_city_sales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</a:t>
            </a:r>
          </a:p>
          <a:p>
            <a:pPr marL="50800" indent="0">
              <a:lnSpc>
                <a:spcPct val="50000"/>
              </a:lnSpc>
              <a:buNone/>
            </a:pPr>
            <a:br>
              <a:rPr lang="en-IN" sz="1400" b="0" dirty="0">
                <a:solidFill>
                  <a:schemeClr val="tx1"/>
                </a:solidFill>
                <a:effectLst/>
                <a:latin typeface="Menlo"/>
              </a:rPr>
            </a:b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spark.sql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("""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CREATE OR REPLACE TABLE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gold_healthcare_city_sales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 AS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SELECT * FROM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tmp_healthcare_city_sales</a:t>
            </a:r>
            <a:endParaRPr lang="en-IN" sz="1400" b="0" dirty="0">
              <a:solidFill>
                <a:schemeClr val="tx1"/>
              </a:solidFill>
              <a:effectLst/>
              <a:latin typeface="Menlo"/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""")</a:t>
            </a:r>
          </a:p>
          <a:p>
            <a:pPr marL="50800" indent="0">
              <a:lnSpc>
                <a:spcPct val="50000"/>
              </a:lnSpc>
              <a:buNone/>
            </a:pPr>
            <a:endParaRPr lang="en-IN" sz="1400" b="0" dirty="0">
              <a:solidFill>
                <a:schemeClr val="tx1"/>
              </a:solidFill>
              <a:effectLst/>
              <a:latin typeface="Menlo"/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display(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spark.table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gold_healthcare_service_sales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").limit(10))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display(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spark.table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gold_healthcare_daily_sales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").limit(10))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display(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spark.table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Menlo"/>
              </a:rPr>
              <a:t>gold_healthcare_city_sales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>").limit(10))</a:t>
            </a:r>
          </a:p>
          <a:p>
            <a:pPr marL="50800" indent="0">
              <a:lnSpc>
                <a:spcPct val="50000"/>
              </a:lnSpc>
              <a:buNone/>
            </a:pPr>
            <a:br>
              <a:rPr lang="en-IN" sz="1400" b="0" dirty="0">
                <a:solidFill>
                  <a:schemeClr val="tx1"/>
                </a:solidFill>
                <a:effectLst/>
                <a:latin typeface="Menlo"/>
              </a:rPr>
            </a:br>
            <a:endParaRPr lang="en-IN" sz="1400" b="0" dirty="0">
              <a:solidFill>
                <a:schemeClr val="tx1"/>
              </a:solidFill>
              <a:effectLst/>
              <a:latin typeface="Menlo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9659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DEB04-8ED2-DD18-89DB-44BD110B302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579871"/>
            <a:ext cx="2743200" cy="6419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5123-5D3A-C8A1-F921-725A8A03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755213"/>
            <a:ext cx="11887200" cy="7649926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/>
              <a:t>3. Dashboard &amp; Visualization</a:t>
            </a:r>
          </a:p>
          <a:p>
            <a:pPr marL="50800" indent="0" algn="just">
              <a:buNone/>
            </a:pPr>
            <a:r>
              <a:rPr lang="en-US" b="1" dirty="0"/>
              <a:t>Problem: </a:t>
            </a:r>
            <a:r>
              <a:rPr lang="en-US" dirty="0"/>
              <a:t>Decision-makers cannot interpret SQL tables directly; they need interactive charts.</a:t>
            </a:r>
          </a:p>
          <a:p>
            <a:pPr marL="50800" indent="0" algn="just">
              <a:buNone/>
            </a:pPr>
            <a:r>
              <a:rPr lang="en-US" b="1" dirty="0"/>
              <a:t>Objective:</a:t>
            </a:r>
          </a:p>
          <a:p>
            <a:pPr marL="50800" indent="0" algn="just">
              <a:buNone/>
            </a:pPr>
            <a:r>
              <a:rPr lang="en-US" dirty="0"/>
              <a:t>Build dashboards in Databricks Notebooks.</a:t>
            </a:r>
          </a:p>
          <a:p>
            <a:pPr marL="50800" indent="0" algn="just">
              <a:buNone/>
            </a:pPr>
            <a:r>
              <a:rPr lang="en-US" dirty="0"/>
              <a:t>Visualize service-wise revenue (Bar Chart).</a:t>
            </a:r>
          </a:p>
          <a:p>
            <a:pPr marL="50800" indent="0" algn="just">
              <a:buNone/>
            </a:pPr>
            <a:r>
              <a:rPr lang="en-US" dirty="0"/>
              <a:t>Plot daily revenue trends (Line Chart).</a:t>
            </a:r>
          </a:p>
          <a:p>
            <a:pPr marL="50800" indent="0" algn="just">
              <a:buNone/>
            </a:pPr>
            <a:r>
              <a:rPr lang="en-US" dirty="0"/>
              <a:t>Enable filtering by city and payment method.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FA7D2-2A6A-4486-99B1-4278EB01AD47}"/>
              </a:ext>
            </a:extLst>
          </p:cNvPr>
          <p:cNvSpPr txBox="1"/>
          <p:nvPr/>
        </p:nvSpPr>
        <p:spPr>
          <a:xfrm>
            <a:off x="396240" y="4856480"/>
            <a:ext cx="1019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hlinkClick r:id="rId2"/>
              </a:rPr>
              <a:t>https://drive.google.com/file/d/1Y40UY8P7Oi42bPnCtfbIzNZUHmQcvOio/view?usp=sharing</a:t>
            </a: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891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501C4C-849F-642E-D618-F441F39A96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7E93-AC92-917B-F27D-9C5FA668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596265"/>
            <a:ext cx="11887200" cy="4351338"/>
          </a:xfrm>
        </p:spPr>
        <p:txBody>
          <a:bodyPr/>
          <a:lstStyle/>
          <a:p>
            <a:pPr marL="50800" indent="0">
              <a:buNone/>
            </a:pPr>
            <a:r>
              <a:rPr lang="en-IN" b="1" dirty="0"/>
              <a:t>4. Automation &amp; Scheduling</a:t>
            </a:r>
          </a:p>
          <a:p>
            <a:pPr marL="50800" indent="0" algn="just">
              <a:buNone/>
            </a:pPr>
            <a:r>
              <a:rPr lang="en-IN" b="1" dirty="0"/>
              <a:t>Problem: </a:t>
            </a:r>
            <a:r>
              <a:rPr lang="en-IN" dirty="0"/>
              <a:t>Manual pipeline execution is inefficient and error-prone. The healthcare dataset needs to be refreshed periodically as new data is uploaded.</a:t>
            </a:r>
          </a:p>
          <a:p>
            <a:pPr marL="50800" indent="0" algn="just">
              <a:buNone/>
            </a:pPr>
            <a:r>
              <a:rPr lang="en-IN" b="1" dirty="0"/>
              <a:t>Objective:</a:t>
            </a:r>
          </a:p>
          <a:p>
            <a:pPr marL="50800" indent="0" algn="just">
              <a:buNone/>
            </a:pPr>
            <a:r>
              <a:rPr lang="en-IN" dirty="0"/>
              <a:t>Use Databricks Jobs to schedule pipeline execution.</a:t>
            </a:r>
          </a:p>
          <a:p>
            <a:pPr marL="50800" indent="0" algn="just">
              <a:buNone/>
            </a:pPr>
            <a:r>
              <a:rPr lang="en-IN" dirty="0"/>
              <a:t>Configure daily or weekly refresh of Bronze → Silver → Gold layers.</a:t>
            </a:r>
          </a:p>
          <a:p>
            <a:pPr marL="50800" indent="0" algn="just">
              <a:buNone/>
            </a:pPr>
            <a:r>
              <a:rPr lang="en-IN" dirty="0"/>
              <a:t>Automate dashboard updates after pipeline completion.</a:t>
            </a:r>
          </a:p>
        </p:txBody>
      </p:sp>
    </p:spTree>
    <p:extLst>
      <p:ext uri="{BB962C8B-B14F-4D97-AF65-F5344CB8AC3E}">
        <p14:creationId xmlns:p14="http://schemas.microsoft.com/office/powerpoint/2010/main" val="3582103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1064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Menlo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Shobha</dc:creator>
  <cp:lastModifiedBy>Nandini Dodawad</cp:lastModifiedBy>
  <cp:revision>38</cp:revision>
  <dcterms:created xsi:type="dcterms:W3CDTF">2025-07-21T04:01:29Z</dcterms:created>
  <dcterms:modified xsi:type="dcterms:W3CDTF">2025-09-11T19:18:34Z</dcterms:modified>
</cp:coreProperties>
</file>