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8122EB-3152-4F61-AE36-D4D63A69F69A}">
  <a:tblStyle styleId="{0E8122EB-3152-4F61-AE36-D4D63A69F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3435688" y="15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{0E8122EB-3152-4F61-AE36-D4D63A69F69A}</a:tableStyleId>
              </a:tblPr>
              <a:tblGrid>
                <a:gridCol w="2272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On-screen buttons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Live mic input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On-screen patient information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Data sonification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Filters and sound </a:t>
                      </a:r>
                      <a:r>
                        <a:rPr lang="en" sz="1200"/>
                        <a:t>modification</a:t>
                      </a:r>
                      <a:r>
                        <a:rPr lang="en" sz="1200"/>
                        <a:t> UGens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Patient audio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Patient information (breathing, stress indicators)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606063" y="19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{0E8122EB-3152-4F61-AE36-D4D63A69F69A}</a:tableStyleId>
              </a:tblPr>
              <a:tblGrid>
                <a:gridCol w="2272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Doctor/Researcher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Audio speech output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Button presses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Controlling sonifications via sliders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Outgoing audio (alert responses)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6265313" y="19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{0E8122EB-3152-4F61-AE36-D4D63A69F69A}</a:tableStyleId>
              </a:tblPr>
              <a:tblGrid>
                <a:gridCol w="2272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Patient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On-screen buttons (satisfaction level)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Outgoing audio (breathing, stress indicators)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2673825" y="904625"/>
            <a:ext cx="12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 button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673825" y="523625"/>
            <a:ext cx="12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into mic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353600" y="123425"/>
            <a:ext cx="19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slider position</a:t>
            </a:r>
            <a:endParaRPr/>
          </a:p>
        </p:txBody>
      </p:sp>
      <p:cxnSp>
        <p:nvCxnSpPr>
          <p:cNvPr id="60" name="Google Shape;60;p13"/>
          <p:cNvCxnSpPr>
            <a:endCxn id="57" idx="1"/>
          </p:cNvCxnSpPr>
          <p:nvPr/>
        </p:nvCxnSpPr>
        <p:spPr>
          <a:xfrm rot="-5400000">
            <a:off x="1943325" y="1234925"/>
            <a:ext cx="860700" cy="60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endCxn id="58" idx="1"/>
          </p:cNvCxnSpPr>
          <p:nvPr/>
        </p:nvCxnSpPr>
        <p:spPr>
          <a:xfrm rot="-5400000">
            <a:off x="1457625" y="739025"/>
            <a:ext cx="1231500" cy="120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endCxn id="59" idx="1"/>
          </p:cNvCxnSpPr>
          <p:nvPr/>
        </p:nvCxnSpPr>
        <p:spPr>
          <a:xfrm rot="-5400000">
            <a:off x="972250" y="563975"/>
            <a:ext cx="1621800" cy="114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endCxn id="57" idx="3"/>
          </p:cNvCxnSpPr>
          <p:nvPr/>
        </p:nvCxnSpPr>
        <p:spPr>
          <a:xfrm flipH="1" rot="5400000">
            <a:off x="3844725" y="1184825"/>
            <a:ext cx="390300" cy="230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endCxn id="58" idx="3"/>
          </p:cNvCxnSpPr>
          <p:nvPr/>
        </p:nvCxnSpPr>
        <p:spPr>
          <a:xfrm flipH="1" rot="5400000">
            <a:off x="3839325" y="809225"/>
            <a:ext cx="781200" cy="61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endCxn id="59" idx="3"/>
          </p:cNvCxnSpPr>
          <p:nvPr/>
        </p:nvCxnSpPr>
        <p:spPr>
          <a:xfrm flipH="1" rot="5400000">
            <a:off x="3914350" y="744275"/>
            <a:ext cx="1161600" cy="320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5405925" y="923825"/>
            <a:ext cx="12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 button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5405925" y="603700"/>
            <a:ext cx="16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cues to mic</a:t>
            </a:r>
            <a:endParaRPr/>
          </a:p>
        </p:txBody>
      </p:sp>
      <p:cxnSp>
        <p:nvCxnSpPr>
          <p:cNvPr id="68" name="Google Shape;68;p13"/>
          <p:cNvCxnSpPr>
            <a:endCxn id="66" idx="3"/>
          </p:cNvCxnSpPr>
          <p:nvPr/>
        </p:nvCxnSpPr>
        <p:spPr>
          <a:xfrm flipH="1" rot="5400000">
            <a:off x="6421125" y="1309625"/>
            <a:ext cx="811500" cy="440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endCxn id="67" idx="3"/>
          </p:cNvCxnSpPr>
          <p:nvPr/>
        </p:nvCxnSpPr>
        <p:spPr>
          <a:xfrm flipH="1" rot="5400000">
            <a:off x="6716325" y="1134400"/>
            <a:ext cx="1151400" cy="49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endCxn id="66" idx="1"/>
          </p:cNvCxnSpPr>
          <p:nvPr/>
        </p:nvCxnSpPr>
        <p:spPr>
          <a:xfrm rot="-5400000">
            <a:off x="5095125" y="1184225"/>
            <a:ext cx="371100" cy="250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endCxn id="67" idx="1"/>
          </p:cNvCxnSpPr>
          <p:nvPr/>
        </p:nvCxnSpPr>
        <p:spPr>
          <a:xfrm rot="-5400000">
            <a:off x="4764975" y="854050"/>
            <a:ext cx="691200" cy="590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 txBox="1"/>
          <p:nvPr/>
        </p:nvSpPr>
        <p:spPr>
          <a:xfrm>
            <a:off x="1863275" y="4088775"/>
            <a:ext cx="12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audio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243525" y="196125"/>
            <a:ext cx="150100" cy="280200"/>
          </a:xfrm>
          <a:custGeom>
            <a:rect b="b" l="l" r="r" t="t"/>
            <a:pathLst>
              <a:path extrusionOk="0" h="11208" w="6004">
                <a:moveTo>
                  <a:pt x="0" y="0"/>
                </a:moveTo>
                <a:lnTo>
                  <a:pt x="6004" y="5604"/>
                </a:lnTo>
                <a:lnTo>
                  <a:pt x="0" y="11208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Google Shape;74;p13"/>
          <p:cNvSpPr/>
          <p:nvPr/>
        </p:nvSpPr>
        <p:spPr>
          <a:xfrm>
            <a:off x="2553750" y="616425"/>
            <a:ext cx="140075" cy="220150"/>
          </a:xfrm>
          <a:custGeom>
            <a:rect b="b" l="l" r="r" t="t"/>
            <a:pathLst>
              <a:path extrusionOk="0" h="8806" w="5603">
                <a:moveTo>
                  <a:pt x="800" y="0"/>
                </a:moveTo>
                <a:lnTo>
                  <a:pt x="5603" y="4002"/>
                </a:lnTo>
                <a:lnTo>
                  <a:pt x="0" y="880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13"/>
          <p:cNvSpPr/>
          <p:nvPr/>
        </p:nvSpPr>
        <p:spPr>
          <a:xfrm>
            <a:off x="2483700" y="1016700"/>
            <a:ext cx="200125" cy="240150"/>
          </a:xfrm>
          <a:custGeom>
            <a:rect b="b" l="l" r="r" t="t"/>
            <a:pathLst>
              <a:path extrusionOk="0" h="9606" w="8005">
                <a:moveTo>
                  <a:pt x="0" y="0"/>
                </a:moveTo>
                <a:lnTo>
                  <a:pt x="8005" y="3202"/>
                </a:lnTo>
                <a:lnTo>
                  <a:pt x="4403" y="960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Google Shape;76;p13"/>
          <p:cNvSpPr/>
          <p:nvPr/>
        </p:nvSpPr>
        <p:spPr>
          <a:xfrm>
            <a:off x="4074775" y="1386950"/>
            <a:ext cx="160100" cy="100050"/>
          </a:xfrm>
          <a:custGeom>
            <a:rect b="b" l="l" r="r" t="t"/>
            <a:pathLst>
              <a:path extrusionOk="0" h="4002" w="6404">
                <a:moveTo>
                  <a:pt x="6404" y="0"/>
                </a:moveTo>
                <a:lnTo>
                  <a:pt x="3602" y="4002"/>
                </a:lnTo>
                <a:lnTo>
                  <a:pt x="0" y="120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3"/>
          <p:cNvSpPr/>
          <p:nvPr/>
        </p:nvSpPr>
        <p:spPr>
          <a:xfrm>
            <a:off x="4535075" y="1406950"/>
            <a:ext cx="60050" cy="110075"/>
          </a:xfrm>
          <a:custGeom>
            <a:rect b="b" l="l" r="r" t="t"/>
            <a:pathLst>
              <a:path extrusionOk="0" h="4403" w="2402">
                <a:moveTo>
                  <a:pt x="2402" y="0"/>
                </a:moveTo>
                <a:lnTo>
                  <a:pt x="0" y="440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13"/>
          <p:cNvSpPr/>
          <p:nvPr/>
        </p:nvSpPr>
        <p:spPr>
          <a:xfrm>
            <a:off x="4445025" y="1446975"/>
            <a:ext cx="100075" cy="50050"/>
          </a:xfrm>
          <a:custGeom>
            <a:rect b="b" l="l" r="r" t="t"/>
            <a:pathLst>
              <a:path extrusionOk="0" h="2002" w="4003">
                <a:moveTo>
                  <a:pt x="0" y="0"/>
                </a:moveTo>
                <a:lnTo>
                  <a:pt x="4003" y="200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3"/>
          <p:cNvSpPr/>
          <p:nvPr/>
        </p:nvSpPr>
        <p:spPr>
          <a:xfrm>
            <a:off x="4585125" y="1406950"/>
            <a:ext cx="160100" cy="90075"/>
          </a:xfrm>
          <a:custGeom>
            <a:rect b="b" l="l" r="r" t="t"/>
            <a:pathLst>
              <a:path extrusionOk="0" h="3603" w="6404">
                <a:moveTo>
                  <a:pt x="6404" y="0"/>
                </a:moveTo>
                <a:lnTo>
                  <a:pt x="3602" y="3603"/>
                </a:lnTo>
                <a:lnTo>
                  <a:pt x="0" y="160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Google Shape;80;p13"/>
          <p:cNvSpPr/>
          <p:nvPr/>
        </p:nvSpPr>
        <p:spPr>
          <a:xfrm>
            <a:off x="4745225" y="1406950"/>
            <a:ext cx="160125" cy="80050"/>
          </a:xfrm>
          <a:custGeom>
            <a:rect b="b" l="l" r="r" t="t"/>
            <a:pathLst>
              <a:path extrusionOk="0" h="3202" w="6405">
                <a:moveTo>
                  <a:pt x="6405" y="0"/>
                </a:moveTo>
                <a:lnTo>
                  <a:pt x="3202" y="3202"/>
                </a:lnTo>
                <a:lnTo>
                  <a:pt x="0" y="401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Google Shape;81;p13"/>
          <p:cNvSpPr/>
          <p:nvPr/>
        </p:nvSpPr>
        <p:spPr>
          <a:xfrm>
            <a:off x="5075450" y="1406950"/>
            <a:ext cx="180125" cy="100075"/>
          </a:xfrm>
          <a:custGeom>
            <a:rect b="b" l="l" r="r" t="t"/>
            <a:pathLst>
              <a:path extrusionOk="0" h="4003" w="7205">
                <a:moveTo>
                  <a:pt x="7205" y="1601"/>
                </a:moveTo>
                <a:lnTo>
                  <a:pt x="2402" y="400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Google Shape;82;p13"/>
          <p:cNvSpPr/>
          <p:nvPr/>
        </p:nvSpPr>
        <p:spPr>
          <a:xfrm>
            <a:off x="6556450" y="1056725"/>
            <a:ext cx="120100" cy="150100"/>
          </a:xfrm>
          <a:custGeom>
            <a:rect b="b" l="l" r="r" t="t"/>
            <a:pathLst>
              <a:path extrusionOk="0" h="6004" w="4804">
                <a:moveTo>
                  <a:pt x="4804" y="0"/>
                </a:moveTo>
                <a:lnTo>
                  <a:pt x="0" y="3202"/>
                </a:lnTo>
                <a:lnTo>
                  <a:pt x="4804" y="600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Google Shape;83;p13"/>
          <p:cNvSpPr/>
          <p:nvPr/>
        </p:nvSpPr>
        <p:spPr>
          <a:xfrm>
            <a:off x="6996750" y="686475"/>
            <a:ext cx="160125" cy="250150"/>
          </a:xfrm>
          <a:custGeom>
            <a:rect b="b" l="l" r="r" t="t"/>
            <a:pathLst>
              <a:path extrusionOk="0" h="10006" w="6405">
                <a:moveTo>
                  <a:pt x="6405" y="0"/>
                </a:moveTo>
                <a:lnTo>
                  <a:pt x="0" y="5203"/>
                </a:lnTo>
                <a:lnTo>
                  <a:pt x="4804" y="1000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Google Shape;84;p13"/>
          <p:cNvSpPr txBox="1"/>
          <p:nvPr/>
        </p:nvSpPr>
        <p:spPr>
          <a:xfrm>
            <a:off x="1012775" y="4428925"/>
            <a:ext cx="31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information (breathing, stress indicators, </a:t>
            </a:r>
            <a:r>
              <a:rPr lang="en"/>
              <a:t>satisfaction</a:t>
            </a:r>
            <a:r>
              <a:rPr lang="en"/>
              <a:t> level)</a:t>
            </a:r>
            <a:endParaRPr/>
          </a:p>
        </p:txBody>
      </p:sp>
      <p:cxnSp>
        <p:nvCxnSpPr>
          <p:cNvPr id="85" name="Google Shape;85;p13"/>
          <p:cNvCxnSpPr>
            <a:endCxn id="72" idx="1"/>
          </p:cNvCxnSpPr>
          <p:nvPr/>
        </p:nvCxnSpPr>
        <p:spPr>
          <a:xfrm flipH="1" rot="-5400000">
            <a:off x="1547075" y="3972675"/>
            <a:ext cx="412200" cy="22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endCxn id="72" idx="3"/>
          </p:cNvCxnSpPr>
          <p:nvPr/>
        </p:nvCxnSpPr>
        <p:spPr>
          <a:xfrm flipH="1">
            <a:off x="3114275" y="4166775"/>
            <a:ext cx="279900" cy="12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>
            <a:endCxn id="84" idx="1"/>
          </p:cNvCxnSpPr>
          <p:nvPr/>
        </p:nvCxnSpPr>
        <p:spPr>
          <a:xfrm flipH="1" rot="-5400000">
            <a:off x="467675" y="4191625"/>
            <a:ext cx="870000" cy="22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>
            <a:endCxn id="84" idx="3"/>
          </p:cNvCxnSpPr>
          <p:nvPr/>
        </p:nvCxnSpPr>
        <p:spPr>
          <a:xfrm rot="5400000">
            <a:off x="4110125" y="4421875"/>
            <a:ext cx="359700" cy="270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/>
          <p:nvPr/>
        </p:nvSpPr>
        <p:spPr>
          <a:xfrm>
            <a:off x="1733175" y="4166825"/>
            <a:ext cx="140100" cy="160125"/>
          </a:xfrm>
          <a:custGeom>
            <a:rect b="b" l="l" r="r" t="t"/>
            <a:pathLst>
              <a:path extrusionOk="0" h="6405" w="5604">
                <a:moveTo>
                  <a:pt x="4003" y="0"/>
                </a:moveTo>
                <a:lnTo>
                  <a:pt x="5604" y="4804"/>
                </a:lnTo>
                <a:lnTo>
                  <a:pt x="0" y="640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3"/>
          <p:cNvSpPr/>
          <p:nvPr/>
        </p:nvSpPr>
        <p:spPr>
          <a:xfrm>
            <a:off x="952650" y="4597125"/>
            <a:ext cx="110075" cy="210150"/>
          </a:xfrm>
          <a:custGeom>
            <a:rect b="b" l="l" r="r" t="t"/>
            <a:pathLst>
              <a:path extrusionOk="0" h="8406" w="4403">
                <a:moveTo>
                  <a:pt x="1601" y="0"/>
                </a:moveTo>
                <a:lnTo>
                  <a:pt x="4403" y="5604"/>
                </a:lnTo>
                <a:lnTo>
                  <a:pt x="0" y="8406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3"/>
          <p:cNvSpPr/>
          <p:nvPr/>
        </p:nvSpPr>
        <p:spPr>
          <a:xfrm>
            <a:off x="3324250" y="4096800"/>
            <a:ext cx="70050" cy="80050"/>
          </a:xfrm>
          <a:custGeom>
            <a:rect b="b" l="l" r="r" t="t"/>
            <a:pathLst>
              <a:path extrusionOk="0" h="3202" w="2802">
                <a:moveTo>
                  <a:pt x="0" y="0"/>
                </a:moveTo>
                <a:lnTo>
                  <a:pt x="2802" y="3202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Google Shape;92;p13"/>
          <p:cNvSpPr/>
          <p:nvPr/>
        </p:nvSpPr>
        <p:spPr>
          <a:xfrm>
            <a:off x="3314250" y="4166825"/>
            <a:ext cx="80050" cy="120100"/>
          </a:xfrm>
          <a:custGeom>
            <a:rect b="b" l="l" r="r" t="t"/>
            <a:pathLst>
              <a:path extrusionOk="0" h="4804" w="3202">
                <a:moveTo>
                  <a:pt x="3202" y="0"/>
                </a:moveTo>
                <a:lnTo>
                  <a:pt x="0" y="480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Google Shape;93;p13"/>
          <p:cNvSpPr/>
          <p:nvPr/>
        </p:nvSpPr>
        <p:spPr>
          <a:xfrm>
            <a:off x="4354975" y="4336950"/>
            <a:ext cx="120075" cy="120075"/>
          </a:xfrm>
          <a:custGeom>
            <a:rect b="b" l="l" r="r" t="t"/>
            <a:pathLst>
              <a:path extrusionOk="0" h="4803" w="4803">
                <a:moveTo>
                  <a:pt x="0" y="4803"/>
                </a:moveTo>
                <a:lnTo>
                  <a:pt x="2401" y="0"/>
                </a:lnTo>
                <a:lnTo>
                  <a:pt x="4803" y="440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