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D07-A5B0-FBA4-610A-706DEA1D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07D40-1985-3673-DC36-7D205A208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BF53-1C82-8C0B-E07D-4603DB8D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868CE-7BEC-8F2E-FBC8-8B93D93F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1CA1-0583-8025-A9F8-7FC74D80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4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45E6-6091-7958-903A-529EBF8D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96E51-0559-6C40-DE95-E579CCFA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4289-9708-3DCD-058E-B27BD89B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6456-1588-77DA-0168-26AC9BC5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F6DD-966E-D3B7-0927-6295594A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48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64775-C165-AAB7-1CA9-3945B0A8E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261F0-45A1-6C1A-1615-80E63A268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7E82-E514-E345-8562-DA8A6FD4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711A-5880-7E75-AF46-DDBBCBA6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B7A3-ED6A-68D2-5A73-C80136C2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95A6-BF1A-5CC5-D73D-43C91408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69A8-9700-6E85-9A0C-CE1D64C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7B14-CECB-AE61-D81A-E223199B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FF17-BA23-8AA8-540A-44011C39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1483-A33A-064A-A65B-3DAB1073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9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2E56-4454-5846-CB0C-78586FAE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E0FF-73A3-EC76-4D22-4206A26BE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1740-D295-C8FB-24EF-31A6F098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3565-22B6-1EE2-DF8B-0FAB0083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2E00-BCB9-1907-0456-4305EAD1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9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FAEF-49D7-0AFB-E8EF-5307A3A9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28F2-8325-94C3-7087-FD89535A5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464AF-D5B4-D463-AD0E-AC98238AA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492A-36F9-3E0E-38C0-25DB6E31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8A9B-83B1-642D-C9ED-122D74F8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55A1C-CF0B-ED0B-E172-88A5FD64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3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CD1-C418-6C97-012B-268033BB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8761-DEEB-CB7D-A0AD-E25CE412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0BA6A-4ADF-0E46-2F8A-78CBE6AEE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48FC0-FAD0-3855-0DF1-D724AAB56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11470-74EF-575D-2BBF-7993F86CE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CB089-228A-D295-9EDD-029923DD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57B4C-AF69-0F3B-188D-9CD41D3F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473FF-3506-8687-E708-3148517C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5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0801-5E71-B927-2EA7-4FC8821C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6F7C-3BE6-CA9F-9677-4C5F9EB0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06EB6-5FB4-AE97-CF04-88662F3B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57B67-5FA0-E0FB-554A-49D6C1AB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8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73252-C2F5-3D29-798D-46FF7845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94AD5-829E-8DBB-9BB7-D89999F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739D-4E1F-47FE-AFE7-6AEE1E84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F3FB-BE3D-7F78-446F-7596A732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2E59-12E3-804F-10D6-859B448A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F7C3-B654-4D00-2EC2-5C9493DA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1105-0C28-FE2E-B009-D47ECA1F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2E43B-215B-3E10-874B-0B6ED27A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B7E3-D372-EF5A-BEAC-FFE2F801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9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99DE-79FE-7A2B-D6F7-13F3575D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FDF3E-16B4-9AF6-C619-C2BD8C261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B158D-B20D-A7B0-E750-91F7EF2EB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54AB9-4B8E-02C2-438A-DB6F8562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C81CA-C20D-831D-5B43-5961F4B9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830E8-71C6-102D-0925-2347FF3D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9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D7793-579F-3FD8-3310-3E875E48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602D1-8070-C571-AEBE-AD8EE122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C467-F0FA-BC59-4A8E-A74DC1CE5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8A453-7E3F-4A06-A2C1-A581476DBD2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8128-AFC3-0F65-4E41-E2446D754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E5C9-3059-2BE3-ECC2-5D45DB6F2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A637D-5303-414A-BFE9-AED69159A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4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2B55-FA34-8D6A-2489-2A3E66D5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5" y="76200"/>
            <a:ext cx="9144000" cy="102802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Insights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18C4D6-73CF-42FC-EDC0-4589D805ED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9343" y="1603663"/>
            <a:ext cx="1098368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shortfall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 25 markets,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$598.9 M in 2021 against a $653.8 M target, missing by $54.9 M (– 8.4%).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Top-performing markets (smallest % gap)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Japan – </a:t>
            </a:r>
            <a:r>
              <a:rPr lang="en-US" altLang="en-US" dirty="0">
                <a:latin typeface="Arial" panose="020B0604020202020204" pitchFamily="34" charset="0"/>
              </a:rPr>
              <a:t>4.0%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Portugal</a:t>
            </a:r>
            <a:r>
              <a:rPr lang="en-US" b="1" dirty="0">
                <a:latin typeface="Arial" panose="020B0604020202020204" pitchFamily="34" charset="0"/>
              </a:rPr>
              <a:t> – </a:t>
            </a:r>
            <a:r>
              <a:rPr lang="en-US" dirty="0">
                <a:latin typeface="Arial" panose="020B0604020202020204" pitchFamily="34" charset="0"/>
              </a:rPr>
              <a:t>4.1%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 –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5.6%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Under-performers (largest % gap)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Poland –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15.3%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Canada – </a:t>
            </a:r>
            <a:r>
              <a:rPr lang="en-US" altLang="en-US" dirty="0">
                <a:latin typeface="Arial" panose="020B0604020202020204" pitchFamily="34" charset="0"/>
              </a:rPr>
              <a:t>12.6%</a:t>
            </a: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Spain - </a:t>
            </a:r>
            <a:r>
              <a:rPr lang="en-US" altLang="en-US" dirty="0">
                <a:latin typeface="Arial" panose="020B0604020202020204" pitchFamily="34" charset="0"/>
              </a:rPr>
              <a:t>12.4%</a:t>
            </a:r>
          </a:p>
        </p:txBody>
      </p:sp>
    </p:spTree>
    <p:extLst>
      <p:ext uri="{BB962C8B-B14F-4D97-AF65-F5344CB8AC3E}">
        <p14:creationId xmlns:p14="http://schemas.microsoft.com/office/powerpoint/2010/main" val="665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84A333-74F7-ED89-035E-4CA562393E05}"/>
              </a:ext>
            </a:extLst>
          </p:cNvPr>
          <p:cNvSpPr txBox="1"/>
          <p:nvPr/>
        </p:nvSpPr>
        <p:spPr>
          <a:xfrm>
            <a:off x="740228" y="653143"/>
            <a:ext cx="1045028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absolute sales in 2021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$161.3 M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$87.8 M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United Kingdom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$34.2 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Fastest growth since 2019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+$130.5 M (from $30.8 M to $161.3 M)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+$76.3 M (from $11.5 M to $87.8 M)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Philippines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+$26.2 M (from $5.7 M to $31.9 M)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implications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support in high-growth markets (India, USA, Philippines).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Reassess target-setting and go-to-market tactics in under-performing regions like Poland, Canada, and Spain.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best-practice playbooks from top performers (Japan, Portugal) to improve overall delivery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593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nandini upadhyay</dc:creator>
  <cp:lastModifiedBy>nandini upadhyay</cp:lastModifiedBy>
  <cp:revision>2</cp:revision>
  <dcterms:created xsi:type="dcterms:W3CDTF">2025-05-16T11:09:04Z</dcterms:created>
  <dcterms:modified xsi:type="dcterms:W3CDTF">2025-05-16T11:31:48Z</dcterms:modified>
</cp:coreProperties>
</file>