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handoutMasterIdLst>
    <p:handoutMasterId r:id="rId78"/>
  </p:handoutMasterIdLst>
  <p:sldIdLst>
    <p:sldId id="260" r:id="rId2"/>
    <p:sldId id="270" r:id="rId3"/>
    <p:sldId id="271" r:id="rId4"/>
    <p:sldId id="332" r:id="rId5"/>
    <p:sldId id="333" r:id="rId6"/>
    <p:sldId id="276" r:id="rId7"/>
    <p:sldId id="277" r:id="rId8"/>
    <p:sldId id="278" r:id="rId9"/>
    <p:sldId id="279" r:id="rId10"/>
    <p:sldId id="280" r:id="rId11"/>
    <p:sldId id="281" r:id="rId12"/>
    <p:sldId id="273" r:id="rId13"/>
    <p:sldId id="274" r:id="rId14"/>
    <p:sldId id="275" r:id="rId15"/>
    <p:sldId id="282" r:id="rId16"/>
    <p:sldId id="283" r:id="rId17"/>
    <p:sldId id="284" r:id="rId18"/>
    <p:sldId id="285" r:id="rId19"/>
    <p:sldId id="286" r:id="rId20"/>
    <p:sldId id="287" r:id="rId21"/>
    <p:sldId id="288" r:id="rId22"/>
    <p:sldId id="289" r:id="rId23"/>
    <p:sldId id="290" r:id="rId24"/>
    <p:sldId id="291" r:id="rId25"/>
    <p:sldId id="292" r:id="rId26"/>
    <p:sldId id="328" r:id="rId27"/>
    <p:sldId id="329" r:id="rId28"/>
    <p:sldId id="330" r:id="rId29"/>
    <p:sldId id="331" r:id="rId30"/>
    <p:sldId id="293" r:id="rId31"/>
    <p:sldId id="294" r:id="rId32"/>
    <p:sldId id="295" r:id="rId33"/>
    <p:sldId id="296" r:id="rId34"/>
    <p:sldId id="297" r:id="rId35"/>
    <p:sldId id="298" r:id="rId36"/>
    <p:sldId id="299" r:id="rId37"/>
    <p:sldId id="300" r:id="rId38"/>
    <p:sldId id="301" r:id="rId39"/>
    <p:sldId id="302" r:id="rId40"/>
    <p:sldId id="303" r:id="rId41"/>
    <p:sldId id="310" r:id="rId42"/>
    <p:sldId id="311" r:id="rId43"/>
    <p:sldId id="304" r:id="rId44"/>
    <p:sldId id="305" r:id="rId45"/>
    <p:sldId id="306" r:id="rId46"/>
    <p:sldId id="307" r:id="rId47"/>
    <p:sldId id="308" r:id="rId48"/>
    <p:sldId id="309" r:id="rId49"/>
    <p:sldId id="312" r:id="rId50"/>
    <p:sldId id="313" r:id="rId51"/>
    <p:sldId id="314" r:id="rId52"/>
    <p:sldId id="315" r:id="rId53"/>
    <p:sldId id="316" r:id="rId54"/>
    <p:sldId id="334" r:id="rId55"/>
    <p:sldId id="335" r:id="rId56"/>
    <p:sldId id="336" r:id="rId57"/>
    <p:sldId id="344" r:id="rId58"/>
    <p:sldId id="345" r:id="rId59"/>
    <p:sldId id="346" r:id="rId60"/>
    <p:sldId id="342" r:id="rId61"/>
    <p:sldId id="341" r:id="rId62"/>
    <p:sldId id="350" r:id="rId63"/>
    <p:sldId id="351" r:id="rId64"/>
    <p:sldId id="352" r:id="rId65"/>
    <p:sldId id="347" r:id="rId66"/>
    <p:sldId id="320" r:id="rId67"/>
    <p:sldId id="321" r:id="rId68"/>
    <p:sldId id="322" r:id="rId69"/>
    <p:sldId id="323" r:id="rId70"/>
    <p:sldId id="324" r:id="rId71"/>
    <p:sldId id="325" r:id="rId72"/>
    <p:sldId id="326" r:id="rId73"/>
    <p:sldId id="327" r:id="rId74"/>
    <p:sldId id="348" r:id="rId75"/>
    <p:sldId id="349"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05F"/>
    <a:srgbClr val="E35F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p:cViewPr varScale="1">
        <p:scale>
          <a:sx n="84" d="100"/>
          <a:sy n="84" d="100"/>
        </p:scale>
        <p:origin x="1450" y="77"/>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D4A8B7-C6B3-44F2-899D-13899FFDF144}" type="datetimeFigureOut">
              <a:rPr lang="en-US" smtClean="0"/>
              <a:t>8/1/2020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F526C7-3725-4583-811C-1DA74730EB71}" type="slidenum">
              <a:rPr lang="en-US" smtClean="0"/>
              <a:t>‹#›</a:t>
            </a:fld>
            <a:endParaRPr lang="en-US"/>
          </a:p>
        </p:txBody>
      </p:sp>
    </p:spTree>
    <p:extLst>
      <p:ext uri="{BB962C8B-B14F-4D97-AF65-F5344CB8AC3E}">
        <p14:creationId xmlns:p14="http://schemas.microsoft.com/office/powerpoint/2010/main" val="3919596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0A325-EBE0-4CBE-AF9C-A9185B57D3AA}" type="datetimeFigureOut">
              <a:rPr lang="en-US" smtClean="0"/>
              <a:t>8/1/2020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F42CB-F900-40DD-BEE5-87D2FBF583B7}" type="slidenum">
              <a:rPr lang="en-US" smtClean="0"/>
              <a:t>‹#›</a:t>
            </a:fld>
            <a:endParaRPr lang="en-US"/>
          </a:p>
        </p:txBody>
      </p:sp>
    </p:spTree>
    <p:extLst>
      <p:ext uri="{BB962C8B-B14F-4D97-AF65-F5344CB8AC3E}">
        <p14:creationId xmlns:p14="http://schemas.microsoft.com/office/powerpoint/2010/main" val="1761478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8F42CB-F900-40DD-BEE5-87D2FBF583B7}" type="slidenum">
              <a:rPr lang="en-US" smtClean="0"/>
              <a:t>6</a:t>
            </a:fld>
            <a:endParaRPr lang="en-US"/>
          </a:p>
        </p:txBody>
      </p:sp>
    </p:spTree>
    <p:extLst>
      <p:ext uri="{BB962C8B-B14F-4D97-AF65-F5344CB8AC3E}">
        <p14:creationId xmlns:p14="http://schemas.microsoft.com/office/powerpoint/2010/main" val="2772774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66678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102296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277213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BE2287-2510-49FE-9FC5-4AEB0F6EC822}"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7924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BE2287-2510-49FE-9FC5-4AEB0F6EC822}" type="datetimeFigureOut">
              <a:rPr lang="en-IN" smtClean="0"/>
              <a:t>01-08-2020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70055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BBE2287-2510-49FE-9FC5-4AEB0F6EC822}"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9285136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BBE2287-2510-49FE-9FC5-4AEB0F6EC822}" type="datetimeFigureOut">
              <a:rPr lang="en-IN" smtClean="0"/>
              <a:t>01-08-2020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DD08D8-B32A-4000-A19F-399103995130}" type="slidenum">
              <a:rPr lang="en-IN" smtClean="0"/>
              <a:t>‹#›</a:t>
            </a:fld>
            <a:endParaRPr lang="en-IN"/>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65784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BBE2287-2510-49FE-9FC5-4AEB0F6EC822}" type="datetimeFigureOut">
              <a:rPr lang="en-IN" smtClean="0"/>
              <a:t>01-08-2020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DD08D8-B32A-4000-A19F-399103995130}" type="slidenum">
              <a:rPr lang="en-IN" smtClean="0"/>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001796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BE2287-2510-49FE-9FC5-4AEB0F6EC822}" type="datetimeFigureOut">
              <a:rPr lang="en-IN" smtClean="0"/>
              <a:t>01-08-2020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DD08D8-B32A-4000-A19F-399103995130}" type="slidenum">
              <a:rPr lang="en-IN" smtClean="0"/>
              <a:t>‹#›</a:t>
            </a:fld>
            <a:endParaRPr lang="en-IN"/>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38993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BE2287-2510-49FE-9FC5-4AEB0F6EC822}"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420827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BE2287-2510-49FE-9FC5-4AEB0F6EC822}" type="datetimeFigureOut">
              <a:rPr lang="en-IN" smtClean="0"/>
              <a:t>01-08-2020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DD08D8-B32A-4000-A19F-399103995130}" type="slidenum">
              <a:rPr lang="en-IN" smtClean="0"/>
              <a:t>‹#›</a:t>
            </a:fld>
            <a:endParaRPr lang="en-IN"/>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64" y="-27384"/>
            <a:ext cx="9180843" cy="6885384"/>
          </a:xfrm>
          <a:prstGeom prst="rect">
            <a:avLst/>
          </a:prstGeom>
        </p:spPr>
      </p:pic>
    </p:spTree>
    <p:extLst>
      <p:ext uri="{BB962C8B-B14F-4D97-AF65-F5344CB8AC3E}">
        <p14:creationId xmlns:p14="http://schemas.microsoft.com/office/powerpoint/2010/main" val="1358917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BE2287-2510-49FE-9FC5-4AEB0F6EC822}" type="datetimeFigureOut">
              <a:rPr lang="en-IN" smtClean="0"/>
              <a:t>01-08-2020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DD08D8-B32A-4000-A19F-399103995130}" type="slidenum">
              <a:rPr lang="en-IN" smtClean="0"/>
              <a:t>‹#›</a:t>
            </a:fld>
            <a:endParaRPr lang="en-IN"/>
          </a:p>
        </p:txBody>
      </p:sp>
    </p:spTree>
    <p:extLst>
      <p:ext uri="{BB962C8B-B14F-4D97-AF65-F5344CB8AC3E}">
        <p14:creationId xmlns:p14="http://schemas.microsoft.com/office/powerpoint/2010/main" val="3488535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chrisjmccormick.files.wordpress.com/2013/08/architecture_simple2.pn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microarray.princeton.edu/oncology"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30425"/>
            <a:ext cx="9144000" cy="1154559"/>
          </a:xfrm>
          <a:solidFill>
            <a:srgbClr val="E35F13"/>
          </a:solidFill>
        </p:spPr>
        <p:txBody>
          <a:bodyPr>
            <a:noAutofit/>
          </a:bodyPr>
          <a:lstStyle/>
          <a:p>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Comparative study of ML Algorithms for Classification of Cancer Types using Gene Expressions Dataset</a:t>
            </a:r>
            <a:r>
              <a:rPr lang="en-US" b="1"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
            </a:r>
            <a:br>
              <a:rPr lang="en-US" sz="4000" dirty="0">
                <a:latin typeface="Times New Roman" panose="02020603050405020304" pitchFamily="18" charset="0"/>
                <a:cs typeface="Times New Roman" panose="02020603050405020304" pitchFamily="18" charset="0"/>
              </a:rPr>
            </a:br>
            <a:endParaRPr lang="en-US" sz="4000" dirty="0">
              <a:solidFill>
                <a:schemeClr val="bg1"/>
              </a:solidFill>
              <a:latin typeface="Times New Roman" panose="02020603050405020304" pitchFamily="18" charset="0"/>
              <a:ea typeface="Liberation Sans" panose="020B0604020202020204" pitchFamily="34" charset="0"/>
              <a:cs typeface="Times New Roman" panose="02020603050405020304" pitchFamily="18" charset="0"/>
            </a:endParaRPr>
          </a:p>
        </p:txBody>
      </p:sp>
      <p:sp>
        <p:nvSpPr>
          <p:cNvPr id="5" name="Subtitle 4"/>
          <p:cNvSpPr>
            <a:spLocks noGrp="1"/>
          </p:cNvSpPr>
          <p:nvPr>
            <p:ph type="subTitle" idx="1"/>
          </p:nvPr>
        </p:nvSpPr>
        <p:spPr>
          <a:xfrm>
            <a:off x="1259632" y="3668534"/>
            <a:ext cx="6400800" cy="1752600"/>
          </a:xfrm>
        </p:spPr>
        <p:txBody>
          <a:bodyPr>
            <a:normAutofit/>
          </a:bodyPr>
          <a:lstStyle/>
          <a:p>
            <a:pPr algn="just"/>
            <a:r>
              <a:rPr lang="en-US" sz="2000" dirty="0">
                <a:solidFill>
                  <a:schemeClr val="tx1"/>
                </a:solidFill>
                <a:latin typeface="Times New Roman" panose="02020603050405020304" pitchFamily="18" charset="0"/>
                <a:ea typeface="Liberation Sans" panose="020B0604020202020204" pitchFamily="34" charset="0"/>
                <a:cs typeface="Times New Roman" panose="02020603050405020304" pitchFamily="18" charset="0"/>
              </a:rPr>
              <a:t>                 Aditi N Sirigeri        </a:t>
            </a:r>
            <a:r>
              <a:rPr lang="en-US" sz="2000" dirty="0" smtClean="0">
                <a:solidFill>
                  <a:schemeClr val="tx1"/>
                </a:solidFill>
                <a:latin typeface="Times New Roman" panose="02020603050405020304" pitchFamily="18" charset="0"/>
                <a:ea typeface="Liberation Sans" panose="020B0604020202020204" pitchFamily="34" charset="0"/>
                <a:cs typeface="Times New Roman" panose="02020603050405020304" pitchFamily="18" charset="0"/>
              </a:rPr>
              <a:t>01JST16IS002</a:t>
            </a:r>
            <a:endParaRPr lang="en-US" sz="2000" dirty="0">
              <a:solidFill>
                <a:schemeClr val="tx1"/>
              </a:solidFill>
              <a:latin typeface="Times New Roman" panose="02020603050405020304" pitchFamily="18" charset="0"/>
              <a:ea typeface="Liberation Sans" panose="020B0604020202020204" pitchFamily="34" charset="0"/>
              <a:cs typeface="Times New Roman" panose="02020603050405020304" pitchFamily="18" charset="0"/>
            </a:endParaRPr>
          </a:p>
          <a:p>
            <a:pPr algn="just"/>
            <a:r>
              <a:rPr lang="en-US" sz="2000" dirty="0">
                <a:solidFill>
                  <a:schemeClr val="tx1"/>
                </a:solidFill>
                <a:latin typeface="Times New Roman" panose="02020603050405020304" pitchFamily="18" charset="0"/>
                <a:ea typeface="Liberation Sans" panose="020B0604020202020204" pitchFamily="34" charset="0"/>
                <a:cs typeface="Times New Roman" panose="02020603050405020304" pitchFamily="18" charset="0"/>
              </a:rPr>
              <a:t>                 Nandini V </a:t>
            </a:r>
            <a:r>
              <a:rPr lang="en-US" sz="2000" dirty="0">
                <a:latin typeface="Times New Roman" panose="02020603050405020304" pitchFamily="18" charset="0"/>
                <a:ea typeface="Liberation Sans" panose="020B0604020202020204" pitchFamily="34" charset="0"/>
                <a:cs typeface="Times New Roman" panose="02020603050405020304" pitchFamily="18" charset="0"/>
              </a:rPr>
              <a:t>               </a:t>
            </a:r>
            <a:r>
              <a:rPr lang="en-US" sz="2000" dirty="0" smtClean="0">
                <a:solidFill>
                  <a:schemeClr val="tx1"/>
                </a:solidFill>
                <a:latin typeface="Times New Roman" panose="02020603050405020304" pitchFamily="18" charset="0"/>
                <a:ea typeface="Liberation Sans" panose="020B0604020202020204" pitchFamily="34" charset="0"/>
                <a:cs typeface="Times New Roman" panose="02020603050405020304" pitchFamily="18" charset="0"/>
              </a:rPr>
              <a:t>01JST16IS055</a:t>
            </a:r>
            <a:endParaRPr lang="en-US" sz="2000" dirty="0">
              <a:latin typeface="Times New Roman" panose="02020603050405020304" pitchFamily="18" charset="0"/>
              <a:ea typeface="Liberation Sans" panose="020B0604020202020204" pitchFamily="34" charset="0"/>
              <a:cs typeface="Times New Roman" panose="02020603050405020304" pitchFamily="18" charset="0"/>
            </a:endParaRPr>
          </a:p>
          <a:p>
            <a:pPr algn="just"/>
            <a:r>
              <a:rPr lang="en-US" sz="2000" dirty="0">
                <a:solidFill>
                  <a:schemeClr val="tx1"/>
                </a:solidFill>
                <a:latin typeface="Times New Roman" panose="02020603050405020304" pitchFamily="18" charset="0"/>
                <a:ea typeface="Liberation Sans" panose="020B0604020202020204" pitchFamily="34" charset="0"/>
                <a:cs typeface="Times New Roman" panose="02020603050405020304" pitchFamily="18" charset="0"/>
              </a:rPr>
              <a:t>                 Neha S                     01JST16IS057</a:t>
            </a:r>
          </a:p>
          <a:p>
            <a:pPr algn="just"/>
            <a:r>
              <a:rPr lang="en-US" sz="2000" dirty="0">
                <a:solidFill>
                  <a:schemeClr val="tx1"/>
                </a:solidFill>
                <a:latin typeface="Times New Roman" panose="02020603050405020304" pitchFamily="18" charset="0"/>
                <a:ea typeface="Liberation Sans" panose="020B0604020202020204" pitchFamily="34" charset="0"/>
                <a:cs typeface="Times New Roman" panose="02020603050405020304" pitchFamily="18" charset="0"/>
              </a:rPr>
              <a:t>	 </a:t>
            </a:r>
            <a:r>
              <a:rPr lang="en-US" sz="2000" dirty="0" smtClean="0">
                <a:solidFill>
                  <a:schemeClr val="tx1"/>
                </a:solidFill>
                <a:latin typeface="Times New Roman" panose="02020603050405020304" pitchFamily="18" charset="0"/>
                <a:ea typeface="Liberation Sans" panose="020B0604020202020204" pitchFamily="34" charset="0"/>
                <a:cs typeface="Times New Roman" panose="02020603050405020304" pitchFamily="18" charset="0"/>
              </a:rPr>
              <a:t> Siddharth </a:t>
            </a:r>
            <a:r>
              <a:rPr lang="en-US" sz="2000" dirty="0">
                <a:solidFill>
                  <a:schemeClr val="tx1"/>
                </a:solidFill>
                <a:latin typeface="Times New Roman" panose="02020603050405020304" pitchFamily="18" charset="0"/>
                <a:ea typeface="Liberation Sans" panose="020B0604020202020204" pitchFamily="34" charset="0"/>
                <a:cs typeface="Times New Roman" panose="02020603050405020304" pitchFamily="18" charset="0"/>
              </a:rPr>
              <a:t>Gokarn     01JST16IS064</a:t>
            </a:r>
          </a:p>
        </p:txBody>
      </p:sp>
      <p:sp>
        <p:nvSpPr>
          <p:cNvPr id="6" name="TextBox 5"/>
          <p:cNvSpPr txBox="1"/>
          <p:nvPr/>
        </p:nvSpPr>
        <p:spPr>
          <a:xfrm>
            <a:off x="11012" y="2130425"/>
            <a:ext cx="9144000" cy="107722"/>
          </a:xfrm>
          <a:prstGeom prst="rect">
            <a:avLst/>
          </a:prstGeom>
          <a:solidFill>
            <a:srgbClr val="00405F"/>
          </a:solidFill>
        </p:spPr>
        <p:txBody>
          <a:bodyPr wrap="square" rtlCol="0">
            <a:spAutoFit/>
          </a:bodyPr>
          <a:lstStyle/>
          <a:p>
            <a:endParaRPr lang="en-US" sz="1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0" y="3284984"/>
            <a:ext cx="9144000" cy="107722"/>
          </a:xfrm>
          <a:prstGeom prst="rect">
            <a:avLst/>
          </a:prstGeom>
          <a:solidFill>
            <a:srgbClr val="00405F"/>
          </a:solidFill>
        </p:spPr>
        <p:txBody>
          <a:bodyPr wrap="square" rtlCol="0">
            <a:spAutoFit/>
          </a:bodyPr>
          <a:lstStyle/>
          <a:p>
            <a:endParaRPr lang="en-US" sz="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1698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0B3F6AC-470D-4C16-B83A-5372B8D8D228}"/>
              </a:ext>
            </a:extLst>
          </p:cNvPr>
          <p:cNvSpPr>
            <a:spLocks noGrp="1"/>
          </p:cNvSpPr>
          <p:nvPr>
            <p:ph idx="1"/>
          </p:nvPr>
        </p:nvSpPr>
        <p:spPr/>
        <p:txBody>
          <a:bodyPr>
            <a:normAutofit/>
          </a:bodyPr>
          <a:lstStyle/>
          <a:p>
            <a:pPr lvl="1"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Accuracy is important in cancer classification, but it is not the only goal we want to achieve. Biological relevancy is another important criterion. Since there are large number of attributes, finding relation between all of them is challenging</a:t>
            </a:r>
          </a:p>
        </p:txBody>
      </p:sp>
    </p:spTree>
    <p:extLst>
      <p:ext uri="{BB962C8B-B14F-4D97-AF65-F5344CB8AC3E}">
        <p14:creationId xmlns:p14="http://schemas.microsoft.com/office/powerpoint/2010/main" val="15924501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177C4B6-57D2-42F1-826E-FEF8FD148A46}"/>
              </a:ext>
            </a:extLst>
          </p:cNvPr>
          <p:cNvSpPr>
            <a:spLocks noGrp="1"/>
          </p:cNvSpPr>
          <p:nvPr>
            <p:ph idx="1"/>
          </p:nvPr>
        </p:nvSpPr>
        <p:spPr>
          <a:xfrm>
            <a:off x="323528" y="1052736"/>
            <a:ext cx="8229600" cy="4525963"/>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1.6 Motivation </a:t>
            </a:r>
          </a:p>
          <a:p>
            <a:pPr lvl="1"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World Cancer Report described cancer as a global problem because it affects the whole greater population. The classification of different types of tumor is of great importance in cancer diagnosis and drug discovery.</a:t>
            </a:r>
          </a:p>
          <a:p>
            <a:pPr lvl="1"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Earlier studies on cancer classification have limited diagnostic ability and cancer prediction has always been clinical based and morphological.</a:t>
            </a:r>
          </a:p>
        </p:txBody>
      </p:sp>
    </p:spTree>
    <p:extLst>
      <p:ext uri="{BB962C8B-B14F-4D97-AF65-F5344CB8AC3E}">
        <p14:creationId xmlns:p14="http://schemas.microsoft.com/office/powerpoint/2010/main" val="12328798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981865D-BD1A-4144-BE14-80F7A16E964F}"/>
              </a:ext>
            </a:extLst>
          </p:cNvPr>
          <p:cNvSpPr>
            <a:spLocks noGrp="1"/>
          </p:cNvSpPr>
          <p:nvPr>
            <p:ph idx="1"/>
          </p:nvPr>
        </p:nvSpPr>
        <p:spPr>
          <a:xfrm>
            <a:off x="107504" y="1268760"/>
            <a:ext cx="8229600" cy="4525963"/>
          </a:xfrm>
        </p:spPr>
        <p:txBody>
          <a:bodyPr>
            <a:normAutofit/>
          </a:bodyPr>
          <a:lstStyle/>
          <a:p>
            <a:pPr lvl="1"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Cancer classification using gene expression data stands out from the other previous classification data due to its unique nature and application domain. The recent development of microarray technology has motivated the simultaneous monitoring of genes and cancer classification using gene expression data.</a:t>
            </a:r>
          </a:p>
        </p:txBody>
      </p:sp>
    </p:spTree>
    <p:extLst>
      <p:ext uri="{BB962C8B-B14F-4D97-AF65-F5344CB8AC3E}">
        <p14:creationId xmlns:p14="http://schemas.microsoft.com/office/powerpoint/2010/main" val="4275987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4DEE1E5-25DB-41EA-A1C2-734C30FDDA29}"/>
              </a:ext>
            </a:extLst>
          </p:cNvPr>
          <p:cNvSpPr>
            <a:spLocks noGrp="1"/>
          </p:cNvSpPr>
          <p:nvPr>
            <p:ph idx="1"/>
          </p:nvPr>
        </p:nvSpPr>
        <p:spPr>
          <a:xfrm>
            <a:off x="323528" y="1196752"/>
            <a:ext cx="8229600" cy="4525963"/>
          </a:xfrm>
        </p:spPr>
        <p:txBody>
          <a:bodyPr>
            <a:normAutofit lnSpcReduction="10000"/>
          </a:bodyPr>
          <a:lstStyle/>
          <a:p>
            <a:pPr marL="0" indent="0">
              <a:buNone/>
            </a:pPr>
            <a:r>
              <a:rPr lang="en-US" sz="2800" b="1" dirty="0">
                <a:latin typeface="Times New Roman" panose="02020603050405020304" pitchFamily="18" charset="0"/>
                <a:cs typeface="Times New Roman" panose="02020603050405020304" pitchFamily="18" charset="0"/>
              </a:rPr>
              <a:t>1.7 Objectives</a:t>
            </a:r>
          </a:p>
          <a:p>
            <a:pPr lvl="1"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Perform  pre-processing in order to get cleaned data. </a:t>
            </a:r>
          </a:p>
          <a:p>
            <a:pPr lvl="1"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Gene selection is performed by using many feature selection techniques. </a:t>
            </a:r>
          </a:p>
          <a:p>
            <a:pPr lvl="1"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classify the cancer dataset by using different algorithms and make comparative study on those algorithms. </a:t>
            </a:r>
          </a:p>
          <a:p>
            <a:pPr lvl="1"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evaluate model by using confusion matrix, precision, recall and F1 score. </a:t>
            </a:r>
          </a:p>
        </p:txBody>
      </p:sp>
    </p:spTree>
    <p:extLst>
      <p:ext uri="{BB962C8B-B14F-4D97-AF65-F5344CB8AC3E}">
        <p14:creationId xmlns:p14="http://schemas.microsoft.com/office/powerpoint/2010/main" val="32833403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8CE7737-D862-493B-BE79-7ACC95834C82}"/>
              </a:ext>
            </a:extLst>
          </p:cNvPr>
          <p:cNvSpPr>
            <a:spLocks noGrp="1"/>
          </p:cNvSpPr>
          <p:nvPr>
            <p:ph type="title"/>
          </p:nvPr>
        </p:nvSpPr>
        <p:spPr>
          <a:xfrm>
            <a:off x="457200" y="13744"/>
            <a:ext cx="8229600" cy="1143000"/>
          </a:xfrm>
        </p:spPr>
        <p:txBody>
          <a:bodyPr>
            <a:noAutofit/>
          </a:bodyPr>
          <a:lstStyle/>
          <a:p>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3.SYSTEM REQUIREMENTS </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BA6375A4-4BD0-4639-8926-ECB45EC74C2F}"/>
              </a:ext>
            </a:extLst>
          </p:cNvPr>
          <p:cNvSpPr>
            <a:spLocks noGrp="1"/>
          </p:cNvSpPr>
          <p:nvPr>
            <p:ph idx="1"/>
          </p:nvPr>
        </p:nvSpPr>
        <p:spPr>
          <a:xfrm>
            <a:off x="457200" y="1268760"/>
            <a:ext cx="8229600" cy="4525963"/>
          </a:xfrm>
        </p:spPr>
        <p:txBody>
          <a:bodyPr>
            <a:noAutofit/>
          </a:bodyPr>
          <a:lstStyle/>
          <a:p>
            <a:r>
              <a:rPr lang="en-US" sz="2400" dirty="0">
                <a:latin typeface="Times New Roman" panose="02020603050405020304" pitchFamily="18" charset="0"/>
                <a:cs typeface="Times New Roman" panose="02020603050405020304" pitchFamily="18" charset="0"/>
              </a:rPr>
              <a:t>Requirement specification encompasses the needs of this project. It aims at providing a full description of the requirements based on the concepts defined in the Problem Domain.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system requirement specification is produced at the culmination of the analysis task. The function and performance allocated to software as part of system engineering are refined by establishing a complete information description, a detailed functional description, representation of system behavior, an indication of performance requirements and design constraints, appropriate validation criteria and other information pertinent to requirements. </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83125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E78FBD3-0C74-4F61-A395-E9CFCD1E913F}"/>
              </a:ext>
            </a:extLst>
          </p:cNvPr>
          <p:cNvSpPr>
            <a:spLocks noGrp="1"/>
          </p:cNvSpPr>
          <p:nvPr>
            <p:ph idx="1"/>
          </p:nvPr>
        </p:nvSpPr>
        <p:spPr>
          <a:xfrm>
            <a:off x="395536" y="1124744"/>
            <a:ext cx="8229600" cy="4525963"/>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3.1 Requirement Analysis and System Specification </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Intel Processor </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RAM 2 GB or above.</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Jupiter Notebook or Python IDLE. </a:t>
            </a:r>
          </a:p>
        </p:txBody>
      </p:sp>
    </p:spTree>
    <p:extLst>
      <p:ext uri="{BB962C8B-B14F-4D97-AF65-F5344CB8AC3E}">
        <p14:creationId xmlns:p14="http://schemas.microsoft.com/office/powerpoint/2010/main" val="35452531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D4593A6-5317-4E99-B4C5-ACFEF92CEED8}"/>
              </a:ext>
            </a:extLst>
          </p:cNvPr>
          <p:cNvSpPr>
            <a:spLocks noGrp="1"/>
          </p:cNvSpPr>
          <p:nvPr>
            <p:ph idx="1"/>
          </p:nvPr>
        </p:nvSpPr>
        <p:spPr>
          <a:xfrm>
            <a:off x="457200" y="1124744"/>
            <a:ext cx="8229600" cy="5001419"/>
          </a:xfrm>
        </p:spPr>
        <p:txBody>
          <a:bodyPr>
            <a:normAutofit/>
          </a:bodyPr>
          <a:lstStyle/>
          <a:p>
            <a:pPr marL="0" indent="0">
              <a:buNone/>
            </a:pPr>
            <a:r>
              <a:rPr lang="en-US" b="1" dirty="0"/>
              <a:t>3.2 Feasibility Study</a:t>
            </a:r>
          </a:p>
          <a:p>
            <a:pPr marL="400050" lvl="1" indent="0">
              <a:buNone/>
            </a:pPr>
            <a:r>
              <a:rPr lang="en-US" sz="2400" b="1" dirty="0"/>
              <a:t>3.2.1 Technical Feasibility </a:t>
            </a:r>
            <a:endParaRPr lang="en-US" sz="2400" dirty="0"/>
          </a:p>
          <a:p>
            <a:pPr lvl="2">
              <a:buFont typeface="Wingdings" panose="05000000000000000000" pitchFamily="2" charset="2"/>
              <a:buChar char="§"/>
            </a:pPr>
            <a:r>
              <a:rPr lang="en-US" dirty="0"/>
              <a:t>The development of this project requires time for comparison and classification of different algorithms being tested against the gene expression dataset. </a:t>
            </a:r>
          </a:p>
          <a:p>
            <a:pPr lvl="2">
              <a:buFont typeface="Wingdings" panose="05000000000000000000" pitchFamily="2" charset="2"/>
              <a:buChar char="§"/>
            </a:pPr>
            <a:r>
              <a:rPr lang="en-US" dirty="0"/>
              <a:t>With a simple python environment and operating system, this project can be implemented. </a:t>
            </a:r>
          </a:p>
          <a:p>
            <a:pPr lvl="2">
              <a:buFont typeface="Wingdings" panose="05000000000000000000" pitchFamily="2" charset="2"/>
              <a:buChar char="§"/>
            </a:pPr>
            <a:r>
              <a:rPr lang="en-US" dirty="0"/>
              <a:t>The main challenge is to study gene expression dataset and select important features among the vast features present in the dataset. </a:t>
            </a:r>
          </a:p>
          <a:p>
            <a:pPr marL="0" indent="0">
              <a:buNone/>
            </a:pPr>
            <a:endParaRPr lang="en-US" dirty="0"/>
          </a:p>
        </p:txBody>
      </p:sp>
    </p:spTree>
    <p:extLst>
      <p:ext uri="{BB962C8B-B14F-4D97-AF65-F5344CB8AC3E}">
        <p14:creationId xmlns:p14="http://schemas.microsoft.com/office/powerpoint/2010/main" val="3098686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A3370E-5863-4C11-87B8-B190A4FB0BFC}"/>
              </a:ext>
            </a:extLst>
          </p:cNvPr>
          <p:cNvSpPr>
            <a:spLocks noGrp="1"/>
          </p:cNvSpPr>
          <p:nvPr>
            <p:ph idx="1"/>
          </p:nvPr>
        </p:nvSpPr>
        <p:spPr>
          <a:xfrm>
            <a:off x="457200" y="1268760"/>
            <a:ext cx="8229600" cy="4857403"/>
          </a:xfrm>
        </p:spPr>
        <p:txBody>
          <a:bodyPr>
            <a:normAutofit fontScale="85000" lnSpcReduction="20000"/>
          </a:bodyPr>
          <a:lstStyle/>
          <a:p>
            <a:pPr marL="0" indent="0">
              <a:buNone/>
            </a:pPr>
            <a:r>
              <a:rPr lang="en-US" sz="3600" b="1" dirty="0"/>
              <a:t>3.2.2 Operational Feasibility</a:t>
            </a:r>
          </a:p>
          <a:p>
            <a:pPr lvl="1">
              <a:buFont typeface="Wingdings" panose="05000000000000000000" pitchFamily="2" charset="2"/>
              <a:buChar char="§"/>
            </a:pPr>
            <a:r>
              <a:rPr lang="en-US" dirty="0"/>
              <a:t>In the proposed system we worked on three big datasets: PANCAN dataset that consists of RNA-Seq gene expressions of patients having different types of tumor: BRCA, KIRC, COAD, LUAD and PRAD have been collected from UCI Repository. The tumors are considered as class labels . </a:t>
            </a:r>
          </a:p>
          <a:p>
            <a:pPr lvl="1">
              <a:buFont typeface="Wingdings" panose="05000000000000000000" pitchFamily="2" charset="2"/>
              <a:buChar char="§"/>
            </a:pPr>
            <a:r>
              <a:rPr lang="en-US" dirty="0"/>
              <a:t>The second data set is the Colon cancer data (http://microarray.princeton.edu/oncology). This data consists of 62 samples of colon epithelial cells from colon-cancer patients. The samples consists of tumors biopsies collected from tumors, and normal biopsies collected from healthy part of the colons of the same patient. The number of genes in the data set is more than 2000. </a:t>
            </a:r>
          </a:p>
        </p:txBody>
      </p:sp>
    </p:spTree>
    <p:extLst>
      <p:ext uri="{BB962C8B-B14F-4D97-AF65-F5344CB8AC3E}">
        <p14:creationId xmlns:p14="http://schemas.microsoft.com/office/powerpoint/2010/main" val="14018501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075E6A-D4BA-44D0-AB9F-4A988268008C}"/>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5F36A61B-D743-405C-A984-CE6544076A99}"/>
              </a:ext>
            </a:extLst>
          </p:cNvPr>
          <p:cNvSpPr>
            <a:spLocks noGrp="1"/>
          </p:cNvSpPr>
          <p:nvPr>
            <p:ph idx="1"/>
          </p:nvPr>
        </p:nvSpPr>
        <p:spPr/>
        <p:txBody>
          <a:bodyPr/>
          <a:lstStyle/>
          <a:p>
            <a:pPr marL="857250" lvl="1" indent="-457200">
              <a:buFont typeface="Wingdings" panose="05000000000000000000" pitchFamily="2" charset="2"/>
              <a:buChar char="§"/>
            </a:pPr>
            <a:r>
              <a:rPr lang="en-US" sz="2400" dirty="0"/>
              <a:t>The third data set is the Leukemia data (http://www.genome.wi.mit.edu/MPR). This data consists of 72 samples. The samples consist of two types of leukemia, 25 of AML and 47 of ALL. The samples are taken from 63 bone marrow samples and 9 peripheral blood samples. There are 7192 genes in the data set </a:t>
            </a:r>
            <a:br>
              <a:rPr lang="en-US" sz="2400" dirty="0"/>
            </a:br>
            <a:endParaRPr lang="en-US" sz="2400" dirty="0"/>
          </a:p>
          <a:p>
            <a:pPr marL="0" indent="0">
              <a:buNone/>
            </a:pPr>
            <a:endParaRPr lang="en-US" dirty="0"/>
          </a:p>
        </p:txBody>
      </p:sp>
    </p:spTree>
    <p:extLst>
      <p:ext uri="{BB962C8B-B14F-4D97-AF65-F5344CB8AC3E}">
        <p14:creationId xmlns:p14="http://schemas.microsoft.com/office/powerpoint/2010/main" val="10440780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92DE25F-DD04-4957-9253-AF55C87F6091}"/>
              </a:ext>
            </a:extLst>
          </p:cNvPr>
          <p:cNvSpPr>
            <a:spLocks noGrp="1"/>
          </p:cNvSpPr>
          <p:nvPr>
            <p:ph idx="1"/>
          </p:nvPr>
        </p:nvSpPr>
        <p:spPr>
          <a:xfrm>
            <a:off x="457200" y="1166018"/>
            <a:ext cx="8229600" cy="4927278"/>
          </a:xfrm>
        </p:spPr>
        <p:txBody>
          <a:bodyPr>
            <a:normAutofit fontScale="47500" lnSpcReduction="20000"/>
          </a:bodyPr>
          <a:lstStyle/>
          <a:p>
            <a:pPr marL="0" indent="0">
              <a:buNone/>
            </a:pPr>
            <a:r>
              <a:rPr lang="en-US" sz="5900" b="1" dirty="0"/>
              <a:t>3.3 Software Requirement Specifications</a:t>
            </a:r>
          </a:p>
          <a:p>
            <a:pPr marL="0" indent="0">
              <a:buNone/>
            </a:pPr>
            <a:r>
              <a:rPr lang="en-US" sz="4400" b="1" dirty="0"/>
              <a:t>    Python 3 </a:t>
            </a:r>
            <a:endParaRPr lang="en-US" sz="4400" dirty="0"/>
          </a:p>
          <a:p>
            <a:pPr marL="400050" lvl="1" indent="0">
              <a:buNone/>
            </a:pPr>
            <a:r>
              <a:rPr lang="en-US" sz="5100" dirty="0"/>
              <a:t>Python is an interpreted, high-level, general-purpose programming language. Its language constructs and object-oriented approach aim to help programmers write clear, logical code for small and large-scale projects. Hence, this is the language we use to code because it is one of the best for working in ML because it has various libraries to work on ML.</a:t>
            </a:r>
          </a:p>
          <a:p>
            <a:pPr marL="400050" lvl="1" indent="0">
              <a:buNone/>
            </a:pPr>
            <a:endParaRPr lang="en-US" sz="5100" b="1" dirty="0"/>
          </a:p>
          <a:p>
            <a:pPr marL="0" indent="0">
              <a:buNone/>
            </a:pPr>
            <a:r>
              <a:rPr lang="en-US" sz="4400" b="1" dirty="0"/>
              <a:t>   Libraries used </a:t>
            </a:r>
            <a:endParaRPr lang="en-US" sz="4400" dirty="0"/>
          </a:p>
          <a:p>
            <a:pPr lvl="1">
              <a:buFont typeface="Wingdings" panose="05000000000000000000" pitchFamily="2" charset="2"/>
              <a:buChar char="§"/>
            </a:pPr>
            <a:r>
              <a:rPr lang="en-US" sz="5100" dirty="0" err="1"/>
              <a:t>Scikit</a:t>
            </a:r>
            <a:r>
              <a:rPr lang="en-US" sz="5100" dirty="0"/>
              <a:t> learn </a:t>
            </a:r>
          </a:p>
          <a:p>
            <a:pPr lvl="1">
              <a:buFont typeface="Wingdings" panose="05000000000000000000" pitchFamily="2" charset="2"/>
              <a:buChar char="§"/>
            </a:pPr>
            <a:r>
              <a:rPr lang="en-US" sz="5100" dirty="0"/>
              <a:t>Pandas </a:t>
            </a:r>
          </a:p>
          <a:p>
            <a:pPr lvl="1">
              <a:buFont typeface="Wingdings" panose="05000000000000000000" pitchFamily="2" charset="2"/>
              <a:buChar char="§"/>
            </a:pPr>
            <a:r>
              <a:rPr lang="en-US" sz="5100" dirty="0"/>
              <a:t>NumPy</a:t>
            </a:r>
          </a:p>
          <a:p>
            <a:pPr marL="0" indent="0">
              <a:buNone/>
            </a:pPr>
            <a:r>
              <a:rPr lang="en-US" dirty="0"/>
              <a:t/>
            </a:r>
            <a:br>
              <a:rPr lang="en-US" dirty="0"/>
            </a:br>
            <a:endParaRPr lang="en-US" dirty="0"/>
          </a:p>
        </p:txBody>
      </p:sp>
    </p:spTree>
    <p:extLst>
      <p:ext uri="{BB962C8B-B14F-4D97-AF65-F5344CB8AC3E}">
        <p14:creationId xmlns:p14="http://schemas.microsoft.com/office/powerpoint/2010/main" val="645371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5FF8028-D5D6-4F57-A69A-44D618378E90}"/>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 xmlns:a16="http://schemas.microsoft.com/office/drawing/2014/main" id="{1A8B7E83-D8A9-407A-AC9B-76934E8829FA}"/>
              </a:ext>
            </a:extLst>
          </p:cNvPr>
          <p:cNvSpPr>
            <a:spLocks noGrp="1"/>
          </p:cNvSpPr>
          <p:nvPr>
            <p:ph idx="1"/>
          </p:nvPr>
        </p:nvSpPr>
        <p:spPr>
          <a:xfrm>
            <a:off x="457200" y="1628800"/>
            <a:ext cx="8229600" cy="452596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t>
            </a:r>
            <a:r>
              <a:rPr lang="en-US" sz="3000" b="1" dirty="0" smtClean="0">
                <a:latin typeface="Times New Roman" panose="02020603050405020304" pitchFamily="18" charset="0"/>
                <a:cs typeface="Times New Roman" panose="02020603050405020304" pitchFamily="18" charset="0"/>
              </a:rPr>
              <a:t>1</a:t>
            </a:r>
            <a:r>
              <a:rPr lang="en-US" b="1" dirty="0" smtClean="0">
                <a:latin typeface="Times New Roman" panose="02020603050405020304" pitchFamily="18" charset="0"/>
                <a:cs typeface="Times New Roman" panose="02020603050405020304" pitchFamily="18" charset="0"/>
              </a:rPr>
              <a:t> </a:t>
            </a:r>
            <a:r>
              <a:rPr lang="en-US" sz="3000" b="1" dirty="0">
                <a:latin typeface="Times New Roman" panose="02020603050405020304" pitchFamily="18" charset="0"/>
                <a:cs typeface="Times New Roman" panose="02020603050405020304" pitchFamily="18" charset="0"/>
              </a:rPr>
              <a:t>Introduction </a:t>
            </a:r>
            <a:endParaRPr lang="en-US" sz="3000" dirty="0">
              <a:latin typeface="Times New Roman" panose="02020603050405020304" pitchFamily="18" charset="0"/>
              <a:cs typeface="Times New Roman" panose="02020603050405020304" pitchFamily="18" charset="0"/>
            </a:endParaRPr>
          </a:p>
          <a:p>
            <a:pPr marL="400050" lvl="1" indent="0">
              <a:buNone/>
            </a:pPr>
            <a:r>
              <a:rPr lang="en-US" sz="2600" dirty="0">
                <a:latin typeface="Times New Roman" panose="02020603050405020304" pitchFamily="18" charset="0"/>
                <a:cs typeface="Times New Roman" panose="02020603050405020304" pitchFamily="18" charset="0"/>
              </a:rPr>
              <a:t>1.1 Problem Statement </a:t>
            </a:r>
          </a:p>
          <a:p>
            <a:pPr marL="400050" lvl="1" indent="0">
              <a:buNone/>
            </a:pPr>
            <a:r>
              <a:rPr lang="en-US" sz="2600" dirty="0">
                <a:latin typeface="Times New Roman" panose="02020603050405020304" pitchFamily="18" charset="0"/>
                <a:cs typeface="Times New Roman" panose="02020603050405020304" pitchFamily="18" charset="0"/>
              </a:rPr>
              <a:t>1.2 General Introduction </a:t>
            </a:r>
          </a:p>
          <a:p>
            <a:pPr marL="400050" lvl="1" indent="0">
              <a:buNone/>
            </a:pPr>
            <a:r>
              <a:rPr lang="en-US" sz="2600" dirty="0">
                <a:latin typeface="Times New Roman" panose="02020603050405020304" pitchFamily="18" charset="0"/>
                <a:cs typeface="Times New Roman" panose="02020603050405020304" pitchFamily="18" charset="0"/>
              </a:rPr>
              <a:t>1.3  Applications </a:t>
            </a:r>
          </a:p>
          <a:p>
            <a:pPr marL="400050" lvl="1" indent="0">
              <a:buNone/>
            </a:pPr>
            <a:r>
              <a:rPr lang="en-US" sz="2600" dirty="0">
                <a:latin typeface="Times New Roman" panose="02020603050405020304" pitchFamily="18" charset="0"/>
                <a:cs typeface="Times New Roman" panose="02020603050405020304" pitchFamily="18" charset="0"/>
              </a:rPr>
              <a:t>1.4 </a:t>
            </a:r>
            <a:r>
              <a:rPr lang="en-US" sz="2600" dirty="0" smtClean="0">
                <a:latin typeface="Times New Roman" panose="02020603050405020304" pitchFamily="18" charset="0"/>
                <a:cs typeface="Times New Roman" panose="02020603050405020304" pitchFamily="18" charset="0"/>
              </a:rPr>
              <a:t>Challenges</a:t>
            </a:r>
            <a:r>
              <a:rPr lang="en-US" sz="2600" dirty="0">
                <a:latin typeface="Times New Roman" panose="02020603050405020304" pitchFamily="18" charset="0"/>
                <a:cs typeface="Times New Roman" panose="02020603050405020304" pitchFamily="18" charset="0"/>
              </a:rPr>
              <a:t> </a:t>
            </a:r>
          </a:p>
          <a:p>
            <a:pPr marL="400050" lvl="1" indent="0">
              <a:buNone/>
            </a:pPr>
            <a:r>
              <a:rPr lang="en-US" sz="2600" dirty="0">
                <a:latin typeface="Times New Roman" panose="02020603050405020304" pitchFamily="18" charset="0"/>
                <a:cs typeface="Times New Roman" panose="02020603050405020304" pitchFamily="18" charset="0"/>
              </a:rPr>
              <a:t>1.5 Motivation </a:t>
            </a:r>
          </a:p>
          <a:p>
            <a:pPr marL="400050" lvl="1" indent="0">
              <a:buNone/>
            </a:pPr>
            <a:r>
              <a:rPr lang="en-US" sz="2600" dirty="0">
                <a:latin typeface="Times New Roman" panose="02020603050405020304" pitchFamily="18" charset="0"/>
                <a:cs typeface="Times New Roman" panose="02020603050405020304" pitchFamily="18" charset="0"/>
              </a:rPr>
              <a:t>1.6 Objectives</a:t>
            </a:r>
            <a:r>
              <a:rPr lang="en-US" sz="2400" dirty="0">
                <a:latin typeface="Times New Roman" panose="02020603050405020304" pitchFamily="18" charset="0"/>
                <a:cs typeface="Times New Roman" panose="02020603050405020304" pitchFamily="18" charset="0"/>
              </a:rPr>
              <a:t> </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3998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F19BB4-1ED7-401C-9694-F9B9BF7891B3}"/>
              </a:ext>
            </a:extLst>
          </p:cNvPr>
          <p:cNvSpPr>
            <a:spLocks noGrp="1"/>
          </p:cNvSpPr>
          <p:nvPr>
            <p:ph type="title"/>
          </p:nvPr>
        </p:nvSpPr>
        <p:spPr/>
        <p:txBody>
          <a:bodyPr/>
          <a:lstStyle/>
          <a:p>
            <a:r>
              <a:rPr lang="en-US" b="1" dirty="0"/>
              <a:t> 5. PROPOSED METHOD </a:t>
            </a:r>
            <a:endParaRPr lang="en-US" dirty="0"/>
          </a:p>
        </p:txBody>
      </p:sp>
      <p:sp>
        <p:nvSpPr>
          <p:cNvPr id="3" name="Content Placeholder 2">
            <a:extLst>
              <a:ext uri="{FF2B5EF4-FFF2-40B4-BE49-F238E27FC236}">
                <a16:creationId xmlns="" xmlns:a16="http://schemas.microsoft.com/office/drawing/2014/main" id="{1529C370-9885-4593-9D91-491B9C4EB475}"/>
              </a:ext>
            </a:extLst>
          </p:cNvPr>
          <p:cNvSpPr>
            <a:spLocks noGrp="1"/>
          </p:cNvSpPr>
          <p:nvPr>
            <p:ph idx="1"/>
          </p:nvPr>
        </p:nvSpPr>
        <p:spPr/>
        <p:txBody>
          <a:bodyPr>
            <a:normAutofit/>
          </a:bodyPr>
          <a:lstStyle/>
          <a:p>
            <a:pPr marL="0" indent="0">
              <a:buNone/>
            </a:pPr>
            <a:r>
              <a:rPr lang="en-US" sz="2800" dirty="0"/>
              <a:t>A total of 5 classification algorithms have been used in this comparative study. The steps followed are</a:t>
            </a:r>
            <a:r>
              <a:rPr lang="en-US" sz="2800" dirty="0" smtClean="0"/>
              <a:t>,</a:t>
            </a:r>
          </a:p>
          <a:p>
            <a:pPr marL="0" indent="0">
              <a:buNone/>
            </a:pPr>
            <a:r>
              <a:rPr lang="en-US" sz="2800" b="1" dirty="0" smtClean="0"/>
              <a:t>5.1 </a:t>
            </a:r>
            <a:r>
              <a:rPr lang="en-US" sz="2800" b="1" dirty="0"/>
              <a:t>Data Pre-Processing</a:t>
            </a:r>
          </a:p>
          <a:p>
            <a:pPr marL="400050" lvl="1" indent="0">
              <a:buNone/>
            </a:pPr>
            <a:r>
              <a:rPr lang="en-US" dirty="0"/>
              <a:t>Data pre-processing is an integral step in Machine Learning as the quality of data and the useful information that can be derived from raw data (real world data) is always incomplete and that data cannot be sent through a model.</a:t>
            </a:r>
          </a:p>
        </p:txBody>
      </p:sp>
    </p:spTree>
    <p:extLst>
      <p:ext uri="{BB962C8B-B14F-4D97-AF65-F5344CB8AC3E}">
        <p14:creationId xmlns:p14="http://schemas.microsoft.com/office/powerpoint/2010/main" val="39908813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7753E28-A0F3-4262-8FD9-9081722D4731}"/>
              </a:ext>
            </a:extLst>
          </p:cNvPr>
          <p:cNvSpPr>
            <a:spLocks noGrp="1"/>
          </p:cNvSpPr>
          <p:nvPr>
            <p:ph idx="1"/>
          </p:nvPr>
        </p:nvSpPr>
        <p:spPr/>
        <p:txBody>
          <a:bodyPr>
            <a:normAutofit fontScale="62500" lnSpcReduction="20000"/>
          </a:bodyPr>
          <a:lstStyle/>
          <a:p>
            <a:pPr marL="0" indent="0">
              <a:buNone/>
            </a:pPr>
            <a:r>
              <a:rPr lang="en-US" sz="4500" dirty="0"/>
              <a:t>Some of data pre-processing steps are importing the libraries and dataset, checking out the missing and categorical values and splitting the dataset into training and test set.</a:t>
            </a:r>
          </a:p>
          <a:p>
            <a:pPr marL="0" indent="0">
              <a:buNone/>
            </a:pPr>
            <a:r>
              <a:rPr lang="en-US" sz="4500" dirty="0"/>
              <a:t>The concept of missing values is important to understand in order to successfully manage data. There are two basic ways to handle missing values:</a:t>
            </a:r>
            <a:r>
              <a:rPr lang="en-US" sz="4000" dirty="0"/>
              <a:t> </a:t>
            </a:r>
          </a:p>
          <a:p>
            <a:pPr marL="1143000" lvl="1" indent="-742950">
              <a:buFont typeface="+mj-lt"/>
              <a:buAutoNum type="arabicPeriod"/>
            </a:pPr>
            <a:r>
              <a:rPr lang="en-US" sz="4100" dirty="0"/>
              <a:t>Dropping a row if it has a null value for a feature</a:t>
            </a:r>
          </a:p>
          <a:p>
            <a:pPr marL="1143000" lvl="1" indent="-742950">
              <a:buFont typeface="+mj-lt"/>
              <a:buAutoNum type="arabicPeriod"/>
            </a:pPr>
            <a:r>
              <a:rPr lang="en-US" sz="4100" dirty="0"/>
              <a:t>Replacing missing values with mean, median and mode.</a:t>
            </a:r>
          </a:p>
          <a:p>
            <a:pPr marL="0" indent="0">
              <a:buNone/>
            </a:pPr>
            <a:r>
              <a:rPr lang="en-US" sz="4000" dirty="0"/>
              <a:t/>
            </a:r>
            <a:br>
              <a:rPr lang="en-US" sz="4000" dirty="0"/>
            </a:br>
            <a:endParaRPr lang="en-US" sz="4000" dirty="0"/>
          </a:p>
        </p:txBody>
      </p:sp>
    </p:spTree>
    <p:extLst>
      <p:ext uri="{BB962C8B-B14F-4D97-AF65-F5344CB8AC3E}">
        <p14:creationId xmlns:p14="http://schemas.microsoft.com/office/powerpoint/2010/main" val="3082467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0492B6-DA10-420B-914F-81A8413065A9}"/>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6A1AD38-0082-48F7-BBE5-0E78A9755FA5}"/>
              </a:ext>
            </a:extLst>
          </p:cNvPr>
          <p:cNvSpPr>
            <a:spLocks noGrp="1"/>
          </p:cNvSpPr>
          <p:nvPr>
            <p:ph idx="1"/>
          </p:nvPr>
        </p:nvSpPr>
        <p:spPr/>
        <p:txBody>
          <a:bodyPr>
            <a:normAutofit/>
          </a:bodyPr>
          <a:lstStyle/>
          <a:p>
            <a:r>
              <a:rPr lang="en-US" sz="2800" dirty="0"/>
              <a:t>In the second way we can calculate the mean, median or mode of the feature and replace it with the missing values. </a:t>
            </a:r>
          </a:p>
          <a:p>
            <a:r>
              <a:rPr lang="en-US" sz="2800" dirty="0"/>
              <a:t>This is an approximation which can add variance to the data set. But the loss of the data can be negated by this method which yields better results compared to removal of rows and columns.</a:t>
            </a:r>
          </a:p>
          <a:p>
            <a:pPr marL="0" indent="0">
              <a:buNone/>
            </a:pPr>
            <a:r>
              <a:rPr lang="en-US" dirty="0"/>
              <a:t/>
            </a:r>
            <a:br>
              <a:rPr lang="en-US" dirty="0"/>
            </a:br>
            <a:endParaRPr lang="en-US" dirty="0"/>
          </a:p>
        </p:txBody>
      </p:sp>
    </p:spTree>
    <p:extLst>
      <p:ext uri="{BB962C8B-B14F-4D97-AF65-F5344CB8AC3E}">
        <p14:creationId xmlns:p14="http://schemas.microsoft.com/office/powerpoint/2010/main" val="3737700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68069C-163D-469F-BD5E-B48BA9D4DD3F}"/>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1FBDB085-864C-4389-9484-5AF6CED70A8A}"/>
              </a:ext>
            </a:extLst>
          </p:cNvPr>
          <p:cNvSpPr>
            <a:spLocks noGrp="1"/>
          </p:cNvSpPr>
          <p:nvPr>
            <p:ph idx="1"/>
          </p:nvPr>
        </p:nvSpPr>
        <p:spPr/>
        <p:txBody>
          <a:bodyPr>
            <a:normAutofit/>
          </a:bodyPr>
          <a:lstStyle/>
          <a:p>
            <a:pPr marL="0" indent="0">
              <a:buNone/>
            </a:pPr>
            <a:r>
              <a:rPr lang="en-US" sz="2800" dirty="0"/>
              <a:t>Therefore we are using second way to replace the missing values. </a:t>
            </a:r>
          </a:p>
          <a:p>
            <a:pPr>
              <a:buFont typeface="Wingdings" panose="05000000000000000000" pitchFamily="2" charset="2"/>
              <a:buChar char="§"/>
            </a:pPr>
            <a:r>
              <a:rPr lang="en-US" sz="2800" dirty="0"/>
              <a:t>First, we find out the all special characters-&gt;replace them with null or null values in the dataset and replace it by the mean values. </a:t>
            </a:r>
          </a:p>
          <a:p>
            <a:pPr>
              <a:buFont typeface="Wingdings" panose="05000000000000000000" pitchFamily="2" charset="2"/>
              <a:buChar char="§"/>
            </a:pPr>
            <a:r>
              <a:rPr lang="en-US" sz="2800" dirty="0"/>
              <a:t>This works by calculating the mean of the non-missing values in a column and then replacing the missing values within each column separately and independently from the others. </a:t>
            </a:r>
          </a:p>
        </p:txBody>
      </p:sp>
    </p:spTree>
    <p:extLst>
      <p:ext uri="{BB962C8B-B14F-4D97-AF65-F5344CB8AC3E}">
        <p14:creationId xmlns:p14="http://schemas.microsoft.com/office/powerpoint/2010/main" val="30507205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5B8FCD9-A6BC-446C-8780-7D98E6C1DE9E}"/>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054BDA44-C3FB-4C63-910C-211E4AE8767D}"/>
              </a:ext>
            </a:extLst>
          </p:cNvPr>
          <p:cNvSpPr>
            <a:spLocks noGrp="1"/>
          </p:cNvSpPr>
          <p:nvPr>
            <p:ph idx="1"/>
          </p:nvPr>
        </p:nvSpPr>
        <p:spPr/>
        <p:txBody>
          <a:bodyPr/>
          <a:lstStyle/>
          <a:p>
            <a:pPr marL="0" indent="0">
              <a:buNone/>
            </a:pPr>
            <a:r>
              <a:rPr lang="en-US" dirty="0"/>
              <a:t>Uses of replacing data with mean are, </a:t>
            </a:r>
          </a:p>
          <a:p>
            <a:r>
              <a:rPr lang="en-US" dirty="0"/>
              <a:t>It is simple and fast. </a:t>
            </a:r>
          </a:p>
          <a:p>
            <a:r>
              <a:rPr lang="en-US" dirty="0"/>
              <a:t>Works well with small numerical datasets. </a:t>
            </a:r>
          </a:p>
        </p:txBody>
      </p:sp>
    </p:spTree>
    <p:extLst>
      <p:ext uri="{BB962C8B-B14F-4D97-AF65-F5344CB8AC3E}">
        <p14:creationId xmlns:p14="http://schemas.microsoft.com/office/powerpoint/2010/main" val="2118254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58C6A8-C476-4C2C-825D-756D9E59D0CD}"/>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1822B2D6-CE8F-41D8-8B5A-1F12DF686BBA}"/>
              </a:ext>
            </a:extLst>
          </p:cNvPr>
          <p:cNvSpPr>
            <a:spLocks noGrp="1"/>
          </p:cNvSpPr>
          <p:nvPr>
            <p:ph idx="1"/>
          </p:nvPr>
        </p:nvSpPr>
        <p:spPr/>
        <p:txBody>
          <a:bodyPr/>
          <a:lstStyle/>
          <a:p>
            <a:pPr marL="0" indent="0">
              <a:buNone/>
            </a:pPr>
            <a:r>
              <a:rPr lang="en-US" sz="2800" b="1" dirty="0"/>
              <a:t>5.2 Feature Selection </a:t>
            </a:r>
          </a:p>
          <a:p>
            <a:pPr marL="0" indent="0">
              <a:buNone/>
            </a:pPr>
            <a:r>
              <a:rPr lang="en-US" sz="2800" dirty="0"/>
              <a:t>Feature selection methods are intended to reduce the number of input variables to those that are believed to be most useful to a model in order to predict the target variable.</a:t>
            </a:r>
          </a:p>
        </p:txBody>
      </p:sp>
    </p:spTree>
    <p:extLst>
      <p:ext uri="{BB962C8B-B14F-4D97-AF65-F5344CB8AC3E}">
        <p14:creationId xmlns:p14="http://schemas.microsoft.com/office/powerpoint/2010/main" val="1406231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908720"/>
            <a:ext cx="7941568" cy="5184576"/>
          </a:xfrm>
        </p:spPr>
        <p:txBody>
          <a:bodyPr>
            <a:normAutofit lnSpcReduction="10000"/>
          </a:bodyPr>
          <a:lstStyle/>
          <a:p>
            <a:pPr marL="0" indent="0">
              <a:buNone/>
            </a:pPr>
            <a:r>
              <a:rPr lang="en-IN" sz="2800" b="1" dirty="0"/>
              <a:t>5.2.1</a:t>
            </a:r>
            <a:r>
              <a:rPr lang="en-IN" sz="2800" dirty="0"/>
              <a:t> </a:t>
            </a:r>
            <a:r>
              <a:rPr lang="en-IN" sz="2800" b="1" dirty="0"/>
              <a:t>Chi-Square as a Feature selection </a:t>
            </a:r>
            <a:endParaRPr lang="en-IN" sz="2800" b="1" dirty="0" smtClean="0"/>
          </a:p>
          <a:p>
            <a:pPr marL="0" indent="0">
              <a:buNone/>
            </a:pPr>
            <a:r>
              <a:rPr lang="en-IN" sz="2600" dirty="0"/>
              <a:t>The Chi Square statistic is commonly used for testing relationships between categorical variables. The null hypothesis of the Chi-Square test is that no relationship exists on the categorical variables in the population; they are independent. </a:t>
            </a:r>
            <a:endParaRPr lang="en-IN" sz="2600" dirty="0" smtClean="0"/>
          </a:p>
          <a:p>
            <a:pPr marL="0" indent="0">
              <a:buNone/>
            </a:pPr>
            <a:r>
              <a:rPr lang="en-IN" sz="2800" b="1" dirty="0"/>
              <a:t>Steps to perform the Chi-Square Test:</a:t>
            </a:r>
            <a:endParaRPr lang="en-IN" sz="2800" dirty="0"/>
          </a:p>
          <a:p>
            <a:r>
              <a:rPr lang="en-IN" sz="2600" dirty="0"/>
              <a:t>Step 1: Define Hypothesis.</a:t>
            </a:r>
          </a:p>
          <a:p>
            <a:r>
              <a:rPr lang="en-IN" sz="2600" dirty="0"/>
              <a:t>Step 2: Build a Contingency table.</a:t>
            </a:r>
          </a:p>
          <a:p>
            <a:r>
              <a:rPr lang="en-IN" sz="2600" dirty="0"/>
              <a:t>Step3: Find the expected values.</a:t>
            </a:r>
          </a:p>
          <a:p>
            <a:r>
              <a:rPr lang="en-IN" sz="2600" dirty="0"/>
              <a:t>Step 4: Calculate the Chi-Square statistic.</a:t>
            </a:r>
          </a:p>
          <a:p>
            <a:r>
              <a:rPr lang="en-IN" sz="2600" dirty="0"/>
              <a:t>Step 5: Accept or Reject the Null Hypothesis.</a:t>
            </a:r>
          </a:p>
          <a:p>
            <a:pPr marL="0" indent="0">
              <a:buNone/>
            </a:pPr>
            <a:endParaRPr lang="en-IN" sz="2600" dirty="0" smtClean="0"/>
          </a:p>
          <a:p>
            <a:pPr marL="0" indent="0">
              <a:buNone/>
            </a:pPr>
            <a:endParaRPr lang="en-IN" sz="2600" dirty="0"/>
          </a:p>
        </p:txBody>
      </p:sp>
    </p:spTree>
    <p:extLst>
      <p:ext uri="{BB962C8B-B14F-4D97-AF65-F5344CB8AC3E}">
        <p14:creationId xmlns:p14="http://schemas.microsoft.com/office/powerpoint/2010/main" val="2792800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5576" y="980728"/>
            <a:ext cx="7632848" cy="4968552"/>
          </a:xfrm>
        </p:spPr>
        <p:txBody>
          <a:bodyPr>
            <a:normAutofit/>
          </a:bodyPr>
          <a:lstStyle/>
          <a:p>
            <a:pPr marL="0" indent="0">
              <a:buNone/>
            </a:pPr>
            <a:r>
              <a:rPr lang="en-IN" sz="2600" b="1" dirty="0"/>
              <a:t>1. Define Hypothesis</a:t>
            </a:r>
            <a:endParaRPr lang="en-IN" sz="2600" dirty="0"/>
          </a:p>
          <a:p>
            <a:r>
              <a:rPr lang="en-IN" sz="2400" dirty="0"/>
              <a:t>Null Hypothesis (H0): Two variables are independent.</a:t>
            </a:r>
          </a:p>
          <a:p>
            <a:r>
              <a:rPr lang="en-IN" sz="2400" dirty="0"/>
              <a:t>Alternate Hypothesis (H1): Two variables are not independent</a:t>
            </a:r>
            <a:r>
              <a:rPr lang="en-IN" sz="2400" dirty="0" smtClean="0"/>
              <a:t>.</a:t>
            </a:r>
          </a:p>
          <a:p>
            <a:pPr marL="0" indent="0">
              <a:buNone/>
            </a:pPr>
            <a:r>
              <a:rPr lang="en-IN" sz="2400" b="1" dirty="0"/>
              <a:t>2. Contingency table</a:t>
            </a:r>
            <a:endParaRPr lang="en-IN" sz="2400" dirty="0"/>
          </a:p>
          <a:p>
            <a:r>
              <a:rPr lang="en-IN" sz="2400" dirty="0"/>
              <a:t>Contingency table can be built by considering one variable in rows and another in columns. </a:t>
            </a:r>
            <a:endParaRPr lang="en-IN" sz="2400" dirty="0" smtClean="0"/>
          </a:p>
          <a:p>
            <a:r>
              <a:rPr lang="en-IN" sz="2400" dirty="0" smtClean="0"/>
              <a:t>It </a:t>
            </a:r>
            <a:r>
              <a:rPr lang="en-IN" sz="2400" dirty="0"/>
              <a:t>is used to study the relation between two variables. For example considering cancer type as rows and gene type as a columns. </a:t>
            </a:r>
            <a:endParaRPr lang="en-IN" sz="2400" dirty="0" smtClean="0"/>
          </a:p>
          <a:p>
            <a:r>
              <a:rPr lang="en-IN" sz="2400" dirty="0" smtClean="0"/>
              <a:t>From </a:t>
            </a:r>
            <a:r>
              <a:rPr lang="en-IN" sz="2400" dirty="0"/>
              <a:t>this table we have figured out all observed values </a:t>
            </a:r>
            <a:r>
              <a:rPr lang="en-IN" sz="2400" dirty="0" smtClean="0"/>
              <a:t>and</a:t>
            </a:r>
            <a:endParaRPr lang="en-IN" sz="2400" dirty="0"/>
          </a:p>
        </p:txBody>
      </p:sp>
    </p:spTree>
    <p:extLst>
      <p:ext uri="{BB962C8B-B14F-4D97-AF65-F5344CB8AC3E}">
        <p14:creationId xmlns:p14="http://schemas.microsoft.com/office/powerpoint/2010/main" val="2002871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64704"/>
            <a:ext cx="8280920" cy="5145435"/>
          </a:xfrm>
        </p:spPr>
        <p:txBody>
          <a:bodyPr>
            <a:normAutofit/>
          </a:bodyPr>
          <a:lstStyle/>
          <a:p>
            <a:pPr marL="0" indent="0">
              <a:buNone/>
            </a:pPr>
            <a:r>
              <a:rPr lang="en-IN" sz="2400" b="1" dirty="0"/>
              <a:t>3. Find the Expected Value</a:t>
            </a:r>
          </a:p>
          <a:p>
            <a:r>
              <a:rPr lang="en-IN" sz="2400" dirty="0" smtClean="0"/>
              <a:t>Let’s </a:t>
            </a:r>
            <a:r>
              <a:rPr lang="en-IN" sz="2400" dirty="0"/>
              <a:t>E1 be the expected value for the first cell in table, it can be find by using below equation.</a:t>
            </a:r>
          </a:p>
          <a:p>
            <a:pPr marL="0" indent="0">
              <a:buNone/>
            </a:pPr>
            <a:r>
              <a:rPr lang="en-IN" sz="2400" dirty="0"/>
              <a:t>                                          E1 = n * p</a:t>
            </a:r>
          </a:p>
          <a:p>
            <a:pPr marL="0" indent="0">
              <a:buNone/>
            </a:pPr>
            <a:r>
              <a:rPr lang="en-IN" sz="2400" dirty="0" smtClean="0"/>
              <a:t>Where </a:t>
            </a:r>
            <a:r>
              <a:rPr lang="en-IN" sz="2400" b="1" dirty="0"/>
              <a:t>n </a:t>
            </a:r>
            <a:r>
              <a:rPr lang="en-IN" sz="2400" dirty="0"/>
              <a:t>is the probability of column </a:t>
            </a:r>
            <a:r>
              <a:rPr lang="en-IN" sz="2400" dirty="0" smtClean="0"/>
              <a:t>variable. </a:t>
            </a:r>
            <a:r>
              <a:rPr lang="en-IN" sz="2400" b="1" dirty="0" smtClean="0"/>
              <a:t>p</a:t>
            </a:r>
            <a:r>
              <a:rPr lang="en-IN" sz="2400" dirty="0" smtClean="0"/>
              <a:t> is the                                   probability of row variable. In </a:t>
            </a:r>
            <a:r>
              <a:rPr lang="en-IN" sz="2400" dirty="0"/>
              <a:t>similar, we calculate remaining Expected values</a:t>
            </a:r>
            <a:r>
              <a:rPr lang="en-IN" sz="2400" dirty="0" smtClean="0"/>
              <a:t>.</a:t>
            </a:r>
          </a:p>
          <a:p>
            <a:pPr marL="0" indent="0">
              <a:buNone/>
            </a:pPr>
            <a:r>
              <a:rPr lang="en-IN" sz="2400" b="1" dirty="0"/>
              <a:t>4. Calculate Chi-Square value</a:t>
            </a:r>
            <a:endParaRPr lang="en-IN" sz="2400" dirty="0"/>
          </a:p>
          <a:p>
            <a:pPr marL="0" indent="0">
              <a:buNone/>
            </a:pPr>
            <a:endParaRPr lang="en-IN" sz="2400" dirty="0"/>
          </a:p>
          <a:p>
            <a:endParaRPr lang="en-IN" sz="2400" dirty="0"/>
          </a:p>
        </p:txBody>
      </p:sp>
      <p:pic>
        <p:nvPicPr>
          <p:cNvPr id="7" name="Picture 6" descr="Image for post"/>
          <p:cNvPicPr/>
          <p:nvPr/>
        </p:nvPicPr>
        <p:blipFill>
          <a:blip r:embed="rId2">
            <a:extLst>
              <a:ext uri="{28A0092B-C50C-407E-A947-70E740481C1C}">
                <a14:useLocalDpi xmlns:a14="http://schemas.microsoft.com/office/drawing/2010/main" val="0"/>
              </a:ext>
            </a:extLst>
          </a:blip>
          <a:srcRect/>
          <a:stretch>
            <a:fillRect/>
          </a:stretch>
        </p:blipFill>
        <p:spPr bwMode="auto">
          <a:xfrm>
            <a:off x="2237043" y="4149080"/>
            <a:ext cx="3415077" cy="1584176"/>
          </a:xfrm>
          <a:prstGeom prst="rect">
            <a:avLst/>
          </a:prstGeom>
          <a:noFill/>
          <a:ln>
            <a:noFill/>
          </a:ln>
        </p:spPr>
      </p:pic>
    </p:spTree>
    <p:extLst>
      <p:ext uri="{BB962C8B-B14F-4D97-AF65-F5344CB8AC3E}">
        <p14:creationId xmlns:p14="http://schemas.microsoft.com/office/powerpoint/2010/main" val="1595968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052736"/>
            <a:ext cx="8229600" cy="5112568"/>
          </a:xfrm>
        </p:spPr>
        <p:txBody>
          <a:bodyPr>
            <a:normAutofit lnSpcReduction="10000"/>
          </a:bodyPr>
          <a:lstStyle/>
          <a:p>
            <a:r>
              <a:rPr lang="en-IN" sz="2400" dirty="0"/>
              <a:t>In feature selection, we aim to select the features which are highly dependent on the response. </a:t>
            </a:r>
            <a:endParaRPr lang="en-IN" sz="2400" dirty="0" smtClean="0"/>
          </a:p>
          <a:p>
            <a:r>
              <a:rPr lang="en-IN" sz="2400" dirty="0" smtClean="0"/>
              <a:t>When </a:t>
            </a:r>
            <a:r>
              <a:rPr lang="en-IN" sz="2400" dirty="0"/>
              <a:t>two features are independent, the observed count is close to the expected count, thus we will have smaller Chi-Square value. </a:t>
            </a:r>
            <a:endParaRPr lang="en-IN" sz="2400" dirty="0" smtClean="0"/>
          </a:p>
          <a:p>
            <a:r>
              <a:rPr lang="en-IN" sz="2400" dirty="0" smtClean="0"/>
              <a:t>So </a:t>
            </a:r>
            <a:r>
              <a:rPr lang="en-IN" sz="2400" dirty="0"/>
              <a:t>high Chi-Square value indicates that the hypothesis of independence is incorrect</a:t>
            </a:r>
            <a:r>
              <a:rPr lang="en-IN" sz="2400" dirty="0" smtClean="0"/>
              <a:t>.</a:t>
            </a:r>
          </a:p>
          <a:p>
            <a:r>
              <a:rPr lang="en-IN" sz="2400" dirty="0" smtClean="0"/>
              <a:t>In </a:t>
            </a:r>
            <a:r>
              <a:rPr lang="en-IN" sz="2400" dirty="0"/>
              <a:t>simple words, higher the Chi-Square value the feature is more dependent on the response and it can be selected for model training.</a:t>
            </a:r>
          </a:p>
          <a:p>
            <a:pPr marL="0" indent="0">
              <a:buNone/>
            </a:pPr>
            <a:r>
              <a:rPr lang="en-IN" sz="2400" b="1" dirty="0"/>
              <a:t>5. Accept or Reject the Null Hypothesis</a:t>
            </a:r>
            <a:endParaRPr lang="en-IN" sz="2400" dirty="0"/>
          </a:p>
          <a:p>
            <a:r>
              <a:rPr lang="en-IN" sz="2400" dirty="0"/>
              <a:t>With 95% confidence that is alpha = 0.05, we will check the calculated Chi-Square value falls in the acceptance or rejection region.</a:t>
            </a:r>
          </a:p>
          <a:p>
            <a:endParaRPr lang="en-IN" sz="2400" dirty="0"/>
          </a:p>
        </p:txBody>
      </p:sp>
    </p:spTree>
    <p:extLst>
      <p:ext uri="{BB962C8B-B14F-4D97-AF65-F5344CB8AC3E}">
        <p14:creationId xmlns:p14="http://schemas.microsoft.com/office/powerpoint/2010/main" val="393025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CA1DB50-F3D2-4120-BB5C-D96BAE334064}"/>
              </a:ext>
            </a:extLst>
          </p:cNvPr>
          <p:cNvSpPr>
            <a:spLocks noGrp="1"/>
          </p:cNvSpPr>
          <p:nvPr>
            <p:ph idx="1"/>
          </p:nvPr>
        </p:nvSpPr>
        <p:spPr>
          <a:xfrm>
            <a:off x="467544" y="1052736"/>
            <a:ext cx="8229600" cy="4525963"/>
          </a:xfrm>
        </p:spPr>
        <p:txBody>
          <a:bodyPr>
            <a:noAutofit/>
          </a:bodyPr>
          <a:lstStyle/>
          <a:p>
            <a:pPr marL="0" indent="0">
              <a:buNone/>
            </a:pPr>
            <a:r>
              <a:rPr lang="en-US" sz="2800" b="1" dirty="0">
                <a:latin typeface="Times New Roman" panose="02020603050405020304" pitchFamily="18" charset="0"/>
                <a:cs typeface="Times New Roman" panose="02020603050405020304" pitchFamily="18" charset="0"/>
              </a:rPr>
              <a:t>2</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System Requirements </a:t>
            </a:r>
            <a:endParaRPr lang="en-US" sz="2800" dirty="0">
              <a:latin typeface="Times New Roman" panose="02020603050405020304" pitchFamily="18" charset="0"/>
              <a:cs typeface="Times New Roman" panose="02020603050405020304" pitchFamily="18" charset="0"/>
            </a:endParaRPr>
          </a:p>
          <a:p>
            <a:pPr marL="400050" lvl="1" indent="0">
              <a:buNone/>
            </a:pP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Requirement Analysis and System Specification </a:t>
            </a:r>
          </a:p>
          <a:p>
            <a:pPr marL="400050" lvl="1" indent="0">
              <a:buNone/>
            </a:pP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Feasibility Study </a:t>
            </a:r>
          </a:p>
          <a:p>
            <a:pPr marL="400050" lvl="1" indent="0">
              <a:buNone/>
            </a:pPr>
            <a:r>
              <a:rPr lang="en-US" dirty="0" smtClean="0">
                <a:latin typeface="Times New Roman" panose="02020603050405020304" pitchFamily="18" charset="0"/>
                <a:cs typeface="Times New Roman" panose="02020603050405020304" pitchFamily="18" charset="0"/>
              </a:rPr>
              <a:t>       2.2.1 </a:t>
            </a:r>
            <a:r>
              <a:rPr lang="en-US" dirty="0">
                <a:latin typeface="Times New Roman" panose="02020603050405020304" pitchFamily="18" charset="0"/>
                <a:cs typeface="Times New Roman" panose="02020603050405020304" pitchFamily="18" charset="0"/>
              </a:rPr>
              <a:t>Technical Feasibility </a:t>
            </a:r>
          </a:p>
          <a:p>
            <a:pPr marL="400050" lvl="1" indent="0">
              <a:buNone/>
            </a:pPr>
            <a:r>
              <a:rPr lang="en-US" dirty="0" smtClean="0">
                <a:latin typeface="Times New Roman" panose="02020603050405020304" pitchFamily="18" charset="0"/>
                <a:cs typeface="Times New Roman" panose="02020603050405020304" pitchFamily="18" charset="0"/>
              </a:rPr>
              <a:t>       2</a:t>
            </a:r>
            <a:r>
              <a:rPr lang="en-US" dirty="0" smtClean="0">
                <a:latin typeface="Times New Roman" panose="02020603050405020304" pitchFamily="18" charset="0"/>
                <a:cs typeface="Times New Roman" panose="02020603050405020304" pitchFamily="18" charset="0"/>
              </a:rPr>
              <a:t>.2.2 </a:t>
            </a:r>
            <a:r>
              <a:rPr lang="en-US" dirty="0">
                <a:latin typeface="Times New Roman" panose="02020603050405020304" pitchFamily="18" charset="0"/>
                <a:cs typeface="Times New Roman" panose="02020603050405020304" pitchFamily="18" charset="0"/>
              </a:rPr>
              <a:t>Operational Feasibility </a:t>
            </a:r>
          </a:p>
          <a:p>
            <a:pPr marL="400050" lvl="1" indent="0">
              <a:buNone/>
            </a:pPr>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.3 </a:t>
            </a:r>
            <a:r>
              <a:rPr lang="en-US" dirty="0">
                <a:latin typeface="Times New Roman" panose="02020603050405020304" pitchFamily="18" charset="0"/>
                <a:cs typeface="Times New Roman" panose="02020603050405020304" pitchFamily="18" charset="0"/>
              </a:rPr>
              <a:t>Software Requirements Specification </a:t>
            </a:r>
          </a:p>
          <a:p>
            <a:pPr marL="0" indent="0">
              <a:buNone/>
            </a:pPr>
            <a:r>
              <a:rPr lang="en-US" sz="2800" b="1" dirty="0" smtClean="0">
                <a:latin typeface="Times New Roman" panose="02020603050405020304" pitchFamily="18" charset="0"/>
                <a:cs typeface="Times New Roman" panose="02020603050405020304" pitchFamily="18" charset="0"/>
              </a:rPr>
              <a:t>3</a:t>
            </a:r>
            <a:r>
              <a:rPr lang="en-US" sz="2800" b="1"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Proposed Method </a:t>
            </a: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4 Implementation and Experimental Analysis </a:t>
            </a:r>
            <a:endParaRPr lang="en-US" sz="2800"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5 Conclusion and Scope</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99782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A85AF6-757A-4572-930A-AE1809771A3C}"/>
              </a:ext>
            </a:extLst>
          </p:cNvPr>
          <p:cNvSpPr>
            <a:spLocks noGrp="1"/>
          </p:cNvSpPr>
          <p:nvPr>
            <p:ph idx="1"/>
          </p:nvPr>
        </p:nvSpPr>
        <p:spPr>
          <a:xfrm>
            <a:off x="457200" y="1196752"/>
            <a:ext cx="8229600" cy="5184576"/>
          </a:xfrm>
        </p:spPr>
        <p:txBody>
          <a:bodyPr>
            <a:normAutofit/>
          </a:bodyPr>
          <a:lstStyle/>
          <a:p>
            <a:pPr marL="0" indent="0">
              <a:buNone/>
            </a:pPr>
            <a:r>
              <a:rPr lang="en-US" sz="2800" b="1" dirty="0"/>
              <a:t>5.2.2 Random forest as a feature selection </a:t>
            </a:r>
            <a:r>
              <a:rPr lang="en-US" sz="2800" dirty="0"/>
              <a:t>Feature selection using Random forest comes under the category of Embedded methods. Embedded methods combine the qualities of filter and wrapper methods.</a:t>
            </a:r>
          </a:p>
          <a:p>
            <a:pPr lvl="1">
              <a:buFont typeface="Wingdings" panose="05000000000000000000" pitchFamily="2" charset="2"/>
              <a:buChar char="§"/>
            </a:pPr>
            <a:r>
              <a:rPr lang="en-US" sz="2600" dirty="0"/>
              <a:t>Number of decision trees are built over a random extraction of the observations from the dataset and a random extraction of the features</a:t>
            </a:r>
            <a:r>
              <a:rPr lang="en-US" sz="2400" dirty="0"/>
              <a:t>. </a:t>
            </a:r>
          </a:p>
          <a:p>
            <a:pPr lvl="1">
              <a:buFont typeface="Wingdings" panose="05000000000000000000" pitchFamily="2" charset="2"/>
              <a:buChar char="§"/>
            </a:pPr>
            <a:r>
              <a:rPr lang="en-US" sz="2400" dirty="0"/>
              <a:t>Nodes with the greatest decrease in impurity happen at the start of the trees, while notes with the least decrease in impurity occur at the end of trees. Thus, by pruning trees below a particular node, we can create a subset of the most important features.</a:t>
            </a:r>
          </a:p>
        </p:txBody>
      </p:sp>
    </p:spTree>
    <p:extLst>
      <p:ext uri="{BB962C8B-B14F-4D97-AF65-F5344CB8AC3E}">
        <p14:creationId xmlns:p14="http://schemas.microsoft.com/office/powerpoint/2010/main" val="1217197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6AADF7-0142-4604-9244-6E9A33BB3F1F}"/>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A38F3A65-57A3-491F-8C6D-4EB483373B61}"/>
              </a:ext>
            </a:extLst>
          </p:cNvPr>
          <p:cNvSpPr>
            <a:spLocks noGrp="1"/>
          </p:cNvSpPr>
          <p:nvPr>
            <p:ph idx="1"/>
          </p:nvPr>
        </p:nvSpPr>
        <p:spPr/>
        <p:txBody>
          <a:bodyPr>
            <a:normAutofit fontScale="40000" lnSpcReduction="20000"/>
          </a:bodyPr>
          <a:lstStyle/>
          <a:p>
            <a:pPr marL="0" indent="0">
              <a:buNone/>
            </a:pPr>
            <a:r>
              <a:rPr lang="en-US" sz="7000" b="1" dirty="0"/>
              <a:t>5.3 Algorithms Used</a:t>
            </a:r>
          </a:p>
          <a:p>
            <a:pPr marL="0" indent="0">
              <a:buNone/>
            </a:pPr>
            <a:r>
              <a:rPr lang="en-US" sz="6500" b="1" dirty="0"/>
              <a:t>     5.3.1 Random Forest Algorithm </a:t>
            </a:r>
            <a:endParaRPr lang="en-US" sz="6500" dirty="0"/>
          </a:p>
          <a:p>
            <a:pPr lvl="1">
              <a:buFont typeface="Wingdings" panose="05000000000000000000" pitchFamily="2" charset="2"/>
              <a:buChar char="§"/>
            </a:pPr>
            <a:r>
              <a:rPr lang="en-US" sz="5500" dirty="0"/>
              <a:t>First, start with the selection of random samples from a given dataset. </a:t>
            </a:r>
          </a:p>
          <a:p>
            <a:pPr lvl="1">
              <a:buFont typeface="Wingdings" panose="05000000000000000000" pitchFamily="2" charset="2"/>
              <a:buChar char="§"/>
            </a:pPr>
            <a:r>
              <a:rPr lang="en-US" sz="5500" dirty="0"/>
              <a:t>Next, this algorithm will construct a decision tree for every sample. Then it will get the prediction result from every decision tree. The decision tree is a decision support tool. Decision contains set of rules. These rules are constructed by using information gain and Gini index calculations</a:t>
            </a:r>
            <a:r>
              <a:rPr lang="en-US" sz="6000" dirty="0"/>
              <a:t>. </a:t>
            </a:r>
          </a:p>
          <a:p>
            <a:pPr lvl="1">
              <a:buFont typeface="Wingdings" panose="05000000000000000000" pitchFamily="2" charset="2"/>
              <a:buChar char="§"/>
            </a:pPr>
            <a:r>
              <a:rPr lang="en-US" sz="5500" dirty="0"/>
              <a:t>In this step, voting will be performed for every predicted result. </a:t>
            </a:r>
          </a:p>
          <a:p>
            <a:pPr lvl="1">
              <a:buFont typeface="Wingdings" panose="05000000000000000000" pitchFamily="2" charset="2"/>
              <a:buChar char="§"/>
            </a:pPr>
            <a:r>
              <a:rPr lang="en-US" sz="5500" dirty="0"/>
              <a:t>At last, select the most voted prediction result as the final prediction result.</a:t>
            </a:r>
            <a:br>
              <a:rPr lang="en-US" sz="5500" dirty="0"/>
            </a:br>
            <a:r>
              <a:rPr lang="en-US" sz="5100" dirty="0"/>
              <a:t/>
            </a:r>
            <a:br>
              <a:rPr lang="en-US" sz="5100" dirty="0"/>
            </a:br>
            <a:endParaRPr lang="en-US" sz="5100" dirty="0"/>
          </a:p>
        </p:txBody>
      </p:sp>
    </p:spTree>
    <p:extLst>
      <p:ext uri="{BB962C8B-B14F-4D97-AF65-F5344CB8AC3E}">
        <p14:creationId xmlns:p14="http://schemas.microsoft.com/office/powerpoint/2010/main" val="1844905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434B85-D71F-4C32-9A3F-99E87B1EAE82}"/>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1B86F8C7-1733-4C79-9AA6-80070943A15F}"/>
              </a:ext>
            </a:extLst>
          </p:cNvPr>
          <p:cNvSpPr>
            <a:spLocks noGrp="1"/>
          </p:cNvSpPr>
          <p:nvPr>
            <p:ph idx="1"/>
          </p:nvPr>
        </p:nvSpPr>
        <p:spPr/>
        <p:txBody>
          <a:bodyPr>
            <a:normAutofit fontScale="85000" lnSpcReduction="20000"/>
          </a:bodyPr>
          <a:lstStyle/>
          <a:p>
            <a:pPr marL="0" indent="0">
              <a:buNone/>
            </a:pPr>
            <a:r>
              <a:rPr lang="en-US" sz="2600" b="1" dirty="0"/>
              <a:t>5.3.2 Classification Algorithms</a:t>
            </a:r>
            <a:r>
              <a:rPr lang="en-US" sz="2600" dirty="0"/>
              <a:t>- </a:t>
            </a:r>
            <a:r>
              <a:rPr lang="en-US" sz="2600" b="1" dirty="0"/>
              <a:t>Naïve Bayes</a:t>
            </a:r>
          </a:p>
          <a:p>
            <a:r>
              <a:rPr lang="en-US" dirty="0"/>
              <a:t>Naive Bayes is a statistical classification technique based on Bayes Theorem. It is one of the simplest supervised learning algorithms. Naive Bayes classifier is the fast, accurate and reliable algorithm. Naive Bayes classifiers have high accuracy and speed on large datasets. </a:t>
            </a:r>
            <a:endParaRPr lang="en-US" sz="2800" dirty="0"/>
          </a:p>
          <a:p>
            <a:r>
              <a:rPr lang="en-US" dirty="0"/>
              <a:t>Naive Bayes classifier assumes that the effect of a particular feature in a class is independent of other features. This assumption simplifies computation, and that's why it is considered as naive. This assumption is called class conditional independence. The below Bayes’ equation helps to find conditional probability. </a:t>
            </a:r>
            <a:endParaRPr lang="en-US" sz="2800" dirty="0"/>
          </a:p>
          <a:p>
            <a:pPr marL="0" indent="0">
              <a:buNone/>
            </a:pPr>
            <a:endParaRPr lang="en-US" sz="2600" dirty="0"/>
          </a:p>
        </p:txBody>
      </p:sp>
    </p:spTree>
    <p:extLst>
      <p:ext uri="{BB962C8B-B14F-4D97-AF65-F5344CB8AC3E}">
        <p14:creationId xmlns:p14="http://schemas.microsoft.com/office/powerpoint/2010/main" val="2199027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E1C15BE-A592-477B-9594-3595785B7CCB}"/>
              </a:ext>
            </a:extLst>
          </p:cNvPr>
          <p:cNvSpPr>
            <a:spLocks noGrp="1"/>
          </p:cNvSpPr>
          <p:nvPr>
            <p:ph idx="1"/>
          </p:nvPr>
        </p:nvSpPr>
        <p:spPr>
          <a:xfrm>
            <a:off x="457200" y="908720"/>
            <a:ext cx="8229600" cy="5217443"/>
          </a:xfrm>
        </p:spPr>
        <p:txBody>
          <a:bodyPr>
            <a:normAutofit fontScale="92500" lnSpcReduction="20000"/>
          </a:bodyPr>
          <a:lstStyle/>
          <a:p>
            <a:pPr marL="0" indent="0">
              <a:buNone/>
            </a:pPr>
            <a:r>
              <a:rPr lang="en-IN" dirty="0"/>
              <a:t>The below </a:t>
            </a:r>
            <a:r>
              <a:rPr lang="en-IN" dirty="0" err="1" smtClean="0"/>
              <a:t>Baye’s</a:t>
            </a:r>
            <a:r>
              <a:rPr lang="en-IN" dirty="0" smtClean="0"/>
              <a:t> </a:t>
            </a:r>
            <a:r>
              <a:rPr lang="en-IN" dirty="0"/>
              <a:t>equation helps to find conditional probability.</a:t>
            </a:r>
          </a:p>
          <a:p>
            <a:pPr marL="0" indent="0">
              <a:buNone/>
            </a:pPr>
            <a:r>
              <a:rPr lang="en-IN" dirty="0"/>
              <a:t> </a:t>
            </a:r>
            <a:endParaRPr lang="en-US" dirty="0" smtClean="0"/>
          </a:p>
          <a:p>
            <a:pPr marL="0" indent="0">
              <a:buNone/>
            </a:pPr>
            <a:endParaRPr lang="en-US" dirty="0"/>
          </a:p>
          <a:p>
            <a:endParaRPr lang="en-US" dirty="0" smtClean="0"/>
          </a:p>
          <a:p>
            <a:r>
              <a:rPr lang="en-US" dirty="0"/>
              <a:t> P(y/x) is posterior probability. </a:t>
            </a:r>
          </a:p>
          <a:p>
            <a:r>
              <a:rPr lang="en-US" dirty="0"/>
              <a:t>P(x/y) is likelihood probability. </a:t>
            </a:r>
          </a:p>
          <a:p>
            <a:r>
              <a:rPr lang="en-US" dirty="0"/>
              <a:t>P(y) is class prior probability. </a:t>
            </a:r>
          </a:p>
          <a:p>
            <a:r>
              <a:rPr lang="en-US" dirty="0"/>
              <a:t>P(x) is predicator prior probability. </a:t>
            </a:r>
          </a:p>
          <a:p>
            <a:pPr marL="0" indent="0">
              <a:buNone/>
            </a:pPr>
            <a:r>
              <a:rPr lang="en-US" dirty="0"/>
              <a:t/>
            </a:r>
            <a:br>
              <a:rPr lang="en-US" dirty="0"/>
            </a:br>
            <a:endParaRPr lang="en-US" dirty="0"/>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2627784" y="1772816"/>
            <a:ext cx="2808312" cy="936104"/>
          </a:xfrm>
          <a:prstGeom prst="rect">
            <a:avLst/>
          </a:prstGeom>
        </p:spPr>
      </p:pic>
    </p:spTree>
    <p:extLst>
      <p:ext uri="{BB962C8B-B14F-4D97-AF65-F5344CB8AC3E}">
        <p14:creationId xmlns:p14="http://schemas.microsoft.com/office/powerpoint/2010/main" val="2380464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C20F804-6EC2-4CF1-B50F-B5F0BE9071EF}"/>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9028FAFA-FE75-47FA-B640-F280A9D3BAD7}"/>
              </a:ext>
            </a:extLst>
          </p:cNvPr>
          <p:cNvSpPr>
            <a:spLocks noGrp="1"/>
          </p:cNvSpPr>
          <p:nvPr>
            <p:ph idx="1"/>
          </p:nvPr>
        </p:nvSpPr>
        <p:spPr/>
        <p:txBody>
          <a:bodyPr>
            <a:normAutofit/>
          </a:bodyPr>
          <a:lstStyle/>
          <a:p>
            <a:pPr marL="0" indent="0">
              <a:buNone/>
            </a:pPr>
            <a:r>
              <a:rPr lang="en-US" b="1" dirty="0"/>
              <a:t>Algorithm </a:t>
            </a:r>
            <a:endParaRPr lang="en-US" dirty="0"/>
          </a:p>
          <a:p>
            <a:pPr marL="914400" lvl="1" indent="-514350">
              <a:buFont typeface="+mj-lt"/>
              <a:buAutoNum type="arabicPeriod"/>
            </a:pPr>
            <a:r>
              <a:rPr lang="en-US" dirty="0"/>
              <a:t>Calculate the prior probability for given class labels </a:t>
            </a:r>
          </a:p>
          <a:p>
            <a:pPr marL="914400" lvl="1" indent="-514350">
              <a:buFont typeface="+mj-lt"/>
              <a:buAutoNum type="arabicPeriod"/>
            </a:pPr>
            <a:r>
              <a:rPr lang="en-US" dirty="0"/>
              <a:t>Find Likelihood probability with each attribute for each class </a:t>
            </a:r>
          </a:p>
          <a:p>
            <a:pPr marL="914400" lvl="1" indent="-514350">
              <a:buFont typeface="+mj-lt"/>
              <a:buAutoNum type="arabicPeriod"/>
            </a:pPr>
            <a:r>
              <a:rPr lang="en-US" dirty="0"/>
              <a:t>Put these value in Bayes Formula and calculate posterior probability. </a:t>
            </a:r>
          </a:p>
          <a:p>
            <a:pPr marL="914400" lvl="1" indent="-514350">
              <a:buFont typeface="+mj-lt"/>
              <a:buAutoNum type="arabicPeriod"/>
            </a:pPr>
            <a:r>
              <a:rPr lang="en-US" dirty="0"/>
              <a:t>See which class has a higher probability, given the input belongs to the higher probability class.</a:t>
            </a:r>
          </a:p>
          <a:p>
            <a:pPr marL="0" indent="0">
              <a:buNone/>
            </a:pPr>
            <a:endParaRPr lang="en-US" dirty="0"/>
          </a:p>
        </p:txBody>
      </p:sp>
    </p:spTree>
    <p:extLst>
      <p:ext uri="{BB962C8B-B14F-4D97-AF65-F5344CB8AC3E}">
        <p14:creationId xmlns:p14="http://schemas.microsoft.com/office/powerpoint/2010/main" val="512805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DA6F92-477B-4F63-B174-95B132793B07}"/>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587C9659-8207-4A34-A1A6-A4995AB3E04A}"/>
              </a:ext>
            </a:extLst>
          </p:cNvPr>
          <p:cNvSpPr>
            <a:spLocks noGrp="1"/>
          </p:cNvSpPr>
          <p:nvPr>
            <p:ph idx="1"/>
          </p:nvPr>
        </p:nvSpPr>
        <p:spPr/>
        <p:txBody>
          <a:bodyPr>
            <a:normAutofit/>
          </a:bodyPr>
          <a:lstStyle/>
          <a:p>
            <a:pPr marL="0" indent="0">
              <a:buNone/>
            </a:pPr>
            <a:r>
              <a:rPr lang="en-US" sz="2800" b="1" dirty="0"/>
              <a:t>5.3.3 Decision Tree </a:t>
            </a:r>
          </a:p>
          <a:p>
            <a:pPr marL="400050" lvl="1" indent="0">
              <a:buNone/>
            </a:pPr>
            <a:r>
              <a:rPr lang="en-US" dirty="0"/>
              <a:t>The decision tree classifier creates the classification model by building a decision tree. Decision Tree algorithms are referred to as CART (Classification and Regression Trees). Decision tree is constructed from given attributes on the basis of Gini index impurity. Decision tree can contract for both continuous and categorical target variables. </a:t>
            </a:r>
            <a:endParaRPr lang="en-US" sz="2400" dirty="0"/>
          </a:p>
          <a:p>
            <a:pPr marL="0" indent="0">
              <a:buNone/>
            </a:pPr>
            <a:endParaRPr lang="en-US" sz="2800" dirty="0"/>
          </a:p>
        </p:txBody>
      </p:sp>
    </p:spTree>
    <p:extLst>
      <p:ext uri="{BB962C8B-B14F-4D97-AF65-F5344CB8AC3E}">
        <p14:creationId xmlns:p14="http://schemas.microsoft.com/office/powerpoint/2010/main" val="9903832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104CD2-E870-4A5C-A216-AA8DD81589E4}"/>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457BB87-5B91-4871-AFF2-F04BF4B110EA}"/>
              </a:ext>
            </a:extLst>
          </p:cNvPr>
          <p:cNvSpPr>
            <a:spLocks noGrp="1"/>
          </p:cNvSpPr>
          <p:nvPr>
            <p:ph idx="1"/>
          </p:nvPr>
        </p:nvSpPr>
        <p:spPr/>
        <p:txBody>
          <a:bodyPr>
            <a:normAutofit fontScale="92500" lnSpcReduction="20000"/>
          </a:bodyPr>
          <a:lstStyle/>
          <a:p>
            <a:pPr marL="0" indent="0">
              <a:buNone/>
            </a:pPr>
            <a:r>
              <a:rPr lang="en-US" sz="3300" b="1" dirty="0"/>
              <a:t>Decision Tree Algorithm </a:t>
            </a:r>
            <a:endParaRPr lang="en-US" sz="3300" dirty="0"/>
          </a:p>
          <a:p>
            <a:pPr marL="914400" lvl="1" indent="-514350">
              <a:buFont typeface="+mj-lt"/>
              <a:buAutoNum type="arabicPeriod"/>
            </a:pPr>
            <a:r>
              <a:rPr lang="en-US" sz="3000" dirty="0"/>
              <a:t>Place the best attribute of the dataset at the root of the tree. </a:t>
            </a:r>
          </a:p>
          <a:p>
            <a:pPr marL="914400" lvl="1" indent="-514350">
              <a:buFont typeface="+mj-lt"/>
              <a:buAutoNum type="arabicPeriod"/>
            </a:pPr>
            <a:r>
              <a:rPr lang="en-US" sz="3000" dirty="0"/>
              <a:t>Split the training set into subsets. Subsets should be made in such a way that </a:t>
            </a:r>
          </a:p>
          <a:p>
            <a:pPr marL="914400" lvl="1" indent="-514350">
              <a:buFont typeface="+mj-lt"/>
              <a:buAutoNum type="arabicPeriod"/>
            </a:pPr>
            <a:r>
              <a:rPr lang="en-US" sz="3000" dirty="0"/>
              <a:t>Each subset contains data with the same value for an attribute. </a:t>
            </a:r>
          </a:p>
          <a:p>
            <a:pPr marL="914400" lvl="1" indent="-514350">
              <a:buFont typeface="+mj-lt"/>
              <a:buAutoNum type="arabicPeriod"/>
            </a:pPr>
            <a:r>
              <a:rPr lang="en-US" sz="3000" dirty="0"/>
              <a:t>Repeat step 1 and step 2 on each subset until it finds leaf nodes in all the branches of the tree. </a:t>
            </a:r>
          </a:p>
          <a:p>
            <a:pPr marL="0" indent="0">
              <a:buNone/>
            </a:pPr>
            <a:r>
              <a:rPr lang="en-US" dirty="0"/>
              <a:t/>
            </a:r>
            <a:br>
              <a:rPr lang="en-US" dirty="0"/>
            </a:br>
            <a:endParaRPr lang="en-US" dirty="0"/>
          </a:p>
        </p:txBody>
      </p:sp>
    </p:spTree>
    <p:extLst>
      <p:ext uri="{BB962C8B-B14F-4D97-AF65-F5344CB8AC3E}">
        <p14:creationId xmlns:p14="http://schemas.microsoft.com/office/powerpoint/2010/main" val="2834552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5F36DC-414E-42C2-B80B-989A5EFA808A}"/>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E0073434-77A1-46E1-99E8-9C68BEBE484B}"/>
              </a:ext>
            </a:extLst>
          </p:cNvPr>
          <p:cNvSpPr>
            <a:spLocks noGrp="1"/>
          </p:cNvSpPr>
          <p:nvPr>
            <p:ph idx="1"/>
          </p:nvPr>
        </p:nvSpPr>
        <p:spPr/>
        <p:txBody>
          <a:bodyPr>
            <a:normAutofit fontScale="92500" lnSpcReduction="20000"/>
          </a:bodyPr>
          <a:lstStyle/>
          <a:p>
            <a:pPr marL="0" indent="0">
              <a:buNone/>
            </a:pPr>
            <a:r>
              <a:rPr lang="en-US" sz="3000" b="1" dirty="0"/>
              <a:t>Assumptions while creating Decision Tree</a:t>
            </a:r>
            <a:r>
              <a:rPr lang="en-US" b="1" dirty="0"/>
              <a:t> </a:t>
            </a:r>
            <a:endParaRPr lang="en-US" dirty="0"/>
          </a:p>
          <a:p>
            <a:pPr marL="857250" lvl="1" indent="-457200">
              <a:buFont typeface="Wingdings" panose="05000000000000000000" pitchFamily="2" charset="2"/>
              <a:buChar char="§"/>
            </a:pPr>
            <a:r>
              <a:rPr lang="en-US" sz="2900" dirty="0"/>
              <a:t>At the beginning, the whole training set is considered as the root. </a:t>
            </a:r>
          </a:p>
          <a:p>
            <a:pPr marL="857250" lvl="1" indent="-457200">
              <a:buFont typeface="Wingdings" panose="05000000000000000000" pitchFamily="2" charset="2"/>
              <a:buChar char="§"/>
            </a:pPr>
            <a:r>
              <a:rPr lang="en-US" sz="2900" dirty="0"/>
              <a:t>Feature values are preferred to be categorical. If the values are continuous then they are discretized prior to building the model. </a:t>
            </a:r>
          </a:p>
          <a:p>
            <a:pPr marL="857250" lvl="1" indent="-457200">
              <a:buFont typeface="Wingdings" panose="05000000000000000000" pitchFamily="2" charset="2"/>
              <a:buChar char="§"/>
            </a:pPr>
            <a:r>
              <a:rPr lang="en-US" sz="2900" dirty="0"/>
              <a:t>Records are distributed recursively on the basis of attribute values. </a:t>
            </a:r>
          </a:p>
          <a:p>
            <a:pPr marL="857250" lvl="1" indent="-457200">
              <a:buFont typeface="Wingdings" panose="05000000000000000000" pitchFamily="2" charset="2"/>
              <a:buChar char="§"/>
            </a:pPr>
            <a:r>
              <a:rPr lang="en-US" sz="2900" dirty="0"/>
              <a:t>Order to placing attributes as root or internal node of the tree is done by using some statistical approach. </a:t>
            </a:r>
          </a:p>
        </p:txBody>
      </p:sp>
    </p:spTree>
    <p:extLst>
      <p:ext uri="{BB962C8B-B14F-4D97-AF65-F5344CB8AC3E}">
        <p14:creationId xmlns:p14="http://schemas.microsoft.com/office/powerpoint/2010/main" val="13361713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7E9173-BE45-42DE-926D-5D9DFAFB637A}"/>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37DF105C-C86B-4C03-96AE-6EEFC3CD189C}"/>
              </a:ext>
            </a:extLst>
          </p:cNvPr>
          <p:cNvSpPr>
            <a:spLocks noGrp="1"/>
          </p:cNvSpPr>
          <p:nvPr>
            <p:ph idx="1"/>
          </p:nvPr>
        </p:nvSpPr>
        <p:spPr/>
        <p:txBody>
          <a:bodyPr>
            <a:normAutofit/>
          </a:bodyPr>
          <a:lstStyle/>
          <a:p>
            <a:pPr marL="0" indent="0">
              <a:buNone/>
            </a:pPr>
            <a:r>
              <a:rPr lang="en-US" sz="2800" b="1" dirty="0"/>
              <a:t>5.3.4 Gradient Boosting classifier</a:t>
            </a:r>
          </a:p>
          <a:p>
            <a:pPr marL="400050" lvl="1" indent="0">
              <a:buNone/>
            </a:pPr>
            <a:r>
              <a:rPr lang="en-US" dirty="0"/>
              <a:t>Gradient boosting classifier is a machine learning algorithms that combine many weak learning models together to create a strong predictive model. Decision trees are usually used when doing gradient boosting. Gradient boosting models are becoming popular because of their effectiveness at classifying complex datasets. </a:t>
            </a:r>
          </a:p>
        </p:txBody>
      </p:sp>
    </p:spTree>
    <p:extLst>
      <p:ext uri="{BB962C8B-B14F-4D97-AF65-F5344CB8AC3E}">
        <p14:creationId xmlns:p14="http://schemas.microsoft.com/office/powerpoint/2010/main" val="2928356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6A93FEE-E215-4E97-B79E-8E3E3AB1A428}"/>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DCC0C38E-69FC-4A67-92E4-408A18EDDE55}"/>
              </a:ext>
            </a:extLst>
          </p:cNvPr>
          <p:cNvSpPr>
            <a:spLocks noGrp="1"/>
          </p:cNvSpPr>
          <p:nvPr>
            <p:ph idx="1"/>
          </p:nvPr>
        </p:nvSpPr>
        <p:spPr/>
        <p:txBody>
          <a:bodyPr>
            <a:normAutofit fontScale="92500" lnSpcReduction="20000"/>
          </a:bodyPr>
          <a:lstStyle/>
          <a:p>
            <a:pPr marL="0" indent="0">
              <a:buNone/>
            </a:pPr>
            <a:r>
              <a:rPr lang="en-US" sz="3300" b="1" dirty="0"/>
              <a:t>Steps to perform Gradient Boosting </a:t>
            </a:r>
            <a:endParaRPr lang="en-US" sz="3300" dirty="0"/>
          </a:p>
          <a:p>
            <a:pPr marL="400050" lvl="1" indent="0">
              <a:buNone/>
            </a:pPr>
            <a:r>
              <a:rPr lang="en-US" sz="3000" dirty="0"/>
              <a:t>In order to implement a gradient boosting classifier, we'll need to carry out a number of Different steps. We'll need to: </a:t>
            </a:r>
          </a:p>
          <a:p>
            <a:pPr marL="1257300" lvl="2" indent="-457200">
              <a:buFont typeface="Wingdings" panose="05000000000000000000" pitchFamily="2" charset="2"/>
              <a:buChar char="§"/>
            </a:pPr>
            <a:r>
              <a:rPr lang="en-US" sz="3000" dirty="0"/>
              <a:t>Fit the model </a:t>
            </a:r>
          </a:p>
          <a:p>
            <a:pPr marL="1257300" lvl="2" indent="-457200">
              <a:buFont typeface="Wingdings" panose="05000000000000000000" pitchFamily="2" charset="2"/>
              <a:buChar char="§"/>
            </a:pPr>
            <a:r>
              <a:rPr lang="en-US" sz="3000" dirty="0"/>
              <a:t>Tune the model's parameters and hyper parameters (learning rate)</a:t>
            </a:r>
          </a:p>
          <a:p>
            <a:pPr marL="1257300" lvl="2" indent="-457200">
              <a:buFont typeface="Wingdings" panose="05000000000000000000" pitchFamily="2" charset="2"/>
              <a:buChar char="§"/>
            </a:pPr>
            <a:r>
              <a:rPr lang="en-US" sz="3000" dirty="0"/>
              <a:t>Make predictions </a:t>
            </a:r>
          </a:p>
          <a:p>
            <a:pPr marL="1257300" lvl="2" indent="-457200">
              <a:buFont typeface="Wingdings" panose="05000000000000000000" pitchFamily="2" charset="2"/>
              <a:buChar char="§"/>
            </a:pPr>
            <a:r>
              <a:rPr lang="en-US" sz="3000" dirty="0"/>
              <a:t>Interpret the results </a:t>
            </a:r>
          </a:p>
          <a:p>
            <a:pPr marL="0" indent="0">
              <a:buNone/>
            </a:pPr>
            <a:r>
              <a:rPr lang="en-US" dirty="0"/>
              <a:t/>
            </a:r>
            <a:br>
              <a:rPr lang="en-US" dirty="0"/>
            </a:br>
            <a:endParaRPr lang="en-US" dirty="0"/>
          </a:p>
        </p:txBody>
      </p:sp>
    </p:spTree>
    <p:extLst>
      <p:ext uri="{BB962C8B-B14F-4D97-AF65-F5344CB8AC3E}">
        <p14:creationId xmlns:p14="http://schemas.microsoft.com/office/powerpoint/2010/main" val="648722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5488" y="476672"/>
            <a:ext cx="8229600" cy="922114"/>
          </a:xfrm>
        </p:spPr>
        <p:txBody>
          <a:bodyPr>
            <a:normAutofit/>
          </a:bodyPr>
          <a:lstStyle/>
          <a:p>
            <a:r>
              <a:rPr lang="en-IN" sz="2800" b="1" dirty="0" smtClean="0">
                <a:latin typeface="Times New Roman" panose="02020603050405020304" pitchFamily="18" charset="0"/>
                <a:cs typeface="Times New Roman" panose="02020603050405020304" pitchFamily="18" charset="0"/>
              </a:rPr>
              <a:t>1.Introduction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9768" y="1268760"/>
            <a:ext cx="8534720" cy="5040560"/>
          </a:xfrm>
        </p:spPr>
        <p:txBody>
          <a:bodyPr>
            <a:noAutofit/>
          </a:bodyPr>
          <a:lstStyle/>
          <a:p>
            <a:pPr marL="0" indent="0">
              <a:buNone/>
            </a:pPr>
            <a:r>
              <a:rPr lang="en-IN" sz="2600" b="1" dirty="0">
                <a:latin typeface="Times New Roman" panose="02020603050405020304" pitchFamily="18" charset="0"/>
                <a:cs typeface="Times New Roman" panose="02020603050405020304" pitchFamily="18" charset="0"/>
              </a:rPr>
              <a:t>1.1 Problem Statement </a:t>
            </a:r>
          </a:p>
          <a:p>
            <a:r>
              <a:rPr lang="en-IN" sz="2400" dirty="0">
                <a:latin typeface="Times New Roman" panose="02020603050405020304" pitchFamily="18" charset="0"/>
                <a:cs typeface="Times New Roman" panose="02020603050405020304" pitchFamily="18" charset="0"/>
              </a:rPr>
              <a:t>A comparative study of various algorithms for classification of different cancer types using different Gene Expression datasets. </a:t>
            </a:r>
            <a:endParaRPr lang="en-IN" sz="2400" dirty="0" smtClean="0">
              <a:latin typeface="Times New Roman" panose="02020603050405020304" pitchFamily="18" charset="0"/>
              <a:cs typeface="Times New Roman" panose="02020603050405020304" pitchFamily="18" charset="0"/>
            </a:endParaRPr>
          </a:p>
          <a:p>
            <a:pPr marL="0" indent="0">
              <a:buNone/>
            </a:pPr>
            <a:r>
              <a:rPr lang="en-IN" sz="2600" b="1" dirty="0" smtClean="0">
                <a:latin typeface="Times New Roman" panose="02020603050405020304" pitchFamily="18" charset="0"/>
                <a:cs typeface="Times New Roman" panose="02020603050405020304" pitchFamily="18" charset="0"/>
              </a:rPr>
              <a:t>1.2 General Introduction</a:t>
            </a:r>
          </a:p>
          <a:p>
            <a:r>
              <a:rPr lang="en-IN" sz="2400" dirty="0">
                <a:latin typeface="Times New Roman" panose="02020603050405020304" pitchFamily="18" charset="0"/>
                <a:cs typeface="Times New Roman" panose="02020603050405020304" pitchFamily="18" charset="0"/>
              </a:rPr>
              <a:t>Cancer research is one of the major research areas in the medical field. </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Previously, cancer classification has always been morphological, and clinical based. </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In order to gain a better insight into the problem of cancer classification, systematic approaches based on global gene expression analysis have been proposed</a:t>
            </a:r>
            <a:r>
              <a:rPr lang="en-IN" sz="2400" dirty="0" smtClean="0">
                <a:latin typeface="Times New Roman" panose="02020603050405020304" pitchFamily="18" charset="0"/>
                <a:cs typeface="Times New Roman" panose="02020603050405020304" pitchFamily="18" charset="0"/>
              </a:rPr>
              <a:t>.</a:t>
            </a:r>
          </a:p>
          <a:p>
            <a:endParaRPr lang="en-IN" sz="2400" dirty="0" smtClean="0">
              <a:latin typeface="Times New Roman" panose="02020603050405020304" pitchFamily="18" charset="0"/>
              <a:cs typeface="Times New Roman" panose="02020603050405020304" pitchFamily="18" charset="0"/>
            </a:endParaRPr>
          </a:p>
          <a:p>
            <a:endParaRPr lang="en-IN" sz="2600" dirty="0" smtClean="0">
              <a:latin typeface="Times New Roman" panose="02020603050405020304" pitchFamily="18" charset="0"/>
              <a:cs typeface="Times New Roman" panose="02020603050405020304" pitchFamily="18" charset="0"/>
            </a:endParaRPr>
          </a:p>
          <a:p>
            <a:endParaRPr lang="en-IN" sz="2600" b="1" dirty="0">
              <a:latin typeface="Times New Roman" panose="02020603050405020304" pitchFamily="18" charset="0"/>
              <a:cs typeface="Times New Roman" panose="02020603050405020304" pitchFamily="18" charset="0"/>
            </a:endParaRPr>
          </a:p>
          <a:p>
            <a:endParaRPr lang="en-IN" sz="2600" b="1"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37184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89E9F4-BB41-4302-A6EF-A347E6B1820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57CCFCD-8A7D-4481-A1CE-4E8FD608E2BF}"/>
              </a:ext>
            </a:extLst>
          </p:cNvPr>
          <p:cNvSpPr>
            <a:spLocks noGrp="1"/>
          </p:cNvSpPr>
          <p:nvPr>
            <p:ph idx="1"/>
          </p:nvPr>
        </p:nvSpPr>
        <p:spPr/>
        <p:txBody>
          <a:bodyPr>
            <a:normAutofit/>
          </a:bodyPr>
          <a:lstStyle/>
          <a:p>
            <a:pPr marL="0" indent="0">
              <a:buNone/>
            </a:pPr>
            <a:r>
              <a:rPr lang="en-US" sz="2800" b="1" dirty="0"/>
              <a:t>5.3.5 Neural Networks-Radial Basis Function</a:t>
            </a:r>
          </a:p>
          <a:p>
            <a:pPr marL="400050" lvl="1" indent="0">
              <a:buNone/>
            </a:pPr>
            <a:r>
              <a:rPr lang="en-US" dirty="0"/>
              <a:t>RBF network is an artificial neural network with an input layer, a hidden layer, and an output layer. The Hidden layer of RBF consists of RBF neurons, and activation function of these neurons is a Gaussian function.</a:t>
            </a:r>
          </a:p>
          <a:p>
            <a:pPr marL="400050" lvl="1" indent="0">
              <a:buNone/>
            </a:pPr>
            <a:r>
              <a:rPr lang="en-US" dirty="0"/>
              <a:t> </a:t>
            </a:r>
            <a:br>
              <a:rPr lang="en-US" dirty="0"/>
            </a:br>
            <a:endParaRPr lang="en-US" dirty="0"/>
          </a:p>
        </p:txBody>
      </p:sp>
    </p:spTree>
    <p:extLst>
      <p:ext uri="{BB962C8B-B14F-4D97-AF65-F5344CB8AC3E}">
        <p14:creationId xmlns:p14="http://schemas.microsoft.com/office/powerpoint/2010/main" val="683190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FAB2B6F-F7B2-46D7-9DD6-D84FBBBE1C38}"/>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2AD3B282-79E8-4A82-8A31-43B83A1AD807}"/>
              </a:ext>
            </a:extLst>
          </p:cNvPr>
          <p:cNvSpPr>
            <a:spLocks noGrp="1"/>
          </p:cNvSpPr>
          <p:nvPr>
            <p:ph idx="1"/>
          </p:nvPr>
        </p:nvSpPr>
        <p:spPr/>
        <p:txBody>
          <a:bodyPr/>
          <a:lstStyle/>
          <a:p>
            <a:pPr marL="400050" lvl="1" indent="0">
              <a:buNone/>
            </a:pPr>
            <a:r>
              <a:rPr lang="en-US" dirty="0"/>
              <a:t>An RBFN performs classification by measuring the input’s similarity to examples from the training set. Each RBFN neuron stores a “prototype”, which is just one of the examples from the training set. When we want to classify a new input, each neuron computes the Euclidean distance between the input and its prototype.</a:t>
            </a:r>
          </a:p>
          <a:p>
            <a:pPr marL="0" indent="0">
              <a:buNone/>
            </a:pPr>
            <a:endParaRPr lang="en-US" dirty="0"/>
          </a:p>
        </p:txBody>
      </p:sp>
    </p:spTree>
    <p:extLst>
      <p:ext uri="{BB962C8B-B14F-4D97-AF65-F5344CB8AC3E}">
        <p14:creationId xmlns:p14="http://schemas.microsoft.com/office/powerpoint/2010/main" val="18545570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A6D1AA16-05C1-4296-BDB6-5DFD7ABCDDB8}"/>
              </a:ext>
            </a:extLst>
          </p:cNvPr>
          <p:cNvSpPr txBox="1"/>
          <p:nvPr/>
        </p:nvSpPr>
        <p:spPr>
          <a:xfrm>
            <a:off x="755576" y="1076978"/>
            <a:ext cx="4834880" cy="523220"/>
          </a:xfrm>
          <a:prstGeom prst="rect">
            <a:avLst/>
          </a:prstGeom>
          <a:noFill/>
        </p:spPr>
        <p:txBody>
          <a:bodyPr wrap="square" rtlCol="0">
            <a:spAutoFit/>
          </a:bodyPr>
          <a:lstStyle/>
          <a:p>
            <a:r>
              <a:rPr lang="en-US" sz="2800" b="1" dirty="0"/>
              <a:t>RBF Network Architecture </a:t>
            </a:r>
            <a:endParaRPr lang="en-US" sz="2800" dirty="0"/>
          </a:p>
        </p:txBody>
      </p:sp>
      <p:sp>
        <p:nvSpPr>
          <p:cNvPr id="3" name="Content Placeholder 2"/>
          <p:cNvSpPr>
            <a:spLocks noGrp="1"/>
          </p:cNvSpPr>
          <p:nvPr>
            <p:ph idx="1"/>
          </p:nvPr>
        </p:nvSpPr>
        <p:spPr/>
        <p:txBody>
          <a:bodyPr/>
          <a:lstStyle/>
          <a:p>
            <a:pPr marL="0" indent="0">
              <a:buNone/>
            </a:pPr>
            <a:endParaRPr lang="en-IN" dirty="0" smtClean="0"/>
          </a:p>
          <a:p>
            <a:pPr marL="0" indent="0">
              <a:buNone/>
            </a:pPr>
            <a:endParaRPr lang="en-IN" dirty="0"/>
          </a:p>
        </p:txBody>
      </p:sp>
      <p:pic>
        <p:nvPicPr>
          <p:cNvPr id="6" name="Picture 5" descr="Architecture_Simple">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1043608" y="1916833"/>
            <a:ext cx="6336704" cy="3672408"/>
          </a:xfrm>
          <a:prstGeom prst="rect">
            <a:avLst/>
          </a:prstGeom>
          <a:noFill/>
          <a:ln>
            <a:noFill/>
          </a:ln>
        </p:spPr>
      </p:pic>
    </p:spTree>
    <p:extLst>
      <p:ext uri="{BB962C8B-B14F-4D97-AF65-F5344CB8AC3E}">
        <p14:creationId xmlns:p14="http://schemas.microsoft.com/office/powerpoint/2010/main" val="42559521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ACE9F7-D0B4-43BD-BFB3-49160ED21340}"/>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9082A4E1-DF9A-4B3B-847F-7903A984D875}"/>
              </a:ext>
            </a:extLst>
          </p:cNvPr>
          <p:cNvSpPr>
            <a:spLocks noGrp="1"/>
          </p:cNvSpPr>
          <p:nvPr>
            <p:ph idx="1"/>
          </p:nvPr>
        </p:nvSpPr>
        <p:spPr/>
        <p:txBody>
          <a:bodyPr>
            <a:normAutofit/>
          </a:bodyPr>
          <a:lstStyle/>
          <a:p>
            <a:pPr marL="0" indent="0">
              <a:buNone/>
            </a:pPr>
            <a:r>
              <a:rPr lang="en-US" sz="2800" b="1" dirty="0"/>
              <a:t>RBF Algorithm </a:t>
            </a:r>
            <a:endParaRPr lang="en-US" sz="2800" dirty="0"/>
          </a:p>
          <a:p>
            <a:pPr marL="857250" lvl="1" indent="-457200">
              <a:buFont typeface="Wingdings" panose="05000000000000000000" pitchFamily="2" charset="2"/>
              <a:buChar char="§"/>
            </a:pPr>
            <a:r>
              <a:rPr lang="en-US" dirty="0"/>
              <a:t>Define the number of hidden neurons “K”. </a:t>
            </a:r>
          </a:p>
          <a:p>
            <a:pPr marL="857250" lvl="1" indent="-457200">
              <a:buFont typeface="Wingdings" panose="05000000000000000000" pitchFamily="2" charset="2"/>
              <a:buChar char="§"/>
            </a:pPr>
            <a:r>
              <a:rPr lang="en-US" dirty="0"/>
              <a:t>Set the positions of RBF </a:t>
            </a:r>
            <a:r>
              <a:rPr lang="en-US" dirty="0" err="1"/>
              <a:t>centres</a:t>
            </a:r>
            <a:r>
              <a:rPr lang="en-US" dirty="0"/>
              <a:t> using K-means clustering algorithm. </a:t>
            </a:r>
          </a:p>
          <a:p>
            <a:pPr marL="857250" lvl="1" indent="-457200">
              <a:buFont typeface="Wingdings" panose="05000000000000000000" pitchFamily="2" charset="2"/>
              <a:buChar char="§"/>
            </a:pPr>
            <a:r>
              <a:rPr lang="en-US" dirty="0"/>
              <a:t>Calculate </a:t>
            </a:r>
            <a:r>
              <a:rPr lang="el-GR" dirty="0"/>
              <a:t>σ (</a:t>
            </a:r>
            <a:r>
              <a:rPr lang="en-US" dirty="0"/>
              <a:t>Standard deviation) using equation. </a:t>
            </a:r>
          </a:p>
          <a:p>
            <a:pPr marL="857250" lvl="1" indent="-457200">
              <a:buFont typeface="Wingdings" panose="05000000000000000000" pitchFamily="2" charset="2"/>
              <a:buChar char="§"/>
            </a:pPr>
            <a:r>
              <a:rPr lang="en-US" dirty="0"/>
              <a:t>Calculate actions of RBF node using equation. </a:t>
            </a:r>
          </a:p>
          <a:p>
            <a:pPr marL="857250" lvl="1" indent="-457200">
              <a:buFont typeface="Wingdings" panose="05000000000000000000" pitchFamily="2" charset="2"/>
              <a:buChar char="§"/>
            </a:pPr>
            <a:r>
              <a:rPr lang="en-US" dirty="0"/>
              <a:t>Train the output using equation. </a:t>
            </a:r>
            <a:r>
              <a:rPr lang="en-US" sz="2400" dirty="0"/>
              <a:t/>
            </a:r>
            <a:br>
              <a:rPr lang="en-US" sz="2400" dirty="0"/>
            </a:br>
            <a:endParaRPr lang="en-US" sz="2400" dirty="0"/>
          </a:p>
        </p:txBody>
      </p:sp>
    </p:spTree>
    <p:extLst>
      <p:ext uri="{BB962C8B-B14F-4D97-AF65-F5344CB8AC3E}">
        <p14:creationId xmlns:p14="http://schemas.microsoft.com/office/powerpoint/2010/main" val="26596922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5D75CA2-E99A-419A-A4BF-D18386B54278}"/>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02E8BA2F-5210-4EBD-8F60-AB32981FA0E3}"/>
              </a:ext>
            </a:extLst>
          </p:cNvPr>
          <p:cNvSpPr>
            <a:spLocks noGrp="1"/>
          </p:cNvSpPr>
          <p:nvPr>
            <p:ph idx="1"/>
          </p:nvPr>
        </p:nvSpPr>
        <p:spPr/>
        <p:txBody>
          <a:bodyPr>
            <a:normAutofit fontScale="92500" lnSpcReduction="20000"/>
          </a:bodyPr>
          <a:lstStyle/>
          <a:p>
            <a:pPr marL="0" indent="0">
              <a:buNone/>
            </a:pPr>
            <a:r>
              <a:rPr lang="en-US" sz="2800" b="1" dirty="0"/>
              <a:t>Model Evaluation </a:t>
            </a:r>
          </a:p>
          <a:p>
            <a:pPr marL="0" indent="0">
              <a:buNone/>
            </a:pPr>
            <a:r>
              <a:rPr lang="en-US" sz="2800" dirty="0"/>
              <a:t>Validation is done by using confusion matrix, Accuracy, precision, recall and F1 score. </a:t>
            </a:r>
          </a:p>
          <a:p>
            <a:pPr marL="0" indent="0">
              <a:buNone/>
            </a:pPr>
            <a:r>
              <a:rPr lang="en-US" sz="3000" b="1" dirty="0"/>
              <a:t>    Confusion Matrix </a:t>
            </a:r>
            <a:endParaRPr lang="en-US" sz="3000" dirty="0"/>
          </a:p>
          <a:p>
            <a:pPr marL="400050" lvl="1" indent="0">
              <a:buNone/>
            </a:pPr>
            <a:r>
              <a:rPr lang="en-US" dirty="0"/>
              <a:t>A confusion matrix is a table that is often used to describe the performance of a classification model (or "classifier") on a set of test data for which the true values are known</a:t>
            </a:r>
            <a:r>
              <a:rPr lang="en-US" b="1" dirty="0"/>
              <a:t>. </a:t>
            </a:r>
          </a:p>
          <a:p>
            <a:pPr marL="400050" lvl="1" indent="0">
              <a:buNone/>
            </a:pPr>
            <a:endParaRPr lang="en-US" dirty="0"/>
          </a:p>
          <a:p>
            <a:pPr marL="0" indent="0">
              <a:buNone/>
            </a:pPr>
            <a:r>
              <a:rPr lang="en-US" dirty="0"/>
              <a:t/>
            </a:r>
            <a:br>
              <a:rPr lang="en-US" dirty="0"/>
            </a:br>
            <a:endParaRPr lang="en-US" dirty="0"/>
          </a:p>
        </p:txBody>
      </p:sp>
    </p:spTree>
    <p:extLst>
      <p:ext uri="{BB962C8B-B14F-4D97-AF65-F5344CB8AC3E}">
        <p14:creationId xmlns:p14="http://schemas.microsoft.com/office/powerpoint/2010/main" val="2884713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29484DAC-5B01-4EC9-AB9A-1914EDC8A0A4}"/>
              </a:ext>
            </a:extLst>
          </p:cNvPr>
          <p:cNvSpPr txBox="1"/>
          <p:nvPr/>
        </p:nvSpPr>
        <p:spPr>
          <a:xfrm>
            <a:off x="539552" y="3501008"/>
            <a:ext cx="5904656" cy="2431435"/>
          </a:xfrm>
          <a:prstGeom prst="rect">
            <a:avLst/>
          </a:prstGeom>
          <a:noFill/>
        </p:spPr>
        <p:txBody>
          <a:bodyPr wrap="square" rtlCol="0">
            <a:spAutoFit/>
          </a:bodyPr>
          <a:lstStyle/>
          <a:p>
            <a:r>
              <a:rPr lang="en-US" sz="1900" dirty="0"/>
              <a:t>● </a:t>
            </a:r>
            <a:r>
              <a:rPr lang="en-US" sz="1900" b="1" dirty="0"/>
              <a:t>True positives </a:t>
            </a:r>
            <a:r>
              <a:rPr lang="en-US" sz="1900" dirty="0"/>
              <a:t>(TP): Classifier predicted yes, and it’s correct prediction. </a:t>
            </a:r>
          </a:p>
          <a:p>
            <a:r>
              <a:rPr lang="en-US" sz="1900" dirty="0"/>
              <a:t>● </a:t>
            </a:r>
            <a:r>
              <a:rPr lang="en-US" sz="1900" b="1" dirty="0"/>
              <a:t>True negatives </a:t>
            </a:r>
            <a:r>
              <a:rPr lang="en-US" sz="1900" dirty="0"/>
              <a:t>(TN): Classifier predicted no, and it’s correct prediction. </a:t>
            </a:r>
          </a:p>
          <a:p>
            <a:r>
              <a:rPr lang="en-US" sz="1900" dirty="0"/>
              <a:t>● </a:t>
            </a:r>
            <a:r>
              <a:rPr lang="en-US" sz="1900" b="1" dirty="0"/>
              <a:t>False positives </a:t>
            </a:r>
            <a:r>
              <a:rPr lang="en-US" sz="1900" dirty="0"/>
              <a:t>(FP): Classifier predicted yes, but actually it’s not correct prediction. </a:t>
            </a:r>
          </a:p>
          <a:p>
            <a:r>
              <a:rPr lang="en-US" sz="1900" dirty="0"/>
              <a:t>● </a:t>
            </a:r>
            <a:r>
              <a:rPr lang="en-US" sz="1900" b="1" dirty="0"/>
              <a:t>False negatives </a:t>
            </a:r>
            <a:r>
              <a:rPr lang="en-US" sz="1900" dirty="0"/>
              <a:t>(FN): Classifier predicted no, but actually it’s not correct prediction.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60224411"/>
              </p:ext>
            </p:extLst>
          </p:nvPr>
        </p:nvGraphicFramePr>
        <p:xfrm>
          <a:off x="827584" y="1052735"/>
          <a:ext cx="4536504" cy="1944216"/>
        </p:xfrm>
        <a:graphic>
          <a:graphicData uri="http://schemas.openxmlformats.org/drawingml/2006/table">
            <a:tbl>
              <a:tblPr firstRow="1" firstCol="1" bandRow="1"/>
              <a:tblGrid>
                <a:gridCol w="1409973"/>
                <a:gridCol w="1754686"/>
                <a:gridCol w="1371845"/>
              </a:tblGrid>
              <a:tr h="648072">
                <a:tc>
                  <a:txBody>
                    <a:bodyPr/>
                    <a:lstStyle/>
                    <a:p>
                      <a:pPr algn="ctr">
                        <a:lnSpc>
                          <a:spcPct val="107000"/>
                        </a:lnSpc>
                        <a:spcAft>
                          <a:spcPts val="0"/>
                        </a:spcAft>
                      </a:pPr>
                      <a:r>
                        <a:rPr lang="en-US" sz="1200" dirty="0">
                          <a:effectLst/>
                          <a:latin typeface="Times New Roman" panose="02020603050405020304" pitchFamily="18" charset="0"/>
                          <a:ea typeface="Calibri" panose="020F0502020204030204" pitchFamily="34" charset="0"/>
                          <a:cs typeface="Tunga" panose="020B0502040204020203" pitchFamily="34" charset="0"/>
                        </a:rPr>
                        <a:t> </a:t>
                      </a:r>
                      <a:endParaRPr lang="en-IN"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200" dirty="0" smtClean="0">
                        <a:effectLst/>
                        <a:latin typeface="Times New Roman" panose="02020603050405020304" pitchFamily="18" charset="0"/>
                        <a:ea typeface="Calibri" panose="020F0502020204030204" pitchFamily="34" charset="0"/>
                        <a:cs typeface="Tunga" panose="020B0502040204020203" pitchFamily="34" charset="0"/>
                      </a:endParaRPr>
                    </a:p>
                    <a:p>
                      <a:pPr algn="ctr">
                        <a:lnSpc>
                          <a:spcPct val="107000"/>
                        </a:lnSpc>
                        <a:spcAft>
                          <a:spcPts val="0"/>
                        </a:spcAft>
                      </a:pPr>
                      <a:r>
                        <a:rPr lang="en-US" sz="1200" dirty="0" smtClean="0">
                          <a:effectLst/>
                          <a:latin typeface="Times New Roman" panose="02020603050405020304" pitchFamily="18" charset="0"/>
                          <a:ea typeface="Calibri" panose="020F0502020204030204" pitchFamily="34" charset="0"/>
                          <a:cs typeface="Tunga" panose="020B0502040204020203" pitchFamily="34" charset="0"/>
                        </a:rPr>
                        <a:t>Predicted </a:t>
                      </a:r>
                      <a:r>
                        <a:rPr lang="en-US" sz="1200" dirty="0">
                          <a:effectLst/>
                          <a:latin typeface="Times New Roman" panose="02020603050405020304" pitchFamily="18" charset="0"/>
                          <a:ea typeface="Calibri" panose="020F0502020204030204" pitchFamily="34" charset="0"/>
                          <a:cs typeface="Tunga" panose="020B0502040204020203" pitchFamily="34" charset="0"/>
                        </a:rPr>
                        <a:t>No</a:t>
                      </a:r>
                      <a:endParaRPr lang="en-IN"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200" dirty="0" smtClean="0">
                        <a:effectLst/>
                        <a:latin typeface="Times New Roman" panose="02020603050405020304" pitchFamily="18" charset="0"/>
                        <a:ea typeface="Calibri" panose="020F0502020204030204" pitchFamily="34" charset="0"/>
                        <a:cs typeface="Tunga" panose="020B0502040204020203" pitchFamily="34" charset="0"/>
                      </a:endParaRPr>
                    </a:p>
                    <a:p>
                      <a:pPr algn="ctr">
                        <a:lnSpc>
                          <a:spcPct val="107000"/>
                        </a:lnSpc>
                        <a:spcAft>
                          <a:spcPts val="0"/>
                        </a:spcAft>
                      </a:pPr>
                      <a:r>
                        <a:rPr lang="en-US" sz="1200" dirty="0" smtClean="0">
                          <a:effectLst/>
                          <a:latin typeface="Times New Roman" panose="02020603050405020304" pitchFamily="18" charset="0"/>
                          <a:ea typeface="Calibri" panose="020F0502020204030204" pitchFamily="34" charset="0"/>
                          <a:cs typeface="Tunga" panose="020B0502040204020203" pitchFamily="34" charset="0"/>
                        </a:rPr>
                        <a:t>Predicted </a:t>
                      </a:r>
                      <a:r>
                        <a:rPr lang="en-US" sz="1200" dirty="0">
                          <a:effectLst/>
                          <a:latin typeface="Times New Roman" panose="02020603050405020304" pitchFamily="18" charset="0"/>
                          <a:ea typeface="Calibri" panose="020F0502020204030204" pitchFamily="34" charset="0"/>
                          <a:cs typeface="Tunga" panose="020B0502040204020203" pitchFamily="34" charset="0"/>
                        </a:rPr>
                        <a:t>Yes</a:t>
                      </a:r>
                      <a:endParaRPr lang="en-IN"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072">
                <a:tc>
                  <a:txBody>
                    <a:bodyPr/>
                    <a:lstStyle/>
                    <a:p>
                      <a:pPr algn="ctr">
                        <a:lnSpc>
                          <a:spcPct val="107000"/>
                        </a:lnSpc>
                        <a:spcAft>
                          <a:spcPts val="0"/>
                        </a:spcAft>
                      </a:pPr>
                      <a:endParaRPr lang="en-US" sz="1200" dirty="0" smtClean="0">
                        <a:effectLst/>
                        <a:latin typeface="Times New Roman" panose="02020603050405020304" pitchFamily="18" charset="0"/>
                        <a:ea typeface="Calibri" panose="020F0502020204030204" pitchFamily="34" charset="0"/>
                        <a:cs typeface="Tunga" panose="020B0502040204020203" pitchFamily="34" charset="0"/>
                      </a:endParaRPr>
                    </a:p>
                    <a:p>
                      <a:pPr algn="ctr">
                        <a:lnSpc>
                          <a:spcPct val="107000"/>
                        </a:lnSpc>
                        <a:spcAft>
                          <a:spcPts val="0"/>
                        </a:spcAft>
                      </a:pPr>
                      <a:r>
                        <a:rPr lang="en-US" sz="1200" dirty="0" smtClean="0">
                          <a:effectLst/>
                          <a:latin typeface="Times New Roman" panose="02020603050405020304" pitchFamily="18" charset="0"/>
                          <a:ea typeface="Calibri" panose="020F0502020204030204" pitchFamily="34" charset="0"/>
                          <a:cs typeface="Tunga" panose="020B0502040204020203" pitchFamily="34" charset="0"/>
                        </a:rPr>
                        <a:t>Actual </a:t>
                      </a:r>
                      <a:r>
                        <a:rPr lang="en-US" sz="1200" dirty="0">
                          <a:effectLst/>
                          <a:latin typeface="Times New Roman" panose="02020603050405020304" pitchFamily="18" charset="0"/>
                          <a:ea typeface="Calibri" panose="020F0502020204030204" pitchFamily="34" charset="0"/>
                          <a:cs typeface="Tunga" panose="020B0502040204020203" pitchFamily="34" charset="0"/>
                        </a:rPr>
                        <a:t>No</a:t>
                      </a:r>
                      <a:endParaRPr lang="en-IN"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200" dirty="0" smtClean="0">
                        <a:effectLst/>
                        <a:latin typeface="Times New Roman" panose="02020603050405020304" pitchFamily="18" charset="0"/>
                        <a:ea typeface="Calibri" panose="020F0502020204030204" pitchFamily="34" charset="0"/>
                        <a:cs typeface="Tunga" panose="020B0502040204020203" pitchFamily="34" charset="0"/>
                      </a:endParaRPr>
                    </a:p>
                    <a:p>
                      <a:pPr algn="ctr">
                        <a:lnSpc>
                          <a:spcPct val="107000"/>
                        </a:lnSpc>
                        <a:spcAft>
                          <a:spcPts val="0"/>
                        </a:spcAft>
                      </a:pPr>
                      <a:r>
                        <a:rPr lang="en-US" sz="1200" dirty="0" smtClean="0">
                          <a:effectLst/>
                          <a:latin typeface="Times New Roman" panose="02020603050405020304" pitchFamily="18" charset="0"/>
                          <a:ea typeface="Calibri" panose="020F0502020204030204" pitchFamily="34" charset="0"/>
                          <a:cs typeface="Tunga" panose="020B0502040204020203" pitchFamily="34" charset="0"/>
                        </a:rPr>
                        <a:t>TN</a:t>
                      </a:r>
                      <a:endParaRPr lang="en-IN"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200" dirty="0" smtClean="0">
                        <a:effectLst/>
                        <a:latin typeface="Times New Roman" panose="02020603050405020304" pitchFamily="18" charset="0"/>
                        <a:ea typeface="Calibri" panose="020F0502020204030204" pitchFamily="34" charset="0"/>
                        <a:cs typeface="Tunga" panose="020B0502040204020203" pitchFamily="34" charset="0"/>
                      </a:endParaRPr>
                    </a:p>
                    <a:p>
                      <a:pPr algn="ctr">
                        <a:lnSpc>
                          <a:spcPct val="107000"/>
                        </a:lnSpc>
                        <a:spcAft>
                          <a:spcPts val="0"/>
                        </a:spcAft>
                      </a:pPr>
                      <a:r>
                        <a:rPr lang="en-US" sz="1200" dirty="0" smtClean="0">
                          <a:effectLst/>
                          <a:latin typeface="Times New Roman" panose="02020603050405020304" pitchFamily="18" charset="0"/>
                          <a:ea typeface="Calibri" panose="020F0502020204030204" pitchFamily="34" charset="0"/>
                          <a:cs typeface="Tunga" panose="020B0502040204020203" pitchFamily="34" charset="0"/>
                        </a:rPr>
                        <a:t>FP</a:t>
                      </a:r>
                      <a:endParaRPr lang="en-IN"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072">
                <a:tc>
                  <a:txBody>
                    <a:bodyPr/>
                    <a:lstStyle/>
                    <a:p>
                      <a:pPr algn="ctr">
                        <a:lnSpc>
                          <a:spcPct val="107000"/>
                        </a:lnSpc>
                        <a:spcAft>
                          <a:spcPts val="0"/>
                        </a:spcAft>
                      </a:pPr>
                      <a:endParaRPr lang="en-US" sz="1200" dirty="0" smtClean="0">
                        <a:effectLst/>
                        <a:latin typeface="Times New Roman" panose="02020603050405020304" pitchFamily="18" charset="0"/>
                        <a:ea typeface="Calibri" panose="020F0502020204030204" pitchFamily="34" charset="0"/>
                        <a:cs typeface="Tunga" panose="020B0502040204020203" pitchFamily="34" charset="0"/>
                      </a:endParaRPr>
                    </a:p>
                    <a:p>
                      <a:pPr algn="ctr">
                        <a:lnSpc>
                          <a:spcPct val="107000"/>
                        </a:lnSpc>
                        <a:spcAft>
                          <a:spcPts val="0"/>
                        </a:spcAft>
                      </a:pPr>
                      <a:r>
                        <a:rPr lang="en-US" sz="1200" dirty="0" smtClean="0">
                          <a:effectLst/>
                          <a:latin typeface="Times New Roman" panose="02020603050405020304" pitchFamily="18" charset="0"/>
                          <a:ea typeface="Calibri" panose="020F0502020204030204" pitchFamily="34" charset="0"/>
                          <a:cs typeface="Tunga" panose="020B0502040204020203" pitchFamily="34" charset="0"/>
                        </a:rPr>
                        <a:t>Actual </a:t>
                      </a:r>
                      <a:r>
                        <a:rPr lang="en-US" sz="1200" dirty="0">
                          <a:effectLst/>
                          <a:latin typeface="Times New Roman" panose="02020603050405020304" pitchFamily="18" charset="0"/>
                          <a:ea typeface="Calibri" panose="020F0502020204030204" pitchFamily="34" charset="0"/>
                          <a:cs typeface="Tunga" panose="020B0502040204020203" pitchFamily="34" charset="0"/>
                        </a:rPr>
                        <a:t>Yes</a:t>
                      </a:r>
                      <a:endParaRPr lang="en-IN"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200" dirty="0" smtClean="0">
                        <a:effectLst/>
                        <a:latin typeface="Times New Roman" panose="02020603050405020304" pitchFamily="18" charset="0"/>
                        <a:ea typeface="Calibri" panose="020F0502020204030204" pitchFamily="34" charset="0"/>
                        <a:cs typeface="Tunga" panose="020B0502040204020203" pitchFamily="34" charset="0"/>
                      </a:endParaRPr>
                    </a:p>
                    <a:p>
                      <a:pPr algn="ctr">
                        <a:lnSpc>
                          <a:spcPct val="107000"/>
                        </a:lnSpc>
                        <a:spcAft>
                          <a:spcPts val="0"/>
                        </a:spcAft>
                      </a:pPr>
                      <a:r>
                        <a:rPr lang="en-US" sz="1200" dirty="0" smtClean="0">
                          <a:effectLst/>
                          <a:latin typeface="Times New Roman" panose="02020603050405020304" pitchFamily="18" charset="0"/>
                          <a:ea typeface="Calibri" panose="020F0502020204030204" pitchFamily="34" charset="0"/>
                          <a:cs typeface="Tunga" panose="020B0502040204020203" pitchFamily="34" charset="0"/>
                        </a:rPr>
                        <a:t>FN</a:t>
                      </a:r>
                      <a:endParaRPr lang="en-IN"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0"/>
                        </a:spcAft>
                      </a:pPr>
                      <a:endParaRPr lang="en-US" sz="1200" dirty="0" smtClean="0">
                        <a:effectLst/>
                        <a:latin typeface="Times New Roman" panose="02020603050405020304" pitchFamily="18" charset="0"/>
                        <a:ea typeface="Calibri" panose="020F0502020204030204" pitchFamily="34" charset="0"/>
                        <a:cs typeface="Tunga" panose="020B0502040204020203" pitchFamily="34" charset="0"/>
                      </a:endParaRPr>
                    </a:p>
                    <a:p>
                      <a:pPr algn="ctr">
                        <a:lnSpc>
                          <a:spcPct val="107000"/>
                        </a:lnSpc>
                        <a:spcAft>
                          <a:spcPts val="0"/>
                        </a:spcAft>
                      </a:pPr>
                      <a:r>
                        <a:rPr lang="en-US" sz="1200" dirty="0" smtClean="0">
                          <a:effectLst/>
                          <a:latin typeface="Times New Roman" panose="02020603050405020304" pitchFamily="18" charset="0"/>
                          <a:ea typeface="Calibri" panose="020F0502020204030204" pitchFamily="34" charset="0"/>
                          <a:cs typeface="Tunga" panose="020B0502040204020203" pitchFamily="34" charset="0"/>
                        </a:rPr>
                        <a:t>TP</a:t>
                      </a:r>
                      <a:endParaRPr lang="en-IN" sz="1100" dirty="0">
                        <a:effectLst/>
                        <a:latin typeface="Calibri" panose="020F0502020204030204" pitchFamily="34" charset="0"/>
                        <a:ea typeface="Calibri" panose="020F0502020204030204" pitchFamily="34" charset="0"/>
                        <a:cs typeface="Tunga" panose="020B0502040204020203"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460282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7E6501-8B81-4C59-997E-9D1FDE8A9CF3}"/>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BA7B871-63DB-44D1-B629-3E1EA5DB8FBA}"/>
              </a:ext>
            </a:extLst>
          </p:cNvPr>
          <p:cNvSpPr>
            <a:spLocks noGrp="1"/>
          </p:cNvSpPr>
          <p:nvPr>
            <p:ph idx="1"/>
          </p:nvPr>
        </p:nvSpPr>
        <p:spPr/>
        <p:txBody>
          <a:bodyPr/>
          <a:lstStyle/>
          <a:p>
            <a:pPr marL="0" indent="0">
              <a:buNone/>
            </a:pPr>
            <a:r>
              <a:rPr lang="en-US" sz="2800" b="1" dirty="0"/>
              <a:t>Accuracy</a:t>
            </a:r>
            <a:r>
              <a:rPr lang="en-US" b="1" dirty="0"/>
              <a:t> </a:t>
            </a:r>
            <a:endParaRPr lang="en-US" dirty="0"/>
          </a:p>
          <a:p>
            <a:pPr marL="400050" lvl="1" indent="0">
              <a:buNone/>
            </a:pPr>
            <a:r>
              <a:rPr lang="en-US" dirty="0"/>
              <a:t>Accuracy is one metric for evaluating classification models. Informally, accuracy is the fraction of predictions our model got right. </a:t>
            </a:r>
          </a:p>
          <a:p>
            <a:pPr marL="0" indent="0" algn="ctr">
              <a:buNone/>
            </a:pPr>
            <a:r>
              <a:rPr lang="en-US" sz="2800" dirty="0"/>
              <a:t>Accuracy = (TP+TN) / (TN+FP+FN+TP) </a:t>
            </a:r>
          </a:p>
          <a:p>
            <a:pPr marL="0" indent="0">
              <a:buNone/>
            </a:pPr>
            <a:r>
              <a:rPr lang="en-US" dirty="0"/>
              <a:t/>
            </a:r>
            <a:br>
              <a:rPr lang="en-US" dirty="0"/>
            </a:br>
            <a:endParaRPr lang="en-US" dirty="0"/>
          </a:p>
        </p:txBody>
      </p:sp>
    </p:spTree>
    <p:extLst>
      <p:ext uri="{BB962C8B-B14F-4D97-AF65-F5344CB8AC3E}">
        <p14:creationId xmlns:p14="http://schemas.microsoft.com/office/powerpoint/2010/main" val="230484791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CB24C55-BD32-4D3E-AB09-59DF19CD6C83}"/>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BAF87CBB-2335-4DF1-B310-A2D3CDFF7EBA}"/>
              </a:ext>
            </a:extLst>
          </p:cNvPr>
          <p:cNvSpPr>
            <a:spLocks noGrp="1"/>
          </p:cNvSpPr>
          <p:nvPr>
            <p:ph idx="1"/>
          </p:nvPr>
        </p:nvSpPr>
        <p:spPr/>
        <p:txBody>
          <a:bodyPr>
            <a:normAutofit fontScale="85000" lnSpcReduction="20000"/>
          </a:bodyPr>
          <a:lstStyle/>
          <a:p>
            <a:pPr marL="0" indent="0">
              <a:buNone/>
            </a:pPr>
            <a:r>
              <a:rPr lang="en-US" sz="3300" b="1" dirty="0"/>
              <a:t>Precision </a:t>
            </a:r>
            <a:endParaRPr lang="en-US" sz="3300" dirty="0"/>
          </a:p>
          <a:p>
            <a:pPr marL="400050" lvl="1" indent="0">
              <a:buNone/>
            </a:pPr>
            <a:r>
              <a:rPr lang="en-US" dirty="0"/>
              <a:t>Precision quantifies the number of positive class predictions that actually belong to the positive class. </a:t>
            </a:r>
          </a:p>
          <a:p>
            <a:pPr marL="0" indent="0" algn="ctr">
              <a:buNone/>
            </a:pPr>
            <a:r>
              <a:rPr lang="en-US" sz="2800" dirty="0"/>
              <a:t>Precision = TP / (TP+FP)</a:t>
            </a:r>
          </a:p>
          <a:p>
            <a:pPr marL="0" indent="0">
              <a:buNone/>
            </a:pPr>
            <a:r>
              <a:rPr lang="en-US" sz="3300" b="1" dirty="0"/>
              <a:t>Recal</a:t>
            </a:r>
            <a:r>
              <a:rPr lang="en-US" sz="3300" dirty="0"/>
              <a:t>l </a:t>
            </a:r>
          </a:p>
          <a:p>
            <a:pPr marL="400050" lvl="1" indent="0">
              <a:buNone/>
            </a:pPr>
            <a:r>
              <a:rPr lang="en-US" sz="2900" dirty="0"/>
              <a:t>Recall quantifies the number of positive class predictions made out of all positive examples in the dataset. </a:t>
            </a:r>
          </a:p>
          <a:p>
            <a:pPr marL="400050" lvl="1" indent="0" algn="ctr">
              <a:buNone/>
            </a:pPr>
            <a:r>
              <a:rPr lang="en-US" sz="2900" dirty="0"/>
              <a:t>Recall = TP / (FP + FN)</a:t>
            </a:r>
          </a:p>
          <a:p>
            <a:pPr marL="0" indent="0">
              <a:buNone/>
            </a:pPr>
            <a:r>
              <a:rPr lang="en-US" sz="2800" dirty="0"/>
              <a:t/>
            </a:r>
            <a:br>
              <a:rPr lang="en-US" sz="2800" dirty="0"/>
            </a:br>
            <a:endParaRPr lang="en-US" sz="2800" dirty="0"/>
          </a:p>
          <a:p>
            <a:pPr marL="0" indent="0">
              <a:buNone/>
            </a:pPr>
            <a:r>
              <a:rPr lang="en-US" dirty="0"/>
              <a:t/>
            </a:r>
            <a:br>
              <a:rPr lang="en-US" dirty="0"/>
            </a:br>
            <a:endParaRPr lang="en-US" dirty="0"/>
          </a:p>
        </p:txBody>
      </p:sp>
    </p:spTree>
    <p:extLst>
      <p:ext uri="{BB962C8B-B14F-4D97-AF65-F5344CB8AC3E}">
        <p14:creationId xmlns:p14="http://schemas.microsoft.com/office/powerpoint/2010/main" val="35929541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7F4D5C-77CC-4094-B715-38FECB98AEA9}"/>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E2FB45DD-C863-42DD-9EEE-1EF3770CE7EF}"/>
              </a:ext>
            </a:extLst>
          </p:cNvPr>
          <p:cNvSpPr>
            <a:spLocks noGrp="1"/>
          </p:cNvSpPr>
          <p:nvPr>
            <p:ph idx="1"/>
          </p:nvPr>
        </p:nvSpPr>
        <p:spPr/>
        <p:txBody>
          <a:bodyPr>
            <a:normAutofit/>
          </a:bodyPr>
          <a:lstStyle/>
          <a:p>
            <a:pPr marL="0" indent="0">
              <a:buNone/>
            </a:pPr>
            <a:r>
              <a:rPr lang="en-US" sz="2800" b="1" dirty="0"/>
              <a:t>F1-Measure </a:t>
            </a:r>
            <a:endParaRPr lang="en-US" sz="2800" dirty="0"/>
          </a:p>
          <a:p>
            <a:pPr marL="400050" lvl="1" indent="0">
              <a:buNone/>
            </a:pPr>
            <a:r>
              <a:rPr lang="en-US" dirty="0"/>
              <a:t>F-Measure provides a single score that balances both the concerns of precision and recall in one number. Basically, it is weighted harmonic mean of precision and recall. </a:t>
            </a:r>
          </a:p>
          <a:p>
            <a:pPr marL="0" indent="0" algn="ctr">
              <a:buNone/>
            </a:pPr>
            <a:r>
              <a:rPr lang="en-US" sz="2800" dirty="0"/>
              <a:t>F1- Measure = (2 * precision * recall) / (precision + recall) </a:t>
            </a:r>
          </a:p>
          <a:p>
            <a:pPr marL="0" indent="0">
              <a:buNone/>
            </a:pPr>
            <a:r>
              <a:rPr lang="en-US" dirty="0"/>
              <a:t/>
            </a:r>
            <a:br>
              <a:rPr lang="en-US" dirty="0"/>
            </a:br>
            <a:endParaRPr lang="en-US" dirty="0"/>
          </a:p>
        </p:txBody>
      </p:sp>
    </p:spTree>
    <p:extLst>
      <p:ext uri="{BB962C8B-B14F-4D97-AF65-F5344CB8AC3E}">
        <p14:creationId xmlns:p14="http://schemas.microsoft.com/office/powerpoint/2010/main" val="22462607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EE21878-4DA4-45FB-8AEC-9ABD5860F9F2}"/>
              </a:ext>
            </a:extLst>
          </p:cNvPr>
          <p:cNvSpPr>
            <a:spLocks noGrp="1"/>
          </p:cNvSpPr>
          <p:nvPr>
            <p:ph type="title"/>
          </p:nvPr>
        </p:nvSpPr>
        <p:spPr>
          <a:xfrm>
            <a:off x="457200" y="620688"/>
            <a:ext cx="8229600" cy="796950"/>
          </a:xfrm>
        </p:spPr>
        <p:txBody>
          <a:bodyPr>
            <a:normAutofit fontScale="90000"/>
          </a:bodyPr>
          <a:lstStyle/>
          <a:p>
            <a:r>
              <a:rPr lang="en-US" b="1" dirty="0"/>
              <a:t>6. IMPLEMENTATION AND EXPERIMENTAL ANALYSIS</a:t>
            </a:r>
            <a:endParaRPr lang="en-US" dirty="0"/>
          </a:p>
        </p:txBody>
      </p:sp>
      <p:sp>
        <p:nvSpPr>
          <p:cNvPr id="3" name="Content Placeholder 2">
            <a:extLst>
              <a:ext uri="{FF2B5EF4-FFF2-40B4-BE49-F238E27FC236}">
                <a16:creationId xmlns="" xmlns:a16="http://schemas.microsoft.com/office/drawing/2014/main" id="{7B2B9DC0-133B-441D-84B7-D5E731AD47E6}"/>
              </a:ext>
            </a:extLst>
          </p:cNvPr>
          <p:cNvSpPr>
            <a:spLocks noGrp="1"/>
          </p:cNvSpPr>
          <p:nvPr>
            <p:ph idx="1"/>
          </p:nvPr>
        </p:nvSpPr>
        <p:spPr>
          <a:xfrm>
            <a:off x="457200" y="1772816"/>
            <a:ext cx="8229600" cy="4353347"/>
          </a:xfrm>
        </p:spPr>
        <p:txBody>
          <a:bodyPr>
            <a:normAutofit lnSpcReduction="10000"/>
          </a:bodyPr>
          <a:lstStyle/>
          <a:p>
            <a:pPr marL="0" indent="0">
              <a:buNone/>
            </a:pPr>
            <a:r>
              <a:rPr lang="en-US" sz="2800" b="1" dirty="0"/>
              <a:t>6.1 Information on Dataset </a:t>
            </a:r>
          </a:p>
          <a:p>
            <a:pPr marL="400050" lvl="1" indent="0">
              <a:buNone/>
            </a:pPr>
            <a:r>
              <a:rPr lang="en-US" b="1" dirty="0"/>
              <a:t>First dataset </a:t>
            </a:r>
            <a:r>
              <a:rPr lang="en-US" dirty="0"/>
              <a:t>is The PANCAN dataset that consists of RNA-Seq gene expressions of patients having different types of tumors: BRCA, KIRC, COAD, LUAD and PRAD have been collected from UCI Repository.</a:t>
            </a:r>
          </a:p>
          <a:p>
            <a:pPr marL="400050" lvl="1" indent="0">
              <a:buNone/>
            </a:pPr>
            <a:r>
              <a:rPr lang="en-US" dirty="0"/>
              <a:t> The tumors are considered as class labels. </a:t>
            </a:r>
          </a:p>
          <a:p>
            <a:pPr marL="800100" lvl="2" indent="0">
              <a:buNone/>
            </a:pPr>
            <a:r>
              <a:rPr lang="en-US" dirty="0"/>
              <a:t>Number of instances: 801 </a:t>
            </a:r>
          </a:p>
          <a:p>
            <a:pPr marL="800100" lvl="2" indent="0">
              <a:buNone/>
            </a:pPr>
            <a:r>
              <a:rPr lang="en-US" dirty="0"/>
              <a:t>Number of attributes: 16384 </a:t>
            </a:r>
          </a:p>
          <a:p>
            <a:pPr marL="800100" lvl="2" indent="0">
              <a:buNone/>
            </a:pPr>
            <a:r>
              <a:rPr lang="en-US" dirty="0"/>
              <a:t>The class labels BRCA, KIRC, COAD, LUAD, PRAD are 5 different cancer/</a:t>
            </a:r>
            <a:r>
              <a:rPr lang="en-US" dirty="0" err="1"/>
              <a:t>tumour</a:t>
            </a:r>
            <a:r>
              <a:rPr lang="en-US" dirty="0"/>
              <a:t> types. </a:t>
            </a:r>
          </a:p>
        </p:txBody>
      </p:sp>
    </p:spTree>
    <p:extLst>
      <p:ext uri="{BB962C8B-B14F-4D97-AF65-F5344CB8AC3E}">
        <p14:creationId xmlns:p14="http://schemas.microsoft.com/office/powerpoint/2010/main" val="19446819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712968" cy="5145435"/>
          </a:xfrm>
        </p:spPr>
        <p:txBody>
          <a:bodyPr>
            <a:noAutofit/>
          </a:bodyPr>
          <a:lstStyle/>
          <a:p>
            <a:pPr marL="0" indent="0">
              <a:buNone/>
            </a:pPr>
            <a:r>
              <a:rPr lang="en-IN" sz="2400" b="1" dirty="0">
                <a:latin typeface="Times New Roman" panose="02020603050405020304" pitchFamily="18" charset="0"/>
                <a:cs typeface="Times New Roman" panose="02020603050405020304" pitchFamily="18" charset="0"/>
              </a:rPr>
              <a:t>Gene Expression and DNA Microarray </a:t>
            </a:r>
            <a:r>
              <a:rPr lang="en-IN" sz="2400" b="1" dirty="0" smtClean="0">
                <a:latin typeface="Times New Roman" panose="02020603050405020304" pitchFamily="18" charset="0"/>
                <a:cs typeface="Times New Roman" panose="02020603050405020304" pitchFamily="18" charset="0"/>
              </a:rPr>
              <a:t>Technology</a:t>
            </a:r>
          </a:p>
          <a:p>
            <a:r>
              <a:rPr lang="en-IN" sz="2400" dirty="0">
                <a:latin typeface="Times New Roman" panose="02020603050405020304" pitchFamily="18" charset="0"/>
                <a:cs typeface="Times New Roman" panose="02020603050405020304" pitchFamily="18" charset="0"/>
              </a:rPr>
              <a:t>For a classification of cancer by using gene expression data, first we have to know some fundamental knowledge in molecular </a:t>
            </a:r>
            <a:r>
              <a:rPr lang="en-IN" sz="2400" dirty="0" smtClean="0">
                <a:latin typeface="Times New Roman" panose="02020603050405020304" pitchFamily="18" charset="0"/>
                <a:cs typeface="Times New Roman" panose="02020603050405020304" pitchFamily="18" charset="0"/>
              </a:rPr>
              <a:t>biology</a:t>
            </a:r>
            <a:r>
              <a:rPr lang="en-IN" sz="2400" b="1"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like DNA, RNA etc.</a:t>
            </a:r>
          </a:p>
          <a:p>
            <a:r>
              <a:rPr lang="en-IN" sz="2400" dirty="0">
                <a:latin typeface="Times New Roman" panose="02020603050405020304" pitchFamily="18" charset="0"/>
                <a:cs typeface="Times New Roman" panose="02020603050405020304" pitchFamily="18" charset="0"/>
              </a:rPr>
              <a:t>A DNA molecule is a double-stranded polymer composed of four basic molecular units called nucleotides.</a:t>
            </a:r>
            <a:r>
              <a:rPr lang="en-IN" sz="2400" dirty="0" smtClean="0">
                <a:latin typeface="Times New Roman" panose="02020603050405020304" pitchFamily="18" charset="0"/>
                <a:cs typeface="Times New Roman" panose="02020603050405020304" pitchFamily="18" charset="0"/>
              </a:rPr>
              <a:t>(A,G,C,T).</a:t>
            </a:r>
          </a:p>
          <a:p>
            <a:r>
              <a:rPr lang="en-IN" sz="2400" dirty="0">
                <a:latin typeface="Times New Roman" panose="02020603050405020304" pitchFamily="18" charset="0"/>
                <a:cs typeface="Times New Roman" panose="02020603050405020304" pitchFamily="18" charset="0"/>
              </a:rPr>
              <a:t>DNA sequence is a particular arrangement of the base pairs in the DNA strand. The entire DNA sequence that codes for a living thing is called its genome. </a:t>
            </a:r>
            <a:endParaRPr lang="en-IN" sz="2400" dirty="0" smtClean="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 gene is a small, defined section of the entire genomic </a:t>
            </a:r>
            <a:r>
              <a:rPr lang="en-IN" sz="2400" dirty="0" smtClean="0">
                <a:latin typeface="Times New Roman" panose="02020603050405020304" pitchFamily="18" charset="0"/>
                <a:cs typeface="Times New Roman" panose="02020603050405020304" pitchFamily="18" charset="0"/>
              </a:rPr>
              <a:t>sequence.</a:t>
            </a:r>
          </a:p>
          <a:p>
            <a:r>
              <a:rPr lang="en-IN" sz="2400" dirty="0">
                <a:latin typeface="Times New Roman" panose="02020603050405020304" pitchFamily="18" charset="0"/>
                <a:cs typeface="Times New Roman" panose="02020603050405020304" pitchFamily="18" charset="0"/>
              </a:rPr>
              <a:t>The genome provides a template for the synthesis of a variety of RNA molecules</a:t>
            </a:r>
            <a:r>
              <a:rPr lang="en-IN" sz="2400" dirty="0" smtClean="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The process of transcribing a gene’s DNA sequence into RNA is called gene expression. </a:t>
            </a:r>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dirty="0" smtClean="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2285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3C7B87-B364-4B0B-9A8E-44F5CDCDCE3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6D59AAB1-6780-403D-8AE3-F05B01AEBCA8}"/>
              </a:ext>
            </a:extLst>
          </p:cNvPr>
          <p:cNvSpPr>
            <a:spLocks noGrp="1"/>
          </p:cNvSpPr>
          <p:nvPr>
            <p:ph idx="1"/>
          </p:nvPr>
        </p:nvSpPr>
        <p:spPr/>
        <p:txBody>
          <a:bodyPr/>
          <a:lstStyle/>
          <a:p>
            <a:pPr marL="0" indent="0">
              <a:buNone/>
            </a:pPr>
            <a:r>
              <a:rPr lang="en-US" sz="2800" b="1" dirty="0"/>
              <a:t>Type Name Organ</a:t>
            </a:r>
          </a:p>
          <a:p>
            <a:pPr marL="400050" lvl="1" indent="0">
              <a:buNone/>
            </a:pPr>
            <a:r>
              <a:rPr lang="en-US" b="1" dirty="0"/>
              <a:t>BRCA</a:t>
            </a:r>
            <a:r>
              <a:rPr lang="en-US" dirty="0"/>
              <a:t> Breast Invasive Carcinoma Breast </a:t>
            </a:r>
          </a:p>
          <a:p>
            <a:pPr marL="400050" lvl="1" indent="0">
              <a:buNone/>
            </a:pPr>
            <a:r>
              <a:rPr lang="en-US" b="1" dirty="0"/>
              <a:t>KIRC </a:t>
            </a:r>
            <a:r>
              <a:rPr lang="en-US" dirty="0"/>
              <a:t>Kidney renal clear cell carcinoma Kidney</a:t>
            </a:r>
          </a:p>
          <a:p>
            <a:pPr marL="400050" lvl="1" indent="0">
              <a:buNone/>
            </a:pPr>
            <a:r>
              <a:rPr lang="en-US" b="1" dirty="0"/>
              <a:t>COAD</a:t>
            </a:r>
            <a:r>
              <a:rPr lang="en-US" dirty="0"/>
              <a:t> Colon adenocarcinoma Large intestine </a:t>
            </a:r>
          </a:p>
          <a:p>
            <a:pPr marL="400050" lvl="1" indent="0">
              <a:buNone/>
            </a:pPr>
            <a:r>
              <a:rPr lang="en-US" b="1" dirty="0"/>
              <a:t>LUAD</a:t>
            </a:r>
            <a:r>
              <a:rPr lang="en-US" dirty="0"/>
              <a:t> Lung adenocarcinoma Lungs </a:t>
            </a:r>
          </a:p>
          <a:p>
            <a:pPr marL="400050" lvl="1" indent="0">
              <a:buNone/>
            </a:pPr>
            <a:r>
              <a:rPr lang="en-US" b="1" dirty="0"/>
              <a:t>PRAD</a:t>
            </a:r>
            <a:r>
              <a:rPr lang="en-US" dirty="0"/>
              <a:t> Prostate adenocarcinoma Prostate gland</a:t>
            </a:r>
          </a:p>
          <a:p>
            <a:pPr marL="0" indent="0">
              <a:buNone/>
            </a:pPr>
            <a:endParaRPr lang="en-US" dirty="0"/>
          </a:p>
        </p:txBody>
      </p:sp>
    </p:spTree>
    <p:extLst>
      <p:ext uri="{BB962C8B-B14F-4D97-AF65-F5344CB8AC3E}">
        <p14:creationId xmlns:p14="http://schemas.microsoft.com/office/powerpoint/2010/main" val="19357430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E85DBB-B23E-4316-BE6E-C3B6C351EE06}"/>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AE0436A3-8FB8-4A3D-82A4-F0079435F3BB}"/>
              </a:ext>
            </a:extLst>
          </p:cNvPr>
          <p:cNvSpPr>
            <a:spLocks noGrp="1"/>
          </p:cNvSpPr>
          <p:nvPr>
            <p:ph idx="1"/>
          </p:nvPr>
        </p:nvSpPr>
        <p:spPr/>
        <p:txBody>
          <a:bodyPr>
            <a:normAutofit/>
          </a:bodyPr>
          <a:lstStyle/>
          <a:p>
            <a:pPr marL="400050" lvl="1" indent="0" algn="just">
              <a:buNone/>
            </a:pPr>
            <a:r>
              <a:rPr lang="en-US" dirty="0"/>
              <a:t>The </a:t>
            </a:r>
            <a:r>
              <a:rPr lang="en-US" b="1" dirty="0"/>
              <a:t>second data set </a:t>
            </a:r>
            <a:r>
              <a:rPr lang="en-US" dirty="0"/>
              <a:t>is the Colon cancer data (</a:t>
            </a:r>
            <a:r>
              <a:rPr lang="en-US" dirty="0">
                <a:hlinkClick r:id="rId2"/>
              </a:rPr>
              <a:t>http://microarray.princeton.edu/oncology</a:t>
            </a:r>
            <a:r>
              <a:rPr lang="en-US" dirty="0"/>
              <a:t>).</a:t>
            </a:r>
          </a:p>
          <a:p>
            <a:pPr marL="400050" lvl="1" indent="0" algn="just">
              <a:buNone/>
            </a:pPr>
            <a:r>
              <a:rPr lang="en-US" dirty="0"/>
              <a:t>The data consists of 62 samples of colon epithelial cells from colon-cancer patients. The samples consist of tumors biopsies collected from tumors, and normal biopsies collected from healthy part of the colons of the same patient. The number of genes in the data set is more than 2000.</a:t>
            </a:r>
          </a:p>
        </p:txBody>
      </p:sp>
    </p:spTree>
    <p:extLst>
      <p:ext uri="{BB962C8B-B14F-4D97-AF65-F5344CB8AC3E}">
        <p14:creationId xmlns:p14="http://schemas.microsoft.com/office/powerpoint/2010/main" val="31320543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85A400-20DC-45BD-B3D5-F3DBF36BF620}"/>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E7931ABF-2348-45DD-AE27-460E97851551}"/>
              </a:ext>
            </a:extLst>
          </p:cNvPr>
          <p:cNvSpPr>
            <a:spLocks noGrp="1"/>
          </p:cNvSpPr>
          <p:nvPr>
            <p:ph idx="1"/>
          </p:nvPr>
        </p:nvSpPr>
        <p:spPr/>
        <p:txBody>
          <a:bodyPr>
            <a:normAutofit/>
          </a:bodyPr>
          <a:lstStyle/>
          <a:p>
            <a:pPr marL="400050" lvl="1" indent="0">
              <a:buNone/>
            </a:pPr>
            <a:r>
              <a:rPr lang="en-US" dirty="0"/>
              <a:t>The </a:t>
            </a:r>
            <a:r>
              <a:rPr lang="en-US" b="1" dirty="0"/>
              <a:t>third data set</a:t>
            </a:r>
            <a:r>
              <a:rPr lang="en-US" dirty="0"/>
              <a:t> is the Leukemia data (http://www.genome.wi.mit.edu/MPR). </a:t>
            </a:r>
          </a:p>
          <a:p>
            <a:pPr marL="400050" lvl="1" indent="0">
              <a:buNone/>
            </a:pPr>
            <a:r>
              <a:rPr lang="en-US" dirty="0"/>
              <a:t>This data consists of 72 samples. The samples consist of two types of leukemia, 25 of AML and 47 of ALL. The samples are taken from 63 bone marrow samples and 9 peripheral blood samples. There are 7192 genes in the data set.</a:t>
            </a:r>
          </a:p>
        </p:txBody>
      </p:sp>
    </p:spTree>
    <p:extLst>
      <p:ext uri="{BB962C8B-B14F-4D97-AF65-F5344CB8AC3E}">
        <p14:creationId xmlns:p14="http://schemas.microsoft.com/office/powerpoint/2010/main" val="42713817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ECF75C9-7DFC-403F-9FB7-CEE4D6EABD30}"/>
              </a:ext>
            </a:extLst>
          </p:cNvPr>
          <p:cNvSpPr>
            <a:spLocks noGrp="1"/>
          </p:cNvSpPr>
          <p:nvPr>
            <p:ph idx="1"/>
          </p:nvPr>
        </p:nvSpPr>
        <p:spPr>
          <a:xfrm>
            <a:off x="457200" y="548680"/>
            <a:ext cx="8507288" cy="5760640"/>
          </a:xfrm>
        </p:spPr>
        <p:txBody>
          <a:bodyPr/>
          <a:lstStyle/>
          <a:p>
            <a:pPr marL="0" indent="0">
              <a:buNone/>
            </a:pPr>
            <a:r>
              <a:rPr lang="en-US" b="1" dirty="0" smtClean="0">
                <a:latin typeface="Times New Roman" panose="02020603050405020304" pitchFamily="18" charset="0"/>
                <a:cs typeface="Times New Roman" panose="02020603050405020304" pitchFamily="18" charset="0"/>
              </a:rPr>
              <a:t>6.2 Results and Discussions </a:t>
            </a:r>
          </a:p>
          <a:p>
            <a:pPr marL="0" indent="0">
              <a:buNone/>
            </a:pPr>
            <a:r>
              <a:rPr lang="en-IN" sz="1800" b="1" dirty="0">
                <a:latin typeface="Times New Roman" panose="02020603050405020304" pitchFamily="18" charset="0"/>
                <a:cs typeface="Times New Roman" panose="02020603050405020304" pitchFamily="18" charset="0"/>
              </a:rPr>
              <a:t>Gene Expression Cancer PANCAN Data Set</a:t>
            </a:r>
            <a:endParaRPr lang="en-IN" sz="1800" dirty="0">
              <a:latin typeface="Times New Roman" panose="02020603050405020304" pitchFamily="18" charset="0"/>
              <a:cs typeface="Times New Roman" panose="02020603050405020304" pitchFamily="18" charset="0"/>
            </a:endParaRPr>
          </a:p>
          <a:p>
            <a:pPr marL="0" indent="0">
              <a:buNone/>
            </a:pPr>
            <a:r>
              <a:rPr lang="en-US" altLang="en-US" sz="1800" b="1" dirty="0">
                <a:latin typeface="Times New Roman" panose="02020603050405020304" pitchFamily="18" charset="0"/>
                <a:ea typeface="Times New Roman" panose="02020603050405020304" pitchFamily="18" charset="0"/>
                <a:cs typeface="Times New Roman" panose="02020603050405020304" pitchFamily="18" charset="0"/>
              </a:rPr>
              <a:t>Confusion Matrix</a:t>
            </a:r>
            <a:endParaRPr lang="en-US" altLang="en-US" sz="1800" dirty="0">
              <a:latin typeface="Times New Roman" panose="02020603050405020304" pitchFamily="18" charset="0"/>
              <a:cs typeface="Times New Roman" panose="02020603050405020304" pitchFamily="18" charset="0"/>
            </a:endParaRPr>
          </a:p>
          <a:p>
            <a:pPr marL="0" indent="0">
              <a:buNone/>
            </a:pPr>
            <a:endParaRPr lang="en-US" sz="1800"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3511442582"/>
              </p:ext>
            </p:extLst>
          </p:nvPr>
        </p:nvGraphicFramePr>
        <p:xfrm>
          <a:off x="611560" y="1916833"/>
          <a:ext cx="6192688" cy="4417417"/>
        </p:xfrm>
        <a:graphic>
          <a:graphicData uri="http://schemas.openxmlformats.org/drawingml/2006/table">
            <a:tbl>
              <a:tblPr/>
              <a:tblGrid>
                <a:gridCol w="1548172"/>
                <a:gridCol w="1548172"/>
                <a:gridCol w="1548172"/>
                <a:gridCol w="1548172"/>
              </a:tblGrid>
              <a:tr h="360661">
                <a:tc>
                  <a:txBody>
                    <a:bodyPr/>
                    <a:lstStyle/>
                    <a:p>
                      <a:pPr algn="ctr">
                        <a:lnSpc>
                          <a:spcPct val="115000"/>
                        </a:lnSpc>
                        <a:spcAft>
                          <a:spcPts val="0"/>
                        </a:spcAft>
                      </a:pPr>
                      <a:r>
                        <a:rPr lang="en-IN" sz="800">
                          <a:effectLst/>
                          <a:latin typeface="Times New Roman" panose="02020603050405020304" pitchFamily="18" charset="0"/>
                          <a:ea typeface="Times New Roman" panose="02020603050405020304" pitchFamily="18" charset="0"/>
                        </a:rPr>
                        <a:t>Algorithm</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effectLst/>
                          <a:latin typeface="Times New Roman" panose="02020603050405020304" pitchFamily="18" charset="0"/>
                          <a:ea typeface="Times New Roman" panose="02020603050405020304" pitchFamily="18" charset="0"/>
                        </a:rPr>
                        <a:t>Without feature Selection</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effectLst/>
                          <a:latin typeface="Times New Roman" panose="02020603050405020304" pitchFamily="18" charset="0"/>
                          <a:ea typeface="Times New Roman" panose="02020603050405020304" pitchFamily="18" charset="0"/>
                        </a:rPr>
                        <a:t>With Random Forest</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800">
                          <a:effectLst/>
                          <a:latin typeface="Times New Roman" panose="02020603050405020304" pitchFamily="18" charset="0"/>
                          <a:ea typeface="Times New Roman" panose="02020603050405020304" pitchFamily="18" charset="0"/>
                        </a:rPr>
                        <a:t> </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800">
                          <a:effectLst/>
                          <a:latin typeface="Times New Roman" panose="02020603050405020304" pitchFamily="18" charset="0"/>
                          <a:ea typeface="Times New Roman" panose="02020603050405020304" pitchFamily="18" charset="0"/>
                        </a:rPr>
                        <a:t>With Chi-Square</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1178">
                <a:tc>
                  <a:txBody>
                    <a:bodyPr/>
                    <a:lstStyle/>
                    <a:p>
                      <a:pPr>
                        <a:lnSpc>
                          <a:spcPct val="115000"/>
                        </a:lnSpc>
                        <a:spcAft>
                          <a:spcPts val="0"/>
                        </a:spcAft>
                      </a:pPr>
                      <a:r>
                        <a:rPr lang="en-IN" sz="800">
                          <a:effectLst/>
                          <a:latin typeface="Times New Roman" panose="02020603050405020304" pitchFamily="18" charset="0"/>
                          <a:ea typeface="Times New Roman" panose="02020603050405020304" pitchFamily="18" charset="0"/>
                        </a:rPr>
                        <a:t>Naive bayes</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a:effectLst/>
                          <a:latin typeface="Times New Roman" panose="02020603050405020304" pitchFamily="18" charset="0"/>
                          <a:ea typeface="Times New Roman" panose="02020603050405020304" pitchFamily="18" charset="0"/>
                        </a:rPr>
                        <a:t>[[82  0 19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10  3  1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[ 3  0 35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[15  0  5 28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[ 1  0 13  0 25]]</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a:effectLst/>
                          <a:latin typeface="Times New Roman" panose="02020603050405020304" pitchFamily="18" charset="0"/>
                          <a:ea typeface="Times New Roman" panose="02020603050405020304" pitchFamily="18" charset="0"/>
                        </a:rPr>
                        <a:t>[[98  0  0  1  2]</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13  0  0  1]</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38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[ 1  0  0 46  1]</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0  0 39]]</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a:effectLst/>
                          <a:latin typeface="Times New Roman" panose="02020603050405020304" pitchFamily="18" charset="0"/>
                          <a:ea typeface="Times New Roman" panose="02020603050405020304" pitchFamily="18" charset="0"/>
                        </a:rPr>
                        <a:t>[[99  0  0  0  2]</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13  1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38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[ 1  0  0 46  1]</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0  0 39]]</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1178">
                <a:tc>
                  <a:txBody>
                    <a:bodyPr/>
                    <a:lstStyle/>
                    <a:p>
                      <a:pPr>
                        <a:lnSpc>
                          <a:spcPct val="115000"/>
                        </a:lnSpc>
                        <a:spcAft>
                          <a:spcPts val="0"/>
                        </a:spcAft>
                      </a:pPr>
                      <a:r>
                        <a:rPr lang="en-IN" sz="800">
                          <a:effectLst/>
                          <a:latin typeface="Times New Roman" panose="02020603050405020304" pitchFamily="18" charset="0"/>
                          <a:ea typeface="Times New Roman" panose="02020603050405020304" pitchFamily="18" charset="0"/>
                        </a:rPr>
                        <a:t>Random Forest</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a:effectLst/>
                          <a:latin typeface="Times New Roman" panose="02020603050405020304" pitchFamily="18" charset="0"/>
                          <a:ea typeface="Times New Roman" panose="02020603050405020304" pitchFamily="18" charset="0"/>
                        </a:rPr>
                        <a:t>[[101   0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14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1   1  36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7   0   0  41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0   0  39]]</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a:effectLst/>
                          <a:latin typeface="Times New Roman" panose="02020603050405020304" pitchFamily="18" charset="0"/>
                          <a:ea typeface="Times New Roman" panose="02020603050405020304" pitchFamily="18" charset="0"/>
                        </a:rPr>
                        <a:t>[[101   0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14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2   0  36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4   0   0  44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0   0  39]]</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a:effectLst/>
                          <a:latin typeface="Times New Roman" panose="02020603050405020304" pitchFamily="18" charset="0"/>
                          <a:ea typeface="Times New Roman" panose="02020603050405020304" pitchFamily="18" charset="0"/>
                        </a:rPr>
                        <a:t>[[100   0   0   1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12   0   0   2]</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2   0  36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2   0   0  46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0   1  38]]</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1178">
                <a:tc>
                  <a:txBody>
                    <a:bodyPr/>
                    <a:lstStyle/>
                    <a:p>
                      <a:pPr>
                        <a:lnSpc>
                          <a:spcPct val="115000"/>
                        </a:lnSpc>
                        <a:spcAft>
                          <a:spcPts val="0"/>
                        </a:spcAft>
                      </a:pPr>
                      <a:r>
                        <a:rPr lang="en-IN" sz="800">
                          <a:effectLst/>
                          <a:latin typeface="Times New Roman" panose="02020603050405020304" pitchFamily="18" charset="0"/>
                          <a:ea typeface="Times New Roman" panose="02020603050405020304" pitchFamily="18" charset="0"/>
                        </a:rPr>
                        <a:t>KNN</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a:effectLst/>
                          <a:latin typeface="Times New Roman" panose="02020603050405020304" pitchFamily="18" charset="0"/>
                          <a:ea typeface="Times New Roman" panose="02020603050405020304" pitchFamily="18" charset="0"/>
                        </a:rPr>
                        <a:t>[[81  0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18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29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0 40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0  0 32]]</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a:effectLst/>
                          <a:latin typeface="Times New Roman" panose="02020603050405020304" pitchFamily="18" charset="0"/>
                          <a:ea typeface="Times New Roman" panose="02020603050405020304" pitchFamily="18" charset="0"/>
                        </a:rPr>
                        <a:t>[[81  0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18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29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0 40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0  0 32]]</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a:effectLst/>
                          <a:latin typeface="Times New Roman" panose="02020603050405020304" pitchFamily="18" charset="0"/>
                          <a:ea typeface="Times New Roman" panose="02020603050405020304" pitchFamily="18" charset="0"/>
                        </a:rPr>
                        <a:t>[[62  0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14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23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0 32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0  0 29]]</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6022">
                <a:tc>
                  <a:txBody>
                    <a:bodyPr/>
                    <a:lstStyle/>
                    <a:p>
                      <a:pPr>
                        <a:lnSpc>
                          <a:spcPct val="115000"/>
                        </a:lnSpc>
                        <a:spcAft>
                          <a:spcPts val="0"/>
                        </a:spcAft>
                      </a:pPr>
                      <a:r>
                        <a:rPr lang="en-IN" sz="800">
                          <a:effectLst/>
                          <a:latin typeface="Times New Roman" panose="02020603050405020304" pitchFamily="18" charset="0"/>
                          <a:ea typeface="Times New Roman" panose="02020603050405020304" pitchFamily="18" charset="0"/>
                        </a:rPr>
                        <a:t>Decision Tree</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a:effectLst/>
                          <a:latin typeface="Times New Roman" panose="02020603050405020304" pitchFamily="18" charset="0"/>
                          <a:ea typeface="Times New Roman" panose="02020603050405020304" pitchFamily="18" charset="0"/>
                        </a:rPr>
                        <a:t>[[99  1  0  1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14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36  0  2]</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[ 2  2  0 44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0  1 38]]</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a:effectLst/>
                          <a:latin typeface="Times New Roman" panose="02020603050405020304" pitchFamily="18" charset="0"/>
                          <a:ea typeface="Times New Roman" panose="02020603050405020304" pitchFamily="18" charset="0"/>
                        </a:rPr>
                        <a:t>[[100   0   0   0   1]</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14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38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1   0   0  46   1]</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0   1  38]]</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a:effectLst/>
                          <a:latin typeface="Times New Roman" panose="02020603050405020304" pitchFamily="18" charset="0"/>
                          <a:ea typeface="Times New Roman" panose="02020603050405020304" pitchFamily="18" charset="0"/>
                        </a:rPr>
                        <a:t>[[100   0   0   1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12   0   0   2]</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2   0  36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2   0   0  46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0   1  38]]</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06022">
                <a:tc>
                  <a:txBody>
                    <a:bodyPr/>
                    <a:lstStyle/>
                    <a:p>
                      <a:pPr>
                        <a:lnSpc>
                          <a:spcPct val="115000"/>
                        </a:lnSpc>
                        <a:spcAft>
                          <a:spcPts val="0"/>
                        </a:spcAft>
                      </a:pPr>
                      <a:r>
                        <a:rPr lang="en-IN" sz="800">
                          <a:effectLst/>
                          <a:latin typeface="Times New Roman" panose="02020603050405020304" pitchFamily="18" charset="0"/>
                          <a:ea typeface="Times New Roman" panose="02020603050405020304" pitchFamily="18" charset="0"/>
                        </a:rPr>
                        <a:t>GBT</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a:effectLst/>
                          <a:latin typeface="Times New Roman" panose="02020603050405020304" pitchFamily="18" charset="0"/>
                          <a:ea typeface="Times New Roman" panose="02020603050405020304" pitchFamily="18" charset="0"/>
                        </a:rPr>
                        <a:t>[[101   0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1  13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1   0  37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1   0   1  46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3   0   0   0  36]]</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a:effectLst/>
                          <a:latin typeface="Times New Roman" panose="02020603050405020304" pitchFamily="18" charset="0"/>
                          <a:ea typeface="Times New Roman" panose="02020603050405020304" pitchFamily="18" charset="0"/>
                        </a:rPr>
                        <a:t>[[81  0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18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28  1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[ 1  0  0 39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[ 1  0  0  0 31]]</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a:effectLst/>
                          <a:latin typeface="Times New Roman" panose="02020603050405020304" pitchFamily="18" charset="0"/>
                          <a:ea typeface="Times New Roman" panose="02020603050405020304" pitchFamily="18" charset="0"/>
                        </a:rPr>
                        <a:t>[[101   0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14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2   0  36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1   0   0  47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0   0   0   0  39]]</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711178">
                <a:tc>
                  <a:txBody>
                    <a:bodyPr/>
                    <a:lstStyle/>
                    <a:p>
                      <a:pPr>
                        <a:lnSpc>
                          <a:spcPct val="115000"/>
                        </a:lnSpc>
                        <a:spcAft>
                          <a:spcPts val="0"/>
                        </a:spcAft>
                      </a:pPr>
                      <a:r>
                        <a:rPr lang="en-IN" sz="800">
                          <a:effectLst/>
                          <a:latin typeface="Times New Roman" panose="02020603050405020304" pitchFamily="18" charset="0"/>
                          <a:ea typeface="Times New Roman" panose="02020603050405020304" pitchFamily="18" charset="0"/>
                        </a:rPr>
                        <a:t>RBF    </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500">
                          <a:effectLst/>
                          <a:latin typeface="Times New Roman" panose="02020603050405020304" pitchFamily="18" charset="0"/>
                          <a:ea typeface="Times New Roman" panose="02020603050405020304" pitchFamily="18" charset="0"/>
                        </a:rPr>
                        <a:t>[[73 28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500">
                          <a:effectLst/>
                          <a:latin typeface="Times New Roman" panose="02020603050405020304" pitchFamily="18" charset="0"/>
                          <a:ea typeface="Times New Roman" panose="02020603050405020304" pitchFamily="18" charset="0"/>
                        </a:rPr>
                        <a:t> [ 3 11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500">
                          <a:effectLst/>
                          <a:latin typeface="Times New Roman" panose="02020603050405020304" pitchFamily="18" charset="0"/>
                          <a:ea typeface="Times New Roman" panose="02020603050405020304" pitchFamily="18" charset="0"/>
                        </a:rPr>
                        <a:t> [ 1 37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500">
                          <a:effectLst/>
                          <a:latin typeface="Times New Roman" panose="02020603050405020304" pitchFamily="18" charset="0"/>
                          <a:ea typeface="Times New Roman" panose="02020603050405020304" pitchFamily="18" charset="0"/>
                        </a:rPr>
                        <a:t> [ 5 43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500">
                          <a:effectLst/>
                          <a:latin typeface="Times New Roman" panose="02020603050405020304" pitchFamily="18" charset="0"/>
                          <a:ea typeface="Times New Roman" panose="02020603050405020304" pitchFamily="18" charset="0"/>
                        </a:rPr>
                        <a:t> [ 0 39  0  0  0]]</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a:effectLst/>
                          <a:latin typeface="Times New Roman" panose="02020603050405020304" pitchFamily="18" charset="0"/>
                          <a:ea typeface="Times New Roman" panose="02020603050405020304" pitchFamily="18" charset="0"/>
                        </a:rPr>
                        <a:t>[[51 30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[ 4 14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[ 3 26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[ 4 36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[ 1 31  0  0  0]]</a:t>
                      </a:r>
                      <a:endParaRPr lang="en-IN" sz="700">
                        <a:effectLst/>
                        <a:latin typeface="Arial" panose="020B0604020202020204" pitchFamily="34" charset="0"/>
                        <a:ea typeface="Arial" panose="020B0604020202020204" pitchFamily="34" charset="0"/>
                      </a:endParaRPr>
                    </a:p>
                    <a:p>
                      <a:pPr>
                        <a:lnSpc>
                          <a:spcPct val="115000"/>
                        </a:lnSpc>
                        <a:spcAft>
                          <a:spcPts val="0"/>
                        </a:spcAft>
                      </a:pPr>
                      <a:r>
                        <a:rPr lang="en-IN" sz="600">
                          <a:effectLst/>
                          <a:latin typeface="Times New Roman" panose="02020603050405020304" pitchFamily="18" charset="0"/>
                          <a:ea typeface="Times New Roman" panose="02020603050405020304" pitchFamily="18" charset="0"/>
                        </a:rPr>
                        <a:t> </a:t>
                      </a:r>
                      <a:endParaRPr lang="en-IN" sz="70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600" dirty="0">
                          <a:effectLst/>
                          <a:latin typeface="Times New Roman" panose="02020603050405020304" pitchFamily="18" charset="0"/>
                          <a:ea typeface="Times New Roman" panose="02020603050405020304" pitchFamily="18" charset="0"/>
                        </a:rPr>
                        <a:t>[[89 12  0  0  0]</a:t>
                      </a:r>
                      <a:endParaRPr lang="en-IN" sz="700" dirty="0">
                        <a:effectLst/>
                        <a:latin typeface="Arial" panose="020B0604020202020204" pitchFamily="34" charset="0"/>
                        <a:ea typeface="Arial" panose="020B0604020202020204" pitchFamily="34" charset="0"/>
                      </a:endParaRPr>
                    </a:p>
                    <a:p>
                      <a:pPr>
                        <a:lnSpc>
                          <a:spcPct val="115000"/>
                        </a:lnSpc>
                        <a:spcAft>
                          <a:spcPts val="0"/>
                        </a:spcAft>
                      </a:pPr>
                      <a:r>
                        <a:rPr lang="en-IN" sz="600" dirty="0">
                          <a:effectLst/>
                          <a:latin typeface="Times New Roman" panose="02020603050405020304" pitchFamily="18" charset="0"/>
                          <a:ea typeface="Times New Roman" panose="02020603050405020304" pitchFamily="18" charset="0"/>
                        </a:rPr>
                        <a:t> [ 0 14  0  0  0]</a:t>
                      </a:r>
                      <a:endParaRPr lang="en-IN" sz="700" dirty="0">
                        <a:effectLst/>
                        <a:latin typeface="Arial" panose="020B0604020202020204" pitchFamily="34" charset="0"/>
                        <a:ea typeface="Arial" panose="020B0604020202020204" pitchFamily="34" charset="0"/>
                      </a:endParaRPr>
                    </a:p>
                    <a:p>
                      <a:pPr>
                        <a:lnSpc>
                          <a:spcPct val="115000"/>
                        </a:lnSpc>
                        <a:spcAft>
                          <a:spcPts val="0"/>
                        </a:spcAft>
                      </a:pPr>
                      <a:r>
                        <a:rPr lang="en-IN" sz="600" dirty="0">
                          <a:effectLst/>
                          <a:latin typeface="Times New Roman" panose="02020603050405020304" pitchFamily="18" charset="0"/>
                          <a:ea typeface="Times New Roman" panose="02020603050405020304" pitchFamily="18" charset="0"/>
                        </a:rPr>
                        <a:t> [ 0 38  0  0  0]</a:t>
                      </a:r>
                      <a:endParaRPr lang="en-IN" sz="700" dirty="0">
                        <a:effectLst/>
                        <a:latin typeface="Arial" panose="020B0604020202020204" pitchFamily="34" charset="0"/>
                        <a:ea typeface="Arial" panose="020B0604020202020204" pitchFamily="34" charset="0"/>
                      </a:endParaRPr>
                    </a:p>
                    <a:p>
                      <a:pPr>
                        <a:lnSpc>
                          <a:spcPct val="115000"/>
                        </a:lnSpc>
                        <a:spcAft>
                          <a:spcPts val="0"/>
                        </a:spcAft>
                      </a:pPr>
                      <a:r>
                        <a:rPr lang="en-IN" sz="600" dirty="0">
                          <a:effectLst/>
                          <a:latin typeface="Times New Roman" panose="02020603050405020304" pitchFamily="18" charset="0"/>
                          <a:ea typeface="Times New Roman" panose="02020603050405020304" pitchFamily="18" charset="0"/>
                        </a:rPr>
                        <a:t> [ 0 48  0  0  0]</a:t>
                      </a:r>
                      <a:endParaRPr lang="en-IN" sz="700" dirty="0">
                        <a:effectLst/>
                        <a:latin typeface="Arial" panose="020B0604020202020204" pitchFamily="34" charset="0"/>
                        <a:ea typeface="Arial" panose="020B0604020202020204" pitchFamily="34" charset="0"/>
                      </a:endParaRPr>
                    </a:p>
                    <a:p>
                      <a:pPr>
                        <a:lnSpc>
                          <a:spcPct val="115000"/>
                        </a:lnSpc>
                        <a:spcAft>
                          <a:spcPts val="0"/>
                        </a:spcAft>
                      </a:pPr>
                      <a:r>
                        <a:rPr lang="en-IN" sz="600" dirty="0">
                          <a:effectLst/>
                          <a:latin typeface="Times New Roman" panose="02020603050405020304" pitchFamily="18" charset="0"/>
                          <a:ea typeface="Times New Roman" panose="02020603050405020304" pitchFamily="18" charset="0"/>
                        </a:rPr>
                        <a:t> [ 0 39  0  0  0]]</a:t>
                      </a:r>
                      <a:endParaRPr lang="en-IN" sz="700" dirty="0">
                        <a:effectLst/>
                        <a:latin typeface="Arial" panose="020B0604020202020204" pitchFamily="34" charset="0"/>
                        <a:ea typeface="Arial" panose="020B0604020202020204" pitchFamily="34" charset="0"/>
                      </a:endParaRPr>
                    </a:p>
                    <a:p>
                      <a:pPr>
                        <a:lnSpc>
                          <a:spcPct val="115000"/>
                        </a:lnSpc>
                        <a:spcAft>
                          <a:spcPts val="0"/>
                        </a:spcAft>
                      </a:pPr>
                      <a:r>
                        <a:rPr lang="en-IN" sz="500" dirty="0">
                          <a:effectLst/>
                          <a:latin typeface="Times New Roman" panose="02020603050405020304" pitchFamily="18" charset="0"/>
                          <a:ea typeface="Times New Roman" panose="02020603050405020304" pitchFamily="18" charset="0"/>
                        </a:rPr>
                        <a:t> </a:t>
                      </a:r>
                      <a:endParaRPr lang="en-IN" sz="700" dirty="0">
                        <a:effectLst/>
                        <a:latin typeface="Arial" panose="020B0604020202020204" pitchFamily="34" charset="0"/>
                        <a:ea typeface="Arial" panose="020B0604020202020204" pitchFamily="34" charset="0"/>
                      </a:endParaRPr>
                    </a:p>
                  </a:txBody>
                  <a:tcPr marL="40121" marR="40121" marT="40121" marB="4012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4" name="Rectangle 5"/>
          <p:cNvSpPr>
            <a:spLocks noChangeArrowheads="1"/>
          </p:cNvSpPr>
          <p:nvPr/>
        </p:nvSpPr>
        <p:spPr bwMode="auto">
          <a:xfrm>
            <a:off x="827232" y="1916835"/>
            <a:ext cx="1455285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8917915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908720"/>
            <a:ext cx="8229600" cy="5073427"/>
          </a:xfrm>
        </p:spPr>
        <p:txBody>
          <a:bodyPr/>
          <a:lstStyle/>
          <a:p>
            <a:pPr marL="0" indent="0">
              <a:buNone/>
            </a:pPr>
            <a:r>
              <a:rPr lang="en-IN" b="1" dirty="0">
                <a:latin typeface="Times New Roman" panose="02020603050405020304" pitchFamily="18" charset="0"/>
                <a:cs typeface="Times New Roman" panose="02020603050405020304" pitchFamily="18" charset="0"/>
              </a:rPr>
              <a:t>Accuracy</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Rectangle 1"/>
          <p:cNvSpPr>
            <a:spLocks noChangeArrowheads="1"/>
          </p:cNvSpPr>
          <p:nvPr/>
        </p:nvSpPr>
        <p:spPr bwMode="auto">
          <a:xfrm>
            <a:off x="611560" y="1845428"/>
            <a:ext cx="883162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0" name="Table 9"/>
          <p:cNvGraphicFramePr>
            <a:graphicFrameLocks noGrp="1"/>
          </p:cNvGraphicFramePr>
          <p:nvPr>
            <p:extLst>
              <p:ext uri="{D42A27DB-BD31-4B8C-83A1-F6EECF244321}">
                <p14:modId xmlns:p14="http://schemas.microsoft.com/office/powerpoint/2010/main" val="4109533443"/>
              </p:ext>
            </p:extLst>
          </p:nvPr>
        </p:nvGraphicFramePr>
        <p:xfrm>
          <a:off x="611560" y="1845428"/>
          <a:ext cx="5410200" cy="3285744"/>
        </p:xfrm>
        <a:graphic>
          <a:graphicData uri="http://schemas.openxmlformats.org/drawingml/2006/table">
            <a:tbl>
              <a:tblPr/>
              <a:tblGrid>
                <a:gridCol w="1133475"/>
                <a:gridCol w="1714500"/>
                <a:gridCol w="1114425"/>
                <a:gridCol w="1447800"/>
              </a:tblGrid>
              <a:tr h="0">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rPr>
                        <a:t>Algorithm</a:t>
                      </a:r>
                      <a:endParaRPr lang="en-IN"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Without feature Selection</a:t>
                      </a:r>
                      <a:endParaRPr lang="en-IN"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With Random Forest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With Chi-Square</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Naive bayes</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rPr>
                        <a:t>75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97.5</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97.91</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Random Forest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rPr>
                        <a:t>96.25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98.3</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98.75</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Decision Tree</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800">
                          <a:effectLst/>
                          <a:latin typeface="Times New Roman" panose="02020603050405020304" pitchFamily="18" charset="0"/>
                          <a:ea typeface="Times New Roman" panose="02020603050405020304" pitchFamily="18" charset="0"/>
                        </a:rPr>
                        <a:t> </a:t>
                      </a:r>
                      <a:r>
                        <a:rPr lang="en-IN" sz="1200">
                          <a:effectLst/>
                          <a:latin typeface="Times New Roman" panose="02020603050405020304" pitchFamily="18" charset="0"/>
                          <a:ea typeface="Times New Roman" panose="02020603050405020304" pitchFamily="18" charset="0"/>
                        </a:rPr>
                        <a:t>96.25</a:t>
                      </a:r>
                      <a:endParaRPr lang="en-IN" sz="1100">
                        <a:effectLst/>
                        <a:latin typeface="Arial" panose="020B0604020202020204" pitchFamily="34" charset="0"/>
                        <a:ea typeface="Arial" panose="020B0604020202020204" pitchFamily="34" charset="0"/>
                      </a:endParaRPr>
                    </a:p>
                    <a:p>
                      <a:pPr algn="ctr">
                        <a:lnSpc>
                          <a:spcPct val="115000"/>
                        </a:lnSpc>
                        <a:spcAft>
                          <a:spcPts val="0"/>
                        </a:spcAft>
                      </a:pPr>
                      <a:r>
                        <a:rPr lang="en-IN" sz="8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96.66</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96.66</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GBT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rPr>
                        <a:t> 97.08</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98.5</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98.75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RBF</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rPr>
                        <a:t>35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32.5</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42.91</a:t>
                      </a:r>
                      <a:endParaRPr lang="en-IN"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1" name="Rectangle 3"/>
          <p:cNvSpPr>
            <a:spLocks noChangeArrowheads="1"/>
          </p:cNvSpPr>
          <p:nvPr/>
        </p:nvSpPr>
        <p:spPr bwMode="auto">
          <a:xfrm>
            <a:off x="1866900" y="22209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5368728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36712"/>
            <a:ext cx="8229600" cy="5217443"/>
          </a:xfrm>
        </p:spPr>
        <p:txBody>
          <a:bodyPr/>
          <a:lstStyle/>
          <a:p>
            <a:pPr marL="0" indent="0">
              <a:buNone/>
            </a:pPr>
            <a:r>
              <a:rPr lang="en-IN" sz="2800" b="1" dirty="0">
                <a:latin typeface="Times New Roman" panose="02020603050405020304" pitchFamily="18" charset="0"/>
                <a:cs typeface="Times New Roman" panose="02020603050405020304" pitchFamily="18" charset="0"/>
              </a:rPr>
              <a:t>Cross Validation Score</a:t>
            </a: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5" name="Rectangle 1"/>
          <p:cNvSpPr>
            <a:spLocks noChangeArrowheads="1"/>
          </p:cNvSpPr>
          <p:nvPr/>
        </p:nvSpPr>
        <p:spPr bwMode="auto">
          <a:xfrm>
            <a:off x="611560" y="1701031"/>
            <a:ext cx="1049891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7" name="Table 6"/>
          <p:cNvGraphicFramePr>
            <a:graphicFrameLocks noGrp="1"/>
          </p:cNvGraphicFramePr>
          <p:nvPr>
            <p:extLst>
              <p:ext uri="{D42A27DB-BD31-4B8C-83A1-F6EECF244321}">
                <p14:modId xmlns:p14="http://schemas.microsoft.com/office/powerpoint/2010/main" val="2541599529"/>
              </p:ext>
            </p:extLst>
          </p:nvPr>
        </p:nvGraphicFramePr>
        <p:xfrm>
          <a:off x="467544" y="1923943"/>
          <a:ext cx="6696744" cy="3600401"/>
        </p:xfrm>
        <a:graphic>
          <a:graphicData uri="http://schemas.openxmlformats.org/drawingml/2006/table">
            <a:tbl>
              <a:tblPr/>
              <a:tblGrid>
                <a:gridCol w="1782751"/>
                <a:gridCol w="1782751"/>
                <a:gridCol w="1782751"/>
                <a:gridCol w="1348491"/>
              </a:tblGrid>
              <a:tr h="925533">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rPr>
                        <a:t>Algorithm</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Mean Score and range (Without feature Selection)</a:t>
                      </a:r>
                      <a:endParaRPr lang="en-IN"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Mean Score and range( With Random Forest)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Mean Score and range (With Chi-Square)</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717">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Naive bayes</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80.10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(75-82)</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98.87</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(96-100)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98</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(95-100)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717">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Random Forest</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97</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(96-98)</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99.12</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(96-100)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99.62</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(98.75-100)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717">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Decision Tree</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97</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(95-100)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98.24</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(93-100)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97</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(93-100)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68717">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GBT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95</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(88-97)</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99</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(96-100)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99</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(98-100)</a:t>
                      </a:r>
                      <a:endParaRPr lang="en-IN"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36266594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8229600" cy="5289451"/>
          </a:xfrm>
        </p:spPr>
        <p:txBody>
          <a:bodyPr>
            <a:normAutofit/>
          </a:bodyPr>
          <a:lstStyle/>
          <a:p>
            <a:pPr marL="0" indent="0">
              <a:buNone/>
            </a:pPr>
            <a:r>
              <a:rPr lang="en-IN" sz="2600" b="1" dirty="0">
                <a:latin typeface="Times New Roman" panose="02020603050405020304" pitchFamily="18" charset="0"/>
                <a:cs typeface="Times New Roman" panose="02020603050405020304" pitchFamily="18" charset="0"/>
              </a:rPr>
              <a:t>Gene Expression </a:t>
            </a:r>
            <a:r>
              <a:rPr lang="en-IN" sz="2600" b="1" dirty="0" smtClean="0">
                <a:latin typeface="Times New Roman" panose="02020603050405020304" pitchFamily="18" charset="0"/>
                <a:cs typeface="Times New Roman" panose="02020603050405020304" pitchFamily="18" charset="0"/>
              </a:rPr>
              <a:t>Leukaemia </a:t>
            </a:r>
            <a:r>
              <a:rPr lang="en-IN" sz="2600" b="1" dirty="0">
                <a:latin typeface="Times New Roman" panose="02020603050405020304" pitchFamily="18" charset="0"/>
                <a:cs typeface="Times New Roman" panose="02020603050405020304" pitchFamily="18" charset="0"/>
              </a:rPr>
              <a:t>Data Set</a:t>
            </a:r>
            <a:endParaRPr lang="en-IN" sz="2600" dirty="0">
              <a:latin typeface="Times New Roman" panose="02020603050405020304" pitchFamily="18" charset="0"/>
              <a:cs typeface="Times New Roman" panose="02020603050405020304" pitchFamily="18" charset="0"/>
            </a:endParaRPr>
          </a:p>
          <a:p>
            <a:pPr marL="0" indent="0">
              <a:buNone/>
            </a:pPr>
            <a:r>
              <a:rPr lang="en-IN" sz="2600" b="1" dirty="0">
                <a:latin typeface="Times New Roman" panose="02020603050405020304" pitchFamily="18" charset="0"/>
                <a:cs typeface="Times New Roman" panose="02020603050405020304" pitchFamily="18" charset="0"/>
              </a:rPr>
              <a:t>Confusion </a:t>
            </a:r>
            <a:r>
              <a:rPr lang="en-IN" sz="2600" b="1" dirty="0" smtClean="0">
                <a:latin typeface="Times New Roman" panose="02020603050405020304" pitchFamily="18" charset="0"/>
                <a:cs typeface="Times New Roman" panose="02020603050405020304" pitchFamily="18" charset="0"/>
              </a:rPr>
              <a:t>Matrix</a:t>
            </a:r>
            <a:endParaRPr lang="en-IN" sz="2600" dirty="0" smtClean="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21360019"/>
              </p:ext>
            </p:extLst>
          </p:nvPr>
        </p:nvGraphicFramePr>
        <p:xfrm>
          <a:off x="467544" y="2060848"/>
          <a:ext cx="5943600" cy="3496056"/>
        </p:xfrm>
        <a:graphic>
          <a:graphicData uri="http://schemas.openxmlformats.org/drawingml/2006/table">
            <a:tbl>
              <a:tblPr/>
              <a:tblGrid>
                <a:gridCol w="1485900"/>
                <a:gridCol w="1485900"/>
                <a:gridCol w="1485900"/>
                <a:gridCol w="1485900"/>
              </a:tblGrid>
              <a:tr h="0">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rPr>
                        <a:t>Algorithm</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Without feature Selection</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With Random Forest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With Chi-Square</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Naive bayes</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[[14  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[ 2  6]]</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[[14  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[ 1  7]]</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[[14  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[ 1  7]]</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1025">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Random Forest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[[14  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[ 4  4]]</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[[14  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[ 1  7]]</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[[14  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[ 1  7]]</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Decision Tree</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[[11  3]</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[ 1  7]]</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[[11  3]</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[ 1  7]]</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[[11  3]</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[ 1  7]]</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GBT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[[12  2]</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[ 8  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[[14  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[ 0  8]]</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[[14  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[ 2  6]]</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RBF</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[[13  1]</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[ 6  2]]</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[[14  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[ 4  4]]</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[[14  0]</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 [ 5  3]]</a:t>
                      </a:r>
                      <a:endParaRPr lang="en-IN"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870075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4525963"/>
          </a:xfrm>
        </p:spPr>
        <p:txBody>
          <a:bodyPr>
            <a:normAutofit/>
          </a:bodyPr>
          <a:lstStyle/>
          <a:p>
            <a:pPr marL="0" indent="0">
              <a:buNone/>
            </a:pPr>
            <a:r>
              <a:rPr lang="en-IN" sz="2800" b="1" dirty="0">
                <a:latin typeface="Times New Roman" panose="02020603050405020304" pitchFamily="18" charset="0"/>
                <a:cs typeface="Times New Roman" panose="02020603050405020304" pitchFamily="18" charset="0"/>
              </a:rPr>
              <a:t>Accuracy</a:t>
            </a: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11543916"/>
              </p:ext>
            </p:extLst>
          </p:nvPr>
        </p:nvGraphicFramePr>
        <p:xfrm>
          <a:off x="611560" y="1772816"/>
          <a:ext cx="5943600" cy="3496056"/>
        </p:xfrm>
        <a:graphic>
          <a:graphicData uri="http://schemas.openxmlformats.org/drawingml/2006/table">
            <a:tbl>
              <a:tblPr/>
              <a:tblGrid>
                <a:gridCol w="1371600"/>
                <a:gridCol w="1600200"/>
                <a:gridCol w="1485900"/>
                <a:gridCol w="1485900"/>
              </a:tblGrid>
              <a:tr h="0">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rPr>
                        <a:t>Algorithm</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Without feature Selection</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With Random Forest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With Chi-Square</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Naive bayes</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90.90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95.45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95.45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Random Forest</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81.81</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95.45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95.45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Decision Tree</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81.81</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81.81</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81.81</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GBT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54.54</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90.9</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RBF</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68.18</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81.81</a:t>
                      </a:r>
                      <a:endParaRPr lang="en-IN"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77.27</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 </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 </a:t>
                      </a:r>
                      <a:endParaRPr lang="en-IN"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2"/>
          <p:cNvSpPr>
            <a:spLocks noChangeArrowheads="1"/>
          </p:cNvSpPr>
          <p:nvPr/>
        </p:nvSpPr>
        <p:spPr bwMode="auto">
          <a:xfrm>
            <a:off x="1600200" y="2114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7344476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052736"/>
            <a:ext cx="8229600" cy="4525963"/>
          </a:xfrm>
        </p:spPr>
        <p:txBody>
          <a:bodyPr>
            <a:normAutofit/>
          </a:bodyPr>
          <a:lstStyle/>
          <a:p>
            <a:pPr marL="0" indent="0">
              <a:buNone/>
            </a:pPr>
            <a:r>
              <a:rPr lang="en-IN" sz="2800" b="1" dirty="0">
                <a:latin typeface="Times New Roman" panose="02020603050405020304" pitchFamily="18" charset="0"/>
                <a:cs typeface="Times New Roman" panose="02020603050405020304" pitchFamily="18" charset="0"/>
              </a:rPr>
              <a:t>Cross Validation Score</a:t>
            </a: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377512958"/>
              </p:ext>
            </p:extLst>
          </p:nvPr>
        </p:nvGraphicFramePr>
        <p:xfrm>
          <a:off x="539552" y="1772816"/>
          <a:ext cx="5943600" cy="3528391"/>
        </p:xfrm>
        <a:graphic>
          <a:graphicData uri="http://schemas.openxmlformats.org/drawingml/2006/table">
            <a:tbl>
              <a:tblPr/>
              <a:tblGrid>
                <a:gridCol w="1485900"/>
                <a:gridCol w="1485900"/>
                <a:gridCol w="1485900"/>
                <a:gridCol w="1485900"/>
              </a:tblGrid>
              <a:tr h="907023">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rPr>
                        <a:t>Algorithm</a:t>
                      </a:r>
                      <a:endParaRPr lang="en-IN"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Mean Score and range (Without feature Selection)</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Mean Score and range( With Random Forest)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Mean Score and range (With Chi-Square)</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5342">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Naive Bayes</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90.35</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(71.42-100)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(71.42-100)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90.35</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(71.42-100)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5342">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Random Forest</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88.92</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(71.42-100)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85</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(71.42-100)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86.25</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(71.42-100)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5342">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Decision Tree</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81.78</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(57.14-100)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76.60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(42.8-100)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66.96</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(50-85.71)</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55342">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GBT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70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(50-100)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66.96</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(42-85)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66.96</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(42.7-85.71)</a:t>
                      </a:r>
                      <a:endParaRPr lang="en-IN"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2"/>
          <p:cNvSpPr>
            <a:spLocks noChangeArrowheads="1"/>
          </p:cNvSpPr>
          <p:nvPr/>
        </p:nvSpPr>
        <p:spPr bwMode="auto">
          <a:xfrm>
            <a:off x="1600200" y="2389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7911503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08720"/>
            <a:ext cx="8229600" cy="4525963"/>
          </a:xfrm>
        </p:spPr>
        <p:txBody>
          <a:bodyPr>
            <a:normAutofit/>
          </a:bodyPr>
          <a:lstStyle/>
          <a:p>
            <a:pPr marL="0" indent="0">
              <a:buNone/>
            </a:pPr>
            <a:r>
              <a:rPr lang="en-IN" sz="2800" b="1" dirty="0">
                <a:latin typeface="Times New Roman" panose="02020603050405020304" pitchFamily="18" charset="0"/>
                <a:cs typeface="Times New Roman" panose="02020603050405020304" pitchFamily="18" charset="0"/>
              </a:rPr>
              <a:t>Colon Cancer Gene Expression dataset</a:t>
            </a:r>
            <a:endParaRPr lang="en-IN" sz="2800" dirty="0">
              <a:latin typeface="Times New Roman" panose="02020603050405020304" pitchFamily="18" charset="0"/>
              <a:cs typeface="Times New Roman" panose="02020603050405020304" pitchFamily="18" charset="0"/>
            </a:endParaRPr>
          </a:p>
          <a:p>
            <a:pPr marL="0" indent="0">
              <a:buNone/>
            </a:pPr>
            <a:r>
              <a:rPr lang="en-IN" sz="2800" b="1" dirty="0" smtClean="0">
                <a:latin typeface="Times New Roman" panose="02020603050405020304" pitchFamily="18" charset="0"/>
                <a:cs typeface="Times New Roman" panose="02020603050405020304" pitchFamily="18" charset="0"/>
              </a:rPr>
              <a:t>Confusion </a:t>
            </a:r>
            <a:r>
              <a:rPr lang="en-IN" sz="2800" b="1" dirty="0">
                <a:latin typeface="Times New Roman" panose="02020603050405020304" pitchFamily="18" charset="0"/>
                <a:cs typeface="Times New Roman" panose="02020603050405020304" pitchFamily="18" charset="0"/>
              </a:rPr>
              <a:t>Matrix</a:t>
            </a: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64712617"/>
              </p:ext>
            </p:extLst>
          </p:nvPr>
        </p:nvGraphicFramePr>
        <p:xfrm>
          <a:off x="467544" y="2060847"/>
          <a:ext cx="6552728" cy="3744419"/>
        </p:xfrm>
        <a:graphic>
          <a:graphicData uri="http://schemas.openxmlformats.org/drawingml/2006/table">
            <a:tbl>
              <a:tblPr/>
              <a:tblGrid>
                <a:gridCol w="1638182"/>
                <a:gridCol w="1638182"/>
                <a:gridCol w="1638182"/>
                <a:gridCol w="1638182"/>
              </a:tblGrid>
              <a:tr h="586528">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rPr>
                        <a:t>Algorithm</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Without feature Selection</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With Random Forest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With Chi-Square</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6528">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Naive bayes</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[[5 4]</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[2 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[[6 3]</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[0 7]]</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[[2 8]</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[1 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6528">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Random Forest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 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[3 4]]</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 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[7 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 2]</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[2 4]]</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6528">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Decision Tree</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 1]</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[5 2]]</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 1]</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[4 3]]</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[[4 6]</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[2 4]]</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86528">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GBT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 1]</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[5 2]]</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 1]</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[2 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[[7 3]</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[4 2]]</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11779">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RBF</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[[9 1]</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[4 2]]</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[[15  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[ 4  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[[8 1]</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 [5 2]]</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 </a:t>
                      </a:r>
                      <a:endParaRPr lang="en-IN"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7" name="Rectangle 2"/>
          <p:cNvSpPr>
            <a:spLocks noChangeArrowheads="1"/>
          </p:cNvSpPr>
          <p:nvPr/>
        </p:nvSpPr>
        <p:spPr bwMode="auto">
          <a:xfrm>
            <a:off x="467544" y="2204261"/>
            <a:ext cx="1008112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801978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82447A3-55ED-4909-9F08-2F4020CE6D95}"/>
              </a:ext>
            </a:extLst>
          </p:cNvPr>
          <p:cNvSpPr>
            <a:spLocks noGrp="1"/>
          </p:cNvSpPr>
          <p:nvPr>
            <p:ph idx="1"/>
          </p:nvPr>
        </p:nvSpPr>
        <p:spPr>
          <a:xfrm>
            <a:off x="457200" y="692696"/>
            <a:ext cx="8229600" cy="5433467"/>
          </a:xfrm>
        </p:spPr>
        <p:txBody>
          <a:bodyPr>
            <a:noAutofit/>
          </a:bodyPr>
          <a:lstStyle/>
          <a:p>
            <a:pPr lvl="1"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Gene expression level represents the amount of RNA produced in a cell under different biological </a:t>
            </a:r>
            <a:r>
              <a:rPr lang="en-IN" sz="2400" dirty="0" err="1">
                <a:latin typeface="Times New Roman" panose="02020603050405020304" pitchFamily="18" charset="0"/>
                <a:cs typeface="Times New Roman" panose="02020603050405020304" pitchFamily="18" charset="0"/>
              </a:rPr>
              <a:t>states.It</a:t>
            </a:r>
            <a:r>
              <a:rPr lang="en-IN" sz="2400" dirty="0">
                <a:latin typeface="Times New Roman" panose="02020603050405020304" pitchFamily="18" charset="0"/>
                <a:cs typeface="Times New Roman" panose="02020603050405020304" pitchFamily="18" charset="0"/>
              </a:rPr>
              <a:t> is known that certain diseases, such as cancer, are reflected in the change of the expression values of certain genes. </a:t>
            </a:r>
          </a:p>
          <a:p>
            <a:pPr lvl="1"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Microarrays </a:t>
            </a:r>
            <a:r>
              <a:rPr lang="en-IN" sz="2400" dirty="0">
                <a:latin typeface="Times New Roman" panose="02020603050405020304" pitchFamily="18" charset="0"/>
                <a:cs typeface="Times New Roman" panose="02020603050405020304" pitchFamily="18" charset="0"/>
              </a:rPr>
              <a:t>and serial analysis of gene expressions are two recent technologies for measuring the thousands of genome-wide expression values in parallel</a:t>
            </a:r>
            <a:r>
              <a:rPr lang="en-IN" sz="2400"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1.3 </a:t>
            </a:r>
            <a:r>
              <a:rPr lang="en-US" sz="2400" b="1" dirty="0" smtClean="0">
                <a:latin typeface="Times New Roman" panose="02020603050405020304" pitchFamily="18" charset="0"/>
                <a:cs typeface="Times New Roman" panose="02020603050405020304" pitchFamily="18" charset="0"/>
              </a:rPr>
              <a:t>Application</a:t>
            </a:r>
            <a:endParaRPr lang="en-IN" sz="24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Cancer is one of the deadliest diseases for humans. According to the WHO (2015), cancer is the causes of the death number two in the world by 13 % after cardiovascular disease. Therefore, early detection of cancer is necessary to avoid the spread of cancer. </a:t>
            </a:r>
            <a:endParaRPr lang="en-IN" sz="2400" dirty="0">
              <a:latin typeface="Times New Roman" panose="02020603050405020304" pitchFamily="18" charset="0"/>
              <a:cs typeface="Times New Roman" panose="02020603050405020304" pitchFamily="18" charset="0"/>
            </a:endParaRPr>
          </a:p>
          <a:p>
            <a:pPr marL="400050" lvl="1" indent="0">
              <a:buNone/>
            </a:pPr>
            <a:endParaRPr lang="en-US" sz="2400" dirty="0">
              <a:latin typeface="Times New Roman" panose="02020603050405020304" pitchFamily="18" charset="0"/>
              <a:cs typeface="Times New Roman" panose="02020603050405020304" pitchFamily="18" charset="0"/>
            </a:endParaRPr>
          </a:p>
          <a:p>
            <a:pPr marL="971550" lvl="1" indent="-5715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400050" lvl="1" indent="0">
              <a:buNone/>
            </a:pPr>
            <a:endParaRPr lang="en-US" sz="2400" dirty="0">
              <a:latin typeface="Times New Roman" panose="02020603050405020304" pitchFamily="18" charset="0"/>
              <a:cs typeface="Times New Roman" panose="02020603050405020304" pitchFamily="18" charset="0"/>
            </a:endParaRPr>
          </a:p>
          <a:p>
            <a:pPr marL="400050" lvl="1"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065252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073427"/>
          </a:xfrm>
        </p:spPr>
        <p:txBody>
          <a:bodyPr/>
          <a:lstStyle/>
          <a:p>
            <a:pPr marL="0" indent="0">
              <a:buNone/>
            </a:pPr>
            <a:r>
              <a:rPr lang="en-IN" b="1" dirty="0"/>
              <a:t>Accuracy</a:t>
            </a:r>
            <a:endParaRPr lang="en-IN" dirty="0"/>
          </a:p>
          <a:p>
            <a:pPr marL="0" indent="0">
              <a:buNone/>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789075944"/>
              </p:ext>
            </p:extLst>
          </p:nvPr>
        </p:nvGraphicFramePr>
        <p:xfrm>
          <a:off x="611560" y="1916831"/>
          <a:ext cx="6912768" cy="2808314"/>
        </p:xfrm>
        <a:graphic>
          <a:graphicData uri="http://schemas.openxmlformats.org/drawingml/2006/table">
            <a:tbl>
              <a:tblPr/>
              <a:tblGrid>
                <a:gridCol w="1728192"/>
                <a:gridCol w="1728192"/>
                <a:gridCol w="1772505"/>
                <a:gridCol w="1683879"/>
              </a:tblGrid>
              <a:tr h="688349">
                <a:tc>
                  <a:txBody>
                    <a:bodyPr/>
                    <a:lstStyle/>
                    <a:p>
                      <a:pPr algn="ctr">
                        <a:lnSpc>
                          <a:spcPct val="115000"/>
                        </a:lnSpc>
                        <a:spcAft>
                          <a:spcPts val="0"/>
                        </a:spcAft>
                      </a:pPr>
                      <a:r>
                        <a:rPr lang="en-IN" sz="1200">
                          <a:effectLst/>
                          <a:latin typeface="Times New Roman" panose="02020603050405020304" pitchFamily="18" charset="0"/>
                          <a:ea typeface="Times New Roman" panose="02020603050405020304" pitchFamily="18" charset="0"/>
                        </a:rPr>
                        <a:t>Algorithm</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Without feature Selection</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With Random Forest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With Chi-Square</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993">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Naive bayes</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54.26</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81.25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43.75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993">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Random Forest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81.4</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87.25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75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993">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Decision Tree</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62.5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68.75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50.0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993">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GBT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62.5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81.25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56.25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3993">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RBF</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56.25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56.25</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68.75</a:t>
                      </a:r>
                      <a:endParaRPr lang="en-IN"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4419380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92696"/>
            <a:ext cx="8229600" cy="4525963"/>
          </a:xfrm>
        </p:spPr>
        <p:txBody>
          <a:bodyPr/>
          <a:lstStyle/>
          <a:p>
            <a:pPr marL="0" indent="0">
              <a:buNone/>
            </a:pPr>
            <a:r>
              <a:rPr lang="en-IN" b="1" dirty="0"/>
              <a:t>Cross Validation Score</a:t>
            </a:r>
            <a:endParaRPr lang="en-IN" dirty="0"/>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008425646"/>
              </p:ext>
            </p:extLst>
          </p:nvPr>
        </p:nvGraphicFramePr>
        <p:xfrm>
          <a:off x="899592" y="1844826"/>
          <a:ext cx="7488832" cy="3492571"/>
        </p:xfrm>
        <a:graphic>
          <a:graphicData uri="http://schemas.openxmlformats.org/drawingml/2006/table">
            <a:tbl>
              <a:tblPr/>
              <a:tblGrid>
                <a:gridCol w="1872208"/>
                <a:gridCol w="1872208"/>
                <a:gridCol w="1872208"/>
                <a:gridCol w="1872208"/>
              </a:tblGrid>
              <a:tr h="897815">
                <a:tc>
                  <a:txBody>
                    <a:bodyPr/>
                    <a:lstStyle/>
                    <a:p>
                      <a:pPr algn="ctr">
                        <a:lnSpc>
                          <a:spcPct val="115000"/>
                        </a:lnSpc>
                        <a:spcAft>
                          <a:spcPts val="0"/>
                        </a:spcAft>
                      </a:pPr>
                      <a:r>
                        <a:rPr lang="en-IN" sz="1200" dirty="0">
                          <a:effectLst/>
                          <a:latin typeface="Times New Roman" panose="02020603050405020304" pitchFamily="18" charset="0"/>
                          <a:ea typeface="Times New Roman" panose="02020603050405020304" pitchFamily="18" charset="0"/>
                        </a:rPr>
                        <a:t>Algorithm</a:t>
                      </a:r>
                      <a:endParaRPr lang="en-IN"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Mean Score and range (Without feature Selection)</a:t>
                      </a:r>
                      <a:endParaRPr lang="en-IN"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Mean Score and range( With Random Forest)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Mean Score and range (With Chi-Square)</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689">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Naive bayes</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54.76</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(33.33-66.66)</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54.76</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(33.33-66.66)</a:t>
                      </a:r>
                      <a:endParaRPr lang="en-IN"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54.76</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(33.33-66.66)</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689">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Random Forest</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82.14</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(50-100)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83.3</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(50-100)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83.57</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(50-100)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689">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Decision Tree</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 </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75</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(50-100)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77.61</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(50-100)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74.04</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(50-100)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48689">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GBT</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70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(33.33-100)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a:effectLst/>
                          <a:latin typeface="Times New Roman" panose="02020603050405020304" pitchFamily="18" charset="0"/>
                          <a:ea typeface="Times New Roman" panose="02020603050405020304" pitchFamily="18" charset="0"/>
                        </a:rPr>
                        <a:t>70</a:t>
                      </a:r>
                      <a:endParaRPr lang="en-IN" sz="1100">
                        <a:effectLst/>
                        <a:latin typeface="Arial" panose="020B0604020202020204" pitchFamily="34" charset="0"/>
                        <a:ea typeface="Arial" panose="020B0604020202020204" pitchFamily="34" charset="0"/>
                      </a:endParaRPr>
                    </a:p>
                    <a:p>
                      <a:pPr>
                        <a:lnSpc>
                          <a:spcPct val="115000"/>
                        </a:lnSpc>
                        <a:spcAft>
                          <a:spcPts val="0"/>
                        </a:spcAft>
                      </a:pPr>
                      <a:r>
                        <a:rPr lang="en-IN" sz="1200">
                          <a:effectLst/>
                          <a:latin typeface="Times New Roman" panose="02020603050405020304" pitchFamily="18" charset="0"/>
                          <a:ea typeface="Times New Roman" panose="02020603050405020304" pitchFamily="18" charset="0"/>
                        </a:rPr>
                        <a:t>(33.33-100)</a:t>
                      </a:r>
                      <a:endParaRPr lang="en-IN" sz="110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70</a:t>
                      </a:r>
                      <a:endParaRPr lang="en-IN" sz="1100" dirty="0">
                        <a:effectLst/>
                        <a:latin typeface="Arial" panose="020B0604020202020204" pitchFamily="34" charset="0"/>
                        <a:ea typeface="Arial" panose="020B0604020202020204" pitchFamily="34" charset="0"/>
                      </a:endParaRPr>
                    </a:p>
                    <a:p>
                      <a:pPr>
                        <a:lnSpc>
                          <a:spcPct val="115000"/>
                        </a:lnSpc>
                        <a:spcAft>
                          <a:spcPts val="0"/>
                        </a:spcAft>
                      </a:pPr>
                      <a:r>
                        <a:rPr lang="en-IN" sz="1200" dirty="0">
                          <a:effectLst/>
                          <a:latin typeface="Times New Roman" panose="02020603050405020304" pitchFamily="18" charset="0"/>
                          <a:ea typeface="Times New Roman" panose="02020603050405020304" pitchFamily="18" charset="0"/>
                        </a:rPr>
                        <a:t>(33-100)</a:t>
                      </a:r>
                      <a:endParaRPr lang="en-IN" sz="1100" dirty="0">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1600200" y="23891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2290299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268760"/>
            <a:ext cx="6552728" cy="3960440"/>
          </a:xfrm>
        </p:spPr>
      </p:pic>
    </p:spTree>
    <p:extLst>
      <p:ext uri="{BB962C8B-B14F-4D97-AF65-F5344CB8AC3E}">
        <p14:creationId xmlns:p14="http://schemas.microsoft.com/office/powerpoint/2010/main" val="9466745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484784"/>
            <a:ext cx="6325879" cy="3888432"/>
          </a:xfrm>
        </p:spPr>
      </p:pic>
    </p:spTree>
    <p:extLst>
      <p:ext uri="{BB962C8B-B14F-4D97-AF65-F5344CB8AC3E}">
        <p14:creationId xmlns:p14="http://schemas.microsoft.com/office/powerpoint/2010/main" val="40954934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7624" y="1124744"/>
            <a:ext cx="6480720" cy="4392487"/>
          </a:xfrm>
        </p:spPr>
      </p:pic>
    </p:spTree>
    <p:extLst>
      <p:ext uri="{BB962C8B-B14F-4D97-AF65-F5344CB8AC3E}">
        <p14:creationId xmlns:p14="http://schemas.microsoft.com/office/powerpoint/2010/main" val="54189592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692696"/>
            <a:ext cx="8229600" cy="5616624"/>
          </a:xfrm>
        </p:spPr>
        <p:txBody>
          <a:bodyPr>
            <a:noAutofit/>
          </a:bodyPr>
          <a:lstStyle/>
          <a:p>
            <a:r>
              <a:rPr lang="en-IN" sz="2200" dirty="0">
                <a:latin typeface="Times New Roman" panose="02020603050405020304" pitchFamily="18" charset="0"/>
                <a:cs typeface="Times New Roman" panose="02020603050405020304" pitchFamily="18" charset="0"/>
              </a:rPr>
              <a:t>We observed that when we have very little data in such a </a:t>
            </a:r>
            <a:r>
              <a:rPr lang="en-IN" sz="2200" dirty="0" smtClean="0">
                <a:latin typeface="Times New Roman" panose="02020603050405020304" pitchFamily="18" charset="0"/>
                <a:cs typeface="Times New Roman" panose="02020603050405020304" pitchFamily="18" charset="0"/>
              </a:rPr>
              <a:t>case, on </a:t>
            </a:r>
            <a:r>
              <a:rPr lang="en-IN" sz="2200" dirty="0">
                <a:latin typeface="Times New Roman" panose="02020603050405020304" pitchFamily="18" charset="0"/>
                <a:cs typeface="Times New Roman" panose="02020603050405020304" pitchFamily="18" charset="0"/>
              </a:rPr>
              <a:t>re-running the classifier on different training and validation sets will yield classifications that differ a lot. That is because, classification variance will be large when we have small dataset and splitting the dataset randomly.</a:t>
            </a:r>
          </a:p>
          <a:p>
            <a:r>
              <a:rPr lang="en-IN" sz="2200" dirty="0">
                <a:latin typeface="Times New Roman" panose="02020603050405020304" pitchFamily="18" charset="0"/>
                <a:cs typeface="Times New Roman" panose="02020603050405020304" pitchFamily="18" charset="0"/>
              </a:rPr>
              <a:t>In order to properly come to conclusion about the better </a:t>
            </a:r>
            <a:r>
              <a:rPr lang="en-IN" sz="2200" dirty="0" smtClean="0">
                <a:latin typeface="Times New Roman" panose="02020603050405020304" pitchFamily="18" charset="0"/>
                <a:cs typeface="Times New Roman" panose="02020603050405020304" pitchFamily="18" charset="0"/>
              </a:rPr>
              <a:t>algorithm, we </a:t>
            </a:r>
            <a:r>
              <a:rPr lang="en-IN" sz="2200" dirty="0">
                <a:latin typeface="Times New Roman" panose="02020603050405020304" pitchFamily="18" charset="0"/>
                <a:cs typeface="Times New Roman" panose="02020603050405020304" pitchFamily="18" charset="0"/>
              </a:rPr>
              <a:t>applied K-fold cross validation.</a:t>
            </a:r>
          </a:p>
          <a:p>
            <a:r>
              <a:rPr lang="en-IN" sz="2200" dirty="0">
                <a:latin typeface="Times New Roman" panose="02020603050405020304" pitchFamily="18" charset="0"/>
                <a:cs typeface="Times New Roman" panose="02020603050405020304" pitchFamily="18" charset="0"/>
              </a:rPr>
              <a:t>Cross-validation is a statistical method used to estimate the skill of machine learning models.</a:t>
            </a:r>
          </a:p>
          <a:p>
            <a:r>
              <a:rPr lang="en-IN" sz="2200" dirty="0">
                <a:latin typeface="Times New Roman" panose="02020603050405020304" pitchFamily="18" charset="0"/>
                <a:cs typeface="Times New Roman" panose="02020603050405020304" pitchFamily="18" charset="0"/>
              </a:rPr>
              <a:t>It is commonly used in applied machine learning to compare and select a model for a given predictive </a:t>
            </a:r>
            <a:r>
              <a:rPr lang="en-IN" sz="2200" dirty="0" smtClean="0">
                <a:latin typeface="Times New Roman" panose="02020603050405020304" pitchFamily="18" charset="0"/>
                <a:cs typeface="Times New Roman" panose="02020603050405020304" pitchFamily="18" charset="0"/>
              </a:rPr>
              <a:t>modelling </a:t>
            </a:r>
            <a:r>
              <a:rPr lang="en-IN" sz="2200" dirty="0">
                <a:latin typeface="Times New Roman" panose="02020603050405020304" pitchFamily="18" charset="0"/>
                <a:cs typeface="Times New Roman" panose="02020603050405020304" pitchFamily="18" charset="0"/>
              </a:rPr>
              <a:t>problem because it is easy to understand, easy to implement </a:t>
            </a:r>
          </a:p>
          <a:p>
            <a:r>
              <a:rPr lang="en-IN" sz="2200" dirty="0" smtClean="0">
                <a:latin typeface="Times New Roman" panose="02020603050405020304" pitchFamily="18" charset="0"/>
                <a:cs typeface="Times New Roman" panose="02020603050405020304" pitchFamily="18" charset="0"/>
              </a:rPr>
              <a:t>Here, we </a:t>
            </a:r>
            <a:r>
              <a:rPr lang="en-IN" sz="2200" dirty="0">
                <a:latin typeface="Times New Roman" panose="02020603050405020304" pitchFamily="18" charset="0"/>
                <a:cs typeface="Times New Roman" panose="02020603050405020304" pitchFamily="18" charset="0"/>
              </a:rPr>
              <a:t>are splitting the training data set into number of  splits(train and test) and validating the accuracy. Therefore we get the range of accuracy in which we might get the accuracy of the test data.</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01644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C74677-44F1-4AB9-82FD-460AEEE2E86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 xmlns:a16="http://schemas.microsoft.com/office/drawing/2014/main" id="{F64CCD03-AB96-4964-A19B-252CB6F5A07C}"/>
              </a:ext>
            </a:extLst>
          </p:cNvPr>
          <p:cNvSpPr>
            <a:spLocks noGrp="1"/>
          </p:cNvSpPr>
          <p:nvPr>
            <p:ph idx="1"/>
          </p:nvPr>
        </p:nvSpPr>
        <p:spPr/>
        <p:txBody>
          <a:bodyPr>
            <a:normAutofit lnSpcReduction="10000"/>
          </a:bodyPr>
          <a:lstStyle/>
          <a:p>
            <a:pPr marL="0" indent="0">
              <a:buNone/>
            </a:pPr>
            <a:r>
              <a:rPr lang="en-US" sz="2800" b="1" dirty="0"/>
              <a:t>Pros and Cons of Random Forest </a:t>
            </a:r>
          </a:p>
          <a:p>
            <a:pPr marL="0" indent="0">
              <a:buNone/>
            </a:pPr>
            <a:r>
              <a:rPr lang="en-US" sz="2800" b="1" dirty="0"/>
              <a:t>Pros</a:t>
            </a:r>
          </a:p>
          <a:p>
            <a:pPr lvl="1" indent="-342900">
              <a:buFont typeface="Wingdings" panose="05000000000000000000" pitchFamily="2" charset="2"/>
              <a:buChar char="§"/>
            </a:pPr>
            <a:r>
              <a:rPr lang="en-US" sz="2400" baseline="-25000" dirty="0"/>
              <a:t> </a:t>
            </a:r>
            <a:r>
              <a:rPr lang="en-US" sz="2400" dirty="0"/>
              <a:t>Random forests work well for a large range of data items than a single decision tree does. </a:t>
            </a:r>
          </a:p>
          <a:p>
            <a:pPr lvl="1" indent="-342900">
              <a:buFont typeface="Wingdings" panose="05000000000000000000" pitchFamily="2" charset="2"/>
              <a:buChar char="§"/>
            </a:pPr>
            <a:r>
              <a:rPr lang="en-US" sz="2400" dirty="0"/>
              <a:t>Random forests are very flexible and possess very high accuracy. </a:t>
            </a:r>
          </a:p>
          <a:p>
            <a:pPr lvl="1" indent="-342900">
              <a:buFont typeface="Wingdings" panose="05000000000000000000" pitchFamily="2" charset="2"/>
              <a:buChar char="§"/>
            </a:pPr>
            <a:r>
              <a:rPr lang="en-US" sz="2400" dirty="0"/>
              <a:t>Random Forest algorithms maintains good accuracy even a large proportion of the data is missing. </a:t>
            </a:r>
          </a:p>
          <a:p>
            <a:pPr lvl="1" indent="-342900">
              <a:buFont typeface="Wingdings" panose="05000000000000000000" pitchFamily="2" charset="2"/>
              <a:buChar char="§"/>
            </a:pPr>
            <a:r>
              <a:rPr lang="en-US" sz="2400" dirty="0"/>
              <a:t>It overcomes the problem of overfitting by combining the results of various decision trees</a:t>
            </a:r>
            <a:br>
              <a:rPr lang="en-US" sz="2400" dirty="0"/>
            </a:br>
            <a:endParaRPr lang="en-US" sz="2400" dirty="0"/>
          </a:p>
        </p:txBody>
      </p:sp>
    </p:spTree>
    <p:extLst>
      <p:ext uri="{BB962C8B-B14F-4D97-AF65-F5344CB8AC3E}">
        <p14:creationId xmlns:p14="http://schemas.microsoft.com/office/powerpoint/2010/main" val="99721360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DA8F79-97FE-4D5B-BDD5-AABA0F2C89FD}"/>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2C4758AD-6060-41CF-9CEF-6BE16B926703}"/>
              </a:ext>
            </a:extLst>
          </p:cNvPr>
          <p:cNvSpPr>
            <a:spLocks noGrp="1"/>
          </p:cNvSpPr>
          <p:nvPr>
            <p:ph idx="1"/>
          </p:nvPr>
        </p:nvSpPr>
        <p:spPr/>
        <p:txBody>
          <a:bodyPr>
            <a:normAutofit/>
          </a:bodyPr>
          <a:lstStyle/>
          <a:p>
            <a:pPr marL="0" indent="0">
              <a:buNone/>
            </a:pPr>
            <a:r>
              <a:rPr lang="en-US" sz="2800" b="1" dirty="0"/>
              <a:t>Cons</a:t>
            </a:r>
            <a:r>
              <a:rPr lang="en-US" baseline="-25000" dirty="0"/>
              <a:t> </a:t>
            </a:r>
            <a:endParaRPr lang="en-US" sz="2800" dirty="0"/>
          </a:p>
          <a:p>
            <a:pPr marL="857250" lvl="1" indent="-457200">
              <a:buFont typeface="Wingdings" panose="05000000000000000000" pitchFamily="2" charset="2"/>
              <a:buChar char="§"/>
            </a:pPr>
            <a:r>
              <a:rPr lang="en-US" sz="2400" dirty="0"/>
              <a:t>More computational resources are required to implement Random Forest algorithm. </a:t>
            </a:r>
            <a:endParaRPr lang="en-US" sz="2400" baseline="-25000" dirty="0"/>
          </a:p>
          <a:p>
            <a:pPr marL="857250" lvl="1" indent="-457200">
              <a:buFont typeface="Wingdings" panose="05000000000000000000" pitchFamily="2" charset="2"/>
              <a:buChar char="§"/>
            </a:pPr>
            <a:r>
              <a:rPr lang="en-US" sz="2400" dirty="0"/>
              <a:t> It is less intuitive in case when we have a large collection of decision trees. </a:t>
            </a:r>
          </a:p>
          <a:p>
            <a:pPr marL="857250" lvl="1" indent="-457200">
              <a:buFont typeface="Wingdings" panose="05000000000000000000" pitchFamily="2" charset="2"/>
              <a:buChar char="§"/>
            </a:pPr>
            <a:r>
              <a:rPr lang="en-US" sz="2400" dirty="0"/>
              <a:t>The prediction process using random forests is very time-consuming in comparison with other algorithms. </a:t>
            </a:r>
          </a:p>
          <a:p>
            <a:pPr marL="857250" lvl="1" indent="-457200">
              <a:buFont typeface="Wingdings" panose="05000000000000000000" pitchFamily="2" charset="2"/>
              <a:buChar char="§"/>
            </a:pPr>
            <a:r>
              <a:rPr lang="en-US" sz="2400" dirty="0"/>
              <a:t>Complexity is the disadvantage</a:t>
            </a:r>
            <a:endParaRPr lang="en-US" sz="2400" b="1" dirty="0"/>
          </a:p>
          <a:p>
            <a:pPr marL="0" indent="0">
              <a:buNone/>
            </a:pPr>
            <a:endParaRPr lang="en-US" dirty="0"/>
          </a:p>
        </p:txBody>
      </p:sp>
    </p:spTree>
    <p:extLst>
      <p:ext uri="{BB962C8B-B14F-4D97-AF65-F5344CB8AC3E}">
        <p14:creationId xmlns:p14="http://schemas.microsoft.com/office/powerpoint/2010/main" val="19801384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F829BB-DE09-4B68-A254-E6F0477655E9}"/>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F715CD29-C06C-4EBA-B161-23C6957D65ED}"/>
              </a:ext>
            </a:extLst>
          </p:cNvPr>
          <p:cNvSpPr>
            <a:spLocks noGrp="1"/>
          </p:cNvSpPr>
          <p:nvPr>
            <p:ph idx="1"/>
          </p:nvPr>
        </p:nvSpPr>
        <p:spPr/>
        <p:txBody>
          <a:bodyPr>
            <a:normAutofit lnSpcReduction="10000"/>
          </a:bodyPr>
          <a:lstStyle/>
          <a:p>
            <a:pPr marL="0" indent="0">
              <a:buNone/>
            </a:pPr>
            <a:r>
              <a:rPr lang="en-US" b="1" dirty="0"/>
              <a:t>Pros and Cons of Naïve Bayes algorithm </a:t>
            </a:r>
            <a:endParaRPr lang="en-US" dirty="0"/>
          </a:p>
          <a:p>
            <a:pPr marL="0" indent="0">
              <a:buNone/>
            </a:pPr>
            <a:r>
              <a:rPr lang="en-US" b="1" dirty="0"/>
              <a:t>Pros </a:t>
            </a:r>
            <a:endParaRPr lang="en-US" b="1" baseline="-25000" dirty="0"/>
          </a:p>
          <a:p>
            <a:pPr lvl="1" indent="-342900">
              <a:buFont typeface="Wingdings" panose="05000000000000000000" pitchFamily="2" charset="2"/>
              <a:buChar char="§"/>
            </a:pPr>
            <a:r>
              <a:rPr lang="en-US" sz="2400" dirty="0"/>
              <a:t>Can solve problems involving both categorical and continuous valued attributes</a:t>
            </a:r>
          </a:p>
          <a:p>
            <a:pPr lvl="1" indent="-342900">
              <a:buFont typeface="Wingdings" panose="05000000000000000000" pitchFamily="2" charset="2"/>
              <a:buChar char="§"/>
            </a:pPr>
            <a:r>
              <a:rPr lang="en-US" sz="2400" dirty="0"/>
              <a:t>For very high-dimensional data, when model complexity is less important. </a:t>
            </a:r>
          </a:p>
          <a:p>
            <a:pPr lvl="1" indent="-342900">
              <a:buFont typeface="Wingdings" panose="05000000000000000000" pitchFamily="2" charset="2"/>
              <a:buChar char="§"/>
            </a:pPr>
            <a:r>
              <a:rPr lang="en-US" sz="2400" dirty="0"/>
              <a:t>For very well-separated categories, when model complexity is less important </a:t>
            </a:r>
          </a:p>
          <a:p>
            <a:pPr lvl="1" indent="-342900">
              <a:buFont typeface="Wingdings" panose="05000000000000000000" pitchFamily="2" charset="2"/>
              <a:buChar char="§"/>
            </a:pPr>
            <a:r>
              <a:rPr lang="en-US" sz="2400" dirty="0"/>
              <a:t>Naïve Bayes classifiers are linear classifier hence it’s simple to implement</a:t>
            </a:r>
            <a:br>
              <a:rPr lang="en-US" sz="2400" dirty="0"/>
            </a:br>
            <a:endParaRPr lang="en-US" sz="2400" dirty="0"/>
          </a:p>
        </p:txBody>
      </p:sp>
    </p:spTree>
    <p:extLst>
      <p:ext uri="{BB962C8B-B14F-4D97-AF65-F5344CB8AC3E}">
        <p14:creationId xmlns:p14="http://schemas.microsoft.com/office/powerpoint/2010/main" val="610785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129D39-7AD2-4D54-AEA5-27A795F483C0}"/>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66EC7CCC-9CE3-4999-8092-2C021897876A}"/>
              </a:ext>
            </a:extLst>
          </p:cNvPr>
          <p:cNvSpPr>
            <a:spLocks noGrp="1"/>
          </p:cNvSpPr>
          <p:nvPr>
            <p:ph idx="1"/>
          </p:nvPr>
        </p:nvSpPr>
        <p:spPr/>
        <p:txBody>
          <a:bodyPr/>
          <a:lstStyle/>
          <a:p>
            <a:pPr marL="0" indent="0">
              <a:buNone/>
            </a:pPr>
            <a:r>
              <a:rPr lang="en-US" sz="2800" b="1" dirty="0"/>
              <a:t>Cons</a:t>
            </a:r>
          </a:p>
          <a:p>
            <a:pPr marL="857250" lvl="1" indent="-457200">
              <a:buFont typeface="Wingdings" panose="05000000000000000000" pitchFamily="2" charset="2"/>
              <a:buChar char="§"/>
            </a:pPr>
            <a:r>
              <a:rPr lang="en-US" dirty="0"/>
              <a:t>The assumption that all features are independent is not usually the case in real life so it makes Naive Bayes algorithm less accurate than complicated algorithms.</a:t>
            </a:r>
            <a:br>
              <a:rPr lang="en-US" dirty="0"/>
            </a:br>
            <a:endParaRPr lang="en-US" dirty="0"/>
          </a:p>
        </p:txBody>
      </p:sp>
    </p:spTree>
    <p:extLst>
      <p:ext uri="{BB962C8B-B14F-4D97-AF65-F5344CB8AC3E}">
        <p14:creationId xmlns:p14="http://schemas.microsoft.com/office/powerpoint/2010/main" val="4236754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12E205-A4C6-4D8F-8799-96629D0CE633}"/>
              </a:ext>
            </a:extLst>
          </p:cNvPr>
          <p:cNvSpPr>
            <a:spLocks noGrp="1"/>
          </p:cNvSpPr>
          <p:nvPr>
            <p:ph idx="1"/>
          </p:nvPr>
        </p:nvSpPr>
        <p:spPr>
          <a:xfrm>
            <a:off x="457200" y="1196752"/>
            <a:ext cx="8229600" cy="4929411"/>
          </a:xfrm>
        </p:spPr>
        <p:txBody>
          <a:bodyPr>
            <a:normAutofit/>
          </a:bodyPr>
          <a:lstStyle/>
          <a:p>
            <a:pPr marL="857250" lvl="1" indent="-4572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 a result, machine learning has been applied to cancer prognosis and prediction.</a:t>
            </a:r>
          </a:p>
          <a:p>
            <a:pPr lvl="1"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Recent </a:t>
            </a:r>
            <a:r>
              <a:rPr lang="en-US" sz="2400" dirty="0">
                <a:latin typeface="Times New Roman" panose="02020603050405020304" pitchFamily="18" charset="0"/>
                <a:cs typeface="Times New Roman" panose="02020603050405020304" pitchFamily="18" charset="0"/>
              </a:rPr>
              <a:t>advances in biotechnologies allow us to generate various types of molecular data for the same sample, e.g. copy number aberrations as measured by array CGH, mRNA expression, SNPs, methylation, etc. Each of these distinct data types provides one view of the molecular machinery of the cancer cell.</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531334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685CC5-B32A-4F36-8DFB-EBEC68E46E0E}"/>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1C3B435A-9D10-4984-A4FA-6B29C1F18939}"/>
              </a:ext>
            </a:extLst>
          </p:cNvPr>
          <p:cNvSpPr>
            <a:spLocks noGrp="1"/>
          </p:cNvSpPr>
          <p:nvPr>
            <p:ph idx="1"/>
          </p:nvPr>
        </p:nvSpPr>
        <p:spPr/>
        <p:txBody>
          <a:bodyPr>
            <a:normAutofit/>
          </a:bodyPr>
          <a:lstStyle/>
          <a:p>
            <a:pPr marL="0" indent="0">
              <a:buNone/>
            </a:pPr>
            <a:r>
              <a:rPr lang="en-US" b="1" dirty="0"/>
              <a:t>Pros and Cons of Decision Tree </a:t>
            </a:r>
            <a:endParaRPr lang="en-US" dirty="0"/>
          </a:p>
          <a:p>
            <a:pPr marL="0" indent="0">
              <a:buNone/>
            </a:pPr>
            <a:r>
              <a:rPr lang="en-US" b="1" dirty="0"/>
              <a:t>Pros </a:t>
            </a:r>
          </a:p>
          <a:p>
            <a:pPr lvl="1" indent="-342900">
              <a:buFont typeface="Wingdings" panose="05000000000000000000" pitchFamily="2" charset="2"/>
              <a:buChar char="§"/>
            </a:pPr>
            <a:r>
              <a:rPr lang="en-US" sz="2400" dirty="0"/>
              <a:t>Compared to other </a:t>
            </a:r>
            <a:r>
              <a:rPr lang="en-US" sz="2400" dirty="0" err="1"/>
              <a:t>algorithms,it</a:t>
            </a:r>
            <a:r>
              <a:rPr lang="en-US" sz="2400" dirty="0"/>
              <a:t> requires less effort for data preparation during pre-processing.</a:t>
            </a:r>
          </a:p>
          <a:p>
            <a:pPr lvl="1" indent="-342900">
              <a:buFont typeface="Wingdings" panose="05000000000000000000" pitchFamily="2" charset="2"/>
              <a:buChar char="§"/>
            </a:pPr>
            <a:r>
              <a:rPr lang="en-US" sz="2400" dirty="0"/>
              <a:t>A decision tree does not require scaling of data as well.  </a:t>
            </a:r>
          </a:p>
          <a:p>
            <a:pPr lvl="1" indent="-342900">
              <a:buFont typeface="Wingdings" panose="05000000000000000000" pitchFamily="2" charset="2"/>
              <a:buChar char="§"/>
            </a:pPr>
            <a:r>
              <a:rPr lang="en-US" sz="2400" dirty="0"/>
              <a:t>Decision tree can use for both continuous and categorical target variables.</a:t>
            </a:r>
          </a:p>
          <a:p>
            <a:pPr marL="0" indent="0">
              <a:buNone/>
            </a:pPr>
            <a:endParaRPr lang="en-US" dirty="0"/>
          </a:p>
        </p:txBody>
      </p:sp>
    </p:spTree>
    <p:extLst>
      <p:ext uri="{BB962C8B-B14F-4D97-AF65-F5344CB8AC3E}">
        <p14:creationId xmlns:p14="http://schemas.microsoft.com/office/powerpoint/2010/main" val="37449983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4AA1A-8E3A-48F8-8D60-4876477F92F3}"/>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AB16EBDB-5555-4040-90EC-76BC4B48004C}"/>
              </a:ext>
            </a:extLst>
          </p:cNvPr>
          <p:cNvSpPr>
            <a:spLocks noGrp="1"/>
          </p:cNvSpPr>
          <p:nvPr>
            <p:ph idx="1"/>
          </p:nvPr>
        </p:nvSpPr>
        <p:spPr/>
        <p:txBody>
          <a:bodyPr>
            <a:normAutofit fontScale="92500" lnSpcReduction="10000"/>
          </a:bodyPr>
          <a:lstStyle/>
          <a:p>
            <a:pPr marL="0" indent="0">
              <a:buNone/>
            </a:pPr>
            <a:r>
              <a:rPr lang="en-US" sz="3300" b="1" dirty="0"/>
              <a:t>Cons</a:t>
            </a:r>
          </a:p>
          <a:p>
            <a:pPr marL="857250" lvl="1" indent="-457200">
              <a:buFont typeface="Wingdings" panose="05000000000000000000" pitchFamily="2" charset="2"/>
              <a:buChar char="§"/>
            </a:pPr>
            <a:r>
              <a:rPr lang="en-US" sz="2600" dirty="0"/>
              <a:t>A small change in the data can cause a large change in the structure of the decision tree causing instability. </a:t>
            </a:r>
          </a:p>
          <a:p>
            <a:pPr marL="857250" lvl="1" indent="-457200">
              <a:buFont typeface="Wingdings" panose="05000000000000000000" pitchFamily="2" charset="2"/>
              <a:buChar char="§"/>
            </a:pPr>
            <a:r>
              <a:rPr lang="en-US" sz="2600" dirty="0"/>
              <a:t> For a Decision tree sometimes calculation can go far more complex compared to other algorithms. </a:t>
            </a:r>
          </a:p>
          <a:p>
            <a:pPr marL="857250" lvl="1" indent="-457200">
              <a:buFont typeface="Wingdings" panose="05000000000000000000" pitchFamily="2" charset="2"/>
              <a:buChar char="§"/>
            </a:pPr>
            <a:r>
              <a:rPr lang="en-US" sz="2600" dirty="0"/>
              <a:t>Decision tree often involves higher time to train the model. </a:t>
            </a:r>
          </a:p>
          <a:p>
            <a:pPr marL="857250" lvl="1" indent="-457200">
              <a:buFont typeface="Wingdings" panose="05000000000000000000" pitchFamily="2" charset="2"/>
              <a:buChar char="§"/>
            </a:pPr>
            <a:r>
              <a:rPr lang="en-US" sz="2600" dirty="0"/>
              <a:t>Decision tree training is relatively expensive as complexity and time taken is more. </a:t>
            </a:r>
          </a:p>
          <a:p>
            <a:pPr marL="0" indent="0">
              <a:buNone/>
            </a:pPr>
            <a:r>
              <a:rPr lang="en-US" dirty="0"/>
              <a:t/>
            </a:r>
            <a:br>
              <a:rPr lang="en-US" dirty="0"/>
            </a:br>
            <a:endParaRPr lang="en-US" dirty="0"/>
          </a:p>
        </p:txBody>
      </p:sp>
    </p:spTree>
    <p:extLst>
      <p:ext uri="{BB962C8B-B14F-4D97-AF65-F5344CB8AC3E}">
        <p14:creationId xmlns:p14="http://schemas.microsoft.com/office/powerpoint/2010/main" val="39249353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BF6EC89-69D6-4EB1-A82A-DFBF13D88F15}"/>
              </a:ext>
            </a:extLst>
          </p:cNvPr>
          <p:cNvSpPr>
            <a:spLocks noGrp="1"/>
          </p:cNvSpPr>
          <p:nvPr>
            <p:ph idx="1"/>
          </p:nvPr>
        </p:nvSpPr>
        <p:spPr>
          <a:xfrm>
            <a:off x="457200" y="981075"/>
            <a:ext cx="8229600" cy="5145088"/>
          </a:xfrm>
        </p:spPr>
        <p:txBody>
          <a:bodyPr>
            <a:normAutofit fontScale="92500" lnSpcReduction="10000"/>
          </a:bodyPr>
          <a:lstStyle/>
          <a:p>
            <a:pPr marL="0" indent="0">
              <a:buNone/>
            </a:pPr>
            <a:r>
              <a:rPr lang="en-US" sz="3300" b="1" dirty="0"/>
              <a:t>Pros and Cons of Gradient Boosting </a:t>
            </a:r>
            <a:endParaRPr lang="en-US" sz="3300" dirty="0"/>
          </a:p>
          <a:p>
            <a:pPr marL="0" indent="0">
              <a:buNone/>
            </a:pPr>
            <a:r>
              <a:rPr lang="en-US" sz="3300" b="1" dirty="0"/>
              <a:t>Pros</a:t>
            </a:r>
          </a:p>
          <a:p>
            <a:pPr marL="857250" lvl="1" indent="-457200">
              <a:buFont typeface="Wingdings" panose="05000000000000000000" pitchFamily="2" charset="2"/>
              <a:buChar char="§"/>
            </a:pPr>
            <a:r>
              <a:rPr lang="en-US" sz="2600" dirty="0"/>
              <a:t>Lots of flexibility-Can optimize on different loss functions and provides several hyper parameter tuning options that make the function fit very flexible. </a:t>
            </a:r>
          </a:p>
          <a:p>
            <a:pPr marL="857250" lvl="1" indent="-457200">
              <a:buFont typeface="Wingdings" panose="05000000000000000000" pitchFamily="2" charset="2"/>
              <a:buChar char="§"/>
            </a:pPr>
            <a:r>
              <a:rPr lang="en-US" sz="2600" dirty="0"/>
              <a:t>No data pre-processing required, often works great with categorical and numerical values as is</a:t>
            </a:r>
            <a:r>
              <a:rPr lang="en-US" dirty="0"/>
              <a:t>. </a:t>
            </a:r>
          </a:p>
          <a:p>
            <a:pPr marL="0" indent="0">
              <a:buNone/>
            </a:pPr>
            <a:r>
              <a:rPr lang="en-US" b="1" dirty="0"/>
              <a:t>Cons </a:t>
            </a:r>
          </a:p>
          <a:p>
            <a:pPr lvl="1" indent="-342900">
              <a:buFont typeface="Wingdings" panose="05000000000000000000" pitchFamily="2" charset="2"/>
              <a:buChar char="§"/>
            </a:pPr>
            <a:r>
              <a:rPr lang="en-US" sz="2600" dirty="0"/>
              <a:t>Computationally expensive-GDMs often require many trees(&gt;1000) which can be time and memory exhaustive.</a:t>
            </a:r>
          </a:p>
          <a:p>
            <a:pPr marL="0" indent="0">
              <a:buNone/>
            </a:pPr>
            <a:r>
              <a:rPr lang="en-US" dirty="0"/>
              <a:t/>
            </a:r>
            <a:br>
              <a:rPr lang="en-US" dirty="0"/>
            </a:br>
            <a:endParaRPr lang="en-US" dirty="0"/>
          </a:p>
        </p:txBody>
      </p:sp>
    </p:spTree>
    <p:extLst>
      <p:ext uri="{BB962C8B-B14F-4D97-AF65-F5344CB8AC3E}">
        <p14:creationId xmlns:p14="http://schemas.microsoft.com/office/powerpoint/2010/main" val="8162148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8CC31B-7DB9-48B7-9D5A-97FF1126E63E}"/>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AB8F9E25-0DC5-4F61-A969-B327CCDD54DA}"/>
              </a:ext>
            </a:extLst>
          </p:cNvPr>
          <p:cNvSpPr>
            <a:spLocks noGrp="1"/>
          </p:cNvSpPr>
          <p:nvPr>
            <p:ph idx="1"/>
          </p:nvPr>
        </p:nvSpPr>
        <p:spPr/>
        <p:txBody>
          <a:bodyPr>
            <a:normAutofit/>
          </a:bodyPr>
          <a:lstStyle/>
          <a:p>
            <a:pPr marL="0" indent="0">
              <a:buNone/>
            </a:pPr>
            <a:r>
              <a:rPr lang="en-US" b="1" dirty="0"/>
              <a:t>Pros and Cons of RBF </a:t>
            </a:r>
            <a:endParaRPr lang="en-US" dirty="0"/>
          </a:p>
          <a:p>
            <a:pPr marL="0" indent="0">
              <a:buNone/>
            </a:pPr>
            <a:r>
              <a:rPr lang="en-US" b="1" dirty="0"/>
              <a:t>Pros </a:t>
            </a:r>
            <a:endParaRPr lang="en-US" b="1" baseline="-25000" dirty="0"/>
          </a:p>
          <a:p>
            <a:pPr lvl="1" indent="-342900">
              <a:buFont typeface="Wingdings" panose="05000000000000000000" pitchFamily="2" charset="2"/>
              <a:buChar char="§"/>
            </a:pPr>
            <a:r>
              <a:rPr lang="en-US" sz="2400" dirty="0"/>
              <a:t>Training in RBN is faster in </a:t>
            </a:r>
            <a:r>
              <a:rPr lang="en-US" sz="2400" dirty="0" err="1"/>
              <a:t>MLPinteractions</a:t>
            </a:r>
            <a:r>
              <a:rPr lang="en-US" sz="2400" dirty="0"/>
              <a:t> in MLP. </a:t>
            </a:r>
          </a:p>
          <a:p>
            <a:pPr lvl="1" indent="-342900">
              <a:buFont typeface="Wingdings" panose="05000000000000000000" pitchFamily="2" charset="2"/>
              <a:buChar char="§"/>
            </a:pPr>
            <a:r>
              <a:rPr lang="en-US" sz="2400" dirty="0"/>
              <a:t>We can easily interpret what is the meaning of the each node in hidden layer of the RBFN. This is difficult in MLP. </a:t>
            </a:r>
          </a:p>
          <a:p>
            <a:pPr marL="0" indent="0">
              <a:buNone/>
            </a:pPr>
            <a:r>
              <a:rPr lang="en-US" sz="3000" b="1" dirty="0"/>
              <a:t>Cons</a:t>
            </a:r>
          </a:p>
          <a:p>
            <a:pPr lvl="1">
              <a:buFont typeface="Wingdings" panose="05000000000000000000" pitchFamily="2" charset="2"/>
              <a:buChar char="§"/>
            </a:pPr>
            <a:r>
              <a:rPr lang="en-US" sz="2400" dirty="0"/>
              <a:t>Classification will take more time in RBF than MLP.</a:t>
            </a:r>
          </a:p>
          <a:p>
            <a:pPr marL="0" indent="0">
              <a:buNone/>
            </a:pPr>
            <a:r>
              <a:rPr lang="en-US" dirty="0"/>
              <a:t/>
            </a:r>
            <a:br>
              <a:rPr lang="en-US" dirty="0"/>
            </a:br>
            <a:endParaRPr lang="en-US" dirty="0"/>
          </a:p>
        </p:txBody>
      </p:sp>
    </p:spTree>
    <p:extLst>
      <p:ext uri="{BB962C8B-B14F-4D97-AF65-F5344CB8AC3E}">
        <p14:creationId xmlns:p14="http://schemas.microsoft.com/office/powerpoint/2010/main" val="8028404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548680"/>
            <a:ext cx="8229600" cy="5472608"/>
          </a:xfrm>
        </p:spPr>
        <p:txBody>
          <a:bodyPr>
            <a:noAutofit/>
          </a:bodyPr>
          <a:lstStyle/>
          <a:p>
            <a:pPr marL="0" indent="0">
              <a:buNone/>
            </a:pPr>
            <a:r>
              <a:rPr lang="en-US" sz="2400" b="1" dirty="0"/>
              <a:t>7. CONCLUSION AND FUTURE SCOPE</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For </a:t>
            </a:r>
            <a:r>
              <a:rPr lang="en-IN" sz="2200" dirty="0">
                <a:latin typeface="Times New Roman" panose="02020603050405020304" pitchFamily="18" charset="0"/>
                <a:cs typeface="Times New Roman" panose="02020603050405020304" pitchFamily="18" charset="0"/>
              </a:rPr>
              <a:t>dataset1,(PANCAN) dataset, considering the accuracy and K-fold validation scores, we conclude that random forest perform better followed by decision tree and Naive </a:t>
            </a:r>
            <a:r>
              <a:rPr lang="en-IN" sz="2200" dirty="0" smtClean="0">
                <a:latin typeface="Times New Roman" panose="02020603050405020304" pitchFamily="18" charset="0"/>
                <a:cs typeface="Times New Roman" panose="02020603050405020304" pitchFamily="18" charset="0"/>
              </a:rPr>
              <a:t>Bayes.</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For dataset2</a:t>
            </a:r>
            <a:r>
              <a:rPr lang="en-IN" sz="2200" dirty="0" smtClean="0">
                <a:latin typeface="Times New Roman" panose="02020603050405020304" pitchFamily="18" charset="0"/>
                <a:cs typeface="Times New Roman" panose="02020603050405020304" pitchFamily="18" charset="0"/>
              </a:rPr>
              <a:t>,(leukaemia </a:t>
            </a:r>
            <a:r>
              <a:rPr lang="en-IN" sz="2200" dirty="0">
                <a:latin typeface="Times New Roman" panose="02020603050405020304" pitchFamily="18" charset="0"/>
                <a:cs typeface="Times New Roman" panose="02020603050405020304" pitchFamily="18" charset="0"/>
              </a:rPr>
              <a:t>gene expression dataset and colon cancer gene expression dataset) we observed random forest followed by naive </a:t>
            </a:r>
            <a:r>
              <a:rPr lang="en-IN" sz="2200" dirty="0" smtClean="0">
                <a:latin typeface="Times New Roman" panose="02020603050405020304" pitchFamily="18" charset="0"/>
                <a:cs typeface="Times New Roman" panose="02020603050405020304" pitchFamily="18" charset="0"/>
              </a:rPr>
              <a:t>Bayes </a:t>
            </a:r>
            <a:r>
              <a:rPr lang="en-IN" sz="2200" dirty="0">
                <a:latin typeface="Times New Roman" panose="02020603050405020304" pitchFamily="18" charset="0"/>
                <a:cs typeface="Times New Roman" panose="02020603050405020304" pitchFamily="18" charset="0"/>
              </a:rPr>
              <a:t>has performed better</a:t>
            </a:r>
            <a:r>
              <a:rPr lang="en-IN" sz="2200" dirty="0" smtClean="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r>
              <a:rPr lang="en-IN" sz="2200" dirty="0">
                <a:latin typeface="Times New Roman" panose="02020603050405020304" pitchFamily="18" charset="0"/>
                <a:cs typeface="Times New Roman" panose="02020603050405020304" pitchFamily="18" charset="0"/>
              </a:rPr>
              <a:t>We observed that, algorithms perform better when the number of instances in the dataset is more. Based on the results </a:t>
            </a:r>
            <a:r>
              <a:rPr lang="en-IN" sz="2200" dirty="0" smtClean="0">
                <a:latin typeface="Times New Roman" panose="02020603050405020304" pitchFamily="18" charset="0"/>
                <a:cs typeface="Times New Roman" panose="02020603050405020304" pitchFamily="18" charset="0"/>
              </a:rPr>
              <a:t>obtained, when </a:t>
            </a:r>
            <a:r>
              <a:rPr lang="en-IN" sz="2200" dirty="0">
                <a:latin typeface="Times New Roman" panose="02020603050405020304" pitchFamily="18" charset="0"/>
                <a:cs typeface="Times New Roman" panose="02020603050405020304" pitchFamily="18" charset="0"/>
              </a:rPr>
              <a:t>compared with all the </a:t>
            </a:r>
            <a:r>
              <a:rPr lang="en-IN" sz="2200" dirty="0" smtClean="0">
                <a:latin typeface="Times New Roman" panose="02020603050405020304" pitchFamily="18" charset="0"/>
                <a:cs typeface="Times New Roman" panose="02020603050405020304" pitchFamily="18" charset="0"/>
              </a:rPr>
              <a:t>dataset, we </a:t>
            </a:r>
            <a:r>
              <a:rPr lang="en-IN" sz="2200" dirty="0">
                <a:latin typeface="Times New Roman" panose="02020603050405020304" pitchFamily="18" charset="0"/>
                <a:cs typeface="Times New Roman" panose="02020603050405020304" pitchFamily="18" charset="0"/>
              </a:rPr>
              <a:t>observed Random Forest has performed well. </a:t>
            </a:r>
            <a:endParaRPr lang="en-IN" sz="2200" dirty="0" smtClean="0">
              <a:latin typeface="Times New Roman" panose="02020603050405020304" pitchFamily="18" charset="0"/>
              <a:cs typeface="Times New Roman" panose="02020603050405020304" pitchFamily="18" charset="0"/>
            </a:endParaRPr>
          </a:p>
          <a:p>
            <a:r>
              <a:rPr lang="en-IN" sz="2200" dirty="0" smtClean="0">
                <a:latin typeface="Times New Roman" panose="02020603050405020304" pitchFamily="18" charset="0"/>
                <a:cs typeface="Times New Roman" panose="02020603050405020304" pitchFamily="18" charset="0"/>
              </a:rPr>
              <a:t>When </a:t>
            </a:r>
            <a:r>
              <a:rPr lang="en-IN" sz="2200" dirty="0">
                <a:latin typeface="Times New Roman" panose="02020603050405020304" pitchFamily="18" charset="0"/>
                <a:cs typeface="Times New Roman" panose="02020603050405020304" pitchFamily="18" charset="0"/>
              </a:rPr>
              <a:t>Chi-Square feature selection is </a:t>
            </a:r>
            <a:r>
              <a:rPr lang="en-IN" sz="2200" dirty="0" smtClean="0">
                <a:latin typeface="Times New Roman" panose="02020603050405020304" pitchFamily="18" charset="0"/>
                <a:cs typeface="Times New Roman" panose="02020603050405020304" pitchFamily="18" charset="0"/>
              </a:rPr>
              <a:t>applied, we </a:t>
            </a:r>
            <a:r>
              <a:rPr lang="en-IN" sz="2200" dirty="0">
                <a:latin typeface="Times New Roman" panose="02020603050405020304" pitchFamily="18" charset="0"/>
                <a:cs typeface="Times New Roman" panose="02020603050405020304" pitchFamily="18" charset="0"/>
              </a:rPr>
              <a:t>observed considerable increase in accuracy compared to random </a:t>
            </a:r>
            <a:r>
              <a:rPr lang="en-IN" sz="2200" dirty="0" smtClean="0">
                <a:latin typeface="Times New Roman" panose="02020603050405020304" pitchFamily="18" charset="0"/>
                <a:cs typeface="Times New Roman" panose="02020603050405020304" pitchFamily="18" charset="0"/>
              </a:rPr>
              <a:t>forest. But </a:t>
            </a:r>
            <a:r>
              <a:rPr lang="en-IN" sz="2200" dirty="0">
                <a:latin typeface="Times New Roman" panose="02020603050405020304" pitchFamily="18" charset="0"/>
                <a:cs typeface="Times New Roman" panose="02020603050405020304" pitchFamily="18" charset="0"/>
              </a:rPr>
              <a:t>in chi </a:t>
            </a:r>
            <a:r>
              <a:rPr lang="en-IN" sz="2200" dirty="0" smtClean="0">
                <a:latin typeface="Times New Roman" panose="02020603050405020304" pitchFamily="18" charset="0"/>
                <a:cs typeface="Times New Roman" panose="02020603050405020304" pitchFamily="18" charset="0"/>
              </a:rPr>
              <a:t>square, we </a:t>
            </a:r>
            <a:r>
              <a:rPr lang="en-IN" sz="2200" dirty="0">
                <a:latin typeface="Times New Roman" panose="02020603050405020304" pitchFamily="18" charset="0"/>
                <a:cs typeface="Times New Roman" panose="02020603050405020304" pitchFamily="18" charset="0"/>
              </a:rPr>
              <a:t>had to set the number of features to be selected. So random forest as a feature selector is better as we can proceed through the algorithm without manual intervention.</a:t>
            </a: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78761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52736"/>
            <a:ext cx="8229600" cy="4525963"/>
          </a:xfrm>
        </p:spPr>
        <p:txBody>
          <a:bodyPr/>
          <a:lstStyle/>
          <a:p>
            <a:r>
              <a:rPr lang="en-IN" sz="2800" dirty="0">
                <a:latin typeface="Times New Roman" panose="02020603050405020304" pitchFamily="18" charset="0"/>
                <a:cs typeface="Times New Roman" panose="02020603050405020304" pitchFamily="18" charset="0"/>
              </a:rPr>
              <a:t>In the current implementation we were not able to achieve great results using Neural Network(RBF). So, as a part of future </a:t>
            </a:r>
            <a:r>
              <a:rPr lang="en-IN" sz="2800" dirty="0" smtClean="0">
                <a:latin typeface="Times New Roman" panose="02020603050405020304" pitchFamily="18" charset="0"/>
                <a:cs typeface="Times New Roman" panose="02020603050405020304" pitchFamily="18" charset="0"/>
              </a:rPr>
              <a:t>work, we </a:t>
            </a:r>
            <a:r>
              <a:rPr lang="en-IN" sz="2800" dirty="0">
                <a:latin typeface="Times New Roman" panose="02020603050405020304" pitchFamily="18" charset="0"/>
                <a:cs typeface="Times New Roman" panose="02020603050405020304" pitchFamily="18" charset="0"/>
              </a:rPr>
              <a:t>would like to explore more neural network algorithms on a bigger gene dataset.</a:t>
            </a:r>
          </a:p>
          <a:p>
            <a:pPr marL="0" indent="0">
              <a:buNone/>
            </a:pPr>
            <a:r>
              <a:rPr lang="en-IN" sz="2800" dirty="0">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449502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24AC12F-55E3-4DE5-A942-BF38A7AC44E2}"/>
              </a:ext>
            </a:extLst>
          </p:cNvPr>
          <p:cNvSpPr>
            <a:spLocks noGrp="1"/>
          </p:cNvSpPr>
          <p:nvPr>
            <p:ph idx="1"/>
          </p:nvPr>
        </p:nvSpPr>
        <p:spPr>
          <a:xfrm>
            <a:off x="9144" y="1124744"/>
            <a:ext cx="8229600" cy="4525963"/>
          </a:xfrm>
        </p:spPr>
        <p:txBody>
          <a:bodyPr>
            <a:normAutofit/>
          </a:bodyPr>
          <a:lstStyle/>
          <a:p>
            <a:pPr marL="85725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Molecular data allows for adding information to the analysis of biological phenotypes. Studying the characteristics of thousands of genes simultaneously offered a deep insight into cancer classification problem. </a:t>
            </a:r>
          </a:p>
          <a:p>
            <a:pPr marL="85725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introduced an abundant amount of data ready to be explored. it helps in understanding the function of genes and the interaction between genes in normal and abnormal conditions. </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2586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E2410BE-DF1D-4F34-AF23-A115F45DC808}"/>
              </a:ext>
            </a:extLst>
          </p:cNvPr>
          <p:cNvSpPr>
            <a:spLocks noGrp="1"/>
          </p:cNvSpPr>
          <p:nvPr>
            <p:ph idx="1"/>
          </p:nvPr>
        </p:nvSpPr>
        <p:spPr>
          <a:xfrm>
            <a:off x="251520" y="1052736"/>
            <a:ext cx="8229600" cy="4525963"/>
          </a:xfrm>
        </p:spPr>
        <p:txBody>
          <a:bodyPr/>
          <a:lstStyle/>
          <a:p>
            <a:pPr marL="0" indent="0">
              <a:buNone/>
            </a:pPr>
            <a:r>
              <a:rPr lang="en-US" sz="2800" b="1" dirty="0">
                <a:latin typeface="Times New Roman" panose="02020603050405020304" pitchFamily="18" charset="0"/>
                <a:cs typeface="Times New Roman" panose="02020603050405020304" pitchFamily="18" charset="0"/>
              </a:rPr>
              <a:t>1.4 Challenges</a:t>
            </a:r>
          </a:p>
          <a:p>
            <a:pPr lvl="1"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Though the successful application of cDNA microarrays and the high-density oligonucleotides have made fast simultaneous monitoring of thousands of gene expressions possible and inexpensive, the publicly available gene expression data set size remains small. </a:t>
            </a:r>
          </a:p>
          <a:p>
            <a:pPr marL="857250" lvl="1" indent="-4572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Dealing with a huge number of irrelevant attributes (genes)</a:t>
            </a:r>
          </a:p>
        </p:txBody>
      </p:sp>
    </p:spTree>
    <p:extLst>
      <p:ext uri="{BB962C8B-B14F-4D97-AF65-F5344CB8AC3E}">
        <p14:creationId xmlns:p14="http://schemas.microsoft.com/office/powerpoint/2010/main" val="23660849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TotalTime>
  <Words>3969</Words>
  <Application>Microsoft Office PowerPoint</Application>
  <PresentationFormat>On-screen Show (4:3)</PresentationFormat>
  <Paragraphs>707</Paragraphs>
  <Slides>75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vt:lpstr>
      <vt:lpstr>Calibri</vt:lpstr>
      <vt:lpstr>Liberation Sans</vt:lpstr>
      <vt:lpstr>Times New Roman</vt:lpstr>
      <vt:lpstr>Tunga</vt:lpstr>
      <vt:lpstr>Wingdings</vt:lpstr>
      <vt:lpstr>Office Theme</vt:lpstr>
      <vt:lpstr>   Comparative study of ML Algorithms for Classification of Cancer Types using Gene Expressions Dataset   </vt:lpstr>
      <vt:lpstr>Table of Contents</vt:lpstr>
      <vt:lpstr>PowerPoint Presentation</vt:lpstr>
      <vt:lpstr>1.Introduction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3.SYSTEM REQUIREMENTS </vt:lpstr>
      <vt:lpstr>PowerPoint Presentation</vt:lpstr>
      <vt:lpstr>PowerPoint Presentation</vt:lpstr>
      <vt:lpstr>PowerPoint Presentation</vt:lpstr>
      <vt:lpstr>PowerPoint Presentation</vt:lpstr>
      <vt:lpstr>PowerPoint Presentation</vt:lpstr>
      <vt:lpstr> 5. PROPOSED METHOD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IMPLEMENTATION AND EXPERIMENTAL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jhonson</dc:creator>
  <cp:lastModifiedBy>home</cp:lastModifiedBy>
  <cp:revision>65</cp:revision>
  <dcterms:created xsi:type="dcterms:W3CDTF">2018-06-12T17:38:58Z</dcterms:created>
  <dcterms:modified xsi:type="dcterms:W3CDTF">2020-08-01T17:38:39Z</dcterms:modified>
</cp:coreProperties>
</file>