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1056" r:id="rId3"/>
    <p:sldId id="257" r:id="rId4"/>
    <p:sldId id="1057" r:id="rId5"/>
    <p:sldId id="1058" r:id="rId6"/>
    <p:sldId id="1059" r:id="rId7"/>
    <p:sldId id="1060" r:id="rId8"/>
    <p:sldId id="1061" r:id="rId9"/>
    <p:sldId id="1062" r:id="rId10"/>
    <p:sldId id="1063" r:id="rId11"/>
    <p:sldId id="1064" r:id="rId12"/>
    <p:sldId id="1065" r:id="rId13"/>
    <p:sldId id="1066" r:id="rId14"/>
    <p:sldId id="1072" r:id="rId15"/>
    <p:sldId id="1073" r:id="rId16"/>
    <p:sldId id="1067" r:id="rId17"/>
    <p:sldId id="1068" r:id="rId18"/>
    <p:sldId id="1069" r:id="rId19"/>
    <p:sldId id="1070" r:id="rId20"/>
    <p:sldId id="10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Nandini\Downloads\answer6.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New Yelp users</a:t>
            </a:r>
            <a:r>
              <a:rPr lang="en-IN" baseline="0"/>
              <a:t> from 2010</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answer1!$B$1</c:f>
              <c:strCache>
                <c:ptCount val="1"/>
                <c:pt idx="0">
                  <c:v>user_count</c:v>
                </c:pt>
              </c:strCache>
            </c:strRef>
          </c:tx>
          <c:spPr>
            <a:ln w="19050" cap="rnd">
              <a:solidFill>
                <a:schemeClr val="tx2">
                  <a:lumMod val="50000"/>
                </a:schemeClr>
              </a:solidFill>
              <a:round/>
            </a:ln>
            <a:effectLst/>
          </c:spPr>
          <c:marker>
            <c:symbol val="circle"/>
            <c:size val="5"/>
            <c:spPr>
              <a:solidFill>
                <a:schemeClr val="accent1"/>
              </a:solidFill>
              <a:ln w="9525">
                <a:solidFill>
                  <a:schemeClr val="tx2">
                    <a:lumMod val="50000"/>
                  </a:schemeClr>
                </a:solidFill>
              </a:ln>
              <a:effectLst/>
            </c:spPr>
          </c:marker>
          <c:xVal>
            <c:numRef>
              <c:f>answer1!$A$2:$A$14</c:f>
              <c:numCache>
                <c:formatCode>General</c:formatCode>
                <c:ptCount val="13"/>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numCache>
            </c:numRef>
          </c:xVal>
          <c:yVal>
            <c:numRef>
              <c:f>answer1!$B$2:$B$14</c:f>
              <c:numCache>
                <c:formatCode>General</c:formatCode>
                <c:ptCount val="13"/>
                <c:pt idx="0">
                  <c:v>109054</c:v>
                </c:pt>
                <c:pt idx="1">
                  <c:v>176435</c:v>
                </c:pt>
                <c:pt idx="2">
                  <c:v>195955</c:v>
                </c:pt>
                <c:pt idx="3">
                  <c:v>209762</c:v>
                </c:pt>
                <c:pt idx="4">
                  <c:v>233465</c:v>
                </c:pt>
                <c:pt idx="5">
                  <c:v>247850</c:v>
                </c:pt>
                <c:pt idx="6">
                  <c:v>217620</c:v>
                </c:pt>
                <c:pt idx="7">
                  <c:v>151024</c:v>
                </c:pt>
                <c:pt idx="8">
                  <c:v>133568</c:v>
                </c:pt>
                <c:pt idx="9">
                  <c:v>104655</c:v>
                </c:pt>
                <c:pt idx="10">
                  <c:v>47444</c:v>
                </c:pt>
                <c:pt idx="11">
                  <c:v>40485</c:v>
                </c:pt>
                <c:pt idx="12">
                  <c:v>2782</c:v>
                </c:pt>
              </c:numCache>
            </c:numRef>
          </c:yVal>
          <c:smooth val="0"/>
          <c:extLst>
            <c:ext xmlns:c16="http://schemas.microsoft.com/office/drawing/2014/chart" uri="{C3380CC4-5D6E-409C-BE32-E72D297353CC}">
              <c16:uniqueId val="{00000000-5262-4943-BC1F-F0ECCC7C309D}"/>
            </c:ext>
          </c:extLst>
        </c:ser>
        <c:dLbls>
          <c:showLegendKey val="0"/>
          <c:showVal val="0"/>
          <c:showCatName val="0"/>
          <c:showSerName val="0"/>
          <c:showPercent val="0"/>
          <c:showBubbleSize val="0"/>
        </c:dLbls>
        <c:axId val="310306927"/>
        <c:axId val="310308847"/>
      </c:scatterChart>
      <c:valAx>
        <c:axId val="3103069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sz="1200"/>
                  <a:t>Year</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0308847"/>
        <c:crosses val="autoZero"/>
        <c:crossBetween val="midCat"/>
      </c:valAx>
      <c:valAx>
        <c:axId val="310308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Number</a:t>
                </a:r>
                <a:r>
                  <a:rPr lang="en-US" sz="1200" baseline="0"/>
                  <a:t> of new users</a:t>
                </a:r>
                <a:endParaRPr lang="en-US" sz="1200"/>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030692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Elite Users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answer2!$B$1</c:f>
              <c:strCache>
                <c:ptCount val="1"/>
                <c:pt idx="0">
                  <c:v>elite_user_count</c:v>
                </c:pt>
              </c:strCache>
            </c:strRef>
          </c:tx>
          <c:spPr>
            <a:solidFill>
              <a:schemeClr val="accent1"/>
            </a:solidFill>
            <a:ln>
              <a:noFill/>
            </a:ln>
            <a:effectLst/>
          </c:spPr>
          <c:invertIfNegative val="0"/>
          <c:cat>
            <c:numRef>
              <c:f>answer2!$A$2:$A$11</c:f>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f>answer2!$B$2:$B$11</c:f>
              <c:numCache>
                <c:formatCode>General</c:formatCode>
                <c:ptCount val="10"/>
                <c:pt idx="0">
                  <c:v>15222</c:v>
                </c:pt>
                <c:pt idx="1">
                  <c:v>16193</c:v>
                </c:pt>
                <c:pt idx="2">
                  <c:v>18571</c:v>
                </c:pt>
                <c:pt idx="3">
                  <c:v>24175</c:v>
                </c:pt>
                <c:pt idx="4">
                  <c:v>29636</c:v>
                </c:pt>
                <c:pt idx="5">
                  <c:v>36015</c:v>
                </c:pt>
                <c:pt idx="6">
                  <c:v>41009</c:v>
                </c:pt>
                <c:pt idx="7">
                  <c:v>44044</c:v>
                </c:pt>
                <c:pt idx="8">
                  <c:v>39929</c:v>
                </c:pt>
                <c:pt idx="9">
                  <c:v>44542</c:v>
                </c:pt>
              </c:numCache>
            </c:numRef>
          </c:val>
          <c:extLst>
            <c:ext xmlns:c16="http://schemas.microsoft.com/office/drawing/2014/chart" uri="{C3380CC4-5D6E-409C-BE32-E72D297353CC}">
              <c16:uniqueId val="{00000000-4DC7-4369-B908-A6C4896806EA}"/>
            </c:ext>
          </c:extLst>
        </c:ser>
        <c:dLbls>
          <c:showLegendKey val="0"/>
          <c:showVal val="0"/>
          <c:showCatName val="0"/>
          <c:showSerName val="0"/>
          <c:showPercent val="0"/>
          <c:showBubbleSize val="0"/>
        </c:dLbls>
        <c:gapWidth val="219"/>
        <c:overlap val="-27"/>
        <c:axId val="307581583"/>
        <c:axId val="307580623"/>
      </c:barChart>
      <c:catAx>
        <c:axId val="307581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7580623"/>
        <c:crosses val="autoZero"/>
        <c:auto val="1"/>
        <c:lblAlgn val="ctr"/>
        <c:lblOffset val="100"/>
        <c:noMultiLvlLbl val="0"/>
      </c:catAx>
      <c:valAx>
        <c:axId val="3075806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Elite User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758158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answer5new!$B$1</c:f>
              <c:strCache>
                <c:ptCount val="1"/>
                <c:pt idx="0">
                  <c:v>business_count</c:v>
                </c:pt>
              </c:strCache>
            </c:strRef>
          </c:tx>
          <c:spPr>
            <a:solidFill>
              <a:schemeClr val="accent1"/>
            </a:solidFill>
            <a:ln>
              <a:noFill/>
            </a:ln>
            <a:effectLst/>
          </c:spPr>
          <c:invertIfNegative val="0"/>
          <c:cat>
            <c:strRef>
              <c:f>answer5new!$A$2:$A$11</c:f>
              <c:strCache>
                <c:ptCount val="10"/>
                <c:pt idx="0">
                  <c:v>PA</c:v>
                </c:pt>
                <c:pt idx="1">
                  <c:v>FL</c:v>
                </c:pt>
                <c:pt idx="2">
                  <c:v>TN</c:v>
                </c:pt>
                <c:pt idx="3">
                  <c:v>IN</c:v>
                </c:pt>
                <c:pt idx="4">
                  <c:v>MO</c:v>
                </c:pt>
                <c:pt idx="5">
                  <c:v>LA</c:v>
                </c:pt>
                <c:pt idx="6">
                  <c:v>AZ</c:v>
                </c:pt>
                <c:pt idx="7">
                  <c:v>NJ</c:v>
                </c:pt>
                <c:pt idx="8">
                  <c:v>NV</c:v>
                </c:pt>
                <c:pt idx="9">
                  <c:v>CA</c:v>
                </c:pt>
              </c:strCache>
            </c:strRef>
          </c:cat>
          <c:val>
            <c:numRef>
              <c:f>answer5new!$B$2:$B$11</c:f>
              <c:numCache>
                <c:formatCode>General</c:formatCode>
                <c:ptCount val="10"/>
                <c:pt idx="0">
                  <c:v>34039</c:v>
                </c:pt>
                <c:pt idx="1">
                  <c:v>26330</c:v>
                </c:pt>
                <c:pt idx="2">
                  <c:v>12056</c:v>
                </c:pt>
                <c:pt idx="3">
                  <c:v>11247</c:v>
                </c:pt>
                <c:pt idx="4">
                  <c:v>10913</c:v>
                </c:pt>
                <c:pt idx="5">
                  <c:v>9924</c:v>
                </c:pt>
                <c:pt idx="6">
                  <c:v>9912</c:v>
                </c:pt>
                <c:pt idx="7">
                  <c:v>8536</c:v>
                </c:pt>
                <c:pt idx="8">
                  <c:v>7715</c:v>
                </c:pt>
                <c:pt idx="9">
                  <c:v>5203</c:v>
                </c:pt>
              </c:numCache>
            </c:numRef>
          </c:val>
          <c:extLst>
            <c:ext xmlns:c16="http://schemas.microsoft.com/office/drawing/2014/chart" uri="{C3380CC4-5D6E-409C-BE32-E72D297353CC}">
              <c16:uniqueId val="{00000000-04F7-4F63-BDCF-F87BF9FDBB3C}"/>
            </c:ext>
          </c:extLst>
        </c:ser>
        <c:dLbls>
          <c:showLegendKey val="0"/>
          <c:showVal val="0"/>
          <c:showCatName val="0"/>
          <c:showSerName val="0"/>
          <c:showPercent val="0"/>
          <c:showBubbleSize val="0"/>
        </c:dLbls>
        <c:gapWidth val="182"/>
        <c:axId val="493643679"/>
        <c:axId val="493641759"/>
      </c:barChart>
      <c:catAx>
        <c:axId val="49364367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US State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641759"/>
        <c:crosses val="autoZero"/>
        <c:auto val="1"/>
        <c:lblAlgn val="ctr"/>
        <c:lblOffset val="100"/>
        <c:noMultiLvlLbl val="0"/>
      </c:catAx>
      <c:valAx>
        <c:axId val="4936417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 of businesses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6436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answer7!$B$1</c:f>
              <c:strCache>
                <c:ptCount val="1"/>
                <c:pt idx="0">
                  <c:v>average_rating</c:v>
                </c:pt>
              </c:strCache>
            </c:strRef>
          </c:tx>
          <c:spPr>
            <a:solidFill>
              <a:schemeClr val="accent1"/>
            </a:solidFill>
            <a:ln>
              <a:noFill/>
            </a:ln>
            <a:effectLst/>
          </c:spPr>
          <c:invertIfNegative val="0"/>
          <c:cat>
            <c:strRef>
              <c:f>answer7!$A$2:$A$11</c:f>
              <c:strCache>
                <c:ptCount val="10"/>
                <c:pt idx="0">
                  <c:v>Automotive</c:v>
                </c:pt>
                <c:pt idx="1">
                  <c:v>Health &amp; Medical</c:v>
                </c:pt>
                <c:pt idx="2">
                  <c:v>Nightlife</c:v>
                </c:pt>
                <c:pt idx="3">
                  <c:v>Shopping</c:v>
                </c:pt>
                <c:pt idx="4">
                  <c:v>Bars</c:v>
                </c:pt>
                <c:pt idx="5">
                  <c:v>Food</c:v>
                </c:pt>
                <c:pt idx="6">
                  <c:v>Home Services</c:v>
                </c:pt>
                <c:pt idx="7">
                  <c:v>Restaurants</c:v>
                </c:pt>
                <c:pt idx="8">
                  <c:v>Beauty &amp; Spas</c:v>
                </c:pt>
                <c:pt idx="9">
                  <c:v>Local Services</c:v>
                </c:pt>
              </c:strCache>
            </c:strRef>
          </c:cat>
          <c:val>
            <c:numRef>
              <c:f>answer7!$B$2:$B$11</c:f>
              <c:numCache>
                <c:formatCode>General</c:formatCode>
                <c:ptCount val="10"/>
                <c:pt idx="0">
                  <c:v>3.5068690244128802</c:v>
                </c:pt>
                <c:pt idx="1">
                  <c:v>3.6316652649285102</c:v>
                </c:pt>
                <c:pt idx="2">
                  <c:v>3.6555247943978499</c:v>
                </c:pt>
                <c:pt idx="3">
                  <c:v>3.6209879073580602</c:v>
                </c:pt>
                <c:pt idx="4">
                  <c:v>3.64884771802982</c:v>
                </c:pt>
                <c:pt idx="5">
                  <c:v>3.6689823980418201</c:v>
                </c:pt>
                <c:pt idx="6">
                  <c:v>3.4567776539425998</c:v>
                </c:pt>
                <c:pt idx="7">
                  <c:v>3.5151718068416602</c:v>
                </c:pt>
                <c:pt idx="8">
                  <c:v>3.81055835432409</c:v>
                </c:pt>
                <c:pt idx="9">
                  <c:v>3.6153777460260699</c:v>
                </c:pt>
              </c:numCache>
            </c:numRef>
          </c:val>
          <c:extLst>
            <c:ext xmlns:c16="http://schemas.microsoft.com/office/drawing/2014/chart" uri="{C3380CC4-5D6E-409C-BE32-E72D297353CC}">
              <c16:uniqueId val="{00000000-C7F2-4A5B-963B-1B3526912C84}"/>
            </c:ext>
          </c:extLst>
        </c:ser>
        <c:dLbls>
          <c:showLegendKey val="0"/>
          <c:showVal val="0"/>
          <c:showCatName val="0"/>
          <c:showSerName val="0"/>
          <c:showPercent val="0"/>
          <c:showBubbleSize val="0"/>
        </c:dLbls>
        <c:gapWidth val="182"/>
        <c:axId val="602305647"/>
        <c:axId val="602312367"/>
      </c:barChart>
      <c:catAx>
        <c:axId val="6023056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2312367"/>
        <c:crosses val="autoZero"/>
        <c:auto val="1"/>
        <c:lblAlgn val="ctr"/>
        <c:lblOffset val="100"/>
        <c:noMultiLvlLbl val="0"/>
      </c:catAx>
      <c:valAx>
        <c:axId val="6023123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23056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Review</a:t>
            </a:r>
            <a:r>
              <a:rPr lang="en-IN" baseline="0"/>
              <a:t> Length</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Fencing Clubs</c:v>
                </c:pt>
              </c:strCache>
            </c:strRef>
          </c:tx>
          <c:spPr>
            <a:solidFill>
              <a:schemeClr val="accent1"/>
            </a:solidFill>
            <a:ln>
              <a:noFill/>
            </a:ln>
            <a:effectLst/>
          </c:spPr>
          <c:invertIfNegative val="0"/>
          <c:cat>
            <c:strRef>
              <c:f>Sheet1!$B$1</c:f>
              <c:strCache>
                <c:ptCount val="1"/>
                <c:pt idx="0">
                  <c:v>average_review_length</c:v>
                </c:pt>
              </c:strCache>
            </c:strRef>
          </c:cat>
          <c:val>
            <c:numRef>
              <c:f>Sheet1!$B$2</c:f>
              <c:numCache>
                <c:formatCode>General</c:formatCode>
                <c:ptCount val="1"/>
                <c:pt idx="0">
                  <c:v>1538.2</c:v>
                </c:pt>
              </c:numCache>
            </c:numRef>
          </c:val>
          <c:extLst>
            <c:ext xmlns:c16="http://schemas.microsoft.com/office/drawing/2014/chart" uri="{C3380CC4-5D6E-409C-BE32-E72D297353CC}">
              <c16:uniqueId val="{00000000-209A-4DAA-9E22-84B9344E04A4}"/>
            </c:ext>
          </c:extLst>
        </c:ser>
        <c:ser>
          <c:idx val="1"/>
          <c:order val="1"/>
          <c:tx>
            <c:strRef>
              <c:f>Sheet1!$A$3</c:f>
              <c:strCache>
                <c:ptCount val="1"/>
                <c:pt idx="0">
                  <c:v>Circus Schools</c:v>
                </c:pt>
              </c:strCache>
            </c:strRef>
          </c:tx>
          <c:spPr>
            <a:solidFill>
              <a:schemeClr val="accent2"/>
            </a:solidFill>
            <a:ln>
              <a:noFill/>
            </a:ln>
            <a:effectLst/>
          </c:spPr>
          <c:invertIfNegative val="0"/>
          <c:cat>
            <c:strRef>
              <c:f>Sheet1!$B$1</c:f>
              <c:strCache>
                <c:ptCount val="1"/>
                <c:pt idx="0">
                  <c:v>average_review_length</c:v>
                </c:pt>
              </c:strCache>
            </c:strRef>
          </c:cat>
          <c:val>
            <c:numRef>
              <c:f>Sheet1!$B$3</c:f>
              <c:numCache>
                <c:formatCode>General</c:formatCode>
                <c:ptCount val="1"/>
                <c:pt idx="0">
                  <c:v>1262</c:v>
                </c:pt>
              </c:numCache>
            </c:numRef>
          </c:val>
          <c:extLst>
            <c:ext xmlns:c16="http://schemas.microsoft.com/office/drawing/2014/chart" uri="{C3380CC4-5D6E-409C-BE32-E72D297353CC}">
              <c16:uniqueId val="{00000001-209A-4DAA-9E22-84B9344E04A4}"/>
            </c:ext>
          </c:extLst>
        </c:ser>
        <c:ser>
          <c:idx val="2"/>
          <c:order val="2"/>
          <c:tx>
            <c:strRef>
              <c:f>Sheet1!$A$4</c:f>
              <c:strCache>
                <c:ptCount val="1"/>
                <c:pt idx="0">
                  <c:v>Addiction Medicine</c:v>
                </c:pt>
              </c:strCache>
            </c:strRef>
          </c:tx>
          <c:spPr>
            <a:solidFill>
              <a:schemeClr val="accent3"/>
            </a:solidFill>
            <a:ln>
              <a:noFill/>
            </a:ln>
            <a:effectLst/>
          </c:spPr>
          <c:invertIfNegative val="0"/>
          <c:cat>
            <c:strRef>
              <c:f>Sheet1!$B$1</c:f>
              <c:strCache>
                <c:ptCount val="1"/>
                <c:pt idx="0">
                  <c:v>average_review_length</c:v>
                </c:pt>
              </c:strCache>
            </c:strRef>
          </c:cat>
          <c:val>
            <c:numRef>
              <c:f>Sheet1!$B$4</c:f>
              <c:numCache>
                <c:formatCode>General</c:formatCode>
                <c:ptCount val="1"/>
                <c:pt idx="0">
                  <c:v>1166.6385869565199</c:v>
                </c:pt>
              </c:numCache>
            </c:numRef>
          </c:val>
          <c:extLst>
            <c:ext xmlns:c16="http://schemas.microsoft.com/office/drawing/2014/chart" uri="{C3380CC4-5D6E-409C-BE32-E72D297353CC}">
              <c16:uniqueId val="{00000002-209A-4DAA-9E22-84B9344E04A4}"/>
            </c:ext>
          </c:extLst>
        </c:ser>
        <c:ser>
          <c:idx val="3"/>
          <c:order val="3"/>
          <c:tx>
            <c:strRef>
              <c:f>Sheet1!$A$5</c:f>
              <c:strCache>
                <c:ptCount val="1"/>
                <c:pt idx="0">
                  <c:v>Osteopaths</c:v>
                </c:pt>
              </c:strCache>
            </c:strRef>
          </c:tx>
          <c:spPr>
            <a:solidFill>
              <a:schemeClr val="accent4"/>
            </a:solidFill>
            <a:ln>
              <a:noFill/>
            </a:ln>
            <a:effectLst/>
          </c:spPr>
          <c:invertIfNegative val="0"/>
          <c:cat>
            <c:strRef>
              <c:f>Sheet1!$B$1</c:f>
              <c:strCache>
                <c:ptCount val="1"/>
                <c:pt idx="0">
                  <c:v>average_review_length</c:v>
                </c:pt>
              </c:strCache>
            </c:strRef>
          </c:cat>
          <c:val>
            <c:numRef>
              <c:f>Sheet1!$B$5</c:f>
              <c:numCache>
                <c:formatCode>General</c:formatCode>
                <c:ptCount val="1"/>
                <c:pt idx="0">
                  <c:v>1118.5416666666599</c:v>
                </c:pt>
              </c:numCache>
            </c:numRef>
          </c:val>
          <c:extLst>
            <c:ext xmlns:c16="http://schemas.microsoft.com/office/drawing/2014/chart" uri="{C3380CC4-5D6E-409C-BE32-E72D297353CC}">
              <c16:uniqueId val="{00000003-209A-4DAA-9E22-84B9344E04A4}"/>
            </c:ext>
          </c:extLst>
        </c:ser>
        <c:ser>
          <c:idx val="4"/>
          <c:order val="4"/>
          <c:tx>
            <c:strRef>
              <c:f>Sheet1!$A$6</c:f>
              <c:strCache>
                <c:ptCount val="1"/>
                <c:pt idx="0">
                  <c:v>Races &amp; Competitions</c:v>
                </c:pt>
              </c:strCache>
            </c:strRef>
          </c:tx>
          <c:spPr>
            <a:solidFill>
              <a:schemeClr val="accent5"/>
            </a:solidFill>
            <a:ln>
              <a:noFill/>
            </a:ln>
            <a:effectLst/>
          </c:spPr>
          <c:invertIfNegative val="0"/>
          <c:cat>
            <c:strRef>
              <c:f>Sheet1!$B$1</c:f>
              <c:strCache>
                <c:ptCount val="1"/>
                <c:pt idx="0">
                  <c:v>average_review_length</c:v>
                </c:pt>
              </c:strCache>
            </c:strRef>
          </c:cat>
          <c:val>
            <c:numRef>
              <c:f>Sheet1!$B$6</c:f>
              <c:numCache>
                <c:formatCode>General</c:formatCode>
                <c:ptCount val="1"/>
                <c:pt idx="0">
                  <c:v>1057.96330275229</c:v>
                </c:pt>
              </c:numCache>
            </c:numRef>
          </c:val>
          <c:extLst>
            <c:ext xmlns:c16="http://schemas.microsoft.com/office/drawing/2014/chart" uri="{C3380CC4-5D6E-409C-BE32-E72D297353CC}">
              <c16:uniqueId val="{00000004-209A-4DAA-9E22-84B9344E04A4}"/>
            </c:ext>
          </c:extLst>
        </c:ser>
        <c:ser>
          <c:idx val="5"/>
          <c:order val="5"/>
          <c:tx>
            <c:strRef>
              <c:f>Sheet1!$A$7</c:f>
              <c:strCache>
                <c:ptCount val="1"/>
                <c:pt idx="0">
                  <c:v>DUI Schools</c:v>
                </c:pt>
              </c:strCache>
            </c:strRef>
          </c:tx>
          <c:spPr>
            <a:solidFill>
              <a:schemeClr val="accent6"/>
            </a:solidFill>
            <a:ln>
              <a:noFill/>
            </a:ln>
            <a:effectLst/>
          </c:spPr>
          <c:invertIfNegative val="0"/>
          <c:cat>
            <c:strRef>
              <c:f>Sheet1!$B$1</c:f>
              <c:strCache>
                <c:ptCount val="1"/>
                <c:pt idx="0">
                  <c:v>average_review_length</c:v>
                </c:pt>
              </c:strCache>
            </c:strRef>
          </c:cat>
          <c:val>
            <c:numRef>
              <c:f>Sheet1!$B$7</c:f>
              <c:numCache>
                <c:formatCode>General</c:formatCode>
                <c:ptCount val="1"/>
                <c:pt idx="0">
                  <c:v>1048.4000000000001</c:v>
                </c:pt>
              </c:numCache>
            </c:numRef>
          </c:val>
          <c:extLst>
            <c:ext xmlns:c16="http://schemas.microsoft.com/office/drawing/2014/chart" uri="{C3380CC4-5D6E-409C-BE32-E72D297353CC}">
              <c16:uniqueId val="{00000005-209A-4DAA-9E22-84B9344E04A4}"/>
            </c:ext>
          </c:extLst>
        </c:ser>
        <c:ser>
          <c:idx val="6"/>
          <c:order val="6"/>
          <c:tx>
            <c:strRef>
              <c:f>Sheet1!$A$8</c:f>
              <c:strCache>
                <c:ptCount val="1"/>
                <c:pt idx="0">
                  <c:v>Homeless Shelters</c:v>
                </c:pt>
              </c:strCache>
            </c:strRef>
          </c:tx>
          <c:spPr>
            <a:solidFill>
              <a:schemeClr val="accent1">
                <a:lumMod val="60000"/>
              </a:schemeClr>
            </a:solidFill>
            <a:ln>
              <a:noFill/>
            </a:ln>
            <a:effectLst/>
          </c:spPr>
          <c:invertIfNegative val="0"/>
          <c:cat>
            <c:strRef>
              <c:f>Sheet1!$B$1</c:f>
              <c:strCache>
                <c:ptCount val="1"/>
                <c:pt idx="0">
                  <c:v>average_review_length</c:v>
                </c:pt>
              </c:strCache>
            </c:strRef>
          </c:cat>
          <c:val>
            <c:numRef>
              <c:f>Sheet1!$B$8</c:f>
              <c:numCache>
                <c:formatCode>General</c:formatCode>
                <c:ptCount val="1"/>
                <c:pt idx="0">
                  <c:v>1035.1500000000001</c:v>
                </c:pt>
              </c:numCache>
            </c:numRef>
          </c:val>
          <c:extLst>
            <c:ext xmlns:c16="http://schemas.microsoft.com/office/drawing/2014/chart" uri="{C3380CC4-5D6E-409C-BE32-E72D297353CC}">
              <c16:uniqueId val="{00000006-209A-4DAA-9E22-84B9344E04A4}"/>
            </c:ext>
          </c:extLst>
        </c:ser>
        <c:ser>
          <c:idx val="7"/>
          <c:order val="7"/>
          <c:tx>
            <c:strRef>
              <c:f>Sheet1!$A$9</c:f>
              <c:strCache>
                <c:ptCount val="1"/>
                <c:pt idx="0">
                  <c:v>Montessori Schools</c:v>
                </c:pt>
              </c:strCache>
            </c:strRef>
          </c:tx>
          <c:spPr>
            <a:solidFill>
              <a:schemeClr val="accent2">
                <a:lumMod val="60000"/>
              </a:schemeClr>
            </a:solidFill>
            <a:ln>
              <a:noFill/>
            </a:ln>
            <a:effectLst/>
          </c:spPr>
          <c:invertIfNegative val="0"/>
          <c:cat>
            <c:strRef>
              <c:f>Sheet1!$B$1</c:f>
              <c:strCache>
                <c:ptCount val="1"/>
                <c:pt idx="0">
                  <c:v>average_review_length</c:v>
                </c:pt>
              </c:strCache>
            </c:strRef>
          </c:cat>
          <c:val>
            <c:numRef>
              <c:f>Sheet1!$B$9</c:f>
              <c:numCache>
                <c:formatCode>General</c:formatCode>
                <c:ptCount val="1"/>
                <c:pt idx="0">
                  <c:v>1024.0104166666599</c:v>
                </c:pt>
              </c:numCache>
            </c:numRef>
          </c:val>
          <c:extLst>
            <c:ext xmlns:c16="http://schemas.microsoft.com/office/drawing/2014/chart" uri="{C3380CC4-5D6E-409C-BE32-E72D297353CC}">
              <c16:uniqueId val="{00000007-209A-4DAA-9E22-84B9344E04A4}"/>
            </c:ext>
          </c:extLst>
        </c:ser>
        <c:ser>
          <c:idx val="8"/>
          <c:order val="8"/>
          <c:tx>
            <c:strRef>
              <c:f>Sheet1!$A$10</c:f>
              <c:strCache>
                <c:ptCount val="1"/>
                <c:pt idx="0">
                  <c:v>Hospitalists</c:v>
                </c:pt>
              </c:strCache>
            </c:strRef>
          </c:tx>
          <c:spPr>
            <a:solidFill>
              <a:schemeClr val="accent3">
                <a:lumMod val="60000"/>
              </a:schemeClr>
            </a:solidFill>
            <a:ln>
              <a:noFill/>
            </a:ln>
            <a:effectLst/>
          </c:spPr>
          <c:invertIfNegative val="0"/>
          <c:cat>
            <c:strRef>
              <c:f>Sheet1!$B$1</c:f>
              <c:strCache>
                <c:ptCount val="1"/>
                <c:pt idx="0">
                  <c:v>average_review_length</c:v>
                </c:pt>
              </c:strCache>
            </c:strRef>
          </c:cat>
          <c:val>
            <c:numRef>
              <c:f>Sheet1!$B$10</c:f>
              <c:numCache>
                <c:formatCode>General</c:formatCode>
                <c:ptCount val="1"/>
                <c:pt idx="0">
                  <c:v>1023.1875</c:v>
                </c:pt>
              </c:numCache>
            </c:numRef>
          </c:val>
          <c:extLst>
            <c:ext xmlns:c16="http://schemas.microsoft.com/office/drawing/2014/chart" uri="{C3380CC4-5D6E-409C-BE32-E72D297353CC}">
              <c16:uniqueId val="{00000008-209A-4DAA-9E22-84B9344E04A4}"/>
            </c:ext>
          </c:extLst>
        </c:ser>
        <c:ser>
          <c:idx val="9"/>
          <c:order val="9"/>
          <c:tx>
            <c:strRef>
              <c:f>Sheet1!$A$11</c:f>
              <c:strCache>
                <c:ptCount val="1"/>
                <c:pt idx="0">
                  <c:v>Makerspaces</c:v>
                </c:pt>
              </c:strCache>
            </c:strRef>
          </c:tx>
          <c:spPr>
            <a:solidFill>
              <a:schemeClr val="accent4">
                <a:lumMod val="60000"/>
              </a:schemeClr>
            </a:solidFill>
            <a:ln>
              <a:noFill/>
            </a:ln>
            <a:effectLst/>
          </c:spPr>
          <c:invertIfNegative val="0"/>
          <c:cat>
            <c:strRef>
              <c:f>Sheet1!$B$1</c:f>
              <c:strCache>
                <c:ptCount val="1"/>
                <c:pt idx="0">
                  <c:v>average_review_length</c:v>
                </c:pt>
              </c:strCache>
            </c:strRef>
          </c:cat>
          <c:val>
            <c:numRef>
              <c:f>Sheet1!$B$11</c:f>
              <c:numCache>
                <c:formatCode>General</c:formatCode>
                <c:ptCount val="1"/>
                <c:pt idx="0">
                  <c:v>1015.2</c:v>
                </c:pt>
              </c:numCache>
            </c:numRef>
          </c:val>
          <c:extLst>
            <c:ext xmlns:c16="http://schemas.microsoft.com/office/drawing/2014/chart" uri="{C3380CC4-5D6E-409C-BE32-E72D297353CC}">
              <c16:uniqueId val="{00000009-209A-4DAA-9E22-84B9344E04A4}"/>
            </c:ext>
          </c:extLst>
        </c:ser>
        <c:dLbls>
          <c:showLegendKey val="0"/>
          <c:showVal val="0"/>
          <c:showCatName val="0"/>
          <c:showSerName val="0"/>
          <c:showPercent val="0"/>
          <c:showBubbleSize val="0"/>
        </c:dLbls>
        <c:gapWidth val="219"/>
        <c:overlap val="-27"/>
        <c:axId val="842196303"/>
        <c:axId val="842193423"/>
      </c:barChart>
      <c:catAx>
        <c:axId val="842196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2193423"/>
        <c:crosses val="autoZero"/>
        <c:auto val="1"/>
        <c:lblAlgn val="ctr"/>
        <c:lblOffset val="100"/>
        <c:noMultiLvlLbl val="0"/>
      </c:catAx>
      <c:valAx>
        <c:axId val="8421934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21963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Businesses closed on weekdays vs weekends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33C-4DA1-A70C-8934A87E91B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33C-4DA1-A70C-8934A87E91BA}"/>
              </c:ext>
            </c:extLst>
          </c:dPt>
          <c:cat>
            <c:strRef>
              <c:f>credit2!$B$1:$C$1</c:f>
              <c:strCache>
                <c:ptCount val="2"/>
                <c:pt idx="0">
                  <c:v>num_closed_on_weekends</c:v>
                </c:pt>
                <c:pt idx="1">
                  <c:v>num_closed_on_weekdays</c:v>
                </c:pt>
              </c:strCache>
            </c:strRef>
          </c:cat>
          <c:val>
            <c:numRef>
              <c:f>credit2!$B$2:$C$2</c:f>
              <c:numCache>
                <c:formatCode>General</c:formatCode>
                <c:ptCount val="2"/>
                <c:pt idx="0">
                  <c:v>38949</c:v>
                </c:pt>
                <c:pt idx="1">
                  <c:v>23552</c:v>
                </c:pt>
              </c:numCache>
            </c:numRef>
          </c:val>
          <c:extLst>
            <c:ext xmlns:c16="http://schemas.microsoft.com/office/drawing/2014/chart" uri="{C3380CC4-5D6E-409C-BE32-E72D297353CC}">
              <c16:uniqueId val="{00000004-F33C-4DA1-A70C-8934A87E91B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answer6!$A$2:$A$11</cx:f>
        <cx:lvl ptCount="10">
          <cx:pt idx="0">Restaurants</cx:pt>
          <cx:pt idx="1">Food</cx:pt>
          <cx:pt idx="2">Shopping</cx:pt>
          <cx:pt idx="3">Home Services</cx:pt>
          <cx:pt idx="4">Beauty &amp; Spas</cx:pt>
          <cx:pt idx="5">Nightlife</cx:pt>
          <cx:pt idx="6">Health &amp; Medical</cx:pt>
          <cx:pt idx="7">Local Services</cx:pt>
          <cx:pt idx="8">Bars</cx:pt>
          <cx:pt idx="9">Automotive</cx:pt>
        </cx:lvl>
      </cx:strDim>
      <cx:numDim type="val">
        <cx:f>answer6!$B$2:$B$11</cx:f>
        <cx:lvl ptCount="10" formatCode="General">
          <cx:pt idx="0">52268</cx:pt>
          <cx:pt idx="1">27781</cx:pt>
          <cx:pt idx="2">24395</cx:pt>
          <cx:pt idx="3">14356</cx:pt>
          <cx:pt idx="4">14292</cx:pt>
          <cx:pt idx="5">12281</cx:pt>
          <cx:pt idx="6">11890</cx:pt>
          <cx:pt idx="7">11198</cx:pt>
          <cx:pt idx="8">11065</cx:pt>
          <cx:pt idx="9">10773</cx:pt>
        </cx:lvl>
      </cx:numDim>
    </cx:data>
  </cx:chartData>
  <cx:chart>
    <cx:title pos="t" align="ctr" overlay="0">
      <cx:tx>
        <cx:txData>
          <cx:v>Top Business Categories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Top Business Categories</a:t>
          </a:r>
        </a:p>
      </cx:txPr>
    </cx:title>
    <cx:plotArea>
      <cx:plotAreaRegion>
        <cx:series layoutId="funnel" uniqueId="{0E88B446-594E-4014-9A93-5B9D4F27C7C3}">
          <cx:tx>
            <cx:txData>
              <cx:f>answer6!$B$1</cx:f>
              <cx:v>business_count</cx:v>
            </cx:txData>
          </cx:tx>
          <cx:dataLabels>
            <cx:visibility seriesName="0" categoryName="0" value="1"/>
          </cx:dataLabels>
          <cx:dataId val="0"/>
        </cx:series>
      </cx:plotAreaRegion>
      <cx:axis id="0">
        <cx:catScaling gapWidth="0.0599999987"/>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FEDFD-AE6B-4CE8-8DB9-9BF05F1DFE21}" type="datetimeFigureOut">
              <a:rPr lang="en-IN" smtClean="0"/>
              <a:t>05-05-2024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ADB3A-A695-460A-A7B6-1649B5241861}" type="slidenum">
              <a:rPr lang="en-IN" smtClean="0"/>
              <a:t>‹#›</a:t>
            </a:fld>
            <a:endParaRPr lang="en-IN"/>
          </a:p>
        </p:txBody>
      </p:sp>
    </p:spTree>
    <p:extLst>
      <p:ext uri="{BB962C8B-B14F-4D97-AF65-F5344CB8AC3E}">
        <p14:creationId xmlns:p14="http://schemas.microsoft.com/office/powerpoint/2010/main" val="129410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4E6C25-DBE9-49EC-8BAA-9D13B1770A9C}"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E024E-199F-45B5-912B-D5994F5890AC}" type="slidenum">
              <a:rPr lang="en-IN" smtClean="0"/>
              <a:t>‹#›</a:t>
            </a:fld>
            <a:endParaRPr lang="en-IN"/>
          </a:p>
        </p:txBody>
      </p:sp>
    </p:spTree>
    <p:extLst>
      <p:ext uri="{BB962C8B-B14F-4D97-AF65-F5344CB8AC3E}">
        <p14:creationId xmlns:p14="http://schemas.microsoft.com/office/powerpoint/2010/main" val="2368702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4E6C25-DBE9-49EC-8BAA-9D13B1770A9C}"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E024E-199F-45B5-912B-D5994F5890AC}" type="slidenum">
              <a:rPr lang="en-IN" smtClean="0"/>
              <a:t>‹#›</a:t>
            </a:fld>
            <a:endParaRPr lang="en-IN"/>
          </a:p>
        </p:txBody>
      </p:sp>
    </p:spTree>
    <p:extLst>
      <p:ext uri="{BB962C8B-B14F-4D97-AF65-F5344CB8AC3E}">
        <p14:creationId xmlns:p14="http://schemas.microsoft.com/office/powerpoint/2010/main" val="4020467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4E6C25-DBE9-49EC-8BAA-9D13B1770A9C}"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E024E-199F-45B5-912B-D5994F5890A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40169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4E6C25-DBE9-49EC-8BAA-9D13B1770A9C}"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E024E-199F-45B5-912B-D5994F5890AC}" type="slidenum">
              <a:rPr lang="en-IN" smtClean="0"/>
              <a:t>‹#›</a:t>
            </a:fld>
            <a:endParaRPr lang="en-IN"/>
          </a:p>
        </p:txBody>
      </p:sp>
    </p:spTree>
    <p:extLst>
      <p:ext uri="{BB962C8B-B14F-4D97-AF65-F5344CB8AC3E}">
        <p14:creationId xmlns:p14="http://schemas.microsoft.com/office/powerpoint/2010/main" val="2991355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4E6C25-DBE9-49EC-8BAA-9D13B1770A9C}"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E024E-199F-45B5-912B-D5994F5890A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1513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4E6C25-DBE9-49EC-8BAA-9D13B1770A9C}"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E024E-199F-45B5-912B-D5994F5890AC}" type="slidenum">
              <a:rPr lang="en-IN" smtClean="0"/>
              <a:t>‹#›</a:t>
            </a:fld>
            <a:endParaRPr lang="en-IN"/>
          </a:p>
        </p:txBody>
      </p:sp>
    </p:spTree>
    <p:extLst>
      <p:ext uri="{BB962C8B-B14F-4D97-AF65-F5344CB8AC3E}">
        <p14:creationId xmlns:p14="http://schemas.microsoft.com/office/powerpoint/2010/main" val="779015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4E6C25-DBE9-49EC-8BAA-9D13B1770A9C}"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E024E-199F-45B5-912B-D5994F5890AC}" type="slidenum">
              <a:rPr lang="en-IN" smtClean="0"/>
              <a:t>‹#›</a:t>
            </a:fld>
            <a:endParaRPr lang="en-IN"/>
          </a:p>
        </p:txBody>
      </p:sp>
    </p:spTree>
    <p:extLst>
      <p:ext uri="{BB962C8B-B14F-4D97-AF65-F5344CB8AC3E}">
        <p14:creationId xmlns:p14="http://schemas.microsoft.com/office/powerpoint/2010/main" val="3082828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4E6C25-DBE9-49EC-8BAA-9D13B1770A9C}"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E024E-199F-45B5-912B-D5994F5890AC}" type="slidenum">
              <a:rPr lang="en-IN" smtClean="0"/>
              <a:t>‹#›</a:t>
            </a:fld>
            <a:endParaRPr lang="en-IN"/>
          </a:p>
        </p:txBody>
      </p:sp>
    </p:spTree>
    <p:extLst>
      <p:ext uri="{BB962C8B-B14F-4D97-AF65-F5344CB8AC3E}">
        <p14:creationId xmlns:p14="http://schemas.microsoft.com/office/powerpoint/2010/main" val="196025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4E6C25-DBE9-49EC-8BAA-9D13B1770A9C}"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E024E-199F-45B5-912B-D5994F5890AC}" type="slidenum">
              <a:rPr lang="en-IN" smtClean="0"/>
              <a:t>‹#›</a:t>
            </a:fld>
            <a:endParaRPr lang="en-IN"/>
          </a:p>
        </p:txBody>
      </p:sp>
    </p:spTree>
    <p:extLst>
      <p:ext uri="{BB962C8B-B14F-4D97-AF65-F5344CB8AC3E}">
        <p14:creationId xmlns:p14="http://schemas.microsoft.com/office/powerpoint/2010/main" val="3807388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4E6C25-DBE9-49EC-8BAA-9D13B1770A9C}"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E024E-199F-45B5-912B-D5994F5890AC}" type="slidenum">
              <a:rPr lang="en-IN" smtClean="0"/>
              <a:t>‹#›</a:t>
            </a:fld>
            <a:endParaRPr lang="en-IN"/>
          </a:p>
        </p:txBody>
      </p:sp>
    </p:spTree>
    <p:extLst>
      <p:ext uri="{BB962C8B-B14F-4D97-AF65-F5344CB8AC3E}">
        <p14:creationId xmlns:p14="http://schemas.microsoft.com/office/powerpoint/2010/main" val="1043242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4E6C25-DBE9-49EC-8BAA-9D13B1770A9C}"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E024E-199F-45B5-912B-D5994F5890AC}" type="slidenum">
              <a:rPr lang="en-IN" smtClean="0"/>
              <a:t>‹#›</a:t>
            </a:fld>
            <a:endParaRPr lang="en-IN"/>
          </a:p>
        </p:txBody>
      </p:sp>
    </p:spTree>
    <p:extLst>
      <p:ext uri="{BB962C8B-B14F-4D97-AF65-F5344CB8AC3E}">
        <p14:creationId xmlns:p14="http://schemas.microsoft.com/office/powerpoint/2010/main" val="221889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4E6C25-DBE9-49EC-8BAA-9D13B1770A9C}" type="datetimeFigureOut">
              <a:rPr lang="en-IN" smtClean="0"/>
              <a:t>05-05-2024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FE024E-199F-45B5-912B-D5994F5890AC}" type="slidenum">
              <a:rPr lang="en-IN" smtClean="0"/>
              <a:t>‹#›</a:t>
            </a:fld>
            <a:endParaRPr lang="en-IN"/>
          </a:p>
        </p:txBody>
      </p:sp>
    </p:spTree>
    <p:extLst>
      <p:ext uri="{BB962C8B-B14F-4D97-AF65-F5344CB8AC3E}">
        <p14:creationId xmlns:p14="http://schemas.microsoft.com/office/powerpoint/2010/main" val="145872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4E6C25-DBE9-49EC-8BAA-9D13B1770A9C}" type="datetimeFigureOut">
              <a:rPr lang="en-IN" smtClean="0"/>
              <a:t>05-05-2024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FE024E-199F-45B5-912B-D5994F5890AC}" type="slidenum">
              <a:rPr lang="en-IN" smtClean="0"/>
              <a:t>‹#›</a:t>
            </a:fld>
            <a:endParaRPr lang="en-IN"/>
          </a:p>
        </p:txBody>
      </p:sp>
    </p:spTree>
    <p:extLst>
      <p:ext uri="{BB962C8B-B14F-4D97-AF65-F5344CB8AC3E}">
        <p14:creationId xmlns:p14="http://schemas.microsoft.com/office/powerpoint/2010/main" val="397423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4E6C25-DBE9-49EC-8BAA-9D13B1770A9C}" type="datetimeFigureOut">
              <a:rPr lang="en-IN" smtClean="0"/>
              <a:t>05-05-2024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FE024E-199F-45B5-912B-D5994F5890AC}" type="slidenum">
              <a:rPr lang="en-IN" smtClean="0"/>
              <a:t>‹#›</a:t>
            </a:fld>
            <a:endParaRPr lang="en-IN"/>
          </a:p>
        </p:txBody>
      </p:sp>
    </p:spTree>
    <p:extLst>
      <p:ext uri="{BB962C8B-B14F-4D97-AF65-F5344CB8AC3E}">
        <p14:creationId xmlns:p14="http://schemas.microsoft.com/office/powerpoint/2010/main" val="1885121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4E6C25-DBE9-49EC-8BAA-9D13B1770A9C}"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E024E-199F-45B5-912B-D5994F5890AC}" type="slidenum">
              <a:rPr lang="en-IN" smtClean="0"/>
              <a:t>‹#›</a:t>
            </a:fld>
            <a:endParaRPr lang="en-IN"/>
          </a:p>
        </p:txBody>
      </p:sp>
    </p:spTree>
    <p:extLst>
      <p:ext uri="{BB962C8B-B14F-4D97-AF65-F5344CB8AC3E}">
        <p14:creationId xmlns:p14="http://schemas.microsoft.com/office/powerpoint/2010/main" val="2821097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4E6C25-DBE9-49EC-8BAA-9D13B1770A9C}"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E024E-199F-45B5-912B-D5994F5890AC}" type="slidenum">
              <a:rPr lang="en-IN" smtClean="0"/>
              <a:t>‹#›</a:t>
            </a:fld>
            <a:endParaRPr lang="en-IN"/>
          </a:p>
        </p:txBody>
      </p:sp>
    </p:spTree>
    <p:extLst>
      <p:ext uri="{BB962C8B-B14F-4D97-AF65-F5344CB8AC3E}">
        <p14:creationId xmlns:p14="http://schemas.microsoft.com/office/powerpoint/2010/main" val="3165425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4E6C25-DBE9-49EC-8BAA-9D13B1770A9C}" type="datetimeFigureOut">
              <a:rPr lang="en-IN" smtClean="0"/>
              <a:t>05-05-2024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FE024E-199F-45B5-912B-D5994F5890AC}" type="slidenum">
              <a:rPr lang="en-IN" smtClean="0"/>
              <a:t>‹#›</a:t>
            </a:fld>
            <a:endParaRPr lang="en-IN"/>
          </a:p>
        </p:txBody>
      </p:sp>
    </p:spTree>
    <p:extLst>
      <p:ext uri="{BB962C8B-B14F-4D97-AF65-F5344CB8AC3E}">
        <p14:creationId xmlns:p14="http://schemas.microsoft.com/office/powerpoint/2010/main" val="2517616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Excel_Worksheet4.xlsx"/><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9D96-749B-1306-BA3F-41326AB04CF7}"/>
              </a:ext>
            </a:extLst>
          </p:cNvPr>
          <p:cNvSpPr>
            <a:spLocks noGrp="1"/>
          </p:cNvSpPr>
          <p:nvPr>
            <p:ph type="ctrTitle"/>
          </p:nvPr>
        </p:nvSpPr>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Data Management for Information Technology (MSIT 3860)</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Final Project</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AB543C6A-3EF4-BBE8-7DE0-B85AF2F3C540}"/>
              </a:ext>
            </a:extLst>
          </p:cNvPr>
          <p:cNvSpPr>
            <a:spLocks noGrp="1"/>
          </p:cNvSpPr>
          <p:nvPr>
            <p:ph type="subTitle" idx="1"/>
          </p:nvPr>
        </p:nvSpPr>
        <p:spPr/>
        <p:txBody>
          <a:bodyPr>
            <a:normAutofit/>
          </a:bodyPr>
          <a:lstStyle/>
          <a:p>
            <a:pPr algn="l"/>
            <a:r>
              <a:rPr lang="en-US" sz="2400" dirty="0">
                <a:solidFill>
                  <a:schemeClr val="accent1"/>
                </a:solidFill>
                <a:latin typeface="Calibri" panose="020F0502020204030204" pitchFamily="34" charset="0"/>
                <a:ea typeface="Calibri" panose="020F0502020204030204" pitchFamily="34" charset="0"/>
                <a:cs typeface="Calibri" panose="020F0502020204030204" pitchFamily="34" charset="0"/>
              </a:rPr>
              <a:t>-Nandini Vimala Motupalli</a:t>
            </a:r>
            <a:endParaRPr lang="en-IN" sz="2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4940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6616ED-0D40-A626-8677-1F98667E8767}"/>
              </a:ext>
            </a:extLst>
          </p:cNvPr>
          <p:cNvSpPr>
            <a:spLocks noGrp="1"/>
          </p:cNvSpPr>
          <p:nvPr>
            <p:ph idx="1"/>
          </p:nvPr>
        </p:nvSpPr>
        <p:spPr>
          <a:xfrm>
            <a:off x="78658" y="1120877"/>
            <a:ext cx="11436008" cy="5614220"/>
          </a:xfrm>
        </p:spPr>
        <p:txBody>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8. We’re wondering what makes users tag a Restaurant review as “funny”. Can you give us 5 examples of the funniest Restaurant reviews and 5 examples of the least funny?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Funniest Reviews                                                                           Least funny reviews</a:t>
            </a:r>
          </a:p>
        </p:txBody>
      </p:sp>
      <p:pic>
        <p:nvPicPr>
          <p:cNvPr id="8" name="Picture 7">
            <a:extLst>
              <a:ext uri="{FF2B5EF4-FFF2-40B4-BE49-F238E27FC236}">
                <a16:creationId xmlns:a16="http://schemas.microsoft.com/office/drawing/2014/main" id="{D9277A7D-D082-0BA4-F292-3EB866FFD35B}"/>
              </a:ext>
            </a:extLst>
          </p:cNvPr>
          <p:cNvPicPr>
            <a:picLocks noChangeAspect="1"/>
          </p:cNvPicPr>
          <p:nvPr/>
        </p:nvPicPr>
        <p:blipFill>
          <a:blip r:embed="rId2"/>
          <a:stretch>
            <a:fillRect/>
          </a:stretch>
        </p:blipFill>
        <p:spPr>
          <a:xfrm>
            <a:off x="402253" y="2167767"/>
            <a:ext cx="5143141" cy="4341434"/>
          </a:xfrm>
          <a:prstGeom prst="rect">
            <a:avLst/>
          </a:prstGeom>
        </p:spPr>
      </p:pic>
      <p:pic>
        <p:nvPicPr>
          <p:cNvPr id="9" name="Picture 8">
            <a:extLst>
              <a:ext uri="{FF2B5EF4-FFF2-40B4-BE49-F238E27FC236}">
                <a16:creationId xmlns:a16="http://schemas.microsoft.com/office/drawing/2014/main" id="{6D87EFA4-3F8A-E3D1-9872-D32A1CCB50AF}"/>
              </a:ext>
            </a:extLst>
          </p:cNvPr>
          <p:cNvPicPr>
            <a:picLocks noChangeAspect="1"/>
          </p:cNvPicPr>
          <p:nvPr/>
        </p:nvPicPr>
        <p:blipFill>
          <a:blip r:embed="rId3"/>
          <a:stretch>
            <a:fillRect/>
          </a:stretch>
        </p:blipFill>
        <p:spPr>
          <a:xfrm>
            <a:off x="5928852" y="2167767"/>
            <a:ext cx="4868060" cy="4228116"/>
          </a:xfrm>
          <a:prstGeom prst="rect">
            <a:avLst/>
          </a:prstGeom>
        </p:spPr>
      </p:pic>
      <p:sp>
        <p:nvSpPr>
          <p:cNvPr id="10" name="Title 1">
            <a:extLst>
              <a:ext uri="{FF2B5EF4-FFF2-40B4-BE49-F238E27FC236}">
                <a16:creationId xmlns:a16="http://schemas.microsoft.com/office/drawing/2014/main" id="{79564525-35BB-C723-ABC8-556A3DE88529}"/>
              </a:ext>
            </a:extLst>
          </p:cNvPr>
          <p:cNvSpPr>
            <a:spLocks noGrp="1"/>
          </p:cNvSpPr>
          <p:nvPr>
            <p:ph type="title"/>
          </p:nvPr>
        </p:nvSpPr>
        <p:spPr>
          <a:xfrm>
            <a:off x="1080457" y="258219"/>
            <a:ext cx="8596668" cy="678426"/>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Funny and unfunny reviews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168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FA4FDD-8657-9456-A697-CF02A376DC16}"/>
              </a:ext>
            </a:extLst>
          </p:cNvPr>
          <p:cNvSpPr>
            <a:spLocks noGrp="1"/>
          </p:cNvSpPr>
          <p:nvPr>
            <p:ph idx="1"/>
          </p:nvPr>
        </p:nvSpPr>
        <p:spPr>
          <a:xfrm>
            <a:off x="677334" y="658761"/>
            <a:ext cx="8596668" cy="5382601"/>
          </a:xfrm>
        </p:spPr>
        <p:txBody>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We’d also like you to look at a larger set of funny and unfunny reviews and tell us if you see any words or phrases that are commonly found in the funniest reviews. (We know the last part is qualitative but tell us anything you see that may be useful.)</a:t>
            </a:r>
          </a:p>
          <a:p>
            <a:pPr marL="0" indent="0">
              <a:buNone/>
            </a:pPr>
            <a:r>
              <a:rPr lang="en-IN" dirty="0"/>
              <a:t>After analysing 1000 funny reviews and using a frequency analysis tool these were the words which are most commonly present in the funniest reviews and their frequency.</a:t>
            </a:r>
          </a:p>
          <a:p>
            <a:r>
              <a:rPr lang="en-US" dirty="0"/>
              <a:t>great: 520</a:t>
            </a:r>
          </a:p>
          <a:p>
            <a:r>
              <a:rPr lang="en-US" dirty="0"/>
              <a:t>time: 517</a:t>
            </a:r>
          </a:p>
          <a:p>
            <a:r>
              <a:rPr lang="en-US" dirty="0"/>
              <a:t>restaurant: 505</a:t>
            </a:r>
          </a:p>
          <a:p>
            <a:r>
              <a:rPr lang="en-US" dirty="0"/>
              <a:t>chicken: 491</a:t>
            </a:r>
          </a:p>
          <a:p>
            <a:r>
              <a:rPr lang="en-IN" dirty="0"/>
              <a:t>delicious: 368</a:t>
            </a:r>
          </a:p>
          <a:p>
            <a:r>
              <a:rPr lang="en-IN" dirty="0"/>
              <a:t>cheese: 351</a:t>
            </a:r>
          </a:p>
          <a:p>
            <a:r>
              <a:rPr lang="en-IN" dirty="0"/>
              <a:t>nice: 314</a:t>
            </a:r>
          </a:p>
        </p:txBody>
      </p:sp>
    </p:spTree>
    <p:extLst>
      <p:ext uri="{BB962C8B-B14F-4D97-AF65-F5344CB8AC3E}">
        <p14:creationId xmlns:p14="http://schemas.microsoft.com/office/powerpoint/2010/main" val="2055202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BD3FAE-AA5F-3024-C8B4-CBF975B3CBF2}"/>
              </a:ext>
            </a:extLst>
          </p:cNvPr>
          <p:cNvSpPr>
            <a:spLocks noGrp="1"/>
          </p:cNvSpPr>
          <p:nvPr>
            <p:ph idx="1"/>
          </p:nvPr>
        </p:nvSpPr>
        <p:spPr>
          <a:xfrm>
            <a:off x="677334" y="1356852"/>
            <a:ext cx="8596668" cy="4684510"/>
          </a:xfrm>
        </p:spPr>
        <p:txBody>
          <a:bodyPr/>
          <a:lstStyle/>
          <a:p>
            <a:pPr marL="0" indent="0">
              <a:buNone/>
            </a:pPr>
            <a:r>
              <a:rPr lang="en-US" dirty="0"/>
              <a:t>9. We think the compliments that tips receive are mostly based on how long the tip is. Can you compare the average length of the tip text for the 100 most-complimented tips with the average length of the 100 least-complimented tips and tell us if that seems to be true? (Hint: you will need to use computed properties to answer this question).</a:t>
            </a:r>
          </a:p>
          <a:p>
            <a:r>
              <a:rPr lang="en-US" b="0" i="0" dirty="0">
                <a:solidFill>
                  <a:srgbClr val="0D0D0D"/>
                </a:solidFill>
                <a:effectLst/>
                <a:highlight>
                  <a:srgbClr val="FFFFFF"/>
                </a:highlight>
                <a:latin typeface="Söhne"/>
              </a:rPr>
              <a:t>Average length of tip text for the 100 most-complimented tips: 146.63 characters</a:t>
            </a:r>
          </a:p>
          <a:p>
            <a:r>
              <a:rPr lang="en-US" b="0" i="0" dirty="0">
                <a:solidFill>
                  <a:srgbClr val="0D0D0D"/>
                </a:solidFill>
                <a:effectLst/>
                <a:highlight>
                  <a:srgbClr val="FFFFFF"/>
                </a:highlight>
                <a:latin typeface="Söhne"/>
              </a:rPr>
              <a:t>Average length of tip text for the 100 least-complimented tips (49.55 characters)</a:t>
            </a:r>
          </a:p>
          <a:p>
            <a:r>
              <a:rPr lang="en-US" b="0" i="0" dirty="0">
                <a:solidFill>
                  <a:srgbClr val="0D0D0D"/>
                </a:solidFill>
                <a:effectLst/>
                <a:highlight>
                  <a:srgbClr val="FFFFFF"/>
                </a:highlight>
                <a:latin typeface="Söhne"/>
              </a:rPr>
              <a:t> There seems to be a positive correlation between the length of the tip text and the number of compliments it receives. However, further analysis of more data is required to confirm this relationship. </a:t>
            </a:r>
            <a:endParaRPr lang="en-IN" dirty="0"/>
          </a:p>
        </p:txBody>
      </p:sp>
      <p:sp>
        <p:nvSpPr>
          <p:cNvPr id="6" name="Title 1">
            <a:extLst>
              <a:ext uri="{FF2B5EF4-FFF2-40B4-BE49-F238E27FC236}">
                <a16:creationId xmlns:a16="http://schemas.microsoft.com/office/drawing/2014/main" id="{89D7A902-DAA7-7A33-5543-541DBAC286EC}"/>
              </a:ext>
            </a:extLst>
          </p:cNvPr>
          <p:cNvSpPr>
            <a:spLocks noGrp="1"/>
          </p:cNvSpPr>
          <p:nvPr>
            <p:ph type="title"/>
          </p:nvPr>
        </p:nvSpPr>
        <p:spPr>
          <a:xfrm>
            <a:off x="677334" y="344130"/>
            <a:ext cx="8596668" cy="678426"/>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Relation between  tips and compliments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9733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39C02-A7D8-3CCE-B47A-B4F9E9C77390}"/>
              </a:ext>
            </a:extLst>
          </p:cNvPr>
          <p:cNvSpPr>
            <a:spLocks noGrp="1"/>
          </p:cNvSpPr>
          <p:nvPr>
            <p:ph idx="1"/>
          </p:nvPr>
        </p:nvSpPr>
        <p:spPr>
          <a:xfrm>
            <a:off x="0" y="521110"/>
            <a:ext cx="12192000" cy="6336889"/>
          </a:xfrm>
        </p:spPr>
        <p:txBody>
          <a:bodyPr/>
          <a:lstStyle/>
          <a:p>
            <a:pPr marL="0" indent="0">
              <a:buNone/>
            </a:pPr>
            <a:r>
              <a:rPr lang="en-US" dirty="0"/>
              <a:t>10. We are trying to figure out whether restaurant reviews are driven mostly by price range, how many hours the restaurant is open, or the days they are open. Can you please give us a spreadsheet with the data we need to answer that question? (Note from Professor Augustyn: You don’t actually have to hand in a spreadsheet…just give me a table with 10 rows of sample data returned by your query.)</a:t>
            </a:r>
          </a:p>
          <a:p>
            <a:pPr marL="0" indent="0">
              <a:buNone/>
            </a:pPr>
            <a:r>
              <a:rPr lang="en-US" dirty="0"/>
              <a:t>We would need the average hours per week that the restaurant is open, the days that it is open and the number of reviews as well so that we can identify that drives the reviews the most.</a:t>
            </a:r>
          </a:p>
        </p:txBody>
      </p:sp>
      <p:graphicFrame>
        <p:nvGraphicFramePr>
          <p:cNvPr id="7" name="Object 6">
            <a:extLst>
              <a:ext uri="{FF2B5EF4-FFF2-40B4-BE49-F238E27FC236}">
                <a16:creationId xmlns:a16="http://schemas.microsoft.com/office/drawing/2014/main" id="{CA68199D-9992-1C1D-9F43-C5593DEA4A1A}"/>
              </a:ext>
            </a:extLst>
          </p:cNvPr>
          <p:cNvGraphicFramePr>
            <a:graphicFrameLocks noChangeAspect="1"/>
          </p:cNvGraphicFramePr>
          <p:nvPr>
            <p:extLst>
              <p:ext uri="{D42A27DB-BD31-4B8C-83A1-F6EECF244321}">
                <p14:modId xmlns:p14="http://schemas.microsoft.com/office/powerpoint/2010/main" val="403021782"/>
              </p:ext>
            </p:extLst>
          </p:nvPr>
        </p:nvGraphicFramePr>
        <p:xfrm>
          <a:off x="671513" y="2417762"/>
          <a:ext cx="10850562" cy="3845385"/>
        </p:xfrm>
        <a:graphic>
          <a:graphicData uri="http://schemas.openxmlformats.org/presentationml/2006/ole">
            <mc:AlternateContent xmlns:mc="http://schemas.openxmlformats.org/markup-compatibility/2006">
              <mc:Choice xmlns:v="urn:schemas-microsoft-com:vml" Requires="v">
                <p:oleObj name="Worksheet" r:id="rId2" imgW="10850738" imgH="2019221" progId="Excel.Sheet.12">
                  <p:embed/>
                </p:oleObj>
              </mc:Choice>
              <mc:Fallback>
                <p:oleObj name="Worksheet" r:id="rId2" imgW="10850738" imgH="2019221" progId="Excel.Sheet.12">
                  <p:embed/>
                  <p:pic>
                    <p:nvPicPr>
                      <p:cNvPr id="0" name=""/>
                      <p:cNvPicPr/>
                      <p:nvPr/>
                    </p:nvPicPr>
                    <p:blipFill>
                      <a:blip r:embed="rId3"/>
                      <a:stretch>
                        <a:fillRect/>
                      </a:stretch>
                    </p:blipFill>
                    <p:spPr>
                      <a:xfrm>
                        <a:off x="671513" y="2417762"/>
                        <a:ext cx="10850562" cy="3845385"/>
                      </a:xfrm>
                      <a:prstGeom prst="rect">
                        <a:avLst/>
                      </a:prstGeom>
                    </p:spPr>
                  </p:pic>
                </p:oleObj>
              </mc:Fallback>
            </mc:AlternateContent>
          </a:graphicData>
        </a:graphic>
      </p:graphicFrame>
      <p:sp>
        <p:nvSpPr>
          <p:cNvPr id="8" name="Title 1">
            <a:extLst>
              <a:ext uri="{FF2B5EF4-FFF2-40B4-BE49-F238E27FC236}">
                <a16:creationId xmlns:a16="http://schemas.microsoft.com/office/drawing/2014/main" id="{E096CF76-C22B-02CC-392F-7DF616D1CDDC}"/>
              </a:ext>
            </a:extLst>
          </p:cNvPr>
          <p:cNvSpPr>
            <a:spLocks noGrp="1"/>
          </p:cNvSpPr>
          <p:nvPr>
            <p:ph type="title"/>
          </p:nvPr>
        </p:nvSpPr>
        <p:spPr>
          <a:xfrm>
            <a:off x="1100121" y="0"/>
            <a:ext cx="8596668" cy="678426"/>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What factors influence reviews?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2537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3618-4921-A2DD-C947-E7D7E67B1541}"/>
              </a:ext>
            </a:extLst>
          </p:cNvPr>
          <p:cNvSpPr>
            <a:spLocks noGrp="1"/>
          </p:cNvSpPr>
          <p:nvPr>
            <p:ph type="title"/>
          </p:nvPr>
        </p:nvSpPr>
        <p:spPr>
          <a:xfrm>
            <a:off x="706285" y="388042"/>
            <a:ext cx="8596668" cy="688258"/>
          </a:xfrm>
        </p:spPr>
        <p:txBody>
          <a:bodyPr/>
          <a:lstStyle/>
          <a:p>
            <a:pPr algn="ctr"/>
            <a:r>
              <a:rPr lang="en-US" dirty="0"/>
              <a:t>Extra Credit Questions</a:t>
            </a:r>
            <a:endParaRPr lang="en-IN" dirty="0"/>
          </a:p>
        </p:txBody>
      </p:sp>
      <p:sp>
        <p:nvSpPr>
          <p:cNvPr id="3" name="Content Placeholder 2">
            <a:extLst>
              <a:ext uri="{FF2B5EF4-FFF2-40B4-BE49-F238E27FC236}">
                <a16:creationId xmlns:a16="http://schemas.microsoft.com/office/drawing/2014/main" id="{B448DCB0-A60A-0200-A817-3E874D31D1F7}"/>
              </a:ext>
            </a:extLst>
          </p:cNvPr>
          <p:cNvSpPr>
            <a:spLocks noGrp="1"/>
          </p:cNvSpPr>
          <p:nvPr>
            <p:ph idx="1"/>
          </p:nvPr>
        </p:nvSpPr>
        <p:spPr/>
        <p:txBody>
          <a:bodyPr/>
          <a:lstStyle/>
          <a:p>
            <a:pPr>
              <a:buAutoNum type="arabicPeriod"/>
            </a:pPr>
            <a:r>
              <a:rPr lang="en-US" dirty="0"/>
              <a:t>Which business categories have the highest average review length?</a:t>
            </a:r>
          </a:p>
          <a:p>
            <a:pPr>
              <a:buAutoNum type="arabicPeriod"/>
            </a:pPr>
            <a:endParaRPr lang="en-IN" dirty="0"/>
          </a:p>
        </p:txBody>
      </p:sp>
      <p:graphicFrame>
        <p:nvGraphicFramePr>
          <p:cNvPr id="4" name="Chart 3">
            <a:extLst>
              <a:ext uri="{FF2B5EF4-FFF2-40B4-BE49-F238E27FC236}">
                <a16:creationId xmlns:a16="http://schemas.microsoft.com/office/drawing/2014/main" id="{B6CEDC44-42F7-98F3-64C0-BE5063B9C9C7}"/>
              </a:ext>
            </a:extLst>
          </p:cNvPr>
          <p:cNvGraphicFramePr>
            <a:graphicFrameLocks/>
          </p:cNvGraphicFramePr>
          <p:nvPr>
            <p:extLst>
              <p:ext uri="{D42A27DB-BD31-4B8C-83A1-F6EECF244321}">
                <p14:modId xmlns:p14="http://schemas.microsoft.com/office/powerpoint/2010/main" val="3973401513"/>
              </p:ext>
            </p:extLst>
          </p:nvPr>
        </p:nvGraphicFramePr>
        <p:xfrm>
          <a:off x="5004619" y="2709709"/>
          <a:ext cx="4837471" cy="356184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E30C8E7-6CDB-BF6A-FB03-07D1B9991A20}"/>
              </a:ext>
            </a:extLst>
          </p:cNvPr>
          <p:cNvSpPr txBox="1"/>
          <p:nvPr/>
        </p:nvSpPr>
        <p:spPr>
          <a:xfrm>
            <a:off x="924232" y="2831690"/>
            <a:ext cx="3401962" cy="2585323"/>
          </a:xfrm>
          <a:prstGeom prst="rect">
            <a:avLst/>
          </a:prstGeom>
          <a:noFill/>
        </p:spPr>
        <p:txBody>
          <a:bodyPr wrap="square" rtlCol="0">
            <a:spAutoFit/>
          </a:bodyPr>
          <a:lstStyle/>
          <a:p>
            <a:r>
              <a:rPr lang="en-US" dirty="0"/>
              <a:t>Fencing clubs have the highest average review length with approximately 1538.2 words in a review.</a:t>
            </a:r>
          </a:p>
          <a:p>
            <a:endParaRPr lang="en-US" dirty="0"/>
          </a:p>
          <a:p>
            <a:r>
              <a:rPr lang="en-US" dirty="0"/>
              <a:t>In the top 10 categories, there is a similar review length starting from races &amp; competitions to makerspaces. </a:t>
            </a:r>
            <a:endParaRPr lang="en-IN" dirty="0"/>
          </a:p>
        </p:txBody>
      </p:sp>
      <p:sp>
        <p:nvSpPr>
          <p:cNvPr id="6" name="Title 1">
            <a:extLst>
              <a:ext uri="{FF2B5EF4-FFF2-40B4-BE49-F238E27FC236}">
                <a16:creationId xmlns:a16="http://schemas.microsoft.com/office/drawing/2014/main" id="{8D0046C1-BB35-7D71-4B56-9AEAAE2D07CF}"/>
              </a:ext>
            </a:extLst>
          </p:cNvPr>
          <p:cNvSpPr txBox="1">
            <a:spLocks/>
          </p:cNvSpPr>
          <p:nvPr/>
        </p:nvSpPr>
        <p:spPr>
          <a:xfrm>
            <a:off x="924232" y="1192111"/>
            <a:ext cx="8596668" cy="6882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Categories with the longest reviews</a:t>
            </a:r>
            <a:endParaRPr lang="en-IN" dirty="0"/>
          </a:p>
        </p:txBody>
      </p:sp>
    </p:spTree>
    <p:extLst>
      <p:ext uri="{BB962C8B-B14F-4D97-AF65-F5344CB8AC3E}">
        <p14:creationId xmlns:p14="http://schemas.microsoft.com/office/powerpoint/2010/main" val="1018347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DCF1-5FCF-6040-E995-82A312F77B25}"/>
              </a:ext>
            </a:extLst>
          </p:cNvPr>
          <p:cNvSpPr>
            <a:spLocks noGrp="1"/>
          </p:cNvSpPr>
          <p:nvPr>
            <p:ph type="title"/>
          </p:nvPr>
        </p:nvSpPr>
        <p:spPr/>
        <p:txBody>
          <a:bodyPr/>
          <a:lstStyle/>
          <a:p>
            <a:r>
              <a:rPr lang="en-US" dirty="0"/>
              <a:t>Business closed on weekends vs weekdays</a:t>
            </a:r>
            <a:endParaRPr lang="en-IN" dirty="0"/>
          </a:p>
        </p:txBody>
      </p:sp>
      <p:graphicFrame>
        <p:nvGraphicFramePr>
          <p:cNvPr id="5" name="Content Placeholder 4">
            <a:extLst>
              <a:ext uri="{FF2B5EF4-FFF2-40B4-BE49-F238E27FC236}">
                <a16:creationId xmlns:a16="http://schemas.microsoft.com/office/drawing/2014/main" id="{9B20C8DF-3BF4-9430-9233-24459F2544DC}"/>
              </a:ext>
            </a:extLst>
          </p:cNvPr>
          <p:cNvGraphicFramePr>
            <a:graphicFrameLocks noGrp="1"/>
          </p:cNvGraphicFramePr>
          <p:nvPr>
            <p:ph idx="1"/>
            <p:extLst>
              <p:ext uri="{D42A27DB-BD31-4B8C-83A1-F6EECF244321}">
                <p14:modId xmlns:p14="http://schemas.microsoft.com/office/powerpoint/2010/main" val="545649365"/>
              </p:ext>
            </p:extLst>
          </p:nvPr>
        </p:nvGraphicFramePr>
        <p:xfrm>
          <a:off x="5319251" y="2160588"/>
          <a:ext cx="3954923"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ADEBA553-06A8-31FA-3A30-25DE6ABB29E4}"/>
              </a:ext>
            </a:extLst>
          </p:cNvPr>
          <p:cNvSpPr txBox="1"/>
          <p:nvPr/>
        </p:nvSpPr>
        <p:spPr>
          <a:xfrm>
            <a:off x="776748" y="2172929"/>
            <a:ext cx="3559278" cy="3416320"/>
          </a:xfrm>
          <a:prstGeom prst="rect">
            <a:avLst/>
          </a:prstGeom>
          <a:noFill/>
        </p:spPr>
        <p:txBody>
          <a:bodyPr wrap="square" rtlCol="0">
            <a:spAutoFit/>
          </a:bodyPr>
          <a:lstStyle/>
          <a:p>
            <a:pPr algn="just"/>
            <a:r>
              <a:rPr lang="en-US" dirty="0"/>
              <a:t>2. Which businesses operate solely during the weekdays and which operate only during the weekends?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38,949 businesses are closed during weekends.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23552</a:t>
            </a:r>
            <a:r>
              <a:rPr lang="en-IN" dirty="0"/>
              <a:t> </a:t>
            </a:r>
            <a:r>
              <a:rPr lang="en-US" dirty="0"/>
              <a:t>businesses only operate during the weekends and are closed the rest of the week.</a:t>
            </a:r>
            <a:endParaRPr lang="en-IN" dirty="0"/>
          </a:p>
        </p:txBody>
      </p:sp>
    </p:spTree>
    <p:extLst>
      <p:ext uri="{BB962C8B-B14F-4D97-AF65-F5344CB8AC3E}">
        <p14:creationId xmlns:p14="http://schemas.microsoft.com/office/powerpoint/2010/main" val="1500079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E3D9-1957-F013-2D05-97A7EBDAD52A}"/>
              </a:ext>
            </a:extLst>
          </p:cNvPr>
          <p:cNvSpPr>
            <a:spLocks noGrp="1"/>
          </p:cNvSpPr>
          <p:nvPr>
            <p:ph type="title"/>
          </p:nvPr>
        </p:nvSpPr>
        <p:spPr/>
        <p:txBody>
          <a:bodyPr/>
          <a:lstStyle/>
          <a:p>
            <a:r>
              <a:rPr lang="en-US" dirty="0"/>
              <a:t>Personal Experience</a:t>
            </a:r>
            <a:endParaRPr lang="en-IN" dirty="0"/>
          </a:p>
        </p:txBody>
      </p:sp>
      <p:sp>
        <p:nvSpPr>
          <p:cNvPr id="3" name="Content Placeholder 2">
            <a:extLst>
              <a:ext uri="{FF2B5EF4-FFF2-40B4-BE49-F238E27FC236}">
                <a16:creationId xmlns:a16="http://schemas.microsoft.com/office/drawing/2014/main" id="{E15CD04F-802D-426B-DAD9-45DF24A77903}"/>
              </a:ext>
            </a:extLst>
          </p:cNvPr>
          <p:cNvSpPr>
            <a:spLocks noGrp="1"/>
          </p:cNvSpPr>
          <p:nvPr>
            <p:ph idx="1"/>
          </p:nvPr>
        </p:nvSpPr>
        <p:spPr/>
        <p:txBody>
          <a:bodyPr/>
          <a:lstStyle/>
          <a:p>
            <a:pPr marL="0" indent="0">
              <a:buNone/>
            </a:pPr>
            <a:r>
              <a:rPr lang="en-US" dirty="0"/>
              <a:t>1. What was your biggest challenge in working with this data? How did you overcome it?</a:t>
            </a:r>
          </a:p>
          <a:p>
            <a:pPr marL="0" indent="0" algn="just" rtl="0">
              <a:spcBef>
                <a:spcPts val="0"/>
              </a:spcBef>
              <a:spcAft>
                <a:spcPts val="0"/>
              </a:spcAft>
              <a:buNone/>
            </a:pPr>
            <a:endParaRPr lang="en-IN" b="0" dirty="0">
              <a:effectLst/>
            </a:endParaRPr>
          </a:p>
          <a:p>
            <a:pPr marL="0" indent="0" algn="just">
              <a:buNone/>
            </a:pPr>
            <a:r>
              <a:rPr lang="en-US" b="0" i="0" dirty="0">
                <a:solidFill>
                  <a:srgbClr val="0D0D0D"/>
                </a:solidFill>
                <a:effectLst/>
                <a:highlight>
                  <a:srgbClr val="FFFFFF"/>
                </a:highlight>
                <a:latin typeface="Söhne"/>
              </a:rPr>
              <a:t>The biggest challenge I encountered while working with this data was the encoding mismatch. Whenever I attempted to load the file, I encountered an encoding error because pgAdmin uses WIN1252 format, whereas our files need to be UTF8 encoded. I managed to overcome this obstacle by making a slight modification during the file loading process, ensuring that the encoding was converted to UTF8. Here's the command:</a:t>
            </a:r>
            <a:endParaRPr lang="en-US" dirty="0"/>
          </a:p>
          <a:p>
            <a:pPr marL="0" indent="0" algn="just">
              <a:buNone/>
            </a:pPr>
            <a:r>
              <a:rPr lang="en-IN" dirty="0">
                <a:solidFill>
                  <a:srgbClr val="0D0D0D"/>
                </a:solidFill>
                <a:highlight>
                  <a:srgbClr val="FFFFFF"/>
                </a:highlight>
                <a:latin typeface="Söhne"/>
              </a:rPr>
              <a:t>\copy businesses FROM 'C:\Users\Nandini\OneDrive\Desktop\businesses.csv' WITH (FORMAT csv, DELIMITER ',', HEADER false, ENCODING 'UTF8');</a:t>
            </a:r>
          </a:p>
          <a:p>
            <a:endParaRPr lang="en-IN" dirty="0"/>
          </a:p>
        </p:txBody>
      </p:sp>
    </p:spTree>
    <p:extLst>
      <p:ext uri="{BB962C8B-B14F-4D97-AF65-F5344CB8AC3E}">
        <p14:creationId xmlns:p14="http://schemas.microsoft.com/office/powerpoint/2010/main" val="4137536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22495-809E-471C-A9EF-B31E0E3C60BB}"/>
              </a:ext>
            </a:extLst>
          </p:cNvPr>
          <p:cNvSpPr>
            <a:spLocks noGrp="1"/>
          </p:cNvSpPr>
          <p:nvPr>
            <p:ph idx="1"/>
          </p:nvPr>
        </p:nvSpPr>
        <p:spPr>
          <a:xfrm>
            <a:off x="677334" y="875071"/>
            <a:ext cx="8596668" cy="5166291"/>
          </a:xfrm>
        </p:spPr>
        <p:txBody>
          <a:bodyPr/>
          <a:lstStyle/>
          <a:p>
            <a:pPr marL="0" indent="0">
              <a:buNone/>
            </a:pPr>
            <a:r>
              <a:rPr lang="en-US" dirty="0"/>
              <a:t>2. What was the easiest part of the project for you (downloading the data from Moodle doesn’t count!)? What made it easy?</a:t>
            </a:r>
          </a:p>
          <a:p>
            <a:pPr marL="0" indent="0">
              <a:buNone/>
            </a:pPr>
            <a:endParaRPr lang="en-US" b="0" i="0" dirty="0">
              <a:solidFill>
                <a:srgbClr val="0D0D0D"/>
              </a:solidFill>
              <a:effectLst/>
              <a:highlight>
                <a:srgbClr val="FFFFFF"/>
              </a:highlight>
              <a:latin typeface="Söhne"/>
            </a:endParaRPr>
          </a:p>
          <a:p>
            <a:pPr marL="0" indent="0" algn="just">
              <a:buNone/>
            </a:pPr>
            <a:r>
              <a:rPr lang="en-US" b="0" i="0" dirty="0">
                <a:solidFill>
                  <a:srgbClr val="0D0D0D"/>
                </a:solidFill>
                <a:effectLst/>
                <a:highlight>
                  <a:srgbClr val="FFFFFF"/>
                </a:highlight>
                <a:latin typeface="Söhne"/>
              </a:rPr>
              <a:t>The easiest part of the project for me was creating the ERD. We had already gained experience with the Spotify ERD diagram and had practiced mapping one-to-one and one-to-many relationships, which made it straightforward to draw this ERD.</a:t>
            </a:r>
            <a:endParaRPr lang="en-US" dirty="0"/>
          </a:p>
        </p:txBody>
      </p:sp>
    </p:spTree>
    <p:extLst>
      <p:ext uri="{BB962C8B-B14F-4D97-AF65-F5344CB8AC3E}">
        <p14:creationId xmlns:p14="http://schemas.microsoft.com/office/powerpoint/2010/main" val="2855771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E0C9D5-9CBB-3E15-BC57-28DB06075E26}"/>
              </a:ext>
            </a:extLst>
          </p:cNvPr>
          <p:cNvSpPr>
            <a:spLocks noGrp="1"/>
          </p:cNvSpPr>
          <p:nvPr>
            <p:ph idx="1"/>
          </p:nvPr>
        </p:nvSpPr>
        <p:spPr>
          <a:xfrm>
            <a:off x="677334" y="934065"/>
            <a:ext cx="8596668" cy="5107297"/>
          </a:xfrm>
        </p:spPr>
        <p:txBody>
          <a:bodyPr/>
          <a:lstStyle/>
          <a:p>
            <a:pPr marL="0" indent="0">
              <a:buNone/>
            </a:pPr>
            <a:r>
              <a:rPr lang="en-US" dirty="0"/>
              <a:t>3. Was there anything that surprised you about the data?</a:t>
            </a:r>
          </a:p>
          <a:p>
            <a:pPr marL="0" indent="0">
              <a:buNone/>
            </a:pPr>
            <a:endParaRPr lang="en-US" dirty="0"/>
          </a:p>
          <a:p>
            <a:pPr marL="0" indent="0">
              <a:buNone/>
            </a:pPr>
            <a:r>
              <a:rPr lang="en-US" dirty="0"/>
              <a:t>I was surprised by the sheer volume of the data, particularly the review data. With 30 review files containing millions of rows each, it was a massive dataset to work with. Similarly, the number of attributes for each business was also more than my initial expectation.</a:t>
            </a:r>
          </a:p>
          <a:p>
            <a:pPr marL="0" indent="0">
              <a:buNone/>
            </a:pPr>
            <a:endParaRPr lang="en-US" dirty="0"/>
          </a:p>
          <a:p>
            <a:pPr marL="0" indent="0">
              <a:buNone/>
            </a:pPr>
            <a:r>
              <a:rPr lang="en-US" dirty="0"/>
              <a:t>Another surprising aspect was how well-organized the data was, and how effectively it was interconnected. All the data ultimately led back to the businesses table, which shows that this is a well-structured relational database design.</a:t>
            </a:r>
          </a:p>
        </p:txBody>
      </p:sp>
    </p:spTree>
    <p:extLst>
      <p:ext uri="{BB962C8B-B14F-4D97-AF65-F5344CB8AC3E}">
        <p14:creationId xmlns:p14="http://schemas.microsoft.com/office/powerpoint/2010/main" val="2869647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65A9DE-A55F-9330-3A33-C16B080C657A}"/>
              </a:ext>
            </a:extLst>
          </p:cNvPr>
          <p:cNvSpPr>
            <a:spLocks noGrp="1"/>
          </p:cNvSpPr>
          <p:nvPr>
            <p:ph idx="1"/>
          </p:nvPr>
        </p:nvSpPr>
        <p:spPr>
          <a:xfrm>
            <a:off x="677334" y="983227"/>
            <a:ext cx="8596668" cy="5058136"/>
          </a:xfrm>
        </p:spPr>
        <p:txBody>
          <a:bodyPr/>
          <a:lstStyle/>
          <a:p>
            <a:pPr marL="0" indent="0">
              <a:buNone/>
            </a:pPr>
            <a:r>
              <a:rPr lang="en-US" dirty="0"/>
              <a:t>4. Is there anything you wonder about how Yelp’s real data might look, how their database systems are designed, or what they do with this kind of data?</a:t>
            </a:r>
          </a:p>
          <a:p>
            <a:pPr marL="0" indent="0">
              <a:buNone/>
            </a:pPr>
            <a:endParaRPr lang="en-US" b="0" i="0" dirty="0">
              <a:solidFill>
                <a:srgbClr val="0D0D0D"/>
              </a:solidFill>
              <a:effectLst/>
              <a:highlight>
                <a:srgbClr val="FFFFFF"/>
              </a:highlight>
              <a:latin typeface="Söhne"/>
            </a:endParaRPr>
          </a:p>
          <a:p>
            <a:pPr marL="0" indent="0">
              <a:buNone/>
            </a:pPr>
            <a:r>
              <a:rPr lang="en-US" b="0" i="0" dirty="0">
                <a:solidFill>
                  <a:srgbClr val="0D0D0D"/>
                </a:solidFill>
                <a:effectLst/>
                <a:highlight>
                  <a:srgbClr val="FFFFFF"/>
                </a:highlight>
                <a:latin typeface="Söhne"/>
              </a:rPr>
              <a:t>Maintaining data integrity across their platform would be crucial for Yelp. This involves ensuring that information about businesses, reviews, and users is accurate and up-to-date, even as it evolves over time. I wonder how that is being done from their end.</a:t>
            </a:r>
          </a:p>
          <a:p>
            <a:pPr marL="0" indent="0">
              <a:buNone/>
            </a:pPr>
            <a:r>
              <a:rPr lang="en-US" b="0" i="0" dirty="0">
                <a:solidFill>
                  <a:srgbClr val="0D0D0D"/>
                </a:solidFill>
                <a:effectLst/>
                <a:highlight>
                  <a:srgbClr val="FFFFFF"/>
                </a:highlight>
                <a:latin typeface="Söhne"/>
              </a:rPr>
              <a:t>Another aspect that I wonder about is the data analysis. Yelp likely leverages their data for various purposes, including understanding user behavior, identifying trends, and improving recommendations. Exploring how they analyze and derive insights from their data is something that I would like to get to know. </a:t>
            </a:r>
            <a:endParaRPr lang="en-IN" dirty="0"/>
          </a:p>
        </p:txBody>
      </p:sp>
    </p:spTree>
    <p:extLst>
      <p:ext uri="{BB962C8B-B14F-4D97-AF65-F5344CB8AC3E}">
        <p14:creationId xmlns:p14="http://schemas.microsoft.com/office/powerpoint/2010/main" val="4291457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 name="Group 132">
            <a:extLst>
              <a:ext uri="{FF2B5EF4-FFF2-40B4-BE49-F238E27FC236}">
                <a16:creationId xmlns:a16="http://schemas.microsoft.com/office/drawing/2014/main" id="{EA5C88BF-92D5-4DC3-A9E2-7682C6B9B0BB}"/>
              </a:ext>
            </a:extLst>
          </p:cNvPr>
          <p:cNvGrpSpPr/>
          <p:nvPr/>
        </p:nvGrpSpPr>
        <p:grpSpPr>
          <a:xfrm>
            <a:off x="1043826" y="2186987"/>
            <a:ext cx="10104348" cy="2784897"/>
            <a:chOff x="1015936" y="1731212"/>
            <a:chExt cx="10128816" cy="2677833"/>
          </a:xfrm>
        </p:grpSpPr>
        <p:grpSp>
          <p:nvGrpSpPr>
            <p:cNvPr id="121" name="Group 120">
              <a:extLst>
                <a:ext uri="{FF2B5EF4-FFF2-40B4-BE49-F238E27FC236}">
                  <a16:creationId xmlns:a16="http://schemas.microsoft.com/office/drawing/2014/main" id="{87356681-EC18-4040-ACBD-44CECD3D1AFC}"/>
                </a:ext>
              </a:extLst>
            </p:cNvPr>
            <p:cNvGrpSpPr/>
            <p:nvPr/>
          </p:nvGrpSpPr>
          <p:grpSpPr>
            <a:xfrm>
              <a:off x="1069978" y="1731212"/>
              <a:ext cx="9910843" cy="2677833"/>
              <a:chOff x="1695506" y="1799755"/>
              <a:chExt cx="8677359" cy="2344555"/>
            </a:xfrm>
          </p:grpSpPr>
          <p:sp>
            <p:nvSpPr>
              <p:cNvPr id="61" name="Google Shape;227;p17">
                <a:extLst>
                  <a:ext uri="{FF2B5EF4-FFF2-40B4-BE49-F238E27FC236}">
                    <a16:creationId xmlns:a16="http://schemas.microsoft.com/office/drawing/2014/main" id="{4AD202DC-7384-4318-AA60-0D90056492A9}"/>
                  </a:ext>
                </a:extLst>
              </p:cNvPr>
              <p:cNvSpPr/>
              <p:nvPr/>
            </p:nvSpPr>
            <p:spPr>
              <a:xfrm>
                <a:off x="1809754" y="2528668"/>
                <a:ext cx="8563111" cy="1568737"/>
              </a:xfrm>
              <a:custGeom>
                <a:avLst/>
                <a:gdLst/>
                <a:ahLst/>
                <a:cxnLst/>
                <a:rect l="l" t="t" r="r" b="b"/>
                <a:pathLst>
                  <a:path w="239174" h="43816" extrusionOk="0">
                    <a:moveTo>
                      <a:pt x="21863" y="0"/>
                    </a:moveTo>
                    <a:cubicBezTo>
                      <a:pt x="20934" y="0"/>
                      <a:pt x="20019" y="61"/>
                      <a:pt x="19122" y="179"/>
                    </a:cubicBezTo>
                    <a:cubicBezTo>
                      <a:pt x="17157" y="418"/>
                      <a:pt x="15300" y="941"/>
                      <a:pt x="13609" y="1632"/>
                    </a:cubicBezTo>
                    <a:cubicBezTo>
                      <a:pt x="11919" y="2311"/>
                      <a:pt x="10406" y="3192"/>
                      <a:pt x="9073" y="4156"/>
                    </a:cubicBezTo>
                    <a:cubicBezTo>
                      <a:pt x="6394" y="6085"/>
                      <a:pt x="4489" y="8395"/>
                      <a:pt x="3156" y="10574"/>
                    </a:cubicBezTo>
                    <a:cubicBezTo>
                      <a:pt x="1846" y="12764"/>
                      <a:pt x="1096" y="14848"/>
                      <a:pt x="667" y="16551"/>
                    </a:cubicBezTo>
                    <a:cubicBezTo>
                      <a:pt x="239" y="18277"/>
                      <a:pt x="108" y="19622"/>
                      <a:pt x="48" y="20527"/>
                    </a:cubicBezTo>
                    <a:cubicBezTo>
                      <a:pt x="12" y="20980"/>
                      <a:pt x="24" y="21325"/>
                      <a:pt x="12" y="21563"/>
                    </a:cubicBezTo>
                    <a:cubicBezTo>
                      <a:pt x="0" y="21789"/>
                      <a:pt x="0" y="21908"/>
                      <a:pt x="0" y="21908"/>
                    </a:cubicBezTo>
                    <a:lnTo>
                      <a:pt x="11264" y="21908"/>
                    </a:lnTo>
                    <a:cubicBezTo>
                      <a:pt x="11264" y="21908"/>
                      <a:pt x="11264" y="21849"/>
                      <a:pt x="11264" y="21730"/>
                    </a:cubicBezTo>
                    <a:cubicBezTo>
                      <a:pt x="11276" y="21623"/>
                      <a:pt x="11264" y="21456"/>
                      <a:pt x="11288" y="21230"/>
                    </a:cubicBezTo>
                    <a:cubicBezTo>
                      <a:pt x="11311" y="20789"/>
                      <a:pt x="11383" y="20134"/>
                      <a:pt x="11585" y="19301"/>
                    </a:cubicBezTo>
                    <a:cubicBezTo>
                      <a:pt x="11788" y="18467"/>
                      <a:pt x="12157" y="17467"/>
                      <a:pt x="12788" y="16396"/>
                    </a:cubicBezTo>
                    <a:cubicBezTo>
                      <a:pt x="13443" y="15348"/>
                      <a:pt x="14371" y="14205"/>
                      <a:pt x="15681" y="13276"/>
                    </a:cubicBezTo>
                    <a:cubicBezTo>
                      <a:pt x="16979" y="12336"/>
                      <a:pt x="18622" y="11586"/>
                      <a:pt x="20551" y="11347"/>
                    </a:cubicBezTo>
                    <a:cubicBezTo>
                      <a:pt x="20987" y="11287"/>
                      <a:pt x="21439" y="11257"/>
                      <a:pt x="21900" y="11257"/>
                    </a:cubicBezTo>
                    <a:cubicBezTo>
                      <a:pt x="22444" y="11257"/>
                      <a:pt x="23002" y="11299"/>
                      <a:pt x="23563" y="11383"/>
                    </a:cubicBezTo>
                    <a:cubicBezTo>
                      <a:pt x="24075" y="11467"/>
                      <a:pt x="24587" y="11586"/>
                      <a:pt x="25099" y="11740"/>
                    </a:cubicBezTo>
                    <a:cubicBezTo>
                      <a:pt x="25611" y="11907"/>
                      <a:pt x="26123" y="12109"/>
                      <a:pt x="26623" y="12360"/>
                    </a:cubicBezTo>
                    <a:cubicBezTo>
                      <a:pt x="27623" y="12848"/>
                      <a:pt x="28575" y="13526"/>
                      <a:pt x="29421" y="14360"/>
                    </a:cubicBezTo>
                    <a:cubicBezTo>
                      <a:pt x="30254" y="15193"/>
                      <a:pt x="30980" y="16193"/>
                      <a:pt x="31528" y="17324"/>
                    </a:cubicBezTo>
                    <a:cubicBezTo>
                      <a:pt x="32064" y="18456"/>
                      <a:pt x="32409" y="19694"/>
                      <a:pt x="32516" y="21003"/>
                    </a:cubicBezTo>
                    <a:cubicBezTo>
                      <a:pt x="32528" y="21170"/>
                      <a:pt x="32552" y="21337"/>
                      <a:pt x="32552" y="21503"/>
                    </a:cubicBezTo>
                    <a:cubicBezTo>
                      <a:pt x="32552" y="21706"/>
                      <a:pt x="32564" y="21908"/>
                      <a:pt x="32564" y="22111"/>
                    </a:cubicBezTo>
                    <a:cubicBezTo>
                      <a:pt x="32576" y="22444"/>
                      <a:pt x="32576" y="22789"/>
                      <a:pt x="32600" y="23135"/>
                    </a:cubicBezTo>
                    <a:cubicBezTo>
                      <a:pt x="32624" y="23468"/>
                      <a:pt x="32647" y="23813"/>
                      <a:pt x="32671" y="24159"/>
                    </a:cubicBezTo>
                    <a:cubicBezTo>
                      <a:pt x="32814" y="25528"/>
                      <a:pt x="33088" y="26909"/>
                      <a:pt x="33505" y="28266"/>
                    </a:cubicBezTo>
                    <a:cubicBezTo>
                      <a:pt x="34326" y="30969"/>
                      <a:pt x="35695" y="33576"/>
                      <a:pt x="37565" y="35839"/>
                    </a:cubicBezTo>
                    <a:cubicBezTo>
                      <a:pt x="39422" y="38101"/>
                      <a:pt x="41791" y="40030"/>
                      <a:pt x="44494" y="41411"/>
                    </a:cubicBezTo>
                    <a:cubicBezTo>
                      <a:pt x="47209" y="42804"/>
                      <a:pt x="50281" y="43649"/>
                      <a:pt x="53412" y="43792"/>
                    </a:cubicBezTo>
                    <a:cubicBezTo>
                      <a:pt x="53745" y="43807"/>
                      <a:pt x="54080" y="43815"/>
                      <a:pt x="54415" y="43815"/>
                    </a:cubicBezTo>
                    <a:cubicBezTo>
                      <a:pt x="57218" y="43815"/>
                      <a:pt x="60078" y="43280"/>
                      <a:pt x="62758" y="42185"/>
                    </a:cubicBezTo>
                    <a:cubicBezTo>
                      <a:pt x="65771" y="40970"/>
                      <a:pt x="68509" y="39029"/>
                      <a:pt x="70735" y="36577"/>
                    </a:cubicBezTo>
                    <a:cubicBezTo>
                      <a:pt x="72950" y="34124"/>
                      <a:pt x="74653" y="31112"/>
                      <a:pt x="75557" y="27826"/>
                    </a:cubicBezTo>
                    <a:cubicBezTo>
                      <a:pt x="76022" y="26195"/>
                      <a:pt x="76296" y="24492"/>
                      <a:pt x="76355" y="22777"/>
                    </a:cubicBezTo>
                    <a:cubicBezTo>
                      <a:pt x="76367" y="22420"/>
                      <a:pt x="76379" y="22063"/>
                      <a:pt x="76379" y="21706"/>
                    </a:cubicBezTo>
                    <a:lnTo>
                      <a:pt x="76391" y="21384"/>
                    </a:lnTo>
                    <a:cubicBezTo>
                      <a:pt x="76391" y="21289"/>
                      <a:pt x="76403" y="21182"/>
                      <a:pt x="76415" y="21075"/>
                    </a:cubicBezTo>
                    <a:cubicBezTo>
                      <a:pt x="76439" y="20658"/>
                      <a:pt x="76510" y="20241"/>
                      <a:pt x="76581" y="19825"/>
                    </a:cubicBezTo>
                    <a:cubicBezTo>
                      <a:pt x="76903" y="18182"/>
                      <a:pt x="77629" y="16598"/>
                      <a:pt x="78713" y="15253"/>
                    </a:cubicBezTo>
                    <a:cubicBezTo>
                      <a:pt x="79784" y="13907"/>
                      <a:pt x="81201" y="12824"/>
                      <a:pt x="82796" y="12133"/>
                    </a:cubicBezTo>
                    <a:cubicBezTo>
                      <a:pt x="84116" y="11562"/>
                      <a:pt x="85557" y="11260"/>
                      <a:pt x="87020" y="11260"/>
                    </a:cubicBezTo>
                    <a:cubicBezTo>
                      <a:pt x="87326" y="11260"/>
                      <a:pt x="87633" y="11273"/>
                      <a:pt x="87940" y="11300"/>
                    </a:cubicBezTo>
                    <a:cubicBezTo>
                      <a:pt x="89702" y="11443"/>
                      <a:pt x="91417" y="12038"/>
                      <a:pt x="92905" y="13026"/>
                    </a:cubicBezTo>
                    <a:cubicBezTo>
                      <a:pt x="93655" y="13526"/>
                      <a:pt x="94334" y="14122"/>
                      <a:pt x="94941" y="14776"/>
                    </a:cubicBezTo>
                    <a:cubicBezTo>
                      <a:pt x="95536" y="15455"/>
                      <a:pt x="96072" y="16193"/>
                      <a:pt x="96477" y="16991"/>
                    </a:cubicBezTo>
                    <a:lnTo>
                      <a:pt x="96632" y="17289"/>
                    </a:lnTo>
                    <a:lnTo>
                      <a:pt x="96763" y="17598"/>
                    </a:lnTo>
                    <a:cubicBezTo>
                      <a:pt x="96870" y="17801"/>
                      <a:pt x="96941" y="18015"/>
                      <a:pt x="97024" y="18217"/>
                    </a:cubicBezTo>
                    <a:cubicBezTo>
                      <a:pt x="97167" y="18646"/>
                      <a:pt x="97310" y="19075"/>
                      <a:pt x="97405" y="19515"/>
                    </a:cubicBezTo>
                    <a:cubicBezTo>
                      <a:pt x="97513" y="19956"/>
                      <a:pt x="97572" y="20396"/>
                      <a:pt x="97632" y="20849"/>
                    </a:cubicBezTo>
                    <a:cubicBezTo>
                      <a:pt x="97632" y="21075"/>
                      <a:pt x="97667" y="21301"/>
                      <a:pt x="97667" y="21527"/>
                    </a:cubicBezTo>
                    <a:lnTo>
                      <a:pt x="97691" y="22539"/>
                    </a:lnTo>
                    <a:cubicBezTo>
                      <a:pt x="97786" y="26254"/>
                      <a:pt x="98882" y="29993"/>
                      <a:pt x="100811" y="33195"/>
                    </a:cubicBezTo>
                    <a:cubicBezTo>
                      <a:pt x="102751" y="36410"/>
                      <a:pt x="105514" y="39125"/>
                      <a:pt x="108788" y="40970"/>
                    </a:cubicBezTo>
                    <a:cubicBezTo>
                      <a:pt x="110419" y="41899"/>
                      <a:pt x="112181" y="42601"/>
                      <a:pt x="114003" y="43089"/>
                    </a:cubicBezTo>
                    <a:cubicBezTo>
                      <a:pt x="115836" y="43578"/>
                      <a:pt x="117718" y="43804"/>
                      <a:pt x="119587" y="43816"/>
                    </a:cubicBezTo>
                    <a:cubicBezTo>
                      <a:pt x="121456" y="43804"/>
                      <a:pt x="123349" y="43578"/>
                      <a:pt x="125171" y="43089"/>
                    </a:cubicBezTo>
                    <a:cubicBezTo>
                      <a:pt x="126992" y="42601"/>
                      <a:pt x="128755" y="41899"/>
                      <a:pt x="130386" y="40970"/>
                    </a:cubicBezTo>
                    <a:cubicBezTo>
                      <a:pt x="133672" y="39125"/>
                      <a:pt x="136422" y="36410"/>
                      <a:pt x="138363" y="33195"/>
                    </a:cubicBezTo>
                    <a:cubicBezTo>
                      <a:pt x="140292" y="29993"/>
                      <a:pt x="141387" y="26254"/>
                      <a:pt x="141482" y="22539"/>
                    </a:cubicBezTo>
                    <a:lnTo>
                      <a:pt x="141506" y="21527"/>
                    </a:lnTo>
                    <a:cubicBezTo>
                      <a:pt x="141506" y="21301"/>
                      <a:pt x="141542" y="21075"/>
                      <a:pt x="141554" y="20849"/>
                    </a:cubicBezTo>
                    <a:cubicBezTo>
                      <a:pt x="141601" y="20396"/>
                      <a:pt x="141661" y="19956"/>
                      <a:pt x="141768" y="19515"/>
                    </a:cubicBezTo>
                    <a:cubicBezTo>
                      <a:pt x="141863" y="19075"/>
                      <a:pt x="142006" y="18646"/>
                      <a:pt x="142149" y="18217"/>
                    </a:cubicBezTo>
                    <a:cubicBezTo>
                      <a:pt x="142244" y="18015"/>
                      <a:pt x="142304" y="17801"/>
                      <a:pt x="142411" y="17598"/>
                    </a:cubicBezTo>
                    <a:lnTo>
                      <a:pt x="142542" y="17289"/>
                    </a:lnTo>
                    <a:lnTo>
                      <a:pt x="142697" y="16991"/>
                    </a:lnTo>
                    <a:cubicBezTo>
                      <a:pt x="143102" y="16193"/>
                      <a:pt x="143637" y="15455"/>
                      <a:pt x="144233" y="14776"/>
                    </a:cubicBezTo>
                    <a:cubicBezTo>
                      <a:pt x="144840" y="14122"/>
                      <a:pt x="145519" y="13526"/>
                      <a:pt x="146269" y="13026"/>
                    </a:cubicBezTo>
                    <a:cubicBezTo>
                      <a:pt x="147757" y="12038"/>
                      <a:pt x="149471" y="11443"/>
                      <a:pt x="151234" y="11300"/>
                    </a:cubicBezTo>
                    <a:cubicBezTo>
                      <a:pt x="151541" y="11273"/>
                      <a:pt x="151847" y="11260"/>
                      <a:pt x="152154" y="11260"/>
                    </a:cubicBezTo>
                    <a:cubicBezTo>
                      <a:pt x="153616" y="11260"/>
                      <a:pt x="155058" y="11562"/>
                      <a:pt x="156377" y="12133"/>
                    </a:cubicBezTo>
                    <a:cubicBezTo>
                      <a:pt x="157973" y="12824"/>
                      <a:pt x="159389" y="13907"/>
                      <a:pt x="160461" y="15253"/>
                    </a:cubicBezTo>
                    <a:cubicBezTo>
                      <a:pt x="161544" y="16598"/>
                      <a:pt x="162271" y="18182"/>
                      <a:pt x="162592" y="19825"/>
                    </a:cubicBezTo>
                    <a:cubicBezTo>
                      <a:pt x="162664" y="20241"/>
                      <a:pt x="162735" y="20658"/>
                      <a:pt x="162759" y="21075"/>
                    </a:cubicBezTo>
                    <a:cubicBezTo>
                      <a:pt x="162771" y="21182"/>
                      <a:pt x="162783" y="21289"/>
                      <a:pt x="162783" y="21396"/>
                    </a:cubicBezTo>
                    <a:lnTo>
                      <a:pt x="162795" y="21706"/>
                    </a:lnTo>
                    <a:cubicBezTo>
                      <a:pt x="162795" y="22063"/>
                      <a:pt x="162806" y="22420"/>
                      <a:pt x="162818" y="22789"/>
                    </a:cubicBezTo>
                    <a:cubicBezTo>
                      <a:pt x="162878" y="24492"/>
                      <a:pt x="163152" y="26195"/>
                      <a:pt x="163616" y="27838"/>
                    </a:cubicBezTo>
                    <a:cubicBezTo>
                      <a:pt x="164521" y="31112"/>
                      <a:pt x="166224" y="34124"/>
                      <a:pt x="168438" y="36577"/>
                    </a:cubicBezTo>
                    <a:cubicBezTo>
                      <a:pt x="170665" y="39041"/>
                      <a:pt x="173403" y="40970"/>
                      <a:pt x="176415" y="42185"/>
                    </a:cubicBezTo>
                    <a:cubicBezTo>
                      <a:pt x="179095" y="43280"/>
                      <a:pt x="181955" y="43815"/>
                      <a:pt x="184759" y="43815"/>
                    </a:cubicBezTo>
                    <a:cubicBezTo>
                      <a:pt x="185094" y="43815"/>
                      <a:pt x="185428" y="43807"/>
                      <a:pt x="185762" y="43792"/>
                    </a:cubicBezTo>
                    <a:cubicBezTo>
                      <a:pt x="188893" y="43649"/>
                      <a:pt x="191965" y="42804"/>
                      <a:pt x="194680" y="41411"/>
                    </a:cubicBezTo>
                    <a:cubicBezTo>
                      <a:pt x="197382" y="40030"/>
                      <a:pt x="199752" y="38101"/>
                      <a:pt x="201609" y="35839"/>
                    </a:cubicBezTo>
                    <a:cubicBezTo>
                      <a:pt x="203478" y="33576"/>
                      <a:pt x="204847" y="30969"/>
                      <a:pt x="205669" y="28266"/>
                    </a:cubicBezTo>
                    <a:cubicBezTo>
                      <a:pt x="206086" y="26909"/>
                      <a:pt x="206360" y="25528"/>
                      <a:pt x="206502" y="24159"/>
                    </a:cubicBezTo>
                    <a:cubicBezTo>
                      <a:pt x="206526" y="23813"/>
                      <a:pt x="206550" y="23468"/>
                      <a:pt x="206574" y="23135"/>
                    </a:cubicBezTo>
                    <a:cubicBezTo>
                      <a:pt x="206598" y="22789"/>
                      <a:pt x="206598" y="22444"/>
                      <a:pt x="206610" y="22111"/>
                    </a:cubicBezTo>
                    <a:cubicBezTo>
                      <a:pt x="206610" y="21908"/>
                      <a:pt x="206621" y="21706"/>
                      <a:pt x="206621" y="21503"/>
                    </a:cubicBezTo>
                    <a:cubicBezTo>
                      <a:pt x="206621" y="21337"/>
                      <a:pt x="206645" y="21170"/>
                      <a:pt x="206657" y="21003"/>
                    </a:cubicBezTo>
                    <a:cubicBezTo>
                      <a:pt x="206764" y="19694"/>
                      <a:pt x="207110" y="18456"/>
                      <a:pt x="207645" y="17324"/>
                    </a:cubicBezTo>
                    <a:cubicBezTo>
                      <a:pt x="208193" y="16205"/>
                      <a:pt x="208919" y="15193"/>
                      <a:pt x="209753" y="14360"/>
                    </a:cubicBezTo>
                    <a:cubicBezTo>
                      <a:pt x="210598" y="13526"/>
                      <a:pt x="211551" y="12848"/>
                      <a:pt x="212551" y="12360"/>
                    </a:cubicBezTo>
                    <a:cubicBezTo>
                      <a:pt x="213051" y="12109"/>
                      <a:pt x="213563" y="11907"/>
                      <a:pt x="214075" y="11740"/>
                    </a:cubicBezTo>
                    <a:cubicBezTo>
                      <a:pt x="214587" y="11586"/>
                      <a:pt x="215099" y="11467"/>
                      <a:pt x="215611" y="11383"/>
                    </a:cubicBezTo>
                    <a:cubicBezTo>
                      <a:pt x="216185" y="11304"/>
                      <a:pt x="216755" y="11261"/>
                      <a:pt x="217311" y="11261"/>
                    </a:cubicBezTo>
                    <a:cubicBezTo>
                      <a:pt x="217759" y="11261"/>
                      <a:pt x="218198" y="11289"/>
                      <a:pt x="218623" y="11347"/>
                    </a:cubicBezTo>
                    <a:cubicBezTo>
                      <a:pt x="220552" y="11586"/>
                      <a:pt x="222207" y="12336"/>
                      <a:pt x="223493" y="13276"/>
                    </a:cubicBezTo>
                    <a:cubicBezTo>
                      <a:pt x="224802" y="14217"/>
                      <a:pt x="225743" y="15348"/>
                      <a:pt x="226386" y="16396"/>
                    </a:cubicBezTo>
                    <a:cubicBezTo>
                      <a:pt x="227017" y="17467"/>
                      <a:pt x="227386" y="18467"/>
                      <a:pt x="227588" y="19301"/>
                    </a:cubicBezTo>
                    <a:cubicBezTo>
                      <a:pt x="227791" y="20134"/>
                      <a:pt x="227862" y="20789"/>
                      <a:pt x="227886" y="21230"/>
                    </a:cubicBezTo>
                    <a:cubicBezTo>
                      <a:pt x="227910" y="21456"/>
                      <a:pt x="227898" y="21623"/>
                      <a:pt x="227910" y="21730"/>
                    </a:cubicBezTo>
                    <a:cubicBezTo>
                      <a:pt x="227910" y="21849"/>
                      <a:pt x="227910" y="21908"/>
                      <a:pt x="227910" y="21908"/>
                    </a:cubicBezTo>
                    <a:lnTo>
                      <a:pt x="239173" y="21908"/>
                    </a:lnTo>
                    <a:cubicBezTo>
                      <a:pt x="239173" y="21908"/>
                      <a:pt x="239173" y="21789"/>
                      <a:pt x="239161" y="21563"/>
                    </a:cubicBezTo>
                    <a:cubicBezTo>
                      <a:pt x="239161" y="21325"/>
                      <a:pt x="239161" y="20980"/>
                      <a:pt x="239126" y="20527"/>
                    </a:cubicBezTo>
                    <a:cubicBezTo>
                      <a:pt x="239078" y="19622"/>
                      <a:pt x="238935" y="18277"/>
                      <a:pt x="238506" y="16551"/>
                    </a:cubicBezTo>
                    <a:cubicBezTo>
                      <a:pt x="238078" y="14848"/>
                      <a:pt x="237340" y="12764"/>
                      <a:pt x="236018" y="10574"/>
                    </a:cubicBezTo>
                    <a:cubicBezTo>
                      <a:pt x="234685" y="8395"/>
                      <a:pt x="232780" y="6085"/>
                      <a:pt x="230101" y="4156"/>
                    </a:cubicBezTo>
                    <a:cubicBezTo>
                      <a:pt x="228767" y="3192"/>
                      <a:pt x="227255" y="2311"/>
                      <a:pt x="225564" y="1632"/>
                    </a:cubicBezTo>
                    <a:cubicBezTo>
                      <a:pt x="223874" y="941"/>
                      <a:pt x="222028" y="418"/>
                      <a:pt x="220052" y="179"/>
                    </a:cubicBezTo>
                    <a:cubicBezTo>
                      <a:pt x="219160" y="61"/>
                      <a:pt x="218246" y="0"/>
                      <a:pt x="217315" y="0"/>
                    </a:cubicBezTo>
                    <a:cubicBezTo>
                      <a:pt x="216196" y="0"/>
                      <a:pt x="215053" y="87"/>
                      <a:pt x="213896" y="263"/>
                    </a:cubicBezTo>
                    <a:cubicBezTo>
                      <a:pt x="212837" y="429"/>
                      <a:pt x="211765" y="668"/>
                      <a:pt x="210705" y="1001"/>
                    </a:cubicBezTo>
                    <a:cubicBezTo>
                      <a:pt x="209646" y="1334"/>
                      <a:pt x="208586" y="1763"/>
                      <a:pt x="207562" y="2263"/>
                    </a:cubicBezTo>
                    <a:cubicBezTo>
                      <a:pt x="205502" y="3275"/>
                      <a:pt x="203550" y="4656"/>
                      <a:pt x="201811" y="6371"/>
                    </a:cubicBezTo>
                    <a:cubicBezTo>
                      <a:pt x="200097" y="8097"/>
                      <a:pt x="198609" y="10145"/>
                      <a:pt x="197489" y="12467"/>
                    </a:cubicBezTo>
                    <a:cubicBezTo>
                      <a:pt x="196382" y="14788"/>
                      <a:pt x="195656" y="17384"/>
                      <a:pt x="195442" y="20075"/>
                    </a:cubicBezTo>
                    <a:cubicBezTo>
                      <a:pt x="195418" y="20408"/>
                      <a:pt x="195382" y="20753"/>
                      <a:pt x="195370" y="21087"/>
                    </a:cubicBezTo>
                    <a:cubicBezTo>
                      <a:pt x="195370" y="21396"/>
                      <a:pt x="195358" y="21694"/>
                      <a:pt x="195358" y="22004"/>
                    </a:cubicBezTo>
                    <a:cubicBezTo>
                      <a:pt x="195346" y="22170"/>
                      <a:pt x="195346" y="22337"/>
                      <a:pt x="195334" y="22504"/>
                    </a:cubicBezTo>
                    <a:cubicBezTo>
                      <a:pt x="195322" y="22670"/>
                      <a:pt x="195311" y="22837"/>
                      <a:pt x="195299" y="23016"/>
                    </a:cubicBezTo>
                    <a:cubicBezTo>
                      <a:pt x="195227" y="23682"/>
                      <a:pt x="195096" y="24349"/>
                      <a:pt x="194894" y="25004"/>
                    </a:cubicBezTo>
                    <a:cubicBezTo>
                      <a:pt x="194501" y="26302"/>
                      <a:pt x="193834" y="27564"/>
                      <a:pt x="192929" y="28671"/>
                    </a:cubicBezTo>
                    <a:cubicBezTo>
                      <a:pt x="192013" y="29778"/>
                      <a:pt x="190858" y="30719"/>
                      <a:pt x="189548" y="31386"/>
                    </a:cubicBezTo>
                    <a:cubicBezTo>
                      <a:pt x="188226" y="32064"/>
                      <a:pt x="186762" y="32469"/>
                      <a:pt x="185226" y="32541"/>
                    </a:cubicBezTo>
                    <a:cubicBezTo>
                      <a:pt x="185055" y="32548"/>
                      <a:pt x="184883" y="32552"/>
                      <a:pt x="184712" y="32552"/>
                    </a:cubicBezTo>
                    <a:cubicBezTo>
                      <a:pt x="183337" y="32552"/>
                      <a:pt x="181970" y="32296"/>
                      <a:pt x="180678" y="31767"/>
                    </a:cubicBezTo>
                    <a:cubicBezTo>
                      <a:pt x="179225" y="31183"/>
                      <a:pt x="177892" y="30231"/>
                      <a:pt x="176796" y="29040"/>
                    </a:cubicBezTo>
                    <a:cubicBezTo>
                      <a:pt x="175713" y="27826"/>
                      <a:pt x="174891" y="26373"/>
                      <a:pt x="174451" y="24790"/>
                    </a:cubicBezTo>
                    <a:cubicBezTo>
                      <a:pt x="174236" y="24004"/>
                      <a:pt x="174094" y="23182"/>
                      <a:pt x="174070" y="22337"/>
                    </a:cubicBezTo>
                    <a:lnTo>
                      <a:pt x="174046" y="21503"/>
                    </a:lnTo>
                    <a:lnTo>
                      <a:pt x="174034" y="20861"/>
                    </a:lnTo>
                    <a:cubicBezTo>
                      <a:pt x="174022" y="20646"/>
                      <a:pt x="173998" y="20432"/>
                      <a:pt x="173986" y="20218"/>
                    </a:cubicBezTo>
                    <a:cubicBezTo>
                      <a:pt x="173927" y="19360"/>
                      <a:pt x="173796" y="18503"/>
                      <a:pt x="173641" y="17646"/>
                    </a:cubicBezTo>
                    <a:cubicBezTo>
                      <a:pt x="172963" y="14241"/>
                      <a:pt x="171450" y="10966"/>
                      <a:pt x="169248" y="8216"/>
                    </a:cubicBezTo>
                    <a:cubicBezTo>
                      <a:pt x="167045" y="5466"/>
                      <a:pt x="164152" y="3227"/>
                      <a:pt x="160854" y="1799"/>
                    </a:cubicBezTo>
                    <a:cubicBezTo>
                      <a:pt x="159211" y="1084"/>
                      <a:pt x="157461" y="584"/>
                      <a:pt x="155687" y="287"/>
                    </a:cubicBezTo>
                    <a:cubicBezTo>
                      <a:pt x="154533" y="94"/>
                      <a:pt x="153370" y="1"/>
                      <a:pt x="152203" y="1"/>
                    </a:cubicBezTo>
                    <a:cubicBezTo>
                      <a:pt x="151563" y="1"/>
                      <a:pt x="150922" y="29"/>
                      <a:pt x="150281" y="84"/>
                    </a:cubicBezTo>
                    <a:cubicBezTo>
                      <a:pt x="146674" y="370"/>
                      <a:pt x="143090" y="1620"/>
                      <a:pt x="140042" y="3644"/>
                    </a:cubicBezTo>
                    <a:cubicBezTo>
                      <a:pt x="138506" y="4668"/>
                      <a:pt x="137113" y="5883"/>
                      <a:pt x="135875" y="7240"/>
                    </a:cubicBezTo>
                    <a:cubicBezTo>
                      <a:pt x="134648" y="8621"/>
                      <a:pt x="133565" y="10133"/>
                      <a:pt x="132719" y="11788"/>
                    </a:cubicBezTo>
                    <a:lnTo>
                      <a:pt x="132398" y="12407"/>
                    </a:lnTo>
                    <a:lnTo>
                      <a:pt x="132112" y="13038"/>
                    </a:lnTo>
                    <a:cubicBezTo>
                      <a:pt x="131922" y="13455"/>
                      <a:pt x="131755" y="13895"/>
                      <a:pt x="131588" y="14324"/>
                    </a:cubicBezTo>
                    <a:cubicBezTo>
                      <a:pt x="131279" y="15205"/>
                      <a:pt x="130993" y="16086"/>
                      <a:pt x="130791" y="17003"/>
                    </a:cubicBezTo>
                    <a:cubicBezTo>
                      <a:pt x="130576" y="17908"/>
                      <a:pt x="130445" y="18837"/>
                      <a:pt x="130338" y="19753"/>
                    </a:cubicBezTo>
                    <a:cubicBezTo>
                      <a:pt x="130314" y="20218"/>
                      <a:pt x="130255" y="20682"/>
                      <a:pt x="130255" y="21146"/>
                    </a:cubicBezTo>
                    <a:lnTo>
                      <a:pt x="130231" y="22218"/>
                    </a:lnTo>
                    <a:cubicBezTo>
                      <a:pt x="130183" y="24040"/>
                      <a:pt x="129659" y="25825"/>
                      <a:pt x="128719" y="27385"/>
                    </a:cubicBezTo>
                    <a:cubicBezTo>
                      <a:pt x="127778" y="28945"/>
                      <a:pt x="126421" y="30278"/>
                      <a:pt x="124826" y="31171"/>
                    </a:cubicBezTo>
                    <a:cubicBezTo>
                      <a:pt x="124040" y="31636"/>
                      <a:pt x="123182" y="31969"/>
                      <a:pt x="122301" y="32207"/>
                    </a:cubicBezTo>
                    <a:cubicBezTo>
                      <a:pt x="121420" y="32433"/>
                      <a:pt x="120515" y="32552"/>
                      <a:pt x="119587" y="32552"/>
                    </a:cubicBezTo>
                    <a:cubicBezTo>
                      <a:pt x="118658" y="32552"/>
                      <a:pt x="117753" y="32433"/>
                      <a:pt x="116872" y="32207"/>
                    </a:cubicBezTo>
                    <a:cubicBezTo>
                      <a:pt x="115991" y="31969"/>
                      <a:pt x="115134" y="31636"/>
                      <a:pt x="114348" y="31171"/>
                    </a:cubicBezTo>
                    <a:cubicBezTo>
                      <a:pt x="112753" y="30278"/>
                      <a:pt x="111407" y="28945"/>
                      <a:pt x="110455" y="27385"/>
                    </a:cubicBezTo>
                    <a:cubicBezTo>
                      <a:pt x="109526" y="25825"/>
                      <a:pt x="108990" y="24051"/>
                      <a:pt x="108943" y="22218"/>
                    </a:cubicBezTo>
                    <a:lnTo>
                      <a:pt x="108919" y="21146"/>
                    </a:lnTo>
                    <a:cubicBezTo>
                      <a:pt x="108919" y="20682"/>
                      <a:pt x="108859" y="20218"/>
                      <a:pt x="108835" y="19753"/>
                    </a:cubicBezTo>
                    <a:cubicBezTo>
                      <a:pt x="108728" y="18837"/>
                      <a:pt x="108597" y="17908"/>
                      <a:pt x="108383" y="17003"/>
                    </a:cubicBezTo>
                    <a:cubicBezTo>
                      <a:pt x="108181" y="16098"/>
                      <a:pt x="107895" y="15205"/>
                      <a:pt x="107585" y="14324"/>
                    </a:cubicBezTo>
                    <a:cubicBezTo>
                      <a:pt x="107419" y="13895"/>
                      <a:pt x="107264" y="13455"/>
                      <a:pt x="107061" y="13038"/>
                    </a:cubicBezTo>
                    <a:lnTo>
                      <a:pt x="106776" y="12407"/>
                    </a:lnTo>
                    <a:lnTo>
                      <a:pt x="106454" y="11788"/>
                    </a:lnTo>
                    <a:cubicBezTo>
                      <a:pt x="105609" y="10133"/>
                      <a:pt x="104525" y="8621"/>
                      <a:pt x="103299" y="7240"/>
                    </a:cubicBezTo>
                    <a:cubicBezTo>
                      <a:pt x="102061" y="5883"/>
                      <a:pt x="100668" y="4668"/>
                      <a:pt x="99144" y="3644"/>
                    </a:cubicBezTo>
                    <a:cubicBezTo>
                      <a:pt x="96084" y="1620"/>
                      <a:pt x="92512" y="370"/>
                      <a:pt x="88892" y="84"/>
                    </a:cubicBezTo>
                    <a:cubicBezTo>
                      <a:pt x="88252" y="29"/>
                      <a:pt x="87611" y="1"/>
                      <a:pt x="86971" y="1"/>
                    </a:cubicBezTo>
                    <a:cubicBezTo>
                      <a:pt x="85804" y="1"/>
                      <a:pt x="84640" y="94"/>
                      <a:pt x="83487" y="287"/>
                    </a:cubicBezTo>
                    <a:cubicBezTo>
                      <a:pt x="81713" y="584"/>
                      <a:pt x="79963" y="1084"/>
                      <a:pt x="78320" y="1799"/>
                    </a:cubicBezTo>
                    <a:cubicBezTo>
                      <a:pt x="75022" y="3227"/>
                      <a:pt x="72128" y="5466"/>
                      <a:pt x="69926" y="8216"/>
                    </a:cubicBezTo>
                    <a:cubicBezTo>
                      <a:pt x="67723" y="10966"/>
                      <a:pt x="66211" y="14241"/>
                      <a:pt x="65532" y="17646"/>
                    </a:cubicBezTo>
                    <a:cubicBezTo>
                      <a:pt x="65378" y="18503"/>
                      <a:pt x="65247" y="19360"/>
                      <a:pt x="65187" y="20218"/>
                    </a:cubicBezTo>
                    <a:cubicBezTo>
                      <a:pt x="65175" y="20432"/>
                      <a:pt x="65151" y="20646"/>
                      <a:pt x="65151" y="20861"/>
                    </a:cubicBezTo>
                    <a:lnTo>
                      <a:pt x="65128" y="21503"/>
                    </a:lnTo>
                    <a:lnTo>
                      <a:pt x="65104" y="22337"/>
                    </a:lnTo>
                    <a:cubicBezTo>
                      <a:pt x="65080" y="23182"/>
                      <a:pt x="64949" y="24004"/>
                      <a:pt x="64723" y="24790"/>
                    </a:cubicBezTo>
                    <a:cubicBezTo>
                      <a:pt x="64282" y="26373"/>
                      <a:pt x="63461" y="27826"/>
                      <a:pt x="62377" y="29040"/>
                    </a:cubicBezTo>
                    <a:cubicBezTo>
                      <a:pt x="61294" y="30231"/>
                      <a:pt x="59948" y="31183"/>
                      <a:pt x="58496" y="31767"/>
                    </a:cubicBezTo>
                    <a:cubicBezTo>
                      <a:pt x="57204" y="32296"/>
                      <a:pt x="55837" y="32552"/>
                      <a:pt x="54461" y="32552"/>
                    </a:cubicBezTo>
                    <a:cubicBezTo>
                      <a:pt x="54290" y="32552"/>
                      <a:pt x="54119" y="32548"/>
                      <a:pt x="53948" y="32541"/>
                    </a:cubicBezTo>
                    <a:cubicBezTo>
                      <a:pt x="52412" y="32469"/>
                      <a:pt x="50947" y="32064"/>
                      <a:pt x="49626" y="31386"/>
                    </a:cubicBezTo>
                    <a:cubicBezTo>
                      <a:pt x="48316" y="30719"/>
                      <a:pt x="47161" y="29778"/>
                      <a:pt x="46244" y="28671"/>
                    </a:cubicBezTo>
                    <a:cubicBezTo>
                      <a:pt x="45339" y="27564"/>
                      <a:pt x="44673" y="26302"/>
                      <a:pt x="44280" y="25004"/>
                    </a:cubicBezTo>
                    <a:cubicBezTo>
                      <a:pt x="44077" y="24349"/>
                      <a:pt x="43946" y="23682"/>
                      <a:pt x="43875" y="23016"/>
                    </a:cubicBezTo>
                    <a:cubicBezTo>
                      <a:pt x="43863" y="22837"/>
                      <a:pt x="43851" y="22670"/>
                      <a:pt x="43839" y="22504"/>
                    </a:cubicBezTo>
                    <a:cubicBezTo>
                      <a:pt x="43827" y="22337"/>
                      <a:pt x="43827" y="22170"/>
                      <a:pt x="43827" y="22004"/>
                    </a:cubicBezTo>
                    <a:cubicBezTo>
                      <a:pt x="43815" y="21694"/>
                      <a:pt x="43804" y="21396"/>
                      <a:pt x="43804" y="21087"/>
                    </a:cubicBezTo>
                    <a:cubicBezTo>
                      <a:pt x="43792" y="20753"/>
                      <a:pt x="43768" y="20420"/>
                      <a:pt x="43744" y="20075"/>
                    </a:cubicBezTo>
                    <a:cubicBezTo>
                      <a:pt x="43518" y="17384"/>
                      <a:pt x="42803" y="14788"/>
                      <a:pt x="41684" y="12467"/>
                    </a:cubicBezTo>
                    <a:cubicBezTo>
                      <a:pt x="40565" y="10145"/>
                      <a:pt x="39077" y="8097"/>
                      <a:pt x="37362" y="6371"/>
                    </a:cubicBezTo>
                    <a:cubicBezTo>
                      <a:pt x="35624" y="4656"/>
                      <a:pt x="33671" y="3275"/>
                      <a:pt x="31612" y="2263"/>
                    </a:cubicBezTo>
                    <a:cubicBezTo>
                      <a:pt x="30588" y="1763"/>
                      <a:pt x="29528" y="1334"/>
                      <a:pt x="28468" y="1001"/>
                    </a:cubicBezTo>
                    <a:cubicBezTo>
                      <a:pt x="27409" y="668"/>
                      <a:pt x="26337" y="429"/>
                      <a:pt x="25277" y="263"/>
                    </a:cubicBezTo>
                    <a:cubicBezTo>
                      <a:pt x="24120" y="87"/>
                      <a:pt x="22981" y="0"/>
                      <a:pt x="218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Lora" pitchFamily="2" charset="0"/>
                  <a:ea typeface="Roboto" pitchFamily="2" charset="0"/>
                </a:endParaRPr>
              </a:p>
            </p:txBody>
          </p:sp>
          <p:sp>
            <p:nvSpPr>
              <p:cNvPr id="62" name="Google Shape;228;p17">
                <a:extLst>
                  <a:ext uri="{FF2B5EF4-FFF2-40B4-BE49-F238E27FC236}">
                    <a16:creationId xmlns:a16="http://schemas.microsoft.com/office/drawing/2014/main" id="{AFF6FD0C-F879-42C0-AB23-960701CD3023}"/>
                  </a:ext>
                </a:extLst>
              </p:cNvPr>
              <p:cNvSpPr/>
              <p:nvPr/>
            </p:nvSpPr>
            <p:spPr>
              <a:xfrm>
                <a:off x="2182749" y="2901414"/>
                <a:ext cx="7817121" cy="1181100"/>
              </a:xfrm>
              <a:custGeom>
                <a:avLst/>
                <a:gdLst/>
                <a:ahLst/>
                <a:cxnLst/>
                <a:rect l="l" t="t" r="r" b="b"/>
                <a:pathLst>
                  <a:path w="218338" h="32989" extrusionOk="0">
                    <a:moveTo>
                      <a:pt x="76602" y="1"/>
                    </a:moveTo>
                    <a:cubicBezTo>
                      <a:pt x="75021" y="1"/>
                      <a:pt x="73464" y="328"/>
                      <a:pt x="72045" y="948"/>
                    </a:cubicBezTo>
                    <a:cubicBezTo>
                      <a:pt x="70319" y="1687"/>
                      <a:pt x="68795" y="2865"/>
                      <a:pt x="67640" y="4318"/>
                    </a:cubicBezTo>
                    <a:cubicBezTo>
                      <a:pt x="66473" y="5759"/>
                      <a:pt x="65687" y="7473"/>
                      <a:pt x="65330" y="9247"/>
                    </a:cubicBezTo>
                    <a:cubicBezTo>
                      <a:pt x="65259" y="9699"/>
                      <a:pt x="65187" y="10152"/>
                      <a:pt x="65151" y="10604"/>
                    </a:cubicBezTo>
                    <a:cubicBezTo>
                      <a:pt x="65151" y="10711"/>
                      <a:pt x="65139" y="10831"/>
                      <a:pt x="65128" y="10938"/>
                    </a:cubicBezTo>
                    <a:lnTo>
                      <a:pt x="65128" y="11283"/>
                    </a:lnTo>
                    <a:cubicBezTo>
                      <a:pt x="65116" y="11628"/>
                      <a:pt x="65104" y="11985"/>
                      <a:pt x="65092" y="12343"/>
                    </a:cubicBezTo>
                    <a:cubicBezTo>
                      <a:pt x="65032" y="13986"/>
                      <a:pt x="64770" y="15617"/>
                      <a:pt x="64330" y="17188"/>
                    </a:cubicBezTo>
                    <a:cubicBezTo>
                      <a:pt x="63449" y="20344"/>
                      <a:pt x="61818" y="23237"/>
                      <a:pt x="59686" y="25606"/>
                    </a:cubicBezTo>
                    <a:cubicBezTo>
                      <a:pt x="57555" y="27964"/>
                      <a:pt x="54912" y="29821"/>
                      <a:pt x="52019" y="30988"/>
                    </a:cubicBezTo>
                    <a:cubicBezTo>
                      <a:pt x="49456" y="32047"/>
                      <a:pt x="46715" y="32559"/>
                      <a:pt x="44029" y="32559"/>
                    </a:cubicBezTo>
                    <a:cubicBezTo>
                      <a:pt x="43695" y="32559"/>
                      <a:pt x="43362" y="32551"/>
                      <a:pt x="43030" y="32536"/>
                    </a:cubicBezTo>
                    <a:cubicBezTo>
                      <a:pt x="40017" y="32393"/>
                      <a:pt x="37065" y="31583"/>
                      <a:pt x="34469" y="30250"/>
                    </a:cubicBezTo>
                    <a:cubicBezTo>
                      <a:pt x="31862" y="28916"/>
                      <a:pt x="29587" y="27071"/>
                      <a:pt x="27790" y="24892"/>
                    </a:cubicBezTo>
                    <a:cubicBezTo>
                      <a:pt x="26004" y="22713"/>
                      <a:pt x="24682" y="20213"/>
                      <a:pt x="23896" y="17605"/>
                    </a:cubicBezTo>
                    <a:cubicBezTo>
                      <a:pt x="23503" y="16307"/>
                      <a:pt x="23229" y="14986"/>
                      <a:pt x="23099" y="13664"/>
                    </a:cubicBezTo>
                    <a:cubicBezTo>
                      <a:pt x="23075" y="13331"/>
                      <a:pt x="23051" y="12997"/>
                      <a:pt x="23027" y="12676"/>
                    </a:cubicBezTo>
                    <a:cubicBezTo>
                      <a:pt x="23003" y="12343"/>
                      <a:pt x="23003" y="12021"/>
                      <a:pt x="22991" y="11688"/>
                    </a:cubicBezTo>
                    <a:cubicBezTo>
                      <a:pt x="22991" y="11485"/>
                      <a:pt x="22979" y="11271"/>
                      <a:pt x="22979" y="11057"/>
                    </a:cubicBezTo>
                    <a:cubicBezTo>
                      <a:pt x="22979" y="10878"/>
                      <a:pt x="22956" y="10711"/>
                      <a:pt x="22944" y="10533"/>
                    </a:cubicBezTo>
                    <a:cubicBezTo>
                      <a:pt x="22825" y="9116"/>
                      <a:pt x="22456" y="7771"/>
                      <a:pt x="21872" y="6544"/>
                    </a:cubicBezTo>
                    <a:cubicBezTo>
                      <a:pt x="21289" y="5330"/>
                      <a:pt x="20503" y="4258"/>
                      <a:pt x="19598" y="3342"/>
                    </a:cubicBezTo>
                    <a:cubicBezTo>
                      <a:pt x="18681" y="2449"/>
                      <a:pt x="17657" y="1722"/>
                      <a:pt x="16574" y="1187"/>
                    </a:cubicBezTo>
                    <a:cubicBezTo>
                      <a:pt x="14931" y="365"/>
                      <a:pt x="13177" y="6"/>
                      <a:pt x="11515" y="6"/>
                    </a:cubicBezTo>
                    <a:cubicBezTo>
                      <a:pt x="11008" y="6"/>
                      <a:pt x="10509" y="39"/>
                      <a:pt x="10025" y="103"/>
                    </a:cubicBezTo>
                    <a:cubicBezTo>
                      <a:pt x="7954" y="353"/>
                      <a:pt x="6156" y="1163"/>
                      <a:pt x="4763" y="2175"/>
                    </a:cubicBezTo>
                    <a:cubicBezTo>
                      <a:pt x="3358" y="3187"/>
                      <a:pt x="2346" y="4413"/>
                      <a:pt x="1655" y="5556"/>
                    </a:cubicBezTo>
                    <a:cubicBezTo>
                      <a:pt x="965" y="6711"/>
                      <a:pt x="572" y="7794"/>
                      <a:pt x="346" y="8687"/>
                    </a:cubicBezTo>
                    <a:cubicBezTo>
                      <a:pt x="131" y="9580"/>
                      <a:pt x="48" y="10283"/>
                      <a:pt x="24" y="10771"/>
                    </a:cubicBezTo>
                    <a:cubicBezTo>
                      <a:pt x="0" y="11009"/>
                      <a:pt x="12" y="11188"/>
                      <a:pt x="0" y="11307"/>
                    </a:cubicBezTo>
                    <a:cubicBezTo>
                      <a:pt x="0" y="11438"/>
                      <a:pt x="0" y="11497"/>
                      <a:pt x="0" y="11497"/>
                    </a:cubicBezTo>
                    <a:lnTo>
                      <a:pt x="429" y="11497"/>
                    </a:lnTo>
                    <a:cubicBezTo>
                      <a:pt x="429" y="11497"/>
                      <a:pt x="429" y="11438"/>
                      <a:pt x="429" y="11319"/>
                    </a:cubicBezTo>
                    <a:cubicBezTo>
                      <a:pt x="441" y="11200"/>
                      <a:pt x="429" y="11021"/>
                      <a:pt x="453" y="10795"/>
                    </a:cubicBezTo>
                    <a:cubicBezTo>
                      <a:pt x="477" y="10330"/>
                      <a:pt x="548" y="9652"/>
                      <a:pt x="762" y="8783"/>
                    </a:cubicBezTo>
                    <a:cubicBezTo>
                      <a:pt x="977" y="7925"/>
                      <a:pt x="1346" y="6890"/>
                      <a:pt x="2013" y="5770"/>
                    </a:cubicBezTo>
                    <a:cubicBezTo>
                      <a:pt x="2691" y="4675"/>
                      <a:pt x="3656" y="3496"/>
                      <a:pt x="5013" y="2520"/>
                    </a:cubicBezTo>
                    <a:cubicBezTo>
                      <a:pt x="6358" y="1544"/>
                      <a:pt x="8085" y="770"/>
                      <a:pt x="10073" y="520"/>
                    </a:cubicBezTo>
                    <a:cubicBezTo>
                      <a:pt x="10526" y="460"/>
                      <a:pt x="10996" y="430"/>
                      <a:pt x="11476" y="430"/>
                    </a:cubicBezTo>
                    <a:cubicBezTo>
                      <a:pt x="12044" y="430"/>
                      <a:pt x="12624" y="472"/>
                      <a:pt x="13204" y="555"/>
                    </a:cubicBezTo>
                    <a:cubicBezTo>
                      <a:pt x="13740" y="651"/>
                      <a:pt x="14276" y="770"/>
                      <a:pt x="14812" y="936"/>
                    </a:cubicBezTo>
                    <a:cubicBezTo>
                      <a:pt x="15336" y="1103"/>
                      <a:pt x="15871" y="1317"/>
                      <a:pt x="16383" y="1568"/>
                    </a:cubicBezTo>
                    <a:cubicBezTo>
                      <a:pt x="17431" y="2079"/>
                      <a:pt x="18419" y="2782"/>
                      <a:pt x="19300" y="3651"/>
                    </a:cubicBezTo>
                    <a:cubicBezTo>
                      <a:pt x="20170" y="4520"/>
                      <a:pt x="20920" y="5568"/>
                      <a:pt x="21491" y="6735"/>
                    </a:cubicBezTo>
                    <a:cubicBezTo>
                      <a:pt x="22051" y="7902"/>
                      <a:pt x="22408" y="9199"/>
                      <a:pt x="22515" y="10569"/>
                    </a:cubicBezTo>
                    <a:cubicBezTo>
                      <a:pt x="22527" y="10735"/>
                      <a:pt x="22551" y="10902"/>
                      <a:pt x="22551" y="11081"/>
                    </a:cubicBezTo>
                    <a:cubicBezTo>
                      <a:pt x="22551" y="11283"/>
                      <a:pt x="22563" y="11485"/>
                      <a:pt x="22563" y="11688"/>
                    </a:cubicBezTo>
                    <a:cubicBezTo>
                      <a:pt x="22575" y="12021"/>
                      <a:pt x="22575" y="12366"/>
                      <a:pt x="22598" y="12700"/>
                    </a:cubicBezTo>
                    <a:cubicBezTo>
                      <a:pt x="22622" y="13033"/>
                      <a:pt x="22646" y="13367"/>
                      <a:pt x="22670" y="13700"/>
                    </a:cubicBezTo>
                    <a:cubicBezTo>
                      <a:pt x="22813" y="15057"/>
                      <a:pt x="23087" y="16403"/>
                      <a:pt x="23480" y="17736"/>
                    </a:cubicBezTo>
                    <a:cubicBezTo>
                      <a:pt x="24289" y="20391"/>
                      <a:pt x="25635" y="22939"/>
                      <a:pt x="27468" y="25166"/>
                    </a:cubicBezTo>
                    <a:cubicBezTo>
                      <a:pt x="29290" y="27380"/>
                      <a:pt x="31611" y="29273"/>
                      <a:pt x="34267" y="30631"/>
                    </a:cubicBezTo>
                    <a:cubicBezTo>
                      <a:pt x="36934" y="32000"/>
                      <a:pt x="39934" y="32821"/>
                      <a:pt x="43006" y="32964"/>
                    </a:cubicBezTo>
                    <a:cubicBezTo>
                      <a:pt x="43339" y="32980"/>
                      <a:pt x="43673" y="32988"/>
                      <a:pt x="44008" y="32988"/>
                    </a:cubicBezTo>
                    <a:cubicBezTo>
                      <a:pt x="46754" y="32988"/>
                      <a:pt x="49564" y="32464"/>
                      <a:pt x="52185" y="31393"/>
                    </a:cubicBezTo>
                    <a:cubicBezTo>
                      <a:pt x="55126" y="30190"/>
                      <a:pt x="57829" y="28297"/>
                      <a:pt x="60008" y="25892"/>
                    </a:cubicBezTo>
                    <a:cubicBezTo>
                      <a:pt x="62187" y="23475"/>
                      <a:pt x="63842" y="20534"/>
                      <a:pt x="64735" y="17308"/>
                    </a:cubicBezTo>
                    <a:cubicBezTo>
                      <a:pt x="65187" y="15700"/>
                      <a:pt x="65461" y="14033"/>
                      <a:pt x="65520" y="12355"/>
                    </a:cubicBezTo>
                    <a:cubicBezTo>
                      <a:pt x="65532" y="11997"/>
                      <a:pt x="65544" y="11640"/>
                      <a:pt x="65544" y="11283"/>
                    </a:cubicBezTo>
                    <a:lnTo>
                      <a:pt x="65556" y="10962"/>
                    </a:lnTo>
                    <a:cubicBezTo>
                      <a:pt x="65556" y="10854"/>
                      <a:pt x="65568" y="10747"/>
                      <a:pt x="65580" y="10628"/>
                    </a:cubicBezTo>
                    <a:cubicBezTo>
                      <a:pt x="65604" y="10200"/>
                      <a:pt x="65675" y="9759"/>
                      <a:pt x="65759" y="9330"/>
                    </a:cubicBezTo>
                    <a:cubicBezTo>
                      <a:pt x="66092" y="7628"/>
                      <a:pt x="66842" y="5973"/>
                      <a:pt x="67973" y="4580"/>
                    </a:cubicBezTo>
                    <a:cubicBezTo>
                      <a:pt x="69080" y="3187"/>
                      <a:pt x="70557" y="2056"/>
                      <a:pt x="72212" y="1341"/>
                    </a:cubicBezTo>
                    <a:cubicBezTo>
                      <a:pt x="73582" y="740"/>
                      <a:pt x="75084" y="432"/>
                      <a:pt x="76607" y="432"/>
                    </a:cubicBezTo>
                    <a:cubicBezTo>
                      <a:pt x="76923" y="432"/>
                      <a:pt x="77241" y="446"/>
                      <a:pt x="77558" y="472"/>
                    </a:cubicBezTo>
                    <a:cubicBezTo>
                      <a:pt x="79391" y="615"/>
                      <a:pt x="81177" y="1246"/>
                      <a:pt x="82725" y="2270"/>
                    </a:cubicBezTo>
                    <a:cubicBezTo>
                      <a:pt x="83499" y="2782"/>
                      <a:pt x="84201" y="3401"/>
                      <a:pt x="84832" y="4092"/>
                    </a:cubicBezTo>
                    <a:cubicBezTo>
                      <a:pt x="85452" y="4794"/>
                      <a:pt x="85999" y="5556"/>
                      <a:pt x="86428" y="6390"/>
                    </a:cubicBezTo>
                    <a:lnTo>
                      <a:pt x="86595" y="6699"/>
                    </a:lnTo>
                    <a:lnTo>
                      <a:pt x="86737" y="7021"/>
                    </a:lnTo>
                    <a:cubicBezTo>
                      <a:pt x="86833" y="7223"/>
                      <a:pt x="86904" y="7449"/>
                      <a:pt x="86999" y="7664"/>
                    </a:cubicBezTo>
                    <a:cubicBezTo>
                      <a:pt x="87154" y="8104"/>
                      <a:pt x="87297" y="8556"/>
                      <a:pt x="87392" y="9009"/>
                    </a:cubicBezTo>
                    <a:cubicBezTo>
                      <a:pt x="87511" y="9461"/>
                      <a:pt x="87571" y="9938"/>
                      <a:pt x="87618" y="10402"/>
                    </a:cubicBezTo>
                    <a:cubicBezTo>
                      <a:pt x="87630" y="10640"/>
                      <a:pt x="87666" y="10866"/>
                      <a:pt x="87666" y="11104"/>
                    </a:cubicBezTo>
                    <a:lnTo>
                      <a:pt x="87690" y="12116"/>
                    </a:lnTo>
                    <a:cubicBezTo>
                      <a:pt x="87773" y="15772"/>
                      <a:pt x="88857" y="19427"/>
                      <a:pt x="90750" y="22570"/>
                    </a:cubicBezTo>
                    <a:cubicBezTo>
                      <a:pt x="92655" y="25713"/>
                      <a:pt x="95358" y="28380"/>
                      <a:pt x="98572" y="30190"/>
                    </a:cubicBezTo>
                    <a:cubicBezTo>
                      <a:pt x="100180" y="31107"/>
                      <a:pt x="101906" y="31797"/>
                      <a:pt x="103692" y="32286"/>
                    </a:cubicBezTo>
                    <a:cubicBezTo>
                      <a:pt x="105478" y="32750"/>
                      <a:pt x="107335" y="32976"/>
                      <a:pt x="109169" y="32988"/>
                    </a:cubicBezTo>
                    <a:cubicBezTo>
                      <a:pt x="111002" y="32976"/>
                      <a:pt x="112860" y="32750"/>
                      <a:pt x="114646" y="32286"/>
                    </a:cubicBezTo>
                    <a:cubicBezTo>
                      <a:pt x="116432" y="31797"/>
                      <a:pt x="118158" y="31107"/>
                      <a:pt x="119765" y="30190"/>
                    </a:cubicBezTo>
                    <a:cubicBezTo>
                      <a:pt x="122980" y="28380"/>
                      <a:pt x="125683" y="25713"/>
                      <a:pt x="127588" y="22570"/>
                    </a:cubicBezTo>
                    <a:cubicBezTo>
                      <a:pt x="129481" y="19427"/>
                      <a:pt x="130552" y="15772"/>
                      <a:pt x="130648" y="12116"/>
                    </a:cubicBezTo>
                    <a:lnTo>
                      <a:pt x="130671" y="11104"/>
                    </a:lnTo>
                    <a:cubicBezTo>
                      <a:pt x="130671" y="10866"/>
                      <a:pt x="130707" y="10640"/>
                      <a:pt x="130719" y="10402"/>
                    </a:cubicBezTo>
                    <a:cubicBezTo>
                      <a:pt x="130767" y="9938"/>
                      <a:pt x="130826" y="9461"/>
                      <a:pt x="130945" y="9009"/>
                    </a:cubicBezTo>
                    <a:cubicBezTo>
                      <a:pt x="131041" y="8556"/>
                      <a:pt x="131183" y="8104"/>
                      <a:pt x="131338" y="7664"/>
                    </a:cubicBezTo>
                    <a:cubicBezTo>
                      <a:pt x="131433" y="7449"/>
                      <a:pt x="131505" y="7223"/>
                      <a:pt x="131600" y="7021"/>
                    </a:cubicBezTo>
                    <a:lnTo>
                      <a:pt x="131743" y="6699"/>
                    </a:lnTo>
                    <a:lnTo>
                      <a:pt x="131910" y="6390"/>
                    </a:lnTo>
                    <a:cubicBezTo>
                      <a:pt x="132338" y="5556"/>
                      <a:pt x="132886" y="4794"/>
                      <a:pt x="133505" y="4092"/>
                    </a:cubicBezTo>
                    <a:cubicBezTo>
                      <a:pt x="134136" y="3401"/>
                      <a:pt x="134839" y="2782"/>
                      <a:pt x="135613" y="2270"/>
                    </a:cubicBezTo>
                    <a:cubicBezTo>
                      <a:pt x="137160" y="1246"/>
                      <a:pt x="138946" y="615"/>
                      <a:pt x="140780" y="472"/>
                    </a:cubicBezTo>
                    <a:cubicBezTo>
                      <a:pt x="141097" y="446"/>
                      <a:pt x="141414" y="432"/>
                      <a:pt x="141730" y="432"/>
                    </a:cubicBezTo>
                    <a:cubicBezTo>
                      <a:pt x="143254" y="432"/>
                      <a:pt x="144755" y="740"/>
                      <a:pt x="146126" y="1341"/>
                    </a:cubicBezTo>
                    <a:cubicBezTo>
                      <a:pt x="147781" y="2056"/>
                      <a:pt x="149257" y="3187"/>
                      <a:pt x="150364" y="4580"/>
                    </a:cubicBezTo>
                    <a:cubicBezTo>
                      <a:pt x="151496" y="5973"/>
                      <a:pt x="152246" y="7628"/>
                      <a:pt x="152579" y="9330"/>
                    </a:cubicBezTo>
                    <a:cubicBezTo>
                      <a:pt x="152662" y="9759"/>
                      <a:pt x="152734" y="10200"/>
                      <a:pt x="152758" y="10628"/>
                    </a:cubicBezTo>
                    <a:cubicBezTo>
                      <a:pt x="152769" y="10747"/>
                      <a:pt x="152781" y="10854"/>
                      <a:pt x="152781" y="10962"/>
                    </a:cubicBezTo>
                    <a:lnTo>
                      <a:pt x="152793" y="11283"/>
                    </a:lnTo>
                    <a:cubicBezTo>
                      <a:pt x="152793" y="11640"/>
                      <a:pt x="152805" y="11997"/>
                      <a:pt x="152817" y="12355"/>
                    </a:cubicBezTo>
                    <a:cubicBezTo>
                      <a:pt x="152877" y="14033"/>
                      <a:pt x="153150" y="15700"/>
                      <a:pt x="153603" y="17308"/>
                    </a:cubicBezTo>
                    <a:cubicBezTo>
                      <a:pt x="154496" y="20534"/>
                      <a:pt x="156151" y="23475"/>
                      <a:pt x="158330" y="25892"/>
                    </a:cubicBezTo>
                    <a:cubicBezTo>
                      <a:pt x="160509" y="28297"/>
                      <a:pt x="163211" y="30190"/>
                      <a:pt x="166152" y="31393"/>
                    </a:cubicBezTo>
                    <a:cubicBezTo>
                      <a:pt x="168773" y="32464"/>
                      <a:pt x="171583" y="32988"/>
                      <a:pt x="174330" y="32988"/>
                    </a:cubicBezTo>
                    <a:cubicBezTo>
                      <a:pt x="174665" y="32988"/>
                      <a:pt x="174999" y="32980"/>
                      <a:pt x="175332" y="32964"/>
                    </a:cubicBezTo>
                    <a:cubicBezTo>
                      <a:pt x="178404" y="32821"/>
                      <a:pt x="181404" y="32000"/>
                      <a:pt x="184071" y="30631"/>
                    </a:cubicBezTo>
                    <a:cubicBezTo>
                      <a:pt x="186726" y="29273"/>
                      <a:pt x="189048" y="27380"/>
                      <a:pt x="190869" y="25166"/>
                    </a:cubicBezTo>
                    <a:cubicBezTo>
                      <a:pt x="192703" y="22939"/>
                      <a:pt x="194048" y="20391"/>
                      <a:pt x="194858" y="17736"/>
                    </a:cubicBezTo>
                    <a:cubicBezTo>
                      <a:pt x="195251" y="16403"/>
                      <a:pt x="195525" y="15057"/>
                      <a:pt x="195668" y="13700"/>
                    </a:cubicBezTo>
                    <a:cubicBezTo>
                      <a:pt x="195692" y="13367"/>
                      <a:pt x="195715" y="13033"/>
                      <a:pt x="195739" y="12700"/>
                    </a:cubicBezTo>
                    <a:cubicBezTo>
                      <a:pt x="195763" y="12366"/>
                      <a:pt x="195763" y="12021"/>
                      <a:pt x="195775" y="11688"/>
                    </a:cubicBezTo>
                    <a:cubicBezTo>
                      <a:pt x="195775" y="11485"/>
                      <a:pt x="195787" y="11283"/>
                      <a:pt x="195787" y="11081"/>
                    </a:cubicBezTo>
                    <a:cubicBezTo>
                      <a:pt x="195787" y="10902"/>
                      <a:pt x="195811" y="10735"/>
                      <a:pt x="195822" y="10569"/>
                    </a:cubicBezTo>
                    <a:cubicBezTo>
                      <a:pt x="195930" y="9199"/>
                      <a:pt x="196287" y="7902"/>
                      <a:pt x="196846" y="6735"/>
                    </a:cubicBezTo>
                    <a:cubicBezTo>
                      <a:pt x="197418" y="5568"/>
                      <a:pt x="198168" y="4520"/>
                      <a:pt x="199037" y="3651"/>
                    </a:cubicBezTo>
                    <a:cubicBezTo>
                      <a:pt x="199918" y="2782"/>
                      <a:pt x="200906" y="2079"/>
                      <a:pt x="201954" y="1568"/>
                    </a:cubicBezTo>
                    <a:cubicBezTo>
                      <a:pt x="202466" y="1317"/>
                      <a:pt x="203002" y="1103"/>
                      <a:pt x="203526" y="936"/>
                    </a:cubicBezTo>
                    <a:cubicBezTo>
                      <a:pt x="204062" y="770"/>
                      <a:pt x="204597" y="651"/>
                      <a:pt x="205133" y="555"/>
                    </a:cubicBezTo>
                    <a:cubicBezTo>
                      <a:pt x="205714" y="472"/>
                      <a:pt x="206294" y="430"/>
                      <a:pt x="206861" y="430"/>
                    </a:cubicBezTo>
                    <a:cubicBezTo>
                      <a:pt x="207341" y="430"/>
                      <a:pt x="207812" y="460"/>
                      <a:pt x="208265" y="520"/>
                    </a:cubicBezTo>
                    <a:cubicBezTo>
                      <a:pt x="210253" y="770"/>
                      <a:pt x="211979" y="1544"/>
                      <a:pt x="213325" y="2520"/>
                    </a:cubicBezTo>
                    <a:cubicBezTo>
                      <a:pt x="214682" y="3496"/>
                      <a:pt x="215646" y="4675"/>
                      <a:pt x="216325" y="5770"/>
                    </a:cubicBezTo>
                    <a:cubicBezTo>
                      <a:pt x="216992" y="6890"/>
                      <a:pt x="217361" y="7925"/>
                      <a:pt x="217575" y="8783"/>
                    </a:cubicBezTo>
                    <a:cubicBezTo>
                      <a:pt x="217790" y="9652"/>
                      <a:pt x="217861" y="10330"/>
                      <a:pt x="217885" y="10795"/>
                    </a:cubicBezTo>
                    <a:cubicBezTo>
                      <a:pt x="217909" y="11021"/>
                      <a:pt x="217897" y="11200"/>
                      <a:pt x="217909" y="11319"/>
                    </a:cubicBezTo>
                    <a:cubicBezTo>
                      <a:pt x="217909" y="11438"/>
                      <a:pt x="217909" y="11497"/>
                      <a:pt x="217909" y="11497"/>
                    </a:cubicBezTo>
                    <a:lnTo>
                      <a:pt x="218337" y="11497"/>
                    </a:lnTo>
                    <a:cubicBezTo>
                      <a:pt x="218337" y="11497"/>
                      <a:pt x="218337" y="11438"/>
                      <a:pt x="218337" y="11307"/>
                    </a:cubicBezTo>
                    <a:cubicBezTo>
                      <a:pt x="218325" y="11188"/>
                      <a:pt x="218337" y="11009"/>
                      <a:pt x="218313" y="10771"/>
                    </a:cubicBezTo>
                    <a:cubicBezTo>
                      <a:pt x="218290" y="10283"/>
                      <a:pt x="218206" y="9580"/>
                      <a:pt x="217992" y="8676"/>
                    </a:cubicBezTo>
                    <a:cubicBezTo>
                      <a:pt x="217766" y="7783"/>
                      <a:pt x="217373" y="6711"/>
                      <a:pt x="216682" y="5556"/>
                    </a:cubicBezTo>
                    <a:cubicBezTo>
                      <a:pt x="215992" y="4413"/>
                      <a:pt x="214980" y="3187"/>
                      <a:pt x="213575" y="2175"/>
                    </a:cubicBezTo>
                    <a:cubicBezTo>
                      <a:pt x="212182" y="1163"/>
                      <a:pt x="210384" y="353"/>
                      <a:pt x="208312" y="103"/>
                    </a:cubicBezTo>
                    <a:cubicBezTo>
                      <a:pt x="207828" y="39"/>
                      <a:pt x="207330" y="6"/>
                      <a:pt x="206823" y="6"/>
                    </a:cubicBezTo>
                    <a:cubicBezTo>
                      <a:pt x="205160" y="6"/>
                      <a:pt x="203406" y="365"/>
                      <a:pt x="201764" y="1187"/>
                    </a:cubicBezTo>
                    <a:cubicBezTo>
                      <a:pt x="200680" y="1722"/>
                      <a:pt x="199656" y="2449"/>
                      <a:pt x="198740" y="3342"/>
                    </a:cubicBezTo>
                    <a:cubicBezTo>
                      <a:pt x="197835" y="4258"/>
                      <a:pt x="197049" y="5330"/>
                      <a:pt x="196465" y="6544"/>
                    </a:cubicBezTo>
                    <a:cubicBezTo>
                      <a:pt x="195882" y="7771"/>
                      <a:pt x="195513" y="9116"/>
                      <a:pt x="195394" y="10533"/>
                    </a:cubicBezTo>
                    <a:cubicBezTo>
                      <a:pt x="195382" y="10711"/>
                      <a:pt x="195358" y="10878"/>
                      <a:pt x="195358" y="11057"/>
                    </a:cubicBezTo>
                    <a:cubicBezTo>
                      <a:pt x="195358" y="11271"/>
                      <a:pt x="195358" y="11473"/>
                      <a:pt x="195346" y="11688"/>
                    </a:cubicBezTo>
                    <a:cubicBezTo>
                      <a:pt x="195334" y="12021"/>
                      <a:pt x="195334" y="12343"/>
                      <a:pt x="195322" y="12676"/>
                    </a:cubicBezTo>
                    <a:cubicBezTo>
                      <a:pt x="195287" y="12997"/>
                      <a:pt x="195263" y="13331"/>
                      <a:pt x="195239" y="13664"/>
                    </a:cubicBezTo>
                    <a:cubicBezTo>
                      <a:pt x="195108" y="14986"/>
                      <a:pt x="194846" y="16307"/>
                      <a:pt x="194441" y="17605"/>
                    </a:cubicBezTo>
                    <a:cubicBezTo>
                      <a:pt x="193656" y="20213"/>
                      <a:pt x="192334" y="22713"/>
                      <a:pt x="190548" y="24892"/>
                    </a:cubicBezTo>
                    <a:cubicBezTo>
                      <a:pt x="188750" y="27059"/>
                      <a:pt x="186476" y="28916"/>
                      <a:pt x="183869" y="30250"/>
                    </a:cubicBezTo>
                    <a:cubicBezTo>
                      <a:pt x="181273" y="31583"/>
                      <a:pt x="178320" y="32393"/>
                      <a:pt x="175308" y="32536"/>
                    </a:cubicBezTo>
                    <a:cubicBezTo>
                      <a:pt x="174976" y="32551"/>
                      <a:pt x="174643" y="32559"/>
                      <a:pt x="174308" y="32559"/>
                    </a:cubicBezTo>
                    <a:cubicBezTo>
                      <a:pt x="171623" y="32559"/>
                      <a:pt x="168881" y="32047"/>
                      <a:pt x="166319" y="30988"/>
                    </a:cubicBezTo>
                    <a:cubicBezTo>
                      <a:pt x="163426" y="29821"/>
                      <a:pt x="160782" y="27964"/>
                      <a:pt x="158651" y="25606"/>
                    </a:cubicBezTo>
                    <a:cubicBezTo>
                      <a:pt x="156520" y="23237"/>
                      <a:pt x="154889" y="20344"/>
                      <a:pt x="154008" y="17188"/>
                    </a:cubicBezTo>
                    <a:cubicBezTo>
                      <a:pt x="153567" y="15617"/>
                      <a:pt x="153305" y="13986"/>
                      <a:pt x="153246" y="12343"/>
                    </a:cubicBezTo>
                    <a:cubicBezTo>
                      <a:pt x="153234" y="11985"/>
                      <a:pt x="153222" y="11628"/>
                      <a:pt x="153210" y="11283"/>
                    </a:cubicBezTo>
                    <a:lnTo>
                      <a:pt x="153210" y="10938"/>
                    </a:lnTo>
                    <a:cubicBezTo>
                      <a:pt x="153198" y="10831"/>
                      <a:pt x="153186" y="10711"/>
                      <a:pt x="153186" y="10604"/>
                    </a:cubicBezTo>
                    <a:cubicBezTo>
                      <a:pt x="153150" y="10152"/>
                      <a:pt x="153079" y="9699"/>
                      <a:pt x="153008" y="9247"/>
                    </a:cubicBezTo>
                    <a:cubicBezTo>
                      <a:pt x="152650" y="7473"/>
                      <a:pt x="151865" y="5759"/>
                      <a:pt x="150698" y="4318"/>
                    </a:cubicBezTo>
                    <a:cubicBezTo>
                      <a:pt x="149543" y="2865"/>
                      <a:pt x="148019" y="1687"/>
                      <a:pt x="146292" y="948"/>
                    </a:cubicBezTo>
                    <a:cubicBezTo>
                      <a:pt x="144874" y="328"/>
                      <a:pt x="143317" y="1"/>
                      <a:pt x="141735" y="1"/>
                    </a:cubicBezTo>
                    <a:cubicBezTo>
                      <a:pt x="141406" y="1"/>
                      <a:pt x="141075" y="15"/>
                      <a:pt x="140744" y="44"/>
                    </a:cubicBezTo>
                    <a:cubicBezTo>
                      <a:pt x="138839" y="198"/>
                      <a:pt x="136994" y="853"/>
                      <a:pt x="135374" y="1913"/>
                    </a:cubicBezTo>
                    <a:cubicBezTo>
                      <a:pt x="134577" y="2449"/>
                      <a:pt x="133839" y="3092"/>
                      <a:pt x="133184" y="3806"/>
                    </a:cubicBezTo>
                    <a:cubicBezTo>
                      <a:pt x="132541" y="4532"/>
                      <a:pt x="131969" y="5330"/>
                      <a:pt x="131529" y="6187"/>
                    </a:cubicBezTo>
                    <a:lnTo>
                      <a:pt x="131362" y="6509"/>
                    </a:lnTo>
                    <a:lnTo>
                      <a:pt x="131219" y="6842"/>
                    </a:lnTo>
                    <a:cubicBezTo>
                      <a:pt x="131112" y="7068"/>
                      <a:pt x="131041" y="7294"/>
                      <a:pt x="130933" y="7521"/>
                    </a:cubicBezTo>
                    <a:cubicBezTo>
                      <a:pt x="130779" y="7973"/>
                      <a:pt x="130624" y="8437"/>
                      <a:pt x="130529" y="8914"/>
                    </a:cubicBezTo>
                    <a:cubicBezTo>
                      <a:pt x="130410" y="9390"/>
                      <a:pt x="130350" y="9878"/>
                      <a:pt x="130290" y="10354"/>
                    </a:cubicBezTo>
                    <a:cubicBezTo>
                      <a:pt x="130279" y="10604"/>
                      <a:pt x="130243" y="10842"/>
                      <a:pt x="130243" y="11092"/>
                    </a:cubicBezTo>
                    <a:lnTo>
                      <a:pt x="130219" y="12105"/>
                    </a:lnTo>
                    <a:cubicBezTo>
                      <a:pt x="130136" y="15676"/>
                      <a:pt x="129076" y="19260"/>
                      <a:pt x="127219" y="22356"/>
                    </a:cubicBezTo>
                    <a:cubicBezTo>
                      <a:pt x="125349" y="25439"/>
                      <a:pt x="122706" y="28047"/>
                      <a:pt x="119551" y="29821"/>
                    </a:cubicBezTo>
                    <a:cubicBezTo>
                      <a:pt x="117979" y="30726"/>
                      <a:pt x="116289" y="31393"/>
                      <a:pt x="114539" y="31869"/>
                    </a:cubicBezTo>
                    <a:cubicBezTo>
                      <a:pt x="112776" y="32321"/>
                      <a:pt x="110967" y="32548"/>
                      <a:pt x="109169" y="32559"/>
                    </a:cubicBezTo>
                    <a:cubicBezTo>
                      <a:pt x="107371" y="32548"/>
                      <a:pt x="105561" y="32321"/>
                      <a:pt x="103799" y="31869"/>
                    </a:cubicBezTo>
                    <a:cubicBezTo>
                      <a:pt x="102049" y="31393"/>
                      <a:pt x="100358" y="30726"/>
                      <a:pt x="98787" y="29821"/>
                    </a:cubicBezTo>
                    <a:cubicBezTo>
                      <a:pt x="95631" y="28047"/>
                      <a:pt x="92988" y="25439"/>
                      <a:pt x="91119" y="22356"/>
                    </a:cubicBezTo>
                    <a:cubicBezTo>
                      <a:pt x="89262" y="19272"/>
                      <a:pt x="88202" y="15688"/>
                      <a:pt x="88119" y="12105"/>
                    </a:cubicBezTo>
                    <a:lnTo>
                      <a:pt x="88095" y="11092"/>
                    </a:lnTo>
                    <a:cubicBezTo>
                      <a:pt x="88095" y="10842"/>
                      <a:pt x="88059" y="10604"/>
                      <a:pt x="88047" y="10354"/>
                    </a:cubicBezTo>
                    <a:cubicBezTo>
                      <a:pt x="87988" y="9878"/>
                      <a:pt x="87928" y="9390"/>
                      <a:pt x="87809" y="8914"/>
                    </a:cubicBezTo>
                    <a:cubicBezTo>
                      <a:pt x="87714" y="8437"/>
                      <a:pt x="87559" y="7973"/>
                      <a:pt x="87404" y="7521"/>
                    </a:cubicBezTo>
                    <a:cubicBezTo>
                      <a:pt x="87309" y="7294"/>
                      <a:pt x="87226" y="7068"/>
                      <a:pt x="87118" y="6842"/>
                    </a:cubicBezTo>
                    <a:lnTo>
                      <a:pt x="86976" y="6509"/>
                    </a:lnTo>
                    <a:lnTo>
                      <a:pt x="86809" y="6187"/>
                    </a:lnTo>
                    <a:cubicBezTo>
                      <a:pt x="86368" y="5330"/>
                      <a:pt x="85797" y="4532"/>
                      <a:pt x="85154" y="3806"/>
                    </a:cubicBezTo>
                    <a:cubicBezTo>
                      <a:pt x="84499" y="3092"/>
                      <a:pt x="83761" y="2449"/>
                      <a:pt x="82963" y="1913"/>
                    </a:cubicBezTo>
                    <a:cubicBezTo>
                      <a:pt x="81344" y="853"/>
                      <a:pt x="79498" y="198"/>
                      <a:pt x="77593" y="44"/>
                    </a:cubicBezTo>
                    <a:cubicBezTo>
                      <a:pt x="77263" y="15"/>
                      <a:pt x="76932" y="1"/>
                      <a:pt x="76602"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Lora" pitchFamily="2" charset="0"/>
                  <a:ea typeface="Roboto" pitchFamily="2" charset="0"/>
                </a:endParaRPr>
              </a:p>
            </p:txBody>
          </p:sp>
          <p:sp>
            <p:nvSpPr>
              <p:cNvPr id="63" name="Google Shape;229;p17">
                <a:extLst>
                  <a:ext uri="{FF2B5EF4-FFF2-40B4-BE49-F238E27FC236}">
                    <a16:creationId xmlns:a16="http://schemas.microsoft.com/office/drawing/2014/main" id="{99416F4E-B00F-46CD-A28A-2303D5410B94}"/>
                  </a:ext>
                </a:extLst>
              </p:cNvPr>
              <p:cNvSpPr/>
              <p:nvPr/>
            </p:nvSpPr>
            <p:spPr>
              <a:xfrm>
                <a:off x="1824684" y="2543705"/>
                <a:ext cx="8533251" cy="1180813"/>
              </a:xfrm>
              <a:custGeom>
                <a:avLst/>
                <a:gdLst/>
                <a:ahLst/>
                <a:cxnLst/>
                <a:rect l="l" t="t" r="r" b="b"/>
                <a:pathLst>
                  <a:path w="238340" h="32981" extrusionOk="0">
                    <a:moveTo>
                      <a:pt x="21497" y="1"/>
                    </a:moveTo>
                    <a:cubicBezTo>
                      <a:pt x="20566" y="1"/>
                      <a:pt x="19650" y="60"/>
                      <a:pt x="18752" y="176"/>
                    </a:cubicBezTo>
                    <a:cubicBezTo>
                      <a:pt x="16824" y="414"/>
                      <a:pt x="15002" y="926"/>
                      <a:pt x="13347" y="1593"/>
                    </a:cubicBezTo>
                    <a:cubicBezTo>
                      <a:pt x="11692" y="2272"/>
                      <a:pt x="10216" y="3129"/>
                      <a:pt x="8906" y="4070"/>
                    </a:cubicBezTo>
                    <a:cubicBezTo>
                      <a:pt x="6275" y="5963"/>
                      <a:pt x="4405" y="8225"/>
                      <a:pt x="3096" y="10368"/>
                    </a:cubicBezTo>
                    <a:cubicBezTo>
                      <a:pt x="1810" y="12523"/>
                      <a:pt x="1072" y="14559"/>
                      <a:pt x="655" y="16238"/>
                    </a:cubicBezTo>
                    <a:cubicBezTo>
                      <a:pt x="238" y="17916"/>
                      <a:pt x="95" y="19250"/>
                      <a:pt x="48" y="20131"/>
                    </a:cubicBezTo>
                    <a:cubicBezTo>
                      <a:pt x="12" y="20583"/>
                      <a:pt x="24" y="20917"/>
                      <a:pt x="12" y="21143"/>
                    </a:cubicBezTo>
                    <a:cubicBezTo>
                      <a:pt x="0" y="21369"/>
                      <a:pt x="0" y="21488"/>
                      <a:pt x="0" y="21488"/>
                    </a:cubicBezTo>
                    <a:lnTo>
                      <a:pt x="429" y="21488"/>
                    </a:lnTo>
                    <a:cubicBezTo>
                      <a:pt x="429" y="21488"/>
                      <a:pt x="429" y="21369"/>
                      <a:pt x="441" y="21155"/>
                    </a:cubicBezTo>
                    <a:cubicBezTo>
                      <a:pt x="441" y="20929"/>
                      <a:pt x="441" y="20595"/>
                      <a:pt x="476" y="20167"/>
                    </a:cubicBezTo>
                    <a:cubicBezTo>
                      <a:pt x="524" y="19286"/>
                      <a:pt x="655" y="17988"/>
                      <a:pt x="1060" y="16345"/>
                    </a:cubicBezTo>
                    <a:cubicBezTo>
                      <a:pt x="1477" y="14702"/>
                      <a:pt x="2191" y="12702"/>
                      <a:pt x="3465" y="10582"/>
                    </a:cubicBezTo>
                    <a:cubicBezTo>
                      <a:pt x="4739" y="8487"/>
                      <a:pt x="6584" y="6272"/>
                      <a:pt x="9156" y="4415"/>
                    </a:cubicBezTo>
                    <a:cubicBezTo>
                      <a:pt x="10430" y="3498"/>
                      <a:pt x="11883" y="2653"/>
                      <a:pt x="13514" y="1986"/>
                    </a:cubicBezTo>
                    <a:cubicBezTo>
                      <a:pt x="15133" y="1331"/>
                      <a:pt x="16919" y="831"/>
                      <a:pt x="18812" y="593"/>
                    </a:cubicBezTo>
                    <a:cubicBezTo>
                      <a:pt x="19668" y="480"/>
                      <a:pt x="20543" y="423"/>
                      <a:pt x="21433" y="423"/>
                    </a:cubicBezTo>
                    <a:cubicBezTo>
                      <a:pt x="22513" y="423"/>
                      <a:pt x="23614" y="507"/>
                      <a:pt x="24729" y="676"/>
                    </a:cubicBezTo>
                    <a:cubicBezTo>
                      <a:pt x="25753" y="831"/>
                      <a:pt x="26777" y="1069"/>
                      <a:pt x="27801" y="1391"/>
                    </a:cubicBezTo>
                    <a:cubicBezTo>
                      <a:pt x="28825" y="1712"/>
                      <a:pt x="29825" y="2117"/>
                      <a:pt x="30825" y="2605"/>
                    </a:cubicBezTo>
                    <a:cubicBezTo>
                      <a:pt x="32802" y="3581"/>
                      <a:pt x="34683" y="4903"/>
                      <a:pt x="36350" y="6546"/>
                    </a:cubicBezTo>
                    <a:cubicBezTo>
                      <a:pt x="38005" y="8201"/>
                      <a:pt x="39434" y="10177"/>
                      <a:pt x="40505" y="12416"/>
                    </a:cubicBezTo>
                    <a:cubicBezTo>
                      <a:pt x="41577" y="14642"/>
                      <a:pt x="42267" y="17143"/>
                      <a:pt x="42482" y="19726"/>
                    </a:cubicBezTo>
                    <a:cubicBezTo>
                      <a:pt x="42505" y="20048"/>
                      <a:pt x="42529" y="20381"/>
                      <a:pt x="42541" y="20702"/>
                    </a:cubicBezTo>
                    <a:cubicBezTo>
                      <a:pt x="42541" y="21000"/>
                      <a:pt x="42553" y="21298"/>
                      <a:pt x="42565" y="21595"/>
                    </a:cubicBezTo>
                    <a:cubicBezTo>
                      <a:pt x="42565" y="21774"/>
                      <a:pt x="42565" y="21953"/>
                      <a:pt x="42577" y="22131"/>
                    </a:cubicBezTo>
                    <a:cubicBezTo>
                      <a:pt x="42589" y="22322"/>
                      <a:pt x="42601" y="22500"/>
                      <a:pt x="42613" y="22679"/>
                    </a:cubicBezTo>
                    <a:cubicBezTo>
                      <a:pt x="42696" y="23405"/>
                      <a:pt x="42839" y="24120"/>
                      <a:pt x="43053" y="24822"/>
                    </a:cubicBezTo>
                    <a:cubicBezTo>
                      <a:pt x="43482" y="26239"/>
                      <a:pt x="44196" y="27596"/>
                      <a:pt x="45172" y="28787"/>
                    </a:cubicBezTo>
                    <a:cubicBezTo>
                      <a:pt x="46161" y="29989"/>
                      <a:pt x="47411" y="31001"/>
                      <a:pt x="48828" y="31728"/>
                    </a:cubicBezTo>
                    <a:cubicBezTo>
                      <a:pt x="50245" y="32454"/>
                      <a:pt x="51828" y="32894"/>
                      <a:pt x="53483" y="32966"/>
                    </a:cubicBezTo>
                    <a:cubicBezTo>
                      <a:pt x="53672" y="32975"/>
                      <a:pt x="53861" y="32980"/>
                      <a:pt x="54050" y="32980"/>
                    </a:cubicBezTo>
                    <a:cubicBezTo>
                      <a:pt x="55529" y="32980"/>
                      <a:pt x="57007" y="32692"/>
                      <a:pt x="58400" y="32132"/>
                    </a:cubicBezTo>
                    <a:cubicBezTo>
                      <a:pt x="59972" y="31490"/>
                      <a:pt x="61413" y="30478"/>
                      <a:pt x="62591" y="29180"/>
                    </a:cubicBezTo>
                    <a:cubicBezTo>
                      <a:pt x="63758" y="27882"/>
                      <a:pt x="64639" y="26310"/>
                      <a:pt x="65115" y="24596"/>
                    </a:cubicBezTo>
                    <a:cubicBezTo>
                      <a:pt x="65354" y="23739"/>
                      <a:pt x="65508" y="22858"/>
                      <a:pt x="65532" y="21953"/>
                    </a:cubicBezTo>
                    <a:lnTo>
                      <a:pt x="65556" y="21095"/>
                    </a:lnTo>
                    <a:lnTo>
                      <a:pt x="65568" y="20476"/>
                    </a:lnTo>
                    <a:cubicBezTo>
                      <a:pt x="65580" y="20274"/>
                      <a:pt x="65604" y="20060"/>
                      <a:pt x="65615" y="19857"/>
                    </a:cubicBezTo>
                    <a:cubicBezTo>
                      <a:pt x="65675" y="19036"/>
                      <a:pt x="65794" y="18214"/>
                      <a:pt x="65949" y="17393"/>
                    </a:cubicBezTo>
                    <a:cubicBezTo>
                      <a:pt x="66592" y="14118"/>
                      <a:pt x="68044" y="10963"/>
                      <a:pt x="70164" y="8320"/>
                    </a:cubicBezTo>
                    <a:cubicBezTo>
                      <a:pt x="72283" y="5677"/>
                      <a:pt x="75069" y="3534"/>
                      <a:pt x="78236" y="2153"/>
                    </a:cubicBezTo>
                    <a:cubicBezTo>
                      <a:pt x="79820" y="1462"/>
                      <a:pt x="81498" y="986"/>
                      <a:pt x="83213" y="700"/>
                    </a:cubicBezTo>
                    <a:cubicBezTo>
                      <a:pt x="84333" y="513"/>
                      <a:pt x="85463" y="428"/>
                      <a:pt x="86597" y="428"/>
                    </a:cubicBezTo>
                    <a:cubicBezTo>
                      <a:pt x="87199" y="428"/>
                      <a:pt x="87801" y="452"/>
                      <a:pt x="88404" y="498"/>
                    </a:cubicBezTo>
                    <a:cubicBezTo>
                      <a:pt x="91881" y="783"/>
                      <a:pt x="95322" y="1974"/>
                      <a:pt x="98251" y="3939"/>
                    </a:cubicBezTo>
                    <a:cubicBezTo>
                      <a:pt x="99727" y="4915"/>
                      <a:pt x="101072" y="6082"/>
                      <a:pt x="102263" y="7391"/>
                    </a:cubicBezTo>
                    <a:cubicBezTo>
                      <a:pt x="103442" y="8713"/>
                      <a:pt x="104477" y="10165"/>
                      <a:pt x="105287" y="11749"/>
                    </a:cubicBezTo>
                    <a:lnTo>
                      <a:pt x="105597" y="12344"/>
                    </a:lnTo>
                    <a:lnTo>
                      <a:pt x="105871" y="12963"/>
                    </a:lnTo>
                    <a:cubicBezTo>
                      <a:pt x="106061" y="13368"/>
                      <a:pt x="106216" y="13785"/>
                      <a:pt x="106382" y="14202"/>
                    </a:cubicBezTo>
                    <a:cubicBezTo>
                      <a:pt x="106680" y="15047"/>
                      <a:pt x="106942" y="15892"/>
                      <a:pt x="107144" y="16773"/>
                    </a:cubicBezTo>
                    <a:cubicBezTo>
                      <a:pt x="107347" y="17643"/>
                      <a:pt x="107478" y="18536"/>
                      <a:pt x="107573" y="19417"/>
                    </a:cubicBezTo>
                    <a:cubicBezTo>
                      <a:pt x="107609" y="19869"/>
                      <a:pt x="107656" y="20310"/>
                      <a:pt x="107656" y="20762"/>
                    </a:cubicBezTo>
                    <a:lnTo>
                      <a:pt x="107680" y="21822"/>
                    </a:lnTo>
                    <a:cubicBezTo>
                      <a:pt x="107728" y="23798"/>
                      <a:pt x="108311" y="25715"/>
                      <a:pt x="109311" y="27406"/>
                    </a:cubicBezTo>
                    <a:cubicBezTo>
                      <a:pt x="110335" y="29084"/>
                      <a:pt x="111788" y="30525"/>
                      <a:pt x="113514" y="31490"/>
                    </a:cubicBezTo>
                    <a:cubicBezTo>
                      <a:pt x="114360" y="31990"/>
                      <a:pt x="115288" y="32347"/>
                      <a:pt x="116241" y="32609"/>
                    </a:cubicBezTo>
                    <a:cubicBezTo>
                      <a:pt x="117193" y="32847"/>
                      <a:pt x="118170" y="32978"/>
                      <a:pt x="119170" y="32978"/>
                    </a:cubicBezTo>
                    <a:cubicBezTo>
                      <a:pt x="120170" y="32978"/>
                      <a:pt x="121146" y="32847"/>
                      <a:pt x="122099" y="32609"/>
                    </a:cubicBezTo>
                    <a:cubicBezTo>
                      <a:pt x="123051" y="32347"/>
                      <a:pt x="123980" y="31990"/>
                      <a:pt x="124825" y="31490"/>
                    </a:cubicBezTo>
                    <a:cubicBezTo>
                      <a:pt x="126552" y="30525"/>
                      <a:pt x="128004" y="29084"/>
                      <a:pt x="129028" y="27406"/>
                    </a:cubicBezTo>
                    <a:cubicBezTo>
                      <a:pt x="130028" y="25715"/>
                      <a:pt x="130612" y="23786"/>
                      <a:pt x="130659" y="21822"/>
                    </a:cubicBezTo>
                    <a:lnTo>
                      <a:pt x="130683" y="20762"/>
                    </a:lnTo>
                    <a:cubicBezTo>
                      <a:pt x="130683" y="20310"/>
                      <a:pt x="130731" y="19869"/>
                      <a:pt x="130766" y="19417"/>
                    </a:cubicBezTo>
                    <a:cubicBezTo>
                      <a:pt x="130862" y="18536"/>
                      <a:pt x="130993" y="17643"/>
                      <a:pt x="131195" y="16773"/>
                    </a:cubicBezTo>
                    <a:cubicBezTo>
                      <a:pt x="131386" y="15892"/>
                      <a:pt x="131659" y="15047"/>
                      <a:pt x="131957" y="14202"/>
                    </a:cubicBezTo>
                    <a:cubicBezTo>
                      <a:pt x="132124" y="13785"/>
                      <a:pt x="132279" y="13368"/>
                      <a:pt x="132469" y="12963"/>
                    </a:cubicBezTo>
                    <a:lnTo>
                      <a:pt x="132743" y="12344"/>
                    </a:lnTo>
                    <a:lnTo>
                      <a:pt x="133052" y="11749"/>
                    </a:lnTo>
                    <a:cubicBezTo>
                      <a:pt x="133862" y="10165"/>
                      <a:pt x="134898" y="8713"/>
                      <a:pt x="136077" y="7391"/>
                    </a:cubicBezTo>
                    <a:cubicBezTo>
                      <a:pt x="137267" y="6082"/>
                      <a:pt x="138613" y="4915"/>
                      <a:pt x="140089" y="3939"/>
                    </a:cubicBezTo>
                    <a:cubicBezTo>
                      <a:pt x="143018" y="1974"/>
                      <a:pt x="146459" y="783"/>
                      <a:pt x="149936" y="498"/>
                    </a:cubicBezTo>
                    <a:cubicBezTo>
                      <a:pt x="150538" y="452"/>
                      <a:pt x="151141" y="428"/>
                      <a:pt x="151742" y="428"/>
                    </a:cubicBezTo>
                    <a:cubicBezTo>
                      <a:pt x="152876" y="428"/>
                      <a:pt x="154006" y="513"/>
                      <a:pt x="155127" y="700"/>
                    </a:cubicBezTo>
                    <a:cubicBezTo>
                      <a:pt x="156841" y="986"/>
                      <a:pt x="158520" y="1462"/>
                      <a:pt x="160103" y="2153"/>
                    </a:cubicBezTo>
                    <a:cubicBezTo>
                      <a:pt x="163271" y="3534"/>
                      <a:pt x="166057" y="5677"/>
                      <a:pt x="168176" y="8320"/>
                    </a:cubicBezTo>
                    <a:cubicBezTo>
                      <a:pt x="170295" y="10963"/>
                      <a:pt x="171748" y="14118"/>
                      <a:pt x="172391" y="17393"/>
                    </a:cubicBezTo>
                    <a:cubicBezTo>
                      <a:pt x="172546" y="18214"/>
                      <a:pt x="172665" y="19036"/>
                      <a:pt x="172724" y="19857"/>
                    </a:cubicBezTo>
                    <a:cubicBezTo>
                      <a:pt x="172736" y="20071"/>
                      <a:pt x="172760" y="20274"/>
                      <a:pt x="172772" y="20476"/>
                    </a:cubicBezTo>
                    <a:lnTo>
                      <a:pt x="172784" y="21095"/>
                    </a:lnTo>
                    <a:lnTo>
                      <a:pt x="172807" y="21953"/>
                    </a:lnTo>
                    <a:cubicBezTo>
                      <a:pt x="172831" y="22858"/>
                      <a:pt x="172986" y="23750"/>
                      <a:pt x="173224" y="24596"/>
                    </a:cubicBezTo>
                    <a:cubicBezTo>
                      <a:pt x="173700" y="26310"/>
                      <a:pt x="174581" y="27882"/>
                      <a:pt x="175748" y="29180"/>
                    </a:cubicBezTo>
                    <a:cubicBezTo>
                      <a:pt x="176927" y="30478"/>
                      <a:pt x="178368" y="31490"/>
                      <a:pt x="179939" y="32132"/>
                    </a:cubicBezTo>
                    <a:cubicBezTo>
                      <a:pt x="181333" y="32692"/>
                      <a:pt x="182811" y="32980"/>
                      <a:pt x="184290" y="32980"/>
                    </a:cubicBezTo>
                    <a:cubicBezTo>
                      <a:pt x="184479" y="32980"/>
                      <a:pt x="184668" y="32975"/>
                      <a:pt x="184857" y="32966"/>
                    </a:cubicBezTo>
                    <a:cubicBezTo>
                      <a:pt x="186512" y="32894"/>
                      <a:pt x="188095" y="32454"/>
                      <a:pt x="189512" y="31728"/>
                    </a:cubicBezTo>
                    <a:cubicBezTo>
                      <a:pt x="190929" y="31001"/>
                      <a:pt x="192179" y="29989"/>
                      <a:pt x="193167" y="28787"/>
                    </a:cubicBezTo>
                    <a:cubicBezTo>
                      <a:pt x="194143" y="27596"/>
                      <a:pt x="194858" y="26239"/>
                      <a:pt x="195286" y="24822"/>
                    </a:cubicBezTo>
                    <a:cubicBezTo>
                      <a:pt x="195501" y="24120"/>
                      <a:pt x="195644" y="23405"/>
                      <a:pt x="195727" y="22679"/>
                    </a:cubicBezTo>
                    <a:cubicBezTo>
                      <a:pt x="195739" y="22500"/>
                      <a:pt x="195751" y="22310"/>
                      <a:pt x="195763" y="22131"/>
                    </a:cubicBezTo>
                    <a:cubicBezTo>
                      <a:pt x="195775" y="21953"/>
                      <a:pt x="195775" y="21774"/>
                      <a:pt x="195775" y="21595"/>
                    </a:cubicBezTo>
                    <a:cubicBezTo>
                      <a:pt x="195787" y="21298"/>
                      <a:pt x="195798" y="21000"/>
                      <a:pt x="195798" y="20702"/>
                    </a:cubicBezTo>
                    <a:cubicBezTo>
                      <a:pt x="195810" y="20381"/>
                      <a:pt x="195834" y="20048"/>
                      <a:pt x="195858" y="19726"/>
                    </a:cubicBezTo>
                    <a:cubicBezTo>
                      <a:pt x="196072" y="17143"/>
                      <a:pt x="196763" y="14642"/>
                      <a:pt x="197834" y="12416"/>
                    </a:cubicBezTo>
                    <a:cubicBezTo>
                      <a:pt x="198906" y="10177"/>
                      <a:pt x="200335" y="8201"/>
                      <a:pt x="201990" y="6546"/>
                    </a:cubicBezTo>
                    <a:cubicBezTo>
                      <a:pt x="203657" y="4903"/>
                      <a:pt x="205538" y="3581"/>
                      <a:pt x="207514" y="2605"/>
                    </a:cubicBezTo>
                    <a:cubicBezTo>
                      <a:pt x="208514" y="2117"/>
                      <a:pt x="209514" y="1712"/>
                      <a:pt x="210538" y="1391"/>
                    </a:cubicBezTo>
                    <a:cubicBezTo>
                      <a:pt x="211562" y="1069"/>
                      <a:pt x="212586" y="831"/>
                      <a:pt x="213610" y="676"/>
                    </a:cubicBezTo>
                    <a:cubicBezTo>
                      <a:pt x="214726" y="507"/>
                      <a:pt x="215827" y="423"/>
                      <a:pt x="216906" y="423"/>
                    </a:cubicBezTo>
                    <a:cubicBezTo>
                      <a:pt x="217796" y="423"/>
                      <a:pt x="218672" y="480"/>
                      <a:pt x="219528" y="593"/>
                    </a:cubicBezTo>
                    <a:cubicBezTo>
                      <a:pt x="221421" y="831"/>
                      <a:pt x="223207" y="1331"/>
                      <a:pt x="224826" y="1986"/>
                    </a:cubicBezTo>
                    <a:cubicBezTo>
                      <a:pt x="226457" y="2653"/>
                      <a:pt x="227910" y="3498"/>
                      <a:pt x="229184" y="4415"/>
                    </a:cubicBezTo>
                    <a:cubicBezTo>
                      <a:pt x="231755" y="6272"/>
                      <a:pt x="233601" y="8487"/>
                      <a:pt x="234875" y="10582"/>
                    </a:cubicBezTo>
                    <a:cubicBezTo>
                      <a:pt x="236149" y="12702"/>
                      <a:pt x="236863" y="14690"/>
                      <a:pt x="237280" y="16345"/>
                    </a:cubicBezTo>
                    <a:cubicBezTo>
                      <a:pt x="237685" y="17988"/>
                      <a:pt x="237816" y="19286"/>
                      <a:pt x="237863" y="20167"/>
                    </a:cubicBezTo>
                    <a:cubicBezTo>
                      <a:pt x="237899" y="20595"/>
                      <a:pt x="237899" y="20929"/>
                      <a:pt x="237899" y="21155"/>
                    </a:cubicBezTo>
                    <a:cubicBezTo>
                      <a:pt x="237911" y="21369"/>
                      <a:pt x="237911" y="21488"/>
                      <a:pt x="237911" y="21488"/>
                    </a:cubicBezTo>
                    <a:lnTo>
                      <a:pt x="238339" y="21488"/>
                    </a:lnTo>
                    <a:cubicBezTo>
                      <a:pt x="238339" y="21488"/>
                      <a:pt x="238339" y="21369"/>
                      <a:pt x="238328" y="21143"/>
                    </a:cubicBezTo>
                    <a:cubicBezTo>
                      <a:pt x="238316" y="20917"/>
                      <a:pt x="238328" y="20583"/>
                      <a:pt x="238292" y="20131"/>
                    </a:cubicBezTo>
                    <a:cubicBezTo>
                      <a:pt x="238244" y="19250"/>
                      <a:pt x="238101" y="17916"/>
                      <a:pt x="237685" y="16238"/>
                    </a:cubicBezTo>
                    <a:cubicBezTo>
                      <a:pt x="237268" y="14559"/>
                      <a:pt x="236530" y="12523"/>
                      <a:pt x="235244" y="10368"/>
                    </a:cubicBezTo>
                    <a:cubicBezTo>
                      <a:pt x="233934" y="8225"/>
                      <a:pt x="232065" y="5963"/>
                      <a:pt x="229434" y="4070"/>
                    </a:cubicBezTo>
                    <a:cubicBezTo>
                      <a:pt x="228124" y="3129"/>
                      <a:pt x="226648" y="2272"/>
                      <a:pt x="224993" y="1593"/>
                    </a:cubicBezTo>
                    <a:cubicBezTo>
                      <a:pt x="223338" y="926"/>
                      <a:pt x="221516" y="414"/>
                      <a:pt x="219575" y="176"/>
                    </a:cubicBezTo>
                    <a:cubicBezTo>
                      <a:pt x="218683" y="60"/>
                      <a:pt x="217770" y="1"/>
                      <a:pt x="216840" y="1"/>
                    </a:cubicBezTo>
                    <a:cubicBezTo>
                      <a:pt x="215761" y="1"/>
                      <a:pt x="214658" y="81"/>
                      <a:pt x="213539" y="248"/>
                    </a:cubicBezTo>
                    <a:cubicBezTo>
                      <a:pt x="212503" y="414"/>
                      <a:pt x="211455" y="652"/>
                      <a:pt x="210407" y="974"/>
                    </a:cubicBezTo>
                    <a:cubicBezTo>
                      <a:pt x="209372" y="1307"/>
                      <a:pt x="208336" y="1724"/>
                      <a:pt x="207324" y="2224"/>
                    </a:cubicBezTo>
                    <a:cubicBezTo>
                      <a:pt x="205312" y="3212"/>
                      <a:pt x="203395" y="4570"/>
                      <a:pt x="201692" y="6248"/>
                    </a:cubicBezTo>
                    <a:cubicBezTo>
                      <a:pt x="200001" y="7939"/>
                      <a:pt x="198537" y="9951"/>
                      <a:pt x="197453" y="12225"/>
                    </a:cubicBezTo>
                    <a:cubicBezTo>
                      <a:pt x="196358" y="14511"/>
                      <a:pt x="195656" y="17059"/>
                      <a:pt x="195429" y="19690"/>
                    </a:cubicBezTo>
                    <a:cubicBezTo>
                      <a:pt x="195417" y="20024"/>
                      <a:pt x="195382" y="20357"/>
                      <a:pt x="195370" y="20691"/>
                    </a:cubicBezTo>
                    <a:cubicBezTo>
                      <a:pt x="195370" y="20988"/>
                      <a:pt x="195358" y="21286"/>
                      <a:pt x="195358" y="21584"/>
                    </a:cubicBezTo>
                    <a:cubicBezTo>
                      <a:pt x="195346" y="21762"/>
                      <a:pt x="195346" y="21941"/>
                      <a:pt x="195334" y="22107"/>
                    </a:cubicBezTo>
                    <a:cubicBezTo>
                      <a:pt x="195322" y="22286"/>
                      <a:pt x="195310" y="22465"/>
                      <a:pt x="195298" y="22631"/>
                    </a:cubicBezTo>
                    <a:cubicBezTo>
                      <a:pt x="195227" y="23334"/>
                      <a:pt x="195084" y="24024"/>
                      <a:pt x="194882" y="24703"/>
                    </a:cubicBezTo>
                    <a:cubicBezTo>
                      <a:pt x="194465" y="26060"/>
                      <a:pt x="193774" y="27370"/>
                      <a:pt x="192834" y="28525"/>
                    </a:cubicBezTo>
                    <a:cubicBezTo>
                      <a:pt x="191881" y="29668"/>
                      <a:pt x="190691" y="30644"/>
                      <a:pt x="189321" y="31347"/>
                    </a:cubicBezTo>
                    <a:cubicBezTo>
                      <a:pt x="187952" y="32037"/>
                      <a:pt x="186428" y="32466"/>
                      <a:pt x="184833" y="32537"/>
                    </a:cubicBezTo>
                    <a:cubicBezTo>
                      <a:pt x="184645" y="32547"/>
                      <a:pt x="184457" y="32552"/>
                      <a:pt x="184269" y="32552"/>
                    </a:cubicBezTo>
                    <a:cubicBezTo>
                      <a:pt x="182848" y="32552"/>
                      <a:pt x="181431" y="32274"/>
                      <a:pt x="180106" y="31728"/>
                    </a:cubicBezTo>
                    <a:cubicBezTo>
                      <a:pt x="178594" y="31120"/>
                      <a:pt x="177201" y="30144"/>
                      <a:pt x="176070" y="28894"/>
                    </a:cubicBezTo>
                    <a:cubicBezTo>
                      <a:pt x="174951" y="27644"/>
                      <a:pt x="174093" y="26132"/>
                      <a:pt x="173629" y="24489"/>
                    </a:cubicBezTo>
                    <a:cubicBezTo>
                      <a:pt x="173403" y="23667"/>
                      <a:pt x="173260" y="22810"/>
                      <a:pt x="173236" y="21941"/>
                    </a:cubicBezTo>
                    <a:lnTo>
                      <a:pt x="173212" y="21083"/>
                    </a:lnTo>
                    <a:lnTo>
                      <a:pt x="173188" y="20464"/>
                    </a:lnTo>
                    <a:cubicBezTo>
                      <a:pt x="173188" y="20250"/>
                      <a:pt x="173165" y="20036"/>
                      <a:pt x="173153" y="19821"/>
                    </a:cubicBezTo>
                    <a:cubicBezTo>
                      <a:pt x="173093" y="18988"/>
                      <a:pt x="172962" y="18143"/>
                      <a:pt x="172807" y="17309"/>
                    </a:cubicBezTo>
                    <a:cubicBezTo>
                      <a:pt x="172153" y="13964"/>
                      <a:pt x="170664" y="10749"/>
                      <a:pt x="168497" y="8058"/>
                    </a:cubicBezTo>
                    <a:cubicBezTo>
                      <a:pt x="166342" y="5355"/>
                      <a:pt x="163509" y="3165"/>
                      <a:pt x="160270" y="1772"/>
                    </a:cubicBezTo>
                    <a:cubicBezTo>
                      <a:pt x="158663" y="1057"/>
                      <a:pt x="156948" y="569"/>
                      <a:pt x="155198" y="283"/>
                    </a:cubicBezTo>
                    <a:cubicBezTo>
                      <a:pt x="154070" y="91"/>
                      <a:pt x="152931" y="3"/>
                      <a:pt x="151790" y="3"/>
                    </a:cubicBezTo>
                    <a:cubicBezTo>
                      <a:pt x="151160" y="3"/>
                      <a:pt x="150530" y="30"/>
                      <a:pt x="149900" y="81"/>
                    </a:cubicBezTo>
                    <a:cubicBezTo>
                      <a:pt x="146352" y="367"/>
                      <a:pt x="142851" y="1581"/>
                      <a:pt x="139851" y="3581"/>
                    </a:cubicBezTo>
                    <a:cubicBezTo>
                      <a:pt x="138351" y="4570"/>
                      <a:pt x="136982" y="5760"/>
                      <a:pt x="135767" y="7106"/>
                    </a:cubicBezTo>
                    <a:cubicBezTo>
                      <a:pt x="134565" y="8451"/>
                      <a:pt x="133505" y="9939"/>
                      <a:pt x="132671" y="11559"/>
                    </a:cubicBezTo>
                    <a:lnTo>
                      <a:pt x="132362" y="12166"/>
                    </a:lnTo>
                    <a:lnTo>
                      <a:pt x="132076" y="12785"/>
                    </a:lnTo>
                    <a:cubicBezTo>
                      <a:pt x="131886" y="13202"/>
                      <a:pt x="131731" y="13630"/>
                      <a:pt x="131564" y="14047"/>
                    </a:cubicBezTo>
                    <a:cubicBezTo>
                      <a:pt x="131255" y="14916"/>
                      <a:pt x="130981" y="15785"/>
                      <a:pt x="130790" y="16678"/>
                    </a:cubicBezTo>
                    <a:cubicBezTo>
                      <a:pt x="130576" y="17571"/>
                      <a:pt x="130445" y="18476"/>
                      <a:pt x="130338" y="19381"/>
                    </a:cubicBezTo>
                    <a:cubicBezTo>
                      <a:pt x="130314" y="19833"/>
                      <a:pt x="130255" y="20286"/>
                      <a:pt x="130255" y="20738"/>
                    </a:cubicBezTo>
                    <a:lnTo>
                      <a:pt x="130231" y="21810"/>
                    </a:lnTo>
                    <a:cubicBezTo>
                      <a:pt x="130183" y="23703"/>
                      <a:pt x="129635" y="25560"/>
                      <a:pt x="128659" y="27191"/>
                    </a:cubicBezTo>
                    <a:cubicBezTo>
                      <a:pt x="127671" y="28799"/>
                      <a:pt x="126278" y="30192"/>
                      <a:pt x="124623" y="31120"/>
                    </a:cubicBezTo>
                    <a:cubicBezTo>
                      <a:pt x="123801" y="31597"/>
                      <a:pt x="122908" y="31942"/>
                      <a:pt x="121992" y="32192"/>
                    </a:cubicBezTo>
                    <a:cubicBezTo>
                      <a:pt x="121075" y="32430"/>
                      <a:pt x="120134" y="32549"/>
                      <a:pt x="119170" y="32549"/>
                    </a:cubicBezTo>
                    <a:cubicBezTo>
                      <a:pt x="118205" y="32549"/>
                      <a:pt x="117265" y="32430"/>
                      <a:pt x="116348" y="32192"/>
                    </a:cubicBezTo>
                    <a:cubicBezTo>
                      <a:pt x="115431" y="31942"/>
                      <a:pt x="114538" y="31597"/>
                      <a:pt x="113717" y="31120"/>
                    </a:cubicBezTo>
                    <a:cubicBezTo>
                      <a:pt x="112062" y="30192"/>
                      <a:pt x="110669" y="28799"/>
                      <a:pt x="109681" y="27191"/>
                    </a:cubicBezTo>
                    <a:cubicBezTo>
                      <a:pt x="108704" y="25560"/>
                      <a:pt x="108157" y="23703"/>
                      <a:pt x="108109" y="21810"/>
                    </a:cubicBezTo>
                    <a:lnTo>
                      <a:pt x="108085" y="20738"/>
                    </a:lnTo>
                    <a:cubicBezTo>
                      <a:pt x="108085" y="20286"/>
                      <a:pt x="108026" y="19833"/>
                      <a:pt x="108002" y="19381"/>
                    </a:cubicBezTo>
                    <a:cubicBezTo>
                      <a:pt x="107895" y="18476"/>
                      <a:pt x="107764" y="17571"/>
                      <a:pt x="107549" y="16678"/>
                    </a:cubicBezTo>
                    <a:cubicBezTo>
                      <a:pt x="107359" y="15785"/>
                      <a:pt x="107085" y="14916"/>
                      <a:pt x="106775" y="14047"/>
                    </a:cubicBezTo>
                    <a:cubicBezTo>
                      <a:pt x="106609" y="13630"/>
                      <a:pt x="106454" y="13202"/>
                      <a:pt x="106263" y="12785"/>
                    </a:cubicBezTo>
                    <a:lnTo>
                      <a:pt x="105978" y="12166"/>
                    </a:lnTo>
                    <a:lnTo>
                      <a:pt x="105668" y="11559"/>
                    </a:lnTo>
                    <a:cubicBezTo>
                      <a:pt x="104835" y="9939"/>
                      <a:pt x="103775" y="8451"/>
                      <a:pt x="102572" y="7106"/>
                    </a:cubicBezTo>
                    <a:cubicBezTo>
                      <a:pt x="101358" y="5760"/>
                      <a:pt x="99989" y="4570"/>
                      <a:pt x="98489" y="3581"/>
                    </a:cubicBezTo>
                    <a:cubicBezTo>
                      <a:pt x="95488" y="1581"/>
                      <a:pt x="91988" y="367"/>
                      <a:pt x="88440" y="81"/>
                    </a:cubicBezTo>
                    <a:cubicBezTo>
                      <a:pt x="87809" y="30"/>
                      <a:pt x="87179" y="3"/>
                      <a:pt x="86550" y="3"/>
                    </a:cubicBezTo>
                    <a:cubicBezTo>
                      <a:pt x="85408" y="3"/>
                      <a:pt x="84270" y="91"/>
                      <a:pt x="83141" y="283"/>
                    </a:cubicBezTo>
                    <a:cubicBezTo>
                      <a:pt x="81391" y="569"/>
                      <a:pt x="79677" y="1057"/>
                      <a:pt x="78069" y="1772"/>
                    </a:cubicBezTo>
                    <a:cubicBezTo>
                      <a:pt x="74831" y="3165"/>
                      <a:pt x="71997" y="5355"/>
                      <a:pt x="69842" y="8058"/>
                    </a:cubicBezTo>
                    <a:cubicBezTo>
                      <a:pt x="67663" y="10749"/>
                      <a:pt x="66187" y="13964"/>
                      <a:pt x="65532" y="17309"/>
                    </a:cubicBezTo>
                    <a:cubicBezTo>
                      <a:pt x="65365" y="18143"/>
                      <a:pt x="65246" y="18988"/>
                      <a:pt x="65187" y="19821"/>
                    </a:cubicBezTo>
                    <a:cubicBezTo>
                      <a:pt x="65175" y="20036"/>
                      <a:pt x="65151" y="20250"/>
                      <a:pt x="65151" y="20452"/>
                    </a:cubicBezTo>
                    <a:lnTo>
                      <a:pt x="65127" y="21083"/>
                    </a:lnTo>
                    <a:lnTo>
                      <a:pt x="65104" y="21941"/>
                    </a:lnTo>
                    <a:cubicBezTo>
                      <a:pt x="65080" y="22810"/>
                      <a:pt x="64937" y="23667"/>
                      <a:pt x="64711" y="24489"/>
                    </a:cubicBezTo>
                    <a:cubicBezTo>
                      <a:pt x="64246" y="26132"/>
                      <a:pt x="63389" y="27644"/>
                      <a:pt x="62270" y="28894"/>
                    </a:cubicBezTo>
                    <a:cubicBezTo>
                      <a:pt x="61139" y="30144"/>
                      <a:pt x="59746" y="31120"/>
                      <a:pt x="58234" y="31728"/>
                    </a:cubicBezTo>
                    <a:cubicBezTo>
                      <a:pt x="56909" y="32274"/>
                      <a:pt x="55491" y="32552"/>
                      <a:pt x="54071" y="32552"/>
                    </a:cubicBezTo>
                    <a:cubicBezTo>
                      <a:pt x="53883" y="32552"/>
                      <a:pt x="53695" y="32547"/>
                      <a:pt x="53507" y="32537"/>
                    </a:cubicBezTo>
                    <a:cubicBezTo>
                      <a:pt x="51911" y="32466"/>
                      <a:pt x="50387" y="32037"/>
                      <a:pt x="49018" y="31347"/>
                    </a:cubicBezTo>
                    <a:cubicBezTo>
                      <a:pt x="47649" y="30644"/>
                      <a:pt x="46458" y="29668"/>
                      <a:pt x="45506" y="28525"/>
                    </a:cubicBezTo>
                    <a:cubicBezTo>
                      <a:pt x="44565" y="27370"/>
                      <a:pt x="43875" y="26060"/>
                      <a:pt x="43458" y="24703"/>
                    </a:cubicBezTo>
                    <a:cubicBezTo>
                      <a:pt x="43256" y="24024"/>
                      <a:pt x="43113" y="23334"/>
                      <a:pt x="43041" y="22631"/>
                    </a:cubicBezTo>
                    <a:cubicBezTo>
                      <a:pt x="43029" y="22465"/>
                      <a:pt x="43017" y="22286"/>
                      <a:pt x="43006" y="22107"/>
                    </a:cubicBezTo>
                    <a:cubicBezTo>
                      <a:pt x="42994" y="21941"/>
                      <a:pt x="42994" y="21762"/>
                      <a:pt x="42982" y="21584"/>
                    </a:cubicBezTo>
                    <a:cubicBezTo>
                      <a:pt x="42982" y="21286"/>
                      <a:pt x="42970" y="20988"/>
                      <a:pt x="42970" y="20691"/>
                    </a:cubicBezTo>
                    <a:cubicBezTo>
                      <a:pt x="42958" y="20357"/>
                      <a:pt x="42922" y="20024"/>
                      <a:pt x="42910" y="19690"/>
                    </a:cubicBezTo>
                    <a:cubicBezTo>
                      <a:pt x="42684" y="17059"/>
                      <a:pt x="41982" y="14511"/>
                      <a:pt x="40886" y="12225"/>
                    </a:cubicBezTo>
                    <a:cubicBezTo>
                      <a:pt x="39803" y="9951"/>
                      <a:pt x="38338" y="7939"/>
                      <a:pt x="36648" y="6248"/>
                    </a:cubicBezTo>
                    <a:cubicBezTo>
                      <a:pt x="34945" y="4570"/>
                      <a:pt x="33028" y="3212"/>
                      <a:pt x="31016" y="2224"/>
                    </a:cubicBezTo>
                    <a:cubicBezTo>
                      <a:pt x="30004" y="1724"/>
                      <a:pt x="28968" y="1307"/>
                      <a:pt x="27932" y="974"/>
                    </a:cubicBezTo>
                    <a:cubicBezTo>
                      <a:pt x="26884" y="652"/>
                      <a:pt x="25837" y="414"/>
                      <a:pt x="24801" y="248"/>
                    </a:cubicBezTo>
                    <a:cubicBezTo>
                      <a:pt x="23681" y="81"/>
                      <a:pt x="22579" y="1"/>
                      <a:pt x="2149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Lora" pitchFamily="2" charset="0"/>
                  <a:ea typeface="Roboto" pitchFamily="2" charset="0"/>
                </a:endParaRPr>
              </a:p>
            </p:txBody>
          </p:sp>
          <p:sp>
            <p:nvSpPr>
              <p:cNvPr id="65" name="Google Shape;231;p17">
                <a:extLst>
                  <a:ext uri="{FF2B5EF4-FFF2-40B4-BE49-F238E27FC236}">
                    <a16:creationId xmlns:a16="http://schemas.microsoft.com/office/drawing/2014/main" id="{26ED7DD2-0FFC-4F43-BC97-7D203CC46A5C}"/>
                  </a:ext>
                </a:extLst>
              </p:cNvPr>
              <p:cNvSpPr/>
              <p:nvPr/>
            </p:nvSpPr>
            <p:spPr>
              <a:xfrm>
                <a:off x="2016910" y="2721790"/>
                <a:ext cx="8147904" cy="1182533"/>
              </a:xfrm>
              <a:custGeom>
                <a:avLst/>
                <a:gdLst/>
                <a:ahLst/>
                <a:cxnLst/>
                <a:rect l="l" t="t" r="r" b="b"/>
                <a:pathLst>
                  <a:path w="227577" h="33029" extrusionOk="0">
                    <a:moveTo>
                      <a:pt x="81023" y="0"/>
                    </a:moveTo>
                    <a:lnTo>
                      <a:pt x="81035" y="477"/>
                    </a:lnTo>
                    <a:lnTo>
                      <a:pt x="81237" y="477"/>
                    </a:lnTo>
                    <a:cubicBezTo>
                      <a:pt x="81952" y="477"/>
                      <a:pt x="82678" y="524"/>
                      <a:pt x="83380" y="608"/>
                    </a:cubicBezTo>
                    <a:lnTo>
                      <a:pt x="83440" y="143"/>
                    </a:lnTo>
                    <a:cubicBezTo>
                      <a:pt x="82714" y="48"/>
                      <a:pt x="81975" y="0"/>
                      <a:pt x="81237" y="0"/>
                    </a:cubicBezTo>
                    <a:close/>
                    <a:moveTo>
                      <a:pt x="146364" y="0"/>
                    </a:moveTo>
                    <a:cubicBezTo>
                      <a:pt x="145579" y="0"/>
                      <a:pt x="144805" y="48"/>
                      <a:pt x="144031" y="155"/>
                    </a:cubicBezTo>
                    <a:lnTo>
                      <a:pt x="144102" y="631"/>
                    </a:lnTo>
                    <a:cubicBezTo>
                      <a:pt x="144840" y="524"/>
                      <a:pt x="145602" y="477"/>
                      <a:pt x="146364" y="477"/>
                    </a:cubicBezTo>
                    <a:lnTo>
                      <a:pt x="146448" y="477"/>
                    </a:lnTo>
                    <a:lnTo>
                      <a:pt x="146448" y="0"/>
                    </a:lnTo>
                    <a:close/>
                    <a:moveTo>
                      <a:pt x="211873" y="0"/>
                    </a:moveTo>
                    <a:lnTo>
                      <a:pt x="211861" y="477"/>
                    </a:lnTo>
                    <a:cubicBezTo>
                      <a:pt x="212646" y="489"/>
                      <a:pt x="213432" y="572"/>
                      <a:pt x="214206" y="703"/>
                    </a:cubicBezTo>
                    <a:lnTo>
                      <a:pt x="214278" y="227"/>
                    </a:lnTo>
                    <a:cubicBezTo>
                      <a:pt x="213492" y="96"/>
                      <a:pt x="212682" y="24"/>
                      <a:pt x="211873" y="0"/>
                    </a:cubicBezTo>
                    <a:close/>
                    <a:moveTo>
                      <a:pt x="15598" y="0"/>
                    </a:moveTo>
                    <a:cubicBezTo>
                      <a:pt x="14788" y="24"/>
                      <a:pt x="13979" y="108"/>
                      <a:pt x="13193" y="250"/>
                    </a:cubicBezTo>
                    <a:lnTo>
                      <a:pt x="13276" y="727"/>
                    </a:lnTo>
                    <a:cubicBezTo>
                      <a:pt x="14038" y="584"/>
                      <a:pt x="14824" y="500"/>
                      <a:pt x="15610" y="477"/>
                    </a:cubicBezTo>
                    <a:lnTo>
                      <a:pt x="15598" y="0"/>
                    </a:lnTo>
                    <a:close/>
                    <a:moveTo>
                      <a:pt x="18015" y="108"/>
                    </a:moveTo>
                    <a:lnTo>
                      <a:pt x="17955" y="572"/>
                    </a:lnTo>
                    <a:cubicBezTo>
                      <a:pt x="18741" y="667"/>
                      <a:pt x="19515" y="810"/>
                      <a:pt x="20265" y="1012"/>
                    </a:cubicBezTo>
                    <a:lnTo>
                      <a:pt x="20396" y="548"/>
                    </a:lnTo>
                    <a:cubicBezTo>
                      <a:pt x="19610" y="346"/>
                      <a:pt x="18813" y="191"/>
                      <a:pt x="18015" y="108"/>
                    </a:cubicBezTo>
                    <a:close/>
                    <a:moveTo>
                      <a:pt x="209456" y="119"/>
                    </a:moveTo>
                    <a:cubicBezTo>
                      <a:pt x="208658" y="215"/>
                      <a:pt x="207860" y="369"/>
                      <a:pt x="207086" y="584"/>
                    </a:cubicBezTo>
                    <a:lnTo>
                      <a:pt x="207217" y="1048"/>
                    </a:lnTo>
                    <a:cubicBezTo>
                      <a:pt x="207967" y="834"/>
                      <a:pt x="208741" y="679"/>
                      <a:pt x="209515" y="596"/>
                    </a:cubicBezTo>
                    <a:lnTo>
                      <a:pt x="209456" y="119"/>
                    </a:lnTo>
                    <a:close/>
                    <a:moveTo>
                      <a:pt x="148865" y="179"/>
                    </a:moveTo>
                    <a:lnTo>
                      <a:pt x="148793" y="655"/>
                    </a:lnTo>
                    <a:cubicBezTo>
                      <a:pt x="149567" y="774"/>
                      <a:pt x="150329" y="953"/>
                      <a:pt x="151079" y="1179"/>
                    </a:cubicBezTo>
                    <a:lnTo>
                      <a:pt x="151222" y="727"/>
                    </a:lnTo>
                    <a:cubicBezTo>
                      <a:pt x="150448" y="489"/>
                      <a:pt x="149651" y="298"/>
                      <a:pt x="148865" y="179"/>
                    </a:cubicBezTo>
                    <a:close/>
                    <a:moveTo>
                      <a:pt x="78618" y="203"/>
                    </a:moveTo>
                    <a:cubicBezTo>
                      <a:pt x="77820" y="334"/>
                      <a:pt x="77022" y="512"/>
                      <a:pt x="76260" y="762"/>
                    </a:cubicBezTo>
                    <a:lnTo>
                      <a:pt x="76403" y="1215"/>
                    </a:lnTo>
                    <a:cubicBezTo>
                      <a:pt x="77153" y="977"/>
                      <a:pt x="77915" y="798"/>
                      <a:pt x="78689" y="679"/>
                    </a:cubicBezTo>
                    <a:lnTo>
                      <a:pt x="78618" y="203"/>
                    </a:lnTo>
                    <a:close/>
                    <a:moveTo>
                      <a:pt x="85809" y="631"/>
                    </a:moveTo>
                    <a:lnTo>
                      <a:pt x="85678" y="1096"/>
                    </a:lnTo>
                    <a:cubicBezTo>
                      <a:pt x="86428" y="1310"/>
                      <a:pt x="87167" y="1584"/>
                      <a:pt x="87881" y="1905"/>
                    </a:cubicBezTo>
                    <a:lnTo>
                      <a:pt x="88071" y="1477"/>
                    </a:lnTo>
                    <a:cubicBezTo>
                      <a:pt x="87345" y="1143"/>
                      <a:pt x="86583" y="858"/>
                      <a:pt x="85809" y="631"/>
                    </a:cubicBezTo>
                    <a:close/>
                    <a:moveTo>
                      <a:pt x="141673" y="667"/>
                    </a:moveTo>
                    <a:cubicBezTo>
                      <a:pt x="140899" y="893"/>
                      <a:pt x="140137" y="1179"/>
                      <a:pt x="139411" y="1524"/>
                    </a:cubicBezTo>
                    <a:lnTo>
                      <a:pt x="139614" y="1953"/>
                    </a:lnTo>
                    <a:cubicBezTo>
                      <a:pt x="140316" y="1632"/>
                      <a:pt x="141054" y="1346"/>
                      <a:pt x="141804" y="1131"/>
                    </a:cubicBezTo>
                    <a:lnTo>
                      <a:pt x="141673" y="667"/>
                    </a:lnTo>
                    <a:close/>
                    <a:moveTo>
                      <a:pt x="216635" y="810"/>
                    </a:moveTo>
                    <a:lnTo>
                      <a:pt x="216480" y="1262"/>
                    </a:lnTo>
                    <a:cubicBezTo>
                      <a:pt x="217218" y="1512"/>
                      <a:pt x="217957" y="1810"/>
                      <a:pt x="218659" y="2167"/>
                    </a:cubicBezTo>
                    <a:lnTo>
                      <a:pt x="218873" y="1739"/>
                    </a:lnTo>
                    <a:cubicBezTo>
                      <a:pt x="218147" y="1370"/>
                      <a:pt x="217397" y="1060"/>
                      <a:pt x="216635" y="810"/>
                    </a:cubicBezTo>
                    <a:close/>
                    <a:moveTo>
                      <a:pt x="10847" y="858"/>
                    </a:moveTo>
                    <a:cubicBezTo>
                      <a:pt x="10085" y="1108"/>
                      <a:pt x="9335" y="1429"/>
                      <a:pt x="8621" y="1798"/>
                    </a:cubicBezTo>
                    <a:lnTo>
                      <a:pt x="8835" y="2215"/>
                    </a:lnTo>
                    <a:cubicBezTo>
                      <a:pt x="9538" y="1858"/>
                      <a:pt x="10264" y="1560"/>
                      <a:pt x="11002" y="1310"/>
                    </a:cubicBezTo>
                    <a:lnTo>
                      <a:pt x="10847" y="858"/>
                    </a:lnTo>
                    <a:close/>
                    <a:moveTo>
                      <a:pt x="22682" y="1346"/>
                    </a:moveTo>
                    <a:lnTo>
                      <a:pt x="22492" y="1786"/>
                    </a:lnTo>
                    <a:cubicBezTo>
                      <a:pt x="23206" y="2096"/>
                      <a:pt x="23909" y="2465"/>
                      <a:pt x="24575" y="2870"/>
                    </a:cubicBezTo>
                    <a:lnTo>
                      <a:pt x="24825" y="2465"/>
                    </a:lnTo>
                    <a:cubicBezTo>
                      <a:pt x="24135" y="2048"/>
                      <a:pt x="23420" y="1667"/>
                      <a:pt x="22682" y="1346"/>
                    </a:cubicBezTo>
                    <a:close/>
                    <a:moveTo>
                      <a:pt x="204812" y="1393"/>
                    </a:moveTo>
                    <a:cubicBezTo>
                      <a:pt x="204074" y="1727"/>
                      <a:pt x="203360" y="2108"/>
                      <a:pt x="202669" y="2536"/>
                    </a:cubicBezTo>
                    <a:lnTo>
                      <a:pt x="202931" y="2941"/>
                    </a:lnTo>
                    <a:cubicBezTo>
                      <a:pt x="203586" y="2524"/>
                      <a:pt x="204288" y="2143"/>
                      <a:pt x="205003" y="1834"/>
                    </a:cubicBezTo>
                    <a:lnTo>
                      <a:pt x="204812" y="1393"/>
                    </a:lnTo>
                    <a:close/>
                    <a:moveTo>
                      <a:pt x="153472" y="1596"/>
                    </a:moveTo>
                    <a:lnTo>
                      <a:pt x="153270" y="2036"/>
                    </a:lnTo>
                    <a:cubicBezTo>
                      <a:pt x="153972" y="2370"/>
                      <a:pt x="154663" y="2763"/>
                      <a:pt x="155306" y="3191"/>
                    </a:cubicBezTo>
                    <a:lnTo>
                      <a:pt x="155580" y="2798"/>
                    </a:lnTo>
                    <a:cubicBezTo>
                      <a:pt x="154901" y="2346"/>
                      <a:pt x="154199" y="1953"/>
                      <a:pt x="153472" y="1596"/>
                    </a:cubicBezTo>
                    <a:close/>
                    <a:moveTo>
                      <a:pt x="74010" y="1655"/>
                    </a:moveTo>
                    <a:cubicBezTo>
                      <a:pt x="73296" y="2013"/>
                      <a:pt x="72593" y="2417"/>
                      <a:pt x="71927" y="2870"/>
                    </a:cubicBezTo>
                    <a:lnTo>
                      <a:pt x="72188" y="3263"/>
                    </a:lnTo>
                    <a:cubicBezTo>
                      <a:pt x="72843" y="2822"/>
                      <a:pt x="73522" y="2429"/>
                      <a:pt x="74224" y="2084"/>
                    </a:cubicBezTo>
                    <a:lnTo>
                      <a:pt x="74010" y="1655"/>
                    </a:lnTo>
                    <a:close/>
                    <a:moveTo>
                      <a:pt x="90203" y="2632"/>
                    </a:moveTo>
                    <a:lnTo>
                      <a:pt x="89941" y="3036"/>
                    </a:lnTo>
                    <a:cubicBezTo>
                      <a:pt x="90596" y="3453"/>
                      <a:pt x="91227" y="3929"/>
                      <a:pt x="91810" y="4453"/>
                    </a:cubicBezTo>
                    <a:lnTo>
                      <a:pt x="92131" y="4096"/>
                    </a:lnTo>
                    <a:cubicBezTo>
                      <a:pt x="91524" y="3560"/>
                      <a:pt x="90869" y="3072"/>
                      <a:pt x="90203" y="2632"/>
                    </a:cubicBezTo>
                    <a:close/>
                    <a:moveTo>
                      <a:pt x="137292" y="2703"/>
                    </a:moveTo>
                    <a:cubicBezTo>
                      <a:pt x="136625" y="3144"/>
                      <a:pt x="135982" y="3632"/>
                      <a:pt x="135375" y="4168"/>
                    </a:cubicBezTo>
                    <a:lnTo>
                      <a:pt x="135696" y="4525"/>
                    </a:lnTo>
                    <a:cubicBezTo>
                      <a:pt x="136280" y="4013"/>
                      <a:pt x="136911" y="3525"/>
                      <a:pt x="137554" y="3096"/>
                    </a:cubicBezTo>
                    <a:lnTo>
                      <a:pt x="137292" y="2703"/>
                    </a:lnTo>
                    <a:close/>
                    <a:moveTo>
                      <a:pt x="220945" y="2977"/>
                    </a:moveTo>
                    <a:lnTo>
                      <a:pt x="220671" y="3370"/>
                    </a:lnTo>
                    <a:cubicBezTo>
                      <a:pt x="221314" y="3810"/>
                      <a:pt x="221921" y="4310"/>
                      <a:pt x="222493" y="4846"/>
                    </a:cubicBezTo>
                    <a:lnTo>
                      <a:pt x="222826" y="4501"/>
                    </a:lnTo>
                    <a:cubicBezTo>
                      <a:pt x="222231" y="3953"/>
                      <a:pt x="221600" y="3441"/>
                      <a:pt x="220945" y="2977"/>
                    </a:cubicBezTo>
                    <a:close/>
                    <a:moveTo>
                      <a:pt x="6549" y="3048"/>
                    </a:moveTo>
                    <a:cubicBezTo>
                      <a:pt x="5894" y="3513"/>
                      <a:pt x="5275" y="4037"/>
                      <a:pt x="4692" y="4596"/>
                    </a:cubicBezTo>
                    <a:lnTo>
                      <a:pt x="5025" y="4941"/>
                    </a:lnTo>
                    <a:cubicBezTo>
                      <a:pt x="5585" y="4394"/>
                      <a:pt x="6192" y="3894"/>
                      <a:pt x="6835" y="3441"/>
                    </a:cubicBezTo>
                    <a:lnTo>
                      <a:pt x="6549" y="3048"/>
                    </a:lnTo>
                    <a:close/>
                    <a:moveTo>
                      <a:pt x="26778" y="3894"/>
                    </a:moveTo>
                    <a:lnTo>
                      <a:pt x="26468" y="4251"/>
                    </a:lnTo>
                    <a:cubicBezTo>
                      <a:pt x="27064" y="4763"/>
                      <a:pt x="27635" y="5311"/>
                      <a:pt x="28147" y="5894"/>
                    </a:cubicBezTo>
                    <a:lnTo>
                      <a:pt x="28504" y="5584"/>
                    </a:lnTo>
                    <a:cubicBezTo>
                      <a:pt x="27969" y="4977"/>
                      <a:pt x="27397" y="4406"/>
                      <a:pt x="26778" y="3894"/>
                    </a:cubicBezTo>
                    <a:close/>
                    <a:moveTo>
                      <a:pt x="200728" y="3965"/>
                    </a:moveTo>
                    <a:cubicBezTo>
                      <a:pt x="200121" y="4489"/>
                      <a:pt x="199538" y="5072"/>
                      <a:pt x="199014" y="5680"/>
                    </a:cubicBezTo>
                    <a:lnTo>
                      <a:pt x="199371" y="5989"/>
                    </a:lnTo>
                    <a:cubicBezTo>
                      <a:pt x="199883" y="5394"/>
                      <a:pt x="200443" y="4846"/>
                      <a:pt x="201038" y="4334"/>
                    </a:cubicBezTo>
                    <a:lnTo>
                      <a:pt x="200728" y="3965"/>
                    </a:lnTo>
                    <a:close/>
                    <a:moveTo>
                      <a:pt x="157473" y="4299"/>
                    </a:moveTo>
                    <a:lnTo>
                      <a:pt x="157151" y="4644"/>
                    </a:lnTo>
                    <a:cubicBezTo>
                      <a:pt x="157735" y="5180"/>
                      <a:pt x="158283" y="5751"/>
                      <a:pt x="158771" y="6346"/>
                    </a:cubicBezTo>
                    <a:lnTo>
                      <a:pt x="159140" y="6049"/>
                    </a:lnTo>
                    <a:cubicBezTo>
                      <a:pt x="158628" y="5430"/>
                      <a:pt x="158068" y="4834"/>
                      <a:pt x="157473" y="4299"/>
                    </a:cubicBezTo>
                    <a:close/>
                    <a:moveTo>
                      <a:pt x="70033" y="4382"/>
                    </a:moveTo>
                    <a:cubicBezTo>
                      <a:pt x="69438" y="4930"/>
                      <a:pt x="68890" y="5525"/>
                      <a:pt x="68378" y="6144"/>
                    </a:cubicBezTo>
                    <a:lnTo>
                      <a:pt x="68748" y="6442"/>
                    </a:lnTo>
                    <a:cubicBezTo>
                      <a:pt x="69248" y="5834"/>
                      <a:pt x="69783" y="5263"/>
                      <a:pt x="70355" y="4727"/>
                    </a:cubicBezTo>
                    <a:lnTo>
                      <a:pt x="70033" y="4382"/>
                    </a:lnTo>
                    <a:close/>
                    <a:moveTo>
                      <a:pt x="93822" y="5811"/>
                    </a:moveTo>
                    <a:lnTo>
                      <a:pt x="93465" y="6120"/>
                    </a:lnTo>
                    <a:cubicBezTo>
                      <a:pt x="93977" y="6715"/>
                      <a:pt x="94441" y="7358"/>
                      <a:pt x="94846" y="8013"/>
                    </a:cubicBezTo>
                    <a:lnTo>
                      <a:pt x="95251" y="7763"/>
                    </a:lnTo>
                    <a:cubicBezTo>
                      <a:pt x="94834" y="7085"/>
                      <a:pt x="94346" y="6430"/>
                      <a:pt x="93822" y="5811"/>
                    </a:cubicBezTo>
                    <a:close/>
                    <a:moveTo>
                      <a:pt x="133696" y="5906"/>
                    </a:moveTo>
                    <a:cubicBezTo>
                      <a:pt x="133172" y="6525"/>
                      <a:pt x="132696" y="7192"/>
                      <a:pt x="132279" y="7870"/>
                    </a:cubicBezTo>
                    <a:lnTo>
                      <a:pt x="132684" y="8120"/>
                    </a:lnTo>
                    <a:cubicBezTo>
                      <a:pt x="133101" y="7454"/>
                      <a:pt x="133553" y="6811"/>
                      <a:pt x="134065" y="6215"/>
                    </a:cubicBezTo>
                    <a:lnTo>
                      <a:pt x="133696" y="5906"/>
                    </a:lnTo>
                    <a:close/>
                    <a:moveTo>
                      <a:pt x="224457" y="6287"/>
                    </a:moveTo>
                    <a:lnTo>
                      <a:pt x="224076" y="6585"/>
                    </a:lnTo>
                    <a:cubicBezTo>
                      <a:pt x="224565" y="7204"/>
                      <a:pt x="225005" y="7858"/>
                      <a:pt x="225398" y="8525"/>
                    </a:cubicBezTo>
                    <a:lnTo>
                      <a:pt x="225803" y="8287"/>
                    </a:lnTo>
                    <a:cubicBezTo>
                      <a:pt x="225410" y="7597"/>
                      <a:pt x="224946" y="6918"/>
                      <a:pt x="224457" y="6287"/>
                    </a:cubicBezTo>
                    <a:close/>
                    <a:moveTo>
                      <a:pt x="3073" y="6394"/>
                    </a:moveTo>
                    <a:cubicBezTo>
                      <a:pt x="2573" y="7025"/>
                      <a:pt x="2132" y="7704"/>
                      <a:pt x="1727" y="8406"/>
                    </a:cubicBezTo>
                    <a:lnTo>
                      <a:pt x="2144" y="8632"/>
                    </a:lnTo>
                    <a:cubicBezTo>
                      <a:pt x="2525" y="7954"/>
                      <a:pt x="2966" y="7299"/>
                      <a:pt x="3442" y="6680"/>
                    </a:cubicBezTo>
                    <a:lnTo>
                      <a:pt x="3073" y="6394"/>
                    </a:lnTo>
                    <a:close/>
                    <a:moveTo>
                      <a:pt x="29969" y="7501"/>
                    </a:moveTo>
                    <a:lnTo>
                      <a:pt x="29576" y="7763"/>
                    </a:lnTo>
                    <a:cubicBezTo>
                      <a:pt x="30005" y="8418"/>
                      <a:pt x="30386" y="9109"/>
                      <a:pt x="30707" y="9823"/>
                    </a:cubicBezTo>
                    <a:lnTo>
                      <a:pt x="31136" y="9621"/>
                    </a:lnTo>
                    <a:cubicBezTo>
                      <a:pt x="30802" y="8894"/>
                      <a:pt x="30409" y="8180"/>
                      <a:pt x="29969" y="7501"/>
                    </a:cubicBezTo>
                    <a:close/>
                    <a:moveTo>
                      <a:pt x="197561" y="7608"/>
                    </a:moveTo>
                    <a:cubicBezTo>
                      <a:pt x="197121" y="8287"/>
                      <a:pt x="196740" y="9001"/>
                      <a:pt x="196406" y="9740"/>
                    </a:cubicBezTo>
                    <a:lnTo>
                      <a:pt x="196847" y="9930"/>
                    </a:lnTo>
                    <a:cubicBezTo>
                      <a:pt x="197168" y="9228"/>
                      <a:pt x="197537" y="8525"/>
                      <a:pt x="197966" y="7870"/>
                    </a:cubicBezTo>
                    <a:lnTo>
                      <a:pt x="197561" y="7608"/>
                    </a:lnTo>
                    <a:close/>
                    <a:moveTo>
                      <a:pt x="160533" y="8025"/>
                    </a:moveTo>
                    <a:lnTo>
                      <a:pt x="160128" y="8275"/>
                    </a:lnTo>
                    <a:cubicBezTo>
                      <a:pt x="160533" y="8942"/>
                      <a:pt x="160878" y="9644"/>
                      <a:pt x="161188" y="10371"/>
                    </a:cubicBezTo>
                    <a:lnTo>
                      <a:pt x="161628" y="10180"/>
                    </a:lnTo>
                    <a:cubicBezTo>
                      <a:pt x="161319" y="9442"/>
                      <a:pt x="160950" y="8716"/>
                      <a:pt x="160533" y="8025"/>
                    </a:cubicBezTo>
                    <a:close/>
                    <a:moveTo>
                      <a:pt x="66997" y="8132"/>
                    </a:moveTo>
                    <a:cubicBezTo>
                      <a:pt x="66593" y="8835"/>
                      <a:pt x="66235" y="9561"/>
                      <a:pt x="65926" y="10299"/>
                    </a:cubicBezTo>
                    <a:lnTo>
                      <a:pt x="66366" y="10490"/>
                    </a:lnTo>
                    <a:cubicBezTo>
                      <a:pt x="66664" y="9763"/>
                      <a:pt x="67021" y="9049"/>
                      <a:pt x="67414" y="8382"/>
                    </a:cubicBezTo>
                    <a:lnTo>
                      <a:pt x="66997" y="8132"/>
                    </a:lnTo>
                    <a:close/>
                    <a:moveTo>
                      <a:pt x="96382" y="9906"/>
                    </a:moveTo>
                    <a:lnTo>
                      <a:pt x="95953" y="10097"/>
                    </a:lnTo>
                    <a:cubicBezTo>
                      <a:pt x="96263" y="10811"/>
                      <a:pt x="96525" y="11561"/>
                      <a:pt x="96727" y="12311"/>
                    </a:cubicBezTo>
                    <a:lnTo>
                      <a:pt x="97192" y="12180"/>
                    </a:lnTo>
                    <a:cubicBezTo>
                      <a:pt x="96977" y="11407"/>
                      <a:pt x="96703" y="10645"/>
                      <a:pt x="96382" y="9906"/>
                    </a:cubicBezTo>
                    <a:close/>
                    <a:moveTo>
                      <a:pt x="131172" y="10025"/>
                    </a:moveTo>
                    <a:cubicBezTo>
                      <a:pt x="130851" y="10764"/>
                      <a:pt x="130589" y="11538"/>
                      <a:pt x="130386" y="12311"/>
                    </a:cubicBezTo>
                    <a:lnTo>
                      <a:pt x="130839" y="12430"/>
                    </a:lnTo>
                    <a:cubicBezTo>
                      <a:pt x="131041" y="11680"/>
                      <a:pt x="131303" y="10930"/>
                      <a:pt x="131601" y="10204"/>
                    </a:cubicBezTo>
                    <a:lnTo>
                      <a:pt x="131172" y="10025"/>
                    </a:lnTo>
                    <a:close/>
                    <a:moveTo>
                      <a:pt x="226851" y="10466"/>
                    </a:moveTo>
                    <a:lnTo>
                      <a:pt x="226410" y="10645"/>
                    </a:lnTo>
                    <a:cubicBezTo>
                      <a:pt x="226696" y="11371"/>
                      <a:pt x="226934" y="12133"/>
                      <a:pt x="227113" y="12895"/>
                    </a:cubicBezTo>
                    <a:lnTo>
                      <a:pt x="227577" y="12788"/>
                    </a:lnTo>
                    <a:cubicBezTo>
                      <a:pt x="227386" y="12002"/>
                      <a:pt x="227148" y="11216"/>
                      <a:pt x="226851" y="10466"/>
                    </a:cubicBezTo>
                    <a:close/>
                    <a:moveTo>
                      <a:pt x="703" y="10597"/>
                    </a:moveTo>
                    <a:cubicBezTo>
                      <a:pt x="406" y="11347"/>
                      <a:pt x="179" y="12121"/>
                      <a:pt x="1" y="12907"/>
                    </a:cubicBezTo>
                    <a:lnTo>
                      <a:pt x="465" y="13014"/>
                    </a:lnTo>
                    <a:cubicBezTo>
                      <a:pt x="632" y="12252"/>
                      <a:pt x="858" y="11490"/>
                      <a:pt x="1144" y="10764"/>
                    </a:cubicBezTo>
                    <a:lnTo>
                      <a:pt x="703" y="10597"/>
                    </a:lnTo>
                    <a:close/>
                    <a:moveTo>
                      <a:pt x="31981" y="11895"/>
                    </a:moveTo>
                    <a:lnTo>
                      <a:pt x="31529" y="12026"/>
                    </a:lnTo>
                    <a:cubicBezTo>
                      <a:pt x="31743" y="12776"/>
                      <a:pt x="31910" y="13550"/>
                      <a:pt x="32017" y="14324"/>
                    </a:cubicBezTo>
                    <a:lnTo>
                      <a:pt x="32493" y="14252"/>
                    </a:lnTo>
                    <a:cubicBezTo>
                      <a:pt x="32374" y="13454"/>
                      <a:pt x="32207" y="12657"/>
                      <a:pt x="31981" y="11895"/>
                    </a:cubicBezTo>
                    <a:close/>
                    <a:moveTo>
                      <a:pt x="195585" y="12014"/>
                    </a:moveTo>
                    <a:cubicBezTo>
                      <a:pt x="195359" y="12788"/>
                      <a:pt x="195204" y="13585"/>
                      <a:pt x="195097" y="14383"/>
                    </a:cubicBezTo>
                    <a:lnTo>
                      <a:pt x="195573" y="14443"/>
                    </a:lnTo>
                    <a:cubicBezTo>
                      <a:pt x="195668" y="13669"/>
                      <a:pt x="195823" y="12895"/>
                      <a:pt x="196037" y="12145"/>
                    </a:cubicBezTo>
                    <a:lnTo>
                      <a:pt x="195585" y="12014"/>
                    </a:lnTo>
                    <a:close/>
                    <a:moveTo>
                      <a:pt x="162378" y="12478"/>
                    </a:moveTo>
                    <a:lnTo>
                      <a:pt x="161926" y="12597"/>
                    </a:lnTo>
                    <a:cubicBezTo>
                      <a:pt x="162104" y="13359"/>
                      <a:pt x="162247" y="14133"/>
                      <a:pt x="162319" y="14907"/>
                    </a:cubicBezTo>
                    <a:lnTo>
                      <a:pt x="162795" y="14871"/>
                    </a:lnTo>
                    <a:cubicBezTo>
                      <a:pt x="162712" y="14062"/>
                      <a:pt x="162581" y="13264"/>
                      <a:pt x="162378" y="12478"/>
                    </a:cubicBezTo>
                    <a:close/>
                    <a:moveTo>
                      <a:pt x="65188" y="12609"/>
                    </a:moveTo>
                    <a:cubicBezTo>
                      <a:pt x="64997" y="13395"/>
                      <a:pt x="64866" y="14193"/>
                      <a:pt x="64795" y="14990"/>
                    </a:cubicBezTo>
                    <a:lnTo>
                      <a:pt x="65271" y="15038"/>
                    </a:lnTo>
                    <a:cubicBezTo>
                      <a:pt x="65342" y="14264"/>
                      <a:pt x="65473" y="13478"/>
                      <a:pt x="65652" y="12716"/>
                    </a:cubicBezTo>
                    <a:lnTo>
                      <a:pt x="65188" y="12609"/>
                    </a:lnTo>
                    <a:close/>
                    <a:moveTo>
                      <a:pt x="97644" y="14562"/>
                    </a:moveTo>
                    <a:lnTo>
                      <a:pt x="97168" y="14621"/>
                    </a:lnTo>
                    <a:cubicBezTo>
                      <a:pt x="97251" y="15240"/>
                      <a:pt x="97287" y="15883"/>
                      <a:pt x="97287" y="16514"/>
                    </a:cubicBezTo>
                    <a:cubicBezTo>
                      <a:pt x="97287" y="16669"/>
                      <a:pt x="97287" y="16824"/>
                      <a:pt x="97287" y="16979"/>
                    </a:cubicBezTo>
                    <a:lnTo>
                      <a:pt x="97763" y="16967"/>
                    </a:lnTo>
                    <a:cubicBezTo>
                      <a:pt x="97763" y="16812"/>
                      <a:pt x="97763" y="16669"/>
                      <a:pt x="97763" y="16514"/>
                    </a:cubicBezTo>
                    <a:cubicBezTo>
                      <a:pt x="97763" y="15859"/>
                      <a:pt x="97715" y="15205"/>
                      <a:pt x="97644" y="14562"/>
                    </a:cubicBezTo>
                    <a:close/>
                    <a:moveTo>
                      <a:pt x="129946" y="14693"/>
                    </a:moveTo>
                    <a:cubicBezTo>
                      <a:pt x="129874" y="15288"/>
                      <a:pt x="129839" y="15907"/>
                      <a:pt x="129839" y="16514"/>
                    </a:cubicBezTo>
                    <a:cubicBezTo>
                      <a:pt x="129839" y="16717"/>
                      <a:pt x="129839" y="16895"/>
                      <a:pt x="129827" y="17086"/>
                    </a:cubicBezTo>
                    <a:lnTo>
                      <a:pt x="130303" y="17110"/>
                    </a:lnTo>
                    <a:cubicBezTo>
                      <a:pt x="130315" y="16907"/>
                      <a:pt x="130315" y="16717"/>
                      <a:pt x="130315" y="16514"/>
                    </a:cubicBezTo>
                    <a:cubicBezTo>
                      <a:pt x="130315" y="15919"/>
                      <a:pt x="130350" y="15324"/>
                      <a:pt x="130410" y="14740"/>
                    </a:cubicBezTo>
                    <a:lnTo>
                      <a:pt x="129946" y="14693"/>
                    </a:lnTo>
                    <a:close/>
                    <a:moveTo>
                      <a:pt x="32172" y="16669"/>
                    </a:moveTo>
                    <a:cubicBezTo>
                      <a:pt x="32172" y="17479"/>
                      <a:pt x="32243" y="18288"/>
                      <a:pt x="32362" y="19074"/>
                    </a:cubicBezTo>
                    <a:lnTo>
                      <a:pt x="32838" y="19003"/>
                    </a:lnTo>
                    <a:cubicBezTo>
                      <a:pt x="32719" y="18241"/>
                      <a:pt x="32648" y="17443"/>
                      <a:pt x="32648" y="16669"/>
                    </a:cubicBezTo>
                    <a:close/>
                    <a:moveTo>
                      <a:pt x="194954" y="16788"/>
                    </a:moveTo>
                    <a:cubicBezTo>
                      <a:pt x="194942" y="17574"/>
                      <a:pt x="194870" y="18360"/>
                      <a:pt x="194751" y="19134"/>
                    </a:cubicBezTo>
                    <a:lnTo>
                      <a:pt x="195216" y="19205"/>
                    </a:lnTo>
                    <a:cubicBezTo>
                      <a:pt x="195347" y="18419"/>
                      <a:pt x="195418" y="17610"/>
                      <a:pt x="195430" y="16800"/>
                    </a:cubicBezTo>
                    <a:lnTo>
                      <a:pt x="194954" y="16788"/>
                    </a:lnTo>
                    <a:close/>
                    <a:moveTo>
                      <a:pt x="162890" y="17264"/>
                    </a:moveTo>
                    <a:lnTo>
                      <a:pt x="162414" y="17288"/>
                    </a:lnTo>
                    <a:cubicBezTo>
                      <a:pt x="162462" y="18086"/>
                      <a:pt x="162557" y="18896"/>
                      <a:pt x="162700" y="19681"/>
                    </a:cubicBezTo>
                    <a:lnTo>
                      <a:pt x="163176" y="19598"/>
                    </a:lnTo>
                    <a:cubicBezTo>
                      <a:pt x="163021" y="18824"/>
                      <a:pt x="162926" y="18038"/>
                      <a:pt x="162890" y="17264"/>
                    </a:cubicBezTo>
                    <a:close/>
                    <a:moveTo>
                      <a:pt x="64699" y="17383"/>
                    </a:moveTo>
                    <a:cubicBezTo>
                      <a:pt x="64664" y="18169"/>
                      <a:pt x="64557" y="18955"/>
                      <a:pt x="64402" y="19717"/>
                    </a:cubicBezTo>
                    <a:lnTo>
                      <a:pt x="64866" y="19812"/>
                    </a:lnTo>
                    <a:cubicBezTo>
                      <a:pt x="65033" y="19027"/>
                      <a:pt x="65128" y="18217"/>
                      <a:pt x="65176" y="17419"/>
                    </a:cubicBezTo>
                    <a:lnTo>
                      <a:pt x="64699" y="17383"/>
                    </a:lnTo>
                    <a:close/>
                    <a:moveTo>
                      <a:pt x="98001" y="19300"/>
                    </a:moveTo>
                    <a:lnTo>
                      <a:pt x="97537" y="19384"/>
                    </a:lnTo>
                    <a:cubicBezTo>
                      <a:pt x="97668" y="20170"/>
                      <a:pt x="97870" y="20967"/>
                      <a:pt x="98120" y="21729"/>
                    </a:cubicBezTo>
                    <a:lnTo>
                      <a:pt x="98573" y="21574"/>
                    </a:lnTo>
                    <a:cubicBezTo>
                      <a:pt x="98323" y="20836"/>
                      <a:pt x="98132" y="20074"/>
                      <a:pt x="98001" y="19300"/>
                    </a:cubicBezTo>
                    <a:close/>
                    <a:moveTo>
                      <a:pt x="129577" y="19419"/>
                    </a:moveTo>
                    <a:cubicBezTo>
                      <a:pt x="129434" y="20193"/>
                      <a:pt x="129243" y="20955"/>
                      <a:pt x="128981" y="21694"/>
                    </a:cubicBezTo>
                    <a:lnTo>
                      <a:pt x="129434" y="21848"/>
                    </a:lnTo>
                    <a:cubicBezTo>
                      <a:pt x="129696" y="21086"/>
                      <a:pt x="129898" y="20300"/>
                      <a:pt x="130053" y="19515"/>
                    </a:cubicBezTo>
                    <a:lnTo>
                      <a:pt x="129577" y="19419"/>
                    </a:lnTo>
                    <a:close/>
                    <a:moveTo>
                      <a:pt x="33362" y="21289"/>
                    </a:moveTo>
                    <a:lnTo>
                      <a:pt x="32910" y="21432"/>
                    </a:lnTo>
                    <a:cubicBezTo>
                      <a:pt x="33148" y="22205"/>
                      <a:pt x="33446" y="22956"/>
                      <a:pt x="33803" y="23682"/>
                    </a:cubicBezTo>
                    <a:lnTo>
                      <a:pt x="34231" y="23479"/>
                    </a:lnTo>
                    <a:cubicBezTo>
                      <a:pt x="33886" y="22777"/>
                      <a:pt x="33600" y="22039"/>
                      <a:pt x="33362" y="21289"/>
                    </a:cubicBezTo>
                    <a:close/>
                    <a:moveTo>
                      <a:pt x="194204" y="21408"/>
                    </a:moveTo>
                    <a:cubicBezTo>
                      <a:pt x="193966" y="22158"/>
                      <a:pt x="193668" y="22884"/>
                      <a:pt x="193323" y="23587"/>
                    </a:cubicBezTo>
                    <a:lnTo>
                      <a:pt x="193751" y="23801"/>
                    </a:lnTo>
                    <a:cubicBezTo>
                      <a:pt x="194097" y="23075"/>
                      <a:pt x="194406" y="22325"/>
                      <a:pt x="194656" y="21563"/>
                    </a:cubicBezTo>
                    <a:lnTo>
                      <a:pt x="194204" y="21408"/>
                    </a:lnTo>
                    <a:close/>
                    <a:moveTo>
                      <a:pt x="163795" y="21860"/>
                    </a:moveTo>
                    <a:lnTo>
                      <a:pt x="163343" y="22015"/>
                    </a:lnTo>
                    <a:cubicBezTo>
                      <a:pt x="163605" y="22777"/>
                      <a:pt x="163938" y="23527"/>
                      <a:pt x="164319" y="24241"/>
                    </a:cubicBezTo>
                    <a:lnTo>
                      <a:pt x="164736" y="24015"/>
                    </a:lnTo>
                    <a:cubicBezTo>
                      <a:pt x="164367" y="23325"/>
                      <a:pt x="164057" y="22598"/>
                      <a:pt x="163795" y="21860"/>
                    </a:cubicBezTo>
                    <a:close/>
                    <a:moveTo>
                      <a:pt x="63771" y="21979"/>
                    </a:moveTo>
                    <a:cubicBezTo>
                      <a:pt x="63509" y="22717"/>
                      <a:pt x="63175" y="23432"/>
                      <a:pt x="62806" y="24122"/>
                    </a:cubicBezTo>
                    <a:lnTo>
                      <a:pt x="63223" y="24349"/>
                    </a:lnTo>
                    <a:cubicBezTo>
                      <a:pt x="63616" y="23634"/>
                      <a:pt x="63937" y="22896"/>
                      <a:pt x="64211" y="22146"/>
                    </a:cubicBezTo>
                    <a:lnTo>
                      <a:pt x="63771" y="21979"/>
                    </a:lnTo>
                    <a:close/>
                    <a:moveTo>
                      <a:pt x="99478" y="23741"/>
                    </a:moveTo>
                    <a:lnTo>
                      <a:pt x="99049" y="23968"/>
                    </a:lnTo>
                    <a:cubicBezTo>
                      <a:pt x="99418" y="24682"/>
                      <a:pt x="99835" y="25373"/>
                      <a:pt x="100299" y="26039"/>
                    </a:cubicBezTo>
                    <a:lnTo>
                      <a:pt x="100692" y="25765"/>
                    </a:lnTo>
                    <a:cubicBezTo>
                      <a:pt x="100240" y="25123"/>
                      <a:pt x="99835" y="24444"/>
                      <a:pt x="99478" y="23741"/>
                    </a:cubicBezTo>
                    <a:close/>
                    <a:moveTo>
                      <a:pt x="128064" y="23860"/>
                    </a:moveTo>
                    <a:cubicBezTo>
                      <a:pt x="127707" y="24551"/>
                      <a:pt x="127291" y="25230"/>
                      <a:pt x="126838" y="25861"/>
                    </a:cubicBezTo>
                    <a:lnTo>
                      <a:pt x="127231" y="26135"/>
                    </a:lnTo>
                    <a:cubicBezTo>
                      <a:pt x="127695" y="25480"/>
                      <a:pt x="128124" y="24789"/>
                      <a:pt x="128493" y="24075"/>
                    </a:cubicBezTo>
                    <a:lnTo>
                      <a:pt x="128064" y="23860"/>
                    </a:lnTo>
                    <a:close/>
                    <a:moveTo>
                      <a:pt x="35398" y="25515"/>
                    </a:moveTo>
                    <a:lnTo>
                      <a:pt x="35005" y="25777"/>
                    </a:lnTo>
                    <a:cubicBezTo>
                      <a:pt x="35458" y="26444"/>
                      <a:pt x="35970" y="27087"/>
                      <a:pt x="36505" y="27682"/>
                    </a:cubicBezTo>
                    <a:lnTo>
                      <a:pt x="36863" y="27361"/>
                    </a:lnTo>
                    <a:cubicBezTo>
                      <a:pt x="36339" y="26777"/>
                      <a:pt x="35839" y="26158"/>
                      <a:pt x="35398" y="25515"/>
                    </a:cubicBezTo>
                    <a:close/>
                    <a:moveTo>
                      <a:pt x="192132" y="25611"/>
                    </a:moveTo>
                    <a:cubicBezTo>
                      <a:pt x="191680" y="26254"/>
                      <a:pt x="191191" y="26873"/>
                      <a:pt x="190656" y="27444"/>
                    </a:cubicBezTo>
                    <a:lnTo>
                      <a:pt x="191001" y="27766"/>
                    </a:lnTo>
                    <a:cubicBezTo>
                      <a:pt x="191561" y="27182"/>
                      <a:pt x="192061" y="26551"/>
                      <a:pt x="192525" y="25885"/>
                    </a:cubicBezTo>
                    <a:lnTo>
                      <a:pt x="192132" y="25611"/>
                    </a:lnTo>
                    <a:close/>
                    <a:moveTo>
                      <a:pt x="165986" y="26004"/>
                    </a:moveTo>
                    <a:lnTo>
                      <a:pt x="165605" y="26289"/>
                    </a:lnTo>
                    <a:cubicBezTo>
                      <a:pt x="166081" y="26932"/>
                      <a:pt x="166605" y="27551"/>
                      <a:pt x="167177" y="28123"/>
                    </a:cubicBezTo>
                    <a:lnTo>
                      <a:pt x="167510" y="27789"/>
                    </a:lnTo>
                    <a:cubicBezTo>
                      <a:pt x="166962" y="27230"/>
                      <a:pt x="166450" y="26635"/>
                      <a:pt x="165986" y="26004"/>
                    </a:cubicBezTo>
                    <a:close/>
                    <a:moveTo>
                      <a:pt x="61544" y="26099"/>
                    </a:moveTo>
                    <a:cubicBezTo>
                      <a:pt x="61080" y="26730"/>
                      <a:pt x="60556" y="27325"/>
                      <a:pt x="60008" y="27873"/>
                    </a:cubicBezTo>
                    <a:lnTo>
                      <a:pt x="60342" y="28218"/>
                    </a:lnTo>
                    <a:cubicBezTo>
                      <a:pt x="60913" y="27647"/>
                      <a:pt x="61449" y="27028"/>
                      <a:pt x="61925" y="26385"/>
                    </a:cubicBezTo>
                    <a:lnTo>
                      <a:pt x="61544" y="26099"/>
                    </a:lnTo>
                    <a:close/>
                    <a:moveTo>
                      <a:pt x="102180" y="27575"/>
                    </a:moveTo>
                    <a:lnTo>
                      <a:pt x="101835" y="27909"/>
                    </a:lnTo>
                    <a:cubicBezTo>
                      <a:pt x="102395" y="28480"/>
                      <a:pt x="103002" y="29028"/>
                      <a:pt x="103633" y="29528"/>
                    </a:cubicBezTo>
                    <a:lnTo>
                      <a:pt x="103919" y="29159"/>
                    </a:lnTo>
                    <a:cubicBezTo>
                      <a:pt x="103311" y="28671"/>
                      <a:pt x="102728" y="28135"/>
                      <a:pt x="102180" y="27575"/>
                    </a:cubicBezTo>
                    <a:close/>
                    <a:moveTo>
                      <a:pt x="125338" y="27659"/>
                    </a:moveTo>
                    <a:cubicBezTo>
                      <a:pt x="124790" y="28230"/>
                      <a:pt x="124195" y="28754"/>
                      <a:pt x="123576" y="29230"/>
                    </a:cubicBezTo>
                    <a:lnTo>
                      <a:pt x="123873" y="29611"/>
                    </a:lnTo>
                    <a:cubicBezTo>
                      <a:pt x="124505" y="29111"/>
                      <a:pt x="125112" y="28575"/>
                      <a:pt x="125671" y="27992"/>
                    </a:cubicBezTo>
                    <a:lnTo>
                      <a:pt x="125338" y="27659"/>
                    </a:lnTo>
                    <a:close/>
                    <a:moveTo>
                      <a:pt x="38577" y="28968"/>
                    </a:moveTo>
                    <a:lnTo>
                      <a:pt x="38268" y="29337"/>
                    </a:lnTo>
                    <a:cubicBezTo>
                      <a:pt x="38899" y="29849"/>
                      <a:pt x="39565" y="30314"/>
                      <a:pt x="40256" y="30718"/>
                    </a:cubicBezTo>
                    <a:lnTo>
                      <a:pt x="40494" y="30314"/>
                    </a:lnTo>
                    <a:cubicBezTo>
                      <a:pt x="39827" y="29909"/>
                      <a:pt x="39184" y="29456"/>
                      <a:pt x="38577" y="28968"/>
                    </a:cubicBezTo>
                    <a:close/>
                    <a:moveTo>
                      <a:pt x="188929" y="29040"/>
                    </a:moveTo>
                    <a:cubicBezTo>
                      <a:pt x="188322" y="29528"/>
                      <a:pt x="187667" y="29980"/>
                      <a:pt x="187000" y="30373"/>
                    </a:cubicBezTo>
                    <a:lnTo>
                      <a:pt x="187239" y="30790"/>
                    </a:lnTo>
                    <a:cubicBezTo>
                      <a:pt x="187929" y="30385"/>
                      <a:pt x="188608" y="29921"/>
                      <a:pt x="189227" y="29421"/>
                    </a:cubicBezTo>
                    <a:lnTo>
                      <a:pt x="188929" y="29040"/>
                    </a:lnTo>
                    <a:close/>
                    <a:moveTo>
                      <a:pt x="169284" y="29337"/>
                    </a:moveTo>
                    <a:lnTo>
                      <a:pt x="168998" y="29718"/>
                    </a:lnTo>
                    <a:cubicBezTo>
                      <a:pt x="169641" y="30206"/>
                      <a:pt x="170320" y="30647"/>
                      <a:pt x="171022" y="31028"/>
                    </a:cubicBezTo>
                    <a:lnTo>
                      <a:pt x="171248" y="30611"/>
                    </a:lnTo>
                    <a:cubicBezTo>
                      <a:pt x="170570" y="30230"/>
                      <a:pt x="169903" y="29802"/>
                      <a:pt x="169284" y="29337"/>
                    </a:cubicBezTo>
                    <a:close/>
                    <a:moveTo>
                      <a:pt x="58222" y="29409"/>
                    </a:moveTo>
                    <a:cubicBezTo>
                      <a:pt x="57591" y="29873"/>
                      <a:pt x="56925" y="30302"/>
                      <a:pt x="56246" y="30671"/>
                    </a:cubicBezTo>
                    <a:lnTo>
                      <a:pt x="56460" y="31088"/>
                    </a:lnTo>
                    <a:cubicBezTo>
                      <a:pt x="57175" y="30707"/>
                      <a:pt x="57865" y="30266"/>
                      <a:pt x="58508" y="29790"/>
                    </a:cubicBezTo>
                    <a:lnTo>
                      <a:pt x="58222" y="29409"/>
                    </a:lnTo>
                    <a:close/>
                    <a:moveTo>
                      <a:pt x="105871" y="30456"/>
                    </a:moveTo>
                    <a:lnTo>
                      <a:pt x="105633" y="30873"/>
                    </a:lnTo>
                    <a:cubicBezTo>
                      <a:pt x="106336" y="31278"/>
                      <a:pt x="107074" y="31623"/>
                      <a:pt x="107824" y="31909"/>
                    </a:cubicBezTo>
                    <a:lnTo>
                      <a:pt x="107991" y="31469"/>
                    </a:lnTo>
                    <a:cubicBezTo>
                      <a:pt x="107264" y="31183"/>
                      <a:pt x="106550" y="30849"/>
                      <a:pt x="105871" y="30456"/>
                    </a:cubicBezTo>
                    <a:close/>
                    <a:moveTo>
                      <a:pt x="121623" y="30528"/>
                    </a:moveTo>
                    <a:cubicBezTo>
                      <a:pt x="120933" y="30909"/>
                      <a:pt x="120218" y="31242"/>
                      <a:pt x="119492" y="31516"/>
                    </a:cubicBezTo>
                    <a:lnTo>
                      <a:pt x="119659" y="31957"/>
                    </a:lnTo>
                    <a:cubicBezTo>
                      <a:pt x="120409" y="31671"/>
                      <a:pt x="121147" y="31338"/>
                      <a:pt x="121849" y="30945"/>
                    </a:cubicBezTo>
                    <a:lnTo>
                      <a:pt x="121623" y="30528"/>
                    </a:lnTo>
                    <a:close/>
                    <a:moveTo>
                      <a:pt x="42601" y="31361"/>
                    </a:moveTo>
                    <a:lnTo>
                      <a:pt x="42423" y="31802"/>
                    </a:lnTo>
                    <a:cubicBezTo>
                      <a:pt x="43161" y="32111"/>
                      <a:pt x="43935" y="32361"/>
                      <a:pt x="44721" y="32552"/>
                    </a:cubicBezTo>
                    <a:lnTo>
                      <a:pt x="44828" y="32088"/>
                    </a:lnTo>
                    <a:cubicBezTo>
                      <a:pt x="44078" y="31897"/>
                      <a:pt x="43316" y="31659"/>
                      <a:pt x="42601" y="31361"/>
                    </a:cubicBezTo>
                    <a:close/>
                    <a:moveTo>
                      <a:pt x="184881" y="31409"/>
                    </a:moveTo>
                    <a:cubicBezTo>
                      <a:pt x="184167" y="31695"/>
                      <a:pt x="183405" y="31933"/>
                      <a:pt x="182643" y="32123"/>
                    </a:cubicBezTo>
                    <a:lnTo>
                      <a:pt x="182762" y="32576"/>
                    </a:lnTo>
                    <a:cubicBezTo>
                      <a:pt x="183536" y="32397"/>
                      <a:pt x="184322" y="32147"/>
                      <a:pt x="185060" y="31850"/>
                    </a:cubicBezTo>
                    <a:lnTo>
                      <a:pt x="184881" y="31409"/>
                    </a:lnTo>
                    <a:close/>
                    <a:moveTo>
                      <a:pt x="173392" y="31576"/>
                    </a:moveTo>
                    <a:lnTo>
                      <a:pt x="173225" y="32028"/>
                    </a:lnTo>
                    <a:cubicBezTo>
                      <a:pt x="173987" y="32302"/>
                      <a:pt x="174761" y="32528"/>
                      <a:pt x="175559" y="32683"/>
                    </a:cubicBezTo>
                    <a:lnTo>
                      <a:pt x="175654" y="32219"/>
                    </a:lnTo>
                    <a:cubicBezTo>
                      <a:pt x="174880" y="32064"/>
                      <a:pt x="174130" y="31850"/>
                      <a:pt x="173392" y="31576"/>
                    </a:cubicBezTo>
                    <a:close/>
                    <a:moveTo>
                      <a:pt x="54091" y="31623"/>
                    </a:moveTo>
                    <a:cubicBezTo>
                      <a:pt x="53353" y="31885"/>
                      <a:pt x="52591" y="32088"/>
                      <a:pt x="51829" y="32242"/>
                    </a:cubicBezTo>
                    <a:lnTo>
                      <a:pt x="51924" y="32719"/>
                    </a:lnTo>
                    <a:cubicBezTo>
                      <a:pt x="52710" y="32552"/>
                      <a:pt x="53496" y="32338"/>
                      <a:pt x="54258" y="32064"/>
                    </a:cubicBezTo>
                    <a:lnTo>
                      <a:pt x="54091" y="31623"/>
                    </a:lnTo>
                    <a:close/>
                    <a:moveTo>
                      <a:pt x="110241" y="32159"/>
                    </a:moveTo>
                    <a:lnTo>
                      <a:pt x="110134" y="32623"/>
                    </a:lnTo>
                    <a:cubicBezTo>
                      <a:pt x="110919" y="32802"/>
                      <a:pt x="111717" y="32921"/>
                      <a:pt x="112527" y="32981"/>
                    </a:cubicBezTo>
                    <a:lnTo>
                      <a:pt x="112563" y="32504"/>
                    </a:lnTo>
                    <a:cubicBezTo>
                      <a:pt x="111777" y="32445"/>
                      <a:pt x="111003" y="32326"/>
                      <a:pt x="110241" y="32159"/>
                    </a:cubicBezTo>
                    <a:close/>
                    <a:moveTo>
                      <a:pt x="117242" y="32183"/>
                    </a:moveTo>
                    <a:cubicBezTo>
                      <a:pt x="116480" y="32350"/>
                      <a:pt x="115694" y="32469"/>
                      <a:pt x="114908" y="32516"/>
                    </a:cubicBezTo>
                    <a:lnTo>
                      <a:pt x="114944" y="32993"/>
                    </a:lnTo>
                    <a:cubicBezTo>
                      <a:pt x="115753" y="32933"/>
                      <a:pt x="116551" y="32826"/>
                      <a:pt x="117337" y="32647"/>
                    </a:cubicBezTo>
                    <a:lnTo>
                      <a:pt x="117242" y="32183"/>
                    </a:lnTo>
                    <a:close/>
                    <a:moveTo>
                      <a:pt x="47150" y="32481"/>
                    </a:moveTo>
                    <a:lnTo>
                      <a:pt x="47102" y="32957"/>
                    </a:lnTo>
                    <a:cubicBezTo>
                      <a:pt x="47626" y="33004"/>
                      <a:pt x="48150" y="33028"/>
                      <a:pt x="48686" y="33028"/>
                    </a:cubicBezTo>
                    <a:cubicBezTo>
                      <a:pt x="48959" y="33028"/>
                      <a:pt x="49245" y="33028"/>
                      <a:pt x="49519" y="33004"/>
                    </a:cubicBezTo>
                    <a:lnTo>
                      <a:pt x="49495" y="32528"/>
                    </a:lnTo>
                    <a:cubicBezTo>
                      <a:pt x="49221" y="32552"/>
                      <a:pt x="48947" y="32552"/>
                      <a:pt x="48686" y="32552"/>
                    </a:cubicBezTo>
                    <a:cubicBezTo>
                      <a:pt x="48174" y="32552"/>
                      <a:pt x="47650" y="32528"/>
                      <a:pt x="47150" y="32481"/>
                    </a:cubicBezTo>
                    <a:close/>
                    <a:moveTo>
                      <a:pt x="180333" y="32492"/>
                    </a:moveTo>
                    <a:cubicBezTo>
                      <a:pt x="179857" y="32528"/>
                      <a:pt x="179392" y="32552"/>
                      <a:pt x="178916" y="32552"/>
                    </a:cubicBezTo>
                    <a:cubicBezTo>
                      <a:pt x="178607" y="32552"/>
                      <a:pt x="178297" y="32540"/>
                      <a:pt x="177975" y="32528"/>
                    </a:cubicBezTo>
                    <a:lnTo>
                      <a:pt x="177952" y="33004"/>
                    </a:lnTo>
                    <a:cubicBezTo>
                      <a:pt x="178273" y="33016"/>
                      <a:pt x="178595" y="33028"/>
                      <a:pt x="178916" y="33028"/>
                    </a:cubicBezTo>
                    <a:cubicBezTo>
                      <a:pt x="179404" y="33028"/>
                      <a:pt x="179892" y="33004"/>
                      <a:pt x="180369" y="32969"/>
                    </a:cubicBezTo>
                    <a:lnTo>
                      <a:pt x="180333" y="32492"/>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Lora" pitchFamily="2" charset="0"/>
                  <a:ea typeface="Roboto" pitchFamily="2" charset="0"/>
                </a:endParaRPr>
              </a:p>
            </p:txBody>
          </p:sp>
          <p:sp>
            <p:nvSpPr>
              <p:cNvPr id="68" name="Google Shape;234;p17">
                <a:extLst>
                  <a:ext uri="{FF2B5EF4-FFF2-40B4-BE49-F238E27FC236}">
                    <a16:creationId xmlns:a16="http://schemas.microsoft.com/office/drawing/2014/main" id="{339A5AC5-EC1B-4401-A80C-A81426A3F961}"/>
                  </a:ext>
                </a:extLst>
              </p:cNvPr>
              <p:cNvSpPr/>
              <p:nvPr/>
            </p:nvSpPr>
            <p:spPr>
              <a:xfrm>
                <a:off x="1695506" y="3163849"/>
                <a:ext cx="653939" cy="980461"/>
              </a:xfrm>
              <a:custGeom>
                <a:avLst/>
                <a:gdLst/>
                <a:ahLst/>
                <a:cxnLst/>
                <a:rect l="l" t="t" r="r" b="b"/>
                <a:pathLst>
                  <a:path w="18265" h="27385" extrusionOk="0">
                    <a:moveTo>
                      <a:pt x="9133" y="0"/>
                    </a:moveTo>
                    <a:cubicBezTo>
                      <a:pt x="4084" y="0"/>
                      <a:pt x="1" y="4084"/>
                      <a:pt x="1" y="9132"/>
                    </a:cubicBezTo>
                    <a:cubicBezTo>
                      <a:pt x="1" y="14061"/>
                      <a:pt x="3894" y="18074"/>
                      <a:pt x="8775" y="18252"/>
                    </a:cubicBezTo>
                    <a:lnTo>
                      <a:pt x="8775" y="27051"/>
                    </a:lnTo>
                    <a:cubicBezTo>
                      <a:pt x="8775" y="27230"/>
                      <a:pt x="8930" y="27384"/>
                      <a:pt x="9109" y="27384"/>
                    </a:cubicBezTo>
                    <a:lnTo>
                      <a:pt x="9180" y="27384"/>
                    </a:lnTo>
                    <a:cubicBezTo>
                      <a:pt x="9371" y="27384"/>
                      <a:pt x="9526" y="27230"/>
                      <a:pt x="9526" y="27051"/>
                    </a:cubicBezTo>
                    <a:lnTo>
                      <a:pt x="9526" y="18252"/>
                    </a:lnTo>
                    <a:cubicBezTo>
                      <a:pt x="14383" y="18050"/>
                      <a:pt x="18265" y="14049"/>
                      <a:pt x="18265" y="9132"/>
                    </a:cubicBezTo>
                    <a:cubicBezTo>
                      <a:pt x="18265" y="4084"/>
                      <a:pt x="14169" y="0"/>
                      <a:pt x="91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Lora" pitchFamily="2" charset="0"/>
                  <a:ea typeface="Roboto" pitchFamily="2" charset="0"/>
                </a:endParaRPr>
              </a:p>
            </p:txBody>
          </p:sp>
          <p:sp>
            <p:nvSpPr>
              <p:cNvPr id="90" name="Google Shape;256;p17">
                <a:extLst>
                  <a:ext uri="{FF2B5EF4-FFF2-40B4-BE49-F238E27FC236}">
                    <a16:creationId xmlns:a16="http://schemas.microsoft.com/office/drawing/2014/main" id="{F833795A-A2F0-4CB9-8483-9E87509A881A}"/>
                  </a:ext>
                </a:extLst>
              </p:cNvPr>
              <p:cNvSpPr/>
              <p:nvPr/>
            </p:nvSpPr>
            <p:spPr>
              <a:xfrm>
                <a:off x="5763678" y="2874967"/>
                <a:ext cx="654369" cy="909323"/>
              </a:xfrm>
              <a:custGeom>
                <a:avLst/>
                <a:gdLst/>
                <a:ahLst/>
                <a:cxnLst/>
                <a:rect l="l" t="t" r="r" b="b"/>
                <a:pathLst>
                  <a:path w="18277" h="27385" extrusionOk="0">
                    <a:moveTo>
                      <a:pt x="9061" y="0"/>
                    </a:moveTo>
                    <a:cubicBezTo>
                      <a:pt x="8870" y="0"/>
                      <a:pt x="8763" y="155"/>
                      <a:pt x="8763" y="334"/>
                    </a:cubicBezTo>
                    <a:lnTo>
                      <a:pt x="8763" y="9132"/>
                    </a:lnTo>
                    <a:cubicBezTo>
                      <a:pt x="3858" y="9335"/>
                      <a:pt x="0" y="13335"/>
                      <a:pt x="0" y="18252"/>
                    </a:cubicBezTo>
                    <a:cubicBezTo>
                      <a:pt x="0" y="23301"/>
                      <a:pt x="4084" y="27385"/>
                      <a:pt x="9120" y="27385"/>
                    </a:cubicBezTo>
                    <a:cubicBezTo>
                      <a:pt x="14169" y="27385"/>
                      <a:pt x="18276" y="23301"/>
                      <a:pt x="18276" y="18252"/>
                    </a:cubicBezTo>
                    <a:cubicBezTo>
                      <a:pt x="18276" y="13323"/>
                      <a:pt x="14419" y="9311"/>
                      <a:pt x="9513" y="9132"/>
                    </a:cubicBezTo>
                    <a:lnTo>
                      <a:pt x="9513" y="334"/>
                    </a:lnTo>
                    <a:cubicBezTo>
                      <a:pt x="9513" y="155"/>
                      <a:pt x="9311" y="0"/>
                      <a:pt x="9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Lora" pitchFamily="2" charset="0"/>
                  <a:ea typeface="Roboto" pitchFamily="2" charset="0"/>
                </a:endParaRPr>
              </a:p>
            </p:txBody>
          </p:sp>
          <p:sp>
            <p:nvSpPr>
              <p:cNvPr id="114" name="Google Shape;280;p17">
                <a:extLst>
                  <a:ext uri="{FF2B5EF4-FFF2-40B4-BE49-F238E27FC236}">
                    <a16:creationId xmlns:a16="http://schemas.microsoft.com/office/drawing/2014/main" id="{44348E0A-2E95-4EFA-901F-D00A3585A5DC}"/>
                  </a:ext>
                </a:extLst>
              </p:cNvPr>
              <p:cNvSpPr/>
              <p:nvPr/>
            </p:nvSpPr>
            <p:spPr>
              <a:xfrm>
                <a:off x="9132550" y="1799755"/>
                <a:ext cx="654369" cy="892998"/>
              </a:xfrm>
              <a:custGeom>
                <a:avLst/>
                <a:gdLst/>
                <a:ahLst/>
                <a:cxnLst/>
                <a:rect l="l" t="t" r="r" b="b"/>
                <a:pathLst>
                  <a:path w="18265" h="27386" extrusionOk="0">
                    <a:moveTo>
                      <a:pt x="9132" y="1"/>
                    </a:moveTo>
                    <a:cubicBezTo>
                      <a:pt x="4084" y="1"/>
                      <a:pt x="0" y="4097"/>
                      <a:pt x="0" y="9145"/>
                    </a:cubicBezTo>
                    <a:cubicBezTo>
                      <a:pt x="0" y="14062"/>
                      <a:pt x="3894" y="18075"/>
                      <a:pt x="8775" y="18265"/>
                    </a:cubicBezTo>
                    <a:lnTo>
                      <a:pt x="8775" y="27052"/>
                    </a:lnTo>
                    <a:cubicBezTo>
                      <a:pt x="8775" y="27242"/>
                      <a:pt x="8930" y="27385"/>
                      <a:pt x="9109" y="27385"/>
                    </a:cubicBezTo>
                    <a:lnTo>
                      <a:pt x="9180" y="27385"/>
                    </a:lnTo>
                    <a:cubicBezTo>
                      <a:pt x="9370" y="27385"/>
                      <a:pt x="9525" y="27242"/>
                      <a:pt x="9525" y="27052"/>
                    </a:cubicBezTo>
                    <a:lnTo>
                      <a:pt x="9525" y="18265"/>
                    </a:lnTo>
                    <a:cubicBezTo>
                      <a:pt x="14383" y="18051"/>
                      <a:pt x="18264" y="14050"/>
                      <a:pt x="18264" y="9145"/>
                    </a:cubicBezTo>
                    <a:cubicBezTo>
                      <a:pt x="18264" y="4097"/>
                      <a:pt x="14169" y="1"/>
                      <a:pt x="9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Lora" pitchFamily="2" charset="0"/>
                  <a:ea typeface="Roboto" pitchFamily="2" charset="0"/>
                </a:endParaRPr>
              </a:p>
            </p:txBody>
          </p:sp>
        </p:grpSp>
        <p:sp>
          <p:nvSpPr>
            <p:cNvPr id="128" name="TextBox 127">
              <a:extLst>
                <a:ext uri="{FF2B5EF4-FFF2-40B4-BE49-F238E27FC236}">
                  <a16:creationId xmlns:a16="http://schemas.microsoft.com/office/drawing/2014/main" id="{53F6480F-3B43-4F30-8932-4411E411D8C5}"/>
                </a:ext>
              </a:extLst>
            </p:cNvPr>
            <p:cNvSpPr txBox="1"/>
            <p:nvPr/>
          </p:nvSpPr>
          <p:spPr>
            <a:xfrm>
              <a:off x="1015936" y="3429515"/>
              <a:ext cx="818766" cy="461665"/>
            </a:xfrm>
            <a:prstGeom prst="rect">
              <a:avLst/>
            </a:prstGeom>
            <a:noFill/>
          </p:spPr>
          <p:txBody>
            <a:bodyPr wrap="square" rtlCol="0">
              <a:spAutoFit/>
            </a:bodyPr>
            <a:lstStyle/>
            <a:p>
              <a:pPr algn="ctr"/>
              <a:r>
                <a:rPr lang="en-US" sz="2400" b="1" dirty="0">
                  <a:solidFill>
                    <a:schemeClr val="bg1"/>
                  </a:solidFill>
                  <a:effectLst>
                    <a:outerShdw blurRad="38100" dist="38100" dir="2700000" algn="tl">
                      <a:srgbClr val="000000">
                        <a:alpha val="43137"/>
                      </a:srgbClr>
                    </a:outerShdw>
                  </a:effectLst>
                  <a:latin typeface="Lora" pitchFamily="2" charset="0"/>
                  <a:ea typeface="Roboto" pitchFamily="2" charset="0"/>
                </a:rPr>
                <a:t>01</a:t>
              </a:r>
            </a:p>
          </p:txBody>
        </p:sp>
        <p:sp>
          <p:nvSpPr>
            <p:cNvPr id="129" name="TextBox 128">
              <a:extLst>
                <a:ext uri="{FF2B5EF4-FFF2-40B4-BE49-F238E27FC236}">
                  <a16:creationId xmlns:a16="http://schemas.microsoft.com/office/drawing/2014/main" id="{29C1F705-70B3-457C-B371-1D2FB11665F4}"/>
                </a:ext>
              </a:extLst>
            </p:cNvPr>
            <p:cNvSpPr txBox="1"/>
            <p:nvPr/>
          </p:nvSpPr>
          <p:spPr>
            <a:xfrm>
              <a:off x="5653587" y="3435623"/>
              <a:ext cx="818766" cy="461665"/>
            </a:xfrm>
            <a:prstGeom prst="rect">
              <a:avLst/>
            </a:prstGeom>
            <a:noFill/>
          </p:spPr>
          <p:txBody>
            <a:bodyPr wrap="square" rtlCol="0">
              <a:spAutoFit/>
            </a:bodyPr>
            <a:lstStyle/>
            <a:p>
              <a:pPr algn="ctr"/>
              <a:r>
                <a:rPr lang="en-US" sz="2400" b="1" dirty="0">
                  <a:solidFill>
                    <a:schemeClr val="bg1"/>
                  </a:solidFill>
                  <a:effectLst>
                    <a:outerShdw blurRad="38100" dist="38100" dir="2700000" algn="tl">
                      <a:srgbClr val="000000">
                        <a:alpha val="43137"/>
                      </a:srgbClr>
                    </a:outerShdw>
                  </a:effectLst>
                  <a:latin typeface="Lora" pitchFamily="2" charset="0"/>
                  <a:ea typeface="Roboto" pitchFamily="2" charset="0"/>
                </a:rPr>
                <a:t>02</a:t>
              </a:r>
            </a:p>
          </p:txBody>
        </p:sp>
        <p:sp>
          <p:nvSpPr>
            <p:cNvPr id="131" name="TextBox 130">
              <a:extLst>
                <a:ext uri="{FF2B5EF4-FFF2-40B4-BE49-F238E27FC236}">
                  <a16:creationId xmlns:a16="http://schemas.microsoft.com/office/drawing/2014/main" id="{CCC3326B-89A2-48AA-97FF-91FA50C338E5}"/>
                </a:ext>
              </a:extLst>
            </p:cNvPr>
            <p:cNvSpPr txBox="1"/>
            <p:nvPr/>
          </p:nvSpPr>
          <p:spPr>
            <a:xfrm>
              <a:off x="9403788" y="1812462"/>
              <a:ext cx="1068202" cy="443916"/>
            </a:xfrm>
            <a:prstGeom prst="rect">
              <a:avLst/>
            </a:prstGeom>
            <a:noFill/>
          </p:spPr>
          <p:txBody>
            <a:bodyPr wrap="square" rtlCol="0">
              <a:spAutoFit/>
            </a:bodyPr>
            <a:lstStyle/>
            <a:p>
              <a:pPr algn="ctr"/>
              <a:r>
                <a:rPr lang="en-US" sz="2400" b="1" dirty="0">
                  <a:solidFill>
                    <a:schemeClr val="bg1"/>
                  </a:solidFill>
                  <a:effectLst>
                    <a:outerShdw blurRad="38100" dist="38100" dir="2700000" algn="tl">
                      <a:srgbClr val="000000">
                        <a:alpha val="43137"/>
                      </a:srgbClr>
                    </a:outerShdw>
                  </a:effectLst>
                  <a:latin typeface="Lora" pitchFamily="2" charset="0"/>
                  <a:ea typeface="Roboto" pitchFamily="2" charset="0"/>
                </a:rPr>
                <a:t>03</a:t>
              </a:r>
            </a:p>
          </p:txBody>
        </p:sp>
        <p:sp>
          <p:nvSpPr>
            <p:cNvPr id="132" name="TextBox 131">
              <a:extLst>
                <a:ext uri="{FF2B5EF4-FFF2-40B4-BE49-F238E27FC236}">
                  <a16:creationId xmlns:a16="http://schemas.microsoft.com/office/drawing/2014/main" id="{C23520AB-14BF-4B23-8460-719D3CBC3087}"/>
                </a:ext>
              </a:extLst>
            </p:cNvPr>
            <p:cNvSpPr txBox="1"/>
            <p:nvPr/>
          </p:nvSpPr>
          <p:spPr>
            <a:xfrm>
              <a:off x="10325986" y="3454700"/>
              <a:ext cx="818766" cy="443916"/>
            </a:xfrm>
            <a:prstGeom prst="rect">
              <a:avLst/>
            </a:prstGeom>
            <a:noFill/>
          </p:spPr>
          <p:txBody>
            <a:bodyPr wrap="square" rtlCol="0">
              <a:spAutoFit/>
            </a:bodyPr>
            <a:lstStyle/>
            <a:p>
              <a:pPr algn="ctr"/>
              <a:endParaRPr lang="en-US" sz="2400" b="1" dirty="0">
                <a:solidFill>
                  <a:schemeClr val="bg1"/>
                </a:solidFill>
                <a:effectLst>
                  <a:outerShdw blurRad="38100" dist="38100" dir="2700000" algn="tl">
                    <a:srgbClr val="000000">
                      <a:alpha val="43137"/>
                    </a:srgbClr>
                  </a:outerShdw>
                </a:effectLst>
                <a:latin typeface="Lora" pitchFamily="2" charset="0"/>
                <a:ea typeface="Roboto" pitchFamily="2" charset="0"/>
              </a:endParaRPr>
            </a:p>
          </p:txBody>
        </p:sp>
      </p:grpSp>
      <p:sp>
        <p:nvSpPr>
          <p:cNvPr id="134" name="TextBox 133">
            <a:extLst>
              <a:ext uri="{FF2B5EF4-FFF2-40B4-BE49-F238E27FC236}">
                <a16:creationId xmlns:a16="http://schemas.microsoft.com/office/drawing/2014/main" id="{7A810FE6-D3FB-4A38-BDA9-92D8DA95F00A}"/>
              </a:ext>
            </a:extLst>
          </p:cNvPr>
          <p:cNvSpPr txBox="1"/>
          <p:nvPr/>
        </p:nvSpPr>
        <p:spPr>
          <a:xfrm>
            <a:off x="-157317" y="172455"/>
            <a:ext cx="12192000" cy="523220"/>
          </a:xfrm>
          <a:prstGeom prst="rect">
            <a:avLst/>
          </a:prstGeom>
          <a:noFill/>
        </p:spPr>
        <p:txBody>
          <a:bodyPr wrap="square" rtlCol="0">
            <a:spAutoFit/>
          </a:bodyPr>
          <a:lstStyle/>
          <a:p>
            <a:pPr algn="ctr"/>
            <a:r>
              <a:rPr lang="en-GB" sz="2800" b="1" dirty="0">
                <a:latin typeface="Lora" pitchFamily="2" charset="0"/>
                <a:ea typeface="Roboto" pitchFamily="2" charset="0"/>
                <a:cs typeface="+mj-cs"/>
              </a:rPr>
              <a:t>Outline of the Presentation</a:t>
            </a:r>
            <a:endParaRPr lang="en-IN" sz="2800" b="1" dirty="0">
              <a:latin typeface="Lora" pitchFamily="2" charset="0"/>
              <a:ea typeface="Roboto" pitchFamily="2" charset="0"/>
              <a:cs typeface="+mj-cs"/>
            </a:endParaRPr>
          </a:p>
        </p:txBody>
      </p:sp>
      <p:sp>
        <p:nvSpPr>
          <p:cNvPr id="2" name="TextBox 60">
            <a:extLst>
              <a:ext uri="{FF2B5EF4-FFF2-40B4-BE49-F238E27FC236}">
                <a16:creationId xmlns:a16="http://schemas.microsoft.com/office/drawing/2014/main" id="{AD9B0174-0325-6AFB-DFFE-A62900601957}"/>
              </a:ext>
            </a:extLst>
          </p:cNvPr>
          <p:cNvSpPr txBox="1"/>
          <p:nvPr/>
        </p:nvSpPr>
        <p:spPr>
          <a:xfrm>
            <a:off x="593909" y="5256587"/>
            <a:ext cx="1716622"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r>
              <a:rPr lang="en-US" sz="1600" b="1" dirty="0">
                <a:solidFill>
                  <a:srgbClr val="374151"/>
                </a:solidFill>
                <a:latin typeface="Calibri" panose="020F0502020204030204" pitchFamily="34" charset="0"/>
                <a:ea typeface="Calibri" panose="020F0502020204030204" pitchFamily="34" charset="0"/>
                <a:cs typeface="Calibri" panose="020F0502020204030204" pitchFamily="34" charset="0"/>
              </a:rPr>
              <a:t>Business Questions and Answers</a:t>
            </a:r>
          </a:p>
        </p:txBody>
      </p:sp>
      <p:sp>
        <p:nvSpPr>
          <p:cNvPr id="3" name="TextBox 61">
            <a:extLst>
              <a:ext uri="{FF2B5EF4-FFF2-40B4-BE49-F238E27FC236}">
                <a16:creationId xmlns:a16="http://schemas.microsoft.com/office/drawing/2014/main" id="{427D62AF-9790-7548-D738-86789EDD7CD7}"/>
              </a:ext>
            </a:extLst>
          </p:cNvPr>
          <p:cNvSpPr txBox="1"/>
          <p:nvPr/>
        </p:nvSpPr>
        <p:spPr>
          <a:xfrm>
            <a:off x="5085358" y="2839273"/>
            <a:ext cx="1986619" cy="492443"/>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r>
              <a:rPr lang="en-US" sz="16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Extra Credi</a:t>
            </a:r>
            <a:r>
              <a:rPr lang="en-US" sz="1600" b="1" dirty="0">
                <a:solidFill>
                  <a:srgbClr val="374151"/>
                </a:solidFill>
                <a:latin typeface="Calibri" panose="020F0502020204030204" pitchFamily="34" charset="0"/>
                <a:ea typeface="Calibri" panose="020F0502020204030204" pitchFamily="34" charset="0"/>
                <a:cs typeface="Calibri" panose="020F0502020204030204" pitchFamily="34" charset="0"/>
              </a:rPr>
              <a:t>t Questions and Answers</a:t>
            </a:r>
            <a:endPar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TextBox 62">
            <a:extLst>
              <a:ext uri="{FF2B5EF4-FFF2-40B4-BE49-F238E27FC236}">
                <a16:creationId xmlns:a16="http://schemas.microsoft.com/office/drawing/2014/main" id="{B136209A-3DB3-10CE-5A29-77CA940E8127}"/>
              </a:ext>
            </a:extLst>
          </p:cNvPr>
          <p:cNvSpPr txBox="1"/>
          <p:nvPr/>
        </p:nvSpPr>
        <p:spPr>
          <a:xfrm>
            <a:off x="9148878" y="1491106"/>
            <a:ext cx="1767271" cy="80021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r>
              <a:rPr lang="en-US"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Personal Experience</a:t>
            </a:r>
          </a:p>
          <a:p>
            <a:pPr algn="ctr">
              <a:spcAft>
                <a:spcPts val="600"/>
              </a:spcAft>
            </a:pPr>
            <a:r>
              <a:rPr lang="en-US" sz="1100" b="0" i="0" dirty="0">
                <a:solidFill>
                  <a:srgbClr val="374151"/>
                </a:solidFill>
                <a:effectLst/>
                <a:latin typeface="Lora" pitchFamily="2" charset="0"/>
              </a:rPr>
              <a:t> </a:t>
            </a:r>
          </a:p>
        </p:txBody>
      </p:sp>
    </p:spTree>
    <p:extLst>
      <p:ext uri="{BB962C8B-B14F-4D97-AF65-F5344CB8AC3E}">
        <p14:creationId xmlns:p14="http://schemas.microsoft.com/office/powerpoint/2010/main" val="941348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4246A-9A51-65A8-1707-B2A2F12BF8EF}"/>
              </a:ext>
            </a:extLst>
          </p:cNvPr>
          <p:cNvSpPr>
            <a:spLocks noGrp="1"/>
          </p:cNvSpPr>
          <p:nvPr>
            <p:ph idx="1"/>
          </p:nvPr>
        </p:nvSpPr>
        <p:spPr>
          <a:xfrm>
            <a:off x="677334" y="1012723"/>
            <a:ext cx="8596668" cy="5028639"/>
          </a:xfrm>
        </p:spPr>
        <p:txBody>
          <a:bodyPr/>
          <a:lstStyle/>
          <a:p>
            <a:pPr marL="0" indent="0">
              <a:buNone/>
            </a:pPr>
            <a:r>
              <a:rPr lang="en-US" dirty="0"/>
              <a:t>5. Are there any changes you would recommend to Yelp to make this data easier to work with?</a:t>
            </a:r>
          </a:p>
          <a:p>
            <a:pPr marL="0" indent="0">
              <a:buNone/>
            </a:pPr>
            <a:endParaRPr lang="en-US" dirty="0"/>
          </a:p>
          <a:p>
            <a:pPr marL="0" indent="0">
              <a:buNone/>
            </a:pPr>
            <a:r>
              <a:rPr lang="en-US" b="0" i="0" dirty="0">
                <a:solidFill>
                  <a:srgbClr val="0D0D0D"/>
                </a:solidFill>
                <a:effectLst/>
                <a:highlight>
                  <a:srgbClr val="FFFFFF"/>
                </a:highlight>
                <a:latin typeface="Söhne"/>
              </a:rPr>
              <a:t>Developing user-friendly query and analysis tools that allow users to explore Yelp's data, run custom queries, and visualize results can help users who work with data derive insights and make data-driven decisions more effectively.</a:t>
            </a:r>
          </a:p>
          <a:p>
            <a:pPr marL="0" indent="0">
              <a:buNone/>
            </a:pPr>
            <a:endParaRPr lang="en-US" b="0" i="0" dirty="0">
              <a:solidFill>
                <a:srgbClr val="0D0D0D"/>
              </a:solidFill>
              <a:effectLst/>
              <a:highlight>
                <a:srgbClr val="FFFFFF"/>
              </a:highlight>
              <a:latin typeface="Söhne"/>
            </a:endParaRPr>
          </a:p>
          <a:p>
            <a:pPr marL="0" indent="0">
              <a:buNone/>
            </a:pPr>
            <a:r>
              <a:rPr lang="en-US" b="0" i="0" dirty="0">
                <a:solidFill>
                  <a:srgbClr val="0D0D0D"/>
                </a:solidFill>
                <a:effectLst/>
                <a:highlight>
                  <a:srgbClr val="FFFFFF"/>
                </a:highlight>
                <a:latin typeface="Söhne"/>
              </a:rPr>
              <a:t>Having proper data quality assurance processes, including data validation, cleansing, and monitoring, can help maintain the accuracy, completeness, and consistency of Yelp's data, making it more reliable for analysis and decision-making.</a:t>
            </a:r>
          </a:p>
          <a:p>
            <a:pPr marL="0" indent="0">
              <a:buNone/>
            </a:pPr>
            <a:endParaRPr lang="en-IN" dirty="0"/>
          </a:p>
        </p:txBody>
      </p:sp>
    </p:spTree>
    <p:extLst>
      <p:ext uri="{BB962C8B-B14F-4D97-AF65-F5344CB8AC3E}">
        <p14:creationId xmlns:p14="http://schemas.microsoft.com/office/powerpoint/2010/main" val="1316401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FC47-7904-7461-8EB3-3422F5B5F57E}"/>
              </a:ext>
            </a:extLst>
          </p:cNvPr>
          <p:cNvSpPr>
            <a:spLocks noGrp="1"/>
          </p:cNvSpPr>
          <p:nvPr>
            <p:ph type="title"/>
          </p:nvPr>
        </p:nvSpPr>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Yelp Users since 2010</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1C3E8D4-227F-7654-B0F2-076720A2ED44}"/>
              </a:ext>
            </a:extLst>
          </p:cNvPr>
          <p:cNvSpPr>
            <a:spLocks noGrp="1"/>
          </p:cNvSpPr>
          <p:nvPr>
            <p:ph idx="1"/>
          </p:nvPr>
        </p:nvSpPr>
        <p:spPr>
          <a:xfrm>
            <a:off x="677334" y="1386349"/>
            <a:ext cx="8596668" cy="4655014"/>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1. How many users have joined Yelp since 2010?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7" name="Chart 6">
            <a:extLst>
              <a:ext uri="{FF2B5EF4-FFF2-40B4-BE49-F238E27FC236}">
                <a16:creationId xmlns:a16="http://schemas.microsoft.com/office/drawing/2014/main" id="{AAFC2DC6-6CF0-30C1-D004-E50196351FA5}"/>
              </a:ext>
            </a:extLst>
          </p:cNvPr>
          <p:cNvGraphicFramePr>
            <a:graphicFrameLocks/>
          </p:cNvGraphicFramePr>
          <p:nvPr>
            <p:extLst>
              <p:ext uri="{D42A27DB-BD31-4B8C-83A1-F6EECF244321}">
                <p14:modId xmlns:p14="http://schemas.microsoft.com/office/powerpoint/2010/main" val="3333780406"/>
              </p:ext>
            </p:extLst>
          </p:nvPr>
        </p:nvGraphicFramePr>
        <p:xfrm>
          <a:off x="5383161" y="2057400"/>
          <a:ext cx="4921046" cy="341425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C130402D-1092-A0F9-DFAB-EECCE4119E42}"/>
              </a:ext>
            </a:extLst>
          </p:cNvPr>
          <p:cNvSpPr txBox="1"/>
          <p:nvPr/>
        </p:nvSpPr>
        <p:spPr>
          <a:xfrm>
            <a:off x="993058" y="2153265"/>
            <a:ext cx="3952568"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number of users who have joined Yelp since 2010 is </a:t>
            </a:r>
            <a:r>
              <a:rPr lang="en-IN"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1870099.</a:t>
            </a:r>
          </a:p>
          <a:p>
            <a:pPr marL="285750" indent="-285750" algn="just">
              <a:buFont typeface="Arial" panose="020B0604020202020204" pitchFamily="34" charset="0"/>
              <a:buChar char="•"/>
            </a:pPr>
            <a:endParaRPr lang="en-IN"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Based on the graph, it can be seen that the peak year for new users was 2015 after which there is a downward trend.</a:t>
            </a:r>
          </a:p>
          <a:p>
            <a:pPr marL="285750" indent="-285750" algn="just">
              <a:buFont typeface="Arial" panose="020B0604020202020204" pitchFamily="34" charset="0"/>
              <a:buChar char="•"/>
            </a:pPr>
            <a:endParaRPr lang="en-IN"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The registrations reached an all time low in 2022.</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574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13F9CF-1863-4E22-706A-E880EE35D9A0}"/>
              </a:ext>
            </a:extLst>
          </p:cNvPr>
          <p:cNvSpPr>
            <a:spLocks noGrp="1"/>
          </p:cNvSpPr>
          <p:nvPr>
            <p:ph idx="1"/>
          </p:nvPr>
        </p:nvSpPr>
        <p:spPr>
          <a:xfrm>
            <a:off x="825347" y="1395413"/>
            <a:ext cx="8596312" cy="5462587"/>
          </a:xfrm>
        </p:spPr>
        <p:txBody>
          <a:bodyPr/>
          <a:lstStyle/>
          <a:p>
            <a:pPr marL="0" indent="0">
              <a:buNone/>
            </a:pPr>
            <a:r>
              <a:rPr lang="en-US" dirty="0"/>
              <a:t>2. How many users were elite in each of the 10 years from 2012 through 2021? Does it look like the number of elite users is increasing, decreasing, or staying about the same?</a:t>
            </a:r>
          </a:p>
          <a:p>
            <a:endParaRPr lang="en-IN" dirty="0"/>
          </a:p>
        </p:txBody>
      </p:sp>
      <p:graphicFrame>
        <p:nvGraphicFramePr>
          <p:cNvPr id="5" name="Chart 4">
            <a:extLst>
              <a:ext uri="{FF2B5EF4-FFF2-40B4-BE49-F238E27FC236}">
                <a16:creationId xmlns:a16="http://schemas.microsoft.com/office/drawing/2014/main" id="{1F56A869-3D90-C9D0-6ACE-C6DA68D0788B}"/>
              </a:ext>
            </a:extLst>
          </p:cNvPr>
          <p:cNvGraphicFramePr>
            <a:graphicFrameLocks/>
          </p:cNvGraphicFramePr>
          <p:nvPr>
            <p:extLst>
              <p:ext uri="{D42A27DB-BD31-4B8C-83A1-F6EECF244321}">
                <p14:modId xmlns:p14="http://schemas.microsoft.com/office/powerpoint/2010/main" val="3796964230"/>
              </p:ext>
            </p:extLst>
          </p:nvPr>
        </p:nvGraphicFramePr>
        <p:xfrm>
          <a:off x="5223386" y="2116393"/>
          <a:ext cx="5707626" cy="356665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0EEBCFDB-443C-853C-CE46-D968299A188E}"/>
              </a:ext>
            </a:extLst>
          </p:cNvPr>
          <p:cNvSpPr txBox="1"/>
          <p:nvPr/>
        </p:nvSpPr>
        <p:spPr>
          <a:xfrm>
            <a:off x="1260988" y="2447465"/>
            <a:ext cx="321514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number of elite users kept increasing from 2012 to 2019.</a:t>
            </a:r>
          </a:p>
          <a:p>
            <a:pPr marL="285750" indent="-285750">
              <a:buFont typeface="Arial" panose="020B0604020202020204" pitchFamily="34" charset="0"/>
              <a:buChar char="•"/>
            </a:pPr>
            <a:r>
              <a:rPr lang="en-US" dirty="0"/>
              <a:t>It was then followed by a period of slight decline in 2020 following which it increased again to the previous count of higher number of users.</a:t>
            </a:r>
            <a:endParaRPr lang="en-IN" dirty="0"/>
          </a:p>
        </p:txBody>
      </p:sp>
      <p:sp>
        <p:nvSpPr>
          <p:cNvPr id="9" name="Title 1">
            <a:extLst>
              <a:ext uri="{FF2B5EF4-FFF2-40B4-BE49-F238E27FC236}">
                <a16:creationId xmlns:a16="http://schemas.microsoft.com/office/drawing/2014/main" id="{2AF3AE55-0CEB-1C77-0100-BD8FCF26502E}"/>
              </a:ext>
            </a:extLst>
          </p:cNvPr>
          <p:cNvSpPr>
            <a:spLocks noGrp="1"/>
          </p:cNvSpPr>
          <p:nvPr>
            <p:ph type="title"/>
          </p:nvPr>
        </p:nvSpPr>
        <p:spPr>
          <a:xfrm>
            <a:off x="677334" y="609600"/>
            <a:ext cx="8596668" cy="678426"/>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Number of Elite Users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124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AEFD2-8B3C-3EC7-8A02-61021DC3468D}"/>
              </a:ext>
            </a:extLst>
          </p:cNvPr>
          <p:cNvSpPr>
            <a:spLocks noGrp="1"/>
          </p:cNvSpPr>
          <p:nvPr>
            <p:ph idx="1"/>
          </p:nvPr>
        </p:nvSpPr>
        <p:spPr>
          <a:xfrm>
            <a:off x="677334" y="481781"/>
            <a:ext cx="8596668" cy="5559581"/>
          </a:xfrm>
        </p:spPr>
        <p:txBody>
          <a:bodyPr/>
          <a:lstStyle/>
          <a:p>
            <a:r>
              <a:rPr lang="en-US" dirty="0"/>
              <a:t>3. Which of our users has the most 5-star reviews of all time? Give us the person’s name, when they joined Yelp, how many fans they have, how many funny, useful, and cool ratings they’ve gotten. Please also gives us 3-5 examples of recent 5-star reviews they have written.</a:t>
            </a:r>
          </a:p>
          <a:p>
            <a:endParaRPr lang="en-IN" dirty="0"/>
          </a:p>
        </p:txBody>
      </p:sp>
      <p:pic>
        <p:nvPicPr>
          <p:cNvPr id="5" name="Graphic 4">
            <a:extLst>
              <a:ext uri="{FF2B5EF4-FFF2-40B4-BE49-F238E27FC236}">
                <a16:creationId xmlns:a16="http://schemas.microsoft.com/office/drawing/2014/main" id="{0A6D62D9-CC0F-FEBB-C605-3FD01EA902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8464" y="1654081"/>
            <a:ext cx="1297859" cy="1577349"/>
          </a:xfrm>
          <a:prstGeom prst="rect">
            <a:avLst/>
          </a:prstGeom>
        </p:spPr>
      </p:pic>
      <p:graphicFrame>
        <p:nvGraphicFramePr>
          <p:cNvPr id="6" name="Table 5">
            <a:extLst>
              <a:ext uri="{FF2B5EF4-FFF2-40B4-BE49-F238E27FC236}">
                <a16:creationId xmlns:a16="http://schemas.microsoft.com/office/drawing/2014/main" id="{E5D71CCB-E398-0A35-66E9-1BBAAED605F6}"/>
              </a:ext>
            </a:extLst>
          </p:cNvPr>
          <p:cNvGraphicFramePr>
            <a:graphicFrameLocks noGrp="1"/>
          </p:cNvGraphicFramePr>
          <p:nvPr>
            <p:extLst>
              <p:ext uri="{D42A27DB-BD31-4B8C-83A1-F6EECF244321}">
                <p14:modId xmlns:p14="http://schemas.microsoft.com/office/powerpoint/2010/main" val="1563060156"/>
              </p:ext>
            </p:extLst>
          </p:nvPr>
        </p:nvGraphicFramePr>
        <p:xfrm>
          <a:off x="6655678" y="1789469"/>
          <a:ext cx="5536322" cy="4129548"/>
        </p:xfrm>
        <a:graphic>
          <a:graphicData uri="http://schemas.openxmlformats.org/drawingml/2006/table">
            <a:tbl>
              <a:tblPr firstRow="1" bandRow="1">
                <a:tableStyleId>{5C22544A-7EE6-4342-B048-85BDC9FD1C3A}</a:tableStyleId>
              </a:tblPr>
              <a:tblGrid>
                <a:gridCol w="2768161">
                  <a:extLst>
                    <a:ext uri="{9D8B030D-6E8A-4147-A177-3AD203B41FA5}">
                      <a16:colId xmlns:a16="http://schemas.microsoft.com/office/drawing/2014/main" val="81157800"/>
                    </a:ext>
                  </a:extLst>
                </a:gridCol>
                <a:gridCol w="2768161">
                  <a:extLst>
                    <a:ext uri="{9D8B030D-6E8A-4147-A177-3AD203B41FA5}">
                      <a16:colId xmlns:a16="http://schemas.microsoft.com/office/drawing/2014/main" val="3915544370"/>
                    </a:ext>
                  </a:extLst>
                </a:gridCol>
              </a:tblGrid>
              <a:tr h="688258">
                <a:tc>
                  <a:txBody>
                    <a:bodyPr/>
                    <a:lstStyle/>
                    <a:p>
                      <a:r>
                        <a:rPr lang="en-US" dirty="0"/>
                        <a:t>Name</a:t>
                      </a:r>
                      <a:endParaRPr lang="en-IN" dirty="0"/>
                    </a:p>
                  </a:txBody>
                  <a:tcPr/>
                </a:tc>
                <a:tc>
                  <a:txBody>
                    <a:bodyPr/>
                    <a:lstStyle/>
                    <a:p>
                      <a:r>
                        <a:rPr lang="en-US" dirty="0"/>
                        <a:t>Fox</a:t>
                      </a:r>
                      <a:endParaRPr lang="en-IN" dirty="0"/>
                    </a:p>
                  </a:txBody>
                  <a:tcPr/>
                </a:tc>
                <a:extLst>
                  <a:ext uri="{0D108BD9-81ED-4DB2-BD59-A6C34878D82A}">
                    <a16:rowId xmlns:a16="http://schemas.microsoft.com/office/drawing/2014/main" val="1244283651"/>
                  </a:ext>
                </a:extLst>
              </a:tr>
              <a:tr h="688258">
                <a:tc>
                  <a:txBody>
                    <a:bodyPr/>
                    <a:lstStyle/>
                    <a:p>
                      <a:r>
                        <a:rPr lang="en-US" dirty="0"/>
                        <a:t>Joined Yelp</a:t>
                      </a:r>
                      <a:endParaRPr lang="en-IN" dirty="0"/>
                    </a:p>
                  </a:txBody>
                  <a:tcPr/>
                </a:tc>
                <a:tc>
                  <a:txBody>
                    <a:bodyPr/>
                    <a:lstStyle/>
                    <a:p>
                      <a:r>
                        <a:rPr lang="en-IN" dirty="0"/>
                        <a:t>5/26/2009 11:33</a:t>
                      </a:r>
                    </a:p>
                    <a:p>
                      <a:endParaRPr lang="en-IN" dirty="0"/>
                    </a:p>
                  </a:txBody>
                  <a:tcPr/>
                </a:tc>
                <a:extLst>
                  <a:ext uri="{0D108BD9-81ED-4DB2-BD59-A6C34878D82A}">
                    <a16:rowId xmlns:a16="http://schemas.microsoft.com/office/drawing/2014/main" val="4064316408"/>
                  </a:ext>
                </a:extLst>
              </a:tr>
              <a:tr h="688258">
                <a:tc>
                  <a:txBody>
                    <a:bodyPr/>
                    <a:lstStyle/>
                    <a:p>
                      <a:r>
                        <a:rPr lang="en-US" dirty="0"/>
                        <a:t>Number of fans</a:t>
                      </a:r>
                      <a:endParaRPr lang="en-IN" dirty="0"/>
                    </a:p>
                  </a:txBody>
                  <a:tcPr/>
                </a:tc>
                <a:tc>
                  <a:txBody>
                    <a:bodyPr/>
                    <a:lstStyle/>
                    <a:p>
                      <a:r>
                        <a:rPr lang="en-IN" dirty="0"/>
                        <a:t>3493</a:t>
                      </a:r>
                    </a:p>
                    <a:p>
                      <a:endParaRPr lang="en-IN" dirty="0"/>
                    </a:p>
                  </a:txBody>
                  <a:tcPr/>
                </a:tc>
                <a:extLst>
                  <a:ext uri="{0D108BD9-81ED-4DB2-BD59-A6C34878D82A}">
                    <a16:rowId xmlns:a16="http://schemas.microsoft.com/office/drawing/2014/main" val="2519549871"/>
                  </a:ext>
                </a:extLst>
              </a:tr>
              <a:tr h="688258">
                <a:tc>
                  <a:txBody>
                    <a:bodyPr/>
                    <a:lstStyle/>
                    <a:p>
                      <a:r>
                        <a:rPr lang="en-US" dirty="0"/>
                        <a:t>Funny Ratings</a:t>
                      </a:r>
                      <a:endParaRPr lang="en-IN" dirty="0"/>
                    </a:p>
                  </a:txBody>
                  <a:tcPr/>
                </a:tc>
                <a:tc>
                  <a:txBody>
                    <a:bodyPr/>
                    <a:lstStyle/>
                    <a:p>
                      <a:r>
                        <a:rPr lang="en-IN" dirty="0"/>
                        <a:t>185823</a:t>
                      </a:r>
                    </a:p>
                    <a:p>
                      <a:endParaRPr lang="en-IN" dirty="0"/>
                    </a:p>
                  </a:txBody>
                  <a:tcPr/>
                </a:tc>
                <a:extLst>
                  <a:ext uri="{0D108BD9-81ED-4DB2-BD59-A6C34878D82A}">
                    <a16:rowId xmlns:a16="http://schemas.microsoft.com/office/drawing/2014/main" val="724552895"/>
                  </a:ext>
                </a:extLst>
              </a:tr>
              <a:tr h="688258">
                <a:tc>
                  <a:txBody>
                    <a:bodyPr/>
                    <a:lstStyle/>
                    <a:p>
                      <a:r>
                        <a:rPr lang="en-US" dirty="0"/>
                        <a:t>Useful Ratings</a:t>
                      </a:r>
                      <a:endParaRPr lang="en-IN" dirty="0"/>
                    </a:p>
                  </a:txBody>
                  <a:tcPr/>
                </a:tc>
                <a:tc>
                  <a:txBody>
                    <a:bodyPr/>
                    <a:lstStyle/>
                    <a:p>
                      <a:r>
                        <a:rPr lang="en-IN" dirty="0"/>
                        <a:t>206296</a:t>
                      </a:r>
                    </a:p>
                    <a:p>
                      <a:endParaRPr lang="en-IN" dirty="0"/>
                    </a:p>
                  </a:txBody>
                  <a:tcPr/>
                </a:tc>
                <a:extLst>
                  <a:ext uri="{0D108BD9-81ED-4DB2-BD59-A6C34878D82A}">
                    <a16:rowId xmlns:a16="http://schemas.microsoft.com/office/drawing/2014/main" val="656981433"/>
                  </a:ext>
                </a:extLst>
              </a:tr>
              <a:tr h="688258">
                <a:tc>
                  <a:txBody>
                    <a:bodyPr/>
                    <a:lstStyle/>
                    <a:p>
                      <a:r>
                        <a:rPr lang="en-US" dirty="0"/>
                        <a:t>Cool Ratings</a:t>
                      </a:r>
                      <a:endParaRPr lang="en-IN" dirty="0"/>
                    </a:p>
                  </a:txBody>
                  <a:tcPr/>
                </a:tc>
                <a:tc>
                  <a:txBody>
                    <a:bodyPr/>
                    <a:lstStyle/>
                    <a:p>
                      <a:r>
                        <a:rPr lang="en-IN" dirty="0"/>
                        <a:t>195814</a:t>
                      </a:r>
                    </a:p>
                    <a:p>
                      <a:endParaRPr lang="en-IN" dirty="0"/>
                    </a:p>
                  </a:txBody>
                  <a:tcPr/>
                </a:tc>
                <a:extLst>
                  <a:ext uri="{0D108BD9-81ED-4DB2-BD59-A6C34878D82A}">
                    <a16:rowId xmlns:a16="http://schemas.microsoft.com/office/drawing/2014/main" val="1330504425"/>
                  </a:ext>
                </a:extLst>
              </a:tr>
            </a:tbl>
          </a:graphicData>
        </a:graphic>
      </p:graphicFrame>
      <p:sp>
        <p:nvSpPr>
          <p:cNvPr id="8" name="Speech Bubble: Oval 7">
            <a:extLst>
              <a:ext uri="{FF2B5EF4-FFF2-40B4-BE49-F238E27FC236}">
                <a16:creationId xmlns:a16="http://schemas.microsoft.com/office/drawing/2014/main" id="{842973D3-F543-BF07-AA44-85D58E27C4FF}"/>
              </a:ext>
            </a:extLst>
          </p:cNvPr>
          <p:cNvSpPr/>
          <p:nvPr/>
        </p:nvSpPr>
        <p:spPr>
          <a:xfrm rot="17548861">
            <a:off x="814472" y="1874980"/>
            <a:ext cx="2306476" cy="1931210"/>
          </a:xfrm>
          <a:prstGeom prst="wedgeEllipseCallout">
            <a:avLst>
              <a:gd name="adj1" fmla="val 26788"/>
              <a:gd name="adj2" fmla="val 588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peech Bubble: Oval 8">
            <a:extLst>
              <a:ext uri="{FF2B5EF4-FFF2-40B4-BE49-F238E27FC236}">
                <a16:creationId xmlns:a16="http://schemas.microsoft.com/office/drawing/2014/main" id="{43B27F6D-1B8B-24DC-2230-CE0A2BE89EBA}"/>
              </a:ext>
            </a:extLst>
          </p:cNvPr>
          <p:cNvSpPr/>
          <p:nvPr/>
        </p:nvSpPr>
        <p:spPr>
          <a:xfrm rot="13355971">
            <a:off x="677757" y="4191394"/>
            <a:ext cx="2793695" cy="2539835"/>
          </a:xfrm>
          <a:prstGeom prst="wedgeEllipseCallout">
            <a:avLst>
              <a:gd name="adj1" fmla="val 2119"/>
              <a:gd name="adj2" fmla="val 6380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peech Bubble: Oval 9">
            <a:extLst>
              <a:ext uri="{FF2B5EF4-FFF2-40B4-BE49-F238E27FC236}">
                <a16:creationId xmlns:a16="http://schemas.microsoft.com/office/drawing/2014/main" id="{D2318CC2-A764-5550-4150-78E36C8B2EEE}"/>
              </a:ext>
            </a:extLst>
          </p:cNvPr>
          <p:cNvSpPr/>
          <p:nvPr/>
        </p:nvSpPr>
        <p:spPr>
          <a:xfrm rot="9254667">
            <a:off x="3567276" y="3900163"/>
            <a:ext cx="2816784" cy="2835164"/>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4AD6C21D-7016-6031-B068-E12C9DEAC302}"/>
              </a:ext>
            </a:extLst>
          </p:cNvPr>
          <p:cNvSpPr txBox="1"/>
          <p:nvPr/>
        </p:nvSpPr>
        <p:spPr>
          <a:xfrm>
            <a:off x="1391429" y="1824923"/>
            <a:ext cx="1313111" cy="2031325"/>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"Love love love this place! Great food and always two meals with the portions. Service is always friendly too!"</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A06FB11B-FBA8-D0C3-09B4-CE8A23B25043}"/>
              </a:ext>
            </a:extLst>
          </p:cNvPr>
          <p:cNvSpPr txBox="1"/>
          <p:nvPr/>
        </p:nvSpPr>
        <p:spPr>
          <a:xfrm>
            <a:off x="1088222" y="4593666"/>
            <a:ext cx="2173129" cy="1815882"/>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"Jerry did an excellent job! My car is running great. He especially cares about, and I believe even offers discounts for the University students. He answers any questions you may have and is super helpful."</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9BFE3863-287E-9AF7-232A-D02A5E54364D}"/>
              </a:ext>
            </a:extLst>
          </p:cNvPr>
          <p:cNvSpPr txBox="1"/>
          <p:nvPr/>
        </p:nvSpPr>
        <p:spPr>
          <a:xfrm>
            <a:off x="4093892" y="4086638"/>
            <a:ext cx="2071871" cy="2462213"/>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"Such yummy food and great customer service! I also had some delicious hot chai. The restaurant was empty and quiet, most of their customers were take away, so we got our food fairly quick. Everything we ordered was delicious highly recommend!"</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5" name="Title 1">
            <a:extLst>
              <a:ext uri="{FF2B5EF4-FFF2-40B4-BE49-F238E27FC236}">
                <a16:creationId xmlns:a16="http://schemas.microsoft.com/office/drawing/2014/main" id="{1FB47299-CB66-1F9C-7D39-5B53AE0973F4}"/>
              </a:ext>
            </a:extLst>
          </p:cNvPr>
          <p:cNvSpPr>
            <a:spLocks noGrp="1"/>
          </p:cNvSpPr>
          <p:nvPr>
            <p:ph type="title"/>
          </p:nvPr>
        </p:nvSpPr>
        <p:spPr>
          <a:xfrm>
            <a:off x="779147" y="-18633"/>
            <a:ext cx="8596668" cy="678426"/>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Most 5-star reviews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954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B7BBA9-A7F7-F9B1-E8B8-3BCA7C9670B6}"/>
              </a:ext>
            </a:extLst>
          </p:cNvPr>
          <p:cNvSpPr>
            <a:spLocks noGrp="1"/>
          </p:cNvSpPr>
          <p:nvPr>
            <p:ph idx="1"/>
          </p:nvPr>
        </p:nvSpPr>
        <p:spPr>
          <a:xfrm>
            <a:off x="677334" y="1710813"/>
            <a:ext cx="4464937" cy="4640826"/>
          </a:xfrm>
        </p:spPr>
        <p:txBody>
          <a:bodyPr>
            <a:normAutofit/>
          </a:bodyPr>
          <a:lstStyle/>
          <a:p>
            <a:pPr marL="0" indent="0">
              <a:buNone/>
            </a:pPr>
            <a:r>
              <a:rPr lang="en-US" dirty="0"/>
              <a:t>4. We are wondering if there is any relationship between a business’s hours of operation and the reviews they receive. Can you give us a spreadsheet giving the following information for every business we have in our database: business id, business category, and total hours of operation per week (i.e., the total number of hours each business is open across the entire week).</a:t>
            </a:r>
          </a:p>
          <a:p>
            <a:endParaRPr lang="en-US" dirty="0"/>
          </a:p>
          <a:p>
            <a:pPr marL="0" indent="0">
              <a:buNone/>
            </a:pPr>
            <a:r>
              <a:rPr lang="en-US" dirty="0"/>
              <a:t>There are about 594858 rows in the table generated for this query. To answer this question here is the sample data for three businesses.</a:t>
            </a:r>
          </a:p>
          <a:p>
            <a:endParaRPr lang="en-US" dirty="0"/>
          </a:p>
          <a:p>
            <a:endParaRPr lang="en-IN" dirty="0"/>
          </a:p>
        </p:txBody>
      </p:sp>
      <p:pic>
        <p:nvPicPr>
          <p:cNvPr id="5" name="Picture 4">
            <a:extLst>
              <a:ext uri="{FF2B5EF4-FFF2-40B4-BE49-F238E27FC236}">
                <a16:creationId xmlns:a16="http://schemas.microsoft.com/office/drawing/2014/main" id="{DC8AE4F6-EF57-1E72-7801-75FE2EB637CF}"/>
              </a:ext>
            </a:extLst>
          </p:cNvPr>
          <p:cNvPicPr>
            <a:picLocks noChangeAspect="1"/>
          </p:cNvPicPr>
          <p:nvPr/>
        </p:nvPicPr>
        <p:blipFill>
          <a:blip r:embed="rId2"/>
          <a:stretch>
            <a:fillRect/>
          </a:stretch>
        </p:blipFill>
        <p:spPr>
          <a:xfrm>
            <a:off x="5889523" y="1708354"/>
            <a:ext cx="5466735" cy="4446639"/>
          </a:xfrm>
          <a:prstGeom prst="rect">
            <a:avLst/>
          </a:prstGeom>
        </p:spPr>
      </p:pic>
      <p:sp>
        <p:nvSpPr>
          <p:cNvPr id="6" name="Title 1">
            <a:extLst>
              <a:ext uri="{FF2B5EF4-FFF2-40B4-BE49-F238E27FC236}">
                <a16:creationId xmlns:a16="http://schemas.microsoft.com/office/drawing/2014/main" id="{49AB1DB1-5D8A-4910-E49E-D3147724E0A0}"/>
              </a:ext>
            </a:extLst>
          </p:cNvPr>
          <p:cNvSpPr>
            <a:spLocks noGrp="1"/>
          </p:cNvSpPr>
          <p:nvPr>
            <p:ph type="title"/>
          </p:nvPr>
        </p:nvSpPr>
        <p:spPr>
          <a:xfrm>
            <a:off x="677334" y="609600"/>
            <a:ext cx="8596668" cy="678426"/>
          </a:xfrm>
        </p:spPr>
        <p:txBody>
          <a:bodyPr>
            <a:normAutofit fontScale="90000"/>
          </a:bodyPr>
          <a:lstStyle/>
          <a:p>
            <a:pPr algn="ctr"/>
            <a:r>
              <a:rPr lang="en-US" dirty="0">
                <a:latin typeface="Calibri" panose="020F0502020204030204" pitchFamily="34" charset="0"/>
                <a:ea typeface="Calibri" panose="020F0502020204030204" pitchFamily="34" charset="0"/>
                <a:cs typeface="Calibri" panose="020F0502020204030204" pitchFamily="34" charset="0"/>
              </a:rPr>
              <a:t>Relationship between business hours and reviews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5687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573C2C-1594-17B7-A03C-AD94EF03975D}"/>
              </a:ext>
            </a:extLst>
          </p:cNvPr>
          <p:cNvSpPr>
            <a:spLocks noGrp="1"/>
          </p:cNvSpPr>
          <p:nvPr>
            <p:ph idx="1"/>
          </p:nvPr>
        </p:nvSpPr>
        <p:spPr>
          <a:xfrm>
            <a:off x="580103" y="1140542"/>
            <a:ext cx="9409471" cy="5353767"/>
          </a:xfrm>
        </p:spPr>
        <p:txBody>
          <a:bodyPr/>
          <a:lstStyle/>
          <a:p>
            <a:pPr marL="0" indent="0">
              <a:buNone/>
            </a:pPr>
            <a:r>
              <a:rPr lang="en-US" dirty="0"/>
              <a:t>5. Which US states have the most businesses in our database? Give us the top 10 states.</a:t>
            </a:r>
          </a:p>
          <a:p>
            <a:endParaRPr lang="en-IN" dirty="0"/>
          </a:p>
        </p:txBody>
      </p:sp>
      <p:graphicFrame>
        <p:nvGraphicFramePr>
          <p:cNvPr id="7" name="Chart 6">
            <a:extLst>
              <a:ext uri="{FF2B5EF4-FFF2-40B4-BE49-F238E27FC236}">
                <a16:creationId xmlns:a16="http://schemas.microsoft.com/office/drawing/2014/main" id="{B853745E-8222-2755-5F6A-EE29BA7288F7}"/>
              </a:ext>
            </a:extLst>
          </p:cNvPr>
          <p:cNvGraphicFramePr>
            <a:graphicFrameLocks/>
          </p:cNvGraphicFramePr>
          <p:nvPr>
            <p:extLst>
              <p:ext uri="{D42A27DB-BD31-4B8C-83A1-F6EECF244321}">
                <p14:modId xmlns:p14="http://schemas.microsoft.com/office/powerpoint/2010/main" val="495384835"/>
              </p:ext>
            </p:extLst>
          </p:nvPr>
        </p:nvGraphicFramePr>
        <p:xfrm>
          <a:off x="5314336" y="1496961"/>
          <a:ext cx="4675238" cy="372396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7A670A2F-30FC-4BCD-E59E-EF26F9DB2E3C}"/>
              </a:ext>
            </a:extLst>
          </p:cNvPr>
          <p:cNvSpPr txBox="1"/>
          <p:nvPr/>
        </p:nvSpPr>
        <p:spPr>
          <a:xfrm>
            <a:off x="894735" y="1740310"/>
            <a:ext cx="392307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Pennsylvania and Florida have the highest number of businesses in the 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California despite being densely populated has the least number of businesses in the top 10 states.</a:t>
            </a:r>
          </a:p>
        </p:txBody>
      </p:sp>
      <p:sp>
        <p:nvSpPr>
          <p:cNvPr id="9" name="Title 1">
            <a:extLst>
              <a:ext uri="{FF2B5EF4-FFF2-40B4-BE49-F238E27FC236}">
                <a16:creationId xmlns:a16="http://schemas.microsoft.com/office/drawing/2014/main" id="{BA7890A3-1C56-D2A5-FE2F-89B9621C1485}"/>
              </a:ext>
            </a:extLst>
          </p:cNvPr>
          <p:cNvSpPr>
            <a:spLocks noGrp="1"/>
          </p:cNvSpPr>
          <p:nvPr>
            <p:ph type="title"/>
          </p:nvPr>
        </p:nvSpPr>
        <p:spPr>
          <a:xfrm>
            <a:off x="736327" y="283907"/>
            <a:ext cx="8596668" cy="678426"/>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States with the most businesses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3655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730E49-183F-C771-F42B-C2565A097E22}"/>
              </a:ext>
            </a:extLst>
          </p:cNvPr>
          <p:cNvSpPr>
            <a:spLocks noGrp="1"/>
          </p:cNvSpPr>
          <p:nvPr>
            <p:ph idx="1"/>
          </p:nvPr>
        </p:nvSpPr>
        <p:spPr>
          <a:xfrm>
            <a:off x="677863" y="785813"/>
            <a:ext cx="8596312" cy="5256212"/>
          </a:xfrm>
        </p:spPr>
        <p:txBody>
          <a:bodyPr/>
          <a:lstStyle/>
          <a:p>
            <a:pPr marL="0" indent="0">
              <a:buNone/>
            </a:pPr>
            <a:r>
              <a:rPr lang="en-US" dirty="0"/>
              <a:t>6. What are our top ten business categories? In other words, which 10 categories have the most businesses assigned to them?</a:t>
            </a:r>
          </a:p>
          <a:p>
            <a:endParaRPr lang="en-IN" dirty="0"/>
          </a:p>
        </p:txBody>
      </p:sp>
      <mc:AlternateContent xmlns:mc="http://schemas.openxmlformats.org/markup-compatibility/2006">
        <mc:Choice xmlns:cx2="http://schemas.microsoft.com/office/drawing/2015/10/21/chartex" Requires="cx2">
          <p:graphicFrame>
            <p:nvGraphicFramePr>
              <p:cNvPr id="5" name="Chart 4">
                <a:extLst>
                  <a:ext uri="{FF2B5EF4-FFF2-40B4-BE49-F238E27FC236}">
                    <a16:creationId xmlns:a16="http://schemas.microsoft.com/office/drawing/2014/main" id="{4436C9EC-8FF1-92A8-97BB-CB0522D61CEC}"/>
                  </a:ext>
                </a:extLst>
              </p:cNvPr>
              <p:cNvGraphicFramePr/>
              <p:nvPr>
                <p:extLst>
                  <p:ext uri="{D42A27DB-BD31-4B8C-83A1-F6EECF244321}">
                    <p14:modId xmlns:p14="http://schemas.microsoft.com/office/powerpoint/2010/main" val="4073991658"/>
                  </p:ext>
                </p:extLst>
              </p:nvPr>
            </p:nvGraphicFramePr>
            <p:xfrm>
              <a:off x="1514167" y="1809135"/>
              <a:ext cx="7452851" cy="2991465"/>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Chart 4">
                <a:extLst>
                  <a:ext uri="{FF2B5EF4-FFF2-40B4-BE49-F238E27FC236}">
                    <a16:creationId xmlns:a16="http://schemas.microsoft.com/office/drawing/2014/main" id="{4436C9EC-8FF1-92A8-97BB-CB0522D61CEC}"/>
                  </a:ext>
                </a:extLst>
              </p:cNvPr>
              <p:cNvPicPr>
                <a:picLocks noGrp="1" noRot="1" noChangeAspect="1" noMove="1" noResize="1" noEditPoints="1" noAdjustHandles="1" noChangeArrowheads="1" noChangeShapeType="1"/>
              </p:cNvPicPr>
              <p:nvPr/>
            </p:nvPicPr>
            <p:blipFill>
              <a:blip r:embed="rId3"/>
              <a:stretch>
                <a:fillRect/>
              </a:stretch>
            </p:blipFill>
            <p:spPr>
              <a:xfrm>
                <a:off x="1514167" y="1809135"/>
                <a:ext cx="7452851" cy="2991465"/>
              </a:xfrm>
              <a:prstGeom prst="rect">
                <a:avLst/>
              </a:prstGeom>
            </p:spPr>
          </p:pic>
        </mc:Fallback>
      </mc:AlternateContent>
      <p:sp>
        <p:nvSpPr>
          <p:cNvPr id="6" name="Title 1">
            <a:extLst>
              <a:ext uri="{FF2B5EF4-FFF2-40B4-BE49-F238E27FC236}">
                <a16:creationId xmlns:a16="http://schemas.microsoft.com/office/drawing/2014/main" id="{6912EF08-3269-3BA8-1AAF-20281908A8C3}"/>
              </a:ext>
            </a:extLst>
          </p:cNvPr>
          <p:cNvSpPr>
            <a:spLocks noGrp="1"/>
          </p:cNvSpPr>
          <p:nvPr>
            <p:ph type="title"/>
          </p:nvPr>
        </p:nvSpPr>
        <p:spPr>
          <a:xfrm>
            <a:off x="677507" y="107387"/>
            <a:ext cx="8596668" cy="678426"/>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Top Ten Business Categories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4201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576186-8571-6CC9-F947-2252942808F8}"/>
              </a:ext>
            </a:extLst>
          </p:cNvPr>
          <p:cNvSpPr>
            <a:spLocks noGrp="1"/>
          </p:cNvSpPr>
          <p:nvPr>
            <p:ph idx="1"/>
          </p:nvPr>
        </p:nvSpPr>
        <p:spPr>
          <a:xfrm>
            <a:off x="677333" y="1056967"/>
            <a:ext cx="9056601" cy="5668298"/>
          </a:xfrm>
        </p:spPr>
        <p:txBody>
          <a:bodyPr/>
          <a:lstStyle/>
          <a:p>
            <a:pPr marL="0" indent="0">
              <a:buNone/>
            </a:pPr>
            <a:r>
              <a:rPr lang="en-US" dirty="0"/>
              <a:t>7. What is the average rating of the businesses in each of those top ten categories?</a:t>
            </a:r>
          </a:p>
          <a:p>
            <a:endParaRPr lang="en-US" dirty="0"/>
          </a:p>
          <a:p>
            <a:endParaRPr lang="en-US" dirty="0"/>
          </a:p>
          <a:p>
            <a:endParaRPr lang="en-IN" dirty="0"/>
          </a:p>
        </p:txBody>
      </p:sp>
      <p:graphicFrame>
        <p:nvGraphicFramePr>
          <p:cNvPr id="4" name="Chart 3">
            <a:extLst>
              <a:ext uri="{FF2B5EF4-FFF2-40B4-BE49-F238E27FC236}">
                <a16:creationId xmlns:a16="http://schemas.microsoft.com/office/drawing/2014/main" id="{C3410244-760D-0ABD-C5E0-D2CEC4F2818D}"/>
              </a:ext>
            </a:extLst>
          </p:cNvPr>
          <p:cNvGraphicFramePr>
            <a:graphicFrameLocks/>
          </p:cNvGraphicFramePr>
          <p:nvPr>
            <p:extLst>
              <p:ext uri="{D42A27DB-BD31-4B8C-83A1-F6EECF244321}">
                <p14:modId xmlns:p14="http://schemas.microsoft.com/office/powerpoint/2010/main" val="2851264412"/>
              </p:ext>
            </p:extLst>
          </p:nvPr>
        </p:nvGraphicFramePr>
        <p:xfrm>
          <a:off x="5506064" y="1582994"/>
          <a:ext cx="4404851" cy="42180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DD859D-CC9D-E84B-4554-1293B2897ADA}"/>
              </a:ext>
            </a:extLst>
          </p:cNvPr>
          <p:cNvSpPr txBox="1"/>
          <p:nvPr/>
        </p:nvSpPr>
        <p:spPr>
          <a:xfrm>
            <a:off x="845574" y="1582994"/>
            <a:ext cx="4119716"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Beauty &amp; Spas category stands out with the highest average rating, indicating overall satisfaction.</a:t>
            </a:r>
          </a:p>
          <a:p>
            <a:endParaRPr lang="en-US" dirty="0"/>
          </a:p>
          <a:p>
            <a:pPr marL="285750" indent="-285750">
              <a:buFont typeface="Arial" panose="020B0604020202020204" pitchFamily="34" charset="0"/>
              <a:buChar char="•"/>
            </a:pPr>
            <a:r>
              <a:rPr lang="en-US" dirty="0"/>
              <a:t> Automotive and Home Services categories show relatively lower ratings. This suggests that there are areas of improvement which will help them increase their average rating.</a:t>
            </a:r>
          </a:p>
          <a:p>
            <a:endParaRPr lang="en-US" dirty="0"/>
          </a:p>
          <a:p>
            <a:endParaRPr lang="en-US" dirty="0"/>
          </a:p>
          <a:p>
            <a:endParaRPr lang="en-US" dirty="0"/>
          </a:p>
          <a:p>
            <a:endParaRPr lang="en-US" dirty="0"/>
          </a:p>
          <a:p>
            <a:endParaRPr lang="en-US" dirty="0"/>
          </a:p>
        </p:txBody>
      </p:sp>
      <p:sp>
        <p:nvSpPr>
          <p:cNvPr id="6" name="Title 1">
            <a:extLst>
              <a:ext uri="{FF2B5EF4-FFF2-40B4-BE49-F238E27FC236}">
                <a16:creationId xmlns:a16="http://schemas.microsoft.com/office/drawing/2014/main" id="{A639C232-A1EF-EE2E-C1A8-6EA26F7D6270}"/>
              </a:ext>
            </a:extLst>
          </p:cNvPr>
          <p:cNvSpPr>
            <a:spLocks noGrp="1"/>
          </p:cNvSpPr>
          <p:nvPr>
            <p:ph type="title"/>
          </p:nvPr>
        </p:nvSpPr>
        <p:spPr>
          <a:xfrm>
            <a:off x="666956" y="286612"/>
            <a:ext cx="8596668" cy="678426"/>
          </a:xfrm>
        </p:spPr>
        <p: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Average Business Ratings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68685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337</TotalTime>
  <Words>1697</Words>
  <Application>Microsoft Office PowerPoint</Application>
  <PresentationFormat>Widescreen</PresentationFormat>
  <Paragraphs>126</Paragraphs>
  <Slides>20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Arial</vt:lpstr>
      <vt:lpstr>Calibri</vt:lpstr>
      <vt:lpstr>Lora</vt:lpstr>
      <vt:lpstr>Söhne</vt:lpstr>
      <vt:lpstr>Trebuchet MS</vt:lpstr>
      <vt:lpstr>Wingdings 3</vt:lpstr>
      <vt:lpstr>Facet</vt:lpstr>
      <vt:lpstr>Microsoft Excel Worksheet</vt:lpstr>
      <vt:lpstr>Data Management for Information Technology (MSIT 3860)  Final Project</vt:lpstr>
      <vt:lpstr>PowerPoint Presentation</vt:lpstr>
      <vt:lpstr>Yelp Users since 2010</vt:lpstr>
      <vt:lpstr>Number of Elite Users</vt:lpstr>
      <vt:lpstr>Most 5-star reviews</vt:lpstr>
      <vt:lpstr>Relationship between business hours and reviews</vt:lpstr>
      <vt:lpstr>States with the most businesses</vt:lpstr>
      <vt:lpstr>Top Ten Business Categories</vt:lpstr>
      <vt:lpstr>Average Business Ratings</vt:lpstr>
      <vt:lpstr>Funny and unfunny reviews</vt:lpstr>
      <vt:lpstr>PowerPoint Presentation</vt:lpstr>
      <vt:lpstr>Relation between  tips and compliments</vt:lpstr>
      <vt:lpstr>What factors influence reviews?</vt:lpstr>
      <vt:lpstr>Extra Credit Questions</vt:lpstr>
      <vt:lpstr>Business closed on weekends vs weekdays</vt:lpstr>
      <vt:lpstr>Personal Experience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for Information Technology (MSIT 3860)  Final Project</dc:title>
  <dc:creator>Nandini .</dc:creator>
  <cp:lastModifiedBy>Nandini .</cp:lastModifiedBy>
  <cp:revision>3</cp:revision>
  <dcterms:created xsi:type="dcterms:W3CDTF">2024-05-05T13:29:47Z</dcterms:created>
  <dcterms:modified xsi:type="dcterms:W3CDTF">2024-05-05T19:07:44Z</dcterms:modified>
</cp:coreProperties>
</file>