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655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A5182-867F-F7B8-21C8-D5F54CB49D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2A2D-8014-0E9C-21A1-D00801EEEC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F4F00-FE0F-5E50-872B-545E52A49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60CC3-3990-DB44-8452-98DC113F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9FB99-690E-2693-3254-240866658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4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0F855-F324-5A45-D0A1-C7DF3BFE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9427F-3DF1-7FBB-0012-EBCA83A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7E21C-ED91-B60D-EA7B-72EE20CCD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CF946-7EC9-F280-8BC6-333D379BD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127FF8-F5A7-67BF-4899-9F4233026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98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0F27F7-2B4C-86A7-0153-20ED51CFFB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87215F-8B90-1375-EF56-75947F6044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9D809-F933-1088-F481-E840D46ED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7A6E7B-5253-0326-B70B-63804049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DC3C2-3B63-F649-A2E1-5BC81883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56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882D-8FA4-5037-EC5B-7BD102CA70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3D383-568C-16E4-B7A7-CDCF126F9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39C26-68E8-E4C1-F57C-D0A300601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EB02F-9F14-480C-DE7A-DCD943B57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05F12-CD89-F1DC-8894-374EBDEC1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1692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7E177-120C-BE08-A615-0CAF55414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D8ABD-A601-7900-7F30-1D876F47D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84C27-9642-92C0-7B40-974E50D1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ABEC-C305-92BE-F0A8-1F59506DF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8A5F8-5E75-EFCF-E97A-2A5CF78F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45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011E-F61A-5F39-BD5F-E2174725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DE449-4541-A9F3-7E60-AC73B06C35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7941D0-11B7-B7ED-4068-22C29EE22E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4E18AD-FA04-BE25-FFBA-7424DE108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FB7739-7FFF-A615-E9C2-1E830A968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6D55D6-6886-F83F-9BA4-118FE0BD4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8871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5A80D-DDAE-A0E1-A430-A57178FC9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6BA4B-CC1C-1123-2E5A-99F0D2D33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3480C3-5E30-9B17-2599-A9B08A8799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17682C-7C20-C317-64E9-07F80FB766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D96D38-2ABE-A3FA-1D24-41BA99FD38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31BAC1-CEFC-B71D-18B3-C1C9E3DCD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81BCC8-6F0F-4C7F-5BD2-3FF47D23D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E5959B-4E08-E1C8-3EA5-E177051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890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A03E-C3F0-1412-BA90-4A9EC8159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C72F73-284C-40C9-3B2A-40C2DD5BD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98B995-A76C-14EE-7542-676588AC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BD92CB-D658-854E-2F78-09AD8AE6D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8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B8313C-9431-CD1F-6945-9C9FBF82B3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F5E03A-0C99-8E36-77EA-797CA3D56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F5D8E-CFC0-665D-2EEE-A10A3BB4B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4DDDC-1881-D4E3-2855-EB7C4D12C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A201C-9BD0-BD5B-3AB8-15D06E1F8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6B1561-9AA3-6EF9-BF71-111847F0DD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6220B-F008-EB6F-C764-3C5A3FA7A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856C57-8DB4-780A-E111-CAB3775BD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03F319-5304-C319-0B9C-FA2609942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62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BFFA8-397F-C013-4019-A9E14024F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0DDD0-7936-7C31-F938-0CFDEF458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FC929-F404-CD79-9895-275FAC1A7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9DC742-4993-268D-1F03-A26AE08F7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B69B3A-6FD7-64FB-F46C-F90CFABA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17230-FACF-AD99-841E-1DE71C7CB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9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FB5B00-C563-F247-F75E-C4488D0EB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090EA-9BA4-3AB9-3D2A-F87C89982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78E3E2-856C-0D42-BDAA-B281438BB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242B5-AE53-4C75-9AA0-CF5C2C2E2910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46E19-01CF-BFCD-40B4-34D5E717FA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5E61DD-8C10-D872-857E-11D068F0B6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B2E105-95AE-4AF4-8F80-ADF9B3DBB0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B1F24-356E-3D53-93EF-4A8A610EC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699108" y="599440"/>
            <a:ext cx="7963508" cy="3992880"/>
          </a:xfrm>
        </p:spPr>
        <p:txBody>
          <a:bodyPr>
            <a:normAutofit/>
          </a:bodyPr>
          <a:lstStyle/>
          <a:p>
            <a:r>
              <a:rPr lang="en-US" sz="6600" b="1" dirty="0">
                <a:latin typeface="Aptos" panose="020B0004020202020204" pitchFamily="34" charset="0"/>
              </a:rPr>
              <a:t>HUMAN RESOURCES</a:t>
            </a:r>
            <a:br>
              <a:rPr lang="en-US" sz="6600" b="1" dirty="0">
                <a:latin typeface="Aptos" panose="020B0004020202020204" pitchFamily="34" charset="0"/>
              </a:rPr>
            </a:br>
            <a:r>
              <a:rPr lang="en-US" sz="6600" b="1" dirty="0">
                <a:latin typeface="Aptos" panose="020B0004020202020204" pitchFamily="34" charset="0"/>
              </a:rPr>
              <a:t>REPORT </a:t>
            </a:r>
            <a:br>
              <a:rPr lang="en-US" sz="6600" b="1" dirty="0">
                <a:latin typeface="Aptos" panose="020B0004020202020204" pitchFamily="34" charset="0"/>
              </a:rPr>
            </a:br>
            <a:r>
              <a:rPr lang="en-US" sz="6600" b="1" dirty="0">
                <a:latin typeface="Aptos" panose="020B0004020202020204" pitchFamily="34" charset="0"/>
              </a:rPr>
              <a:t>	</a:t>
            </a:r>
            <a:r>
              <a:rPr lang="en-US" sz="2400" b="1" dirty="0">
                <a:latin typeface="Aptos" panose="020B0004020202020204" pitchFamily="34" charset="0"/>
              </a:rPr>
              <a:t>Transforming Data into Actionable Insights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951A55-56F1-A777-17AD-217B0759C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8441" y="5087621"/>
            <a:ext cx="5212080" cy="904558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bg2">
                    <a:lumMod val="10000"/>
                  </a:schemeClr>
                </a:solidFill>
              </a:rPr>
              <a:t>~By Nandini </a:t>
            </a:r>
            <a:r>
              <a:rPr lang="en-US" sz="3600" b="1" dirty="0" err="1">
                <a:solidFill>
                  <a:schemeClr val="bg2">
                    <a:lumMod val="10000"/>
                  </a:schemeClr>
                </a:solidFill>
              </a:rPr>
              <a:t>Toshniwal</a:t>
            </a:r>
            <a:endParaRPr lang="en-US" sz="3600" b="1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030" name="Picture 6" descr="Free PowerPoint Templates for Human Resource Management">
            <a:extLst>
              <a:ext uri="{FF2B5EF4-FFF2-40B4-BE49-F238E27FC236}">
                <a16:creationId xmlns:a16="http://schemas.microsoft.com/office/drawing/2014/main" id="{2A66A153-C890-871B-BC83-24DA772B0D5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750" r="9166"/>
          <a:stretch/>
        </p:blipFill>
        <p:spPr bwMode="auto">
          <a:xfrm>
            <a:off x="6700521" y="0"/>
            <a:ext cx="44957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499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87BBE-B5CC-5A31-73DD-A8A6472C3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6391"/>
            <a:ext cx="10515600" cy="1325563"/>
          </a:xfrm>
        </p:spPr>
        <p:txBody>
          <a:bodyPr/>
          <a:lstStyle/>
          <a:p>
            <a:r>
              <a:rPr lang="en-US" b="1" dirty="0">
                <a:latin typeface="Franklin Gothic Demi" panose="020B0703020102020204" pitchFamily="34" charset="0"/>
              </a:rPr>
              <a:t>		      	    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A4C30-7914-218B-D80E-7C3B72CBF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1. TECHNOLOGY USED: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Excel: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Excel is a spreadsheet tool by Microsoft used for organizing and analyzing data. </a:t>
            </a:r>
            <a:endParaRPr lang="en-US" sz="2000" b="1" dirty="0">
              <a:solidFill>
                <a:schemeClr val="bg1"/>
              </a:solidFill>
              <a:latin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Power BI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: Power BI is a business analytics tool by Microsoft that enables users to visualize data, create interactive dashboards, and generate reports.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2.  DATASET SOURCE: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Kaggle: </a:t>
            </a: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Kaggle is an online platform which offers a vast library of free datasets.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3.  DATASET TYPE: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HR Workforce Analytics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4.  DATASET DESCRIPTION: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Aptos" panose="020B0004020202020204" pitchFamily="34" charset="0"/>
                <a:cs typeface="Arial" panose="020B0604020202020204" pitchFamily="34" charset="0"/>
              </a:rPr>
              <a:t>A comma separated file(csv) that contains 161 rows, 9 columns</a:t>
            </a:r>
          </a:p>
        </p:txBody>
      </p:sp>
    </p:spTree>
    <p:extLst>
      <p:ext uri="{BB962C8B-B14F-4D97-AF65-F5344CB8AC3E}">
        <p14:creationId xmlns:p14="http://schemas.microsoft.com/office/powerpoint/2010/main" val="2655708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E1B1-DD90-BDCA-B025-D4EEA6D30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-183515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50000"/>
                  </a:schemeClr>
                </a:solidFill>
                <a:latin typeface="Franklin Gothic Demi" panose="020B0703020102020204" pitchFamily="34" charset="0"/>
              </a:rPr>
              <a:t>				</a:t>
            </a:r>
            <a:r>
              <a:rPr lang="en-US" b="1" dirty="0">
                <a:latin typeface="Franklin Gothic Demi" panose="020B0703020102020204" pitchFamily="34" charset="0"/>
              </a:rPr>
              <a:t>DASHBOARD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53AABA5-12BD-3FA6-E4CB-480B2AD903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9B358-589A-CD52-E67F-E10FFBF3D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973" y="772160"/>
            <a:ext cx="10645828" cy="6012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70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06E9D-A3F9-6665-3405-525F6E0C8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96965" y="822960"/>
            <a:ext cx="2594291" cy="721360"/>
          </a:xfrm>
        </p:spPr>
        <p:txBody>
          <a:bodyPr>
            <a:normAutofit/>
          </a:bodyPr>
          <a:lstStyle/>
          <a:p>
            <a:r>
              <a:rPr lang="en-US" sz="4400" b="1" dirty="0">
                <a:latin typeface="Franklin Gothic Demi" panose="020B0703020102020204" pitchFamily="34" charset="0"/>
              </a:rPr>
              <a:t>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89C49-2452-22AD-0D76-5BACFBBA9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7862" y="4921395"/>
            <a:ext cx="3211033" cy="160076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Packaging Associates, Production Operations and Sales Representative are most popular jobs in  the company and Marketing management or Marketing Specialists are comparatively less popular.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F7C66B2-6746-DA10-EE42-823FA9DD08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893" r="34896"/>
          <a:stretch/>
        </p:blipFill>
        <p:spPr>
          <a:xfrm>
            <a:off x="727863" y="739381"/>
            <a:ext cx="3211033" cy="3975325"/>
          </a:xfr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1D66CCA-75CD-BEFA-2ED3-FFD904356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9130" y="1967561"/>
            <a:ext cx="4300864" cy="271272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D5D2D89-FAC3-FF75-E870-F4753D98DAEE}"/>
              </a:ext>
            </a:extLst>
          </p:cNvPr>
          <p:cNvSpPr txBox="1"/>
          <p:nvPr/>
        </p:nvSpPr>
        <p:spPr>
          <a:xfrm>
            <a:off x="7305040" y="6685280"/>
            <a:ext cx="1503680" cy="688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649D1B26-0A77-DA06-65E6-CF1C1EBE4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5318" y="4863752"/>
            <a:ext cx="435758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Headcount shows a consistent growth since 2018 which reflects company </a:t>
            </a:r>
            <a:r>
              <a:rPr lang="en-US" altLang="en-US" sz="1600" dirty="0"/>
              <a:t>expansion phases.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Significant jumps are seen around 2020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62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and 2022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121).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Growth from 2022 to 2023 is moderate, increasing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140 to 161.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04D41698-69A8-6F91-5BBF-C4EF70FC79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60228" y="613166"/>
            <a:ext cx="3167786" cy="4088006"/>
          </a:xfrm>
          <a:prstGeom prst="rect">
            <a:avLst/>
          </a:prstGeom>
        </p:spPr>
      </p:pic>
      <p:sp>
        <p:nvSpPr>
          <p:cNvPr id="39" name="Rectangle 18">
            <a:extLst>
              <a:ext uri="{FF2B5EF4-FFF2-40B4-BE49-F238E27FC236}">
                <a16:creationId xmlns:a16="http://schemas.microsoft.com/office/drawing/2014/main" id="{788459E8-1BF5-19F6-B41A-E4163640359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8360227" y="4837816"/>
            <a:ext cx="321103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Highest Leave Balance</a:t>
            </a:r>
            <a:r>
              <a:rPr lang="en-US" altLang="en-US" sz="1600" dirty="0"/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indicate greater flexibility in their schedules.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Moderate Leave Balances</a:t>
            </a:r>
            <a:r>
              <a:rPr lang="en-US" altLang="en-US" sz="1600" dirty="0"/>
              <a:t> 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ndicate their operational nature requires consistent availability.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Lowest Leave Balance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dirty="0"/>
              <a:t>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uggest higher workload demands.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9240820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495D436-12B3-C2EA-AAE9-FDB4FE0DBA4A}"/>
              </a:ext>
            </a:extLst>
          </p:cNvPr>
          <p:cNvSpPr txBox="1">
            <a:spLocks/>
          </p:cNvSpPr>
          <p:nvPr/>
        </p:nvSpPr>
        <p:spPr>
          <a:xfrm>
            <a:off x="4695421" y="107580"/>
            <a:ext cx="2594291" cy="7213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latin typeface="Franklin Gothic Demi" panose="020B0703020102020204" pitchFamily="34" charset="0"/>
              </a:rPr>
              <a:t>INSIGHTS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8E262C7-AD09-0748-1DB8-79A1A5017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381" y="978300"/>
            <a:ext cx="5458149" cy="3259832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D2EA78EC-E425-5312-F960-75C6969D7A8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963690" y="4322651"/>
            <a:ext cx="451287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High School Diploma holders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are clustered in lower salary ranges.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Bachelor’s and Master’s Degree holders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dominate higher salary bands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broader distribution of salaries for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Diploma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Bachelor’s Degree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holders suggests diverse roles for these education levels.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Master’s Degree holders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reaching a salary plateau suggests limited opportunities for advancement.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B348C5F-25C7-779D-90C2-5255CF119D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2568" y="958342"/>
            <a:ext cx="5236336" cy="3259831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B205B8DF-37ED-C3A4-C7DE-E1B77AA81A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92567" y="4496937"/>
            <a:ext cx="5085769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b="1" dirty="0"/>
              <a:t>Significant salary differences </a:t>
            </a:r>
            <a:r>
              <a:rPr lang="en-US" sz="1600" dirty="0"/>
              <a:t>exist between operational roles (e.g., </a:t>
            </a:r>
            <a:r>
              <a:rPr lang="en-US" sz="1600" i="1" dirty="0"/>
              <a:t>Packaging Associates</a:t>
            </a:r>
            <a:r>
              <a:rPr lang="en-US" sz="1600" dirty="0"/>
              <a:t> at $33,409) and managerial/specialized roles (e.g., </a:t>
            </a:r>
            <a:r>
              <a:rPr lang="en-US" sz="1600" i="1" dirty="0"/>
              <a:t>Product Managers</a:t>
            </a:r>
            <a:r>
              <a:rPr lang="en-US" sz="1600" dirty="0"/>
              <a:t> at $82,825).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600" dirty="0"/>
              <a:t>The total workforce count is </a:t>
            </a:r>
            <a:r>
              <a:rPr lang="en-US" sz="1600" b="1" dirty="0"/>
              <a:t>161 employees</a:t>
            </a:r>
            <a:r>
              <a:rPr lang="en-US" sz="1600" dirty="0"/>
              <a:t>, with an average salary of approximately </a:t>
            </a:r>
            <a:r>
              <a:rPr lang="en-US" sz="1600" b="1" dirty="0"/>
              <a:t>$54,231</a:t>
            </a:r>
            <a:r>
              <a:rPr lang="en-US" sz="1600" dirty="0"/>
              <a:t>. This indicates that operational roles (with higher headcounts but lower salaries) dominate the workforce costs.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0978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3FE0603-4F2A-4E3A-1BF6-24EB82831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Franklin Gothic Demi" panose="020B0703020102020204" pitchFamily="34" charset="0"/>
              </a:rPr>
              <a:t>				</a:t>
            </a:r>
            <a:r>
              <a:rPr lang="en-US" b="1" dirty="0">
                <a:latin typeface="Franklin Gothic Demi" panose="020B0703020102020204" pitchFamily="34" charset="0"/>
              </a:rPr>
              <a:t>CONCLUSION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049E07-5F4B-3B67-7862-ED797AB2B9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 conclusion, this HR analysis provides a comprehensive overview of the company's workforce, highlighting key trends in headcount distribution, salary structures, and employee retention.</a:t>
            </a:r>
          </a:p>
          <a:p>
            <a:r>
              <a:rPr lang="en-US" dirty="0"/>
              <a:t> The data reveals that operational roles, while numerous, have a lower average salary compared to specialized and managerial positions, which indicates the company's investment in skilled and strategic roles. </a:t>
            </a:r>
          </a:p>
          <a:p>
            <a:r>
              <a:rPr lang="en-US" dirty="0"/>
              <a:t>Additionally, the cumulative growth in employee headcount demonstrates consistent expansion, particularly in recent years. </a:t>
            </a:r>
          </a:p>
          <a:p>
            <a:r>
              <a:rPr lang="en-US" dirty="0"/>
              <a:t>Moving forward, the company may want to focus on optimizing workforce allocation, salary competitiveness, and employee development initiatives to ensure continued growth and retention.</a:t>
            </a:r>
          </a:p>
        </p:txBody>
      </p:sp>
    </p:spTree>
    <p:extLst>
      <p:ext uri="{BB962C8B-B14F-4D97-AF65-F5344CB8AC3E}">
        <p14:creationId xmlns:p14="http://schemas.microsoft.com/office/powerpoint/2010/main" val="16497040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PRESENTATION</Template>
  <TotalTime>0</TotalTime>
  <Words>455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Franklin Gothic Demi</vt:lpstr>
      <vt:lpstr>Office Theme</vt:lpstr>
      <vt:lpstr>HUMAN RESOURCES REPORT   Transforming Data into Actionable Insights</vt:lpstr>
      <vt:lpstr>              INTRODUCTION</vt:lpstr>
      <vt:lpstr>    DASHBOARD</vt:lpstr>
      <vt:lpstr>INSIGHTS</vt:lpstr>
      <vt:lpstr>PowerPoint Presentation</vt:lpstr>
      <vt:lpstr>   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 KATARIYA</dc:creator>
  <cp:lastModifiedBy>HARSH KATARIYA</cp:lastModifiedBy>
  <cp:revision>1</cp:revision>
  <dcterms:created xsi:type="dcterms:W3CDTF">2024-12-05T12:26:37Z</dcterms:created>
  <dcterms:modified xsi:type="dcterms:W3CDTF">2024-12-05T12:26:53Z</dcterms:modified>
</cp:coreProperties>
</file>