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60297" y="2878580"/>
            <a:ext cx="776740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3047" y="3018545"/>
            <a:ext cx="16081904" cy="481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hyperlink" Target="mailto:p.nandini@iitg.ac.in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122945" y="373605"/>
            <a:ext cx="6165215" cy="9913620"/>
            <a:chOff x="12122945" y="373605"/>
            <a:chExt cx="6165215" cy="9913620"/>
          </a:xfrm>
        </p:grpSpPr>
        <p:sp>
          <p:nvSpPr>
            <p:cNvPr id="4" name="object 4"/>
            <p:cNvSpPr/>
            <p:nvPr/>
          </p:nvSpPr>
          <p:spPr>
            <a:xfrm>
              <a:off x="14328901" y="2317172"/>
              <a:ext cx="3959225" cy="6340475"/>
            </a:xfrm>
            <a:custGeom>
              <a:avLst/>
              <a:gdLst/>
              <a:ahLst/>
              <a:cxnLst/>
              <a:rect l="l" t="t" r="r" b="b"/>
              <a:pathLst>
                <a:path w="3959225" h="6340475">
                  <a:moveTo>
                    <a:pt x="3959097" y="6340048"/>
                  </a:moveTo>
                  <a:lnTo>
                    <a:pt x="1830194" y="6340048"/>
                  </a:lnTo>
                  <a:lnTo>
                    <a:pt x="0" y="3170024"/>
                  </a:lnTo>
                  <a:lnTo>
                    <a:pt x="1830193" y="0"/>
                  </a:lnTo>
                  <a:lnTo>
                    <a:pt x="3959097" y="0"/>
                  </a:lnTo>
                  <a:lnTo>
                    <a:pt x="3959097" y="6340048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122945" y="7035126"/>
              <a:ext cx="4970780" cy="3252470"/>
            </a:xfrm>
            <a:custGeom>
              <a:avLst/>
              <a:gdLst/>
              <a:ahLst/>
              <a:cxnLst/>
              <a:rect l="l" t="t" r="r" b="b"/>
              <a:pathLst>
                <a:path w="4970780" h="3252470">
                  <a:moveTo>
                    <a:pt x="4335198" y="3251873"/>
                  </a:moveTo>
                  <a:lnTo>
                    <a:pt x="634953" y="3251873"/>
                  </a:lnTo>
                  <a:lnTo>
                    <a:pt x="0" y="2152086"/>
                  </a:lnTo>
                  <a:lnTo>
                    <a:pt x="1242493" y="0"/>
                  </a:lnTo>
                  <a:lnTo>
                    <a:pt x="3727484" y="0"/>
                  </a:lnTo>
                  <a:lnTo>
                    <a:pt x="4970151" y="2152088"/>
                  </a:lnTo>
                  <a:lnTo>
                    <a:pt x="4335198" y="3251873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336341" y="5954841"/>
              <a:ext cx="2272030" cy="1967864"/>
            </a:xfrm>
            <a:custGeom>
              <a:avLst/>
              <a:gdLst/>
              <a:ahLst/>
              <a:cxnLst/>
              <a:rect l="l" t="t" r="r" b="b"/>
              <a:pathLst>
                <a:path w="2272030" h="1967865">
                  <a:moveTo>
                    <a:pt x="1703779" y="1967284"/>
                  </a:moveTo>
                  <a:lnTo>
                    <a:pt x="567899" y="1967284"/>
                  </a:lnTo>
                  <a:lnTo>
                    <a:pt x="0" y="983641"/>
                  </a:lnTo>
                  <a:lnTo>
                    <a:pt x="567899" y="0"/>
                  </a:lnTo>
                  <a:lnTo>
                    <a:pt x="1703699" y="0"/>
                  </a:lnTo>
                  <a:lnTo>
                    <a:pt x="2271678" y="983642"/>
                  </a:lnTo>
                  <a:lnTo>
                    <a:pt x="1703779" y="196728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737768" y="373605"/>
              <a:ext cx="3799840" cy="3290570"/>
            </a:xfrm>
            <a:custGeom>
              <a:avLst/>
              <a:gdLst/>
              <a:ahLst/>
              <a:cxnLst/>
              <a:rect l="l" t="t" r="r" b="b"/>
              <a:pathLst>
                <a:path w="3799840" h="3290570">
                  <a:moveTo>
                    <a:pt x="2849747" y="3290487"/>
                  </a:moveTo>
                  <a:lnTo>
                    <a:pt x="949870" y="3290487"/>
                  </a:lnTo>
                  <a:lnTo>
                    <a:pt x="0" y="1645242"/>
                  </a:lnTo>
                  <a:lnTo>
                    <a:pt x="949871" y="0"/>
                  </a:lnTo>
                  <a:lnTo>
                    <a:pt x="2849613" y="0"/>
                  </a:lnTo>
                  <a:lnTo>
                    <a:pt x="3799617" y="1645244"/>
                  </a:lnTo>
                  <a:lnTo>
                    <a:pt x="2849747" y="329048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73605"/>
            <a:ext cx="1181099" cy="11810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9501" y="1724773"/>
            <a:ext cx="5086349" cy="64388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2906189"/>
            <a:ext cx="8977630" cy="4217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500" spc="-245" b="1">
                <a:latin typeface="Trebuchet MS"/>
                <a:cs typeface="Trebuchet MS"/>
              </a:rPr>
              <a:t>E</a:t>
            </a:r>
            <a:r>
              <a:rPr dirty="0" sz="5500" spc="-185" b="1">
                <a:latin typeface="Trebuchet MS"/>
                <a:cs typeface="Trebuchet MS"/>
              </a:rPr>
              <a:t>c</a:t>
            </a:r>
            <a:r>
              <a:rPr dirty="0" sz="5500" spc="90" b="1">
                <a:latin typeface="Trebuchet MS"/>
                <a:cs typeface="Trebuchet MS"/>
              </a:rPr>
              <a:t>o</a:t>
            </a:r>
            <a:r>
              <a:rPr dirty="0" sz="5500" spc="-80" b="1">
                <a:latin typeface="Trebuchet MS"/>
                <a:cs typeface="Trebuchet MS"/>
              </a:rPr>
              <a:t>n</a:t>
            </a:r>
            <a:r>
              <a:rPr dirty="0" sz="5500" spc="90" b="1">
                <a:latin typeface="Trebuchet MS"/>
                <a:cs typeface="Trebuchet MS"/>
              </a:rPr>
              <a:t>o</a:t>
            </a:r>
            <a:r>
              <a:rPr dirty="0" sz="5500" spc="-85" b="1">
                <a:latin typeface="Trebuchet MS"/>
                <a:cs typeface="Trebuchet MS"/>
              </a:rPr>
              <a:t>m</a:t>
            </a:r>
            <a:r>
              <a:rPr dirty="0" sz="5500" spc="-95" b="1">
                <a:latin typeface="Trebuchet MS"/>
                <a:cs typeface="Trebuchet MS"/>
              </a:rPr>
              <a:t>i</a:t>
            </a:r>
            <a:r>
              <a:rPr dirty="0" sz="5500" spc="-185" b="1">
                <a:latin typeface="Trebuchet MS"/>
                <a:cs typeface="Trebuchet MS"/>
              </a:rPr>
              <a:t>c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10" b="1">
                <a:latin typeface="Trebuchet MS"/>
                <a:cs typeface="Trebuchet MS"/>
              </a:rPr>
              <a:t>l</a:t>
            </a:r>
            <a:r>
              <a:rPr dirty="0" sz="5500" spc="-355" b="1">
                <a:latin typeface="Trebuchet MS"/>
                <a:cs typeface="Trebuchet MS"/>
              </a:rPr>
              <a:t> </a:t>
            </a:r>
            <a:r>
              <a:rPr dirty="0" sz="5500" spc="70" b="1">
                <a:latin typeface="Trebuchet MS"/>
                <a:cs typeface="Trebuchet MS"/>
              </a:rPr>
              <a:t>p</a:t>
            </a:r>
            <a:r>
              <a:rPr dirty="0" sz="5500" spc="-150" b="1">
                <a:latin typeface="Trebuchet MS"/>
                <a:cs typeface="Trebuchet MS"/>
              </a:rPr>
              <a:t>r</a:t>
            </a:r>
            <a:r>
              <a:rPr dirty="0" sz="5500" spc="-130" b="1">
                <a:latin typeface="Trebuchet MS"/>
                <a:cs typeface="Trebuchet MS"/>
              </a:rPr>
              <a:t>e</a:t>
            </a:r>
            <a:r>
              <a:rPr dirty="0" sz="5500" spc="70" b="1">
                <a:latin typeface="Trebuchet MS"/>
                <a:cs typeface="Trebuchet MS"/>
              </a:rPr>
              <a:t>p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-150" b="1">
                <a:latin typeface="Trebuchet MS"/>
                <a:cs typeface="Trebuchet MS"/>
              </a:rPr>
              <a:t>r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-65" b="1">
                <a:latin typeface="Trebuchet MS"/>
                <a:cs typeface="Trebuchet MS"/>
              </a:rPr>
              <a:t>t</a:t>
            </a:r>
            <a:r>
              <a:rPr dirty="0" sz="5500" spc="-95" b="1">
                <a:latin typeface="Trebuchet MS"/>
                <a:cs typeface="Trebuchet MS"/>
              </a:rPr>
              <a:t>i</a:t>
            </a:r>
            <a:r>
              <a:rPr dirty="0" sz="5500" spc="90" b="1">
                <a:latin typeface="Trebuchet MS"/>
                <a:cs typeface="Trebuchet MS"/>
              </a:rPr>
              <a:t>o</a:t>
            </a:r>
            <a:r>
              <a:rPr dirty="0" sz="5500" spc="-75" b="1">
                <a:latin typeface="Trebuchet MS"/>
                <a:cs typeface="Trebuchet MS"/>
              </a:rPr>
              <a:t>n</a:t>
            </a:r>
            <a:r>
              <a:rPr dirty="0" sz="5500" spc="-355" b="1">
                <a:latin typeface="Trebuchet MS"/>
                <a:cs typeface="Trebuchet MS"/>
              </a:rPr>
              <a:t> </a:t>
            </a:r>
            <a:r>
              <a:rPr dirty="0" sz="5500" spc="90" b="1">
                <a:latin typeface="Trebuchet MS"/>
                <a:cs typeface="Trebuchet MS"/>
              </a:rPr>
              <a:t>o</a:t>
            </a:r>
            <a:r>
              <a:rPr dirty="0" sz="5500" spc="-70" b="1">
                <a:latin typeface="Trebuchet MS"/>
                <a:cs typeface="Trebuchet MS"/>
              </a:rPr>
              <a:t>f  </a:t>
            </a:r>
            <a:r>
              <a:rPr dirty="0" sz="5500" spc="-95" b="1">
                <a:latin typeface="Trebuchet MS"/>
                <a:cs typeface="Trebuchet MS"/>
              </a:rPr>
              <a:t>h</a:t>
            </a:r>
            <a:r>
              <a:rPr dirty="0" sz="5500" spc="-95" b="1">
                <a:latin typeface="Trebuchet MS"/>
                <a:cs typeface="Trebuchet MS"/>
              </a:rPr>
              <a:t>i</a:t>
            </a:r>
            <a:r>
              <a:rPr dirty="0" sz="5500" spc="260" b="1">
                <a:latin typeface="Trebuchet MS"/>
                <a:cs typeface="Trebuchet MS"/>
              </a:rPr>
              <a:t>g</a:t>
            </a:r>
            <a:r>
              <a:rPr dirty="0" sz="5500" spc="-95" b="1">
                <a:latin typeface="Trebuchet MS"/>
                <a:cs typeface="Trebuchet MS"/>
              </a:rPr>
              <a:t>h</a:t>
            </a:r>
            <a:r>
              <a:rPr dirty="0" sz="5500" spc="210" b="1">
                <a:latin typeface="Trebuchet MS"/>
                <a:cs typeface="Trebuchet MS"/>
              </a:rPr>
              <a:t>-</a:t>
            </a:r>
            <a:r>
              <a:rPr dirty="0" sz="5500" spc="70" b="1">
                <a:latin typeface="Trebuchet MS"/>
                <a:cs typeface="Trebuchet MS"/>
              </a:rPr>
              <a:t>p</a:t>
            </a:r>
            <a:r>
              <a:rPr dirty="0" sz="5500" spc="-130" b="1">
                <a:latin typeface="Trebuchet MS"/>
                <a:cs typeface="Trebuchet MS"/>
              </a:rPr>
              <a:t>e</a:t>
            </a:r>
            <a:r>
              <a:rPr dirty="0" sz="5500" spc="-150" b="1">
                <a:latin typeface="Trebuchet MS"/>
                <a:cs typeface="Trebuchet MS"/>
              </a:rPr>
              <a:t>r</a:t>
            </a:r>
            <a:r>
              <a:rPr dirty="0" sz="5500" spc="-80" b="1">
                <a:latin typeface="Trebuchet MS"/>
                <a:cs typeface="Trebuchet MS"/>
              </a:rPr>
              <a:t>f</a:t>
            </a:r>
            <a:r>
              <a:rPr dirty="0" sz="5500" spc="90" b="1">
                <a:latin typeface="Trebuchet MS"/>
                <a:cs typeface="Trebuchet MS"/>
              </a:rPr>
              <a:t>o</a:t>
            </a:r>
            <a:r>
              <a:rPr dirty="0" sz="5500" spc="-150" b="1">
                <a:latin typeface="Trebuchet MS"/>
                <a:cs typeface="Trebuchet MS"/>
              </a:rPr>
              <a:t>r</a:t>
            </a:r>
            <a:r>
              <a:rPr dirty="0" sz="5500" spc="-85" b="1">
                <a:latin typeface="Trebuchet MS"/>
                <a:cs typeface="Trebuchet MS"/>
              </a:rPr>
              <a:t>m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-80" b="1">
                <a:latin typeface="Trebuchet MS"/>
                <a:cs typeface="Trebuchet MS"/>
              </a:rPr>
              <a:t>n</a:t>
            </a:r>
            <a:r>
              <a:rPr dirty="0" sz="5500" spc="-185" b="1">
                <a:latin typeface="Trebuchet MS"/>
                <a:cs typeface="Trebuchet MS"/>
              </a:rPr>
              <a:t>c</a:t>
            </a:r>
            <a:r>
              <a:rPr dirty="0" sz="5500" spc="-125" b="1">
                <a:latin typeface="Trebuchet MS"/>
                <a:cs typeface="Trebuchet MS"/>
              </a:rPr>
              <a:t>e</a:t>
            </a:r>
            <a:r>
              <a:rPr dirty="0" sz="5500" spc="-355" b="1">
                <a:latin typeface="Trebuchet MS"/>
                <a:cs typeface="Trebuchet MS"/>
              </a:rPr>
              <a:t> 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-185" b="1">
                <a:latin typeface="Trebuchet MS"/>
                <a:cs typeface="Trebuchet MS"/>
              </a:rPr>
              <a:t>c</a:t>
            </a:r>
            <a:r>
              <a:rPr dirty="0" sz="5500" spc="-65" b="1">
                <a:latin typeface="Trebuchet MS"/>
                <a:cs typeface="Trebuchet MS"/>
              </a:rPr>
              <a:t>t</a:t>
            </a:r>
            <a:r>
              <a:rPr dirty="0" sz="5500" spc="-95" b="1">
                <a:latin typeface="Trebuchet MS"/>
                <a:cs typeface="Trebuchet MS"/>
              </a:rPr>
              <a:t>i</a:t>
            </a:r>
            <a:r>
              <a:rPr dirty="0" sz="5500" spc="-85" b="1">
                <a:latin typeface="Trebuchet MS"/>
                <a:cs typeface="Trebuchet MS"/>
              </a:rPr>
              <a:t>v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-65" b="1">
                <a:latin typeface="Trebuchet MS"/>
                <a:cs typeface="Trebuchet MS"/>
              </a:rPr>
              <a:t>t</a:t>
            </a:r>
            <a:r>
              <a:rPr dirty="0" sz="5500" spc="-130" b="1">
                <a:latin typeface="Trebuchet MS"/>
                <a:cs typeface="Trebuchet MS"/>
              </a:rPr>
              <a:t>e</a:t>
            </a:r>
            <a:r>
              <a:rPr dirty="0" sz="5500" spc="70" b="1">
                <a:latin typeface="Trebuchet MS"/>
                <a:cs typeface="Trebuchet MS"/>
              </a:rPr>
              <a:t>d  </a:t>
            </a:r>
            <a:r>
              <a:rPr dirty="0" sz="5500" spc="-185" b="1">
                <a:latin typeface="Trebuchet MS"/>
                <a:cs typeface="Trebuchet MS"/>
              </a:rPr>
              <a:t>c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-150" b="1">
                <a:latin typeface="Trebuchet MS"/>
                <a:cs typeface="Trebuchet MS"/>
              </a:rPr>
              <a:t>r</a:t>
            </a:r>
            <a:r>
              <a:rPr dirty="0" sz="5500" spc="80" b="1">
                <a:latin typeface="Trebuchet MS"/>
                <a:cs typeface="Trebuchet MS"/>
              </a:rPr>
              <a:t>b</a:t>
            </a:r>
            <a:r>
              <a:rPr dirty="0" sz="5500" spc="90" b="1">
                <a:latin typeface="Trebuchet MS"/>
                <a:cs typeface="Trebuchet MS"/>
              </a:rPr>
              <a:t>o</a:t>
            </a:r>
            <a:r>
              <a:rPr dirty="0" sz="5500" spc="-75" b="1">
                <a:latin typeface="Trebuchet MS"/>
                <a:cs typeface="Trebuchet MS"/>
              </a:rPr>
              <a:t>n</a:t>
            </a:r>
            <a:r>
              <a:rPr dirty="0" sz="5500" spc="-355" b="1">
                <a:latin typeface="Trebuchet MS"/>
                <a:cs typeface="Trebuchet MS"/>
              </a:rPr>
              <a:t> </a:t>
            </a:r>
            <a:r>
              <a:rPr dirty="0" sz="5500" spc="-80" b="1">
                <a:latin typeface="Trebuchet MS"/>
                <a:cs typeface="Trebuchet MS"/>
              </a:rPr>
              <a:t>f</a:t>
            </a:r>
            <a:r>
              <a:rPr dirty="0" sz="5500" spc="-95" b="1">
                <a:latin typeface="Trebuchet MS"/>
                <a:cs typeface="Trebuchet MS"/>
              </a:rPr>
              <a:t>i</a:t>
            </a:r>
            <a:r>
              <a:rPr dirty="0" sz="5500" spc="80" b="1">
                <a:latin typeface="Trebuchet MS"/>
                <a:cs typeface="Trebuchet MS"/>
              </a:rPr>
              <a:t>b</a:t>
            </a:r>
            <a:r>
              <a:rPr dirty="0" sz="5500" spc="-130" b="1">
                <a:latin typeface="Trebuchet MS"/>
                <a:cs typeface="Trebuchet MS"/>
              </a:rPr>
              <a:t>e</a:t>
            </a:r>
            <a:r>
              <a:rPr dirty="0" sz="5500" spc="-145" b="1">
                <a:latin typeface="Trebuchet MS"/>
                <a:cs typeface="Trebuchet MS"/>
              </a:rPr>
              <a:t>r</a:t>
            </a:r>
            <a:r>
              <a:rPr dirty="0" sz="5500" spc="-355" b="1">
                <a:latin typeface="Trebuchet MS"/>
                <a:cs typeface="Trebuchet MS"/>
              </a:rPr>
              <a:t> </a:t>
            </a:r>
            <a:r>
              <a:rPr dirty="0" sz="5500" spc="70" b="1">
                <a:latin typeface="Trebuchet MS"/>
                <a:cs typeface="Trebuchet MS"/>
              </a:rPr>
              <a:t>p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70" b="1">
                <a:latin typeface="Trebuchet MS"/>
                <a:cs typeface="Trebuchet MS"/>
              </a:rPr>
              <a:t>p</a:t>
            </a:r>
            <a:r>
              <a:rPr dirty="0" sz="5500" spc="-130" b="1">
                <a:latin typeface="Trebuchet MS"/>
                <a:cs typeface="Trebuchet MS"/>
              </a:rPr>
              <a:t>e</a:t>
            </a:r>
            <a:r>
              <a:rPr dirty="0" sz="5500" spc="-150" b="1">
                <a:latin typeface="Trebuchet MS"/>
                <a:cs typeface="Trebuchet MS"/>
              </a:rPr>
              <a:t>r</a:t>
            </a:r>
            <a:r>
              <a:rPr dirty="0" sz="5500" spc="285" b="1">
                <a:latin typeface="Trebuchet MS"/>
                <a:cs typeface="Trebuchet MS"/>
              </a:rPr>
              <a:t>s</a:t>
            </a:r>
            <a:r>
              <a:rPr dirty="0" sz="5500" spc="-355" b="1">
                <a:latin typeface="Trebuchet MS"/>
                <a:cs typeface="Trebuchet MS"/>
              </a:rPr>
              <a:t> </a:t>
            </a:r>
            <a:r>
              <a:rPr dirty="0" sz="5500" spc="75" b="1">
                <a:latin typeface="Trebuchet MS"/>
                <a:cs typeface="Trebuchet MS"/>
              </a:rPr>
              <a:t>a</a:t>
            </a:r>
            <a:r>
              <a:rPr dirty="0" sz="5500" spc="285" b="1">
                <a:latin typeface="Trebuchet MS"/>
                <a:cs typeface="Trebuchet MS"/>
              </a:rPr>
              <a:t>s</a:t>
            </a:r>
            <a:r>
              <a:rPr dirty="0" sz="5500" spc="-355" b="1">
                <a:latin typeface="Trebuchet MS"/>
                <a:cs typeface="Trebuchet MS"/>
              </a:rPr>
              <a:t> </a:t>
            </a:r>
            <a:r>
              <a:rPr dirty="0" sz="5500" spc="280" b="1">
                <a:latin typeface="Trebuchet MS"/>
                <a:cs typeface="Trebuchet MS"/>
              </a:rPr>
              <a:t>s</a:t>
            </a:r>
            <a:r>
              <a:rPr dirty="0" sz="5500" spc="-130" b="1">
                <a:latin typeface="Trebuchet MS"/>
                <a:cs typeface="Trebuchet MS"/>
              </a:rPr>
              <a:t>e</a:t>
            </a:r>
            <a:r>
              <a:rPr dirty="0" sz="5500" spc="5" b="1">
                <a:latin typeface="Trebuchet MS"/>
                <a:cs typeface="Trebuchet MS"/>
              </a:rPr>
              <a:t>l</a:t>
            </a:r>
            <a:r>
              <a:rPr dirty="0" sz="5500" spc="-80" b="1">
                <a:latin typeface="Trebuchet MS"/>
                <a:cs typeface="Trebuchet MS"/>
              </a:rPr>
              <a:t>f</a:t>
            </a:r>
            <a:r>
              <a:rPr dirty="0" sz="5500" spc="190" b="1">
                <a:latin typeface="Trebuchet MS"/>
                <a:cs typeface="Trebuchet MS"/>
              </a:rPr>
              <a:t>-  </a:t>
            </a:r>
            <a:r>
              <a:rPr dirty="0" sz="5500" spc="30" b="1">
                <a:latin typeface="Trebuchet MS"/>
                <a:cs typeface="Trebuchet MS"/>
              </a:rPr>
              <a:t>supporting </a:t>
            </a:r>
            <a:r>
              <a:rPr dirty="0" sz="5500" spc="-30" b="1">
                <a:latin typeface="Trebuchet MS"/>
                <a:cs typeface="Trebuchet MS"/>
              </a:rPr>
              <a:t>supercapacitor </a:t>
            </a:r>
            <a:r>
              <a:rPr dirty="0" sz="5500" spc="-25" b="1">
                <a:latin typeface="Trebuchet MS"/>
                <a:cs typeface="Trebuchet MS"/>
              </a:rPr>
              <a:t> </a:t>
            </a:r>
            <a:r>
              <a:rPr dirty="0" sz="5500" spc="-30" b="1">
                <a:latin typeface="Trebuchet MS"/>
                <a:cs typeface="Trebuchet MS"/>
              </a:rPr>
              <a:t>electrodes</a:t>
            </a:r>
            <a:endParaRPr sz="55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13499" y="373605"/>
            <a:ext cx="16075025" cy="1184910"/>
          </a:xfrm>
          <a:custGeom>
            <a:avLst/>
            <a:gdLst/>
            <a:ahLst/>
            <a:cxnLst/>
            <a:rect l="l" t="t" r="r" b="b"/>
            <a:pathLst>
              <a:path w="16075025" h="1184910">
                <a:moveTo>
                  <a:pt x="16074499" y="1184799"/>
                </a:moveTo>
                <a:lnTo>
                  <a:pt x="0" y="1184799"/>
                </a:lnTo>
                <a:lnTo>
                  <a:pt x="0" y="0"/>
                </a:lnTo>
                <a:lnTo>
                  <a:pt x="16074499" y="0"/>
                </a:lnTo>
                <a:lnTo>
                  <a:pt x="16074499" y="11847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16000" y="7828808"/>
            <a:ext cx="3712845" cy="1667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95"/>
              </a:spcBef>
            </a:pPr>
            <a:r>
              <a:rPr dirty="0" sz="2300" spc="35" b="1">
                <a:latin typeface="Trebuchet MS"/>
                <a:cs typeface="Trebuchet MS"/>
              </a:rPr>
              <a:t>P</a:t>
            </a:r>
            <a:r>
              <a:rPr dirty="0" sz="2300" spc="-60" b="1">
                <a:latin typeface="Trebuchet MS"/>
                <a:cs typeface="Trebuchet MS"/>
              </a:rPr>
              <a:t>r</a:t>
            </a:r>
            <a:r>
              <a:rPr dirty="0" sz="2300" spc="-50" b="1">
                <a:latin typeface="Trebuchet MS"/>
                <a:cs typeface="Trebuchet MS"/>
              </a:rPr>
              <a:t>e</a:t>
            </a:r>
            <a:r>
              <a:rPr dirty="0" sz="2300" spc="120" b="1">
                <a:latin typeface="Trebuchet MS"/>
                <a:cs typeface="Trebuchet MS"/>
              </a:rPr>
              <a:t>s</a:t>
            </a:r>
            <a:r>
              <a:rPr dirty="0" sz="2300" spc="-50" b="1">
                <a:latin typeface="Trebuchet MS"/>
                <a:cs typeface="Trebuchet MS"/>
              </a:rPr>
              <a:t>e</a:t>
            </a:r>
            <a:r>
              <a:rPr dirty="0" sz="2300" spc="-30" b="1">
                <a:latin typeface="Trebuchet MS"/>
                <a:cs typeface="Trebuchet MS"/>
              </a:rPr>
              <a:t>n</a:t>
            </a:r>
            <a:r>
              <a:rPr dirty="0" sz="2300" spc="-25" b="1">
                <a:latin typeface="Trebuchet MS"/>
                <a:cs typeface="Trebuchet MS"/>
              </a:rPr>
              <a:t>t</a:t>
            </a:r>
            <a:r>
              <a:rPr dirty="0" sz="2300" spc="-50" b="1">
                <a:latin typeface="Trebuchet MS"/>
                <a:cs typeface="Trebuchet MS"/>
              </a:rPr>
              <a:t>e</a:t>
            </a:r>
            <a:r>
              <a:rPr dirty="0" sz="2300" spc="45" b="1">
                <a:latin typeface="Trebuchet MS"/>
                <a:cs typeface="Trebuchet MS"/>
              </a:rPr>
              <a:t>d</a:t>
            </a:r>
            <a:r>
              <a:rPr dirty="0" sz="2300" spc="-150" b="1">
                <a:latin typeface="Trebuchet MS"/>
                <a:cs typeface="Trebuchet MS"/>
              </a:rPr>
              <a:t> </a:t>
            </a:r>
            <a:r>
              <a:rPr dirty="0" sz="2300" spc="40" b="1">
                <a:latin typeface="Trebuchet MS"/>
                <a:cs typeface="Trebuchet MS"/>
              </a:rPr>
              <a:t>b</a:t>
            </a:r>
            <a:r>
              <a:rPr dirty="0" sz="2300" spc="-35" b="1">
                <a:latin typeface="Trebuchet MS"/>
                <a:cs typeface="Trebuchet MS"/>
              </a:rPr>
              <a:t>y</a:t>
            </a:r>
            <a:r>
              <a:rPr dirty="0" sz="2300" spc="45" b="1">
                <a:latin typeface="Trebuchet MS"/>
                <a:cs typeface="Trebuchet MS"/>
              </a:rPr>
              <a:t>-N</a:t>
            </a:r>
            <a:r>
              <a:rPr dirty="0" sz="2300" spc="35" b="1">
                <a:latin typeface="Trebuchet MS"/>
                <a:cs typeface="Trebuchet MS"/>
              </a:rPr>
              <a:t>a</a:t>
            </a:r>
            <a:r>
              <a:rPr dirty="0" sz="2300" spc="-30" b="1">
                <a:latin typeface="Trebuchet MS"/>
                <a:cs typeface="Trebuchet MS"/>
              </a:rPr>
              <a:t>n</a:t>
            </a:r>
            <a:r>
              <a:rPr dirty="0" sz="2300" spc="5" b="1">
                <a:latin typeface="Trebuchet MS"/>
                <a:cs typeface="Trebuchet MS"/>
              </a:rPr>
              <a:t>di</a:t>
            </a:r>
            <a:r>
              <a:rPr dirty="0" sz="2300" spc="-30" b="1">
                <a:latin typeface="Trebuchet MS"/>
                <a:cs typeface="Trebuchet MS"/>
              </a:rPr>
              <a:t>n</a:t>
            </a:r>
            <a:r>
              <a:rPr dirty="0" sz="2300" spc="-40" b="1">
                <a:latin typeface="Trebuchet MS"/>
                <a:cs typeface="Trebuchet MS"/>
              </a:rPr>
              <a:t>i</a:t>
            </a:r>
            <a:r>
              <a:rPr dirty="0" sz="2300" spc="-150" b="1">
                <a:latin typeface="Trebuchet MS"/>
                <a:cs typeface="Trebuchet MS"/>
              </a:rPr>
              <a:t> </a:t>
            </a:r>
            <a:r>
              <a:rPr dirty="0" sz="2300" spc="-15" b="1">
                <a:latin typeface="Trebuchet MS"/>
                <a:cs typeface="Trebuchet MS"/>
              </a:rPr>
              <a:t>Pr</a:t>
            </a:r>
            <a:r>
              <a:rPr dirty="0" sz="2300" spc="-40" b="1">
                <a:latin typeface="Trebuchet MS"/>
                <a:cs typeface="Trebuchet MS"/>
              </a:rPr>
              <a:t>i</a:t>
            </a:r>
            <a:r>
              <a:rPr dirty="0" sz="2300" spc="-35" b="1">
                <a:latin typeface="Trebuchet MS"/>
                <a:cs typeface="Trebuchet MS"/>
              </a:rPr>
              <a:t>y</a:t>
            </a:r>
            <a:r>
              <a:rPr dirty="0" sz="2300" spc="25" b="1">
                <a:latin typeface="Trebuchet MS"/>
                <a:cs typeface="Trebuchet MS"/>
              </a:rPr>
              <a:t>a  </a:t>
            </a:r>
            <a:r>
              <a:rPr dirty="0" sz="2300" spc="-135" b="1">
                <a:latin typeface="Trebuchet MS"/>
                <a:cs typeface="Trebuchet MS"/>
              </a:rPr>
              <a:t>210107055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300" spc="-60" b="1">
                <a:latin typeface="Trebuchet MS"/>
                <a:cs typeface="Trebuchet MS"/>
              </a:rPr>
              <a:t>G</a:t>
            </a:r>
            <a:r>
              <a:rPr dirty="0" sz="2300" spc="15" b="1">
                <a:latin typeface="Trebuchet MS"/>
                <a:cs typeface="Trebuchet MS"/>
              </a:rPr>
              <a:t>R</a:t>
            </a:r>
            <a:r>
              <a:rPr dirty="0" sz="2300" spc="-25" b="1">
                <a:latin typeface="Trebuchet MS"/>
                <a:cs typeface="Trebuchet MS"/>
              </a:rPr>
              <a:t>O</a:t>
            </a:r>
            <a:r>
              <a:rPr dirty="0" sz="2300" spc="-60" b="1">
                <a:latin typeface="Trebuchet MS"/>
                <a:cs typeface="Trebuchet MS"/>
              </a:rPr>
              <a:t>U</a:t>
            </a:r>
            <a:r>
              <a:rPr dirty="0" sz="2300" spc="35" b="1">
                <a:latin typeface="Trebuchet MS"/>
                <a:cs typeface="Trebuchet MS"/>
              </a:rPr>
              <a:t>P</a:t>
            </a:r>
            <a:r>
              <a:rPr dirty="0" sz="2300" spc="-150" b="1">
                <a:latin typeface="Trebuchet MS"/>
                <a:cs typeface="Trebuchet MS"/>
              </a:rPr>
              <a:t> </a:t>
            </a:r>
            <a:r>
              <a:rPr dirty="0" sz="2300" spc="-280" b="1">
                <a:latin typeface="Trebuchet MS"/>
                <a:cs typeface="Trebuchet MS"/>
              </a:rPr>
              <a:t>1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300" spc="-280" b="1">
                <a:latin typeface="Trebuchet MS"/>
                <a:cs typeface="Trebuchet MS"/>
              </a:rPr>
              <a:t>1</a:t>
            </a:r>
            <a:r>
              <a:rPr dirty="0" sz="2300" spc="-150" b="1">
                <a:latin typeface="Trebuchet MS"/>
                <a:cs typeface="Trebuchet MS"/>
              </a:rPr>
              <a:t>3</a:t>
            </a:r>
            <a:r>
              <a:rPr dirty="0" sz="2300" spc="-165" b="1">
                <a:latin typeface="Trebuchet MS"/>
                <a:cs typeface="Trebuchet MS"/>
              </a:rPr>
              <a:t>T</a:t>
            </a:r>
            <a:r>
              <a:rPr dirty="0" sz="2300" spc="-35" b="1">
                <a:latin typeface="Trebuchet MS"/>
                <a:cs typeface="Trebuchet MS"/>
              </a:rPr>
              <a:t>H</a:t>
            </a:r>
            <a:r>
              <a:rPr dirty="0" sz="2300" spc="-150" b="1">
                <a:latin typeface="Trebuchet MS"/>
                <a:cs typeface="Trebuchet MS"/>
              </a:rPr>
              <a:t> </a:t>
            </a:r>
            <a:r>
              <a:rPr dirty="0" sz="2300" spc="140" b="1">
                <a:latin typeface="Trebuchet MS"/>
                <a:cs typeface="Trebuchet MS"/>
              </a:rPr>
              <a:t>S</a:t>
            </a:r>
            <a:r>
              <a:rPr dirty="0" sz="2300" spc="-95" b="1">
                <a:latin typeface="Trebuchet MS"/>
                <a:cs typeface="Trebuchet MS"/>
              </a:rPr>
              <a:t>E</a:t>
            </a:r>
            <a:r>
              <a:rPr dirty="0" sz="2300" spc="35" b="1">
                <a:latin typeface="Trebuchet MS"/>
                <a:cs typeface="Trebuchet MS"/>
              </a:rPr>
              <a:t>P</a:t>
            </a:r>
            <a:r>
              <a:rPr dirty="0" sz="2300" spc="-165" b="1">
                <a:latin typeface="Trebuchet MS"/>
                <a:cs typeface="Trebuchet MS"/>
              </a:rPr>
              <a:t>T</a:t>
            </a:r>
            <a:r>
              <a:rPr dirty="0" sz="2300" spc="-95" b="1">
                <a:latin typeface="Trebuchet MS"/>
                <a:cs typeface="Trebuchet MS"/>
              </a:rPr>
              <a:t>E</a:t>
            </a:r>
            <a:r>
              <a:rPr dirty="0" sz="2300" spc="100" b="1">
                <a:latin typeface="Trebuchet MS"/>
                <a:cs typeface="Trebuchet MS"/>
              </a:rPr>
              <a:t>M</a:t>
            </a:r>
            <a:r>
              <a:rPr dirty="0" sz="2300" spc="55" b="1">
                <a:latin typeface="Trebuchet MS"/>
                <a:cs typeface="Trebuchet MS"/>
              </a:rPr>
              <a:t>B</a:t>
            </a:r>
            <a:r>
              <a:rPr dirty="0" sz="2300" spc="-95" b="1">
                <a:latin typeface="Trebuchet MS"/>
                <a:cs typeface="Trebuchet MS"/>
              </a:rPr>
              <a:t>E</a:t>
            </a:r>
            <a:r>
              <a:rPr dirty="0" sz="2300" spc="15" b="1">
                <a:latin typeface="Trebuchet MS"/>
                <a:cs typeface="Trebuchet MS"/>
              </a:rPr>
              <a:t>R</a:t>
            </a:r>
            <a:r>
              <a:rPr dirty="0" sz="2300" spc="-150" b="1">
                <a:latin typeface="Trebuchet MS"/>
                <a:cs typeface="Trebuchet MS"/>
              </a:rPr>
              <a:t> </a:t>
            </a:r>
            <a:r>
              <a:rPr dirty="0" sz="2300" spc="-155" b="1">
                <a:latin typeface="Trebuchet MS"/>
                <a:cs typeface="Trebuchet MS"/>
              </a:rPr>
              <a:t>2</a:t>
            </a:r>
            <a:r>
              <a:rPr dirty="0" sz="2300" b="1">
                <a:latin typeface="Trebuchet MS"/>
                <a:cs typeface="Trebuchet MS"/>
              </a:rPr>
              <a:t>0</a:t>
            </a:r>
            <a:r>
              <a:rPr dirty="0" sz="2300" spc="-155" b="1">
                <a:latin typeface="Trebuchet MS"/>
                <a:cs typeface="Trebuchet MS"/>
              </a:rPr>
              <a:t>2</a:t>
            </a:r>
            <a:r>
              <a:rPr dirty="0" sz="2300" spc="-150" b="1">
                <a:latin typeface="Trebuchet MS"/>
                <a:cs typeface="Trebuchet MS"/>
              </a:rPr>
              <a:t>3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04576" y="535824"/>
            <a:ext cx="1376934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114" b="1">
                <a:latin typeface="Tahoma"/>
                <a:cs typeface="Tahoma"/>
              </a:rPr>
              <a:t>T</a:t>
            </a:r>
            <a:r>
              <a:rPr dirty="0" sz="5200" spc="-15" b="1">
                <a:latin typeface="Tahoma"/>
                <a:cs typeface="Tahoma"/>
              </a:rPr>
              <a:t>E</a:t>
            </a:r>
            <a:r>
              <a:rPr dirty="0" sz="5200" spc="165" b="1">
                <a:latin typeface="Tahoma"/>
                <a:cs typeface="Tahoma"/>
              </a:rPr>
              <a:t>C</a:t>
            </a:r>
            <a:r>
              <a:rPr dirty="0" sz="5200" spc="114" b="1">
                <a:latin typeface="Tahoma"/>
                <a:cs typeface="Tahoma"/>
              </a:rPr>
              <a:t>H</a:t>
            </a:r>
            <a:r>
              <a:rPr dirty="0" sz="5200" spc="55" b="1">
                <a:latin typeface="Tahoma"/>
                <a:cs typeface="Tahoma"/>
              </a:rPr>
              <a:t>N</a:t>
            </a:r>
            <a:r>
              <a:rPr dirty="0" sz="5200" spc="-815" b="1">
                <a:latin typeface="Tahoma"/>
                <a:cs typeface="Tahoma"/>
              </a:rPr>
              <a:t>I</a:t>
            </a:r>
            <a:r>
              <a:rPr dirty="0" sz="5200" spc="165" b="1">
                <a:latin typeface="Tahoma"/>
                <a:cs typeface="Tahoma"/>
              </a:rPr>
              <a:t>C</a:t>
            </a:r>
            <a:r>
              <a:rPr dirty="0" sz="5200" spc="50" b="1">
                <a:latin typeface="Tahoma"/>
                <a:cs typeface="Tahoma"/>
              </a:rPr>
              <a:t>A</a:t>
            </a:r>
            <a:r>
              <a:rPr dirty="0" sz="5200" spc="30" b="1">
                <a:latin typeface="Tahoma"/>
                <a:cs typeface="Tahoma"/>
              </a:rPr>
              <a:t>L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490" b="1">
                <a:latin typeface="Tahoma"/>
                <a:cs typeface="Tahoma"/>
              </a:rPr>
              <a:t>W</a:t>
            </a:r>
            <a:r>
              <a:rPr dirty="0" sz="5200" spc="-310" b="1">
                <a:latin typeface="Tahoma"/>
                <a:cs typeface="Tahoma"/>
              </a:rPr>
              <a:t>R</a:t>
            </a:r>
            <a:r>
              <a:rPr dirty="0" sz="5200" spc="-815" b="1">
                <a:latin typeface="Tahoma"/>
                <a:cs typeface="Tahoma"/>
              </a:rPr>
              <a:t>I</a:t>
            </a:r>
            <a:r>
              <a:rPr dirty="0" sz="5200" spc="-114" b="1">
                <a:latin typeface="Tahoma"/>
                <a:cs typeface="Tahoma"/>
              </a:rPr>
              <a:t>T</a:t>
            </a:r>
            <a:r>
              <a:rPr dirty="0" sz="5200" spc="-815" b="1">
                <a:latin typeface="Tahoma"/>
                <a:cs typeface="Tahoma"/>
              </a:rPr>
              <a:t>I</a:t>
            </a:r>
            <a:r>
              <a:rPr dirty="0" sz="5200" spc="55" b="1">
                <a:latin typeface="Tahoma"/>
                <a:cs typeface="Tahoma"/>
              </a:rPr>
              <a:t>N</a:t>
            </a:r>
            <a:r>
              <a:rPr dirty="0" sz="5200" spc="-5" b="1">
                <a:latin typeface="Tahoma"/>
                <a:cs typeface="Tahoma"/>
              </a:rPr>
              <a:t>G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50" b="1">
                <a:latin typeface="Tahoma"/>
                <a:cs typeface="Tahoma"/>
              </a:rPr>
              <a:t>A</a:t>
            </a:r>
            <a:r>
              <a:rPr dirty="0" sz="5200" spc="55" b="1">
                <a:latin typeface="Tahoma"/>
                <a:cs typeface="Tahoma"/>
              </a:rPr>
              <a:t>N</a:t>
            </a:r>
            <a:r>
              <a:rPr dirty="0" sz="5200" spc="30" b="1">
                <a:latin typeface="Tahoma"/>
                <a:cs typeface="Tahoma"/>
              </a:rPr>
              <a:t>D</a:t>
            </a:r>
            <a:r>
              <a:rPr dirty="0" sz="5200" spc="-300" b="1">
                <a:latin typeface="Tahoma"/>
                <a:cs typeface="Tahoma"/>
              </a:rPr>
              <a:t> </a:t>
            </a:r>
            <a:r>
              <a:rPr dirty="0" sz="5200" spc="-35" b="1">
                <a:latin typeface="Tahoma"/>
                <a:cs typeface="Tahoma"/>
              </a:rPr>
              <a:t>P</a:t>
            </a:r>
            <a:r>
              <a:rPr dirty="0" sz="5200" spc="-310" b="1">
                <a:latin typeface="Tahoma"/>
                <a:cs typeface="Tahoma"/>
              </a:rPr>
              <a:t>R</a:t>
            </a:r>
            <a:r>
              <a:rPr dirty="0" sz="5200" spc="-15" b="1">
                <a:latin typeface="Tahoma"/>
                <a:cs typeface="Tahoma"/>
              </a:rPr>
              <a:t>E</a:t>
            </a:r>
            <a:r>
              <a:rPr dirty="0" sz="5200" spc="-110" b="1">
                <a:latin typeface="Tahoma"/>
                <a:cs typeface="Tahoma"/>
              </a:rPr>
              <a:t>S</a:t>
            </a:r>
            <a:r>
              <a:rPr dirty="0" sz="5200" spc="-15" b="1">
                <a:latin typeface="Tahoma"/>
                <a:cs typeface="Tahoma"/>
              </a:rPr>
              <a:t>E</a:t>
            </a:r>
            <a:r>
              <a:rPr dirty="0" sz="5200" spc="55" b="1">
                <a:latin typeface="Tahoma"/>
                <a:cs typeface="Tahoma"/>
              </a:rPr>
              <a:t>N</a:t>
            </a:r>
            <a:r>
              <a:rPr dirty="0" sz="5200" spc="-114" b="1">
                <a:latin typeface="Tahoma"/>
                <a:cs typeface="Tahoma"/>
              </a:rPr>
              <a:t>T</a:t>
            </a:r>
            <a:r>
              <a:rPr dirty="0" sz="5200" spc="50" b="1">
                <a:latin typeface="Tahoma"/>
                <a:cs typeface="Tahoma"/>
              </a:rPr>
              <a:t>A</a:t>
            </a:r>
            <a:r>
              <a:rPr dirty="0" sz="5200" spc="-114" b="1">
                <a:latin typeface="Tahoma"/>
                <a:cs typeface="Tahoma"/>
              </a:rPr>
              <a:t>T</a:t>
            </a:r>
            <a:r>
              <a:rPr dirty="0" sz="5200" spc="-815" b="1">
                <a:latin typeface="Tahoma"/>
                <a:cs typeface="Tahoma"/>
              </a:rPr>
              <a:t>I</a:t>
            </a:r>
            <a:r>
              <a:rPr dirty="0" sz="5200" spc="35" b="1">
                <a:latin typeface="Tahoma"/>
                <a:cs typeface="Tahoma"/>
              </a:rPr>
              <a:t>O</a:t>
            </a:r>
            <a:r>
              <a:rPr dirty="0" sz="5200" spc="60" b="1">
                <a:latin typeface="Tahoma"/>
                <a:cs typeface="Tahoma"/>
              </a:rPr>
              <a:t>N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6690" y="3548291"/>
            <a:ext cx="3523615" cy="1500505"/>
          </a:xfrm>
          <a:custGeom>
            <a:avLst/>
            <a:gdLst/>
            <a:ahLst/>
            <a:cxnLst/>
            <a:rect l="l" t="t" r="r" b="b"/>
            <a:pathLst>
              <a:path w="3523615" h="1500504">
                <a:moveTo>
                  <a:pt x="2951732" y="1500318"/>
                </a:moveTo>
                <a:lnTo>
                  <a:pt x="571499" y="1500318"/>
                </a:lnTo>
                <a:lnTo>
                  <a:pt x="524627" y="1498424"/>
                </a:lnTo>
                <a:lnTo>
                  <a:pt x="478799" y="1492838"/>
                </a:lnTo>
                <a:lnTo>
                  <a:pt x="434161" y="1483709"/>
                </a:lnTo>
                <a:lnTo>
                  <a:pt x="390861" y="1471183"/>
                </a:lnTo>
                <a:lnTo>
                  <a:pt x="349045" y="1455407"/>
                </a:lnTo>
                <a:lnTo>
                  <a:pt x="308862" y="1436529"/>
                </a:lnTo>
                <a:lnTo>
                  <a:pt x="270457" y="1414694"/>
                </a:lnTo>
                <a:lnTo>
                  <a:pt x="233979" y="1390052"/>
                </a:lnTo>
                <a:lnTo>
                  <a:pt x="199573" y="1362748"/>
                </a:lnTo>
                <a:lnTo>
                  <a:pt x="167388" y="1332930"/>
                </a:lnTo>
                <a:lnTo>
                  <a:pt x="137569" y="1300744"/>
                </a:lnTo>
                <a:lnTo>
                  <a:pt x="110265" y="1266339"/>
                </a:lnTo>
                <a:lnTo>
                  <a:pt x="85623" y="1229860"/>
                </a:lnTo>
                <a:lnTo>
                  <a:pt x="63789" y="1191455"/>
                </a:lnTo>
                <a:lnTo>
                  <a:pt x="44910" y="1151272"/>
                </a:lnTo>
                <a:lnTo>
                  <a:pt x="29135" y="1109456"/>
                </a:lnTo>
                <a:lnTo>
                  <a:pt x="16608" y="1066156"/>
                </a:lnTo>
                <a:lnTo>
                  <a:pt x="7479" y="1021519"/>
                </a:lnTo>
                <a:lnTo>
                  <a:pt x="1894" y="975690"/>
                </a:lnTo>
                <a:lnTo>
                  <a:pt x="0" y="928828"/>
                </a:lnTo>
                <a:lnTo>
                  <a:pt x="0" y="571489"/>
                </a:lnTo>
                <a:lnTo>
                  <a:pt x="1894" y="524627"/>
                </a:lnTo>
                <a:lnTo>
                  <a:pt x="7479" y="478799"/>
                </a:lnTo>
                <a:lnTo>
                  <a:pt x="16608" y="434161"/>
                </a:lnTo>
                <a:lnTo>
                  <a:pt x="29135" y="390861"/>
                </a:lnTo>
                <a:lnTo>
                  <a:pt x="44910" y="349045"/>
                </a:lnTo>
                <a:lnTo>
                  <a:pt x="63789" y="308862"/>
                </a:lnTo>
                <a:lnTo>
                  <a:pt x="85623" y="270457"/>
                </a:lnTo>
                <a:lnTo>
                  <a:pt x="110265" y="233978"/>
                </a:lnTo>
                <a:lnTo>
                  <a:pt x="137569" y="199573"/>
                </a:lnTo>
                <a:lnTo>
                  <a:pt x="167388" y="167387"/>
                </a:lnTo>
                <a:lnTo>
                  <a:pt x="199573" y="137569"/>
                </a:lnTo>
                <a:lnTo>
                  <a:pt x="233979" y="110265"/>
                </a:lnTo>
                <a:lnTo>
                  <a:pt x="270457" y="85623"/>
                </a:lnTo>
                <a:lnTo>
                  <a:pt x="308862" y="63789"/>
                </a:lnTo>
                <a:lnTo>
                  <a:pt x="349045" y="44910"/>
                </a:lnTo>
                <a:lnTo>
                  <a:pt x="390861" y="29134"/>
                </a:lnTo>
                <a:lnTo>
                  <a:pt x="434161" y="16608"/>
                </a:lnTo>
                <a:lnTo>
                  <a:pt x="478799" y="7479"/>
                </a:lnTo>
                <a:lnTo>
                  <a:pt x="524627" y="1893"/>
                </a:lnTo>
                <a:lnTo>
                  <a:pt x="571480" y="0"/>
                </a:lnTo>
                <a:lnTo>
                  <a:pt x="2951751" y="0"/>
                </a:lnTo>
                <a:lnTo>
                  <a:pt x="2998604" y="1893"/>
                </a:lnTo>
                <a:lnTo>
                  <a:pt x="3044433" y="7479"/>
                </a:lnTo>
                <a:lnTo>
                  <a:pt x="3089071" y="16608"/>
                </a:lnTo>
                <a:lnTo>
                  <a:pt x="3132371" y="29134"/>
                </a:lnTo>
                <a:lnTo>
                  <a:pt x="3174186" y="44910"/>
                </a:lnTo>
                <a:lnTo>
                  <a:pt x="3214370" y="63789"/>
                </a:lnTo>
                <a:lnTo>
                  <a:pt x="3252774" y="85623"/>
                </a:lnTo>
                <a:lnTo>
                  <a:pt x="3289253" y="110265"/>
                </a:lnTo>
                <a:lnTo>
                  <a:pt x="3323659" y="137569"/>
                </a:lnTo>
                <a:lnTo>
                  <a:pt x="3355844" y="167387"/>
                </a:lnTo>
                <a:lnTo>
                  <a:pt x="3385662" y="199573"/>
                </a:lnTo>
                <a:lnTo>
                  <a:pt x="3412966" y="233978"/>
                </a:lnTo>
                <a:lnTo>
                  <a:pt x="3437609" y="270457"/>
                </a:lnTo>
                <a:lnTo>
                  <a:pt x="3459443" y="308862"/>
                </a:lnTo>
                <a:lnTo>
                  <a:pt x="3478321" y="349045"/>
                </a:lnTo>
                <a:lnTo>
                  <a:pt x="3494097" y="390861"/>
                </a:lnTo>
                <a:lnTo>
                  <a:pt x="3506623" y="434161"/>
                </a:lnTo>
                <a:lnTo>
                  <a:pt x="3515752" y="478799"/>
                </a:lnTo>
                <a:lnTo>
                  <a:pt x="3521338" y="524627"/>
                </a:lnTo>
                <a:lnTo>
                  <a:pt x="3523232" y="571489"/>
                </a:lnTo>
                <a:lnTo>
                  <a:pt x="3523232" y="928828"/>
                </a:lnTo>
                <a:lnTo>
                  <a:pt x="3521338" y="975690"/>
                </a:lnTo>
                <a:lnTo>
                  <a:pt x="3515752" y="1021519"/>
                </a:lnTo>
                <a:lnTo>
                  <a:pt x="3506623" y="1066156"/>
                </a:lnTo>
                <a:lnTo>
                  <a:pt x="3494097" y="1109456"/>
                </a:lnTo>
                <a:lnTo>
                  <a:pt x="3478321" y="1151272"/>
                </a:lnTo>
                <a:lnTo>
                  <a:pt x="3459443" y="1191455"/>
                </a:lnTo>
                <a:lnTo>
                  <a:pt x="3437609" y="1229860"/>
                </a:lnTo>
                <a:lnTo>
                  <a:pt x="3412966" y="1266339"/>
                </a:lnTo>
                <a:lnTo>
                  <a:pt x="3385662" y="1300744"/>
                </a:lnTo>
                <a:lnTo>
                  <a:pt x="3355844" y="1332930"/>
                </a:lnTo>
                <a:lnTo>
                  <a:pt x="3323659" y="1362748"/>
                </a:lnTo>
                <a:lnTo>
                  <a:pt x="3289253" y="1390052"/>
                </a:lnTo>
                <a:lnTo>
                  <a:pt x="3252774" y="1414694"/>
                </a:lnTo>
                <a:lnTo>
                  <a:pt x="3214370" y="1436529"/>
                </a:lnTo>
                <a:lnTo>
                  <a:pt x="3174186" y="1455407"/>
                </a:lnTo>
                <a:lnTo>
                  <a:pt x="3132371" y="1471183"/>
                </a:lnTo>
                <a:lnTo>
                  <a:pt x="3089071" y="1483709"/>
                </a:lnTo>
                <a:lnTo>
                  <a:pt x="3044433" y="1492838"/>
                </a:lnTo>
                <a:lnTo>
                  <a:pt x="2998604" y="1498424"/>
                </a:lnTo>
                <a:lnTo>
                  <a:pt x="2951732" y="1500318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20911" y="3884873"/>
            <a:ext cx="233489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600" spc="12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4600" spc="-35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4600" spc="355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4600" spc="25">
                <a:solidFill>
                  <a:srgbClr val="F4F4F4"/>
                </a:solidFill>
                <a:latin typeface="Trebuchet MS"/>
                <a:cs typeface="Trebuchet MS"/>
              </a:rPr>
              <a:t>U</a:t>
            </a:r>
            <a:r>
              <a:rPr dirty="0" sz="4600" spc="-10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4600" spc="-24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4600" spc="360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6272" y="3701894"/>
            <a:ext cx="1997075" cy="1231265"/>
          </a:xfrm>
          <a:custGeom>
            <a:avLst/>
            <a:gdLst/>
            <a:ahLst/>
            <a:cxnLst/>
            <a:rect l="l" t="t" r="r" b="b"/>
            <a:pathLst>
              <a:path w="1997075" h="1231264">
                <a:moveTo>
                  <a:pt x="1996546" y="1231162"/>
                </a:moveTo>
                <a:lnTo>
                  <a:pt x="0" y="1231162"/>
                </a:lnTo>
                <a:lnTo>
                  <a:pt x="0" y="0"/>
                </a:lnTo>
                <a:lnTo>
                  <a:pt x="1996546" y="0"/>
                </a:lnTo>
                <a:lnTo>
                  <a:pt x="1996546" y="1231162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89683" y="3885389"/>
            <a:ext cx="139001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 marR="5080" indent="-43815">
              <a:lnSpc>
                <a:spcPct val="116100"/>
              </a:lnSpc>
              <a:spcBef>
                <a:spcPts val="100"/>
              </a:spcBef>
            </a:pPr>
            <a:r>
              <a:rPr dirty="0" sz="2100" spc="145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210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100" spc="-4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100" spc="65">
                <a:solidFill>
                  <a:srgbClr val="F4F4F4"/>
                </a:solidFill>
                <a:latin typeface="Trebuchet MS"/>
                <a:cs typeface="Trebuchet MS"/>
              </a:rPr>
              <a:t>h</a:t>
            </a:r>
            <a:r>
              <a:rPr dirty="0" sz="2100" spc="3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100" spc="65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2100" spc="-1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100" spc="-4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100" spc="3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100">
                <a:solidFill>
                  <a:srgbClr val="F4F4F4"/>
                </a:solidFill>
                <a:latin typeface="Trebuchet MS"/>
                <a:cs typeface="Trebuchet MS"/>
              </a:rPr>
              <a:t>l  </a:t>
            </a:r>
            <a:r>
              <a:rPr dirty="0" sz="2100" spc="30">
                <a:solidFill>
                  <a:srgbClr val="F4F4F4"/>
                </a:solidFill>
                <a:latin typeface="Trebuchet MS"/>
                <a:cs typeface="Trebuchet MS"/>
              </a:rPr>
              <a:t>Properties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8892" y="1692348"/>
            <a:ext cx="6066790" cy="1090930"/>
          </a:xfrm>
          <a:prstGeom prst="rect">
            <a:avLst/>
          </a:prstGeom>
          <a:solidFill>
            <a:srgbClr val="00A181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400" spc="40">
                <a:solidFill>
                  <a:srgbClr val="F4F4F4"/>
                </a:solidFill>
                <a:latin typeface="Trebuchet MS"/>
                <a:cs typeface="Trebuchet MS"/>
              </a:rPr>
              <a:t>Unique</a:t>
            </a:r>
            <a:r>
              <a:rPr dirty="0" sz="2400" spc="-1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4F4F4"/>
                </a:solidFill>
                <a:latin typeface="Trebuchet MS"/>
                <a:cs typeface="Trebuchet MS"/>
              </a:rPr>
              <a:t>ACFP</a:t>
            </a:r>
            <a:r>
              <a:rPr dirty="0" sz="2400" spc="-1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4F4F4"/>
                </a:solidFill>
                <a:latin typeface="Trebuchet MS"/>
                <a:cs typeface="Trebuchet MS"/>
              </a:rPr>
              <a:t>Structure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21411" y="6780478"/>
            <a:ext cx="2562860" cy="1188085"/>
          </a:xfrm>
          <a:custGeom>
            <a:avLst/>
            <a:gdLst/>
            <a:ahLst/>
            <a:cxnLst/>
            <a:rect l="l" t="t" r="r" b="b"/>
            <a:pathLst>
              <a:path w="2562859" h="1188084">
                <a:moveTo>
                  <a:pt x="2562334" y="1187957"/>
                </a:moveTo>
                <a:lnTo>
                  <a:pt x="0" y="1187957"/>
                </a:lnTo>
                <a:lnTo>
                  <a:pt x="0" y="0"/>
                </a:lnTo>
                <a:lnTo>
                  <a:pt x="2562334" y="0"/>
                </a:lnTo>
                <a:lnTo>
                  <a:pt x="2562334" y="1187957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67536" y="6951915"/>
            <a:ext cx="187007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 marR="5080" indent="-178435">
              <a:lnSpc>
                <a:spcPct val="115599"/>
              </a:lnSpc>
              <a:spcBef>
                <a:spcPts val="100"/>
              </a:spcBef>
            </a:pPr>
            <a:r>
              <a:rPr dirty="0" sz="2000" spc="-2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000" spc="-5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200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000" spc="-40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000" spc="-5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000" spc="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2000" spc="85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2000" spc="-40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000" spc="60">
                <a:solidFill>
                  <a:srgbClr val="F4F4F4"/>
                </a:solidFill>
                <a:latin typeface="Trebuchet MS"/>
                <a:cs typeface="Trebuchet MS"/>
              </a:rPr>
              <a:t>h</a:t>
            </a:r>
            <a:r>
              <a:rPr dirty="0" sz="200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000" spc="30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2000" spc="-1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000" spc="-40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000" spc="3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000">
                <a:solidFill>
                  <a:srgbClr val="F4F4F4"/>
                </a:solidFill>
                <a:latin typeface="Trebuchet MS"/>
                <a:cs typeface="Trebuchet MS"/>
              </a:rPr>
              <a:t>l  </a:t>
            </a:r>
            <a:r>
              <a:rPr dirty="0" sz="2000" spc="15">
                <a:solidFill>
                  <a:srgbClr val="F4F4F4"/>
                </a:solidFill>
                <a:latin typeface="Trebuchet MS"/>
                <a:cs typeface="Trebuchet MS"/>
              </a:rPr>
              <a:t>Performance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57918" y="4375124"/>
            <a:ext cx="5110480" cy="1090930"/>
          </a:xfrm>
          <a:custGeom>
            <a:avLst/>
            <a:gdLst/>
            <a:ahLst/>
            <a:cxnLst/>
            <a:rect l="l" t="t" r="r" b="b"/>
            <a:pathLst>
              <a:path w="5110480" h="1090929">
                <a:moveTo>
                  <a:pt x="5110486" y="1090321"/>
                </a:moveTo>
                <a:lnTo>
                  <a:pt x="0" y="1090321"/>
                </a:lnTo>
                <a:lnTo>
                  <a:pt x="0" y="0"/>
                </a:lnTo>
                <a:lnTo>
                  <a:pt x="5110486" y="0"/>
                </a:lnTo>
                <a:lnTo>
                  <a:pt x="5110486" y="1090321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448082" y="4724469"/>
            <a:ext cx="45307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>
                <a:solidFill>
                  <a:srgbClr val="F4F4F4"/>
                </a:solidFill>
                <a:latin typeface="Trebuchet MS"/>
                <a:cs typeface="Trebuchet MS"/>
              </a:rPr>
              <a:t>Fabrication</a:t>
            </a:r>
            <a:r>
              <a:rPr dirty="0" sz="21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100" spc="-1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F4F4F4"/>
                </a:solidFill>
                <a:latin typeface="Trebuchet MS"/>
                <a:cs typeface="Trebuchet MS"/>
              </a:rPr>
              <a:t>Cellulose-based</a:t>
            </a:r>
            <a:r>
              <a:rPr dirty="0" sz="2100" spc="-1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5">
                <a:solidFill>
                  <a:srgbClr val="F4F4F4"/>
                </a:solidFill>
                <a:latin typeface="Trebuchet MS"/>
                <a:cs typeface="Trebuchet MS"/>
              </a:rPr>
              <a:t>ACFPs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9098" y="2786892"/>
            <a:ext cx="5783580" cy="2155190"/>
            <a:chOff x="6379098" y="2786892"/>
            <a:chExt cx="5783580" cy="2155190"/>
          </a:xfrm>
        </p:grpSpPr>
        <p:sp>
          <p:nvSpPr>
            <p:cNvPr id="12" name="object 12"/>
            <p:cNvSpPr/>
            <p:nvPr/>
          </p:nvSpPr>
          <p:spPr>
            <a:xfrm>
              <a:off x="10962651" y="4305039"/>
              <a:ext cx="1122045" cy="577850"/>
            </a:xfrm>
            <a:custGeom>
              <a:avLst/>
              <a:gdLst/>
              <a:ahLst/>
              <a:cxnLst/>
              <a:rect l="l" t="t" r="r" b="b"/>
              <a:pathLst>
                <a:path w="1122045" h="577850">
                  <a:moveTo>
                    <a:pt x="0" y="0"/>
                  </a:moveTo>
                  <a:lnTo>
                    <a:pt x="1122013" y="577575"/>
                  </a:lnTo>
                </a:path>
              </a:pathLst>
            </a:custGeom>
            <a:ln w="28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3470" y="4836747"/>
              <a:ext cx="99191" cy="1048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65101" y="4298711"/>
              <a:ext cx="947419" cy="17780"/>
            </a:xfrm>
            <a:custGeom>
              <a:avLst/>
              <a:gdLst/>
              <a:ahLst/>
              <a:cxnLst/>
              <a:rect l="l" t="t" r="r" b="b"/>
              <a:pathLst>
                <a:path w="947420" h="17779">
                  <a:moveTo>
                    <a:pt x="947238" y="0"/>
                  </a:moveTo>
                  <a:lnTo>
                    <a:pt x="0" y="1726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9098" y="4259059"/>
              <a:ext cx="86770" cy="1143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57413" y="2872085"/>
              <a:ext cx="30480" cy="662305"/>
            </a:xfrm>
            <a:custGeom>
              <a:avLst/>
              <a:gdLst/>
              <a:ahLst/>
              <a:cxnLst/>
              <a:rect l="l" t="t" r="r" b="b"/>
              <a:pathLst>
                <a:path w="30479" h="662304">
                  <a:moveTo>
                    <a:pt x="30193" y="661961"/>
                  </a:moveTo>
                  <a:lnTo>
                    <a:pt x="0" y="0"/>
                  </a:lnTo>
                </a:path>
              </a:pathLst>
            </a:custGeom>
            <a:ln w="284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9716" y="2786892"/>
              <a:ext cx="114099" cy="8718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755963" y="1028700"/>
            <a:ext cx="5503545" cy="1478280"/>
          </a:xfrm>
          <a:prstGeom prst="rect">
            <a:avLst/>
          </a:prstGeom>
          <a:solidFill>
            <a:srgbClr val="A3E373"/>
          </a:solidFill>
        </p:spPr>
        <p:txBody>
          <a:bodyPr wrap="square" lIns="0" tIns="200660" rIns="0" bIns="0" rtlCol="0" vert="horz">
            <a:spAutoFit/>
          </a:bodyPr>
          <a:lstStyle/>
          <a:p>
            <a:pPr algn="ctr" marL="390525" marR="383540" indent="-635">
              <a:lnSpc>
                <a:spcPct val="115100"/>
              </a:lnSpc>
              <a:spcBef>
                <a:spcPts val="1580"/>
              </a:spcBef>
            </a:pPr>
            <a:r>
              <a:rPr dirty="0" sz="1900" spc="5">
                <a:latin typeface="Trebuchet MS"/>
                <a:cs typeface="Trebuchet MS"/>
              </a:rPr>
              <a:t>ACFPs </a:t>
            </a:r>
            <a:r>
              <a:rPr dirty="0" sz="1900" spc="15">
                <a:latin typeface="Trebuchet MS"/>
                <a:cs typeface="Trebuchet MS"/>
              </a:rPr>
              <a:t>exhibited </a:t>
            </a:r>
            <a:r>
              <a:rPr dirty="0" sz="1900" spc="35">
                <a:latin typeface="Trebuchet MS"/>
                <a:cs typeface="Trebuchet MS"/>
              </a:rPr>
              <a:t>a </a:t>
            </a:r>
            <a:r>
              <a:rPr dirty="0" sz="1900" spc="30">
                <a:latin typeface="Trebuchet MS"/>
                <a:cs typeface="Trebuchet MS"/>
              </a:rPr>
              <a:t>three-dimensional </a:t>
            </a:r>
            <a:r>
              <a:rPr dirty="0" sz="1900" spc="35">
                <a:latin typeface="Trebuchet MS"/>
                <a:cs typeface="Trebuchet MS"/>
              </a:rPr>
              <a:t> </a:t>
            </a:r>
            <a:r>
              <a:rPr dirty="0" sz="1900" spc="10">
                <a:latin typeface="Trebuchet MS"/>
                <a:cs typeface="Trebuchet MS"/>
              </a:rPr>
              <a:t>structure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with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35">
                <a:latin typeface="Trebuchet MS"/>
                <a:cs typeface="Trebuchet MS"/>
              </a:rPr>
              <a:t>a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40">
                <a:latin typeface="Trebuchet MS"/>
                <a:cs typeface="Trebuchet MS"/>
              </a:rPr>
              <a:t>fibrous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-15">
                <a:latin typeface="Trebuchet MS"/>
                <a:cs typeface="Trebuchet MS"/>
              </a:rPr>
              <a:t>network,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40">
                <a:latin typeface="Trebuchet MS"/>
                <a:cs typeface="Trebuchet MS"/>
              </a:rPr>
              <a:t>providing </a:t>
            </a:r>
            <a:r>
              <a:rPr dirty="0" sz="1900" spc="-56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excellent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electrical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conductivity.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184845" y="1733124"/>
            <a:ext cx="1570990" cy="514984"/>
            <a:chOff x="10184845" y="1733124"/>
            <a:chExt cx="1570990" cy="514984"/>
          </a:xfrm>
        </p:grpSpPr>
        <p:sp>
          <p:nvSpPr>
            <p:cNvPr id="20" name="object 20"/>
            <p:cNvSpPr/>
            <p:nvPr/>
          </p:nvSpPr>
          <p:spPr>
            <a:xfrm>
              <a:off x="10199133" y="1792563"/>
              <a:ext cx="1474470" cy="441325"/>
            </a:xfrm>
            <a:custGeom>
              <a:avLst/>
              <a:gdLst/>
              <a:ahLst/>
              <a:cxnLst/>
              <a:rect l="l" t="t" r="r" b="b"/>
              <a:pathLst>
                <a:path w="1474470" h="441325">
                  <a:moveTo>
                    <a:pt x="0" y="440846"/>
                  </a:moveTo>
                  <a:lnTo>
                    <a:pt x="1473888" y="0"/>
                  </a:lnTo>
                </a:path>
              </a:pathLst>
            </a:custGeom>
            <a:ln w="28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60138" y="1733124"/>
              <a:ext cx="95570" cy="11069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755963" y="2868420"/>
            <a:ext cx="5503545" cy="114490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200660" rIns="0" bIns="0" rtlCol="0" vert="horz">
            <a:spAutoFit/>
          </a:bodyPr>
          <a:lstStyle/>
          <a:p>
            <a:pPr marL="602615" marR="295910" indent="-299720">
              <a:lnSpc>
                <a:spcPct val="115100"/>
              </a:lnSpc>
              <a:spcBef>
                <a:spcPts val="1580"/>
              </a:spcBef>
            </a:pPr>
            <a:r>
              <a:rPr dirty="0" sz="1900" spc="-5">
                <a:latin typeface="Trebuchet MS"/>
                <a:cs typeface="Trebuchet MS"/>
              </a:rPr>
              <a:t>CFs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40">
                <a:latin typeface="Trebuchet MS"/>
                <a:cs typeface="Trebuchet MS"/>
              </a:rPr>
              <a:t>served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as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35">
                <a:latin typeface="Trebuchet MS"/>
                <a:cs typeface="Trebuchet MS"/>
              </a:rPr>
              <a:t>a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15">
                <a:latin typeface="Trebuchet MS"/>
                <a:cs typeface="Trebuchet MS"/>
              </a:rPr>
              <a:t>conductive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framework,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5">
                <a:latin typeface="Trebuchet MS"/>
                <a:cs typeface="Trebuchet MS"/>
              </a:rPr>
              <a:t>while </a:t>
            </a:r>
            <a:r>
              <a:rPr dirty="0" sz="1900" spc="-56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ACFs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matrix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15">
                <a:latin typeface="Trebuchet MS"/>
                <a:cs typeface="Trebuchet MS"/>
              </a:rPr>
              <a:t>contributed</a:t>
            </a:r>
            <a:r>
              <a:rPr dirty="0" sz="1900" spc="-95">
                <a:latin typeface="Trebuchet MS"/>
                <a:cs typeface="Trebuchet MS"/>
              </a:rPr>
              <a:t> </a:t>
            </a:r>
            <a:r>
              <a:rPr dirty="0" sz="1900" spc="20">
                <a:latin typeface="Trebuchet MS"/>
                <a:cs typeface="Trebuchet MS"/>
              </a:rPr>
              <a:t>to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 spc="45">
                <a:latin typeface="Trebuchet MS"/>
                <a:cs typeface="Trebuchet MS"/>
              </a:rPr>
              <a:t>ion</a:t>
            </a:r>
            <a:r>
              <a:rPr dirty="0" sz="1900" spc="-10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storage.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92899" y="2231959"/>
            <a:ext cx="7368540" cy="7990840"/>
            <a:chOff x="4392899" y="2231959"/>
            <a:chExt cx="7368540" cy="7990840"/>
          </a:xfrm>
        </p:grpSpPr>
        <p:sp>
          <p:nvSpPr>
            <p:cNvPr id="24" name="object 24"/>
            <p:cNvSpPr/>
            <p:nvPr/>
          </p:nvSpPr>
          <p:spPr>
            <a:xfrm>
              <a:off x="10196798" y="2246247"/>
              <a:ext cx="1493520" cy="1144270"/>
            </a:xfrm>
            <a:custGeom>
              <a:avLst/>
              <a:gdLst/>
              <a:ahLst/>
              <a:cxnLst/>
              <a:rect l="l" t="t" r="r" b="b"/>
              <a:pathLst>
                <a:path w="1493520" h="1144270">
                  <a:moveTo>
                    <a:pt x="0" y="0"/>
                  </a:moveTo>
                  <a:lnTo>
                    <a:pt x="1493252" y="1144094"/>
                  </a:lnTo>
                </a:path>
              </a:pathLst>
            </a:custGeom>
            <a:ln w="285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1038" y="3350717"/>
              <a:ext cx="100101" cy="9743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92899" y="8387532"/>
              <a:ext cx="4746625" cy="1835150"/>
            </a:xfrm>
            <a:custGeom>
              <a:avLst/>
              <a:gdLst/>
              <a:ahLst/>
              <a:cxnLst/>
              <a:rect l="l" t="t" r="r" b="b"/>
              <a:pathLst>
                <a:path w="4746625" h="1835150">
                  <a:moveTo>
                    <a:pt x="4746213" y="1834971"/>
                  </a:moveTo>
                  <a:lnTo>
                    <a:pt x="0" y="1834971"/>
                  </a:lnTo>
                  <a:lnTo>
                    <a:pt x="0" y="0"/>
                  </a:lnTo>
                  <a:lnTo>
                    <a:pt x="4746213" y="0"/>
                  </a:lnTo>
                  <a:lnTo>
                    <a:pt x="4746213" y="1834971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4649876" y="8611034"/>
            <a:ext cx="4232275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ACFPs </a:t>
            </a:r>
            <a:r>
              <a:rPr dirty="0" sz="1800" spc="10">
                <a:latin typeface="Trebuchet MS"/>
                <a:cs typeface="Trebuchet MS"/>
              </a:rPr>
              <a:t>exhibited </a:t>
            </a:r>
            <a:r>
              <a:rPr dirty="0" sz="1800" spc="-5">
                <a:latin typeface="Trebuchet MS"/>
                <a:cs typeface="Trebuchet MS"/>
              </a:rPr>
              <a:t>excellent </a:t>
            </a:r>
            <a:r>
              <a:rPr dirty="0" sz="1800">
                <a:latin typeface="Trebuchet MS"/>
                <a:cs typeface="Trebuchet MS"/>
              </a:rPr>
              <a:t> electrochemical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performance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in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a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three-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electrode </a:t>
            </a:r>
            <a:r>
              <a:rPr dirty="0" sz="1800" spc="40">
                <a:latin typeface="Trebuchet MS"/>
                <a:cs typeface="Trebuchet MS"/>
              </a:rPr>
              <a:t>system </a:t>
            </a:r>
            <a:r>
              <a:rPr dirty="0" sz="1800" spc="-5">
                <a:latin typeface="Trebuchet MS"/>
                <a:cs typeface="Trebuchet MS"/>
              </a:rPr>
              <a:t>with </a:t>
            </a:r>
            <a:r>
              <a:rPr dirty="0" sz="1800" spc="35">
                <a:latin typeface="Trebuchet MS"/>
                <a:cs typeface="Trebuchet MS"/>
              </a:rPr>
              <a:t>a </a:t>
            </a:r>
            <a:r>
              <a:rPr dirty="0" sz="1800" spc="40">
                <a:latin typeface="Trebuchet MS"/>
                <a:cs typeface="Trebuchet MS"/>
              </a:rPr>
              <a:t>high </a:t>
            </a:r>
            <a:r>
              <a:rPr dirty="0" sz="1800" spc="5">
                <a:latin typeface="Trebuchet MS"/>
                <a:cs typeface="Trebuchet MS"/>
              </a:rPr>
              <a:t>specific 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capacitance.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761678" y="7956575"/>
            <a:ext cx="7419340" cy="2266315"/>
            <a:chOff x="6761678" y="7956575"/>
            <a:chExt cx="7419340" cy="2266315"/>
          </a:xfrm>
        </p:grpSpPr>
        <p:sp>
          <p:nvSpPr>
            <p:cNvPr id="29" name="object 29"/>
            <p:cNvSpPr/>
            <p:nvPr/>
          </p:nvSpPr>
          <p:spPr>
            <a:xfrm>
              <a:off x="6846505" y="7970863"/>
              <a:ext cx="2342515" cy="403225"/>
            </a:xfrm>
            <a:custGeom>
              <a:avLst/>
              <a:gdLst/>
              <a:ahLst/>
              <a:cxnLst/>
              <a:rect l="l" t="t" r="r" b="b"/>
              <a:pathLst>
                <a:path w="2342515" h="403225">
                  <a:moveTo>
                    <a:pt x="2341948" y="0"/>
                  </a:moveTo>
                  <a:lnTo>
                    <a:pt x="0" y="402824"/>
                  </a:lnTo>
                </a:path>
              </a:pathLst>
            </a:custGeom>
            <a:ln w="285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1678" y="8319567"/>
              <a:ext cx="92291" cy="11309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750177" y="8366717"/>
              <a:ext cx="4431030" cy="1856105"/>
            </a:xfrm>
            <a:custGeom>
              <a:avLst/>
              <a:gdLst/>
              <a:ahLst/>
              <a:cxnLst/>
              <a:rect l="l" t="t" r="r" b="b"/>
              <a:pathLst>
                <a:path w="4431030" h="1856104">
                  <a:moveTo>
                    <a:pt x="4430566" y="1855793"/>
                  </a:moveTo>
                  <a:lnTo>
                    <a:pt x="0" y="1855793"/>
                  </a:lnTo>
                  <a:lnTo>
                    <a:pt x="0" y="0"/>
                  </a:lnTo>
                  <a:lnTo>
                    <a:pt x="4430566" y="0"/>
                  </a:lnTo>
                  <a:lnTo>
                    <a:pt x="4430566" y="1855793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0135294" y="8573721"/>
            <a:ext cx="366014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1900" spc="40">
                <a:latin typeface="Trebuchet MS"/>
                <a:cs typeface="Trebuchet MS"/>
              </a:rPr>
              <a:t>Good </a:t>
            </a:r>
            <a:r>
              <a:rPr dirty="0" sz="1900" spc="-10">
                <a:latin typeface="Trebuchet MS"/>
                <a:cs typeface="Trebuchet MS"/>
              </a:rPr>
              <a:t>cycle </a:t>
            </a:r>
            <a:r>
              <a:rPr dirty="0" sz="1900" spc="15">
                <a:latin typeface="Trebuchet MS"/>
                <a:cs typeface="Trebuchet MS"/>
              </a:rPr>
              <a:t>stability </a:t>
            </a:r>
            <a:r>
              <a:rPr dirty="0" sz="1900" spc="40">
                <a:latin typeface="Trebuchet MS"/>
                <a:cs typeface="Trebuchet MS"/>
              </a:rPr>
              <a:t>(98.58% </a:t>
            </a:r>
            <a:r>
              <a:rPr dirty="0" sz="1900" spc="45">
                <a:latin typeface="Trebuchet MS"/>
                <a:cs typeface="Trebuchet MS"/>
              </a:rPr>
              <a:t> </a:t>
            </a:r>
            <a:r>
              <a:rPr dirty="0" sz="1900" spc="25">
                <a:latin typeface="Trebuchet MS"/>
                <a:cs typeface="Trebuchet MS"/>
              </a:rPr>
              <a:t>coulombic</a:t>
            </a:r>
            <a:r>
              <a:rPr dirty="0" sz="1900" spc="-1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efficiency</a:t>
            </a:r>
            <a:r>
              <a:rPr dirty="0" sz="1900" spc="-1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after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10,000 </a:t>
            </a:r>
            <a:r>
              <a:rPr dirty="0" sz="1900" spc="-560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cycles) </a:t>
            </a:r>
            <a:r>
              <a:rPr dirty="0" sz="1900" spc="55">
                <a:latin typeface="Trebuchet MS"/>
                <a:cs typeface="Trebuchet MS"/>
              </a:rPr>
              <a:t>and </a:t>
            </a:r>
            <a:r>
              <a:rPr dirty="0" sz="1900" spc="25">
                <a:latin typeface="Trebuchet MS"/>
                <a:cs typeface="Trebuchet MS"/>
              </a:rPr>
              <a:t>energy </a:t>
            </a:r>
            <a:r>
              <a:rPr dirty="0" sz="1900" spc="30">
                <a:latin typeface="Trebuchet MS"/>
                <a:cs typeface="Trebuchet MS"/>
              </a:rPr>
              <a:t>density </a:t>
            </a:r>
            <a:r>
              <a:rPr dirty="0" sz="1900" spc="-70">
                <a:latin typeface="Trebuchet MS"/>
                <a:cs typeface="Trebuchet MS"/>
              </a:rPr>
              <a:t>(6.01 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 spc="5">
                <a:latin typeface="Trebuchet MS"/>
                <a:cs typeface="Trebuchet MS"/>
              </a:rPr>
              <a:t>Wh/kg)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-5">
                <a:latin typeface="Trebuchet MS"/>
                <a:cs typeface="Trebuchet MS"/>
              </a:rPr>
              <a:t>were</a:t>
            </a:r>
            <a:r>
              <a:rPr dirty="0" sz="1900" spc="-10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achieved.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02429" y="7956186"/>
            <a:ext cx="2762885" cy="457200"/>
            <a:chOff x="9202429" y="7956186"/>
            <a:chExt cx="2762885" cy="457200"/>
          </a:xfrm>
        </p:grpSpPr>
        <p:sp>
          <p:nvSpPr>
            <p:cNvPr id="34" name="object 34"/>
            <p:cNvSpPr/>
            <p:nvPr/>
          </p:nvSpPr>
          <p:spPr>
            <a:xfrm>
              <a:off x="9216717" y="7970473"/>
              <a:ext cx="2663825" cy="384175"/>
            </a:xfrm>
            <a:custGeom>
              <a:avLst/>
              <a:gdLst/>
              <a:ahLst/>
              <a:cxnLst/>
              <a:rect l="l" t="t" r="r" b="b"/>
              <a:pathLst>
                <a:path w="2663825" h="384175">
                  <a:moveTo>
                    <a:pt x="0" y="0"/>
                  </a:moveTo>
                  <a:lnTo>
                    <a:pt x="2663323" y="38392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73778" y="8299728"/>
              <a:ext cx="91239" cy="11341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28700" y="5506268"/>
            <a:ext cx="3122295" cy="1274445"/>
          </a:xfrm>
          <a:prstGeom prst="rect">
            <a:avLst/>
          </a:prstGeom>
          <a:solidFill>
            <a:srgbClr val="00A181"/>
          </a:solidFill>
        </p:spPr>
        <p:txBody>
          <a:bodyPr wrap="square" lIns="0" tIns="198755" rIns="0" bIns="0" rtlCol="0" vert="horz">
            <a:spAutoFit/>
          </a:bodyPr>
          <a:lstStyle/>
          <a:p>
            <a:pPr marL="1052830" marR="434340" indent="-611505">
              <a:lnSpc>
                <a:spcPct val="116500"/>
              </a:lnSpc>
              <a:spcBef>
                <a:spcPts val="1565"/>
              </a:spcBef>
            </a:pPr>
            <a:r>
              <a:rPr dirty="0" sz="2200" spc="65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2200" spc="150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220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200" spc="60">
                <a:solidFill>
                  <a:srgbClr val="F4F4F4"/>
                </a:solidFill>
                <a:latin typeface="Trebuchet MS"/>
                <a:cs typeface="Trebuchet MS"/>
              </a:rPr>
              <a:t>u</a:t>
            </a:r>
            <a:r>
              <a:rPr dirty="0" sz="2200" spc="85">
                <a:solidFill>
                  <a:srgbClr val="F4F4F4"/>
                </a:solidFill>
                <a:latin typeface="Trebuchet MS"/>
                <a:cs typeface="Trebuchet MS"/>
              </a:rPr>
              <a:t>d</a:t>
            </a:r>
            <a:r>
              <a:rPr dirty="0" sz="2200" spc="95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2200" spc="-4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200" spc="4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200" spc="80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2200" spc="4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200" spc="-4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2200" spc="-10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200" spc="-55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200" spc="-10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200" spc="25">
                <a:solidFill>
                  <a:srgbClr val="F4F4F4"/>
                </a:solidFill>
                <a:latin typeface="Trebuchet MS"/>
                <a:cs typeface="Trebuchet MS"/>
              </a:rPr>
              <a:t>v</a:t>
            </a:r>
            <a:r>
              <a:rPr dirty="0" sz="2200" spc="5">
                <a:solidFill>
                  <a:srgbClr val="F4F4F4"/>
                </a:solidFill>
                <a:latin typeface="Trebuchet MS"/>
                <a:cs typeface="Trebuchet MS"/>
              </a:rPr>
              <a:t>e  </a:t>
            </a:r>
            <a:r>
              <a:rPr dirty="0" sz="2200" spc="50">
                <a:solidFill>
                  <a:srgbClr val="F4F4F4"/>
                </a:solidFill>
                <a:latin typeface="Trebuchet MS"/>
                <a:cs typeface="Trebuchet MS"/>
              </a:rPr>
              <a:t>Loading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2899" y="6679926"/>
            <a:ext cx="3071495" cy="1274445"/>
          </a:xfrm>
          <a:prstGeom prst="rect">
            <a:avLst/>
          </a:prstGeom>
          <a:solidFill>
            <a:srgbClr val="00A181"/>
          </a:solidFill>
        </p:spPr>
        <p:txBody>
          <a:bodyPr wrap="square" lIns="0" tIns="198755" rIns="0" bIns="0" rtlCol="0" vert="horz">
            <a:spAutoFit/>
          </a:bodyPr>
          <a:lstStyle/>
          <a:p>
            <a:pPr marL="906780" marR="551180" indent="-348615">
              <a:lnSpc>
                <a:spcPct val="116500"/>
              </a:lnSpc>
              <a:spcBef>
                <a:spcPts val="1565"/>
              </a:spcBef>
            </a:pPr>
            <a:r>
              <a:rPr dirty="0" sz="2200" spc="-10">
                <a:solidFill>
                  <a:srgbClr val="F4F4F4"/>
                </a:solidFill>
                <a:latin typeface="Trebuchet MS"/>
                <a:cs typeface="Trebuchet MS"/>
              </a:rPr>
              <a:t>Wettability</a:t>
            </a:r>
            <a:r>
              <a:rPr dirty="0" sz="2200" spc="-1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dirty="0" sz="2200" spc="-6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20">
                <a:solidFill>
                  <a:srgbClr val="F4F4F4"/>
                </a:solidFill>
                <a:latin typeface="Trebuchet MS"/>
                <a:cs typeface="Trebuchet MS"/>
              </a:rPr>
              <a:t>Durability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263204" y="5811327"/>
            <a:ext cx="4996180" cy="2148840"/>
          </a:xfrm>
          <a:custGeom>
            <a:avLst/>
            <a:gdLst/>
            <a:ahLst/>
            <a:cxnLst/>
            <a:rect l="l" t="t" r="r" b="b"/>
            <a:pathLst>
              <a:path w="4996180" h="2148840">
                <a:moveTo>
                  <a:pt x="4710354" y="2148260"/>
                </a:moveTo>
                <a:lnTo>
                  <a:pt x="285740" y="2148260"/>
                </a:lnTo>
                <a:lnTo>
                  <a:pt x="240777" y="2144701"/>
                </a:lnTo>
                <a:lnTo>
                  <a:pt x="197319" y="2134233"/>
                </a:lnTo>
                <a:lnTo>
                  <a:pt x="156140" y="2117176"/>
                </a:lnTo>
                <a:lnTo>
                  <a:pt x="118009" y="2093848"/>
                </a:lnTo>
                <a:lnTo>
                  <a:pt x="83692" y="2064566"/>
                </a:lnTo>
                <a:lnTo>
                  <a:pt x="54410" y="2030249"/>
                </a:lnTo>
                <a:lnTo>
                  <a:pt x="31082" y="1992118"/>
                </a:lnTo>
                <a:lnTo>
                  <a:pt x="14025" y="1950940"/>
                </a:lnTo>
                <a:lnTo>
                  <a:pt x="3558" y="1907481"/>
                </a:lnTo>
                <a:lnTo>
                  <a:pt x="0" y="1862526"/>
                </a:lnTo>
                <a:lnTo>
                  <a:pt x="0" y="285734"/>
                </a:lnTo>
                <a:lnTo>
                  <a:pt x="3558" y="240779"/>
                </a:lnTo>
                <a:lnTo>
                  <a:pt x="14025" y="197320"/>
                </a:lnTo>
                <a:lnTo>
                  <a:pt x="31082" y="156141"/>
                </a:lnTo>
                <a:lnTo>
                  <a:pt x="54410" y="118010"/>
                </a:lnTo>
                <a:lnTo>
                  <a:pt x="83692" y="83694"/>
                </a:lnTo>
                <a:lnTo>
                  <a:pt x="118009" y="54412"/>
                </a:lnTo>
                <a:lnTo>
                  <a:pt x="156140" y="31083"/>
                </a:lnTo>
                <a:lnTo>
                  <a:pt x="197319" y="14026"/>
                </a:lnTo>
                <a:lnTo>
                  <a:pt x="240777" y="3559"/>
                </a:lnTo>
                <a:lnTo>
                  <a:pt x="285748" y="0"/>
                </a:lnTo>
                <a:lnTo>
                  <a:pt x="4710346" y="0"/>
                </a:lnTo>
                <a:lnTo>
                  <a:pt x="4755317" y="3559"/>
                </a:lnTo>
                <a:lnTo>
                  <a:pt x="4798775" y="14026"/>
                </a:lnTo>
                <a:lnTo>
                  <a:pt x="4839954" y="31083"/>
                </a:lnTo>
                <a:lnTo>
                  <a:pt x="4878085" y="54412"/>
                </a:lnTo>
                <a:lnTo>
                  <a:pt x="4912401" y="83694"/>
                </a:lnTo>
                <a:lnTo>
                  <a:pt x="4941684" y="118010"/>
                </a:lnTo>
                <a:lnTo>
                  <a:pt x="4965012" y="156141"/>
                </a:lnTo>
                <a:lnTo>
                  <a:pt x="4982069" y="197320"/>
                </a:lnTo>
                <a:lnTo>
                  <a:pt x="4992536" y="240779"/>
                </a:lnTo>
                <a:lnTo>
                  <a:pt x="4996095" y="285734"/>
                </a:lnTo>
                <a:lnTo>
                  <a:pt x="4996095" y="1862526"/>
                </a:lnTo>
                <a:lnTo>
                  <a:pt x="4992536" y="1907481"/>
                </a:lnTo>
                <a:lnTo>
                  <a:pt x="4982069" y="1950940"/>
                </a:lnTo>
                <a:lnTo>
                  <a:pt x="4965012" y="1992118"/>
                </a:lnTo>
                <a:lnTo>
                  <a:pt x="4941684" y="2030249"/>
                </a:lnTo>
                <a:lnTo>
                  <a:pt x="4912401" y="2064566"/>
                </a:lnTo>
                <a:lnTo>
                  <a:pt x="4878085" y="2093848"/>
                </a:lnTo>
                <a:lnTo>
                  <a:pt x="4839954" y="2117176"/>
                </a:lnTo>
                <a:lnTo>
                  <a:pt x="4798775" y="2134233"/>
                </a:lnTo>
                <a:lnTo>
                  <a:pt x="4755317" y="2144701"/>
                </a:lnTo>
                <a:lnTo>
                  <a:pt x="4710354" y="214826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2441001" y="6045000"/>
            <a:ext cx="431546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-10">
                <a:solidFill>
                  <a:srgbClr val="F4F4F4"/>
                </a:solidFill>
                <a:latin typeface="Trebuchet MS"/>
                <a:cs typeface="Trebuchet MS"/>
              </a:rPr>
              <a:t>ACFPs</a:t>
            </a:r>
            <a:r>
              <a:rPr dirty="0" sz="22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65">
                <a:solidFill>
                  <a:srgbClr val="F4F4F4"/>
                </a:solidFill>
                <a:latin typeface="Trebuchet MS"/>
                <a:cs typeface="Trebuchet MS"/>
              </a:rPr>
              <a:t>had</a:t>
            </a:r>
            <a:r>
              <a:rPr dirty="0" sz="22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40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2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10">
                <a:solidFill>
                  <a:srgbClr val="F4F4F4"/>
                </a:solidFill>
                <a:latin typeface="Trebuchet MS"/>
                <a:cs typeface="Trebuchet MS"/>
              </a:rPr>
              <a:t>large</a:t>
            </a:r>
            <a:r>
              <a:rPr dirty="0" sz="22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4F4F4"/>
                </a:solidFill>
                <a:latin typeface="Trebuchet MS"/>
                <a:cs typeface="Trebuchet MS"/>
              </a:rPr>
              <a:t>specific</a:t>
            </a:r>
            <a:r>
              <a:rPr dirty="0" sz="22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F4F4F4"/>
                </a:solidFill>
                <a:latin typeface="Trebuchet MS"/>
                <a:cs typeface="Trebuchet MS"/>
              </a:rPr>
              <a:t>surface </a:t>
            </a:r>
            <a:r>
              <a:rPr dirty="0" sz="2200" spc="-6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15">
                <a:solidFill>
                  <a:srgbClr val="F4F4F4"/>
                </a:solidFill>
                <a:latin typeface="Trebuchet MS"/>
                <a:cs typeface="Trebuchet MS"/>
              </a:rPr>
              <a:t>area </a:t>
            </a:r>
            <a:r>
              <a:rPr dirty="0" sz="2200" spc="-20">
                <a:solidFill>
                  <a:srgbClr val="F4F4F4"/>
                </a:solidFill>
                <a:latin typeface="Trebuchet MS"/>
                <a:cs typeface="Trebuchet MS"/>
              </a:rPr>
              <a:t>(808-1106 </a:t>
            </a:r>
            <a:r>
              <a:rPr dirty="0" sz="2200" spc="-30">
                <a:solidFill>
                  <a:srgbClr val="F4F4F4"/>
                </a:solidFill>
                <a:latin typeface="Trebuchet MS"/>
                <a:cs typeface="Trebuchet MS"/>
              </a:rPr>
              <a:t>m²/g) </a:t>
            </a:r>
            <a:r>
              <a:rPr dirty="0" sz="2200" spc="65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dirty="0" sz="2200" spc="45">
                <a:solidFill>
                  <a:srgbClr val="F4F4F4"/>
                </a:solidFill>
                <a:latin typeface="Trebuchet MS"/>
                <a:cs typeface="Trebuchet MS"/>
              </a:rPr>
              <a:t>high </a:t>
            </a:r>
            <a:r>
              <a:rPr dirty="0" sz="2200" spc="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4F4F4"/>
                </a:solidFill>
                <a:latin typeface="Trebuchet MS"/>
                <a:cs typeface="Trebuchet MS"/>
              </a:rPr>
              <a:t>electrical </a:t>
            </a:r>
            <a:r>
              <a:rPr dirty="0" sz="2200" spc="5">
                <a:solidFill>
                  <a:srgbClr val="F4F4F4"/>
                </a:solidFill>
                <a:latin typeface="Trebuchet MS"/>
                <a:cs typeface="Trebuchet MS"/>
              </a:rPr>
              <a:t>conductivity </a:t>
            </a:r>
            <a:r>
              <a:rPr dirty="0" sz="2200" spc="-45">
                <a:solidFill>
                  <a:srgbClr val="F4F4F4"/>
                </a:solidFill>
                <a:latin typeface="Trebuchet MS"/>
                <a:cs typeface="Trebuchet MS"/>
              </a:rPr>
              <a:t>(1640-1786 </a:t>
            </a:r>
            <a:r>
              <a:rPr dirty="0" sz="2200" spc="-6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200" spc="-40">
                <a:solidFill>
                  <a:srgbClr val="F4F4F4"/>
                </a:solidFill>
                <a:latin typeface="Trebuchet MS"/>
                <a:cs typeface="Trebuchet MS"/>
              </a:rPr>
              <a:t>S/m).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7032715" y="9267180"/>
            <a:ext cx="2393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latin typeface="Trebuchet MS"/>
                <a:cs typeface="Trebuchet MS"/>
              </a:rPr>
              <a:t>1</a:t>
            </a:r>
            <a:r>
              <a:rPr dirty="0" sz="1700" spc="55">
                <a:latin typeface="Trebuchet MS"/>
                <a:cs typeface="Trebuchet MS"/>
              </a:rPr>
              <a:t>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665480" y="386790"/>
            <a:ext cx="8100695" cy="8921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650" spc="-315" b="1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dirty="0" sz="5650" spc="-35" b="1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dirty="0" sz="5650" spc="-90" b="1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5650" spc="-80" b="1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5650" spc="50" b="1">
                <a:solidFill>
                  <a:srgbClr val="000000"/>
                </a:solidFill>
                <a:latin typeface="Tahoma"/>
                <a:cs typeface="Tahoma"/>
              </a:rPr>
              <a:t>l</a:t>
            </a:r>
            <a:r>
              <a:rPr dirty="0" sz="5650" spc="25" b="1">
                <a:solidFill>
                  <a:srgbClr val="000000"/>
                </a:solidFill>
                <a:latin typeface="Tahoma"/>
                <a:cs typeface="Tahoma"/>
              </a:rPr>
              <a:t>t</a:t>
            </a:r>
            <a:r>
              <a:rPr dirty="0" sz="5650" spc="-85" b="1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5650" spc="-31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650" spc="-160" b="1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5650" spc="-35" b="1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dirty="0" sz="5650" spc="110" b="1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dirty="0" sz="5650" spc="-31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5650" spc="55" b="1">
                <a:solidFill>
                  <a:srgbClr val="000000"/>
                </a:solidFill>
                <a:latin typeface="Tahoma"/>
                <a:cs typeface="Tahoma"/>
              </a:rPr>
              <a:t>D</a:t>
            </a:r>
            <a:r>
              <a:rPr dirty="0" sz="5650" spc="-65" b="1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5650" spc="-90" b="1">
                <a:solidFill>
                  <a:srgbClr val="000000"/>
                </a:solidFill>
                <a:latin typeface="Tahoma"/>
                <a:cs typeface="Tahoma"/>
              </a:rPr>
              <a:t>s</a:t>
            </a:r>
            <a:r>
              <a:rPr dirty="0" sz="5650" spc="170" b="1">
                <a:solidFill>
                  <a:srgbClr val="000000"/>
                </a:solidFill>
                <a:latin typeface="Tahoma"/>
                <a:cs typeface="Tahoma"/>
              </a:rPr>
              <a:t>c</a:t>
            </a:r>
            <a:r>
              <a:rPr dirty="0" sz="5650" spc="-80" b="1">
                <a:solidFill>
                  <a:srgbClr val="000000"/>
                </a:solidFill>
                <a:latin typeface="Tahoma"/>
                <a:cs typeface="Tahoma"/>
              </a:rPr>
              <a:t>u</a:t>
            </a:r>
            <a:r>
              <a:rPr dirty="0" sz="5650" spc="-90" b="1">
                <a:solidFill>
                  <a:srgbClr val="000000"/>
                </a:solidFill>
                <a:latin typeface="Tahoma"/>
                <a:cs typeface="Tahoma"/>
              </a:rPr>
              <a:t>ss</a:t>
            </a:r>
            <a:r>
              <a:rPr dirty="0" sz="5650" spc="-65" b="1">
                <a:solidFill>
                  <a:srgbClr val="000000"/>
                </a:solidFill>
                <a:latin typeface="Tahoma"/>
                <a:cs typeface="Tahoma"/>
              </a:rPr>
              <a:t>i</a:t>
            </a:r>
            <a:r>
              <a:rPr dirty="0" sz="5650" spc="65" b="1">
                <a:solidFill>
                  <a:srgbClr val="000000"/>
                </a:solidFill>
                <a:latin typeface="Tahoma"/>
                <a:cs typeface="Tahoma"/>
              </a:rPr>
              <a:t>o</a:t>
            </a:r>
            <a:r>
              <a:rPr dirty="0" sz="5650" spc="-30" b="1">
                <a:solidFill>
                  <a:srgbClr val="000000"/>
                </a:solidFill>
                <a:latin typeface="Tahoma"/>
                <a:cs typeface="Tahoma"/>
              </a:rPr>
              <a:t>n</a:t>
            </a:r>
            <a:endParaRPr sz="56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6328" y="3359678"/>
            <a:ext cx="3549650" cy="1944370"/>
          </a:xfrm>
          <a:prstGeom prst="rect">
            <a:avLst/>
          </a:prstGeom>
          <a:solidFill>
            <a:srgbClr val="F1EF12"/>
          </a:solidFill>
        </p:spPr>
        <p:txBody>
          <a:bodyPr wrap="square" lIns="0" tIns="195580" rIns="0" bIns="0" rtlCol="0" vert="horz">
            <a:spAutoFit/>
          </a:bodyPr>
          <a:lstStyle/>
          <a:p>
            <a:pPr algn="ctr" marL="235585" marR="227965">
              <a:lnSpc>
                <a:spcPct val="113999"/>
              </a:lnSpc>
              <a:spcBef>
                <a:spcPts val="1540"/>
              </a:spcBef>
            </a:pPr>
            <a:r>
              <a:rPr dirty="0" sz="1700" spc="5">
                <a:latin typeface="Trebuchet MS"/>
                <a:cs typeface="Trebuchet MS"/>
              </a:rPr>
              <a:t>ACFPs </a:t>
            </a:r>
            <a:r>
              <a:rPr dirty="0" sz="1700" spc="45">
                <a:latin typeface="Trebuchet MS"/>
                <a:cs typeface="Trebuchet MS"/>
              </a:rPr>
              <a:t>showed </a:t>
            </a:r>
            <a:r>
              <a:rPr dirty="0" sz="1700" spc="-5">
                <a:latin typeface="Trebuchet MS"/>
                <a:cs typeface="Trebuchet MS"/>
              </a:rPr>
              <a:t>flexible </a:t>
            </a:r>
            <a:r>
              <a:rPr dirty="0" sz="1700">
                <a:latin typeface="Trebuchet MS"/>
                <a:cs typeface="Trebuchet MS"/>
              </a:rPr>
              <a:t> </a:t>
            </a:r>
            <a:r>
              <a:rPr dirty="0" sz="1700" spc="10">
                <a:latin typeface="Trebuchet MS"/>
                <a:cs typeface="Trebuchet MS"/>
              </a:rPr>
              <a:t>mechanical </a:t>
            </a:r>
            <a:r>
              <a:rPr dirty="0" sz="1700" spc="5">
                <a:latin typeface="Trebuchet MS"/>
                <a:cs typeface="Trebuchet MS"/>
              </a:rPr>
              <a:t>properties, </a:t>
            </a:r>
            <a:r>
              <a:rPr dirty="0" sz="1700" spc="30">
                <a:latin typeface="Trebuchet MS"/>
                <a:cs typeface="Trebuchet MS"/>
              </a:rPr>
              <a:t>High </a:t>
            </a:r>
            <a:r>
              <a:rPr dirty="0" sz="1700" spc="35">
                <a:latin typeface="Trebuchet MS"/>
                <a:cs typeface="Trebuchet MS"/>
              </a:rPr>
              <a:t> </a:t>
            </a:r>
            <a:r>
              <a:rPr dirty="0" sz="1700" spc="-45">
                <a:latin typeface="Trebuchet MS"/>
                <a:cs typeface="Trebuchet MS"/>
              </a:rPr>
              <a:t>t</a:t>
            </a:r>
            <a:r>
              <a:rPr dirty="0" sz="1700">
                <a:latin typeface="Trebuchet MS"/>
                <a:cs typeface="Trebuchet MS"/>
              </a:rPr>
              <a:t>e</a:t>
            </a:r>
            <a:r>
              <a:rPr dirty="0" sz="1700" spc="50">
                <a:latin typeface="Trebuchet MS"/>
                <a:cs typeface="Trebuchet MS"/>
              </a:rPr>
              <a:t>n</a:t>
            </a:r>
            <a:r>
              <a:rPr dirty="0" sz="1700" spc="114">
                <a:latin typeface="Trebuchet MS"/>
                <a:cs typeface="Trebuchet MS"/>
              </a:rPr>
              <a:t>s</a:t>
            </a:r>
            <a:r>
              <a:rPr dirty="0" sz="1700" spc="-15">
                <a:latin typeface="Trebuchet MS"/>
                <a:cs typeface="Trebuchet MS"/>
              </a:rPr>
              <a:t>i</a:t>
            </a:r>
            <a:r>
              <a:rPr dirty="0" sz="1700" spc="-5">
                <a:latin typeface="Trebuchet MS"/>
                <a:cs typeface="Trebuchet MS"/>
              </a:rPr>
              <a:t>l</a:t>
            </a:r>
            <a:r>
              <a:rPr dirty="0" sz="1700" spc="5">
                <a:latin typeface="Trebuchet MS"/>
                <a:cs typeface="Trebuchet MS"/>
              </a:rPr>
              <a:t>e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114">
                <a:latin typeface="Trebuchet MS"/>
                <a:cs typeface="Trebuchet MS"/>
              </a:rPr>
              <a:t>s</a:t>
            </a:r>
            <a:r>
              <a:rPr dirty="0" sz="1700" spc="-45">
                <a:latin typeface="Trebuchet MS"/>
                <a:cs typeface="Trebuchet MS"/>
              </a:rPr>
              <a:t>t</a:t>
            </a:r>
            <a:r>
              <a:rPr dirty="0" sz="1700">
                <a:latin typeface="Trebuchet MS"/>
                <a:cs typeface="Trebuchet MS"/>
              </a:rPr>
              <a:t>r</a:t>
            </a:r>
            <a:r>
              <a:rPr dirty="0" sz="1700">
                <a:latin typeface="Trebuchet MS"/>
                <a:cs typeface="Trebuchet MS"/>
              </a:rPr>
              <a:t>e</a:t>
            </a:r>
            <a:r>
              <a:rPr dirty="0" sz="1700" spc="50">
                <a:latin typeface="Trebuchet MS"/>
                <a:cs typeface="Trebuchet MS"/>
              </a:rPr>
              <a:t>n</a:t>
            </a:r>
            <a:r>
              <a:rPr dirty="0" sz="1700" spc="50">
                <a:latin typeface="Trebuchet MS"/>
                <a:cs typeface="Trebuchet MS"/>
              </a:rPr>
              <a:t>g</a:t>
            </a:r>
            <a:r>
              <a:rPr dirty="0" sz="1700" spc="-45">
                <a:latin typeface="Trebuchet MS"/>
                <a:cs typeface="Trebuchet MS"/>
              </a:rPr>
              <a:t>t</a:t>
            </a:r>
            <a:r>
              <a:rPr dirty="0" sz="1700" spc="55">
                <a:latin typeface="Trebuchet MS"/>
                <a:cs typeface="Trebuchet MS"/>
              </a:rPr>
              <a:t>h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-80">
                <a:latin typeface="Trebuchet MS"/>
                <a:cs typeface="Trebuchet MS"/>
              </a:rPr>
              <a:t>(</a:t>
            </a:r>
            <a:r>
              <a:rPr dirty="0" sz="1700" spc="45">
                <a:latin typeface="Trebuchet MS"/>
                <a:cs typeface="Trebuchet MS"/>
              </a:rPr>
              <a:t>u</a:t>
            </a:r>
            <a:r>
              <a:rPr dirty="0" sz="1700" spc="65">
                <a:latin typeface="Trebuchet MS"/>
                <a:cs typeface="Trebuchet MS"/>
              </a:rPr>
              <a:t>p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-45">
                <a:latin typeface="Trebuchet MS"/>
                <a:cs typeface="Trebuchet MS"/>
              </a:rPr>
              <a:t>t</a:t>
            </a:r>
            <a:r>
              <a:rPr dirty="0" sz="1700" spc="80">
                <a:latin typeface="Trebuchet MS"/>
                <a:cs typeface="Trebuchet MS"/>
              </a:rPr>
              <a:t>o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35">
                <a:latin typeface="Trebuchet MS"/>
                <a:cs typeface="Trebuchet MS"/>
              </a:rPr>
              <a:t>6</a:t>
            </a:r>
            <a:r>
              <a:rPr dirty="0" sz="1700" spc="-225">
                <a:latin typeface="Trebuchet MS"/>
                <a:cs typeface="Trebuchet MS"/>
              </a:rPr>
              <a:t>.</a:t>
            </a:r>
            <a:r>
              <a:rPr dirty="0" sz="1700" spc="40">
                <a:latin typeface="Trebuchet MS"/>
                <a:cs typeface="Trebuchet MS"/>
              </a:rPr>
              <a:t>4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114">
                <a:latin typeface="Trebuchet MS"/>
                <a:cs typeface="Trebuchet MS"/>
              </a:rPr>
              <a:t>M</a:t>
            </a:r>
            <a:r>
              <a:rPr dirty="0" sz="1700" spc="50">
                <a:latin typeface="Trebuchet MS"/>
                <a:cs typeface="Trebuchet MS"/>
              </a:rPr>
              <a:t>P</a:t>
            </a:r>
            <a:r>
              <a:rPr dirty="0" sz="1700" spc="30">
                <a:latin typeface="Trebuchet MS"/>
                <a:cs typeface="Trebuchet MS"/>
              </a:rPr>
              <a:t>a</a:t>
            </a:r>
            <a:r>
              <a:rPr dirty="0" sz="1700" spc="-65">
                <a:latin typeface="Trebuchet MS"/>
                <a:cs typeface="Trebuchet MS"/>
              </a:rPr>
              <a:t>)  </a:t>
            </a:r>
            <a:r>
              <a:rPr dirty="0" sz="1700" spc="50">
                <a:latin typeface="Trebuchet MS"/>
                <a:cs typeface="Trebuchet MS"/>
              </a:rPr>
              <a:t>and </a:t>
            </a:r>
            <a:r>
              <a:rPr dirty="0" sz="1700" spc="65">
                <a:latin typeface="Trebuchet MS"/>
                <a:cs typeface="Trebuchet MS"/>
              </a:rPr>
              <a:t>Young's </a:t>
            </a:r>
            <a:r>
              <a:rPr dirty="0" sz="1700" spc="50">
                <a:latin typeface="Trebuchet MS"/>
                <a:cs typeface="Trebuchet MS"/>
              </a:rPr>
              <a:t>modulus </a:t>
            </a:r>
            <a:r>
              <a:rPr dirty="0" sz="1700" spc="10">
                <a:latin typeface="Trebuchet MS"/>
                <a:cs typeface="Trebuchet MS"/>
              </a:rPr>
              <a:t>(up </a:t>
            </a:r>
            <a:r>
              <a:rPr dirty="0" sz="1700" spc="15">
                <a:latin typeface="Trebuchet MS"/>
                <a:cs typeface="Trebuchet MS"/>
              </a:rPr>
              <a:t>to </a:t>
            </a:r>
            <a:r>
              <a:rPr dirty="0" sz="1700" spc="20">
                <a:latin typeface="Trebuchet MS"/>
                <a:cs typeface="Trebuchet MS"/>
              </a:rPr>
              <a:t> </a:t>
            </a:r>
            <a:r>
              <a:rPr dirty="0" sz="1700" spc="-135">
                <a:latin typeface="Trebuchet MS"/>
                <a:cs typeface="Trebuchet MS"/>
              </a:rPr>
              <a:t>11</a:t>
            </a:r>
            <a:r>
              <a:rPr dirty="0" sz="1700" spc="65">
                <a:latin typeface="Trebuchet MS"/>
                <a:cs typeface="Trebuchet MS"/>
              </a:rPr>
              <a:t>8</a:t>
            </a:r>
            <a:r>
              <a:rPr dirty="0" sz="1700" spc="-10">
                <a:latin typeface="Trebuchet MS"/>
                <a:cs typeface="Trebuchet MS"/>
              </a:rPr>
              <a:t>5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114">
                <a:latin typeface="Trebuchet MS"/>
                <a:cs typeface="Trebuchet MS"/>
              </a:rPr>
              <a:t>M</a:t>
            </a:r>
            <a:r>
              <a:rPr dirty="0" sz="1700" spc="50">
                <a:latin typeface="Trebuchet MS"/>
                <a:cs typeface="Trebuchet MS"/>
              </a:rPr>
              <a:t>P</a:t>
            </a:r>
            <a:r>
              <a:rPr dirty="0" sz="1700" spc="30">
                <a:latin typeface="Trebuchet MS"/>
                <a:cs typeface="Trebuchet MS"/>
              </a:rPr>
              <a:t>a</a:t>
            </a:r>
            <a:r>
              <a:rPr dirty="0" sz="1700" spc="-75"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57653" y="4272996"/>
            <a:ext cx="8512175" cy="2620645"/>
            <a:chOff x="3757653" y="4272996"/>
            <a:chExt cx="8512175" cy="2620645"/>
          </a:xfrm>
        </p:grpSpPr>
        <p:sp>
          <p:nvSpPr>
            <p:cNvPr id="44" name="object 44"/>
            <p:cNvSpPr/>
            <p:nvPr/>
          </p:nvSpPr>
          <p:spPr>
            <a:xfrm>
              <a:off x="3843129" y="4317797"/>
              <a:ext cx="528955" cy="12065"/>
            </a:xfrm>
            <a:custGeom>
              <a:avLst/>
              <a:gdLst/>
              <a:ahLst/>
              <a:cxnLst/>
              <a:rect l="l" t="t" r="r" b="b"/>
              <a:pathLst>
                <a:path w="528954" h="12064">
                  <a:moveTo>
                    <a:pt x="528841" y="0"/>
                  </a:moveTo>
                  <a:lnTo>
                    <a:pt x="0" y="11986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7653" y="4272996"/>
              <a:ext cx="86463" cy="11422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193937" y="5083244"/>
              <a:ext cx="2007870" cy="1748789"/>
            </a:xfrm>
            <a:custGeom>
              <a:avLst/>
              <a:gdLst/>
              <a:ahLst/>
              <a:cxnLst/>
              <a:rect l="l" t="t" r="r" b="b"/>
              <a:pathLst>
                <a:path w="2007870" h="1748790">
                  <a:moveTo>
                    <a:pt x="0" y="0"/>
                  </a:moveTo>
                  <a:lnTo>
                    <a:pt x="2007538" y="1748516"/>
                  </a:lnTo>
                </a:path>
              </a:pathLst>
            </a:custGeom>
            <a:ln w="285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69812" y="6794534"/>
              <a:ext cx="99913" cy="9851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188298" y="5048615"/>
              <a:ext cx="14604" cy="1714500"/>
            </a:xfrm>
            <a:custGeom>
              <a:avLst/>
              <a:gdLst/>
              <a:ahLst/>
              <a:cxnLst/>
              <a:rect l="l" t="t" r="r" b="b"/>
              <a:pathLst>
                <a:path w="14604" h="1714500">
                  <a:moveTo>
                    <a:pt x="0" y="0"/>
                  </a:moveTo>
                  <a:lnTo>
                    <a:pt x="14129" y="1714439"/>
                  </a:lnTo>
                </a:path>
              </a:pathLst>
            </a:custGeom>
            <a:ln w="381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9144651" y="6686314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6" y="0"/>
                  </a:moveTo>
                  <a:lnTo>
                    <a:pt x="57776" y="76740"/>
                  </a:lnTo>
                  <a:lnTo>
                    <a:pt x="0" y="941"/>
                  </a:lnTo>
                </a:path>
              </a:pathLst>
            </a:custGeom>
            <a:ln w="38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164989" y="4298458"/>
              <a:ext cx="3261995" cy="1837055"/>
            </a:xfrm>
            <a:custGeom>
              <a:avLst/>
              <a:gdLst/>
              <a:ahLst/>
              <a:cxnLst/>
              <a:rect l="l" t="t" r="r" b="b"/>
              <a:pathLst>
                <a:path w="3261995" h="1837054">
                  <a:moveTo>
                    <a:pt x="3261667" y="0"/>
                  </a:moveTo>
                  <a:lnTo>
                    <a:pt x="0" y="1836890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64989" y="6048135"/>
              <a:ext cx="94615" cy="99695"/>
            </a:xfrm>
            <a:custGeom>
              <a:avLst/>
              <a:gdLst/>
              <a:ahLst/>
              <a:cxnLst/>
              <a:rect l="l" t="t" r="r" b="b"/>
              <a:pathLst>
                <a:path w="94614" h="99695">
                  <a:moveTo>
                    <a:pt x="94483" y="99592"/>
                  </a:moveTo>
                  <a:lnTo>
                    <a:pt x="0" y="87213"/>
                  </a:lnTo>
                  <a:lnTo>
                    <a:pt x="38395" y="0"/>
                  </a:lnTo>
                </a:path>
              </a:pathLst>
            </a:custGeom>
            <a:ln w="38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944220" y="5048470"/>
              <a:ext cx="2059305" cy="1619250"/>
            </a:xfrm>
            <a:custGeom>
              <a:avLst/>
              <a:gdLst/>
              <a:ahLst/>
              <a:cxnLst/>
              <a:rect l="l" t="t" r="r" b="b"/>
              <a:pathLst>
                <a:path w="2059304" h="1619250">
                  <a:moveTo>
                    <a:pt x="2059073" y="0"/>
                  </a:moveTo>
                  <a:lnTo>
                    <a:pt x="0" y="1619151"/>
                  </a:lnTo>
                </a:path>
              </a:pathLst>
            </a:custGeom>
            <a:ln w="38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5944220" y="6575612"/>
              <a:ext cx="95250" cy="92075"/>
            </a:xfrm>
            <a:custGeom>
              <a:avLst/>
              <a:gdLst/>
              <a:ahLst/>
              <a:cxnLst/>
              <a:rect l="l" t="t" r="r" b="b"/>
              <a:pathLst>
                <a:path w="95250" h="92075">
                  <a:moveTo>
                    <a:pt x="95204" y="89848"/>
                  </a:moveTo>
                  <a:lnTo>
                    <a:pt x="0" y="92009"/>
                  </a:lnTo>
                  <a:lnTo>
                    <a:pt x="24552" y="0"/>
                  </a:lnTo>
                </a:path>
              </a:pathLst>
            </a:custGeom>
            <a:ln w="38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77993"/>
            <a:ext cx="6195695" cy="4209415"/>
            <a:chOff x="0" y="6077993"/>
            <a:chExt cx="6195695" cy="4209415"/>
          </a:xfrm>
        </p:grpSpPr>
        <p:sp>
          <p:nvSpPr>
            <p:cNvPr id="3" name="object 3"/>
            <p:cNvSpPr/>
            <p:nvPr/>
          </p:nvSpPr>
          <p:spPr>
            <a:xfrm>
              <a:off x="0" y="6077993"/>
              <a:ext cx="2820670" cy="4209415"/>
            </a:xfrm>
            <a:custGeom>
              <a:avLst/>
              <a:gdLst/>
              <a:ahLst/>
              <a:cxnLst/>
              <a:rect l="l" t="t" r="r" b="b"/>
              <a:pathLst>
                <a:path w="2820670" h="4209415">
                  <a:moveTo>
                    <a:pt x="1986088" y="4209006"/>
                  </a:moveTo>
                  <a:lnTo>
                    <a:pt x="0" y="4209006"/>
                  </a:lnTo>
                  <a:lnTo>
                    <a:pt x="0" y="0"/>
                  </a:lnTo>
                  <a:lnTo>
                    <a:pt x="1224307" y="0"/>
                  </a:lnTo>
                  <a:lnTo>
                    <a:pt x="2820331" y="2764038"/>
                  </a:lnTo>
                  <a:lnTo>
                    <a:pt x="1986088" y="4209006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1665" y="7004491"/>
              <a:ext cx="3034665" cy="2628265"/>
            </a:xfrm>
            <a:custGeom>
              <a:avLst/>
              <a:gdLst/>
              <a:ahLst/>
              <a:cxnLst/>
              <a:rect l="l" t="t" r="r" b="b"/>
              <a:pathLst>
                <a:path w="3034665" h="2628265">
                  <a:moveTo>
                    <a:pt x="2275923" y="2627916"/>
                  </a:moveTo>
                  <a:lnTo>
                    <a:pt x="758605" y="2627916"/>
                  </a:lnTo>
                  <a:lnTo>
                    <a:pt x="0" y="1313958"/>
                  </a:lnTo>
                  <a:lnTo>
                    <a:pt x="758605" y="0"/>
                  </a:lnTo>
                  <a:lnTo>
                    <a:pt x="2275816" y="0"/>
                  </a:lnTo>
                  <a:lnTo>
                    <a:pt x="3034528" y="1313958"/>
                  </a:lnTo>
                  <a:lnTo>
                    <a:pt x="2275923" y="262791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3491" y="8956750"/>
              <a:ext cx="2141855" cy="1330325"/>
            </a:xfrm>
            <a:custGeom>
              <a:avLst/>
              <a:gdLst/>
              <a:ahLst/>
              <a:cxnLst/>
              <a:rect l="l" t="t" r="r" b="b"/>
              <a:pathLst>
                <a:path w="2141854" h="1330325">
                  <a:moveTo>
                    <a:pt x="1908992" y="1330249"/>
                  </a:moveTo>
                  <a:lnTo>
                    <a:pt x="232625" y="1330249"/>
                  </a:lnTo>
                  <a:lnTo>
                    <a:pt x="0" y="927325"/>
                  </a:lnTo>
                  <a:lnTo>
                    <a:pt x="535385" y="0"/>
                  </a:lnTo>
                  <a:lnTo>
                    <a:pt x="1606157" y="0"/>
                  </a:lnTo>
                  <a:lnTo>
                    <a:pt x="2141617" y="927325"/>
                  </a:lnTo>
                  <a:lnTo>
                    <a:pt x="1908992" y="13302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8117" y="56583"/>
            <a:ext cx="10417054" cy="82581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982" y="299076"/>
            <a:ext cx="5246370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295">
                <a:solidFill>
                  <a:srgbClr val="A3E373"/>
                </a:solidFill>
              </a:rPr>
              <a:t>R</a:t>
            </a:r>
            <a:r>
              <a:rPr dirty="0" sz="10400" spc="-65">
                <a:solidFill>
                  <a:srgbClr val="A3E373"/>
                </a:solidFill>
              </a:rPr>
              <a:t>E</a:t>
            </a:r>
            <a:r>
              <a:rPr dirty="0" sz="10400" spc="815">
                <a:solidFill>
                  <a:srgbClr val="A3E373"/>
                </a:solidFill>
              </a:rPr>
              <a:t>S</a:t>
            </a:r>
            <a:r>
              <a:rPr dirty="0" sz="10400" spc="70">
                <a:solidFill>
                  <a:srgbClr val="A3E373"/>
                </a:solidFill>
              </a:rPr>
              <a:t>U</a:t>
            </a:r>
            <a:r>
              <a:rPr dirty="0" sz="10400" spc="-10">
                <a:solidFill>
                  <a:srgbClr val="A3E373"/>
                </a:solidFill>
              </a:rPr>
              <a:t>L</a:t>
            </a:r>
            <a:r>
              <a:rPr dirty="0" sz="10400" spc="-535">
                <a:solidFill>
                  <a:srgbClr val="A3E373"/>
                </a:solidFill>
              </a:rPr>
              <a:t>T</a:t>
            </a:r>
            <a:r>
              <a:rPr dirty="0" sz="10400" spc="819">
                <a:solidFill>
                  <a:srgbClr val="A3E373"/>
                </a:solidFill>
              </a:rPr>
              <a:t>S</a:t>
            </a:r>
            <a:endParaRPr sz="10400"/>
          </a:p>
        </p:txBody>
      </p:sp>
      <p:sp>
        <p:nvSpPr>
          <p:cNvPr id="8" name="object 8"/>
          <p:cNvSpPr txBox="1"/>
          <p:nvPr/>
        </p:nvSpPr>
        <p:spPr>
          <a:xfrm>
            <a:off x="6642410" y="8268146"/>
            <a:ext cx="10460990" cy="10064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2800" spc="80">
                <a:solidFill>
                  <a:srgbClr val="F4F4F4"/>
                </a:solidFill>
                <a:latin typeface="Trebuchet MS"/>
                <a:cs typeface="Trebuchet MS"/>
              </a:rPr>
              <a:t>Square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4F4F4"/>
                </a:solidFill>
                <a:latin typeface="Trebuchet MS"/>
                <a:cs typeface="Trebuchet MS"/>
              </a:rPr>
              <a:t>resistance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4F4F4"/>
                </a:solidFill>
                <a:latin typeface="Trebuchet MS"/>
                <a:cs typeface="Trebuchet MS"/>
              </a:rPr>
              <a:t>electrical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4F4F4"/>
                </a:solidFill>
                <a:latin typeface="Trebuchet MS"/>
                <a:cs typeface="Trebuchet MS"/>
              </a:rPr>
              <a:t>conductivity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4F4F4"/>
                </a:solidFill>
                <a:latin typeface="Trebuchet MS"/>
                <a:cs typeface="Trebuchet MS"/>
              </a:rPr>
              <a:t>cellulose-based</a:t>
            </a:r>
            <a:endParaRPr sz="28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05"/>
              </a:spcBef>
            </a:pPr>
            <a:r>
              <a:rPr dirty="0" sz="2800" spc="5">
                <a:solidFill>
                  <a:srgbClr val="F4F4F4"/>
                </a:solidFill>
                <a:latin typeface="Trebuchet MS"/>
                <a:cs typeface="Trebuchet MS"/>
              </a:rPr>
              <a:t>ACFPs</a:t>
            </a:r>
            <a:r>
              <a:rPr dirty="0" sz="28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4F4F4"/>
                </a:solidFill>
                <a:latin typeface="Trebuchet MS"/>
                <a:cs typeface="Trebuchet MS"/>
              </a:rPr>
              <a:t>with</a:t>
            </a:r>
            <a:r>
              <a:rPr dirty="0" sz="28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4F4F4"/>
                </a:solidFill>
                <a:latin typeface="Trebuchet MS"/>
                <a:cs typeface="Trebuchet MS"/>
              </a:rPr>
              <a:t>different</a:t>
            </a:r>
            <a:r>
              <a:rPr dirty="0" sz="2800" spc="-1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4F4F4"/>
                </a:solidFill>
                <a:latin typeface="Trebuchet MS"/>
                <a:cs typeface="Trebuchet MS"/>
              </a:rPr>
              <a:t>CFs</a:t>
            </a:r>
            <a:r>
              <a:rPr dirty="0" sz="28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4F4F4"/>
                </a:solidFill>
                <a:latin typeface="Trebuchet MS"/>
                <a:cs typeface="Trebuchet MS"/>
              </a:rPr>
              <a:t>content.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982" y="9717451"/>
            <a:ext cx="2127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-160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77994"/>
            <a:ext cx="6195695" cy="4209415"/>
            <a:chOff x="0" y="6077994"/>
            <a:chExt cx="6195695" cy="4209415"/>
          </a:xfrm>
        </p:grpSpPr>
        <p:sp>
          <p:nvSpPr>
            <p:cNvPr id="3" name="object 3"/>
            <p:cNvSpPr/>
            <p:nvPr/>
          </p:nvSpPr>
          <p:spPr>
            <a:xfrm>
              <a:off x="0" y="6077994"/>
              <a:ext cx="2820670" cy="4209415"/>
            </a:xfrm>
            <a:custGeom>
              <a:avLst/>
              <a:gdLst/>
              <a:ahLst/>
              <a:cxnLst/>
              <a:rect l="l" t="t" r="r" b="b"/>
              <a:pathLst>
                <a:path w="2820670" h="4209415">
                  <a:moveTo>
                    <a:pt x="1986088" y="4209005"/>
                  </a:moveTo>
                  <a:lnTo>
                    <a:pt x="0" y="4209005"/>
                  </a:lnTo>
                  <a:lnTo>
                    <a:pt x="0" y="0"/>
                  </a:lnTo>
                  <a:lnTo>
                    <a:pt x="1224307" y="0"/>
                  </a:lnTo>
                  <a:lnTo>
                    <a:pt x="2820331" y="2764038"/>
                  </a:lnTo>
                  <a:lnTo>
                    <a:pt x="1986088" y="420900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1665" y="7004491"/>
              <a:ext cx="3034665" cy="2628265"/>
            </a:xfrm>
            <a:custGeom>
              <a:avLst/>
              <a:gdLst/>
              <a:ahLst/>
              <a:cxnLst/>
              <a:rect l="l" t="t" r="r" b="b"/>
              <a:pathLst>
                <a:path w="3034665" h="2628265">
                  <a:moveTo>
                    <a:pt x="2275923" y="2627916"/>
                  </a:moveTo>
                  <a:lnTo>
                    <a:pt x="758605" y="2627916"/>
                  </a:lnTo>
                  <a:lnTo>
                    <a:pt x="0" y="1313958"/>
                  </a:lnTo>
                  <a:lnTo>
                    <a:pt x="758605" y="0"/>
                  </a:lnTo>
                  <a:lnTo>
                    <a:pt x="2275816" y="0"/>
                  </a:lnTo>
                  <a:lnTo>
                    <a:pt x="3034528" y="1313958"/>
                  </a:lnTo>
                  <a:lnTo>
                    <a:pt x="2275923" y="262791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3491" y="8956749"/>
              <a:ext cx="2141855" cy="1330325"/>
            </a:xfrm>
            <a:custGeom>
              <a:avLst/>
              <a:gdLst/>
              <a:ahLst/>
              <a:cxnLst/>
              <a:rect l="l" t="t" r="r" b="b"/>
              <a:pathLst>
                <a:path w="2141854" h="1330325">
                  <a:moveTo>
                    <a:pt x="1908992" y="1330249"/>
                  </a:moveTo>
                  <a:lnTo>
                    <a:pt x="232625" y="1330249"/>
                  </a:lnTo>
                  <a:lnTo>
                    <a:pt x="0" y="927325"/>
                  </a:lnTo>
                  <a:lnTo>
                    <a:pt x="535385" y="0"/>
                  </a:lnTo>
                  <a:lnTo>
                    <a:pt x="1606157" y="0"/>
                  </a:lnTo>
                  <a:lnTo>
                    <a:pt x="2141617" y="927325"/>
                  </a:lnTo>
                  <a:lnTo>
                    <a:pt x="1908992" y="13302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5027" y="403787"/>
            <a:ext cx="10506074" cy="77152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982" y="299076"/>
            <a:ext cx="5246370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295">
                <a:solidFill>
                  <a:srgbClr val="A3E373"/>
                </a:solidFill>
              </a:rPr>
              <a:t>R</a:t>
            </a:r>
            <a:r>
              <a:rPr dirty="0" sz="10400" spc="-65">
                <a:solidFill>
                  <a:srgbClr val="A3E373"/>
                </a:solidFill>
              </a:rPr>
              <a:t>E</a:t>
            </a:r>
            <a:r>
              <a:rPr dirty="0" sz="10400" spc="815">
                <a:solidFill>
                  <a:srgbClr val="A3E373"/>
                </a:solidFill>
              </a:rPr>
              <a:t>S</a:t>
            </a:r>
            <a:r>
              <a:rPr dirty="0" sz="10400" spc="70">
                <a:solidFill>
                  <a:srgbClr val="A3E373"/>
                </a:solidFill>
              </a:rPr>
              <a:t>U</a:t>
            </a:r>
            <a:r>
              <a:rPr dirty="0" sz="10400" spc="-10">
                <a:solidFill>
                  <a:srgbClr val="A3E373"/>
                </a:solidFill>
              </a:rPr>
              <a:t>L</a:t>
            </a:r>
            <a:r>
              <a:rPr dirty="0" sz="10400" spc="-535">
                <a:solidFill>
                  <a:srgbClr val="A3E373"/>
                </a:solidFill>
              </a:rPr>
              <a:t>T</a:t>
            </a:r>
            <a:r>
              <a:rPr dirty="0" sz="10400" spc="819">
                <a:solidFill>
                  <a:srgbClr val="A3E373"/>
                </a:solidFill>
              </a:rPr>
              <a:t>S</a:t>
            </a:r>
            <a:endParaRPr sz="10400"/>
          </a:p>
        </p:txBody>
      </p:sp>
      <p:sp>
        <p:nvSpPr>
          <p:cNvPr id="8" name="object 8"/>
          <p:cNvSpPr txBox="1"/>
          <p:nvPr/>
        </p:nvSpPr>
        <p:spPr>
          <a:xfrm>
            <a:off x="6299934" y="8259442"/>
            <a:ext cx="11112500" cy="455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15">
                <a:solidFill>
                  <a:srgbClr val="F4F4F4"/>
                </a:solidFill>
                <a:latin typeface="Trebuchet MS"/>
                <a:cs typeface="Trebuchet MS"/>
              </a:rPr>
              <a:t>Tensile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4F4F4"/>
                </a:solidFill>
                <a:latin typeface="Trebuchet MS"/>
                <a:cs typeface="Trebuchet MS"/>
              </a:rPr>
              <a:t>strength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8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4F4F4"/>
                </a:solidFill>
                <a:latin typeface="Trebuchet MS"/>
                <a:cs typeface="Trebuchet MS"/>
              </a:rPr>
              <a:t>cellulose-based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4F4F4"/>
                </a:solidFill>
                <a:latin typeface="Trebuchet MS"/>
                <a:cs typeface="Trebuchet MS"/>
              </a:rPr>
              <a:t>ACFPs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4F4F4"/>
                </a:solidFill>
                <a:latin typeface="Trebuchet MS"/>
                <a:cs typeface="Trebuchet MS"/>
              </a:rPr>
              <a:t>with</a:t>
            </a:r>
            <a:r>
              <a:rPr dirty="0" sz="2800" spc="-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4F4F4"/>
                </a:solidFill>
                <a:latin typeface="Trebuchet MS"/>
                <a:cs typeface="Trebuchet MS"/>
              </a:rPr>
              <a:t>different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4F4F4"/>
                </a:solidFill>
                <a:latin typeface="Trebuchet MS"/>
                <a:cs typeface="Trebuchet MS"/>
              </a:rPr>
              <a:t>CFs</a:t>
            </a:r>
            <a:r>
              <a:rPr dirty="0" sz="2800" spc="-10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4F4F4"/>
                </a:solidFill>
                <a:latin typeface="Trebuchet MS"/>
                <a:cs typeface="Trebuchet MS"/>
              </a:rPr>
              <a:t>content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982" y="9717448"/>
            <a:ext cx="22606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-50">
                <a:solidFill>
                  <a:srgbClr val="F4F4F4"/>
                </a:solidFill>
                <a:latin typeface="Trebuchet MS"/>
                <a:cs typeface="Trebuchet MS"/>
              </a:rPr>
              <a:t>2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09403"/>
            <a:ext cx="17524730" cy="8477885"/>
            <a:chOff x="0" y="1809403"/>
            <a:chExt cx="17524730" cy="8477885"/>
          </a:xfrm>
        </p:grpSpPr>
        <p:sp>
          <p:nvSpPr>
            <p:cNvPr id="3" name="object 3"/>
            <p:cNvSpPr/>
            <p:nvPr/>
          </p:nvSpPr>
          <p:spPr>
            <a:xfrm>
              <a:off x="0" y="6077995"/>
              <a:ext cx="2820670" cy="4209415"/>
            </a:xfrm>
            <a:custGeom>
              <a:avLst/>
              <a:gdLst/>
              <a:ahLst/>
              <a:cxnLst/>
              <a:rect l="l" t="t" r="r" b="b"/>
              <a:pathLst>
                <a:path w="2820670" h="4209415">
                  <a:moveTo>
                    <a:pt x="1986088" y="4209005"/>
                  </a:moveTo>
                  <a:lnTo>
                    <a:pt x="0" y="4209005"/>
                  </a:lnTo>
                  <a:lnTo>
                    <a:pt x="0" y="0"/>
                  </a:lnTo>
                  <a:lnTo>
                    <a:pt x="1224307" y="0"/>
                  </a:lnTo>
                  <a:lnTo>
                    <a:pt x="2820331" y="2764038"/>
                  </a:lnTo>
                  <a:lnTo>
                    <a:pt x="1986088" y="420900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1665" y="7004491"/>
              <a:ext cx="3034665" cy="2628265"/>
            </a:xfrm>
            <a:custGeom>
              <a:avLst/>
              <a:gdLst/>
              <a:ahLst/>
              <a:cxnLst/>
              <a:rect l="l" t="t" r="r" b="b"/>
              <a:pathLst>
                <a:path w="3034665" h="2628265">
                  <a:moveTo>
                    <a:pt x="2275923" y="2627916"/>
                  </a:moveTo>
                  <a:lnTo>
                    <a:pt x="758605" y="2627916"/>
                  </a:lnTo>
                  <a:lnTo>
                    <a:pt x="0" y="1313958"/>
                  </a:lnTo>
                  <a:lnTo>
                    <a:pt x="758605" y="0"/>
                  </a:lnTo>
                  <a:lnTo>
                    <a:pt x="2275816" y="0"/>
                  </a:lnTo>
                  <a:lnTo>
                    <a:pt x="3034528" y="1313958"/>
                  </a:lnTo>
                  <a:lnTo>
                    <a:pt x="2275923" y="262791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3491" y="8956749"/>
              <a:ext cx="2141855" cy="1330325"/>
            </a:xfrm>
            <a:custGeom>
              <a:avLst/>
              <a:gdLst/>
              <a:ahLst/>
              <a:cxnLst/>
              <a:rect l="l" t="t" r="r" b="b"/>
              <a:pathLst>
                <a:path w="2141854" h="1330325">
                  <a:moveTo>
                    <a:pt x="1908992" y="1330249"/>
                  </a:moveTo>
                  <a:lnTo>
                    <a:pt x="232625" y="1330249"/>
                  </a:lnTo>
                  <a:lnTo>
                    <a:pt x="0" y="927325"/>
                  </a:lnTo>
                  <a:lnTo>
                    <a:pt x="535385" y="0"/>
                  </a:lnTo>
                  <a:lnTo>
                    <a:pt x="1606157" y="0"/>
                  </a:lnTo>
                  <a:lnTo>
                    <a:pt x="2141617" y="927325"/>
                  </a:lnTo>
                  <a:lnTo>
                    <a:pt x="1908992" y="13302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665" y="1809403"/>
              <a:ext cx="15852958" cy="65055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982" y="299075"/>
            <a:ext cx="5246370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295">
                <a:solidFill>
                  <a:srgbClr val="A3E373"/>
                </a:solidFill>
              </a:rPr>
              <a:t>R</a:t>
            </a:r>
            <a:r>
              <a:rPr dirty="0" sz="10400" spc="-65">
                <a:solidFill>
                  <a:srgbClr val="A3E373"/>
                </a:solidFill>
              </a:rPr>
              <a:t>E</a:t>
            </a:r>
            <a:r>
              <a:rPr dirty="0" sz="10400" spc="815">
                <a:solidFill>
                  <a:srgbClr val="A3E373"/>
                </a:solidFill>
              </a:rPr>
              <a:t>S</a:t>
            </a:r>
            <a:r>
              <a:rPr dirty="0" sz="10400" spc="70">
                <a:solidFill>
                  <a:srgbClr val="A3E373"/>
                </a:solidFill>
              </a:rPr>
              <a:t>U</a:t>
            </a:r>
            <a:r>
              <a:rPr dirty="0" sz="10400" spc="-10">
                <a:solidFill>
                  <a:srgbClr val="A3E373"/>
                </a:solidFill>
              </a:rPr>
              <a:t>L</a:t>
            </a:r>
            <a:r>
              <a:rPr dirty="0" sz="10400" spc="-535">
                <a:solidFill>
                  <a:srgbClr val="A3E373"/>
                </a:solidFill>
              </a:rPr>
              <a:t>T</a:t>
            </a:r>
            <a:r>
              <a:rPr dirty="0" sz="10400" spc="819">
                <a:solidFill>
                  <a:srgbClr val="A3E373"/>
                </a:solidFill>
              </a:rPr>
              <a:t>S</a:t>
            </a:r>
            <a:endParaRPr sz="10400"/>
          </a:p>
        </p:txBody>
      </p:sp>
      <p:sp>
        <p:nvSpPr>
          <p:cNvPr id="8" name="object 8"/>
          <p:cNvSpPr txBox="1"/>
          <p:nvPr/>
        </p:nvSpPr>
        <p:spPr>
          <a:xfrm>
            <a:off x="4718142" y="8426951"/>
            <a:ext cx="13073380" cy="970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02630" marR="5080" indent="-5790565">
              <a:lnSpc>
                <a:spcPct val="117000"/>
              </a:lnSpc>
              <a:spcBef>
                <a:spcPts val="95"/>
              </a:spcBef>
            </a:pPr>
            <a:r>
              <a:rPr dirty="0" sz="2650" spc="-85">
                <a:solidFill>
                  <a:srgbClr val="F4F4F4"/>
                </a:solidFill>
                <a:latin typeface="Verdana"/>
                <a:cs typeface="Verdana"/>
              </a:rPr>
              <a:t>N2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5">
                <a:solidFill>
                  <a:srgbClr val="F4F4F4"/>
                </a:solidFill>
                <a:latin typeface="Verdana"/>
                <a:cs typeface="Verdana"/>
              </a:rPr>
              <a:t>adsorption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F4F4F4"/>
                </a:solidFill>
                <a:latin typeface="Verdana"/>
                <a:cs typeface="Verdana"/>
              </a:rPr>
              <a:t>isotherms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-2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650" spc="-2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10">
                <a:solidFill>
                  <a:srgbClr val="F4F4F4"/>
                </a:solidFill>
                <a:latin typeface="Verdana"/>
                <a:cs typeface="Verdana"/>
              </a:rPr>
              <a:t>pore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-65">
                <a:solidFill>
                  <a:srgbClr val="F4F4F4"/>
                </a:solidFill>
                <a:latin typeface="Verdana"/>
                <a:cs typeface="Verdana"/>
              </a:rPr>
              <a:t>size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4F4F4"/>
                </a:solidFill>
                <a:latin typeface="Verdana"/>
                <a:cs typeface="Verdana"/>
              </a:rPr>
              <a:t>distributions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F4F4F4"/>
                </a:solidFill>
                <a:latin typeface="Verdana"/>
                <a:cs typeface="Verdana"/>
              </a:rPr>
              <a:t>of</a:t>
            </a:r>
            <a:r>
              <a:rPr dirty="0" sz="2650" spc="-27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15">
                <a:solidFill>
                  <a:srgbClr val="F4F4F4"/>
                </a:solidFill>
                <a:latin typeface="Verdana"/>
                <a:cs typeface="Verdana"/>
              </a:rPr>
              <a:t>ACFPs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4F4F4"/>
                </a:solidFill>
                <a:latin typeface="Verdana"/>
                <a:cs typeface="Verdana"/>
              </a:rPr>
              <a:t>with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15">
                <a:solidFill>
                  <a:srgbClr val="F4F4F4"/>
                </a:solidFill>
                <a:latin typeface="Verdana"/>
                <a:cs typeface="Verdana"/>
              </a:rPr>
              <a:t>different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4F4F4"/>
                </a:solidFill>
                <a:latin typeface="Verdana"/>
                <a:cs typeface="Verdana"/>
              </a:rPr>
              <a:t>CFs </a:t>
            </a:r>
            <a:r>
              <a:rPr dirty="0" sz="2650" spc="-91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4F4F4"/>
                </a:solidFill>
                <a:latin typeface="Verdana"/>
                <a:cs typeface="Verdana"/>
              </a:rPr>
              <a:t>content.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982" y="9717450"/>
            <a:ext cx="2266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-45">
                <a:solidFill>
                  <a:srgbClr val="F4F4F4"/>
                </a:solidFill>
                <a:latin typeface="Trebuchet MS"/>
                <a:cs typeface="Trebuchet MS"/>
              </a:rPr>
              <a:t>3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77994"/>
            <a:ext cx="6195695" cy="4209415"/>
            <a:chOff x="0" y="6077994"/>
            <a:chExt cx="6195695" cy="4209415"/>
          </a:xfrm>
        </p:grpSpPr>
        <p:sp>
          <p:nvSpPr>
            <p:cNvPr id="3" name="object 3"/>
            <p:cNvSpPr/>
            <p:nvPr/>
          </p:nvSpPr>
          <p:spPr>
            <a:xfrm>
              <a:off x="0" y="6077994"/>
              <a:ext cx="2820670" cy="4209415"/>
            </a:xfrm>
            <a:custGeom>
              <a:avLst/>
              <a:gdLst/>
              <a:ahLst/>
              <a:cxnLst/>
              <a:rect l="l" t="t" r="r" b="b"/>
              <a:pathLst>
                <a:path w="2820670" h="4209415">
                  <a:moveTo>
                    <a:pt x="1986088" y="4209005"/>
                  </a:moveTo>
                  <a:lnTo>
                    <a:pt x="0" y="4209005"/>
                  </a:lnTo>
                  <a:lnTo>
                    <a:pt x="0" y="0"/>
                  </a:lnTo>
                  <a:lnTo>
                    <a:pt x="1224307" y="0"/>
                  </a:lnTo>
                  <a:lnTo>
                    <a:pt x="2820331" y="2764038"/>
                  </a:lnTo>
                  <a:lnTo>
                    <a:pt x="1986088" y="420900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1665" y="7004491"/>
              <a:ext cx="3034665" cy="2628265"/>
            </a:xfrm>
            <a:custGeom>
              <a:avLst/>
              <a:gdLst/>
              <a:ahLst/>
              <a:cxnLst/>
              <a:rect l="l" t="t" r="r" b="b"/>
              <a:pathLst>
                <a:path w="3034665" h="2628265">
                  <a:moveTo>
                    <a:pt x="2275923" y="2627916"/>
                  </a:moveTo>
                  <a:lnTo>
                    <a:pt x="758605" y="2627916"/>
                  </a:lnTo>
                  <a:lnTo>
                    <a:pt x="0" y="1313958"/>
                  </a:lnTo>
                  <a:lnTo>
                    <a:pt x="758605" y="0"/>
                  </a:lnTo>
                  <a:lnTo>
                    <a:pt x="2275816" y="0"/>
                  </a:lnTo>
                  <a:lnTo>
                    <a:pt x="3034528" y="1313958"/>
                  </a:lnTo>
                  <a:lnTo>
                    <a:pt x="2275923" y="262791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3491" y="8956749"/>
              <a:ext cx="2141855" cy="1330325"/>
            </a:xfrm>
            <a:custGeom>
              <a:avLst/>
              <a:gdLst/>
              <a:ahLst/>
              <a:cxnLst/>
              <a:rect l="l" t="t" r="r" b="b"/>
              <a:pathLst>
                <a:path w="2141854" h="1330325">
                  <a:moveTo>
                    <a:pt x="1908992" y="1330249"/>
                  </a:moveTo>
                  <a:lnTo>
                    <a:pt x="232625" y="1330249"/>
                  </a:lnTo>
                  <a:lnTo>
                    <a:pt x="0" y="927325"/>
                  </a:lnTo>
                  <a:lnTo>
                    <a:pt x="535385" y="0"/>
                  </a:lnTo>
                  <a:lnTo>
                    <a:pt x="1606157" y="0"/>
                  </a:lnTo>
                  <a:lnTo>
                    <a:pt x="2141617" y="927325"/>
                  </a:lnTo>
                  <a:lnTo>
                    <a:pt x="1908992" y="13302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1257" y="692208"/>
            <a:ext cx="9867899" cy="75792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982" y="299073"/>
            <a:ext cx="5246370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295">
                <a:solidFill>
                  <a:srgbClr val="A3E373"/>
                </a:solidFill>
              </a:rPr>
              <a:t>R</a:t>
            </a:r>
            <a:r>
              <a:rPr dirty="0" sz="10400" spc="-65">
                <a:solidFill>
                  <a:srgbClr val="A3E373"/>
                </a:solidFill>
              </a:rPr>
              <a:t>E</a:t>
            </a:r>
            <a:r>
              <a:rPr dirty="0" sz="10400" spc="815">
                <a:solidFill>
                  <a:srgbClr val="A3E373"/>
                </a:solidFill>
              </a:rPr>
              <a:t>S</a:t>
            </a:r>
            <a:r>
              <a:rPr dirty="0" sz="10400" spc="70">
                <a:solidFill>
                  <a:srgbClr val="A3E373"/>
                </a:solidFill>
              </a:rPr>
              <a:t>U</a:t>
            </a:r>
            <a:r>
              <a:rPr dirty="0" sz="10400" spc="-10">
                <a:solidFill>
                  <a:srgbClr val="A3E373"/>
                </a:solidFill>
              </a:rPr>
              <a:t>L</a:t>
            </a:r>
            <a:r>
              <a:rPr dirty="0" sz="10400" spc="-535">
                <a:solidFill>
                  <a:srgbClr val="A3E373"/>
                </a:solidFill>
              </a:rPr>
              <a:t>T</a:t>
            </a:r>
            <a:r>
              <a:rPr dirty="0" sz="10400" spc="819">
                <a:solidFill>
                  <a:srgbClr val="A3E373"/>
                </a:solidFill>
              </a:rPr>
              <a:t>S</a:t>
            </a:r>
            <a:endParaRPr sz="10400"/>
          </a:p>
        </p:txBody>
      </p:sp>
      <p:sp>
        <p:nvSpPr>
          <p:cNvPr id="8" name="object 8"/>
          <p:cNvSpPr txBox="1"/>
          <p:nvPr/>
        </p:nvSpPr>
        <p:spPr>
          <a:xfrm>
            <a:off x="6893806" y="8525497"/>
            <a:ext cx="1108329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50" spc="-25">
                <a:solidFill>
                  <a:srgbClr val="F4F4F4"/>
                </a:solidFill>
                <a:latin typeface="Verdana"/>
                <a:cs typeface="Verdana"/>
              </a:rPr>
              <a:t>Volume</a:t>
            </a:r>
            <a:r>
              <a:rPr dirty="0" sz="2650" spc="-2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30">
                <a:solidFill>
                  <a:srgbClr val="F4F4F4"/>
                </a:solidFill>
                <a:latin typeface="Verdana"/>
                <a:cs typeface="Verdana"/>
              </a:rPr>
              <a:t>specific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4F4F4"/>
                </a:solidFill>
                <a:latin typeface="Verdana"/>
                <a:cs typeface="Verdana"/>
              </a:rPr>
              <a:t>capacitance</a:t>
            </a:r>
            <a:r>
              <a:rPr dirty="0" sz="2650" spc="-2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65">
                <a:solidFill>
                  <a:srgbClr val="F4F4F4"/>
                </a:solidFill>
                <a:latin typeface="Verdana"/>
                <a:cs typeface="Verdana"/>
              </a:rPr>
              <a:t>of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15">
                <a:solidFill>
                  <a:srgbClr val="F4F4F4"/>
                </a:solidFill>
                <a:latin typeface="Verdana"/>
                <a:cs typeface="Verdana"/>
              </a:rPr>
              <a:t>ACFPs</a:t>
            </a:r>
            <a:r>
              <a:rPr dirty="0" sz="2650" spc="-2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-30">
                <a:solidFill>
                  <a:srgbClr val="F4F4F4"/>
                </a:solidFill>
                <a:latin typeface="Verdana"/>
                <a:cs typeface="Verdana"/>
              </a:rPr>
              <a:t>at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15">
                <a:solidFill>
                  <a:srgbClr val="F4F4F4"/>
                </a:solidFill>
                <a:latin typeface="Verdana"/>
                <a:cs typeface="Verdana"/>
              </a:rPr>
              <a:t>different</a:t>
            </a:r>
            <a:r>
              <a:rPr dirty="0" sz="2650" spc="-2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F4F4F4"/>
                </a:solidFill>
                <a:latin typeface="Verdana"/>
                <a:cs typeface="Verdana"/>
              </a:rPr>
              <a:t>current</a:t>
            </a:r>
            <a:r>
              <a:rPr dirty="0" sz="2650" spc="-2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650" spc="-15">
                <a:solidFill>
                  <a:srgbClr val="F4F4F4"/>
                </a:solidFill>
                <a:latin typeface="Verdana"/>
                <a:cs typeface="Verdana"/>
              </a:rPr>
              <a:t>densities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982" y="9717450"/>
            <a:ext cx="233679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10">
                <a:solidFill>
                  <a:srgbClr val="F4F4F4"/>
                </a:solidFill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307445" cy="2548255"/>
            <a:chOff x="0" y="0"/>
            <a:chExt cx="11307445" cy="25482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563100" cy="2548255"/>
            </a:xfrm>
            <a:custGeom>
              <a:avLst/>
              <a:gdLst/>
              <a:ahLst/>
              <a:cxnLst/>
              <a:rect l="l" t="t" r="r" b="b"/>
              <a:pathLst>
                <a:path w="9563100" h="2548255">
                  <a:moveTo>
                    <a:pt x="0" y="0"/>
                  </a:moveTo>
                  <a:lnTo>
                    <a:pt x="9562736" y="0"/>
                  </a:lnTo>
                  <a:lnTo>
                    <a:pt x="8091856" y="2547839"/>
                  </a:lnTo>
                  <a:lnTo>
                    <a:pt x="0" y="2547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11724" y="0"/>
              <a:ext cx="2695575" cy="1469390"/>
            </a:xfrm>
            <a:custGeom>
              <a:avLst/>
              <a:gdLst/>
              <a:ahLst/>
              <a:cxnLst/>
              <a:rect l="l" t="t" r="r" b="b"/>
              <a:pathLst>
                <a:path w="2695575" h="1469390">
                  <a:moveTo>
                    <a:pt x="2021578" y="1468785"/>
                  </a:moveTo>
                  <a:lnTo>
                    <a:pt x="673859" y="1468785"/>
                  </a:lnTo>
                  <a:lnTo>
                    <a:pt x="0" y="301535"/>
                  </a:lnTo>
                  <a:lnTo>
                    <a:pt x="174077" y="0"/>
                  </a:lnTo>
                  <a:lnTo>
                    <a:pt x="2521359" y="0"/>
                  </a:lnTo>
                  <a:lnTo>
                    <a:pt x="2695437" y="301535"/>
                  </a:lnTo>
                  <a:lnTo>
                    <a:pt x="2021578" y="146878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0" y="2905836"/>
            <a:ext cx="15199994" cy="1134745"/>
          </a:xfrm>
          <a:custGeom>
            <a:avLst/>
            <a:gdLst/>
            <a:ahLst/>
            <a:cxnLst/>
            <a:rect l="l" t="t" r="r" b="b"/>
            <a:pathLst>
              <a:path w="15199994" h="1134745">
                <a:moveTo>
                  <a:pt x="14428259" y="1134453"/>
                </a:moveTo>
                <a:lnTo>
                  <a:pt x="0" y="1134453"/>
                </a:lnTo>
                <a:lnTo>
                  <a:pt x="0" y="0"/>
                </a:lnTo>
                <a:lnTo>
                  <a:pt x="14428259" y="0"/>
                </a:lnTo>
                <a:lnTo>
                  <a:pt x="15199784" y="567226"/>
                </a:lnTo>
                <a:lnTo>
                  <a:pt x="14428259" y="113445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64136" y="4402231"/>
            <a:ext cx="15224125" cy="1303020"/>
          </a:xfrm>
          <a:custGeom>
            <a:avLst/>
            <a:gdLst/>
            <a:ahLst/>
            <a:cxnLst/>
            <a:rect l="l" t="t" r="r" b="b"/>
            <a:pathLst>
              <a:path w="15224125" h="1303020">
                <a:moveTo>
                  <a:pt x="771522" y="0"/>
                </a:moveTo>
                <a:lnTo>
                  <a:pt x="15223819" y="0"/>
                </a:lnTo>
                <a:lnTo>
                  <a:pt x="15223819" y="1302698"/>
                </a:lnTo>
                <a:lnTo>
                  <a:pt x="771522" y="1302698"/>
                </a:lnTo>
                <a:lnTo>
                  <a:pt x="0" y="651351"/>
                </a:lnTo>
                <a:lnTo>
                  <a:pt x="771522" y="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766" y="601951"/>
            <a:ext cx="5238115" cy="14192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150" spc="625">
                <a:solidFill>
                  <a:srgbClr val="000000"/>
                </a:solidFill>
              </a:rPr>
              <a:t>S</a:t>
            </a:r>
            <a:r>
              <a:rPr dirty="0" sz="9150" spc="-30">
                <a:solidFill>
                  <a:srgbClr val="000000"/>
                </a:solidFill>
              </a:rPr>
              <a:t>U</a:t>
            </a:r>
            <a:r>
              <a:rPr dirty="0" sz="9150" spc="565">
                <a:solidFill>
                  <a:srgbClr val="000000"/>
                </a:solidFill>
              </a:rPr>
              <a:t>MM</a:t>
            </a:r>
            <a:r>
              <a:rPr dirty="0" sz="9150" spc="-165">
                <a:solidFill>
                  <a:srgbClr val="000000"/>
                </a:solidFill>
              </a:rPr>
              <a:t>A</a:t>
            </a:r>
            <a:r>
              <a:rPr dirty="0" sz="9150" spc="165">
                <a:solidFill>
                  <a:srgbClr val="000000"/>
                </a:solidFill>
              </a:rPr>
              <a:t>R</a:t>
            </a:r>
            <a:r>
              <a:rPr dirty="0" sz="9150" spc="30">
                <a:solidFill>
                  <a:srgbClr val="000000"/>
                </a:solidFill>
              </a:rPr>
              <a:t>Y</a:t>
            </a:r>
            <a:endParaRPr sz="9150"/>
          </a:p>
        </p:txBody>
      </p:sp>
      <p:sp>
        <p:nvSpPr>
          <p:cNvPr id="8" name="object 8"/>
          <p:cNvSpPr txBox="1"/>
          <p:nvPr/>
        </p:nvSpPr>
        <p:spPr>
          <a:xfrm>
            <a:off x="15360338" y="1143757"/>
            <a:ext cx="206248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5">
                <a:solidFill>
                  <a:srgbClr val="F4F4F4"/>
                </a:solidFill>
                <a:latin typeface="Trebuchet MS"/>
                <a:cs typeface="Trebuchet MS"/>
              </a:rPr>
              <a:t>Back</a:t>
            </a:r>
            <a:r>
              <a:rPr dirty="0" sz="1700" spc="-8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F4F4F4"/>
                </a:solidFill>
                <a:latin typeface="Trebuchet MS"/>
                <a:cs typeface="Trebuchet MS"/>
              </a:rPr>
              <a:t>to</a:t>
            </a:r>
            <a:r>
              <a:rPr dirty="0" sz="1700" spc="-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700" spc="20">
                <a:solidFill>
                  <a:srgbClr val="F4F4F4"/>
                </a:solidFill>
                <a:latin typeface="Trebuchet MS"/>
                <a:cs typeface="Trebuchet MS"/>
              </a:rPr>
              <a:t>Agenda</a:t>
            </a:r>
            <a:r>
              <a:rPr dirty="0" sz="1700" spc="-8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700" spc="20">
                <a:solidFill>
                  <a:srgbClr val="F4F4F4"/>
                </a:solidFill>
                <a:latin typeface="Trebuchet MS"/>
                <a:cs typeface="Trebuchet MS"/>
              </a:rPr>
              <a:t>Page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066885"/>
            <a:ext cx="15199994" cy="1134745"/>
          </a:xfrm>
          <a:custGeom>
            <a:avLst/>
            <a:gdLst/>
            <a:ahLst/>
            <a:cxnLst/>
            <a:rect l="l" t="t" r="r" b="b"/>
            <a:pathLst>
              <a:path w="15199994" h="1134745">
                <a:moveTo>
                  <a:pt x="14428259" y="1134453"/>
                </a:moveTo>
                <a:lnTo>
                  <a:pt x="0" y="1134453"/>
                </a:lnTo>
                <a:lnTo>
                  <a:pt x="0" y="0"/>
                </a:lnTo>
                <a:lnTo>
                  <a:pt x="14428258" y="0"/>
                </a:lnTo>
                <a:lnTo>
                  <a:pt x="15199783" y="567227"/>
                </a:lnTo>
                <a:lnTo>
                  <a:pt x="14428259" y="113445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64136" y="7563284"/>
            <a:ext cx="15224125" cy="1303020"/>
          </a:xfrm>
          <a:custGeom>
            <a:avLst/>
            <a:gdLst/>
            <a:ahLst/>
            <a:cxnLst/>
            <a:rect l="l" t="t" r="r" b="b"/>
            <a:pathLst>
              <a:path w="15224125" h="1303020">
                <a:moveTo>
                  <a:pt x="771522" y="0"/>
                </a:moveTo>
                <a:lnTo>
                  <a:pt x="15223819" y="0"/>
                </a:lnTo>
                <a:lnTo>
                  <a:pt x="15223819" y="1302699"/>
                </a:lnTo>
                <a:lnTo>
                  <a:pt x="771522" y="1302699"/>
                </a:lnTo>
                <a:lnTo>
                  <a:pt x="0" y="651351"/>
                </a:lnTo>
                <a:lnTo>
                  <a:pt x="771522" y="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523" y="2957615"/>
            <a:ext cx="17548225" cy="5687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06045" marR="3680460">
              <a:lnSpc>
                <a:spcPct val="115999"/>
              </a:lnSpc>
              <a:spcBef>
                <a:spcPts val="95"/>
              </a:spcBef>
            </a:pPr>
            <a:r>
              <a:rPr dirty="0" sz="2600" spc="-20">
                <a:latin typeface="Verdana"/>
                <a:cs typeface="Verdana"/>
              </a:rPr>
              <a:t>Successful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fabrication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55">
                <a:latin typeface="Verdana"/>
                <a:cs typeface="Verdana"/>
              </a:rPr>
              <a:t>of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cellulose-based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Activated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Carbon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Fiber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Papers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100">
                <a:latin typeface="Verdana"/>
                <a:cs typeface="Verdana"/>
              </a:rPr>
              <a:t>(ACFPs)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using </a:t>
            </a:r>
            <a:r>
              <a:rPr dirty="0" sz="2600" spc="-900">
                <a:latin typeface="Verdana"/>
                <a:cs typeface="Verdana"/>
              </a:rPr>
              <a:t> </a:t>
            </a:r>
            <a:r>
              <a:rPr dirty="0" sz="2600" spc="-114">
                <a:latin typeface="Verdana"/>
                <a:cs typeface="Verdana"/>
              </a:rPr>
              <a:t>a</a:t>
            </a:r>
            <a:r>
              <a:rPr dirty="0" sz="2600" spc="-285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cost-effective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process.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300">
              <a:latin typeface="Verdana"/>
              <a:cs typeface="Verdana"/>
            </a:endParaRPr>
          </a:p>
          <a:p>
            <a:pPr marL="8359140" marR="5080" indent="-3990340">
              <a:lnSpc>
                <a:spcPct val="115599"/>
              </a:lnSpc>
            </a:pPr>
            <a:r>
              <a:rPr dirty="0" sz="2600" spc="-5">
                <a:latin typeface="Verdana"/>
                <a:cs typeface="Verdana"/>
              </a:rPr>
              <a:t>ACFPs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have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120">
                <a:latin typeface="Verdana"/>
                <a:cs typeface="Verdana"/>
              </a:rPr>
              <a:t>a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unique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50">
                <a:latin typeface="Verdana"/>
                <a:cs typeface="Verdana"/>
              </a:rPr>
              <a:t>three-dimensional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structure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with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120">
                <a:latin typeface="Verdana"/>
                <a:cs typeface="Verdana"/>
              </a:rPr>
              <a:t>a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5">
                <a:latin typeface="Verdana"/>
                <a:cs typeface="Verdana"/>
              </a:rPr>
              <a:t>fibrous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85">
                <a:latin typeface="Verdana"/>
                <a:cs typeface="Verdana"/>
              </a:rPr>
              <a:t>network,</a:t>
            </a:r>
            <a:r>
              <a:rPr dirty="0" sz="2600" spc="-275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providing </a:t>
            </a:r>
            <a:r>
              <a:rPr dirty="0" sz="2600" spc="-900">
                <a:latin typeface="Verdana"/>
                <a:cs typeface="Verdana"/>
              </a:rPr>
              <a:t> </a:t>
            </a:r>
            <a:r>
              <a:rPr dirty="0" sz="2600" spc="-65">
                <a:latin typeface="Verdana"/>
                <a:cs typeface="Verdana"/>
              </a:rPr>
              <a:t>e</a:t>
            </a:r>
            <a:r>
              <a:rPr dirty="0" sz="2600" spc="-245">
                <a:latin typeface="Verdana"/>
                <a:cs typeface="Verdana"/>
              </a:rPr>
              <a:t>x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-65">
                <a:latin typeface="Verdana"/>
                <a:cs typeface="Verdana"/>
              </a:rPr>
              <a:t>e</a:t>
            </a:r>
            <a:r>
              <a:rPr dirty="0" sz="2600" spc="45">
                <a:latin typeface="Verdana"/>
                <a:cs typeface="Verdana"/>
              </a:rPr>
              <a:t>ll</a:t>
            </a:r>
            <a:r>
              <a:rPr dirty="0" sz="2600" spc="-65">
                <a:latin typeface="Verdana"/>
                <a:cs typeface="Verdana"/>
              </a:rPr>
              <a:t>e</a:t>
            </a:r>
            <a:r>
              <a:rPr dirty="0" sz="2600" spc="-45">
                <a:latin typeface="Verdana"/>
                <a:cs typeface="Verdana"/>
              </a:rPr>
              <a:t>n</a:t>
            </a:r>
            <a:r>
              <a:rPr dirty="0" sz="2600" spc="35">
                <a:latin typeface="Verdana"/>
                <a:cs typeface="Verdana"/>
              </a:rPr>
              <a:t>t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65">
                <a:latin typeface="Verdana"/>
                <a:cs typeface="Verdana"/>
              </a:rPr>
              <a:t>e</a:t>
            </a:r>
            <a:r>
              <a:rPr dirty="0" sz="2600" spc="45">
                <a:latin typeface="Verdana"/>
                <a:cs typeface="Verdana"/>
              </a:rPr>
              <a:t>l</a:t>
            </a:r>
            <a:r>
              <a:rPr dirty="0" sz="2600" spc="-65">
                <a:latin typeface="Verdana"/>
                <a:cs typeface="Verdana"/>
              </a:rPr>
              <a:t>e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35">
                <a:latin typeface="Verdana"/>
                <a:cs typeface="Verdana"/>
              </a:rPr>
              <a:t>t</a:t>
            </a:r>
            <a:r>
              <a:rPr dirty="0" sz="2600" spc="-35">
                <a:latin typeface="Verdana"/>
                <a:cs typeface="Verdana"/>
              </a:rPr>
              <a:t>r</a:t>
            </a:r>
            <a:r>
              <a:rPr dirty="0" sz="2600" spc="-25">
                <a:latin typeface="Verdana"/>
                <a:cs typeface="Verdana"/>
              </a:rPr>
              <a:t>i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-125">
                <a:latin typeface="Verdana"/>
                <a:cs typeface="Verdana"/>
              </a:rPr>
              <a:t>a</a:t>
            </a:r>
            <a:r>
              <a:rPr dirty="0" sz="2600" spc="45">
                <a:latin typeface="Verdana"/>
                <a:cs typeface="Verdana"/>
              </a:rPr>
              <a:t>l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20">
                <a:latin typeface="Verdana"/>
                <a:cs typeface="Verdana"/>
              </a:rPr>
              <a:t>o</a:t>
            </a:r>
            <a:r>
              <a:rPr dirty="0" sz="2600" spc="-45">
                <a:latin typeface="Verdana"/>
                <a:cs typeface="Verdana"/>
              </a:rPr>
              <a:t>n</a:t>
            </a:r>
            <a:r>
              <a:rPr dirty="0" sz="2600" spc="40">
                <a:latin typeface="Verdana"/>
                <a:cs typeface="Verdana"/>
              </a:rPr>
              <a:t>d</a:t>
            </a:r>
            <a:r>
              <a:rPr dirty="0" sz="2600" spc="-65">
                <a:latin typeface="Verdana"/>
                <a:cs typeface="Verdana"/>
              </a:rPr>
              <a:t>u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35">
                <a:latin typeface="Verdana"/>
                <a:cs typeface="Verdana"/>
              </a:rPr>
              <a:t>t</a:t>
            </a:r>
            <a:r>
              <a:rPr dirty="0" sz="2600" spc="-25">
                <a:latin typeface="Verdana"/>
                <a:cs typeface="Verdana"/>
              </a:rPr>
              <a:t>i</a:t>
            </a:r>
            <a:r>
              <a:rPr dirty="0" sz="2600" spc="-65">
                <a:latin typeface="Verdana"/>
                <a:cs typeface="Verdana"/>
              </a:rPr>
              <a:t>v</a:t>
            </a:r>
            <a:r>
              <a:rPr dirty="0" sz="2600" spc="-25">
                <a:latin typeface="Verdana"/>
                <a:cs typeface="Verdana"/>
              </a:rPr>
              <a:t>i</a:t>
            </a:r>
            <a:r>
              <a:rPr dirty="0" sz="2600" spc="35">
                <a:latin typeface="Verdana"/>
                <a:cs typeface="Verdana"/>
              </a:rPr>
              <a:t>t</a:t>
            </a:r>
            <a:r>
              <a:rPr dirty="0" sz="2600" spc="-75">
                <a:latin typeface="Verdana"/>
                <a:cs typeface="Verdana"/>
              </a:rPr>
              <a:t>y</a:t>
            </a:r>
            <a:r>
              <a:rPr dirty="0" sz="2600" spc="-265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Verdana"/>
              <a:cs typeface="Verdana"/>
            </a:endParaRPr>
          </a:p>
          <a:p>
            <a:pPr algn="ctr" marL="12065" marR="3587115">
              <a:lnSpc>
                <a:spcPct val="115999"/>
              </a:lnSpc>
              <a:spcBef>
                <a:spcPts val="5"/>
              </a:spcBef>
            </a:pPr>
            <a:r>
              <a:rPr dirty="0" sz="2600" spc="-80">
                <a:latin typeface="Verdana"/>
                <a:cs typeface="Verdana"/>
              </a:rPr>
              <a:t>Impressive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mechanical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properties,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including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high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20">
                <a:latin typeface="Verdana"/>
                <a:cs typeface="Verdana"/>
              </a:rPr>
              <a:t>tensile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strength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35">
                <a:latin typeface="Verdana"/>
                <a:cs typeface="Verdana"/>
              </a:rPr>
              <a:t>and</a:t>
            </a:r>
            <a:r>
              <a:rPr dirty="0" sz="2600" spc="-265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Young's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60">
                <a:latin typeface="Verdana"/>
                <a:cs typeface="Verdana"/>
              </a:rPr>
              <a:t>modulus, </a:t>
            </a:r>
            <a:r>
              <a:rPr dirty="0" sz="2600" spc="-900">
                <a:latin typeface="Verdana"/>
                <a:cs typeface="Verdana"/>
              </a:rPr>
              <a:t> </a:t>
            </a:r>
            <a:r>
              <a:rPr dirty="0" sz="2600" spc="-145">
                <a:latin typeface="Verdana"/>
                <a:cs typeface="Verdana"/>
              </a:rPr>
              <a:t>m</a:t>
            </a:r>
            <a:r>
              <a:rPr dirty="0" sz="2600" spc="-120">
                <a:latin typeface="Verdana"/>
                <a:cs typeface="Verdana"/>
              </a:rPr>
              <a:t>a</a:t>
            </a:r>
            <a:r>
              <a:rPr dirty="0" sz="2600" spc="-240">
                <a:latin typeface="Verdana"/>
                <a:cs typeface="Verdana"/>
              </a:rPr>
              <a:t>k</a:t>
            </a:r>
            <a:r>
              <a:rPr dirty="0" sz="2600" spc="-55">
                <a:latin typeface="Verdana"/>
                <a:cs typeface="Verdana"/>
              </a:rPr>
              <a:t>e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A</a:t>
            </a:r>
            <a:r>
              <a:rPr dirty="0" sz="2600">
                <a:latin typeface="Verdana"/>
                <a:cs typeface="Verdana"/>
              </a:rPr>
              <a:t>C</a:t>
            </a:r>
            <a:r>
              <a:rPr dirty="0" sz="2600" spc="-30">
                <a:latin typeface="Verdana"/>
                <a:cs typeface="Verdana"/>
              </a:rPr>
              <a:t>F</a:t>
            </a:r>
            <a:r>
              <a:rPr dirty="0" sz="2600" spc="120">
                <a:latin typeface="Verdana"/>
                <a:cs typeface="Verdana"/>
              </a:rPr>
              <a:t>P</a:t>
            </a:r>
            <a:r>
              <a:rPr dirty="0" sz="2600" spc="-60">
                <a:latin typeface="Verdana"/>
                <a:cs typeface="Verdana"/>
              </a:rPr>
              <a:t>s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85">
                <a:latin typeface="Verdana"/>
                <a:cs typeface="Verdana"/>
              </a:rPr>
              <a:t>f</a:t>
            </a:r>
            <a:r>
              <a:rPr dirty="0" sz="2600" spc="45">
                <a:latin typeface="Verdana"/>
                <a:cs typeface="Verdana"/>
              </a:rPr>
              <a:t>l</a:t>
            </a:r>
            <a:r>
              <a:rPr dirty="0" sz="2600" spc="-60">
                <a:latin typeface="Verdana"/>
                <a:cs typeface="Verdana"/>
              </a:rPr>
              <a:t>e</a:t>
            </a:r>
            <a:r>
              <a:rPr dirty="0" sz="2600" spc="-240">
                <a:latin typeface="Verdana"/>
                <a:cs typeface="Verdana"/>
              </a:rPr>
              <a:t>x</a:t>
            </a:r>
            <a:r>
              <a:rPr dirty="0" sz="2600" spc="-20">
                <a:latin typeface="Verdana"/>
                <a:cs typeface="Verdana"/>
              </a:rPr>
              <a:t>i</a:t>
            </a:r>
            <a:r>
              <a:rPr dirty="0" sz="2600" spc="45">
                <a:latin typeface="Verdana"/>
                <a:cs typeface="Verdana"/>
              </a:rPr>
              <a:t>b</a:t>
            </a:r>
            <a:r>
              <a:rPr dirty="0" sz="2600" spc="45">
                <a:latin typeface="Verdana"/>
                <a:cs typeface="Verdana"/>
              </a:rPr>
              <a:t>l</a:t>
            </a:r>
            <a:r>
              <a:rPr dirty="0" sz="2600" spc="-55">
                <a:latin typeface="Verdana"/>
                <a:cs typeface="Verdana"/>
              </a:rPr>
              <a:t>e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120">
                <a:latin typeface="Verdana"/>
                <a:cs typeface="Verdana"/>
              </a:rPr>
              <a:t>a</a:t>
            </a:r>
            <a:r>
              <a:rPr dirty="0" sz="2600" spc="-40">
                <a:latin typeface="Verdana"/>
                <a:cs typeface="Verdana"/>
              </a:rPr>
              <a:t>n</a:t>
            </a:r>
            <a:r>
              <a:rPr dirty="0" sz="2600" spc="50">
                <a:latin typeface="Verdana"/>
                <a:cs typeface="Verdana"/>
              </a:rPr>
              <a:t>d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65">
                <a:latin typeface="Verdana"/>
                <a:cs typeface="Verdana"/>
              </a:rPr>
              <a:t>s</a:t>
            </a:r>
            <a:r>
              <a:rPr dirty="0" sz="2600" spc="-60">
                <a:latin typeface="Verdana"/>
                <a:cs typeface="Verdana"/>
              </a:rPr>
              <a:t>e</a:t>
            </a:r>
            <a:r>
              <a:rPr dirty="0" sz="2600" spc="45">
                <a:latin typeface="Verdana"/>
                <a:cs typeface="Verdana"/>
              </a:rPr>
              <a:t>l</a:t>
            </a:r>
            <a:r>
              <a:rPr dirty="0" sz="2600" spc="85">
                <a:latin typeface="Verdana"/>
                <a:cs typeface="Verdana"/>
              </a:rPr>
              <a:t>f</a:t>
            </a:r>
            <a:r>
              <a:rPr dirty="0" sz="2600" spc="-195">
                <a:latin typeface="Verdana"/>
                <a:cs typeface="Verdana"/>
              </a:rPr>
              <a:t>-</a:t>
            </a:r>
            <a:r>
              <a:rPr dirty="0" sz="2600" spc="-65">
                <a:latin typeface="Verdana"/>
                <a:cs typeface="Verdana"/>
              </a:rPr>
              <a:t>s</a:t>
            </a:r>
            <a:r>
              <a:rPr dirty="0" sz="2600" spc="-60">
                <a:latin typeface="Verdana"/>
                <a:cs typeface="Verdana"/>
              </a:rPr>
              <a:t>u</a:t>
            </a:r>
            <a:r>
              <a:rPr dirty="0" sz="2600" spc="45">
                <a:latin typeface="Verdana"/>
                <a:cs typeface="Verdana"/>
              </a:rPr>
              <a:t>pp</a:t>
            </a:r>
            <a:r>
              <a:rPr dirty="0" sz="2600" spc="25">
                <a:latin typeface="Verdana"/>
                <a:cs typeface="Verdana"/>
              </a:rPr>
              <a:t>o</a:t>
            </a:r>
            <a:r>
              <a:rPr dirty="0" sz="2600" spc="-30">
                <a:latin typeface="Verdana"/>
                <a:cs typeface="Verdana"/>
              </a:rPr>
              <a:t>r</a:t>
            </a:r>
            <a:r>
              <a:rPr dirty="0" sz="2600" spc="40">
                <a:latin typeface="Verdana"/>
                <a:cs typeface="Verdana"/>
              </a:rPr>
              <a:t>t</a:t>
            </a:r>
            <a:r>
              <a:rPr dirty="0" sz="2600" spc="-20">
                <a:latin typeface="Verdana"/>
                <a:cs typeface="Verdana"/>
              </a:rPr>
              <a:t>i</a:t>
            </a:r>
            <a:r>
              <a:rPr dirty="0" sz="2600" spc="-40">
                <a:latin typeface="Verdana"/>
                <a:cs typeface="Verdana"/>
              </a:rPr>
              <a:t>n</a:t>
            </a:r>
            <a:r>
              <a:rPr dirty="0" sz="2600" spc="-190">
                <a:latin typeface="Verdana"/>
                <a:cs typeface="Verdana"/>
              </a:rPr>
              <a:t>g</a:t>
            </a:r>
            <a:r>
              <a:rPr dirty="0" sz="2600" spc="-265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Verdana"/>
              <a:cs typeface="Verdana"/>
            </a:endParaRPr>
          </a:p>
          <a:p>
            <a:pPr marL="8355330" marR="40640" indent="-3278504">
              <a:lnSpc>
                <a:spcPct val="115599"/>
              </a:lnSpc>
            </a:pPr>
            <a:r>
              <a:rPr dirty="0" sz="2600" spc="-70">
                <a:latin typeface="Verdana"/>
                <a:cs typeface="Verdana"/>
              </a:rPr>
              <a:t>They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40">
                <a:latin typeface="Verdana"/>
                <a:cs typeface="Verdana"/>
              </a:rPr>
              <a:t>demonstrate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excellent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15">
                <a:latin typeface="Verdana"/>
                <a:cs typeface="Verdana"/>
              </a:rPr>
              <a:t>electrochemical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45">
                <a:latin typeface="Verdana"/>
                <a:cs typeface="Verdana"/>
              </a:rPr>
              <a:t>performance,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30">
                <a:latin typeface="Verdana"/>
                <a:cs typeface="Verdana"/>
              </a:rPr>
              <a:t>with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120">
                <a:latin typeface="Verdana"/>
                <a:cs typeface="Verdana"/>
              </a:rPr>
              <a:t>a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-75">
                <a:latin typeface="Verdana"/>
                <a:cs typeface="Verdana"/>
              </a:rPr>
              <a:t>high</a:t>
            </a:r>
            <a:r>
              <a:rPr dirty="0" sz="2600" spc="-270">
                <a:latin typeface="Verdana"/>
                <a:cs typeface="Verdana"/>
              </a:rPr>
              <a:t> </a:t>
            </a:r>
            <a:r>
              <a:rPr dirty="0" sz="2600" spc="10">
                <a:latin typeface="Verdana"/>
                <a:cs typeface="Verdana"/>
              </a:rPr>
              <a:t>specific </a:t>
            </a:r>
            <a:r>
              <a:rPr dirty="0" sz="2600" spc="-894">
                <a:latin typeface="Verdana"/>
                <a:cs typeface="Verdana"/>
              </a:rPr>
              <a:t> 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-125">
                <a:latin typeface="Verdana"/>
                <a:cs typeface="Verdana"/>
              </a:rPr>
              <a:t>a</a:t>
            </a:r>
            <a:r>
              <a:rPr dirty="0" sz="2600" spc="40">
                <a:latin typeface="Verdana"/>
                <a:cs typeface="Verdana"/>
              </a:rPr>
              <a:t>p</a:t>
            </a:r>
            <a:r>
              <a:rPr dirty="0" sz="2600" spc="-125">
                <a:latin typeface="Verdana"/>
                <a:cs typeface="Verdana"/>
              </a:rPr>
              <a:t>a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-25">
                <a:latin typeface="Verdana"/>
                <a:cs typeface="Verdana"/>
              </a:rPr>
              <a:t>i</a:t>
            </a:r>
            <a:r>
              <a:rPr dirty="0" sz="2600" spc="35">
                <a:latin typeface="Verdana"/>
                <a:cs typeface="Verdana"/>
              </a:rPr>
              <a:t>t</a:t>
            </a:r>
            <a:r>
              <a:rPr dirty="0" sz="2600" spc="-125">
                <a:latin typeface="Verdana"/>
                <a:cs typeface="Verdana"/>
              </a:rPr>
              <a:t>a</a:t>
            </a:r>
            <a:r>
              <a:rPr dirty="0" sz="2600" spc="-45">
                <a:latin typeface="Verdana"/>
                <a:cs typeface="Verdana"/>
              </a:rPr>
              <a:t>n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-60">
                <a:latin typeface="Verdana"/>
                <a:cs typeface="Verdana"/>
              </a:rPr>
              <a:t>e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125">
                <a:latin typeface="Verdana"/>
                <a:cs typeface="Verdana"/>
              </a:rPr>
              <a:t>a</a:t>
            </a:r>
            <a:r>
              <a:rPr dirty="0" sz="2600" spc="-45">
                <a:latin typeface="Verdana"/>
                <a:cs typeface="Verdana"/>
              </a:rPr>
              <a:t>n</a:t>
            </a:r>
            <a:r>
              <a:rPr dirty="0" sz="2600" spc="45">
                <a:latin typeface="Verdana"/>
                <a:cs typeface="Verdana"/>
              </a:rPr>
              <a:t>d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195">
                <a:latin typeface="Verdana"/>
                <a:cs typeface="Verdana"/>
              </a:rPr>
              <a:t>g</a:t>
            </a:r>
            <a:r>
              <a:rPr dirty="0" sz="2600" spc="20">
                <a:latin typeface="Verdana"/>
                <a:cs typeface="Verdana"/>
              </a:rPr>
              <a:t>oo</a:t>
            </a:r>
            <a:r>
              <a:rPr dirty="0" sz="2600" spc="45">
                <a:latin typeface="Verdana"/>
                <a:cs typeface="Verdana"/>
              </a:rPr>
              <a:t>d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-75">
                <a:latin typeface="Verdana"/>
                <a:cs typeface="Verdana"/>
              </a:rPr>
              <a:t>y</a:t>
            </a:r>
            <a:r>
              <a:rPr dirty="0" sz="2600" spc="80">
                <a:latin typeface="Verdana"/>
                <a:cs typeface="Verdana"/>
              </a:rPr>
              <a:t>c</a:t>
            </a:r>
            <a:r>
              <a:rPr dirty="0" sz="2600" spc="45">
                <a:latin typeface="Verdana"/>
                <a:cs typeface="Verdana"/>
              </a:rPr>
              <a:t>l</a:t>
            </a:r>
            <a:r>
              <a:rPr dirty="0" sz="2600" spc="-60">
                <a:latin typeface="Verdana"/>
                <a:cs typeface="Verdana"/>
              </a:rPr>
              <a:t>e</a:t>
            </a:r>
            <a:r>
              <a:rPr dirty="0" sz="2600" spc="-280">
                <a:latin typeface="Verdana"/>
                <a:cs typeface="Verdana"/>
              </a:rPr>
              <a:t> </a:t>
            </a:r>
            <a:r>
              <a:rPr dirty="0" sz="2600" spc="-70">
                <a:latin typeface="Verdana"/>
                <a:cs typeface="Verdana"/>
              </a:rPr>
              <a:t>s</a:t>
            </a:r>
            <a:r>
              <a:rPr dirty="0" sz="2600" spc="35">
                <a:latin typeface="Verdana"/>
                <a:cs typeface="Verdana"/>
              </a:rPr>
              <a:t>t</a:t>
            </a:r>
            <a:r>
              <a:rPr dirty="0" sz="2600" spc="-125">
                <a:latin typeface="Verdana"/>
                <a:cs typeface="Verdana"/>
              </a:rPr>
              <a:t>a</a:t>
            </a:r>
            <a:r>
              <a:rPr dirty="0" sz="2600" spc="40">
                <a:latin typeface="Verdana"/>
                <a:cs typeface="Verdana"/>
              </a:rPr>
              <a:t>b</a:t>
            </a:r>
            <a:r>
              <a:rPr dirty="0" sz="2600" spc="-25">
                <a:latin typeface="Verdana"/>
                <a:cs typeface="Verdana"/>
              </a:rPr>
              <a:t>i</a:t>
            </a:r>
            <a:r>
              <a:rPr dirty="0" sz="2600" spc="45">
                <a:latin typeface="Verdana"/>
                <a:cs typeface="Verdana"/>
              </a:rPr>
              <a:t>l</a:t>
            </a:r>
            <a:r>
              <a:rPr dirty="0" sz="2600" spc="-25">
                <a:latin typeface="Verdana"/>
                <a:cs typeface="Verdana"/>
              </a:rPr>
              <a:t>i</a:t>
            </a:r>
            <a:r>
              <a:rPr dirty="0" sz="2600" spc="35">
                <a:latin typeface="Verdana"/>
                <a:cs typeface="Verdana"/>
              </a:rPr>
              <a:t>t</a:t>
            </a:r>
            <a:r>
              <a:rPr dirty="0" sz="2600" spc="-75">
                <a:latin typeface="Verdana"/>
                <a:cs typeface="Verdana"/>
              </a:rPr>
              <a:t>y</a:t>
            </a:r>
            <a:r>
              <a:rPr dirty="0" sz="2600" spc="-265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9152548"/>
            <a:ext cx="15199994" cy="1134745"/>
          </a:xfrm>
          <a:custGeom>
            <a:avLst/>
            <a:gdLst/>
            <a:ahLst/>
            <a:cxnLst/>
            <a:rect l="l" t="t" r="r" b="b"/>
            <a:pathLst>
              <a:path w="15199994" h="1134745">
                <a:moveTo>
                  <a:pt x="14428262" y="1134451"/>
                </a:moveTo>
                <a:lnTo>
                  <a:pt x="0" y="1134451"/>
                </a:lnTo>
                <a:lnTo>
                  <a:pt x="0" y="0"/>
                </a:lnTo>
                <a:lnTo>
                  <a:pt x="14428259" y="0"/>
                </a:lnTo>
                <a:lnTo>
                  <a:pt x="15199784" y="567226"/>
                </a:lnTo>
                <a:lnTo>
                  <a:pt x="14428262" y="113445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3637" y="9381823"/>
            <a:ext cx="13655675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8785" marR="5080" indent="-1696720">
              <a:lnSpc>
                <a:spcPct val="116599"/>
              </a:lnSpc>
              <a:spcBef>
                <a:spcPts val="95"/>
              </a:spcBef>
            </a:pPr>
            <a:r>
              <a:rPr dirty="0" sz="2100" spc="-135">
                <a:latin typeface="Verdana"/>
                <a:cs typeface="Verdana"/>
              </a:rPr>
              <a:t>In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80">
                <a:latin typeface="Verdana"/>
                <a:cs typeface="Verdana"/>
              </a:rPr>
              <a:t>summary,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cellulose-based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5">
                <a:latin typeface="Verdana"/>
                <a:cs typeface="Verdana"/>
              </a:rPr>
              <a:t>ACFPs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20">
                <a:latin typeface="Verdana"/>
                <a:cs typeface="Verdana"/>
              </a:rPr>
              <a:t>represent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85">
                <a:latin typeface="Verdana"/>
                <a:cs typeface="Verdana"/>
              </a:rPr>
              <a:t>a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35">
                <a:latin typeface="Verdana"/>
                <a:cs typeface="Verdana"/>
              </a:rPr>
              <a:t>promising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35">
                <a:latin typeface="Verdana"/>
                <a:cs typeface="Verdana"/>
              </a:rPr>
              <a:t>material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25">
                <a:latin typeface="Verdana"/>
                <a:cs typeface="Verdana"/>
              </a:rPr>
              <a:t>for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55">
                <a:latin typeface="Verdana"/>
                <a:cs typeface="Verdana"/>
              </a:rPr>
              <a:t>energy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40">
                <a:latin typeface="Verdana"/>
                <a:cs typeface="Verdana"/>
              </a:rPr>
              <a:t>storage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applications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due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35">
                <a:latin typeface="Verdana"/>
                <a:cs typeface="Verdana"/>
              </a:rPr>
              <a:t>to </a:t>
            </a:r>
            <a:r>
              <a:rPr dirty="0" sz="2100" spc="-725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their</a:t>
            </a:r>
            <a:r>
              <a:rPr dirty="0" sz="2100" spc="-220">
                <a:latin typeface="Verdana"/>
                <a:cs typeface="Verdana"/>
              </a:rPr>
              <a:t> </a:t>
            </a:r>
            <a:r>
              <a:rPr dirty="0" sz="2100" spc="-20">
                <a:latin typeface="Verdana"/>
                <a:cs typeface="Verdana"/>
              </a:rPr>
              <a:t>unique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25">
                <a:latin typeface="Verdana"/>
                <a:cs typeface="Verdana"/>
              </a:rPr>
              <a:t>structure,</a:t>
            </a:r>
            <a:r>
              <a:rPr dirty="0" sz="2100" spc="-220">
                <a:latin typeface="Verdana"/>
                <a:cs typeface="Verdana"/>
              </a:rPr>
              <a:t> </a:t>
            </a:r>
            <a:r>
              <a:rPr dirty="0" sz="2100" spc="-20">
                <a:latin typeface="Verdana"/>
                <a:cs typeface="Verdana"/>
              </a:rPr>
              <a:t>mechanical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50">
                <a:latin typeface="Verdana"/>
                <a:cs typeface="Verdana"/>
              </a:rPr>
              <a:t>strength,</a:t>
            </a:r>
            <a:r>
              <a:rPr dirty="0" sz="2100" spc="-220">
                <a:latin typeface="Verdana"/>
                <a:cs typeface="Verdana"/>
              </a:rPr>
              <a:t> </a:t>
            </a:r>
            <a:r>
              <a:rPr dirty="0" sz="2100" spc="-20">
                <a:latin typeface="Verdana"/>
                <a:cs typeface="Verdana"/>
              </a:rPr>
              <a:t>and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electrochemical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30">
                <a:latin typeface="Verdana"/>
                <a:cs typeface="Verdana"/>
              </a:rPr>
              <a:t>performance.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26668" y="9762336"/>
            <a:ext cx="227329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-40">
                <a:solidFill>
                  <a:srgbClr val="F4F4F4"/>
                </a:solidFill>
                <a:latin typeface="Trebuchet MS"/>
                <a:cs typeface="Trebuchet MS"/>
              </a:rPr>
              <a:t>5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782425" cy="10287000"/>
            <a:chOff x="0" y="0"/>
            <a:chExt cx="1178242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920605" cy="10287000"/>
            </a:xfrm>
            <a:custGeom>
              <a:avLst/>
              <a:gdLst/>
              <a:ahLst/>
              <a:cxnLst/>
              <a:rect l="l" t="t" r="r" b="b"/>
              <a:pathLst>
                <a:path w="9920605" h="10287000">
                  <a:moveTo>
                    <a:pt x="0" y="0"/>
                  </a:moveTo>
                  <a:lnTo>
                    <a:pt x="7115046" y="0"/>
                  </a:lnTo>
                  <a:lnTo>
                    <a:pt x="9920365" y="4859008"/>
                  </a:lnTo>
                  <a:lnTo>
                    <a:pt x="6786549" y="10286999"/>
                  </a:lnTo>
                  <a:lnTo>
                    <a:pt x="23551" y="10286999"/>
                  </a:lnTo>
                  <a:lnTo>
                    <a:pt x="0" y="102462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505428" y="0"/>
              <a:ext cx="5277485" cy="4236085"/>
            </a:xfrm>
            <a:custGeom>
              <a:avLst/>
              <a:gdLst/>
              <a:ahLst/>
              <a:cxnLst/>
              <a:rect l="l" t="t" r="r" b="b"/>
              <a:pathLst>
                <a:path w="5277484" h="4236085">
                  <a:moveTo>
                    <a:pt x="1126194" y="0"/>
                  </a:moveTo>
                  <a:lnTo>
                    <a:pt x="4150753" y="0"/>
                  </a:lnTo>
                  <a:lnTo>
                    <a:pt x="5276947" y="1950647"/>
                  </a:lnTo>
                  <a:lnTo>
                    <a:pt x="3957756" y="4235578"/>
                  </a:lnTo>
                  <a:lnTo>
                    <a:pt x="1319375" y="4235578"/>
                  </a:lnTo>
                  <a:lnTo>
                    <a:pt x="0" y="1950647"/>
                  </a:lnTo>
                  <a:lnTo>
                    <a:pt x="1126194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682" y="167315"/>
            <a:ext cx="5532755" cy="11677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0" spc="-310"/>
              <a:t>C</a:t>
            </a:r>
            <a:r>
              <a:rPr dirty="0" sz="7500" spc="45"/>
              <a:t>O</a:t>
            </a:r>
            <a:r>
              <a:rPr dirty="0" sz="7500" spc="170"/>
              <a:t>N</a:t>
            </a:r>
            <a:r>
              <a:rPr dirty="0" sz="7500" spc="-310"/>
              <a:t>C</a:t>
            </a:r>
            <a:r>
              <a:rPr dirty="0" sz="7500" spc="-85"/>
              <a:t>L</a:t>
            </a:r>
            <a:r>
              <a:rPr dirty="0" sz="7500" spc="-25"/>
              <a:t>U</a:t>
            </a:r>
            <a:r>
              <a:rPr dirty="0" sz="7500" spc="509"/>
              <a:t>S</a:t>
            </a:r>
            <a:r>
              <a:rPr dirty="0" sz="7500" spc="40"/>
              <a:t>I</a:t>
            </a:r>
            <a:r>
              <a:rPr dirty="0" sz="7500" spc="45"/>
              <a:t>O</a:t>
            </a:r>
            <a:r>
              <a:rPr dirty="0" sz="7500" spc="245"/>
              <a:t>N</a:t>
            </a:r>
            <a:endParaRPr sz="7500"/>
          </a:p>
        </p:txBody>
      </p:sp>
      <p:sp>
        <p:nvSpPr>
          <p:cNvPr id="6" name="object 6"/>
          <p:cNvSpPr txBox="1"/>
          <p:nvPr/>
        </p:nvSpPr>
        <p:spPr>
          <a:xfrm>
            <a:off x="245340" y="9691895"/>
            <a:ext cx="23431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10">
                <a:solidFill>
                  <a:srgbClr val="F4F4F4"/>
                </a:solidFill>
                <a:latin typeface="Trebuchet MS"/>
                <a:cs typeface="Trebuchet MS"/>
              </a:rPr>
              <a:t>6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2104" y="1751007"/>
            <a:ext cx="9667875" cy="2578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150" spc="-409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S</a:t>
            </a:r>
            <a:r>
              <a:rPr dirty="0" u="heavy" sz="4150" spc="-38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u</a:t>
            </a:r>
            <a:r>
              <a:rPr dirty="0" u="heavy" sz="4150" spc="-23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b</a:t>
            </a:r>
            <a:r>
              <a:rPr dirty="0" sz="4150" spc="-475" b="1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u="heavy" sz="4150" spc="-33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4150" spc="-14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4150" spc="-16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4150" spc="-22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i</a:t>
            </a:r>
            <a:r>
              <a:rPr dirty="0" u="heavy" sz="4150" spc="-30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v</a:t>
            </a:r>
            <a:r>
              <a:rPr dirty="0" u="heavy" sz="4150" spc="-33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4150" spc="-44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4150" spc="-10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4150" spc="-26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4150" spc="-34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n</a:t>
            </a:r>
            <a:r>
              <a:rPr dirty="0" u="heavy" sz="4150" spc="-14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4150" spc="-14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l</a:t>
            </a:r>
            <a:r>
              <a:rPr dirty="0" u="heavy" sz="4150" spc="-38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u</a:t>
            </a:r>
            <a:r>
              <a:rPr dirty="0" u="heavy" sz="4150" spc="-409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s</a:t>
            </a:r>
            <a:r>
              <a:rPr dirty="0" u="heavy" sz="4150" spc="-22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i</a:t>
            </a:r>
            <a:r>
              <a:rPr dirty="0" u="heavy" sz="4150" spc="-26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4150" spc="-34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n</a:t>
            </a:r>
            <a:endParaRPr sz="4150">
              <a:latin typeface="Verdana"/>
              <a:cs typeface="Verdana"/>
            </a:endParaRPr>
          </a:p>
          <a:p>
            <a:pPr algn="ctr" marL="63500" marR="5080">
              <a:lnSpc>
                <a:spcPct val="115999"/>
              </a:lnSpc>
              <a:spcBef>
                <a:spcPts val="2600"/>
              </a:spcBef>
            </a:pPr>
            <a:r>
              <a:rPr dirty="0" sz="1800" spc="30">
                <a:solidFill>
                  <a:srgbClr val="F4F4F4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0">
                <a:solidFill>
                  <a:srgbClr val="F4F4F4"/>
                </a:solidFill>
                <a:latin typeface="Microsoft Sans Serif"/>
                <a:cs typeface="Microsoft Sans Serif"/>
              </a:rPr>
              <a:t>research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findings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10">
                <a:solidFill>
                  <a:srgbClr val="F4F4F4"/>
                </a:solidFill>
                <a:latin typeface="Microsoft Sans Serif"/>
                <a:cs typeface="Microsoft Sans Serif"/>
              </a:rPr>
              <a:t>demonstrate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45">
                <a:solidFill>
                  <a:srgbClr val="F4F4F4"/>
                </a:solidFill>
                <a:latin typeface="Microsoft Sans Serif"/>
                <a:cs typeface="Microsoft Sans Serif"/>
              </a:rPr>
              <a:t>that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cellulose-based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5">
                <a:solidFill>
                  <a:srgbClr val="F4F4F4"/>
                </a:solidFill>
                <a:latin typeface="Microsoft Sans Serif"/>
                <a:cs typeface="Microsoft Sans Serif"/>
              </a:rPr>
              <a:t>Activated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0">
                <a:solidFill>
                  <a:srgbClr val="F4F4F4"/>
                </a:solidFill>
                <a:latin typeface="Microsoft Sans Serif"/>
                <a:cs typeface="Microsoft Sans Serif"/>
              </a:rPr>
              <a:t>Carbon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5">
                <a:solidFill>
                  <a:srgbClr val="F4F4F4"/>
                </a:solidFill>
                <a:latin typeface="Microsoft Sans Serif"/>
                <a:cs typeface="Microsoft Sans Serif"/>
              </a:rPr>
              <a:t>Fiber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0">
                <a:solidFill>
                  <a:srgbClr val="F4F4F4"/>
                </a:solidFill>
                <a:latin typeface="Microsoft Sans Serif"/>
                <a:cs typeface="Microsoft Sans Serif"/>
              </a:rPr>
              <a:t>Papers </a:t>
            </a:r>
            <a:r>
              <a:rPr dirty="0" sz="1800" spc="-46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(ACFPs)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25">
                <a:solidFill>
                  <a:srgbClr val="F4F4F4"/>
                </a:solidFill>
                <a:latin typeface="Microsoft Sans Serif"/>
                <a:cs typeface="Microsoft Sans Serif"/>
              </a:rPr>
              <a:t>hold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immense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promise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4F4F4"/>
                </a:solidFill>
                <a:latin typeface="Microsoft Sans Serif"/>
                <a:cs typeface="Microsoft Sans Serif"/>
              </a:rPr>
              <a:t>as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versatile</a:t>
            </a:r>
            <a:r>
              <a:rPr dirty="0" sz="1800" spc="-3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materials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0">
                <a:solidFill>
                  <a:srgbClr val="F4F4F4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energy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storage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applications.</a:t>
            </a:r>
            <a:endParaRPr sz="1800">
              <a:latin typeface="Microsoft Sans Serif"/>
              <a:cs typeface="Microsoft Sans Serif"/>
            </a:endParaRPr>
          </a:p>
          <a:p>
            <a:pPr algn="ctr" marL="150495" marR="91440" indent="-635">
              <a:lnSpc>
                <a:spcPct val="115999"/>
              </a:lnSpc>
            </a:pPr>
            <a:r>
              <a:rPr dirty="0" sz="1800" spc="25">
                <a:solidFill>
                  <a:srgbClr val="F4F4F4"/>
                </a:solidFill>
                <a:latin typeface="Microsoft Sans Serif"/>
                <a:cs typeface="Microsoft Sans Serif"/>
              </a:rPr>
              <a:t>These 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ACFPs </a:t>
            </a:r>
            <a:r>
              <a:rPr dirty="0" sz="1800" spc="135">
                <a:solidFill>
                  <a:srgbClr val="F4F4F4"/>
                </a:solidFill>
                <a:latin typeface="Microsoft Sans Serif"/>
                <a:cs typeface="Microsoft Sans Serif"/>
              </a:rPr>
              <a:t>offer </a:t>
            </a:r>
            <a:r>
              <a:rPr dirty="0" sz="1800" spc="55">
                <a:solidFill>
                  <a:srgbClr val="F4F4F4"/>
                </a:solidFill>
                <a:latin typeface="Microsoft Sans Serif"/>
                <a:cs typeface="Microsoft Sans Serif"/>
              </a:rPr>
              <a:t>an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impressive </a:t>
            </a:r>
            <a:r>
              <a:rPr dirty="0" sz="1800" spc="110">
                <a:solidFill>
                  <a:srgbClr val="F4F4F4"/>
                </a:solidFill>
                <a:latin typeface="Microsoft Sans Serif"/>
                <a:cs typeface="Microsoft Sans Serif"/>
              </a:rPr>
              <a:t>combination </a:t>
            </a:r>
            <a:r>
              <a:rPr dirty="0" sz="1800" spc="150">
                <a:solidFill>
                  <a:srgbClr val="F4F4F4"/>
                </a:solidFill>
                <a:latin typeface="Microsoft Sans Serif"/>
                <a:cs typeface="Microsoft Sans Serif"/>
              </a:rPr>
              <a:t>of </a:t>
            </a:r>
            <a:r>
              <a:rPr dirty="0" sz="1800" spc="120">
                <a:solidFill>
                  <a:srgbClr val="F4F4F4"/>
                </a:solidFill>
                <a:latin typeface="Microsoft Sans Serif"/>
                <a:cs typeface="Microsoft Sans Serif"/>
              </a:rPr>
              <a:t>structural </a:t>
            </a:r>
            <a:r>
              <a:rPr dirty="0" sz="1800" spc="100">
                <a:solidFill>
                  <a:srgbClr val="F4F4F4"/>
                </a:solidFill>
                <a:latin typeface="Microsoft Sans Serif"/>
                <a:cs typeface="Microsoft Sans Serif"/>
              </a:rPr>
              <a:t>integrity,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electrical </a:t>
            </a:r>
            <a:r>
              <a:rPr dirty="0" sz="1800" spc="10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14">
                <a:solidFill>
                  <a:srgbClr val="F4F4F4"/>
                </a:solidFill>
                <a:latin typeface="Microsoft Sans Serif"/>
                <a:cs typeface="Microsoft Sans Serif"/>
              </a:rPr>
              <a:t>conductivity,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electrochemical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performance,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5">
                <a:solidFill>
                  <a:srgbClr val="F4F4F4"/>
                </a:solidFill>
                <a:latin typeface="Microsoft Sans Serif"/>
                <a:cs typeface="Microsoft Sans Serif"/>
              </a:rPr>
              <a:t>making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35">
                <a:solidFill>
                  <a:srgbClr val="F4F4F4"/>
                </a:solidFill>
                <a:latin typeface="Microsoft Sans Serif"/>
                <a:cs typeface="Microsoft Sans Serif"/>
              </a:rPr>
              <a:t>them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4F4F4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compelling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choice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0">
                <a:solidFill>
                  <a:srgbClr val="F4F4F4"/>
                </a:solidFill>
                <a:latin typeface="Microsoft Sans Serif"/>
                <a:cs typeface="Microsoft Sans Serif"/>
              </a:rPr>
              <a:t>for </a:t>
            </a:r>
            <a:r>
              <a:rPr dirty="0" sz="1800" spc="-46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supercapacitors</a:t>
            </a:r>
            <a:r>
              <a:rPr dirty="0" sz="1800" spc="-4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30">
                <a:solidFill>
                  <a:srgbClr val="F4F4F4"/>
                </a:solidFill>
                <a:latin typeface="Microsoft Sans Serif"/>
                <a:cs typeface="Microsoft Sans Serif"/>
              </a:rPr>
              <a:t>other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energy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storage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60">
                <a:solidFill>
                  <a:srgbClr val="F4F4F4"/>
                </a:solidFill>
                <a:latin typeface="Microsoft Sans Serif"/>
                <a:cs typeface="Microsoft Sans Serif"/>
              </a:rPr>
              <a:t>devices.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84" y="4828844"/>
            <a:ext cx="8060055" cy="3207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150" spc="-31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4150" spc="-23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b</a:t>
            </a:r>
            <a:r>
              <a:rPr dirty="0" sz="4150" spc="-475" b="1">
                <a:solidFill>
                  <a:srgbClr val="F4F4F4"/>
                </a:solidFill>
                <a:latin typeface="Verdana"/>
                <a:cs typeface="Verdana"/>
              </a:rPr>
              <a:t>j</a:t>
            </a:r>
            <a:r>
              <a:rPr dirty="0" u="heavy" sz="4150" spc="-33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4150" spc="-14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4150" spc="-16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t</a:t>
            </a:r>
            <a:r>
              <a:rPr dirty="0" u="heavy" sz="4150" spc="-22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i</a:t>
            </a:r>
            <a:r>
              <a:rPr dirty="0" u="heavy" sz="4150" spc="-30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v</a:t>
            </a:r>
            <a:r>
              <a:rPr dirty="0" u="heavy" sz="4150" spc="-33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e</a:t>
            </a:r>
            <a:r>
              <a:rPr dirty="0" u="heavy" sz="4150" spc="-44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4150" spc="-10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4150" spc="-26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4150" spc="-34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n</a:t>
            </a:r>
            <a:r>
              <a:rPr dirty="0" u="heavy" sz="4150" spc="-14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c</a:t>
            </a:r>
            <a:r>
              <a:rPr dirty="0" u="heavy" sz="4150" spc="-14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l</a:t>
            </a:r>
            <a:r>
              <a:rPr dirty="0" u="heavy" sz="4150" spc="-38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u</a:t>
            </a:r>
            <a:r>
              <a:rPr dirty="0" u="heavy" sz="4150" spc="-409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s</a:t>
            </a:r>
            <a:r>
              <a:rPr dirty="0" u="heavy" sz="4150" spc="-225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i</a:t>
            </a:r>
            <a:r>
              <a:rPr dirty="0" u="heavy" sz="4150" spc="-26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o</a:t>
            </a:r>
            <a:r>
              <a:rPr dirty="0" u="heavy" sz="4150" spc="-340" b="1">
                <a:solidFill>
                  <a:srgbClr val="F4F4F4"/>
                </a:solidFill>
                <a:uFill>
                  <a:solidFill>
                    <a:srgbClr val="F4F4F4"/>
                  </a:solidFill>
                </a:uFill>
                <a:latin typeface="Verdana"/>
                <a:cs typeface="Verdana"/>
              </a:rPr>
              <a:t>n</a:t>
            </a:r>
            <a:endParaRPr sz="4150">
              <a:latin typeface="Verdana"/>
              <a:cs typeface="Verdana"/>
            </a:endParaRPr>
          </a:p>
          <a:p>
            <a:pPr algn="ctr" marL="36195" marR="5080" indent="-635">
              <a:lnSpc>
                <a:spcPct val="115999"/>
              </a:lnSpc>
              <a:spcBef>
                <a:spcPts val="2540"/>
              </a:spcBef>
            </a:pPr>
            <a:r>
              <a:rPr dirty="0" sz="1800" spc="30">
                <a:solidFill>
                  <a:srgbClr val="F4F4F4"/>
                </a:solidFill>
                <a:latin typeface="Microsoft Sans Serif"/>
                <a:cs typeface="Microsoft Sans Serif"/>
              </a:rPr>
              <a:t>The 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ACFPs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exhibit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exceptional </a:t>
            </a:r>
            <a:r>
              <a:rPr dirty="0" sz="1800" spc="80">
                <a:solidFill>
                  <a:srgbClr val="F4F4F4"/>
                </a:solidFill>
                <a:latin typeface="Microsoft Sans Serif"/>
                <a:cs typeface="Microsoft Sans Serif"/>
              </a:rPr>
              <a:t>mechanical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properties,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including </a:t>
            </a:r>
            <a:r>
              <a:rPr dirty="0" sz="1800" spc="70">
                <a:solidFill>
                  <a:srgbClr val="F4F4F4"/>
                </a:solidFill>
                <a:latin typeface="Microsoft Sans Serif"/>
                <a:cs typeface="Microsoft Sans Serif"/>
              </a:rPr>
              <a:t>high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tensile </a:t>
            </a:r>
            <a:r>
              <a:rPr dirty="0" sz="1800" spc="110">
                <a:solidFill>
                  <a:srgbClr val="F4F4F4"/>
                </a:solidFill>
                <a:latin typeface="Microsoft Sans Serif"/>
                <a:cs typeface="Microsoft Sans Serif"/>
              </a:rPr>
              <a:t>strength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and </a:t>
            </a:r>
            <a:r>
              <a:rPr dirty="0" sz="1800" spc="45">
                <a:solidFill>
                  <a:srgbClr val="F4F4F4"/>
                </a:solidFill>
                <a:latin typeface="Microsoft Sans Serif"/>
                <a:cs typeface="Microsoft Sans Serif"/>
              </a:rPr>
              <a:t>Young's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modulus, </a:t>
            </a:r>
            <a:r>
              <a:rPr dirty="0" sz="1800" spc="105">
                <a:solidFill>
                  <a:srgbClr val="F4F4F4"/>
                </a:solidFill>
                <a:latin typeface="Microsoft Sans Serif"/>
                <a:cs typeface="Microsoft Sans Serif"/>
              </a:rPr>
              <a:t>confirming </a:t>
            </a:r>
            <a:r>
              <a:rPr dirty="0" sz="1800" spc="120">
                <a:solidFill>
                  <a:srgbClr val="F4F4F4"/>
                </a:solidFill>
                <a:latin typeface="Microsoft Sans Serif"/>
                <a:cs typeface="Microsoft Sans Serif"/>
              </a:rPr>
              <a:t>their structural </a:t>
            </a:r>
            <a:r>
              <a:rPr dirty="0" sz="1800" spc="1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5">
                <a:solidFill>
                  <a:srgbClr val="F4F4F4"/>
                </a:solidFill>
                <a:latin typeface="Microsoft Sans Serif"/>
                <a:cs typeface="Microsoft Sans Serif"/>
              </a:rPr>
              <a:t>integrity.ACFPs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display </a:t>
            </a:r>
            <a:r>
              <a:rPr dirty="0" sz="1800">
                <a:solidFill>
                  <a:srgbClr val="F4F4F4"/>
                </a:solidFill>
                <a:latin typeface="Microsoft Sans Serif"/>
                <a:cs typeface="Microsoft Sans Serif"/>
              </a:rPr>
              <a:t>a </a:t>
            </a:r>
            <a:r>
              <a:rPr dirty="0" sz="1800" spc="55">
                <a:solidFill>
                  <a:srgbClr val="F4F4F4"/>
                </a:solidFill>
                <a:latin typeface="Microsoft Sans Serif"/>
                <a:cs typeface="Microsoft Sans Serif"/>
              </a:rPr>
              <a:t>large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specific </a:t>
            </a:r>
            <a:r>
              <a:rPr dirty="0" sz="1800" spc="80">
                <a:solidFill>
                  <a:srgbClr val="F4F4F4"/>
                </a:solidFill>
                <a:latin typeface="Microsoft Sans Serif"/>
                <a:cs typeface="Microsoft Sans Serif"/>
              </a:rPr>
              <a:t>surface </a:t>
            </a:r>
            <a:r>
              <a:rPr dirty="0" sz="1800" spc="30">
                <a:solidFill>
                  <a:srgbClr val="F4F4F4"/>
                </a:solidFill>
                <a:latin typeface="Microsoft Sans Serif"/>
                <a:cs typeface="Microsoft Sans Serif"/>
              </a:rPr>
              <a:t>area, </a:t>
            </a:r>
            <a:r>
              <a:rPr dirty="0" sz="1800" spc="70">
                <a:solidFill>
                  <a:srgbClr val="F4F4F4"/>
                </a:solidFill>
                <a:latin typeface="Microsoft Sans Serif"/>
                <a:cs typeface="Microsoft Sans Serif"/>
              </a:rPr>
              <a:t>high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electrical </a:t>
            </a:r>
            <a:r>
              <a:rPr dirty="0" sz="1800" spc="10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14">
                <a:solidFill>
                  <a:srgbClr val="F4F4F4"/>
                </a:solidFill>
                <a:latin typeface="Microsoft Sans Serif"/>
                <a:cs typeface="Microsoft Sans Serif"/>
              </a:rPr>
              <a:t>conductivity,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excellent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electrochemical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performance,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30">
                <a:solidFill>
                  <a:srgbClr val="F4F4F4"/>
                </a:solidFill>
                <a:latin typeface="Microsoft Sans Serif"/>
                <a:cs typeface="Microsoft Sans Serif"/>
              </a:rPr>
              <a:t>with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4F4F4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specific </a:t>
            </a:r>
            <a:r>
              <a:rPr dirty="0" sz="1800" spc="-46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0">
                <a:solidFill>
                  <a:srgbClr val="F4F4F4"/>
                </a:solidFill>
                <a:latin typeface="Microsoft Sans Serif"/>
                <a:cs typeface="Microsoft Sans Serif"/>
              </a:rPr>
              <a:t>capacitance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well-suited </a:t>
            </a:r>
            <a:r>
              <a:rPr dirty="0" sz="1800" spc="150">
                <a:solidFill>
                  <a:srgbClr val="F4F4F4"/>
                </a:solidFill>
                <a:latin typeface="Microsoft Sans Serif"/>
                <a:cs typeface="Microsoft Sans Serif"/>
              </a:rPr>
              <a:t>for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supercapacitor applications </a:t>
            </a:r>
            <a:r>
              <a:rPr dirty="0" sz="1800" spc="30">
                <a:solidFill>
                  <a:srgbClr val="F4F4F4"/>
                </a:solidFill>
                <a:latin typeface="Microsoft Sans Serif"/>
                <a:cs typeface="Microsoft Sans Serif"/>
              </a:rPr>
              <a:t>The </a:t>
            </a:r>
            <a:r>
              <a:rPr dirty="0" sz="1800" spc="-30">
                <a:solidFill>
                  <a:srgbClr val="F4F4F4"/>
                </a:solidFill>
                <a:latin typeface="Microsoft Sans Serif"/>
                <a:cs typeface="Microsoft Sans Serif"/>
              </a:rPr>
              <a:t>ACFPs </a:t>
            </a:r>
            <a:r>
              <a:rPr dirty="0" sz="1800" spc="-2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maintain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good</a:t>
            </a:r>
            <a:r>
              <a:rPr dirty="0" sz="1800" spc="-3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20">
                <a:solidFill>
                  <a:srgbClr val="F4F4F4"/>
                </a:solidFill>
                <a:latin typeface="Microsoft Sans Serif"/>
                <a:cs typeface="Microsoft Sans Serif"/>
              </a:rPr>
              <a:t>structural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10">
                <a:solidFill>
                  <a:srgbClr val="F4F4F4"/>
                </a:solidFill>
                <a:latin typeface="Microsoft Sans Serif"/>
                <a:cs typeface="Microsoft Sans Serif"/>
              </a:rPr>
              <a:t>stability</a:t>
            </a:r>
            <a:r>
              <a:rPr dirty="0" sz="1800" spc="-3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0">
                <a:solidFill>
                  <a:srgbClr val="F4F4F4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cycle</a:t>
            </a:r>
            <a:r>
              <a:rPr dirty="0" sz="1800" spc="-3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10">
                <a:solidFill>
                  <a:srgbClr val="F4F4F4"/>
                </a:solidFill>
                <a:latin typeface="Microsoft Sans Serif"/>
                <a:cs typeface="Microsoft Sans Serif"/>
              </a:rPr>
              <a:t>stability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05">
                <a:solidFill>
                  <a:srgbClr val="F4F4F4"/>
                </a:solidFill>
                <a:latin typeface="Microsoft Sans Serif"/>
                <a:cs typeface="Microsoft Sans Serif"/>
              </a:rPr>
              <a:t>over</a:t>
            </a:r>
            <a:r>
              <a:rPr dirty="0" sz="1800" spc="-3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95">
                <a:solidFill>
                  <a:srgbClr val="F4F4F4"/>
                </a:solidFill>
                <a:latin typeface="Microsoft Sans Serif"/>
                <a:cs typeface="Microsoft Sans Serif"/>
              </a:rPr>
              <a:t>extended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4F4F4"/>
                </a:solidFill>
                <a:latin typeface="Microsoft Sans Serif"/>
                <a:cs typeface="Microsoft Sans Serif"/>
              </a:rPr>
              <a:t>use, </a:t>
            </a:r>
            <a:r>
              <a:rPr dirty="0" sz="1800" spc="3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0">
                <a:solidFill>
                  <a:srgbClr val="F4F4F4"/>
                </a:solidFill>
                <a:latin typeface="Microsoft Sans Serif"/>
                <a:cs typeface="Microsoft Sans Serif"/>
              </a:rPr>
              <a:t>highlighting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20">
                <a:solidFill>
                  <a:srgbClr val="F4F4F4"/>
                </a:solidFill>
                <a:latin typeface="Microsoft Sans Serif"/>
                <a:cs typeface="Microsoft Sans Serif"/>
              </a:rPr>
              <a:t>their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20">
                <a:solidFill>
                  <a:srgbClr val="F4F4F4"/>
                </a:solidFill>
                <a:latin typeface="Microsoft Sans Serif"/>
                <a:cs typeface="Microsoft Sans Serif"/>
              </a:rPr>
              <a:t>potential</a:t>
            </a:r>
            <a:r>
              <a:rPr dirty="0" sz="1800" spc="40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0">
                <a:solidFill>
                  <a:srgbClr val="F4F4F4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10">
                <a:solidFill>
                  <a:srgbClr val="F4F4F4"/>
                </a:solidFill>
                <a:latin typeface="Microsoft Sans Serif"/>
                <a:cs typeface="Microsoft Sans Serif"/>
              </a:rPr>
              <a:t>long-term</a:t>
            </a:r>
            <a:r>
              <a:rPr dirty="0" sz="1800" spc="-35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energy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75">
                <a:solidFill>
                  <a:srgbClr val="F4F4F4"/>
                </a:solidFill>
                <a:latin typeface="Microsoft Sans Serif"/>
                <a:cs typeface="Microsoft Sans Serif"/>
              </a:rPr>
              <a:t>storage</a:t>
            </a:r>
            <a:r>
              <a:rPr dirty="0" sz="1800" spc="-40">
                <a:solidFill>
                  <a:srgbClr val="F4F4F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85">
                <a:solidFill>
                  <a:srgbClr val="F4F4F4"/>
                </a:solidFill>
                <a:latin typeface="Microsoft Sans Serif"/>
                <a:cs typeface="Microsoft Sans Serif"/>
              </a:rPr>
              <a:t>applications.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48056" y="1607097"/>
            <a:ext cx="108956" cy="1089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18158" y="0"/>
            <a:ext cx="6089650" cy="3780154"/>
          </a:xfrm>
          <a:prstGeom prst="rect">
            <a:avLst/>
          </a:prstGeom>
        </p:spPr>
        <p:txBody>
          <a:bodyPr wrap="square" lIns="0" tIns="408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15"/>
              </a:spcBef>
            </a:pPr>
            <a:r>
              <a:rPr dirty="0" sz="7500" spc="-355">
                <a:latin typeface="Trebuchet MS"/>
                <a:cs typeface="Trebuchet MS"/>
              </a:rPr>
              <a:t>F</a:t>
            </a:r>
            <a:r>
              <a:rPr dirty="0" sz="7500" spc="-30">
                <a:latin typeface="Trebuchet MS"/>
                <a:cs typeface="Trebuchet MS"/>
              </a:rPr>
              <a:t>U</a:t>
            </a:r>
            <a:r>
              <a:rPr dirty="0" sz="7500" spc="-465">
                <a:latin typeface="Trebuchet MS"/>
                <a:cs typeface="Trebuchet MS"/>
              </a:rPr>
              <a:t>T</a:t>
            </a:r>
            <a:r>
              <a:rPr dirty="0" sz="7500" spc="-30">
                <a:latin typeface="Trebuchet MS"/>
                <a:cs typeface="Trebuchet MS"/>
              </a:rPr>
              <a:t>U</a:t>
            </a:r>
            <a:r>
              <a:rPr dirty="0" sz="7500" spc="130">
                <a:latin typeface="Trebuchet MS"/>
                <a:cs typeface="Trebuchet MS"/>
              </a:rPr>
              <a:t>R</a:t>
            </a:r>
            <a:r>
              <a:rPr dirty="0" sz="7500" spc="-50">
                <a:latin typeface="Trebuchet MS"/>
                <a:cs typeface="Trebuchet MS"/>
              </a:rPr>
              <a:t>E</a:t>
            </a:r>
            <a:r>
              <a:rPr dirty="0" sz="7500" spc="-540">
                <a:latin typeface="Trebuchet MS"/>
                <a:cs typeface="Trebuchet MS"/>
              </a:rPr>
              <a:t> </a:t>
            </a:r>
            <a:r>
              <a:rPr dirty="0" sz="7500" spc="-200">
                <a:latin typeface="Trebuchet MS"/>
                <a:cs typeface="Trebuchet MS"/>
              </a:rPr>
              <a:t>W</a:t>
            </a:r>
            <a:r>
              <a:rPr dirty="0" sz="7500" spc="40">
                <a:latin typeface="Trebuchet MS"/>
                <a:cs typeface="Trebuchet MS"/>
              </a:rPr>
              <a:t>O</a:t>
            </a:r>
            <a:r>
              <a:rPr dirty="0" sz="7500" spc="130">
                <a:latin typeface="Trebuchet MS"/>
                <a:cs typeface="Trebuchet MS"/>
              </a:rPr>
              <a:t>R</a:t>
            </a:r>
            <a:r>
              <a:rPr dirty="0" sz="7500" spc="270">
                <a:latin typeface="Trebuchet MS"/>
                <a:cs typeface="Trebuchet MS"/>
              </a:rPr>
              <a:t>K</a:t>
            </a:r>
            <a:endParaRPr sz="7500">
              <a:latin typeface="Trebuchet MS"/>
              <a:cs typeface="Trebuchet MS"/>
            </a:endParaRPr>
          </a:p>
          <a:p>
            <a:pPr algn="ctr" marL="1087120" marR="796925">
              <a:lnSpc>
                <a:spcPct val="117300"/>
              </a:lnSpc>
              <a:spcBef>
                <a:spcPts val="545"/>
              </a:spcBef>
            </a:pPr>
            <a:r>
              <a:rPr dirty="0" sz="2400" spc="95">
                <a:latin typeface="Microsoft Sans Serif"/>
                <a:cs typeface="Microsoft Sans Serif"/>
              </a:rPr>
              <a:t>Explore </a:t>
            </a:r>
            <a:r>
              <a:rPr dirty="0" sz="2400" spc="185">
                <a:latin typeface="Microsoft Sans Serif"/>
                <a:cs typeface="Microsoft Sans Serif"/>
              </a:rPr>
              <a:t>the </a:t>
            </a:r>
            <a:r>
              <a:rPr dirty="0" sz="2400" spc="130">
                <a:latin typeface="Microsoft Sans Serif"/>
                <a:cs typeface="Microsoft Sans Serif"/>
              </a:rPr>
              <a:t>scalability </a:t>
            </a:r>
            <a:r>
              <a:rPr dirty="0" sz="2400" spc="135">
                <a:latin typeface="Microsoft Sans Serif"/>
                <a:cs typeface="Microsoft Sans Serif"/>
              </a:rPr>
              <a:t>and </a:t>
            </a:r>
            <a:r>
              <a:rPr dirty="0" sz="2400" spc="140">
                <a:latin typeface="Microsoft Sans Serif"/>
                <a:cs typeface="Microsoft Sans Serif"/>
              </a:rPr>
              <a:t> </a:t>
            </a:r>
            <a:r>
              <a:rPr dirty="0" sz="2400" spc="145">
                <a:latin typeface="Microsoft Sans Serif"/>
                <a:cs typeface="Microsoft Sans Serif"/>
              </a:rPr>
              <a:t>commercial </a:t>
            </a:r>
            <a:r>
              <a:rPr dirty="0" sz="2400" spc="155">
                <a:latin typeface="Microsoft Sans Serif"/>
                <a:cs typeface="Microsoft Sans Serif"/>
              </a:rPr>
              <a:t>viability </a:t>
            </a:r>
            <a:r>
              <a:rPr dirty="0" sz="2400" spc="210">
                <a:latin typeface="Microsoft Sans Serif"/>
                <a:cs typeface="Microsoft Sans Serif"/>
              </a:rPr>
              <a:t>of </a:t>
            </a:r>
            <a:r>
              <a:rPr dirty="0" sz="2400" spc="215">
                <a:latin typeface="Microsoft Sans Serif"/>
                <a:cs typeface="Microsoft Sans Serif"/>
              </a:rPr>
              <a:t> </a:t>
            </a:r>
            <a:r>
              <a:rPr dirty="0" sz="2400" spc="150">
                <a:latin typeface="Microsoft Sans Serif"/>
                <a:cs typeface="Microsoft Sans Serif"/>
              </a:rPr>
              <a:t>producing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ACFPs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165">
                <a:latin typeface="Microsoft Sans Serif"/>
                <a:cs typeface="Microsoft Sans Serif"/>
              </a:rPr>
              <a:t>on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a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110">
                <a:latin typeface="Microsoft Sans Serif"/>
                <a:cs typeface="Microsoft Sans Serif"/>
              </a:rPr>
              <a:t>larger </a:t>
            </a:r>
            <a:r>
              <a:rPr dirty="0" sz="2400" spc="-620">
                <a:latin typeface="Microsoft Sans Serif"/>
                <a:cs typeface="Microsoft Sans Serif"/>
              </a:rPr>
              <a:t> </a:t>
            </a:r>
            <a:r>
              <a:rPr dirty="0" sz="2400" spc="75">
                <a:latin typeface="Microsoft Sans Serif"/>
                <a:cs typeface="Microsoft Sans Serif"/>
              </a:rPr>
              <a:t>scale </a:t>
            </a:r>
            <a:r>
              <a:rPr dirty="0" sz="2400" spc="210">
                <a:latin typeface="Microsoft Sans Serif"/>
                <a:cs typeface="Microsoft Sans Serif"/>
              </a:rPr>
              <a:t>for </a:t>
            </a:r>
            <a:r>
              <a:rPr dirty="0" sz="2400" spc="145">
                <a:latin typeface="Microsoft Sans Serif"/>
                <a:cs typeface="Microsoft Sans Serif"/>
              </a:rPr>
              <a:t>practical </a:t>
            </a:r>
            <a:r>
              <a:rPr dirty="0" sz="2400" spc="150">
                <a:latin typeface="Microsoft Sans Serif"/>
                <a:cs typeface="Microsoft Sans Serif"/>
              </a:rPr>
              <a:t> </a:t>
            </a:r>
            <a:r>
              <a:rPr dirty="0" sz="2400" spc="125">
                <a:latin typeface="Microsoft Sans Serif"/>
                <a:cs typeface="Microsoft Sans Serif"/>
              </a:rPr>
              <a:t>applications.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51317" y="4156766"/>
            <a:ext cx="2096770" cy="3872229"/>
            <a:chOff x="8951317" y="4156766"/>
            <a:chExt cx="2096770" cy="387222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6494" y="4156766"/>
              <a:ext cx="111162" cy="1111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8902" y="5864641"/>
              <a:ext cx="104156" cy="1041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1317" y="7920006"/>
              <a:ext cx="108986" cy="10898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639617" y="3929148"/>
            <a:ext cx="5998210" cy="1338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7200"/>
              </a:lnSpc>
              <a:spcBef>
                <a:spcPts val="95"/>
              </a:spcBef>
            </a:pPr>
            <a:r>
              <a:rPr dirty="0" sz="2450" spc="120">
                <a:latin typeface="Microsoft Sans Serif"/>
                <a:cs typeface="Microsoft Sans Serif"/>
              </a:rPr>
              <a:t>Investigate </a:t>
            </a:r>
            <a:r>
              <a:rPr dirty="0" sz="2450" spc="185">
                <a:latin typeface="Microsoft Sans Serif"/>
                <a:cs typeface="Microsoft Sans Serif"/>
              </a:rPr>
              <a:t>the </a:t>
            </a:r>
            <a:r>
              <a:rPr dirty="0" sz="2450" spc="70">
                <a:latin typeface="Microsoft Sans Serif"/>
                <a:cs typeface="Microsoft Sans Serif"/>
              </a:rPr>
              <a:t>use </a:t>
            </a:r>
            <a:r>
              <a:rPr dirty="0" sz="2450" spc="215">
                <a:latin typeface="Microsoft Sans Serif"/>
                <a:cs typeface="Microsoft Sans Serif"/>
              </a:rPr>
              <a:t>of </a:t>
            </a:r>
            <a:r>
              <a:rPr dirty="0" sz="2450" spc="185">
                <a:latin typeface="Microsoft Sans Serif"/>
                <a:cs typeface="Microsoft Sans Serif"/>
              </a:rPr>
              <a:t>different </a:t>
            </a:r>
            <a:r>
              <a:rPr dirty="0" sz="2450" spc="190">
                <a:latin typeface="Microsoft Sans Serif"/>
                <a:cs typeface="Microsoft Sans Serif"/>
              </a:rPr>
              <a:t> </a:t>
            </a:r>
            <a:r>
              <a:rPr dirty="0" sz="2450" spc="135">
                <a:latin typeface="Microsoft Sans Serif"/>
                <a:cs typeface="Microsoft Sans Serif"/>
              </a:rPr>
              <a:t>pseudocapacitive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 spc="125">
                <a:latin typeface="Microsoft Sans Serif"/>
                <a:cs typeface="Microsoft Sans Serif"/>
              </a:rPr>
              <a:t>materials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 spc="250">
                <a:latin typeface="Microsoft Sans Serif"/>
                <a:cs typeface="Microsoft Sans Serif"/>
              </a:rPr>
              <a:t>to</a:t>
            </a:r>
            <a:r>
              <a:rPr dirty="0" sz="2450" spc="-60">
                <a:latin typeface="Microsoft Sans Serif"/>
                <a:cs typeface="Microsoft Sans Serif"/>
              </a:rPr>
              <a:t> </a:t>
            </a:r>
            <a:r>
              <a:rPr dirty="0" sz="2450" spc="145">
                <a:latin typeface="Microsoft Sans Serif"/>
                <a:cs typeface="Microsoft Sans Serif"/>
              </a:rPr>
              <a:t>optimize </a:t>
            </a:r>
            <a:r>
              <a:rPr dirty="0" sz="2450" spc="-635">
                <a:latin typeface="Microsoft Sans Serif"/>
                <a:cs typeface="Microsoft Sans Serif"/>
              </a:rPr>
              <a:t> </a:t>
            </a:r>
            <a:r>
              <a:rPr dirty="0" sz="2450" spc="110">
                <a:latin typeface="Microsoft Sans Serif"/>
                <a:cs typeface="Microsoft Sans Serif"/>
              </a:rPr>
              <a:t>energy</a:t>
            </a:r>
            <a:r>
              <a:rPr dirty="0" sz="2450" spc="-50">
                <a:latin typeface="Microsoft Sans Serif"/>
                <a:cs typeface="Microsoft Sans Serif"/>
              </a:rPr>
              <a:t> </a:t>
            </a:r>
            <a:r>
              <a:rPr dirty="0" sz="2450" spc="110">
                <a:latin typeface="Microsoft Sans Serif"/>
                <a:cs typeface="Microsoft Sans Serif"/>
              </a:rPr>
              <a:t>storage</a:t>
            </a:r>
            <a:r>
              <a:rPr dirty="0" sz="2450" spc="-45">
                <a:latin typeface="Microsoft Sans Serif"/>
                <a:cs typeface="Microsoft Sans Serif"/>
              </a:rPr>
              <a:t> </a:t>
            </a:r>
            <a:r>
              <a:rPr dirty="0" sz="2450" spc="145">
                <a:latin typeface="Microsoft Sans Serif"/>
                <a:cs typeface="Microsoft Sans Serif"/>
              </a:rPr>
              <a:t>performance.</a:t>
            </a:r>
            <a:endParaRPr sz="24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14770" y="5650568"/>
            <a:ext cx="7277100" cy="16662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7000"/>
              </a:lnSpc>
              <a:spcBef>
                <a:spcPts val="95"/>
              </a:spcBef>
            </a:pPr>
            <a:r>
              <a:rPr dirty="0" sz="2300" spc="55">
                <a:latin typeface="Microsoft Sans Serif"/>
                <a:cs typeface="Microsoft Sans Serif"/>
              </a:rPr>
              <a:t>Examine </a:t>
            </a:r>
            <a:r>
              <a:rPr dirty="0" sz="2300" spc="175">
                <a:latin typeface="Microsoft Sans Serif"/>
                <a:cs typeface="Microsoft Sans Serif"/>
              </a:rPr>
              <a:t>the </a:t>
            </a:r>
            <a:r>
              <a:rPr dirty="0" sz="2300" spc="160">
                <a:latin typeface="Microsoft Sans Serif"/>
                <a:cs typeface="Microsoft Sans Serif"/>
              </a:rPr>
              <a:t>potential </a:t>
            </a:r>
            <a:r>
              <a:rPr dirty="0" sz="2300" spc="200">
                <a:latin typeface="Microsoft Sans Serif"/>
                <a:cs typeface="Microsoft Sans Serif"/>
              </a:rPr>
              <a:t>for </a:t>
            </a:r>
            <a:r>
              <a:rPr dirty="0" sz="2300" spc="-30">
                <a:latin typeface="Microsoft Sans Serif"/>
                <a:cs typeface="Microsoft Sans Serif"/>
              </a:rPr>
              <a:t>ACFPs </a:t>
            </a:r>
            <a:r>
              <a:rPr dirty="0" sz="2300" spc="125">
                <a:latin typeface="Microsoft Sans Serif"/>
                <a:cs typeface="Microsoft Sans Serif"/>
              </a:rPr>
              <a:t>in applications </a:t>
            </a:r>
            <a:r>
              <a:rPr dirty="0" sz="2300" spc="130">
                <a:latin typeface="Microsoft Sans Serif"/>
                <a:cs typeface="Microsoft Sans Serif"/>
              </a:rPr>
              <a:t> </a:t>
            </a:r>
            <a:r>
              <a:rPr dirty="0" sz="2300" spc="155">
                <a:latin typeface="Microsoft Sans Serif"/>
                <a:cs typeface="Microsoft Sans Serif"/>
              </a:rPr>
              <a:t>beyond </a:t>
            </a:r>
            <a:r>
              <a:rPr dirty="0" sz="2300" spc="114">
                <a:latin typeface="Microsoft Sans Serif"/>
                <a:cs typeface="Microsoft Sans Serif"/>
              </a:rPr>
              <a:t>supercapacitors, </a:t>
            </a:r>
            <a:r>
              <a:rPr dirty="0" sz="2300" spc="110">
                <a:latin typeface="Microsoft Sans Serif"/>
                <a:cs typeface="Microsoft Sans Serif"/>
              </a:rPr>
              <a:t>such </a:t>
            </a:r>
            <a:r>
              <a:rPr dirty="0" sz="2300" spc="5">
                <a:latin typeface="Microsoft Sans Serif"/>
                <a:cs typeface="Microsoft Sans Serif"/>
              </a:rPr>
              <a:t>as </a:t>
            </a:r>
            <a:r>
              <a:rPr dirty="0" sz="2300" spc="125">
                <a:latin typeface="Microsoft Sans Serif"/>
                <a:cs typeface="Microsoft Sans Serif"/>
              </a:rPr>
              <a:t>in </a:t>
            </a:r>
            <a:r>
              <a:rPr dirty="0" sz="2300" spc="120">
                <a:latin typeface="Microsoft Sans Serif"/>
                <a:cs typeface="Microsoft Sans Serif"/>
              </a:rPr>
              <a:t>flexible </a:t>
            </a:r>
            <a:r>
              <a:rPr dirty="0" sz="2300" spc="125">
                <a:latin typeface="Microsoft Sans Serif"/>
                <a:cs typeface="Microsoft Sans Serif"/>
              </a:rPr>
              <a:t> </a:t>
            </a:r>
            <a:r>
              <a:rPr dirty="0" sz="2300" spc="130">
                <a:latin typeface="Microsoft Sans Serif"/>
                <a:cs typeface="Microsoft Sans Serif"/>
              </a:rPr>
              <a:t>electronics</a:t>
            </a:r>
            <a:r>
              <a:rPr dirty="0" sz="2300" spc="-50">
                <a:latin typeface="Microsoft Sans Serif"/>
                <a:cs typeface="Microsoft Sans Serif"/>
              </a:rPr>
              <a:t> </a:t>
            </a:r>
            <a:r>
              <a:rPr dirty="0" sz="2300" spc="175">
                <a:latin typeface="Microsoft Sans Serif"/>
                <a:cs typeface="Microsoft Sans Serif"/>
              </a:rPr>
              <a:t>or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100">
                <a:latin typeface="Microsoft Sans Serif"/>
                <a:cs typeface="Microsoft Sans Serif"/>
              </a:rPr>
              <a:t>energy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105">
                <a:latin typeface="Microsoft Sans Serif"/>
                <a:cs typeface="Microsoft Sans Serif"/>
              </a:rPr>
              <a:t>storage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200">
                <a:latin typeface="Microsoft Sans Serif"/>
                <a:cs typeface="Microsoft Sans Serif"/>
              </a:rPr>
              <a:t>for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114">
                <a:latin typeface="Microsoft Sans Serif"/>
                <a:cs typeface="Microsoft Sans Serif"/>
              </a:rPr>
              <a:t>renewable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100">
                <a:latin typeface="Microsoft Sans Serif"/>
                <a:cs typeface="Microsoft Sans Serif"/>
              </a:rPr>
              <a:t>energy </a:t>
            </a:r>
            <a:r>
              <a:rPr dirty="0" sz="2300" spc="-600">
                <a:latin typeface="Microsoft Sans Serif"/>
                <a:cs typeface="Microsoft Sans Serif"/>
              </a:rPr>
              <a:t> </a:t>
            </a:r>
            <a:r>
              <a:rPr dirty="0" sz="2300" spc="90">
                <a:latin typeface="Microsoft Sans Serif"/>
                <a:cs typeface="Microsoft Sans Serif"/>
              </a:rPr>
              <a:t>systems.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71191" y="7696593"/>
            <a:ext cx="7472680" cy="1313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17300"/>
              </a:lnSpc>
              <a:spcBef>
                <a:spcPts val="95"/>
              </a:spcBef>
            </a:pPr>
            <a:r>
              <a:rPr dirty="0" sz="2400" spc="160">
                <a:latin typeface="Microsoft Sans Serif"/>
                <a:cs typeface="Microsoft Sans Serif"/>
              </a:rPr>
              <a:t>Conduct </a:t>
            </a:r>
            <a:r>
              <a:rPr dirty="0" sz="2400" spc="170">
                <a:latin typeface="Microsoft Sans Serif"/>
                <a:cs typeface="Microsoft Sans Serif"/>
              </a:rPr>
              <a:t>in-depth </a:t>
            </a:r>
            <a:r>
              <a:rPr dirty="0" sz="2400" spc="155">
                <a:latin typeface="Microsoft Sans Serif"/>
                <a:cs typeface="Microsoft Sans Serif"/>
              </a:rPr>
              <a:t>environmental </a:t>
            </a:r>
            <a:r>
              <a:rPr dirty="0" sz="2400" spc="135">
                <a:latin typeface="Microsoft Sans Serif"/>
                <a:cs typeface="Microsoft Sans Serif"/>
              </a:rPr>
              <a:t>and </a:t>
            </a:r>
            <a:r>
              <a:rPr dirty="0" sz="2400" spc="145">
                <a:latin typeface="Microsoft Sans Serif"/>
                <a:cs typeface="Microsoft Sans Serif"/>
              </a:rPr>
              <a:t>economic </a:t>
            </a:r>
            <a:r>
              <a:rPr dirty="0" sz="2400" spc="150">
                <a:latin typeface="Microsoft Sans Serif"/>
                <a:cs typeface="Microsoft Sans Serif"/>
              </a:rPr>
              <a:t> </a:t>
            </a:r>
            <a:r>
              <a:rPr dirty="0" sz="2400" spc="80">
                <a:latin typeface="Microsoft Sans Serif"/>
                <a:cs typeface="Microsoft Sans Serif"/>
              </a:rPr>
              <a:t>assessments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245">
                <a:latin typeface="Microsoft Sans Serif"/>
                <a:cs typeface="Microsoft Sans Serif"/>
              </a:rPr>
              <a:t>to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15">
                <a:latin typeface="Microsoft Sans Serif"/>
                <a:cs typeface="Microsoft Sans Serif"/>
              </a:rPr>
              <a:t>assess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185">
                <a:latin typeface="Microsoft Sans Serif"/>
                <a:cs typeface="Microsoft Sans Serif"/>
              </a:rPr>
              <a:t>the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sustainability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135">
                <a:latin typeface="Microsoft Sans Serif"/>
                <a:cs typeface="Microsoft Sans Serif"/>
              </a:rPr>
              <a:t>and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150">
                <a:latin typeface="Microsoft Sans Serif"/>
                <a:cs typeface="Microsoft Sans Serif"/>
              </a:rPr>
              <a:t>cost- </a:t>
            </a:r>
            <a:r>
              <a:rPr dirty="0" sz="2400" spc="-625">
                <a:latin typeface="Microsoft Sans Serif"/>
                <a:cs typeface="Microsoft Sans Serif"/>
              </a:rPr>
              <a:t> </a:t>
            </a:r>
            <a:r>
              <a:rPr dirty="0" sz="2400" spc="130">
                <a:latin typeface="Microsoft Sans Serif"/>
                <a:cs typeface="Microsoft Sans Serif"/>
              </a:rPr>
              <a:t>effectiveness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210">
                <a:latin typeface="Microsoft Sans Serif"/>
                <a:cs typeface="Microsoft Sans Serif"/>
              </a:rPr>
              <a:t>of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ACFP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165">
                <a:latin typeface="Microsoft Sans Serif"/>
                <a:cs typeface="Microsoft Sans Serif"/>
              </a:rPr>
              <a:t>production.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2912061"/>
            <a:ext cx="16230600" cy="5086350"/>
            <a:chOff x="1028700" y="2912061"/>
            <a:chExt cx="16230600" cy="5086350"/>
          </a:xfrm>
        </p:grpSpPr>
        <p:sp>
          <p:nvSpPr>
            <p:cNvPr id="3" name="object 3"/>
            <p:cNvSpPr/>
            <p:nvPr/>
          </p:nvSpPr>
          <p:spPr>
            <a:xfrm>
              <a:off x="1028700" y="2912061"/>
              <a:ext cx="16230600" cy="5086350"/>
            </a:xfrm>
            <a:custGeom>
              <a:avLst/>
              <a:gdLst/>
              <a:ahLst/>
              <a:cxnLst/>
              <a:rect l="l" t="t" r="r" b="b"/>
              <a:pathLst>
                <a:path w="16230600" h="5086350">
                  <a:moveTo>
                    <a:pt x="16230598" y="5086349"/>
                  </a:moveTo>
                  <a:lnTo>
                    <a:pt x="0" y="5086349"/>
                  </a:lnTo>
                  <a:lnTo>
                    <a:pt x="0" y="0"/>
                  </a:lnTo>
                  <a:lnTo>
                    <a:pt x="16230598" y="0"/>
                  </a:lnTo>
                  <a:lnTo>
                    <a:pt x="16230598" y="50863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254" y="3199046"/>
              <a:ext cx="86791" cy="867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254" y="3882528"/>
              <a:ext cx="86791" cy="867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254" y="4566011"/>
              <a:ext cx="86791" cy="867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254" y="5249493"/>
              <a:ext cx="86791" cy="867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254" y="5932975"/>
              <a:ext cx="86791" cy="867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254" y="6958198"/>
              <a:ext cx="86791" cy="86791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600710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5"/>
              <a:t>REFERENCES</a:t>
            </a:r>
            <a:endParaRPr sz="8500"/>
          </a:p>
        </p:txBody>
      </p:sp>
      <p:sp>
        <p:nvSpPr>
          <p:cNvPr id="11" name="object 11"/>
          <p:cNvSpPr txBox="1"/>
          <p:nvPr/>
        </p:nvSpPr>
        <p:spPr>
          <a:xfrm>
            <a:off x="341453" y="9653006"/>
            <a:ext cx="21526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-140">
                <a:solidFill>
                  <a:srgbClr val="F4F4F4"/>
                </a:solidFill>
                <a:latin typeface="Trebuchet MS"/>
                <a:cs typeface="Trebuchet MS"/>
              </a:rPr>
              <a:t>7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27505" marR="350520" indent="-851535">
              <a:lnSpc>
                <a:spcPct val="118000"/>
              </a:lnSpc>
              <a:spcBef>
                <a:spcPts val="90"/>
              </a:spcBef>
            </a:pPr>
            <a:r>
              <a:rPr dirty="0" spc="-35"/>
              <a:t>X. </a:t>
            </a:r>
            <a:r>
              <a:rPr dirty="0" spc="45"/>
              <a:t>Zhao,</a:t>
            </a:r>
            <a:r>
              <a:rPr dirty="0" spc="-30"/>
              <a:t> </a:t>
            </a:r>
            <a:r>
              <a:rPr dirty="0" spc="-45"/>
              <a:t>Z.</a:t>
            </a:r>
            <a:r>
              <a:rPr dirty="0" spc="-30"/>
              <a:t> </a:t>
            </a:r>
            <a:r>
              <a:rPr dirty="0" spc="50"/>
              <a:t>Xiong,</a:t>
            </a:r>
            <a:r>
              <a:rPr dirty="0" spc="-30"/>
              <a:t> </a:t>
            </a:r>
            <a:r>
              <a:rPr dirty="0" spc="-45"/>
              <a:t>Z.</a:t>
            </a:r>
            <a:r>
              <a:rPr dirty="0" spc="-30"/>
              <a:t> </a:t>
            </a:r>
            <a:r>
              <a:rPr dirty="0" spc="50"/>
              <a:t>Qiao,</a:t>
            </a:r>
            <a:r>
              <a:rPr dirty="0" spc="-30"/>
              <a:t> </a:t>
            </a:r>
            <a:r>
              <a:rPr dirty="0" spc="-35"/>
              <a:t>X.</a:t>
            </a:r>
            <a:r>
              <a:rPr dirty="0" spc="-30"/>
              <a:t> </a:t>
            </a:r>
            <a:r>
              <a:rPr dirty="0" spc="55"/>
              <a:t>Bo,</a:t>
            </a:r>
            <a:r>
              <a:rPr dirty="0" spc="-30"/>
              <a:t> </a:t>
            </a:r>
            <a:r>
              <a:rPr dirty="0" spc="35"/>
              <a:t>D.</a:t>
            </a:r>
            <a:r>
              <a:rPr dirty="0" spc="-30"/>
              <a:t> </a:t>
            </a:r>
            <a:r>
              <a:rPr dirty="0" spc="30"/>
              <a:t>Pang,</a:t>
            </a:r>
            <a:r>
              <a:rPr dirty="0" spc="-30"/>
              <a:t> </a:t>
            </a:r>
            <a:r>
              <a:rPr dirty="0" spc="50"/>
              <a:t>J.</a:t>
            </a:r>
            <a:r>
              <a:rPr dirty="0" spc="-30"/>
              <a:t> </a:t>
            </a:r>
            <a:r>
              <a:rPr dirty="0" spc="40"/>
              <a:t>Sun,</a:t>
            </a:r>
            <a:r>
              <a:rPr dirty="0" spc="-30"/>
              <a:t> </a:t>
            </a:r>
            <a:r>
              <a:rPr dirty="0" spc="50"/>
              <a:t>J.</a:t>
            </a:r>
            <a:r>
              <a:rPr dirty="0" spc="-30"/>
              <a:t> </a:t>
            </a:r>
            <a:r>
              <a:rPr dirty="0" spc="55"/>
              <a:t>Bian,</a:t>
            </a:r>
            <a:r>
              <a:rPr dirty="0" spc="-35"/>
              <a:t> </a:t>
            </a:r>
            <a:r>
              <a:rPr dirty="0" spc="105"/>
              <a:t>Robust</a:t>
            </a:r>
            <a:r>
              <a:rPr dirty="0" spc="-30"/>
              <a:t> </a:t>
            </a:r>
            <a:r>
              <a:rPr dirty="0" spc="114"/>
              <a:t>and</a:t>
            </a:r>
            <a:r>
              <a:rPr dirty="0" spc="-30"/>
              <a:t> </a:t>
            </a:r>
            <a:r>
              <a:rPr dirty="0" spc="110"/>
              <a:t>flexible</a:t>
            </a:r>
            <a:r>
              <a:rPr dirty="0" spc="-30"/>
              <a:t> </a:t>
            </a:r>
            <a:r>
              <a:rPr dirty="0" spc="95"/>
              <a:t>wearable</a:t>
            </a:r>
            <a:r>
              <a:rPr dirty="0" spc="-30"/>
              <a:t> </a:t>
            </a:r>
            <a:r>
              <a:rPr dirty="0" spc="114"/>
              <a:t>generator</a:t>
            </a:r>
            <a:r>
              <a:rPr dirty="0" spc="-30"/>
              <a:t> </a:t>
            </a:r>
            <a:r>
              <a:rPr dirty="0" spc="130"/>
              <a:t>driven</a:t>
            </a:r>
            <a:r>
              <a:rPr dirty="0" spc="-30"/>
              <a:t> </a:t>
            </a:r>
            <a:r>
              <a:rPr dirty="0" spc="165"/>
              <a:t>by</a:t>
            </a:r>
            <a:r>
              <a:rPr dirty="0" spc="-30"/>
              <a:t> </a:t>
            </a:r>
            <a:r>
              <a:rPr dirty="0" spc="130"/>
              <a:t>water</a:t>
            </a:r>
            <a:r>
              <a:rPr dirty="0" spc="-30"/>
              <a:t> </a:t>
            </a:r>
            <a:r>
              <a:rPr dirty="0" spc="125"/>
              <a:t>evaporation</a:t>
            </a:r>
            <a:r>
              <a:rPr dirty="0" spc="-30"/>
              <a:t> </a:t>
            </a:r>
            <a:r>
              <a:rPr dirty="0" spc="175"/>
              <a:t>for </a:t>
            </a:r>
            <a:r>
              <a:rPr dirty="0" spc="-490"/>
              <a:t> </a:t>
            </a:r>
            <a:r>
              <a:rPr dirty="0" spc="95"/>
              <a:t>sustainable</a:t>
            </a:r>
            <a:r>
              <a:rPr dirty="0" spc="-30"/>
              <a:t> </a:t>
            </a:r>
            <a:r>
              <a:rPr dirty="0" spc="114"/>
              <a:t>and</a:t>
            </a:r>
            <a:r>
              <a:rPr dirty="0" spc="-30"/>
              <a:t> </a:t>
            </a:r>
            <a:r>
              <a:rPr dirty="0" spc="140"/>
              <a:t>portable</a:t>
            </a:r>
            <a:r>
              <a:rPr dirty="0" spc="-30"/>
              <a:t> </a:t>
            </a:r>
            <a:r>
              <a:rPr dirty="0" spc="120"/>
              <a:t>selfpower</a:t>
            </a:r>
            <a:r>
              <a:rPr dirty="0" spc="-25"/>
              <a:t> </a:t>
            </a:r>
            <a:r>
              <a:rPr dirty="0" spc="110"/>
              <a:t>supply,</a:t>
            </a:r>
            <a:r>
              <a:rPr dirty="0" spc="-30"/>
              <a:t> </a:t>
            </a:r>
            <a:r>
              <a:rPr dirty="0" spc="65"/>
              <a:t>Chem.</a:t>
            </a:r>
            <a:r>
              <a:rPr dirty="0" spc="-30"/>
              <a:t> </a:t>
            </a:r>
            <a:r>
              <a:rPr dirty="0" spc="5"/>
              <a:t>Eng.</a:t>
            </a:r>
            <a:r>
              <a:rPr dirty="0" spc="-30"/>
              <a:t> </a:t>
            </a:r>
            <a:r>
              <a:rPr dirty="0" spc="50"/>
              <a:t>J.</a:t>
            </a:r>
            <a:r>
              <a:rPr dirty="0" spc="-25"/>
              <a:t> </a:t>
            </a:r>
            <a:r>
              <a:rPr dirty="0" spc="95"/>
              <a:t>434</a:t>
            </a:r>
            <a:r>
              <a:rPr dirty="0" spc="-30"/>
              <a:t> </a:t>
            </a:r>
            <a:r>
              <a:rPr dirty="0" spc="40"/>
              <a:t>(2022),</a:t>
            </a:r>
            <a:r>
              <a:rPr dirty="0" spc="-30"/>
              <a:t> </a:t>
            </a:r>
            <a:r>
              <a:rPr dirty="0" spc="120"/>
              <a:t>https://doi.org/10.1016/j.</a:t>
            </a:r>
            <a:r>
              <a:rPr dirty="0" spc="-30"/>
              <a:t> </a:t>
            </a:r>
            <a:r>
              <a:rPr dirty="0" spc="45"/>
              <a:t>cej.2022.134671.</a:t>
            </a:r>
          </a:p>
          <a:p>
            <a:pPr marL="3342640" marR="65405" indent="-2852420">
              <a:lnSpc>
                <a:spcPct val="118000"/>
              </a:lnSpc>
            </a:pPr>
            <a:r>
              <a:rPr dirty="0" spc="50"/>
              <a:t>J.</a:t>
            </a:r>
            <a:r>
              <a:rPr dirty="0" spc="-30"/>
              <a:t> </a:t>
            </a:r>
            <a:r>
              <a:rPr dirty="0" spc="45"/>
              <a:t>Liang,</a:t>
            </a:r>
            <a:r>
              <a:rPr dirty="0" spc="-25"/>
              <a:t> </a:t>
            </a:r>
            <a:r>
              <a:rPr dirty="0" spc="-20"/>
              <a:t>C.</a:t>
            </a:r>
            <a:r>
              <a:rPr dirty="0" spc="-30"/>
              <a:t> </a:t>
            </a:r>
            <a:r>
              <a:rPr dirty="0" spc="60"/>
              <a:t>Jiang,</a:t>
            </a:r>
            <a:r>
              <a:rPr dirty="0" spc="-25"/>
              <a:t> </a:t>
            </a:r>
            <a:r>
              <a:rPr dirty="0" spc="-10"/>
              <a:t>W.</a:t>
            </a:r>
            <a:r>
              <a:rPr dirty="0" spc="-30"/>
              <a:t> </a:t>
            </a:r>
            <a:r>
              <a:rPr dirty="0" spc="35"/>
              <a:t>Wu,</a:t>
            </a:r>
            <a:r>
              <a:rPr dirty="0" spc="-25"/>
              <a:t> </a:t>
            </a:r>
            <a:r>
              <a:rPr dirty="0" spc="100"/>
              <a:t>Toward</a:t>
            </a:r>
            <a:r>
              <a:rPr dirty="0" spc="-25"/>
              <a:t> </a:t>
            </a:r>
            <a:r>
              <a:rPr dirty="0" spc="110"/>
              <a:t>fiber-,</a:t>
            </a:r>
            <a:r>
              <a:rPr dirty="0" spc="-30"/>
              <a:t> </a:t>
            </a:r>
            <a:r>
              <a:rPr dirty="0" spc="100"/>
              <a:t>paper-,</a:t>
            </a:r>
            <a:r>
              <a:rPr dirty="0" spc="-25"/>
              <a:t> </a:t>
            </a:r>
            <a:r>
              <a:rPr dirty="0" spc="114"/>
              <a:t>and</a:t>
            </a:r>
            <a:r>
              <a:rPr dirty="0" spc="-30"/>
              <a:t> </a:t>
            </a:r>
            <a:r>
              <a:rPr dirty="0" spc="110"/>
              <a:t>foam-based</a:t>
            </a:r>
            <a:r>
              <a:rPr dirty="0" spc="-25"/>
              <a:t> </a:t>
            </a:r>
            <a:r>
              <a:rPr dirty="0" spc="110"/>
              <a:t>flexible</a:t>
            </a:r>
            <a:r>
              <a:rPr dirty="0" spc="-25"/>
              <a:t> </a:t>
            </a:r>
            <a:r>
              <a:rPr dirty="0" spc="114"/>
              <a:t>solid-state</a:t>
            </a:r>
            <a:r>
              <a:rPr dirty="0" spc="-30"/>
              <a:t> </a:t>
            </a:r>
            <a:r>
              <a:rPr dirty="0" spc="105"/>
              <a:t>supercapacitors:</a:t>
            </a:r>
            <a:r>
              <a:rPr dirty="0" spc="-25"/>
              <a:t> </a:t>
            </a:r>
            <a:r>
              <a:rPr dirty="0" spc="130"/>
              <a:t>electrode</a:t>
            </a:r>
            <a:r>
              <a:rPr dirty="0" spc="-30"/>
              <a:t> </a:t>
            </a:r>
            <a:r>
              <a:rPr dirty="0" spc="105"/>
              <a:t>materials</a:t>
            </a:r>
            <a:r>
              <a:rPr dirty="0" spc="-25"/>
              <a:t> </a:t>
            </a:r>
            <a:r>
              <a:rPr dirty="0" spc="114"/>
              <a:t>and</a:t>
            </a:r>
            <a:r>
              <a:rPr dirty="0" spc="-25"/>
              <a:t> </a:t>
            </a:r>
            <a:r>
              <a:rPr dirty="0" spc="105"/>
              <a:t>device </a:t>
            </a:r>
            <a:r>
              <a:rPr dirty="0" spc="-490"/>
              <a:t> </a:t>
            </a:r>
            <a:r>
              <a:rPr dirty="0" spc="60"/>
              <a:t>designs,</a:t>
            </a:r>
            <a:r>
              <a:rPr dirty="0" spc="-35"/>
              <a:t> </a:t>
            </a:r>
            <a:r>
              <a:rPr dirty="0" spc="80"/>
              <a:t>Nanoscale</a:t>
            </a:r>
            <a:r>
              <a:rPr dirty="0" spc="-35"/>
              <a:t> </a:t>
            </a:r>
            <a:r>
              <a:rPr dirty="0" spc="-30"/>
              <a:t>11</a:t>
            </a:r>
            <a:r>
              <a:rPr dirty="0" spc="-35"/>
              <a:t> </a:t>
            </a:r>
            <a:r>
              <a:rPr dirty="0" spc="10"/>
              <a:t>(15)</a:t>
            </a:r>
            <a:r>
              <a:rPr dirty="0" spc="-35"/>
              <a:t> </a:t>
            </a:r>
            <a:r>
              <a:rPr dirty="0" spc="75"/>
              <a:t>(2019)</a:t>
            </a:r>
            <a:r>
              <a:rPr dirty="0" spc="-35"/>
              <a:t> </a:t>
            </a:r>
            <a:r>
              <a:rPr dirty="0" spc="114"/>
              <a:t>7041–7061,</a:t>
            </a:r>
            <a:r>
              <a:rPr dirty="0" spc="-35"/>
              <a:t> </a:t>
            </a:r>
            <a:r>
              <a:rPr dirty="0" spc="125"/>
              <a:t>https://doi.org/10.1039/c8nr10301a.</a:t>
            </a:r>
          </a:p>
          <a:p>
            <a:pPr marL="4774565" marR="5080" indent="-4344670">
              <a:lnSpc>
                <a:spcPct val="118000"/>
              </a:lnSpc>
              <a:spcBef>
                <a:spcPts val="5"/>
              </a:spcBef>
            </a:pPr>
            <a:r>
              <a:rPr dirty="0" spc="50"/>
              <a:t>J.</a:t>
            </a:r>
            <a:r>
              <a:rPr dirty="0" spc="-30"/>
              <a:t> </a:t>
            </a:r>
            <a:r>
              <a:rPr dirty="0" spc="45"/>
              <a:t>Liang,</a:t>
            </a:r>
            <a:r>
              <a:rPr dirty="0" spc="-30"/>
              <a:t> </a:t>
            </a:r>
            <a:r>
              <a:rPr dirty="0" spc="15"/>
              <a:t>B.</a:t>
            </a:r>
            <a:r>
              <a:rPr dirty="0" spc="-30"/>
              <a:t> </a:t>
            </a:r>
            <a:r>
              <a:rPr dirty="0" spc="40"/>
              <a:t>Tian,</a:t>
            </a:r>
            <a:r>
              <a:rPr dirty="0" spc="-25"/>
              <a:t> </a:t>
            </a:r>
            <a:r>
              <a:rPr dirty="0" spc="-55"/>
              <a:t>S.</a:t>
            </a:r>
            <a:r>
              <a:rPr dirty="0" spc="-30"/>
              <a:t> </a:t>
            </a:r>
            <a:r>
              <a:rPr dirty="0" spc="35"/>
              <a:t>Li,</a:t>
            </a:r>
            <a:r>
              <a:rPr dirty="0" spc="-30"/>
              <a:t> </a:t>
            </a:r>
            <a:r>
              <a:rPr dirty="0" spc="-20"/>
              <a:t>C.</a:t>
            </a:r>
            <a:r>
              <a:rPr dirty="0" spc="-25"/>
              <a:t> </a:t>
            </a:r>
            <a:r>
              <a:rPr dirty="0" spc="60"/>
              <a:t>Jiang,</a:t>
            </a:r>
            <a:r>
              <a:rPr dirty="0" spc="-30"/>
              <a:t> </a:t>
            </a:r>
            <a:r>
              <a:rPr dirty="0" spc="-10"/>
              <a:t>W.</a:t>
            </a:r>
            <a:r>
              <a:rPr dirty="0" spc="-30"/>
              <a:t> </a:t>
            </a:r>
            <a:r>
              <a:rPr dirty="0" spc="35"/>
              <a:t>Wu,</a:t>
            </a:r>
            <a:r>
              <a:rPr dirty="0" spc="-25"/>
              <a:t> </a:t>
            </a:r>
            <a:r>
              <a:rPr dirty="0" spc="135"/>
              <a:t>All-printed</a:t>
            </a:r>
            <a:r>
              <a:rPr dirty="0" spc="-30"/>
              <a:t> </a:t>
            </a:r>
            <a:r>
              <a:rPr dirty="0" spc="80"/>
              <a:t>MnHCF-MnOx-based</a:t>
            </a:r>
            <a:r>
              <a:rPr dirty="0" spc="-30"/>
              <a:t> </a:t>
            </a:r>
            <a:r>
              <a:rPr dirty="0" spc="120"/>
              <a:t>highperformance</a:t>
            </a:r>
            <a:r>
              <a:rPr dirty="0" spc="-30"/>
              <a:t> </a:t>
            </a:r>
            <a:r>
              <a:rPr dirty="0" spc="110"/>
              <a:t>flexible</a:t>
            </a:r>
            <a:r>
              <a:rPr dirty="0" spc="-25"/>
              <a:t> </a:t>
            </a:r>
            <a:r>
              <a:rPr dirty="0" spc="105"/>
              <a:t>supercapacitors,</a:t>
            </a:r>
            <a:r>
              <a:rPr dirty="0" spc="-30"/>
              <a:t> </a:t>
            </a:r>
            <a:r>
              <a:rPr dirty="0" spc="85"/>
              <a:t>Adv.</a:t>
            </a:r>
            <a:r>
              <a:rPr dirty="0" spc="-30"/>
              <a:t> </a:t>
            </a:r>
            <a:r>
              <a:rPr dirty="0" spc="70"/>
              <a:t>Energy</a:t>
            </a:r>
            <a:r>
              <a:rPr dirty="0" spc="-25"/>
              <a:t> </a:t>
            </a:r>
            <a:r>
              <a:rPr dirty="0" spc="110"/>
              <a:t>Mater. </a:t>
            </a:r>
            <a:r>
              <a:rPr dirty="0" spc="-490"/>
              <a:t> </a:t>
            </a:r>
            <a:r>
              <a:rPr dirty="0" spc="135"/>
              <a:t>10</a:t>
            </a:r>
            <a:r>
              <a:rPr dirty="0" spc="-35"/>
              <a:t> </a:t>
            </a:r>
            <a:r>
              <a:rPr dirty="0" spc="-10"/>
              <a:t>(12)</a:t>
            </a:r>
            <a:r>
              <a:rPr dirty="0" spc="-35"/>
              <a:t> </a:t>
            </a:r>
            <a:r>
              <a:rPr dirty="0" spc="80"/>
              <a:t>(2020),</a:t>
            </a:r>
            <a:r>
              <a:rPr dirty="0" spc="-35"/>
              <a:t> </a:t>
            </a:r>
            <a:r>
              <a:rPr dirty="0" spc="160"/>
              <a:t>https://</a:t>
            </a:r>
            <a:r>
              <a:rPr dirty="0" spc="-30"/>
              <a:t> </a:t>
            </a:r>
            <a:r>
              <a:rPr dirty="0" spc="120"/>
              <a:t>doi.org/10.1002/aenm.202000022.</a:t>
            </a:r>
          </a:p>
          <a:p>
            <a:pPr marL="4819650" marR="156210" indent="-4238625">
              <a:lnSpc>
                <a:spcPct val="118000"/>
              </a:lnSpc>
            </a:pPr>
            <a:r>
              <a:rPr dirty="0" spc="135"/>
              <a:t>]</a:t>
            </a:r>
            <a:r>
              <a:rPr dirty="0" spc="-35"/>
              <a:t> </a:t>
            </a:r>
            <a:r>
              <a:rPr dirty="0" spc="50"/>
              <a:t>J.</a:t>
            </a:r>
            <a:r>
              <a:rPr dirty="0" spc="-30"/>
              <a:t> </a:t>
            </a:r>
            <a:r>
              <a:rPr dirty="0" spc="65"/>
              <a:t>Du,</a:t>
            </a:r>
            <a:r>
              <a:rPr dirty="0" spc="-30"/>
              <a:t> </a:t>
            </a:r>
            <a:r>
              <a:rPr dirty="0" spc="10"/>
              <a:t>L.</a:t>
            </a:r>
            <a:r>
              <a:rPr dirty="0" spc="-30"/>
              <a:t> </a:t>
            </a:r>
            <a:r>
              <a:rPr dirty="0" spc="55"/>
              <a:t>Liu,</a:t>
            </a:r>
            <a:r>
              <a:rPr dirty="0" spc="-30"/>
              <a:t> </a:t>
            </a:r>
            <a:r>
              <a:rPr dirty="0" spc="-45"/>
              <a:t>Z.</a:t>
            </a:r>
            <a:r>
              <a:rPr dirty="0" spc="-30"/>
              <a:t> </a:t>
            </a:r>
            <a:r>
              <a:rPr dirty="0" spc="65"/>
              <a:t>Hu,</a:t>
            </a:r>
            <a:r>
              <a:rPr dirty="0" spc="-30"/>
              <a:t> </a:t>
            </a:r>
            <a:r>
              <a:rPr dirty="0" spc="-50"/>
              <a:t>Y.</a:t>
            </a:r>
            <a:r>
              <a:rPr dirty="0" spc="-30"/>
              <a:t> </a:t>
            </a:r>
            <a:r>
              <a:rPr dirty="0" spc="10"/>
              <a:t>Yu,</a:t>
            </a:r>
            <a:r>
              <a:rPr dirty="0" spc="-30"/>
              <a:t> </a:t>
            </a:r>
            <a:r>
              <a:rPr dirty="0" spc="-50"/>
              <a:t>Y.</a:t>
            </a:r>
            <a:r>
              <a:rPr dirty="0" spc="-30"/>
              <a:t> </a:t>
            </a:r>
            <a:r>
              <a:rPr dirty="0" spc="40"/>
              <a:t>Zhang,</a:t>
            </a:r>
            <a:r>
              <a:rPr dirty="0" spc="-30"/>
              <a:t> </a:t>
            </a:r>
            <a:r>
              <a:rPr dirty="0" spc="-55"/>
              <a:t>S.</a:t>
            </a:r>
            <a:r>
              <a:rPr dirty="0" spc="-30"/>
              <a:t> </a:t>
            </a:r>
            <a:r>
              <a:rPr dirty="0" spc="80"/>
              <a:t>Hou,</a:t>
            </a:r>
            <a:r>
              <a:rPr dirty="0" spc="-30"/>
              <a:t> </a:t>
            </a:r>
            <a:r>
              <a:rPr dirty="0"/>
              <a:t>A.</a:t>
            </a:r>
            <a:r>
              <a:rPr dirty="0" spc="-30"/>
              <a:t> </a:t>
            </a:r>
            <a:r>
              <a:rPr dirty="0" spc="60"/>
              <a:t>Chen,</a:t>
            </a:r>
            <a:r>
              <a:rPr dirty="0" spc="-30"/>
              <a:t> </a:t>
            </a:r>
            <a:r>
              <a:rPr dirty="0" spc="125"/>
              <a:t>Raw-cotton-derived</a:t>
            </a:r>
            <a:r>
              <a:rPr dirty="0" spc="-30"/>
              <a:t> </a:t>
            </a:r>
            <a:r>
              <a:rPr dirty="0" spc="140"/>
              <a:t>n-doped</a:t>
            </a:r>
            <a:r>
              <a:rPr dirty="0" spc="-35"/>
              <a:t> </a:t>
            </a:r>
            <a:r>
              <a:rPr dirty="0" spc="130"/>
              <a:t>carbon</a:t>
            </a:r>
            <a:r>
              <a:rPr dirty="0" spc="-30"/>
              <a:t> </a:t>
            </a:r>
            <a:r>
              <a:rPr dirty="0" spc="140"/>
              <a:t>fiber</a:t>
            </a:r>
            <a:r>
              <a:rPr dirty="0" spc="-30"/>
              <a:t> </a:t>
            </a:r>
            <a:r>
              <a:rPr dirty="0" spc="80"/>
              <a:t>aerogel</a:t>
            </a:r>
            <a:r>
              <a:rPr dirty="0" spc="-30"/>
              <a:t> </a:t>
            </a:r>
            <a:r>
              <a:rPr dirty="0" spc="15"/>
              <a:t>as</a:t>
            </a:r>
            <a:r>
              <a:rPr dirty="0" spc="-30"/>
              <a:t> </a:t>
            </a:r>
            <a:r>
              <a:rPr dirty="0" spc="80"/>
              <a:t>an</a:t>
            </a:r>
            <a:r>
              <a:rPr dirty="0" spc="-30"/>
              <a:t> </a:t>
            </a:r>
            <a:r>
              <a:rPr dirty="0" spc="135"/>
              <a:t>efficient</a:t>
            </a:r>
            <a:r>
              <a:rPr dirty="0" spc="-30"/>
              <a:t> </a:t>
            </a:r>
            <a:r>
              <a:rPr dirty="0" spc="130"/>
              <a:t>electrode</a:t>
            </a:r>
            <a:r>
              <a:rPr dirty="0" spc="-30"/>
              <a:t> </a:t>
            </a:r>
            <a:r>
              <a:rPr dirty="0" spc="175"/>
              <a:t>for </a:t>
            </a:r>
            <a:r>
              <a:rPr dirty="0" spc="-490"/>
              <a:t> </a:t>
            </a:r>
            <a:r>
              <a:rPr dirty="0" spc="120"/>
              <a:t>electrochemical</a:t>
            </a:r>
            <a:r>
              <a:rPr dirty="0" spc="-35"/>
              <a:t> </a:t>
            </a:r>
            <a:r>
              <a:rPr dirty="0" spc="100"/>
              <a:t>capacitors,</a:t>
            </a:r>
            <a:r>
              <a:rPr dirty="0" spc="-35"/>
              <a:t> </a:t>
            </a:r>
            <a:r>
              <a:rPr dirty="0" spc="-30"/>
              <a:t>ACS</a:t>
            </a:r>
            <a:r>
              <a:rPr dirty="0" spc="-35"/>
              <a:t> </a:t>
            </a:r>
            <a:r>
              <a:rPr dirty="0" spc="65"/>
              <a:t>Sustain.</a:t>
            </a:r>
            <a:r>
              <a:rPr dirty="0" spc="-35"/>
              <a:t> </a:t>
            </a:r>
            <a:r>
              <a:rPr dirty="0" spc="65"/>
              <a:t>Chem.</a:t>
            </a:r>
            <a:r>
              <a:rPr dirty="0" spc="-35"/>
              <a:t> </a:t>
            </a:r>
            <a:r>
              <a:rPr dirty="0" spc="5"/>
              <a:t>Eng.</a:t>
            </a:r>
            <a:r>
              <a:rPr dirty="0" spc="-30"/>
              <a:t> </a:t>
            </a:r>
            <a:r>
              <a:rPr dirty="0" spc="185"/>
              <a:t>6</a:t>
            </a:r>
            <a:r>
              <a:rPr dirty="0" spc="-35"/>
              <a:t> </a:t>
            </a:r>
            <a:r>
              <a:rPr dirty="0" spc="15"/>
              <a:t>(3)</a:t>
            </a:r>
          </a:p>
          <a:p>
            <a:pPr marL="2112645" marR="108585" indent="-1579245">
              <a:lnSpc>
                <a:spcPct val="118000"/>
              </a:lnSpc>
            </a:pPr>
            <a:r>
              <a:rPr dirty="0" spc="70"/>
              <a:t>M.</a:t>
            </a:r>
            <a:r>
              <a:rPr dirty="0" spc="-30"/>
              <a:t> </a:t>
            </a:r>
            <a:r>
              <a:rPr dirty="0" spc="40"/>
              <a:t>Wagih,</a:t>
            </a:r>
            <a:r>
              <a:rPr dirty="0" spc="-25"/>
              <a:t> </a:t>
            </a:r>
            <a:r>
              <a:rPr dirty="0"/>
              <a:t>A.</a:t>
            </a:r>
            <a:r>
              <a:rPr dirty="0" spc="-25"/>
              <a:t> </a:t>
            </a:r>
            <a:r>
              <a:rPr dirty="0" spc="90"/>
              <a:t>Komolafe,</a:t>
            </a:r>
            <a:r>
              <a:rPr dirty="0" spc="-25"/>
              <a:t> </a:t>
            </a:r>
            <a:r>
              <a:rPr dirty="0" spc="35"/>
              <a:t>N.</a:t>
            </a:r>
            <a:r>
              <a:rPr dirty="0" spc="-25"/>
              <a:t> </a:t>
            </a:r>
            <a:r>
              <a:rPr dirty="0" spc="90"/>
              <a:t>Hillier,</a:t>
            </a:r>
            <a:r>
              <a:rPr dirty="0" spc="-25"/>
              <a:t> </a:t>
            </a:r>
            <a:r>
              <a:rPr dirty="0" spc="110"/>
              <a:t>Screen-printable</a:t>
            </a:r>
            <a:r>
              <a:rPr dirty="0" spc="-25"/>
              <a:t> </a:t>
            </a:r>
            <a:r>
              <a:rPr dirty="0" spc="110"/>
              <a:t>flexible</a:t>
            </a:r>
            <a:r>
              <a:rPr dirty="0" spc="-25"/>
              <a:t> </a:t>
            </a:r>
            <a:r>
              <a:rPr dirty="0" spc="110"/>
              <a:t>textile-based</a:t>
            </a:r>
            <a:r>
              <a:rPr dirty="0" spc="-25"/>
              <a:t> </a:t>
            </a:r>
            <a:r>
              <a:rPr dirty="0" spc="140"/>
              <a:t>ultrabroadband</a:t>
            </a:r>
            <a:r>
              <a:rPr dirty="0" spc="-25"/>
              <a:t> </a:t>
            </a:r>
            <a:r>
              <a:rPr dirty="0" spc="120"/>
              <a:t>millimeter-wave</a:t>
            </a:r>
            <a:r>
              <a:rPr dirty="0" spc="-25"/>
              <a:t> </a:t>
            </a:r>
            <a:r>
              <a:rPr dirty="0" spc="90"/>
              <a:t>DC-blocking</a:t>
            </a:r>
            <a:r>
              <a:rPr dirty="0" spc="-30"/>
              <a:t> </a:t>
            </a:r>
            <a:r>
              <a:rPr dirty="0" spc="105"/>
              <a:t>transmission </a:t>
            </a:r>
            <a:r>
              <a:rPr dirty="0" spc="-490"/>
              <a:t> </a:t>
            </a:r>
            <a:r>
              <a:rPr dirty="0" spc="85"/>
              <a:t>lines</a:t>
            </a:r>
            <a:r>
              <a:rPr dirty="0" spc="-35"/>
              <a:t> </a:t>
            </a:r>
            <a:r>
              <a:rPr dirty="0" spc="90"/>
              <a:t>based</a:t>
            </a:r>
            <a:r>
              <a:rPr dirty="0" spc="-35"/>
              <a:t> </a:t>
            </a:r>
            <a:r>
              <a:rPr dirty="0" spc="135"/>
              <a:t>on</a:t>
            </a:r>
            <a:r>
              <a:rPr dirty="0" spc="-35"/>
              <a:t> </a:t>
            </a:r>
            <a:r>
              <a:rPr dirty="0" spc="140"/>
              <a:t>microstripembedded</a:t>
            </a:r>
            <a:r>
              <a:rPr dirty="0" spc="-30"/>
              <a:t> </a:t>
            </a:r>
            <a:r>
              <a:rPr dirty="0" spc="155"/>
              <a:t>printed</a:t>
            </a:r>
            <a:r>
              <a:rPr dirty="0" spc="-35"/>
              <a:t> </a:t>
            </a:r>
            <a:r>
              <a:rPr dirty="0" spc="100"/>
              <a:t>capacitors,</a:t>
            </a:r>
            <a:r>
              <a:rPr dirty="0" spc="-35"/>
              <a:t> </a:t>
            </a:r>
            <a:r>
              <a:rPr dirty="0" spc="-65"/>
              <a:t>IEEE</a:t>
            </a:r>
            <a:r>
              <a:rPr dirty="0" spc="-30"/>
              <a:t> </a:t>
            </a:r>
            <a:r>
              <a:rPr dirty="0" spc="50"/>
              <a:t>J.</a:t>
            </a:r>
            <a:r>
              <a:rPr dirty="0" spc="-35"/>
              <a:t> </a:t>
            </a:r>
            <a:r>
              <a:rPr dirty="0" spc="105"/>
              <a:t>Microwaves</a:t>
            </a:r>
            <a:r>
              <a:rPr dirty="0" spc="-35"/>
              <a:t> </a:t>
            </a:r>
            <a:r>
              <a:rPr dirty="0" spc="5"/>
              <a:t>2</a:t>
            </a:r>
            <a:r>
              <a:rPr dirty="0" spc="-35"/>
              <a:t> </a:t>
            </a:r>
            <a:r>
              <a:rPr dirty="0" spc="-15"/>
              <a:t>(1)</a:t>
            </a:r>
            <a:r>
              <a:rPr dirty="0" spc="-30"/>
              <a:t> </a:t>
            </a:r>
            <a:r>
              <a:rPr dirty="0" spc="50"/>
              <a:t>(2022)</a:t>
            </a:r>
            <a:r>
              <a:rPr dirty="0" spc="-35"/>
              <a:t> </a:t>
            </a:r>
            <a:r>
              <a:rPr dirty="0" spc="80"/>
              <a:t>162–173,</a:t>
            </a:r>
            <a:r>
              <a:rPr dirty="0" spc="-35"/>
              <a:t> </a:t>
            </a:r>
            <a:r>
              <a:rPr dirty="0" spc="160"/>
              <a:t>https://</a:t>
            </a:r>
          </a:p>
          <a:p>
            <a:pPr marL="6142355">
              <a:lnSpc>
                <a:spcPct val="100000"/>
              </a:lnSpc>
              <a:spcBef>
                <a:spcPts val="409"/>
              </a:spcBef>
            </a:pPr>
            <a:r>
              <a:rPr dirty="0" spc="80"/>
              <a:t>doi.org/10.1109/jmw.2021.3126927.</a:t>
            </a:r>
          </a:p>
          <a:p>
            <a:pPr marL="1845310" marR="309245" indent="-1110615">
              <a:lnSpc>
                <a:spcPct val="118000"/>
              </a:lnSpc>
            </a:pPr>
            <a:r>
              <a:rPr dirty="0" spc="30"/>
              <a:t>H.</a:t>
            </a:r>
            <a:r>
              <a:rPr dirty="0" spc="-30"/>
              <a:t> </a:t>
            </a:r>
            <a:r>
              <a:rPr dirty="0" spc="35"/>
              <a:t>Wu,</a:t>
            </a:r>
            <a:r>
              <a:rPr dirty="0" spc="-30"/>
              <a:t> </a:t>
            </a:r>
            <a:r>
              <a:rPr dirty="0" spc="50"/>
              <a:t>J.</a:t>
            </a:r>
            <a:r>
              <a:rPr dirty="0" spc="-25"/>
              <a:t> </a:t>
            </a:r>
            <a:r>
              <a:rPr dirty="0" spc="40"/>
              <a:t>Bi,</a:t>
            </a:r>
            <a:r>
              <a:rPr dirty="0" spc="-30"/>
              <a:t> </a:t>
            </a:r>
            <a:r>
              <a:rPr dirty="0" spc="-50"/>
              <a:t>Y.</a:t>
            </a:r>
            <a:r>
              <a:rPr dirty="0" spc="-25"/>
              <a:t> </a:t>
            </a:r>
            <a:r>
              <a:rPr dirty="0" spc="35"/>
              <a:t>Li,</a:t>
            </a:r>
            <a:r>
              <a:rPr dirty="0" spc="-30"/>
              <a:t> </a:t>
            </a:r>
            <a:r>
              <a:rPr dirty="0" spc="10"/>
              <a:t>L.</a:t>
            </a:r>
            <a:r>
              <a:rPr dirty="0" spc="-30"/>
              <a:t> </a:t>
            </a:r>
            <a:r>
              <a:rPr dirty="0" spc="30"/>
              <a:t>Wang,</a:t>
            </a:r>
            <a:r>
              <a:rPr dirty="0" spc="-25"/>
              <a:t> </a:t>
            </a:r>
            <a:r>
              <a:rPr dirty="0" spc="-35"/>
              <a:t>X.</a:t>
            </a:r>
            <a:r>
              <a:rPr dirty="0" spc="-30"/>
              <a:t> </a:t>
            </a:r>
            <a:r>
              <a:rPr dirty="0" spc="30"/>
              <a:t>Pang,</a:t>
            </a:r>
            <a:r>
              <a:rPr dirty="0" spc="-25"/>
              <a:t> </a:t>
            </a:r>
            <a:r>
              <a:rPr dirty="0" spc="-20"/>
              <a:t>C.</a:t>
            </a:r>
            <a:r>
              <a:rPr dirty="0" spc="-30"/>
              <a:t> </a:t>
            </a:r>
            <a:r>
              <a:rPr dirty="0" spc="50"/>
              <a:t>Xiong,</a:t>
            </a:r>
            <a:r>
              <a:rPr dirty="0" spc="-25"/>
              <a:t> </a:t>
            </a:r>
            <a:r>
              <a:rPr dirty="0" spc="-45"/>
              <a:t>Z.</a:t>
            </a:r>
            <a:r>
              <a:rPr dirty="0" spc="-30"/>
              <a:t> </a:t>
            </a:r>
            <a:r>
              <a:rPr dirty="0" spc="35"/>
              <a:t>Li,</a:t>
            </a:r>
            <a:r>
              <a:rPr dirty="0" spc="-30"/>
              <a:t> </a:t>
            </a:r>
            <a:r>
              <a:rPr dirty="0" spc="120"/>
              <a:t>Low-cost</a:t>
            </a:r>
            <a:r>
              <a:rPr dirty="0" spc="-25"/>
              <a:t> </a:t>
            </a:r>
            <a:r>
              <a:rPr dirty="0" spc="114"/>
              <a:t>and</a:t>
            </a:r>
            <a:r>
              <a:rPr dirty="0" spc="-30"/>
              <a:t> </a:t>
            </a:r>
            <a:r>
              <a:rPr dirty="0" spc="125"/>
              <a:t>low-density</a:t>
            </a:r>
            <a:r>
              <a:rPr dirty="0" spc="-25"/>
              <a:t> </a:t>
            </a:r>
            <a:r>
              <a:rPr dirty="0" spc="105"/>
              <a:t>carbonized</a:t>
            </a:r>
            <a:r>
              <a:rPr dirty="0" spc="-30"/>
              <a:t> </a:t>
            </a:r>
            <a:r>
              <a:rPr dirty="0" spc="100"/>
              <a:t>facial</a:t>
            </a:r>
            <a:r>
              <a:rPr dirty="0" spc="-25"/>
              <a:t> </a:t>
            </a:r>
            <a:r>
              <a:rPr dirty="0" spc="90"/>
              <a:t>tissue</a:t>
            </a:r>
            <a:r>
              <a:rPr dirty="0" spc="-30"/>
              <a:t> </a:t>
            </a:r>
            <a:r>
              <a:rPr dirty="0" spc="145"/>
              <a:t>supported</a:t>
            </a:r>
            <a:r>
              <a:rPr dirty="0" spc="-30"/>
              <a:t> </a:t>
            </a:r>
            <a:r>
              <a:rPr dirty="0" spc="150"/>
              <a:t>uniform</a:t>
            </a:r>
            <a:r>
              <a:rPr dirty="0" spc="-25"/>
              <a:t> </a:t>
            </a:r>
            <a:r>
              <a:rPr dirty="0" spc="45"/>
              <a:t>NiCo2S4 </a:t>
            </a:r>
            <a:r>
              <a:rPr dirty="0" spc="-490"/>
              <a:t> </a:t>
            </a:r>
            <a:r>
              <a:rPr dirty="0" spc="120"/>
              <a:t>nanotubes</a:t>
            </a:r>
            <a:r>
              <a:rPr dirty="0" spc="-35"/>
              <a:t> </a:t>
            </a:r>
            <a:r>
              <a:rPr dirty="0" spc="170"/>
              <a:t>for</a:t>
            </a:r>
            <a:r>
              <a:rPr dirty="0" spc="-30"/>
              <a:t> </a:t>
            </a:r>
            <a:r>
              <a:rPr dirty="0" spc="95"/>
              <a:t>high</a:t>
            </a:r>
            <a:r>
              <a:rPr dirty="0" spc="-35"/>
              <a:t> </a:t>
            </a:r>
            <a:r>
              <a:rPr dirty="0" spc="120"/>
              <a:t>capacity</a:t>
            </a:r>
            <a:r>
              <a:rPr dirty="0" spc="-35"/>
              <a:t> </a:t>
            </a:r>
            <a:r>
              <a:rPr dirty="0" spc="110"/>
              <a:t>flexible</a:t>
            </a:r>
            <a:r>
              <a:rPr dirty="0" spc="-30"/>
              <a:t> </a:t>
            </a:r>
            <a:r>
              <a:rPr dirty="0" spc="114"/>
              <a:t>solid-state</a:t>
            </a:r>
            <a:r>
              <a:rPr dirty="0" spc="-35"/>
              <a:t> </a:t>
            </a:r>
            <a:r>
              <a:rPr dirty="0" spc="105"/>
              <a:t>supercapacitors,</a:t>
            </a:r>
            <a:r>
              <a:rPr dirty="0" spc="-30"/>
              <a:t> </a:t>
            </a:r>
            <a:r>
              <a:rPr dirty="0" spc="50"/>
              <a:t>J.</a:t>
            </a:r>
            <a:r>
              <a:rPr dirty="0" spc="-35"/>
              <a:t> </a:t>
            </a:r>
            <a:r>
              <a:rPr dirty="0" spc="114"/>
              <a:t>Materiomics</a:t>
            </a:r>
            <a:r>
              <a:rPr dirty="0" spc="-30"/>
              <a:t> </a:t>
            </a:r>
            <a:r>
              <a:rPr dirty="0" spc="-105"/>
              <a:t>7</a:t>
            </a:r>
            <a:r>
              <a:rPr dirty="0" spc="-35"/>
              <a:t> </a:t>
            </a:r>
            <a:r>
              <a:rPr dirty="0" spc="-15"/>
              <a:t>(1)</a:t>
            </a:r>
            <a:r>
              <a:rPr dirty="0" spc="-30"/>
              <a:t> </a:t>
            </a:r>
            <a:r>
              <a:rPr dirty="0" spc="45"/>
              <a:t>(2021)</a:t>
            </a:r>
            <a:r>
              <a:rPr dirty="0" spc="-35"/>
              <a:t> </a:t>
            </a:r>
            <a:r>
              <a:rPr dirty="0" spc="114"/>
              <a:t>166–176,</a:t>
            </a:r>
            <a:r>
              <a:rPr dirty="0" spc="-30"/>
              <a:t> </a:t>
            </a:r>
            <a:r>
              <a:rPr dirty="0" spc="160"/>
              <a:t>https://</a:t>
            </a:r>
          </a:p>
          <a:p>
            <a:pPr marL="6078855">
              <a:lnSpc>
                <a:spcPct val="100000"/>
              </a:lnSpc>
              <a:spcBef>
                <a:spcPts val="409"/>
              </a:spcBef>
            </a:pPr>
            <a:r>
              <a:rPr dirty="0" spc="105"/>
              <a:t>doi.org/10.1016/j.jmat.2020.06.011.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98162" y="5803479"/>
            <a:ext cx="6490335" cy="4483735"/>
          </a:xfrm>
          <a:custGeom>
            <a:avLst/>
            <a:gdLst/>
            <a:ahLst/>
            <a:cxnLst/>
            <a:rect l="l" t="t" r="r" b="b"/>
            <a:pathLst>
              <a:path w="6490334" h="4483734">
                <a:moveTo>
                  <a:pt x="1847115" y="0"/>
                </a:moveTo>
                <a:lnTo>
                  <a:pt x="5541605" y="0"/>
                </a:lnTo>
                <a:lnTo>
                  <a:pt x="6489837" y="1642402"/>
                </a:lnTo>
                <a:lnTo>
                  <a:pt x="6489837" y="4483520"/>
                </a:lnTo>
                <a:lnTo>
                  <a:pt x="741520" y="4483520"/>
                </a:lnTo>
                <a:lnTo>
                  <a:pt x="0" y="3199334"/>
                </a:lnTo>
                <a:lnTo>
                  <a:pt x="1847115" y="0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387943" y="430608"/>
            <a:ext cx="3900170" cy="4570095"/>
          </a:xfrm>
          <a:custGeom>
            <a:avLst/>
            <a:gdLst/>
            <a:ahLst/>
            <a:cxnLst/>
            <a:rect l="l" t="t" r="r" b="b"/>
            <a:pathLst>
              <a:path w="3900169" h="4570095">
                <a:moveTo>
                  <a:pt x="1319191" y="0"/>
                </a:moveTo>
                <a:lnTo>
                  <a:pt x="3900055" y="0"/>
                </a:lnTo>
                <a:lnTo>
                  <a:pt x="3900055" y="4569861"/>
                </a:lnTo>
                <a:lnTo>
                  <a:pt x="1319376" y="4569861"/>
                </a:lnTo>
                <a:lnTo>
                  <a:pt x="0" y="2284930"/>
                </a:lnTo>
                <a:lnTo>
                  <a:pt x="1319191" y="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851" y="4324350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851" y="4838700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851" y="5353049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851" y="5867399"/>
            <a:ext cx="114300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5985" y="4033424"/>
            <a:ext cx="6882765" cy="208280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900" spc="-155" b="1">
                <a:latin typeface="Trebuchet MS"/>
                <a:cs typeface="Trebuchet MS"/>
              </a:rPr>
              <a:t>+</a:t>
            </a:r>
            <a:r>
              <a:rPr dirty="0" sz="2900" spc="-70" b="1">
                <a:latin typeface="Trebuchet MS"/>
                <a:cs typeface="Trebuchet MS"/>
              </a:rPr>
              <a:t>9</a:t>
            </a:r>
            <a:r>
              <a:rPr dirty="0" sz="2900" spc="-345" b="1">
                <a:latin typeface="Trebuchet MS"/>
                <a:cs typeface="Trebuchet MS"/>
              </a:rPr>
              <a:t>1</a:t>
            </a:r>
            <a:r>
              <a:rPr dirty="0" sz="2900" spc="-185" b="1">
                <a:latin typeface="Trebuchet MS"/>
                <a:cs typeface="Trebuchet MS"/>
              </a:rPr>
              <a:t> </a:t>
            </a:r>
            <a:r>
              <a:rPr dirty="0" sz="2900" spc="-340" b="1">
                <a:latin typeface="Trebuchet MS"/>
                <a:cs typeface="Trebuchet MS"/>
              </a:rPr>
              <a:t>7</a:t>
            </a:r>
            <a:r>
              <a:rPr dirty="0" sz="2900" spc="-195" b="1">
                <a:latin typeface="Trebuchet MS"/>
                <a:cs typeface="Trebuchet MS"/>
              </a:rPr>
              <a:t>2</a:t>
            </a:r>
            <a:r>
              <a:rPr dirty="0" sz="2900" spc="-70" b="1">
                <a:latin typeface="Trebuchet MS"/>
                <a:cs typeface="Trebuchet MS"/>
              </a:rPr>
              <a:t>9</a:t>
            </a:r>
            <a:r>
              <a:rPr dirty="0" sz="2900" spc="-55" b="1">
                <a:latin typeface="Trebuchet MS"/>
                <a:cs typeface="Trebuchet MS"/>
              </a:rPr>
              <a:t>4</a:t>
            </a:r>
            <a:r>
              <a:rPr dirty="0" sz="2900" spc="-350" b="1">
                <a:latin typeface="Trebuchet MS"/>
                <a:cs typeface="Trebuchet MS"/>
              </a:rPr>
              <a:t>1</a:t>
            </a:r>
            <a:r>
              <a:rPr dirty="0" sz="2900" spc="-140" b="1">
                <a:latin typeface="Trebuchet MS"/>
                <a:cs typeface="Trebuchet MS"/>
              </a:rPr>
              <a:t>5</a:t>
            </a:r>
            <a:r>
              <a:rPr dirty="0" sz="2900" spc="-190" b="1">
                <a:latin typeface="Trebuchet MS"/>
                <a:cs typeface="Trebuchet MS"/>
              </a:rPr>
              <a:t>33</a:t>
            </a:r>
            <a:r>
              <a:rPr dirty="0" sz="2900" spc="-70" b="1">
                <a:latin typeface="Trebuchet MS"/>
                <a:cs typeface="Trebuchet MS"/>
              </a:rPr>
              <a:t>9</a:t>
            </a:r>
            <a:r>
              <a:rPr dirty="0" sz="2900" spc="-190" b="1">
                <a:latin typeface="Trebuchet MS"/>
                <a:cs typeface="Trebuchet MS"/>
              </a:rPr>
              <a:t>2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900" spc="-25" b="1">
                <a:latin typeface="Trebuchet MS"/>
                <a:cs typeface="Trebuchet MS"/>
                <a:hlinkClick r:id="rId3"/>
              </a:rPr>
              <a:t>p.nandini@iitg.ac.in</a:t>
            </a:r>
            <a:endParaRPr sz="2900">
              <a:latin typeface="Trebuchet MS"/>
              <a:cs typeface="Trebuchet MS"/>
            </a:endParaRPr>
          </a:p>
          <a:p>
            <a:pPr marL="12700" marR="5080">
              <a:lnSpc>
                <a:spcPct val="116399"/>
              </a:lnSpc>
            </a:pPr>
            <a:r>
              <a:rPr dirty="0" sz="2900" spc="30" b="1">
                <a:latin typeface="Trebuchet MS"/>
                <a:cs typeface="Trebuchet MS"/>
              </a:rPr>
              <a:t>D</a:t>
            </a:r>
            <a:r>
              <a:rPr dirty="0" sz="2900" spc="-60" b="1">
                <a:latin typeface="Trebuchet MS"/>
                <a:cs typeface="Trebuchet MS"/>
              </a:rPr>
              <a:t>e</a:t>
            </a:r>
            <a:r>
              <a:rPr dirty="0" sz="2900" spc="45" b="1">
                <a:latin typeface="Trebuchet MS"/>
                <a:cs typeface="Trebuchet MS"/>
              </a:rPr>
              <a:t>p</a:t>
            </a:r>
            <a:r>
              <a:rPr dirty="0" sz="2900" spc="50" b="1">
                <a:latin typeface="Trebuchet MS"/>
                <a:cs typeface="Trebuchet MS"/>
              </a:rPr>
              <a:t>a</a:t>
            </a:r>
            <a:r>
              <a:rPr dirty="0" sz="2900" spc="-75" b="1">
                <a:latin typeface="Trebuchet MS"/>
                <a:cs typeface="Trebuchet MS"/>
              </a:rPr>
              <a:t>r</a:t>
            </a:r>
            <a:r>
              <a:rPr dirty="0" sz="2900" spc="-30" b="1">
                <a:latin typeface="Trebuchet MS"/>
                <a:cs typeface="Trebuchet MS"/>
              </a:rPr>
              <a:t>t</a:t>
            </a:r>
            <a:r>
              <a:rPr dirty="0" sz="2900" spc="-30" b="1">
                <a:latin typeface="Trebuchet MS"/>
                <a:cs typeface="Trebuchet MS"/>
              </a:rPr>
              <a:t>m</a:t>
            </a:r>
            <a:r>
              <a:rPr dirty="0" sz="2900" spc="-60" b="1">
                <a:latin typeface="Trebuchet MS"/>
                <a:cs typeface="Trebuchet MS"/>
              </a:rPr>
              <a:t>e</a:t>
            </a:r>
            <a:r>
              <a:rPr dirty="0" sz="2900" spc="-35" b="1">
                <a:latin typeface="Trebuchet MS"/>
                <a:cs typeface="Trebuchet MS"/>
              </a:rPr>
              <a:t>n</a:t>
            </a:r>
            <a:r>
              <a:rPr dirty="0" sz="2900" spc="-25" b="1">
                <a:latin typeface="Trebuchet MS"/>
                <a:cs typeface="Trebuchet MS"/>
              </a:rPr>
              <a:t>t</a:t>
            </a:r>
            <a:r>
              <a:rPr dirty="0" sz="2900" spc="-185" b="1">
                <a:latin typeface="Trebuchet MS"/>
                <a:cs typeface="Trebuchet MS"/>
              </a:rPr>
              <a:t> </a:t>
            </a:r>
            <a:r>
              <a:rPr dirty="0" sz="2900" spc="55" b="1">
                <a:latin typeface="Trebuchet MS"/>
                <a:cs typeface="Trebuchet MS"/>
              </a:rPr>
              <a:t>o</a:t>
            </a:r>
            <a:r>
              <a:rPr dirty="0" sz="2900" spc="-35" b="1">
                <a:latin typeface="Trebuchet MS"/>
                <a:cs typeface="Trebuchet MS"/>
              </a:rPr>
              <a:t>f</a:t>
            </a:r>
            <a:r>
              <a:rPr dirty="0" sz="2900" spc="-185" b="1">
                <a:latin typeface="Trebuchet MS"/>
                <a:cs typeface="Trebuchet MS"/>
              </a:rPr>
              <a:t> </a:t>
            </a:r>
            <a:r>
              <a:rPr dirty="0" sz="2900" spc="-100" b="1">
                <a:latin typeface="Trebuchet MS"/>
                <a:cs typeface="Trebuchet MS"/>
              </a:rPr>
              <a:t>C</a:t>
            </a:r>
            <a:r>
              <a:rPr dirty="0" sz="2900" spc="-40" b="1">
                <a:latin typeface="Trebuchet MS"/>
                <a:cs typeface="Trebuchet MS"/>
              </a:rPr>
              <a:t>h</a:t>
            </a:r>
            <a:r>
              <a:rPr dirty="0" sz="2900" spc="-60" b="1">
                <a:latin typeface="Trebuchet MS"/>
                <a:cs typeface="Trebuchet MS"/>
              </a:rPr>
              <a:t>e</a:t>
            </a:r>
            <a:r>
              <a:rPr dirty="0" sz="2900" spc="-30" b="1">
                <a:latin typeface="Trebuchet MS"/>
                <a:cs typeface="Trebuchet MS"/>
              </a:rPr>
              <a:t>m</a:t>
            </a:r>
            <a:r>
              <a:rPr dirty="0" sz="2900" spc="-50" b="1">
                <a:latin typeface="Trebuchet MS"/>
                <a:cs typeface="Trebuchet MS"/>
              </a:rPr>
              <a:t>i</a:t>
            </a:r>
            <a:r>
              <a:rPr dirty="0" sz="2900" spc="-90" b="1">
                <a:latin typeface="Trebuchet MS"/>
                <a:cs typeface="Trebuchet MS"/>
              </a:rPr>
              <a:t>c</a:t>
            </a:r>
            <a:r>
              <a:rPr dirty="0" sz="2900" spc="50" b="1">
                <a:latin typeface="Trebuchet MS"/>
                <a:cs typeface="Trebuchet MS"/>
              </a:rPr>
              <a:t>a</a:t>
            </a:r>
            <a:r>
              <a:rPr dirty="0" sz="2900" spc="10" b="1">
                <a:latin typeface="Trebuchet MS"/>
                <a:cs typeface="Trebuchet MS"/>
              </a:rPr>
              <a:t>l</a:t>
            </a:r>
            <a:r>
              <a:rPr dirty="0" sz="2900" spc="-185" b="1">
                <a:latin typeface="Trebuchet MS"/>
                <a:cs typeface="Trebuchet MS"/>
              </a:rPr>
              <a:t> </a:t>
            </a:r>
            <a:r>
              <a:rPr dirty="0" sz="2900" spc="-120" b="1">
                <a:latin typeface="Trebuchet MS"/>
                <a:cs typeface="Trebuchet MS"/>
              </a:rPr>
              <a:t>E</a:t>
            </a:r>
            <a:r>
              <a:rPr dirty="0" sz="2900" spc="-35" b="1">
                <a:latin typeface="Trebuchet MS"/>
                <a:cs typeface="Trebuchet MS"/>
              </a:rPr>
              <a:t>n</a:t>
            </a:r>
            <a:r>
              <a:rPr dirty="0" sz="2900" spc="145" b="1">
                <a:latin typeface="Trebuchet MS"/>
                <a:cs typeface="Trebuchet MS"/>
              </a:rPr>
              <a:t>g</a:t>
            </a:r>
            <a:r>
              <a:rPr dirty="0" sz="2900" spc="-50" b="1">
                <a:latin typeface="Trebuchet MS"/>
                <a:cs typeface="Trebuchet MS"/>
              </a:rPr>
              <a:t>i</a:t>
            </a:r>
            <a:r>
              <a:rPr dirty="0" sz="2900" spc="-35" b="1">
                <a:latin typeface="Trebuchet MS"/>
                <a:cs typeface="Trebuchet MS"/>
              </a:rPr>
              <a:t>n</a:t>
            </a:r>
            <a:r>
              <a:rPr dirty="0" sz="2900" spc="-60" b="1">
                <a:latin typeface="Trebuchet MS"/>
                <a:cs typeface="Trebuchet MS"/>
              </a:rPr>
              <a:t>ee</a:t>
            </a:r>
            <a:r>
              <a:rPr dirty="0" sz="2900" spc="-75" b="1">
                <a:latin typeface="Trebuchet MS"/>
                <a:cs typeface="Trebuchet MS"/>
              </a:rPr>
              <a:t>r</a:t>
            </a:r>
            <a:r>
              <a:rPr dirty="0" sz="2900" spc="-50" b="1">
                <a:latin typeface="Trebuchet MS"/>
                <a:cs typeface="Trebuchet MS"/>
              </a:rPr>
              <a:t>i</a:t>
            </a:r>
            <a:r>
              <a:rPr dirty="0" sz="2900" spc="-35" b="1">
                <a:latin typeface="Trebuchet MS"/>
                <a:cs typeface="Trebuchet MS"/>
              </a:rPr>
              <a:t>n</a:t>
            </a:r>
            <a:r>
              <a:rPr dirty="0" sz="2900" spc="110" b="1">
                <a:latin typeface="Trebuchet MS"/>
                <a:cs typeface="Trebuchet MS"/>
              </a:rPr>
              <a:t>g  </a:t>
            </a:r>
            <a:r>
              <a:rPr dirty="0" sz="2900" spc="40" b="1">
                <a:latin typeface="Trebuchet MS"/>
                <a:cs typeface="Trebuchet MS"/>
              </a:rPr>
              <a:t>I</a:t>
            </a:r>
            <a:r>
              <a:rPr dirty="0" sz="2900" spc="-35" b="1">
                <a:latin typeface="Trebuchet MS"/>
                <a:cs typeface="Trebuchet MS"/>
              </a:rPr>
              <a:t>n</a:t>
            </a:r>
            <a:r>
              <a:rPr dirty="0" sz="2900" spc="60" b="1">
                <a:latin typeface="Trebuchet MS"/>
                <a:cs typeface="Trebuchet MS"/>
              </a:rPr>
              <a:t>d</a:t>
            </a:r>
            <a:r>
              <a:rPr dirty="0" sz="2900" spc="-50" b="1">
                <a:latin typeface="Trebuchet MS"/>
                <a:cs typeface="Trebuchet MS"/>
              </a:rPr>
              <a:t>i</a:t>
            </a:r>
            <a:r>
              <a:rPr dirty="0" sz="2900" spc="50" b="1">
                <a:latin typeface="Trebuchet MS"/>
                <a:cs typeface="Trebuchet MS"/>
              </a:rPr>
              <a:t>a</a:t>
            </a:r>
            <a:r>
              <a:rPr dirty="0" sz="2900" spc="-30" b="1">
                <a:latin typeface="Trebuchet MS"/>
                <a:cs typeface="Trebuchet MS"/>
              </a:rPr>
              <a:t>n</a:t>
            </a:r>
            <a:r>
              <a:rPr dirty="0" sz="2900" spc="-185" b="1">
                <a:latin typeface="Trebuchet MS"/>
                <a:cs typeface="Trebuchet MS"/>
              </a:rPr>
              <a:t> </a:t>
            </a:r>
            <a:r>
              <a:rPr dirty="0" sz="2900" spc="40" b="1">
                <a:latin typeface="Trebuchet MS"/>
                <a:cs typeface="Trebuchet MS"/>
              </a:rPr>
              <a:t>I</a:t>
            </a:r>
            <a:r>
              <a:rPr dirty="0" sz="2900" spc="-35" b="1">
                <a:latin typeface="Trebuchet MS"/>
                <a:cs typeface="Trebuchet MS"/>
              </a:rPr>
              <a:t>n</a:t>
            </a:r>
            <a:r>
              <a:rPr dirty="0" sz="2900" spc="155" b="1">
                <a:latin typeface="Trebuchet MS"/>
                <a:cs typeface="Trebuchet MS"/>
              </a:rPr>
              <a:t>s</a:t>
            </a:r>
            <a:r>
              <a:rPr dirty="0" sz="2900" spc="-30" b="1">
                <a:latin typeface="Trebuchet MS"/>
                <a:cs typeface="Trebuchet MS"/>
              </a:rPr>
              <a:t>t</a:t>
            </a:r>
            <a:r>
              <a:rPr dirty="0" sz="2900" spc="-50" b="1">
                <a:latin typeface="Trebuchet MS"/>
                <a:cs typeface="Trebuchet MS"/>
              </a:rPr>
              <a:t>i</a:t>
            </a:r>
            <a:r>
              <a:rPr dirty="0" sz="2900" spc="-30" b="1">
                <a:latin typeface="Trebuchet MS"/>
                <a:cs typeface="Trebuchet MS"/>
              </a:rPr>
              <a:t>t</a:t>
            </a:r>
            <a:r>
              <a:rPr dirty="0" sz="2900" spc="-50" b="1">
                <a:latin typeface="Trebuchet MS"/>
                <a:cs typeface="Trebuchet MS"/>
              </a:rPr>
              <a:t>u</a:t>
            </a:r>
            <a:r>
              <a:rPr dirty="0" sz="2900" spc="-30" b="1">
                <a:latin typeface="Trebuchet MS"/>
                <a:cs typeface="Trebuchet MS"/>
              </a:rPr>
              <a:t>t</a:t>
            </a:r>
            <a:r>
              <a:rPr dirty="0" sz="2900" spc="-55" b="1">
                <a:latin typeface="Trebuchet MS"/>
                <a:cs typeface="Trebuchet MS"/>
              </a:rPr>
              <a:t>e</a:t>
            </a:r>
            <a:r>
              <a:rPr dirty="0" sz="2900" spc="-185" b="1">
                <a:latin typeface="Trebuchet MS"/>
                <a:cs typeface="Trebuchet MS"/>
              </a:rPr>
              <a:t> </a:t>
            </a:r>
            <a:r>
              <a:rPr dirty="0" sz="2900" spc="55" b="1">
                <a:latin typeface="Trebuchet MS"/>
                <a:cs typeface="Trebuchet MS"/>
              </a:rPr>
              <a:t>o</a:t>
            </a:r>
            <a:r>
              <a:rPr dirty="0" sz="2900" spc="-35" b="1">
                <a:latin typeface="Trebuchet MS"/>
                <a:cs typeface="Trebuchet MS"/>
              </a:rPr>
              <a:t>f</a:t>
            </a:r>
            <a:r>
              <a:rPr dirty="0" sz="2900" spc="-185" b="1">
                <a:latin typeface="Trebuchet MS"/>
                <a:cs typeface="Trebuchet MS"/>
              </a:rPr>
              <a:t> </a:t>
            </a:r>
            <a:r>
              <a:rPr dirty="0" sz="2900" spc="-204" b="1">
                <a:latin typeface="Trebuchet MS"/>
                <a:cs typeface="Trebuchet MS"/>
              </a:rPr>
              <a:t>T</a:t>
            </a:r>
            <a:r>
              <a:rPr dirty="0" sz="2900" spc="-60" b="1">
                <a:latin typeface="Trebuchet MS"/>
                <a:cs typeface="Trebuchet MS"/>
              </a:rPr>
              <a:t>e</a:t>
            </a:r>
            <a:r>
              <a:rPr dirty="0" sz="2900" spc="-90" b="1">
                <a:latin typeface="Trebuchet MS"/>
                <a:cs typeface="Trebuchet MS"/>
              </a:rPr>
              <a:t>c</a:t>
            </a:r>
            <a:r>
              <a:rPr dirty="0" sz="2900" spc="-40" b="1">
                <a:latin typeface="Trebuchet MS"/>
                <a:cs typeface="Trebuchet MS"/>
              </a:rPr>
              <a:t>h</a:t>
            </a:r>
            <a:r>
              <a:rPr dirty="0" sz="2900" spc="-35" b="1">
                <a:latin typeface="Trebuchet MS"/>
                <a:cs typeface="Trebuchet MS"/>
              </a:rPr>
              <a:t>n</a:t>
            </a:r>
            <a:r>
              <a:rPr dirty="0" sz="2900" spc="55" b="1">
                <a:latin typeface="Trebuchet MS"/>
                <a:cs typeface="Trebuchet MS"/>
              </a:rPr>
              <a:t>o</a:t>
            </a:r>
            <a:r>
              <a:rPr dirty="0" sz="2900" spc="5" b="1">
                <a:latin typeface="Trebuchet MS"/>
                <a:cs typeface="Trebuchet MS"/>
              </a:rPr>
              <a:t>l</a:t>
            </a:r>
            <a:r>
              <a:rPr dirty="0" sz="2900" spc="55" b="1">
                <a:latin typeface="Trebuchet MS"/>
                <a:cs typeface="Trebuchet MS"/>
              </a:rPr>
              <a:t>o</a:t>
            </a:r>
            <a:r>
              <a:rPr dirty="0" sz="2900" spc="145" b="1">
                <a:latin typeface="Trebuchet MS"/>
                <a:cs typeface="Trebuchet MS"/>
              </a:rPr>
              <a:t>g</a:t>
            </a:r>
            <a:r>
              <a:rPr dirty="0" sz="2900" spc="-40" b="1">
                <a:latin typeface="Trebuchet MS"/>
                <a:cs typeface="Trebuchet MS"/>
              </a:rPr>
              <a:t>y</a:t>
            </a:r>
            <a:r>
              <a:rPr dirty="0" sz="2900" spc="-365" b="1">
                <a:latin typeface="Trebuchet MS"/>
                <a:cs typeface="Trebuchet MS"/>
              </a:rPr>
              <a:t>,</a:t>
            </a:r>
            <a:r>
              <a:rPr dirty="0" sz="2900" spc="-185" b="1">
                <a:latin typeface="Trebuchet MS"/>
                <a:cs typeface="Trebuchet MS"/>
              </a:rPr>
              <a:t> </a:t>
            </a:r>
            <a:r>
              <a:rPr dirty="0" sz="2900" spc="-70" b="1">
                <a:latin typeface="Trebuchet MS"/>
                <a:cs typeface="Trebuchet MS"/>
              </a:rPr>
              <a:t>G</a:t>
            </a:r>
            <a:r>
              <a:rPr dirty="0" sz="2900" spc="-50" b="1">
                <a:latin typeface="Trebuchet MS"/>
                <a:cs typeface="Trebuchet MS"/>
              </a:rPr>
              <a:t>u</a:t>
            </a:r>
            <a:r>
              <a:rPr dirty="0" sz="2900" spc="-90" b="1">
                <a:latin typeface="Trebuchet MS"/>
                <a:cs typeface="Trebuchet MS"/>
              </a:rPr>
              <a:t>w</a:t>
            </a:r>
            <a:r>
              <a:rPr dirty="0" sz="2900" spc="50" b="1">
                <a:latin typeface="Trebuchet MS"/>
                <a:cs typeface="Trebuchet MS"/>
              </a:rPr>
              <a:t>a</a:t>
            </a:r>
            <a:r>
              <a:rPr dirty="0" sz="2900" spc="-40" b="1">
                <a:latin typeface="Trebuchet MS"/>
                <a:cs typeface="Trebuchet MS"/>
              </a:rPr>
              <a:t>h</a:t>
            </a:r>
            <a:r>
              <a:rPr dirty="0" sz="2900" spc="50" b="1">
                <a:latin typeface="Trebuchet MS"/>
                <a:cs typeface="Trebuchet MS"/>
              </a:rPr>
              <a:t>a</a:t>
            </a:r>
            <a:r>
              <a:rPr dirty="0" sz="2900" spc="-30" b="1">
                <a:latin typeface="Trebuchet MS"/>
                <a:cs typeface="Trebuchet MS"/>
              </a:rPr>
              <a:t>t</a:t>
            </a:r>
            <a:r>
              <a:rPr dirty="0" sz="2900" spc="-45" b="1">
                <a:latin typeface="Trebuchet MS"/>
                <a:cs typeface="Trebuchet MS"/>
              </a:rPr>
              <a:t>i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887480"/>
            <a:ext cx="558673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45">
                <a:solidFill>
                  <a:srgbClr val="000000"/>
                </a:solidFill>
              </a:rPr>
              <a:t>THANKYOU!</a:t>
            </a:r>
            <a:endParaRPr sz="8500"/>
          </a:p>
        </p:txBody>
      </p:sp>
      <p:sp>
        <p:nvSpPr>
          <p:cNvPr id="11" name="object 11"/>
          <p:cNvSpPr txBox="1"/>
          <p:nvPr/>
        </p:nvSpPr>
        <p:spPr>
          <a:xfrm>
            <a:off x="539387" y="9487630"/>
            <a:ext cx="2381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>
                <a:latin typeface="Trebuchet MS"/>
                <a:cs typeface="Trebuchet MS"/>
              </a:rPr>
              <a:t>1</a:t>
            </a:r>
            <a:r>
              <a:rPr dirty="0" sz="1700" spc="45">
                <a:latin typeface="Trebuchet MS"/>
                <a:cs typeface="Trebuchet MS"/>
              </a:rPr>
              <a:t>8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94888" y="1443584"/>
            <a:ext cx="8214995" cy="7113905"/>
          </a:xfrm>
          <a:custGeom>
            <a:avLst/>
            <a:gdLst/>
            <a:ahLst/>
            <a:cxnLst/>
            <a:rect l="l" t="t" r="r" b="b"/>
            <a:pathLst>
              <a:path w="8214994" h="7113905">
                <a:moveTo>
                  <a:pt x="2053573" y="0"/>
                </a:moveTo>
                <a:lnTo>
                  <a:pt x="6161016" y="0"/>
                </a:lnTo>
                <a:lnTo>
                  <a:pt x="8214591" y="3556940"/>
                </a:lnTo>
                <a:lnTo>
                  <a:pt x="6161016" y="7113877"/>
                </a:lnTo>
                <a:lnTo>
                  <a:pt x="2053862" y="7113877"/>
                </a:lnTo>
                <a:lnTo>
                  <a:pt x="0" y="3556938"/>
                </a:lnTo>
                <a:lnTo>
                  <a:pt x="2053573" y="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472805" cy="10287000"/>
            <a:chOff x="0" y="0"/>
            <a:chExt cx="847280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610475" cy="8689975"/>
            </a:xfrm>
            <a:custGeom>
              <a:avLst/>
              <a:gdLst/>
              <a:ahLst/>
              <a:cxnLst/>
              <a:rect l="l" t="t" r="r" b="b"/>
              <a:pathLst>
                <a:path w="7610475" h="8689975">
                  <a:moveTo>
                    <a:pt x="5075931" y="8689668"/>
                  </a:moveTo>
                  <a:lnTo>
                    <a:pt x="6696" y="8689668"/>
                  </a:lnTo>
                  <a:lnTo>
                    <a:pt x="0" y="8678070"/>
                  </a:lnTo>
                  <a:lnTo>
                    <a:pt x="0" y="0"/>
                  </a:lnTo>
                  <a:lnTo>
                    <a:pt x="5127536" y="0"/>
                  </a:lnTo>
                  <a:lnTo>
                    <a:pt x="7610371" y="4299840"/>
                  </a:lnTo>
                  <a:lnTo>
                    <a:pt x="5075931" y="868966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505679" y="5832746"/>
              <a:ext cx="5967095" cy="4454525"/>
            </a:xfrm>
            <a:custGeom>
              <a:avLst/>
              <a:gdLst/>
              <a:ahLst/>
              <a:cxnLst/>
              <a:rect l="l" t="t" r="r" b="b"/>
              <a:pathLst>
                <a:path w="5967095" h="4454525">
                  <a:moveTo>
                    <a:pt x="4887036" y="4454252"/>
                  </a:moveTo>
                  <a:lnTo>
                    <a:pt x="1079942" y="4454252"/>
                  </a:lnTo>
                  <a:lnTo>
                    <a:pt x="0" y="2583715"/>
                  </a:lnTo>
                  <a:lnTo>
                    <a:pt x="1491692" y="0"/>
                  </a:lnTo>
                  <a:lnTo>
                    <a:pt x="4475078" y="0"/>
                  </a:lnTo>
                  <a:lnTo>
                    <a:pt x="5966979" y="2583716"/>
                  </a:lnTo>
                  <a:lnTo>
                    <a:pt x="4887036" y="445425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016000" y="3670701"/>
            <a:ext cx="5489575" cy="1612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400" spc="-415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10400" spc="80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10400" spc="25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10400" spc="-63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10400" spc="-16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10400" spc="25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10400" spc="-525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endParaRPr sz="10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1356" y="3084924"/>
            <a:ext cx="114299" cy="114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8104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Introduction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1356" y="4042430"/>
            <a:ext cx="114299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028722" y="3836087"/>
            <a:ext cx="43478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">
                <a:solidFill>
                  <a:srgbClr val="F4F4F4"/>
                </a:solidFill>
                <a:latin typeface="Trebuchet MS"/>
                <a:cs typeface="Trebuchet MS"/>
              </a:rPr>
              <a:t>Materials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800" spc="-7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4F4F4"/>
                </a:solidFill>
                <a:latin typeface="Trebuchet MS"/>
                <a:cs typeface="Trebuchet MS"/>
              </a:rPr>
              <a:t>Methodology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1356" y="4914286"/>
            <a:ext cx="114299" cy="1142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028722" y="4707943"/>
            <a:ext cx="36836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0">
                <a:solidFill>
                  <a:srgbClr val="F4F4F4"/>
                </a:solidFill>
                <a:latin typeface="Trebuchet MS"/>
                <a:cs typeface="Trebuchet MS"/>
              </a:rPr>
              <a:t>Results</a:t>
            </a:r>
            <a:r>
              <a:rPr dirty="0" sz="2800" spc="-11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800" spc="-10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4F4F4"/>
                </a:solidFill>
                <a:latin typeface="Trebuchet MS"/>
                <a:cs typeface="Trebuchet MS"/>
              </a:rPr>
              <a:t>Discussion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1356" y="5785121"/>
            <a:ext cx="114299" cy="1142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1356" y="6656976"/>
            <a:ext cx="114299" cy="1142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028722" y="5578778"/>
            <a:ext cx="4075429" cy="1323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5">
                <a:solidFill>
                  <a:srgbClr val="F4F4F4"/>
                </a:solidFill>
                <a:latin typeface="Trebuchet MS"/>
                <a:cs typeface="Trebuchet MS"/>
              </a:rPr>
              <a:t>Summary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800" spc="-7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4F4F4"/>
                </a:solidFill>
                <a:latin typeface="Trebuchet MS"/>
                <a:cs typeface="Trebuchet MS"/>
              </a:rPr>
              <a:t>Conclusion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solidFill>
                  <a:srgbClr val="F4F4F4"/>
                </a:solidFill>
                <a:latin typeface="Trebuchet MS"/>
                <a:cs typeface="Trebuchet MS"/>
              </a:rPr>
              <a:t>References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146682" y="4201141"/>
            <a:ext cx="2141855" cy="6086475"/>
          </a:xfrm>
          <a:custGeom>
            <a:avLst/>
            <a:gdLst/>
            <a:ahLst/>
            <a:cxnLst/>
            <a:rect l="l" t="t" r="r" b="b"/>
            <a:pathLst>
              <a:path w="2141855" h="6086475">
                <a:moveTo>
                  <a:pt x="2141316" y="6085858"/>
                </a:moveTo>
                <a:lnTo>
                  <a:pt x="1756815" y="6085858"/>
                </a:lnTo>
                <a:lnTo>
                  <a:pt x="0" y="3042929"/>
                </a:lnTo>
                <a:lnTo>
                  <a:pt x="1756816" y="0"/>
                </a:lnTo>
                <a:lnTo>
                  <a:pt x="2141316" y="0"/>
                </a:lnTo>
                <a:lnTo>
                  <a:pt x="2141316" y="6085858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96273"/>
            <a:ext cx="4803775" cy="6816090"/>
          </a:xfrm>
          <a:custGeom>
            <a:avLst/>
            <a:gdLst/>
            <a:ahLst/>
            <a:cxnLst/>
            <a:rect l="l" t="t" r="r" b="b"/>
            <a:pathLst>
              <a:path w="4803775" h="6816090">
                <a:moveTo>
                  <a:pt x="2835993" y="6815503"/>
                </a:moveTo>
                <a:lnTo>
                  <a:pt x="0" y="6815503"/>
                </a:lnTo>
                <a:lnTo>
                  <a:pt x="0" y="0"/>
                </a:lnTo>
                <a:lnTo>
                  <a:pt x="2835717" y="0"/>
                </a:lnTo>
                <a:lnTo>
                  <a:pt x="4803437" y="3407751"/>
                </a:lnTo>
                <a:lnTo>
                  <a:pt x="2835993" y="6815503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1598" y="361628"/>
            <a:ext cx="1826400" cy="1828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8333" y="8020501"/>
            <a:ext cx="11687174" cy="1628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432" y="2337254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432" y="3651704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432" y="4966154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432" y="6718754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8633" y="3407224"/>
            <a:ext cx="16108680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0269">
              <a:lnSpc>
                <a:spcPct val="114999"/>
              </a:lnSpc>
              <a:spcBef>
                <a:spcPts val="100"/>
              </a:spcBef>
            </a:pPr>
            <a:r>
              <a:rPr dirty="0" sz="2500" spc="10" b="1">
                <a:latin typeface="Trebuchet MS"/>
                <a:cs typeface="Trebuchet MS"/>
              </a:rPr>
              <a:t>Addressing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45" b="1">
                <a:latin typeface="Trebuchet MS"/>
                <a:cs typeface="Trebuchet MS"/>
              </a:rPr>
              <a:t>the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30" b="1">
                <a:latin typeface="Trebuchet MS"/>
                <a:cs typeface="Trebuchet MS"/>
              </a:rPr>
              <a:t>need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25" b="1">
                <a:latin typeface="Trebuchet MS"/>
                <a:cs typeface="Trebuchet MS"/>
              </a:rPr>
              <a:t>for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25" b="1">
                <a:latin typeface="Trebuchet MS"/>
                <a:cs typeface="Trebuchet MS"/>
              </a:rPr>
              <a:t>cost-effective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10" b="1">
                <a:latin typeface="Trebuchet MS"/>
                <a:cs typeface="Trebuchet MS"/>
              </a:rPr>
              <a:t>and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10" b="1">
                <a:latin typeface="Trebuchet MS"/>
                <a:cs typeface="Trebuchet MS"/>
              </a:rPr>
              <a:t>sustainable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electrode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5" b="1">
                <a:latin typeface="Trebuchet MS"/>
                <a:cs typeface="Trebuchet MS"/>
              </a:rPr>
              <a:t>materials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5" b="1">
                <a:latin typeface="Trebuchet MS"/>
                <a:cs typeface="Trebuchet MS"/>
              </a:rPr>
              <a:t>by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utilizing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10" b="1">
                <a:latin typeface="Trebuchet MS"/>
                <a:cs typeface="Trebuchet MS"/>
              </a:rPr>
              <a:t>cellulose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55" b="1">
                <a:latin typeface="Trebuchet MS"/>
                <a:cs typeface="Trebuchet MS"/>
              </a:rPr>
              <a:t>fibers,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35" b="1">
                <a:latin typeface="Trebuchet MS"/>
                <a:cs typeface="Trebuchet MS"/>
              </a:rPr>
              <a:t>a </a:t>
            </a:r>
            <a:r>
              <a:rPr dirty="0" sz="2500" spc="-735" b="1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renewable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10" b="1">
                <a:latin typeface="Trebuchet MS"/>
                <a:cs typeface="Trebuchet MS"/>
              </a:rPr>
              <a:t>and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5" b="1">
                <a:latin typeface="Trebuchet MS"/>
                <a:cs typeface="Trebuchet MS"/>
              </a:rPr>
              <a:t>abundant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65" b="1">
                <a:latin typeface="Trebuchet MS"/>
                <a:cs typeface="Trebuchet MS"/>
              </a:rPr>
              <a:t>resource,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5" b="1">
                <a:latin typeface="Trebuchet MS"/>
                <a:cs typeface="Trebuchet MS"/>
              </a:rPr>
              <a:t>to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50" b="1">
                <a:latin typeface="Trebuchet MS"/>
                <a:cs typeface="Trebuchet MS"/>
              </a:rPr>
              <a:t>create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-20" b="1">
                <a:latin typeface="Trebuchet MS"/>
                <a:cs typeface="Trebuchet MS"/>
              </a:rPr>
              <a:t>high-performance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20" b="1">
                <a:latin typeface="Trebuchet MS"/>
                <a:cs typeface="Trebuchet MS"/>
              </a:rPr>
              <a:t>activated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15" b="1">
                <a:latin typeface="Trebuchet MS"/>
                <a:cs typeface="Trebuchet MS"/>
              </a:rPr>
              <a:t>carbon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fiber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15" b="1">
                <a:latin typeface="Trebuchet MS"/>
                <a:cs typeface="Trebuchet MS"/>
              </a:rPr>
              <a:t>papers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105" b="1">
                <a:latin typeface="Trebuchet MS"/>
                <a:cs typeface="Trebuchet MS"/>
              </a:rPr>
              <a:t>(ACFPs).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marL="12700" marR="285750">
              <a:lnSpc>
                <a:spcPct val="114999"/>
              </a:lnSpc>
              <a:spcBef>
                <a:spcPts val="5"/>
              </a:spcBef>
            </a:pPr>
            <a:r>
              <a:rPr dirty="0" sz="2500" spc="-15" b="1">
                <a:latin typeface="Trebuchet MS"/>
                <a:cs typeface="Trebuchet MS"/>
              </a:rPr>
              <a:t>Combining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60" b="1">
                <a:latin typeface="Trebuchet MS"/>
                <a:cs typeface="Trebuchet MS"/>
              </a:rPr>
              <a:t>wet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30" b="1">
                <a:latin typeface="Trebuchet MS"/>
                <a:cs typeface="Trebuchet MS"/>
              </a:rPr>
              <a:t>papermaking,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thermal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50" b="1">
                <a:latin typeface="Trebuchet MS"/>
                <a:cs typeface="Trebuchet MS"/>
              </a:rPr>
              <a:t>carbonization,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10" b="1">
                <a:latin typeface="Trebuchet MS"/>
                <a:cs typeface="Trebuchet MS"/>
              </a:rPr>
              <a:t>and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b="1">
                <a:latin typeface="Trebuchet MS"/>
                <a:cs typeface="Trebuchet MS"/>
              </a:rPr>
              <a:t>double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50" b="1">
                <a:latin typeface="Trebuchet MS"/>
                <a:cs typeface="Trebuchet MS"/>
              </a:rPr>
              <a:t>activation,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45" b="1">
                <a:latin typeface="Trebuchet MS"/>
                <a:cs typeface="Trebuchet MS"/>
              </a:rPr>
              <a:t>the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65" b="1">
                <a:latin typeface="Trebuchet MS"/>
                <a:cs typeface="Trebuchet MS"/>
              </a:rPr>
              <a:t>new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5" b="1">
                <a:latin typeface="Trebuchet MS"/>
                <a:cs typeface="Trebuchet MS"/>
              </a:rPr>
              <a:t>strategy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5" b="1">
                <a:latin typeface="Trebuchet MS"/>
                <a:cs typeface="Trebuchet MS"/>
              </a:rPr>
              <a:t>enables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45" b="1">
                <a:latin typeface="Trebuchet MS"/>
                <a:cs typeface="Trebuchet MS"/>
              </a:rPr>
              <a:t>the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5" b="1">
                <a:latin typeface="Trebuchet MS"/>
                <a:cs typeface="Trebuchet MS"/>
              </a:rPr>
              <a:t>in- </a:t>
            </a:r>
            <a:r>
              <a:rPr dirty="0" sz="2500" spc="10" b="1">
                <a:latin typeface="Trebuchet MS"/>
                <a:cs typeface="Trebuchet MS"/>
              </a:rPr>
              <a:t> </a:t>
            </a:r>
            <a:r>
              <a:rPr dirty="0" sz="2500" b="1">
                <a:latin typeface="Trebuchet MS"/>
                <a:cs typeface="Trebuchet MS"/>
              </a:rPr>
              <a:t>situ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-10" b="1">
                <a:latin typeface="Trebuchet MS"/>
                <a:cs typeface="Trebuchet MS"/>
              </a:rPr>
              <a:t>transformation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b="1">
                <a:latin typeface="Trebuchet MS"/>
                <a:cs typeface="Trebuchet MS"/>
              </a:rPr>
              <a:t>of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15" b="1">
                <a:latin typeface="Trebuchet MS"/>
                <a:cs typeface="Trebuchet MS"/>
              </a:rPr>
              <a:t>fibrillated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5" b="1">
                <a:latin typeface="Trebuchet MS"/>
                <a:cs typeface="Trebuchet MS"/>
              </a:rPr>
              <a:t>pulp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10" b="1">
                <a:latin typeface="Trebuchet MS"/>
                <a:cs typeface="Trebuchet MS"/>
              </a:rPr>
              <a:t>fibers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-20" b="1">
                <a:latin typeface="Trebuchet MS"/>
                <a:cs typeface="Trebuchet MS"/>
              </a:rPr>
              <a:t>into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-10" b="1">
                <a:latin typeface="Trebuchet MS"/>
                <a:cs typeface="Trebuchet MS"/>
              </a:rPr>
              <a:t>cellulose-derived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20" b="1">
                <a:latin typeface="Trebuchet MS"/>
                <a:cs typeface="Trebuchet MS"/>
              </a:rPr>
              <a:t>activated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-15" b="1">
                <a:latin typeface="Trebuchet MS"/>
                <a:cs typeface="Trebuchet MS"/>
              </a:rPr>
              <a:t>carbon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b="1">
                <a:latin typeface="Trebuchet MS"/>
                <a:cs typeface="Trebuchet MS"/>
              </a:rPr>
              <a:t>fused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-55" b="1">
                <a:latin typeface="Trebuchet MS"/>
                <a:cs typeface="Trebuchet MS"/>
              </a:rPr>
              <a:t>with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15" b="1">
                <a:latin typeface="Trebuchet MS"/>
                <a:cs typeface="Trebuchet MS"/>
              </a:rPr>
              <a:t>carbon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-10" b="1">
                <a:latin typeface="Trebuchet MS"/>
                <a:cs typeface="Trebuchet MS"/>
              </a:rPr>
              <a:t>fibers </a:t>
            </a:r>
            <a:r>
              <a:rPr dirty="0" sz="2500" spc="-740" b="1">
                <a:latin typeface="Trebuchet MS"/>
                <a:cs typeface="Trebuchet MS"/>
              </a:rPr>
              <a:t> </a:t>
            </a:r>
            <a:r>
              <a:rPr dirty="0" sz="2500" spc="-125" b="1">
                <a:latin typeface="Trebuchet MS"/>
                <a:cs typeface="Trebuchet MS"/>
              </a:rPr>
              <a:t>(CFs).</a:t>
            </a: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dirty="0" sz="2500" spc="-5" b="1">
                <a:latin typeface="Trebuchet MS"/>
                <a:cs typeface="Trebuchet MS"/>
              </a:rPr>
              <a:t>Demonstrating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35" b="1">
                <a:latin typeface="Trebuchet MS"/>
                <a:cs typeface="Trebuchet MS"/>
              </a:rPr>
              <a:t>a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10" b="1">
                <a:latin typeface="Trebuchet MS"/>
                <a:cs typeface="Trebuchet MS"/>
              </a:rPr>
              <a:t>scalable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10" b="1">
                <a:latin typeface="Trebuchet MS"/>
                <a:cs typeface="Trebuchet MS"/>
              </a:rPr>
              <a:t>and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25" b="1">
                <a:latin typeface="Trebuchet MS"/>
                <a:cs typeface="Trebuchet MS"/>
              </a:rPr>
              <a:t>economical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25" b="1">
                <a:latin typeface="Trebuchet MS"/>
                <a:cs typeface="Trebuchet MS"/>
              </a:rPr>
              <a:t>manufacturing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5" b="1">
                <a:latin typeface="Trebuchet MS"/>
                <a:cs typeface="Trebuchet MS"/>
              </a:rPr>
              <a:t>strategy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25" b="1">
                <a:latin typeface="Trebuchet MS"/>
                <a:cs typeface="Trebuchet MS"/>
              </a:rPr>
              <a:t>for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20" b="1">
                <a:latin typeface="Trebuchet MS"/>
                <a:cs typeface="Trebuchet MS"/>
              </a:rPr>
              <a:t>paper-based</a:t>
            </a:r>
            <a:r>
              <a:rPr dirty="0" sz="2500" spc="-160" b="1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flexible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35" b="1">
                <a:latin typeface="Trebuchet MS"/>
                <a:cs typeface="Trebuchet MS"/>
              </a:rPr>
              <a:t>electrode</a:t>
            </a:r>
            <a:r>
              <a:rPr dirty="0" sz="2500" spc="-155" b="1">
                <a:latin typeface="Trebuchet MS"/>
                <a:cs typeface="Trebuchet MS"/>
              </a:rPr>
              <a:t> </a:t>
            </a:r>
            <a:r>
              <a:rPr dirty="0" sz="2500" spc="-5" b="1">
                <a:latin typeface="Trebuchet MS"/>
                <a:cs typeface="Trebuchet MS"/>
              </a:rPr>
              <a:t>materials </a:t>
            </a:r>
            <a:r>
              <a:rPr dirty="0" sz="2500" spc="-740" b="1">
                <a:latin typeface="Trebuchet MS"/>
                <a:cs typeface="Trebuchet MS"/>
              </a:rPr>
              <a:t> </a:t>
            </a:r>
            <a:r>
              <a:rPr dirty="0" sz="2500" spc="-55" b="1">
                <a:latin typeface="Trebuchet MS"/>
                <a:cs typeface="Trebuchet MS"/>
              </a:rPr>
              <a:t>with </a:t>
            </a:r>
            <a:r>
              <a:rPr dirty="0" sz="2500" spc="15" b="1">
                <a:latin typeface="Trebuchet MS"/>
                <a:cs typeface="Trebuchet MS"/>
              </a:rPr>
              <a:t>broad </a:t>
            </a:r>
            <a:r>
              <a:rPr dirty="0" sz="2500" spc="5" b="1">
                <a:latin typeface="Trebuchet MS"/>
                <a:cs typeface="Trebuchet MS"/>
              </a:rPr>
              <a:t>applications </a:t>
            </a:r>
            <a:r>
              <a:rPr dirty="0" sz="2500" spc="-40" b="1">
                <a:latin typeface="Trebuchet MS"/>
                <a:cs typeface="Trebuchet MS"/>
              </a:rPr>
              <a:t>in </a:t>
            </a:r>
            <a:r>
              <a:rPr dirty="0" sz="2500" spc="-25" b="1">
                <a:latin typeface="Trebuchet MS"/>
                <a:cs typeface="Trebuchet MS"/>
              </a:rPr>
              <a:t>wearable </a:t>
            </a:r>
            <a:r>
              <a:rPr dirty="0" sz="2500" spc="10" b="1">
                <a:latin typeface="Trebuchet MS"/>
                <a:cs typeface="Trebuchet MS"/>
              </a:rPr>
              <a:t>and </a:t>
            </a:r>
            <a:r>
              <a:rPr dirty="0" sz="2500" spc="-5" b="1">
                <a:latin typeface="Trebuchet MS"/>
                <a:cs typeface="Trebuchet MS"/>
              </a:rPr>
              <a:t>portable </a:t>
            </a:r>
            <a:r>
              <a:rPr dirty="0" sz="2500" spc="-45" b="1">
                <a:latin typeface="Trebuchet MS"/>
                <a:cs typeface="Trebuchet MS"/>
              </a:rPr>
              <a:t>electronic </a:t>
            </a:r>
            <a:r>
              <a:rPr dirty="0" sz="2500" spc="-60" b="1">
                <a:latin typeface="Trebuchet MS"/>
                <a:cs typeface="Trebuchet MS"/>
              </a:rPr>
              <a:t>devices, </a:t>
            </a:r>
            <a:r>
              <a:rPr dirty="0" sz="2500" spc="-20" b="1">
                <a:latin typeface="Trebuchet MS"/>
                <a:cs typeface="Trebuchet MS"/>
              </a:rPr>
              <a:t>offering </a:t>
            </a:r>
            <a:r>
              <a:rPr dirty="0" sz="2500" spc="35" b="1">
                <a:latin typeface="Trebuchet MS"/>
                <a:cs typeface="Trebuchet MS"/>
              </a:rPr>
              <a:t>a </a:t>
            </a:r>
            <a:r>
              <a:rPr dirty="0" sz="2500" spc="10" b="1">
                <a:latin typeface="Trebuchet MS"/>
                <a:cs typeface="Trebuchet MS"/>
              </a:rPr>
              <a:t>sustainable </a:t>
            </a:r>
            <a:r>
              <a:rPr dirty="0" sz="2500" spc="-30" b="1">
                <a:latin typeface="Trebuchet MS"/>
                <a:cs typeface="Trebuchet MS"/>
              </a:rPr>
              <a:t>alternative </a:t>
            </a:r>
            <a:r>
              <a:rPr dirty="0" sz="2500" spc="5" b="1">
                <a:latin typeface="Trebuchet MS"/>
                <a:cs typeface="Trebuchet MS"/>
              </a:rPr>
              <a:t>to </a:t>
            </a:r>
            <a:r>
              <a:rPr dirty="0" sz="2500" spc="10" b="1">
                <a:latin typeface="Trebuchet MS"/>
                <a:cs typeface="Trebuchet MS"/>
              </a:rPr>
              <a:t> </a:t>
            </a:r>
            <a:r>
              <a:rPr dirty="0" sz="2500" spc="-10" b="1">
                <a:latin typeface="Trebuchet MS"/>
                <a:cs typeface="Trebuchet MS"/>
              </a:rPr>
              <a:t>traditional</a:t>
            </a:r>
            <a:r>
              <a:rPr dirty="0" sz="2500" spc="-170" b="1">
                <a:latin typeface="Trebuchet MS"/>
                <a:cs typeface="Trebuchet MS"/>
              </a:rPr>
              <a:t> </a:t>
            </a:r>
            <a:r>
              <a:rPr dirty="0" sz="2500" b="1">
                <a:latin typeface="Trebuchet MS"/>
                <a:cs typeface="Trebuchet MS"/>
              </a:rPr>
              <a:t>petroleum-based</a:t>
            </a:r>
            <a:r>
              <a:rPr dirty="0" sz="2500" spc="-165" b="1">
                <a:latin typeface="Trebuchet MS"/>
                <a:cs typeface="Trebuchet MS"/>
              </a:rPr>
              <a:t> </a:t>
            </a:r>
            <a:r>
              <a:rPr dirty="0" sz="2500" spc="-45" b="1">
                <a:latin typeface="Trebuchet MS"/>
                <a:cs typeface="Trebuchet MS"/>
              </a:rPr>
              <a:t>resources.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8982" y="459171"/>
            <a:ext cx="15870555" cy="253555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400" spc="-245" b="1">
                <a:solidFill>
                  <a:srgbClr val="000000"/>
                </a:solidFill>
                <a:latin typeface="Trebuchet MS"/>
                <a:cs typeface="Trebuchet MS"/>
              </a:rPr>
              <a:t>INTRODUCTION</a:t>
            </a:r>
            <a:endParaRPr sz="9400">
              <a:latin typeface="Trebuchet MS"/>
              <a:cs typeface="Trebuchet MS"/>
            </a:endParaRPr>
          </a:p>
          <a:p>
            <a:pPr marL="551815" marR="5080" indent="74930">
              <a:lnSpc>
                <a:spcPct val="114999"/>
              </a:lnSpc>
              <a:spcBef>
                <a:spcPts val="1585"/>
              </a:spcBef>
            </a:pPr>
            <a:r>
              <a:rPr dirty="0" sz="2500" spc="-15" b="1">
                <a:solidFill>
                  <a:srgbClr val="000000"/>
                </a:solidFill>
                <a:latin typeface="Trebuchet MS"/>
                <a:cs typeface="Trebuchet MS"/>
              </a:rPr>
              <a:t>Introducing</a:t>
            </a:r>
            <a:r>
              <a:rPr dirty="0" sz="2500" spc="-15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35" b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20" b="1">
                <a:solidFill>
                  <a:srgbClr val="000000"/>
                </a:solidFill>
                <a:latin typeface="Trebuchet MS"/>
                <a:cs typeface="Trebuchet MS"/>
              </a:rPr>
              <a:t>novel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5" b="1">
                <a:solidFill>
                  <a:srgbClr val="000000"/>
                </a:solidFill>
                <a:latin typeface="Trebuchet MS"/>
                <a:cs typeface="Trebuchet MS"/>
              </a:rPr>
              <a:t>approach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25" b="1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5" b="1">
                <a:solidFill>
                  <a:srgbClr val="000000"/>
                </a:solidFill>
                <a:latin typeface="Trebuchet MS"/>
                <a:cs typeface="Trebuchet MS"/>
              </a:rPr>
              <a:t>developing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10" b="1">
                <a:solidFill>
                  <a:srgbClr val="000000"/>
                </a:solidFill>
                <a:latin typeface="Trebuchet MS"/>
                <a:cs typeface="Trebuchet MS"/>
              </a:rPr>
              <a:t>cellulose-based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15" b="1">
                <a:solidFill>
                  <a:srgbClr val="000000"/>
                </a:solidFill>
                <a:latin typeface="Trebuchet MS"/>
                <a:cs typeface="Trebuchet MS"/>
              </a:rPr>
              <a:t>supercapacitor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20" b="1">
                <a:solidFill>
                  <a:srgbClr val="000000"/>
                </a:solidFill>
                <a:latin typeface="Trebuchet MS"/>
                <a:cs typeface="Trebuchet MS"/>
              </a:rPr>
              <a:t>electrodes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55" b="1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dirty="0" sz="2500" spc="-15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30" b="1">
                <a:solidFill>
                  <a:srgbClr val="000000"/>
                </a:solidFill>
                <a:latin typeface="Trebuchet MS"/>
                <a:cs typeface="Trebuchet MS"/>
              </a:rPr>
              <a:t>exceptional </a:t>
            </a:r>
            <a:r>
              <a:rPr dirty="0" sz="2500" spc="-73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40" b="1">
                <a:solidFill>
                  <a:srgbClr val="000000"/>
                </a:solidFill>
                <a:latin typeface="Trebuchet MS"/>
                <a:cs typeface="Trebuchet MS"/>
              </a:rPr>
              <a:t>electrochemical</a:t>
            </a:r>
            <a:r>
              <a:rPr dirty="0" sz="2500" spc="-16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35" b="1">
                <a:solidFill>
                  <a:srgbClr val="000000"/>
                </a:solidFill>
                <a:latin typeface="Trebuchet MS"/>
                <a:cs typeface="Trebuchet MS"/>
              </a:rPr>
              <a:t>performance</a:t>
            </a:r>
            <a:r>
              <a:rPr dirty="0" sz="2500" spc="-16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1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500" spc="-16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35" b="1">
                <a:solidFill>
                  <a:srgbClr val="000000"/>
                </a:solidFill>
                <a:latin typeface="Trebuchet MS"/>
                <a:cs typeface="Trebuchet MS"/>
              </a:rPr>
              <a:t>mechanical</a:t>
            </a:r>
            <a:r>
              <a:rPr dirty="0" sz="2500" spc="-16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60" b="1">
                <a:solidFill>
                  <a:srgbClr val="000000"/>
                </a:solidFill>
                <a:latin typeface="Trebuchet MS"/>
                <a:cs typeface="Trebuchet MS"/>
              </a:rPr>
              <a:t>flexibility.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-12700" y="9612338"/>
            <a:ext cx="2540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0">
                <a:latin typeface="Trebuchet MS"/>
                <a:cs typeface="Trebuchet MS"/>
              </a:rPr>
              <a:t>0</a:t>
            </a:r>
            <a:r>
              <a:rPr dirty="0" sz="1700" spc="-45">
                <a:latin typeface="Trebuchet MS"/>
                <a:cs typeface="Trebuchet MS"/>
              </a:rPr>
              <a:t>3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0515"/>
            <a:ext cx="18288000" cy="8357870"/>
            <a:chOff x="0" y="310515"/>
            <a:chExt cx="18288000" cy="8357870"/>
          </a:xfrm>
        </p:grpSpPr>
        <p:sp>
          <p:nvSpPr>
            <p:cNvPr id="3" name="object 3"/>
            <p:cNvSpPr/>
            <p:nvPr/>
          </p:nvSpPr>
          <p:spPr>
            <a:xfrm>
              <a:off x="1364843" y="2753295"/>
              <a:ext cx="16923385" cy="5915025"/>
            </a:xfrm>
            <a:custGeom>
              <a:avLst/>
              <a:gdLst/>
              <a:ahLst/>
              <a:cxnLst/>
              <a:rect l="l" t="t" r="r" b="b"/>
              <a:pathLst>
                <a:path w="16923385" h="5915025">
                  <a:moveTo>
                    <a:pt x="16923144" y="0"/>
                  </a:moveTo>
                  <a:lnTo>
                    <a:pt x="13928598" y="0"/>
                  </a:lnTo>
                  <a:lnTo>
                    <a:pt x="12994056" y="1618691"/>
                  </a:lnTo>
                  <a:lnTo>
                    <a:pt x="771525" y="1618691"/>
                  </a:lnTo>
                  <a:lnTo>
                    <a:pt x="0" y="2390216"/>
                  </a:lnTo>
                  <a:lnTo>
                    <a:pt x="771512" y="3161741"/>
                  </a:lnTo>
                  <a:lnTo>
                    <a:pt x="12339003" y="3161741"/>
                  </a:lnTo>
                  <a:lnTo>
                    <a:pt x="13928598" y="5915025"/>
                  </a:lnTo>
                  <a:lnTo>
                    <a:pt x="16923144" y="5915025"/>
                  </a:lnTo>
                  <a:lnTo>
                    <a:pt x="16923144" y="0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10527"/>
              <a:ext cx="16737965" cy="3497579"/>
            </a:xfrm>
            <a:custGeom>
              <a:avLst/>
              <a:gdLst/>
              <a:ahLst/>
              <a:cxnLst/>
              <a:rect l="l" t="t" r="r" b="b"/>
              <a:pathLst>
                <a:path w="16737965" h="3497579">
                  <a:moveTo>
                    <a:pt x="12291530" y="2725902"/>
                  </a:moveTo>
                  <a:lnTo>
                    <a:pt x="11520005" y="1954377"/>
                  </a:lnTo>
                  <a:lnTo>
                    <a:pt x="0" y="1954377"/>
                  </a:lnTo>
                  <a:lnTo>
                    <a:pt x="0" y="3497427"/>
                  </a:lnTo>
                  <a:lnTo>
                    <a:pt x="11520005" y="3497427"/>
                  </a:lnTo>
                  <a:lnTo>
                    <a:pt x="12291530" y="2725902"/>
                  </a:lnTo>
                  <a:close/>
                </a:path>
                <a:path w="16737965" h="3497579">
                  <a:moveTo>
                    <a:pt x="16737851" y="1364780"/>
                  </a:moveTo>
                  <a:lnTo>
                    <a:pt x="15949791" y="0"/>
                  </a:lnTo>
                  <a:lnTo>
                    <a:pt x="14373898" y="0"/>
                  </a:lnTo>
                  <a:lnTo>
                    <a:pt x="13585939" y="1364780"/>
                  </a:lnTo>
                  <a:lnTo>
                    <a:pt x="14373898" y="2729560"/>
                  </a:lnTo>
                  <a:lnTo>
                    <a:pt x="15949905" y="2729560"/>
                  </a:lnTo>
                  <a:lnTo>
                    <a:pt x="16737851" y="136478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6122" y="672196"/>
            <a:ext cx="7610475" cy="11830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600" spc="-85"/>
              <a:t>L</a:t>
            </a:r>
            <a:r>
              <a:rPr dirty="0" sz="7600" spc="35"/>
              <a:t>I</a:t>
            </a:r>
            <a:r>
              <a:rPr dirty="0" sz="7600" spc="-470"/>
              <a:t>T</a:t>
            </a:r>
            <a:r>
              <a:rPr dirty="0" sz="7600" spc="-130"/>
              <a:t>E</a:t>
            </a:r>
            <a:r>
              <a:rPr dirty="0" sz="7600" spc="135"/>
              <a:t>R</a:t>
            </a:r>
            <a:r>
              <a:rPr dirty="0" sz="7600" spc="-135"/>
              <a:t>A</a:t>
            </a:r>
            <a:r>
              <a:rPr dirty="0" sz="7600" spc="-470"/>
              <a:t>T</a:t>
            </a:r>
            <a:r>
              <a:rPr dirty="0" sz="7600" spc="-30"/>
              <a:t>U</a:t>
            </a:r>
            <a:r>
              <a:rPr dirty="0" sz="7600" spc="135"/>
              <a:t>R</a:t>
            </a:r>
            <a:r>
              <a:rPr dirty="0" sz="7600" spc="-50"/>
              <a:t>E</a:t>
            </a:r>
            <a:r>
              <a:rPr dirty="0" sz="7600" spc="-545"/>
              <a:t> </a:t>
            </a:r>
            <a:r>
              <a:rPr dirty="0" sz="7600" spc="-375"/>
              <a:t>G</a:t>
            </a:r>
            <a:r>
              <a:rPr dirty="0" sz="7600" spc="-135"/>
              <a:t>A</a:t>
            </a:r>
            <a:r>
              <a:rPr dirty="0" sz="7600" spc="170"/>
              <a:t>P</a:t>
            </a:r>
            <a:r>
              <a:rPr dirty="0" sz="7600" spc="595"/>
              <a:t>S</a:t>
            </a:r>
            <a:endParaRPr sz="7600"/>
          </a:p>
        </p:txBody>
      </p:sp>
      <p:sp>
        <p:nvSpPr>
          <p:cNvPr id="6" name="object 6"/>
          <p:cNvSpPr txBox="1"/>
          <p:nvPr/>
        </p:nvSpPr>
        <p:spPr>
          <a:xfrm>
            <a:off x="68113" y="2463371"/>
            <a:ext cx="11347450" cy="1082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8600"/>
              </a:lnSpc>
              <a:spcBef>
                <a:spcPts val="90"/>
              </a:spcBef>
            </a:pPr>
            <a:r>
              <a:rPr dirty="0" sz="1950" spc="10" b="1">
                <a:solidFill>
                  <a:srgbClr val="004550"/>
                </a:solidFill>
                <a:latin typeface="Tahoma"/>
                <a:cs typeface="Tahoma"/>
              </a:rPr>
              <a:t>Cost-Effective</a:t>
            </a:r>
            <a:r>
              <a:rPr dirty="0" sz="1950" spc="-95" b="1">
                <a:solidFill>
                  <a:srgbClr val="004550"/>
                </a:solidFill>
                <a:latin typeface="Tahoma"/>
                <a:cs typeface="Tahoma"/>
              </a:rPr>
              <a:t> </a:t>
            </a:r>
            <a:r>
              <a:rPr dirty="0" sz="1950" b="1">
                <a:solidFill>
                  <a:srgbClr val="004550"/>
                </a:solidFill>
                <a:latin typeface="Tahoma"/>
                <a:cs typeface="Tahoma"/>
              </a:rPr>
              <a:t>Cellulose-Based</a:t>
            </a:r>
            <a:r>
              <a:rPr dirty="0" sz="1950" spc="-95" b="1">
                <a:solidFill>
                  <a:srgbClr val="004550"/>
                </a:solidFill>
                <a:latin typeface="Tahoma"/>
                <a:cs typeface="Tahoma"/>
              </a:rPr>
              <a:t> </a:t>
            </a:r>
            <a:r>
              <a:rPr dirty="0" sz="1950" spc="-20" b="1">
                <a:solidFill>
                  <a:srgbClr val="004550"/>
                </a:solidFill>
                <a:latin typeface="Tahoma"/>
                <a:cs typeface="Tahoma"/>
              </a:rPr>
              <a:t>Electrodes</a:t>
            </a:r>
            <a:r>
              <a:rPr dirty="0" sz="1950" spc="-20">
                <a:solidFill>
                  <a:srgbClr val="004550"/>
                </a:solidFill>
                <a:latin typeface="Verdana"/>
                <a:cs typeface="Verdana"/>
              </a:rPr>
              <a:t>:</a:t>
            </a:r>
            <a:r>
              <a:rPr dirty="0" sz="1950" spc="-19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004550"/>
                </a:solidFill>
                <a:latin typeface="Verdana"/>
                <a:cs typeface="Verdana"/>
              </a:rPr>
              <a:t>While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10">
                <a:solidFill>
                  <a:srgbClr val="004550"/>
                </a:solidFill>
                <a:latin typeface="Verdana"/>
                <a:cs typeface="Verdana"/>
              </a:rPr>
              <a:t>prior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50">
                <a:solidFill>
                  <a:srgbClr val="004550"/>
                </a:solidFill>
                <a:latin typeface="Verdana"/>
                <a:cs typeface="Verdana"/>
              </a:rPr>
              <a:t>work</a:t>
            </a:r>
            <a:r>
              <a:rPr dirty="0" sz="1950" spc="-19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004550"/>
                </a:solidFill>
                <a:latin typeface="Verdana"/>
                <a:cs typeface="Verdana"/>
              </a:rPr>
              <a:t>has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10">
                <a:solidFill>
                  <a:srgbClr val="004550"/>
                </a:solidFill>
                <a:latin typeface="Verdana"/>
                <a:cs typeface="Verdana"/>
              </a:rPr>
              <a:t>concentrated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004550"/>
                </a:solidFill>
                <a:latin typeface="Verdana"/>
                <a:cs typeface="Verdana"/>
              </a:rPr>
              <a:t>on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004550"/>
                </a:solidFill>
                <a:latin typeface="Verdana"/>
                <a:cs typeface="Verdana"/>
              </a:rPr>
              <a:t>enhancing </a:t>
            </a:r>
            <a:r>
              <a:rPr dirty="0" sz="1950" spc="-2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004550"/>
                </a:solidFill>
                <a:latin typeface="Verdana"/>
                <a:cs typeface="Verdana"/>
              </a:rPr>
              <a:t>electrode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004550"/>
                </a:solidFill>
                <a:latin typeface="Verdana"/>
                <a:cs typeface="Verdana"/>
              </a:rPr>
              <a:t>performance,</a:t>
            </a:r>
            <a:r>
              <a:rPr dirty="0" sz="1950" spc="-18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004550"/>
                </a:solidFill>
                <a:latin typeface="Verdana"/>
                <a:cs typeface="Verdana"/>
              </a:rPr>
              <a:t>there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40">
                <a:solidFill>
                  <a:srgbClr val="004550"/>
                </a:solidFill>
                <a:latin typeface="Verdana"/>
                <a:cs typeface="Verdana"/>
              </a:rPr>
              <a:t>exists</a:t>
            </a:r>
            <a:r>
              <a:rPr dirty="0" sz="1950" spc="-19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70">
                <a:solidFill>
                  <a:srgbClr val="004550"/>
                </a:solidFill>
                <a:latin typeface="Verdana"/>
                <a:cs typeface="Verdana"/>
              </a:rPr>
              <a:t>a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5">
                <a:solidFill>
                  <a:srgbClr val="004550"/>
                </a:solidFill>
                <a:latin typeface="Verdana"/>
                <a:cs typeface="Verdana"/>
              </a:rPr>
              <a:t>need</a:t>
            </a:r>
            <a:r>
              <a:rPr dirty="0" sz="1950" spc="-19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30">
                <a:solidFill>
                  <a:srgbClr val="004550"/>
                </a:solidFill>
                <a:latin typeface="Verdana"/>
                <a:cs typeface="Verdana"/>
              </a:rPr>
              <a:t>for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5">
                <a:solidFill>
                  <a:srgbClr val="004550"/>
                </a:solidFill>
                <a:latin typeface="Verdana"/>
                <a:cs typeface="Verdana"/>
              </a:rPr>
              <a:t>economically</a:t>
            </a:r>
            <a:r>
              <a:rPr dirty="0" sz="1950" spc="-19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004550"/>
                </a:solidFill>
                <a:latin typeface="Verdana"/>
                <a:cs typeface="Verdana"/>
              </a:rPr>
              <a:t>viable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5">
                <a:solidFill>
                  <a:srgbClr val="004550"/>
                </a:solidFill>
                <a:latin typeface="Verdana"/>
                <a:cs typeface="Verdana"/>
              </a:rPr>
              <a:t>cellulose-based</a:t>
            </a:r>
            <a:r>
              <a:rPr dirty="0" sz="1950" spc="-19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004550"/>
                </a:solidFill>
                <a:latin typeface="Verdana"/>
                <a:cs typeface="Verdana"/>
              </a:rPr>
              <a:t>electrode </a:t>
            </a:r>
            <a:r>
              <a:rPr dirty="0" sz="1950" spc="-67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004550"/>
                </a:solidFill>
                <a:latin typeface="Verdana"/>
                <a:cs typeface="Verdana"/>
              </a:rPr>
              <a:t>materials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004550"/>
                </a:solidFill>
                <a:latin typeface="Verdana"/>
                <a:cs typeface="Verdana"/>
              </a:rPr>
              <a:t>that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004550"/>
                </a:solidFill>
                <a:latin typeface="Verdana"/>
                <a:cs typeface="Verdana"/>
              </a:rPr>
              <a:t>can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004550"/>
                </a:solidFill>
                <a:latin typeface="Verdana"/>
                <a:cs typeface="Verdana"/>
              </a:rPr>
              <a:t>rival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5">
                <a:solidFill>
                  <a:srgbClr val="004550"/>
                </a:solidFill>
                <a:latin typeface="Verdana"/>
                <a:cs typeface="Verdana"/>
              </a:rPr>
              <a:t>conventional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004550"/>
                </a:solidFill>
                <a:latin typeface="Verdana"/>
                <a:cs typeface="Verdana"/>
              </a:rPr>
              <a:t>petroleum-derived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30">
                <a:solidFill>
                  <a:srgbClr val="004550"/>
                </a:solidFill>
                <a:latin typeface="Verdana"/>
                <a:cs typeface="Verdana"/>
              </a:rPr>
              <a:t>alternatives.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020050"/>
            <a:ext cx="12291695" cy="1543050"/>
          </a:xfrm>
          <a:custGeom>
            <a:avLst/>
            <a:gdLst/>
            <a:ahLst/>
            <a:cxnLst/>
            <a:rect l="l" t="t" r="r" b="b"/>
            <a:pathLst>
              <a:path w="12291695" h="1543050">
                <a:moveTo>
                  <a:pt x="11520013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11520012" y="0"/>
                </a:lnTo>
                <a:lnTo>
                  <a:pt x="12291537" y="771524"/>
                </a:lnTo>
                <a:lnTo>
                  <a:pt x="11520013" y="1543049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65025" y="8214861"/>
            <a:ext cx="10753725" cy="10826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18600"/>
              </a:lnSpc>
              <a:spcBef>
                <a:spcPts val="90"/>
              </a:spcBef>
            </a:pPr>
            <a:r>
              <a:rPr dirty="0" sz="1950" spc="-45" b="1">
                <a:solidFill>
                  <a:srgbClr val="004550"/>
                </a:solidFill>
                <a:latin typeface="Tahoma"/>
                <a:cs typeface="Tahoma"/>
              </a:rPr>
              <a:t>Integration</a:t>
            </a:r>
            <a:r>
              <a:rPr dirty="0" sz="1950" spc="-105" b="1">
                <a:solidFill>
                  <a:srgbClr val="004550"/>
                </a:solidFill>
                <a:latin typeface="Tahoma"/>
                <a:cs typeface="Tahoma"/>
              </a:rPr>
              <a:t> </a:t>
            </a:r>
            <a:r>
              <a:rPr dirty="0" sz="1950" spc="25" b="1">
                <a:solidFill>
                  <a:srgbClr val="004550"/>
                </a:solidFill>
                <a:latin typeface="Tahoma"/>
                <a:cs typeface="Tahoma"/>
              </a:rPr>
              <a:t>of</a:t>
            </a:r>
            <a:r>
              <a:rPr dirty="0" sz="1950" spc="-100" b="1">
                <a:solidFill>
                  <a:srgbClr val="004550"/>
                </a:solidFill>
                <a:latin typeface="Tahoma"/>
                <a:cs typeface="Tahoma"/>
              </a:rPr>
              <a:t> </a:t>
            </a:r>
            <a:r>
              <a:rPr dirty="0" sz="1950" spc="10" b="1">
                <a:solidFill>
                  <a:srgbClr val="004550"/>
                </a:solidFill>
                <a:latin typeface="Tahoma"/>
                <a:cs typeface="Tahoma"/>
              </a:rPr>
              <a:t>Cellulose</a:t>
            </a:r>
            <a:r>
              <a:rPr dirty="0" sz="1950" spc="-100" b="1">
                <a:solidFill>
                  <a:srgbClr val="004550"/>
                </a:solidFill>
                <a:latin typeface="Tahoma"/>
                <a:cs typeface="Tahoma"/>
              </a:rPr>
              <a:t> </a:t>
            </a:r>
            <a:r>
              <a:rPr dirty="0" sz="1950" b="1">
                <a:solidFill>
                  <a:srgbClr val="004550"/>
                </a:solidFill>
                <a:latin typeface="Tahoma"/>
                <a:cs typeface="Tahoma"/>
              </a:rPr>
              <a:t>and</a:t>
            </a:r>
            <a:r>
              <a:rPr dirty="0" sz="1950" spc="-100" b="1">
                <a:solidFill>
                  <a:srgbClr val="004550"/>
                </a:solidFill>
                <a:latin typeface="Tahoma"/>
                <a:cs typeface="Tahoma"/>
              </a:rPr>
              <a:t> </a:t>
            </a:r>
            <a:r>
              <a:rPr dirty="0" sz="1950" spc="15" b="1">
                <a:solidFill>
                  <a:srgbClr val="004550"/>
                </a:solidFill>
                <a:latin typeface="Tahoma"/>
                <a:cs typeface="Tahoma"/>
              </a:rPr>
              <a:t>Carbon</a:t>
            </a:r>
            <a:r>
              <a:rPr dirty="0" sz="1950" spc="-100" b="1">
                <a:solidFill>
                  <a:srgbClr val="004550"/>
                </a:solidFill>
                <a:latin typeface="Tahoma"/>
                <a:cs typeface="Tahoma"/>
              </a:rPr>
              <a:t> </a:t>
            </a:r>
            <a:r>
              <a:rPr dirty="0" sz="1950" spc="-25" b="1">
                <a:solidFill>
                  <a:srgbClr val="004550"/>
                </a:solidFill>
                <a:latin typeface="Tahoma"/>
                <a:cs typeface="Tahoma"/>
              </a:rPr>
              <a:t>Fibers:</a:t>
            </a:r>
            <a:r>
              <a:rPr dirty="0" sz="1950" spc="-100" b="1">
                <a:solidFill>
                  <a:srgbClr val="004550"/>
                </a:solidFill>
                <a:latin typeface="Tahoma"/>
                <a:cs typeface="Tahoma"/>
              </a:rPr>
              <a:t> </a:t>
            </a:r>
            <a:r>
              <a:rPr dirty="0" sz="1950" spc="-30">
                <a:solidFill>
                  <a:srgbClr val="004550"/>
                </a:solidFill>
                <a:latin typeface="Verdana"/>
                <a:cs typeface="Verdana"/>
              </a:rPr>
              <a:t>The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5">
                <a:solidFill>
                  <a:srgbClr val="004550"/>
                </a:solidFill>
                <a:latin typeface="Verdana"/>
                <a:cs typeface="Verdana"/>
              </a:rPr>
              <a:t>integration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55">
                <a:solidFill>
                  <a:srgbClr val="004550"/>
                </a:solidFill>
                <a:latin typeface="Verdana"/>
                <a:cs typeface="Verdana"/>
              </a:rPr>
              <a:t>of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004550"/>
                </a:solidFill>
                <a:latin typeface="Verdana"/>
                <a:cs typeface="Verdana"/>
              </a:rPr>
              <a:t>fibrillated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30">
                <a:solidFill>
                  <a:srgbClr val="004550"/>
                </a:solidFill>
                <a:latin typeface="Verdana"/>
                <a:cs typeface="Verdana"/>
              </a:rPr>
              <a:t>pulp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5">
                <a:solidFill>
                  <a:srgbClr val="004550"/>
                </a:solidFill>
                <a:latin typeface="Verdana"/>
                <a:cs typeface="Verdana"/>
              </a:rPr>
              <a:t>fibers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004550"/>
                </a:solidFill>
                <a:latin typeface="Verdana"/>
                <a:cs typeface="Verdana"/>
              </a:rPr>
              <a:t>and </a:t>
            </a:r>
            <a:r>
              <a:rPr dirty="0" sz="1950" spc="-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10">
                <a:solidFill>
                  <a:srgbClr val="004550"/>
                </a:solidFill>
                <a:latin typeface="Verdana"/>
                <a:cs typeface="Verdana"/>
              </a:rPr>
              <a:t>carbon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5">
                <a:solidFill>
                  <a:srgbClr val="004550"/>
                </a:solidFill>
                <a:latin typeface="Verdana"/>
                <a:cs typeface="Verdana"/>
              </a:rPr>
              <a:t>fibers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15">
                <a:solidFill>
                  <a:srgbClr val="004550"/>
                </a:solidFill>
                <a:latin typeface="Verdana"/>
                <a:cs typeface="Verdana"/>
              </a:rPr>
              <a:t>into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70">
                <a:solidFill>
                  <a:srgbClr val="004550"/>
                </a:solidFill>
                <a:latin typeface="Verdana"/>
                <a:cs typeface="Verdana"/>
              </a:rPr>
              <a:t>a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5">
                <a:solidFill>
                  <a:srgbClr val="004550"/>
                </a:solidFill>
                <a:latin typeface="Verdana"/>
                <a:cs typeface="Verdana"/>
              </a:rPr>
              <a:t>cohesive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004550"/>
                </a:solidFill>
                <a:latin typeface="Verdana"/>
                <a:cs typeface="Verdana"/>
              </a:rPr>
              <a:t>structure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004550"/>
                </a:solidFill>
                <a:latin typeface="Verdana"/>
                <a:cs typeface="Verdana"/>
              </a:rPr>
              <a:t>with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5">
                <a:solidFill>
                  <a:srgbClr val="004550"/>
                </a:solidFill>
                <a:latin typeface="Verdana"/>
                <a:cs typeface="Verdana"/>
              </a:rPr>
              <a:t>enhanced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5">
                <a:solidFill>
                  <a:srgbClr val="004550"/>
                </a:solidFill>
                <a:latin typeface="Verdana"/>
                <a:cs typeface="Verdana"/>
              </a:rPr>
              <a:t>properties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004550"/>
                </a:solidFill>
                <a:latin typeface="Verdana"/>
                <a:cs typeface="Verdana"/>
              </a:rPr>
              <a:t>represents</a:t>
            </a:r>
            <a:r>
              <a:rPr dirty="0" sz="1950" spc="-195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70">
                <a:solidFill>
                  <a:srgbClr val="004550"/>
                </a:solidFill>
                <a:latin typeface="Verdana"/>
                <a:cs typeface="Verdana"/>
              </a:rPr>
              <a:t>a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004550"/>
                </a:solidFill>
                <a:latin typeface="Verdana"/>
                <a:cs typeface="Verdana"/>
              </a:rPr>
              <a:t>promising </a:t>
            </a:r>
            <a:r>
              <a:rPr dirty="0" sz="1950" spc="-67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35">
                <a:solidFill>
                  <a:srgbClr val="004550"/>
                </a:solidFill>
                <a:latin typeface="Verdana"/>
                <a:cs typeface="Verdana"/>
              </a:rPr>
              <a:t>avenue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30">
                <a:solidFill>
                  <a:srgbClr val="004550"/>
                </a:solidFill>
                <a:latin typeface="Verdana"/>
                <a:cs typeface="Verdana"/>
              </a:rPr>
              <a:t>for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25">
                <a:solidFill>
                  <a:srgbClr val="004550"/>
                </a:solidFill>
                <a:latin typeface="Verdana"/>
                <a:cs typeface="Verdana"/>
              </a:rPr>
              <a:t>achieving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20">
                <a:solidFill>
                  <a:srgbClr val="004550"/>
                </a:solidFill>
                <a:latin typeface="Verdana"/>
                <a:cs typeface="Verdana"/>
              </a:rPr>
              <a:t>high-performance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004550"/>
                </a:solidFill>
                <a:latin typeface="Verdana"/>
                <a:cs typeface="Verdana"/>
              </a:rPr>
              <a:t>and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5">
                <a:solidFill>
                  <a:srgbClr val="004550"/>
                </a:solidFill>
                <a:latin typeface="Verdana"/>
                <a:cs typeface="Verdana"/>
              </a:rPr>
              <a:t>flexible</a:t>
            </a:r>
            <a:r>
              <a:rPr dirty="0" sz="1950" spc="-200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>
                <a:solidFill>
                  <a:srgbClr val="004550"/>
                </a:solidFill>
                <a:latin typeface="Verdana"/>
                <a:cs typeface="Verdana"/>
              </a:rPr>
              <a:t>paper</a:t>
            </a:r>
            <a:r>
              <a:rPr dirty="0" sz="1950" spc="-204">
                <a:solidFill>
                  <a:srgbClr val="004550"/>
                </a:solidFill>
                <a:latin typeface="Verdana"/>
                <a:cs typeface="Verdana"/>
              </a:rPr>
              <a:t> </a:t>
            </a:r>
            <a:r>
              <a:rPr dirty="0" sz="1950" spc="-10">
                <a:solidFill>
                  <a:srgbClr val="004550"/>
                </a:solidFill>
                <a:latin typeface="Verdana"/>
                <a:cs typeface="Verdana"/>
              </a:rPr>
              <a:t>electrodes.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4886" y="5915025"/>
            <a:ext cx="16923385" cy="1543050"/>
          </a:xfrm>
          <a:custGeom>
            <a:avLst/>
            <a:gdLst/>
            <a:ahLst/>
            <a:cxnLst/>
            <a:rect l="l" t="t" r="r" b="b"/>
            <a:pathLst>
              <a:path w="16923385" h="1543050">
                <a:moveTo>
                  <a:pt x="771525" y="0"/>
                </a:moveTo>
                <a:lnTo>
                  <a:pt x="16923105" y="0"/>
                </a:lnTo>
                <a:lnTo>
                  <a:pt x="16923105" y="1543049"/>
                </a:lnTo>
                <a:lnTo>
                  <a:pt x="771525" y="1543049"/>
                </a:lnTo>
                <a:lnTo>
                  <a:pt x="0" y="771525"/>
                </a:lnTo>
                <a:lnTo>
                  <a:pt x="771525" y="0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53096" y="4492816"/>
            <a:ext cx="11715115" cy="2773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164465">
              <a:lnSpc>
                <a:spcPct val="115900"/>
              </a:lnSpc>
              <a:spcBef>
                <a:spcPts val="95"/>
              </a:spcBef>
            </a:pPr>
            <a:r>
              <a:rPr dirty="0" sz="2250" spc="-5" b="1">
                <a:solidFill>
                  <a:srgbClr val="F4F4F4"/>
                </a:solidFill>
                <a:latin typeface="Tahoma"/>
                <a:cs typeface="Tahoma"/>
              </a:rPr>
              <a:t>Mechanical </a:t>
            </a:r>
            <a:r>
              <a:rPr dirty="0" sz="2250" spc="-25" b="1">
                <a:solidFill>
                  <a:srgbClr val="F4F4F4"/>
                </a:solidFill>
                <a:latin typeface="Tahoma"/>
                <a:cs typeface="Tahoma"/>
              </a:rPr>
              <a:t>Flexibility </a:t>
            </a:r>
            <a:r>
              <a:rPr dirty="0" sz="2250" spc="-20" b="1">
                <a:solidFill>
                  <a:srgbClr val="F4F4F4"/>
                </a:solidFill>
                <a:latin typeface="Tahoma"/>
                <a:cs typeface="Tahoma"/>
              </a:rPr>
              <a:t>and </a:t>
            </a:r>
            <a:r>
              <a:rPr dirty="0" sz="2250" spc="-10" b="1">
                <a:solidFill>
                  <a:srgbClr val="F4F4F4"/>
                </a:solidFill>
                <a:latin typeface="Tahoma"/>
                <a:cs typeface="Tahoma"/>
              </a:rPr>
              <a:t>Processability </a:t>
            </a:r>
            <a:r>
              <a:rPr dirty="0" sz="2250" spc="-65" b="1">
                <a:solidFill>
                  <a:srgbClr val="F4F4F4"/>
                </a:solidFill>
                <a:latin typeface="Tahoma"/>
                <a:cs typeface="Tahoma"/>
              </a:rPr>
              <a:t>Challenges</a:t>
            </a:r>
            <a:r>
              <a:rPr dirty="0" sz="2250" spc="-65">
                <a:solidFill>
                  <a:srgbClr val="F4F4F4"/>
                </a:solidFill>
                <a:latin typeface="Verdana"/>
                <a:cs typeface="Verdana"/>
              </a:rPr>
              <a:t>: </a:t>
            </a:r>
            <a:r>
              <a:rPr dirty="0" sz="2250" spc="-40">
                <a:solidFill>
                  <a:srgbClr val="F4F4F4"/>
                </a:solidFill>
                <a:latin typeface="Verdana"/>
                <a:cs typeface="Verdana"/>
              </a:rPr>
              <a:t>Numerous </a:t>
            </a:r>
            <a:r>
              <a:rPr dirty="0" sz="2250" spc="-20">
                <a:solidFill>
                  <a:srgbClr val="F4F4F4"/>
                </a:solidFill>
                <a:latin typeface="Verdana"/>
                <a:cs typeface="Verdana"/>
              </a:rPr>
              <a:t>cellulose-derived </a:t>
            </a:r>
            <a:r>
              <a:rPr dirty="0" sz="2250" spc="-1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5">
                <a:solidFill>
                  <a:srgbClr val="F4F4F4"/>
                </a:solidFill>
                <a:latin typeface="Verdana"/>
                <a:cs typeface="Verdana"/>
              </a:rPr>
              <a:t>carbon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45">
                <a:solidFill>
                  <a:srgbClr val="F4F4F4"/>
                </a:solidFill>
                <a:latin typeface="Verdana"/>
                <a:cs typeface="Verdana"/>
              </a:rPr>
              <a:t>materials</a:t>
            </a:r>
            <a:r>
              <a:rPr dirty="0" sz="2250" spc="-2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4F4F4"/>
                </a:solidFill>
                <a:latin typeface="Verdana"/>
                <a:cs typeface="Verdana"/>
              </a:rPr>
              <a:t>face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Verdana"/>
                <a:cs typeface="Verdana"/>
              </a:rPr>
              <a:t>limitations</a:t>
            </a:r>
            <a:r>
              <a:rPr dirty="0" sz="2250" spc="-2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Verdana"/>
                <a:cs typeface="Verdana"/>
              </a:rPr>
              <a:t>concerning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Verdana"/>
                <a:cs typeface="Verdana"/>
              </a:rPr>
              <a:t>their</a:t>
            </a:r>
            <a:r>
              <a:rPr dirty="0" sz="2250" spc="-2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F4F4F4"/>
                </a:solidFill>
                <a:latin typeface="Verdana"/>
                <a:cs typeface="Verdana"/>
              </a:rPr>
              <a:t>mechanical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F4F4F4"/>
                </a:solidFill>
                <a:latin typeface="Verdana"/>
                <a:cs typeface="Verdana"/>
              </a:rPr>
              <a:t>flexibility</a:t>
            </a:r>
            <a:r>
              <a:rPr dirty="0" sz="2250" spc="-2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65">
                <a:solidFill>
                  <a:srgbClr val="F4F4F4"/>
                </a:solidFill>
                <a:latin typeface="Verdana"/>
                <a:cs typeface="Verdana"/>
              </a:rPr>
              <a:t>ease</a:t>
            </a:r>
            <a:r>
              <a:rPr dirty="0" sz="2250" spc="-2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45">
                <a:solidFill>
                  <a:srgbClr val="F4F4F4"/>
                </a:solidFill>
                <a:latin typeface="Verdana"/>
                <a:cs typeface="Verdana"/>
              </a:rPr>
              <a:t>of </a:t>
            </a:r>
            <a:r>
              <a:rPr dirty="0" sz="2250" spc="-78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45">
                <a:solidFill>
                  <a:srgbClr val="F4F4F4"/>
                </a:solidFill>
                <a:latin typeface="Verdana"/>
                <a:cs typeface="Verdana"/>
              </a:rPr>
              <a:t>processing.</a:t>
            </a:r>
            <a:endParaRPr sz="2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300">
              <a:latin typeface="Verdana"/>
              <a:cs typeface="Verdana"/>
            </a:endParaRPr>
          </a:p>
          <a:p>
            <a:pPr algn="ctr" marL="205104" marR="5080">
              <a:lnSpc>
                <a:spcPct val="116700"/>
              </a:lnSpc>
            </a:pPr>
            <a:r>
              <a:rPr dirty="0" sz="2250" spc="-10" b="1">
                <a:solidFill>
                  <a:srgbClr val="F4F4F4"/>
                </a:solidFill>
                <a:latin typeface="Tahoma"/>
                <a:cs typeface="Tahoma"/>
              </a:rPr>
              <a:t>Scalability</a:t>
            </a:r>
            <a:r>
              <a:rPr dirty="0" sz="2250" spc="-120" b="1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250" spc="-20" b="1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250" spc="-120" b="1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250" spc="-25" b="1">
                <a:solidFill>
                  <a:srgbClr val="F4F4F4"/>
                </a:solidFill>
                <a:latin typeface="Tahoma"/>
                <a:cs typeface="Tahoma"/>
              </a:rPr>
              <a:t>Mass</a:t>
            </a:r>
            <a:r>
              <a:rPr dirty="0" sz="2250" spc="-120" b="1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250" spc="-20" b="1">
                <a:solidFill>
                  <a:srgbClr val="F4F4F4"/>
                </a:solidFill>
                <a:latin typeface="Tahoma"/>
                <a:cs typeface="Tahoma"/>
              </a:rPr>
              <a:t>Production:</a:t>
            </a:r>
            <a:r>
              <a:rPr dirty="0" sz="2250" spc="-95" b="1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250" spc="-30">
                <a:solidFill>
                  <a:srgbClr val="F4F4F4"/>
                </a:solidFill>
                <a:latin typeface="Verdana"/>
                <a:cs typeface="Verdana"/>
              </a:rPr>
              <a:t>Developing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F4F4F4"/>
                </a:solidFill>
                <a:latin typeface="Verdana"/>
                <a:cs typeface="Verdana"/>
              </a:rPr>
              <a:t>scalable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40">
                <a:solidFill>
                  <a:srgbClr val="F4F4F4"/>
                </a:solidFill>
                <a:latin typeface="Verdana"/>
                <a:cs typeface="Verdana"/>
              </a:rPr>
              <a:t>manufacturing</a:t>
            </a:r>
            <a:r>
              <a:rPr dirty="0" sz="2250" spc="-2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Verdana"/>
                <a:cs typeface="Verdana"/>
              </a:rPr>
              <a:t>processes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F4F4F4"/>
                </a:solidFill>
                <a:latin typeface="Verdana"/>
                <a:cs typeface="Verdana"/>
              </a:rPr>
              <a:t>for </a:t>
            </a:r>
            <a:r>
              <a:rPr dirty="0" sz="2250" spc="-7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30">
                <a:solidFill>
                  <a:srgbClr val="F4F4F4"/>
                </a:solidFill>
                <a:latin typeface="Verdana"/>
                <a:cs typeface="Verdana"/>
              </a:rPr>
              <a:t>these</a:t>
            </a:r>
            <a:r>
              <a:rPr dirty="0" sz="2250" spc="-23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15">
                <a:solidFill>
                  <a:srgbClr val="F4F4F4"/>
                </a:solidFill>
                <a:latin typeface="Verdana"/>
                <a:cs typeface="Verdana"/>
              </a:rPr>
              <a:t>novel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5">
                <a:solidFill>
                  <a:srgbClr val="F4F4F4"/>
                </a:solidFill>
                <a:latin typeface="Verdana"/>
                <a:cs typeface="Verdana"/>
              </a:rPr>
              <a:t>electrode</a:t>
            </a:r>
            <a:r>
              <a:rPr dirty="0" sz="2250" spc="-23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45">
                <a:solidFill>
                  <a:srgbClr val="F4F4F4"/>
                </a:solidFill>
                <a:latin typeface="Verdana"/>
                <a:cs typeface="Verdana"/>
              </a:rPr>
              <a:t>materials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35">
                <a:solidFill>
                  <a:srgbClr val="F4F4F4"/>
                </a:solidFill>
                <a:latin typeface="Verdana"/>
                <a:cs typeface="Verdana"/>
              </a:rPr>
              <a:t>is</a:t>
            </a:r>
            <a:r>
              <a:rPr dirty="0" sz="2250" spc="-23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35">
                <a:solidFill>
                  <a:srgbClr val="F4F4F4"/>
                </a:solidFill>
                <a:latin typeface="Verdana"/>
                <a:cs typeface="Verdana"/>
              </a:rPr>
              <a:t>essential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20">
                <a:solidFill>
                  <a:srgbClr val="F4F4F4"/>
                </a:solidFill>
                <a:latin typeface="Verdana"/>
                <a:cs typeface="Verdana"/>
              </a:rPr>
              <a:t>for</a:t>
            </a:r>
            <a:r>
              <a:rPr dirty="0" sz="2250" spc="-23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Verdana"/>
                <a:cs typeface="Verdana"/>
              </a:rPr>
              <a:t>their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Verdana"/>
                <a:cs typeface="Verdana"/>
              </a:rPr>
              <a:t>widespread</a:t>
            </a:r>
            <a:r>
              <a:rPr dirty="0" sz="2250" spc="-23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>
                <a:solidFill>
                  <a:srgbClr val="F4F4F4"/>
                </a:solidFill>
                <a:latin typeface="Verdana"/>
                <a:cs typeface="Verdana"/>
              </a:rPr>
              <a:t>adoption</a:t>
            </a:r>
            <a:r>
              <a:rPr dirty="0" sz="2250" spc="-229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20">
                <a:solidFill>
                  <a:srgbClr val="F4F4F4"/>
                </a:solidFill>
                <a:latin typeface="Verdana"/>
                <a:cs typeface="Verdana"/>
              </a:rPr>
              <a:t>in</a:t>
            </a:r>
            <a:r>
              <a:rPr dirty="0" sz="2250" spc="-23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65">
                <a:solidFill>
                  <a:srgbClr val="F4F4F4"/>
                </a:solidFill>
                <a:latin typeface="Verdana"/>
                <a:cs typeface="Verdana"/>
              </a:rPr>
              <a:t>energy </a:t>
            </a:r>
            <a:r>
              <a:rPr dirty="0" sz="2250" spc="-77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50">
                <a:solidFill>
                  <a:srgbClr val="F4F4F4"/>
                </a:solidFill>
                <a:latin typeface="Verdana"/>
                <a:cs typeface="Verdana"/>
              </a:rPr>
              <a:t>storage</a:t>
            </a:r>
            <a:r>
              <a:rPr dirty="0" sz="2250" spc="-24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250" spc="-25">
                <a:solidFill>
                  <a:srgbClr val="F4F4F4"/>
                </a:solidFill>
                <a:latin typeface="Verdana"/>
                <a:cs typeface="Verdana"/>
              </a:rPr>
              <a:t>applications.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38" y="9722549"/>
            <a:ext cx="26098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0">
                <a:solidFill>
                  <a:srgbClr val="F4F4F4"/>
                </a:solidFill>
                <a:latin typeface="Trebuchet MS"/>
                <a:cs typeface="Trebuchet MS"/>
              </a:rPr>
              <a:t>0</a:t>
            </a:r>
            <a:r>
              <a:rPr dirty="0" sz="1700" spc="10">
                <a:solidFill>
                  <a:srgbClr val="F4F4F4"/>
                </a:solidFill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31805" y="8198351"/>
            <a:ext cx="17248505" cy="348615"/>
            <a:chOff x="1031805" y="8198351"/>
            <a:chExt cx="17248505" cy="348615"/>
          </a:xfrm>
        </p:grpSpPr>
        <p:sp>
          <p:nvSpPr>
            <p:cNvPr id="4" name="object 4"/>
            <p:cNvSpPr/>
            <p:nvPr/>
          </p:nvSpPr>
          <p:spPr>
            <a:xfrm>
              <a:off x="1278097" y="8372507"/>
              <a:ext cx="17002760" cy="0"/>
            </a:xfrm>
            <a:custGeom>
              <a:avLst/>
              <a:gdLst/>
              <a:ahLst/>
              <a:cxnLst/>
              <a:rect l="l" t="t" r="r" b="b"/>
              <a:pathLst>
                <a:path w="17002760" h="0">
                  <a:moveTo>
                    <a:pt x="0" y="0"/>
                  </a:moveTo>
                  <a:lnTo>
                    <a:pt x="17002161" y="0"/>
                  </a:lnTo>
                </a:path>
              </a:pathLst>
            </a:custGeom>
            <a:ln w="19049">
              <a:solidFill>
                <a:srgbClr val="0045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31798" y="8198357"/>
              <a:ext cx="11184255" cy="348615"/>
            </a:xfrm>
            <a:custGeom>
              <a:avLst/>
              <a:gdLst/>
              <a:ahLst/>
              <a:cxnLst/>
              <a:rect l="l" t="t" r="r" b="b"/>
              <a:pathLst>
                <a:path w="11184255" h="348615">
                  <a:moveTo>
                    <a:pt x="380199" y="164630"/>
                  </a:moveTo>
                  <a:lnTo>
                    <a:pt x="285140" y="0"/>
                  </a:lnTo>
                  <a:lnTo>
                    <a:pt x="95046" y="0"/>
                  </a:lnTo>
                  <a:lnTo>
                    <a:pt x="0" y="164630"/>
                  </a:lnTo>
                  <a:lnTo>
                    <a:pt x="95046" y="329260"/>
                  </a:lnTo>
                  <a:lnTo>
                    <a:pt x="285153" y="329260"/>
                  </a:lnTo>
                  <a:lnTo>
                    <a:pt x="380199" y="164630"/>
                  </a:lnTo>
                  <a:close/>
                </a:path>
                <a:path w="11184255" h="348615">
                  <a:moveTo>
                    <a:pt x="6109944" y="164630"/>
                  </a:moveTo>
                  <a:lnTo>
                    <a:pt x="6014885" y="0"/>
                  </a:lnTo>
                  <a:lnTo>
                    <a:pt x="5824779" y="0"/>
                  </a:lnTo>
                  <a:lnTo>
                    <a:pt x="5729732" y="164630"/>
                  </a:lnTo>
                  <a:lnTo>
                    <a:pt x="5824779" y="329260"/>
                  </a:lnTo>
                  <a:lnTo>
                    <a:pt x="6014898" y="329260"/>
                  </a:lnTo>
                  <a:lnTo>
                    <a:pt x="6109944" y="164630"/>
                  </a:lnTo>
                  <a:close/>
                </a:path>
                <a:path w="11184255" h="348615">
                  <a:moveTo>
                    <a:pt x="11183988" y="183680"/>
                  </a:moveTo>
                  <a:lnTo>
                    <a:pt x="11088929" y="19050"/>
                  </a:lnTo>
                  <a:lnTo>
                    <a:pt x="10898835" y="19050"/>
                  </a:lnTo>
                  <a:lnTo>
                    <a:pt x="10803788" y="183680"/>
                  </a:lnTo>
                  <a:lnTo>
                    <a:pt x="10898835" y="348310"/>
                  </a:lnTo>
                  <a:lnTo>
                    <a:pt x="11088942" y="348310"/>
                  </a:lnTo>
                  <a:lnTo>
                    <a:pt x="11183988" y="18368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59919" y="4130377"/>
            <a:ext cx="3876675" cy="367411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95885">
              <a:lnSpc>
                <a:spcPts val="4270"/>
              </a:lnSpc>
              <a:spcBef>
                <a:spcPts val="280"/>
              </a:spcBef>
            </a:pPr>
            <a:r>
              <a:rPr dirty="0" sz="3600" spc="-140">
                <a:solidFill>
                  <a:srgbClr val="00A181"/>
                </a:solidFill>
                <a:latin typeface="Trebuchet MS"/>
                <a:cs typeface="Trebuchet MS"/>
              </a:rPr>
              <a:t>G</a:t>
            </a:r>
            <a:r>
              <a:rPr dirty="0" sz="3600" spc="15">
                <a:solidFill>
                  <a:srgbClr val="00A181"/>
                </a:solidFill>
                <a:latin typeface="Trebuchet MS"/>
                <a:cs typeface="Trebuchet MS"/>
              </a:rPr>
              <a:t>r</a:t>
            </a:r>
            <a:r>
              <a:rPr dirty="0" sz="3600" spc="70">
                <a:solidFill>
                  <a:srgbClr val="00A181"/>
                </a:solidFill>
                <a:latin typeface="Trebuchet MS"/>
                <a:cs typeface="Trebuchet MS"/>
              </a:rPr>
              <a:t>a</a:t>
            </a:r>
            <a:r>
              <a:rPr dirty="0" sz="3600" spc="135">
                <a:solidFill>
                  <a:srgbClr val="00A181"/>
                </a:solidFill>
                <a:latin typeface="Trebuchet MS"/>
                <a:cs typeface="Trebuchet MS"/>
              </a:rPr>
              <a:t>p</a:t>
            </a:r>
            <a:r>
              <a:rPr dirty="0" sz="3600" spc="120">
                <a:solidFill>
                  <a:srgbClr val="00A181"/>
                </a:solidFill>
                <a:latin typeface="Trebuchet MS"/>
                <a:cs typeface="Trebuchet MS"/>
              </a:rPr>
              <a:t>h</a:t>
            </a:r>
            <a:r>
              <a:rPr dirty="0" sz="3600" spc="10">
                <a:solidFill>
                  <a:srgbClr val="00A181"/>
                </a:solidFill>
                <a:latin typeface="Trebuchet MS"/>
                <a:cs typeface="Trebuchet MS"/>
              </a:rPr>
              <a:t>e</a:t>
            </a:r>
            <a:r>
              <a:rPr dirty="0" sz="3600" spc="120">
                <a:solidFill>
                  <a:srgbClr val="00A181"/>
                </a:solidFill>
                <a:latin typeface="Trebuchet MS"/>
                <a:cs typeface="Trebuchet MS"/>
              </a:rPr>
              <a:t>n</a:t>
            </a:r>
            <a:r>
              <a:rPr dirty="0" sz="3600" spc="10">
                <a:solidFill>
                  <a:srgbClr val="00A181"/>
                </a:solidFill>
                <a:latin typeface="Trebuchet MS"/>
                <a:cs typeface="Trebuchet MS"/>
              </a:rPr>
              <a:t>e</a:t>
            </a:r>
            <a:r>
              <a:rPr dirty="0" sz="3600" spc="-20">
                <a:solidFill>
                  <a:srgbClr val="00A181"/>
                </a:solidFill>
                <a:latin typeface="Trebuchet MS"/>
                <a:cs typeface="Trebuchet MS"/>
              </a:rPr>
              <a:t>/</a:t>
            </a:r>
            <a:r>
              <a:rPr dirty="0" sz="3600" spc="-110">
                <a:solidFill>
                  <a:srgbClr val="00A181"/>
                </a:solidFill>
                <a:latin typeface="Trebuchet MS"/>
                <a:cs typeface="Trebuchet MS"/>
              </a:rPr>
              <a:t>C</a:t>
            </a:r>
            <a:r>
              <a:rPr dirty="0" sz="3600" spc="70">
                <a:solidFill>
                  <a:srgbClr val="00A181"/>
                </a:solidFill>
                <a:latin typeface="Trebuchet MS"/>
                <a:cs typeface="Trebuchet MS"/>
              </a:rPr>
              <a:t>a</a:t>
            </a:r>
            <a:r>
              <a:rPr dirty="0" sz="3600" spc="15">
                <a:solidFill>
                  <a:srgbClr val="00A181"/>
                </a:solidFill>
                <a:latin typeface="Trebuchet MS"/>
                <a:cs typeface="Trebuchet MS"/>
              </a:rPr>
              <a:t>r</a:t>
            </a:r>
            <a:r>
              <a:rPr dirty="0" sz="3600" spc="135">
                <a:solidFill>
                  <a:srgbClr val="00A181"/>
                </a:solidFill>
                <a:latin typeface="Trebuchet MS"/>
                <a:cs typeface="Trebuchet MS"/>
              </a:rPr>
              <a:t>b</a:t>
            </a:r>
            <a:r>
              <a:rPr dirty="0" sz="3600" spc="170">
                <a:solidFill>
                  <a:srgbClr val="00A181"/>
                </a:solidFill>
                <a:latin typeface="Trebuchet MS"/>
                <a:cs typeface="Trebuchet MS"/>
              </a:rPr>
              <a:t>o</a:t>
            </a:r>
            <a:r>
              <a:rPr dirty="0" sz="3600" spc="85">
                <a:solidFill>
                  <a:srgbClr val="00A181"/>
                </a:solidFill>
                <a:latin typeface="Trebuchet MS"/>
                <a:cs typeface="Trebuchet MS"/>
              </a:rPr>
              <a:t>n  </a:t>
            </a:r>
            <a:r>
              <a:rPr dirty="0" sz="3600" spc="105">
                <a:solidFill>
                  <a:srgbClr val="00A181"/>
                </a:solidFill>
                <a:latin typeface="Trebuchet MS"/>
                <a:cs typeface="Trebuchet MS"/>
              </a:rPr>
              <a:t>Nanotube-Based </a:t>
            </a:r>
            <a:r>
              <a:rPr dirty="0" sz="3600" spc="11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100">
                <a:solidFill>
                  <a:srgbClr val="00A181"/>
                </a:solidFill>
                <a:latin typeface="Trebuchet MS"/>
                <a:cs typeface="Trebuchet MS"/>
              </a:rPr>
              <a:t>Papers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860"/>
              </a:spcBef>
            </a:pPr>
            <a:r>
              <a:rPr dirty="0" sz="2000" spc="-10" b="1">
                <a:latin typeface="Trebuchet MS"/>
                <a:cs typeface="Trebuchet MS"/>
              </a:rPr>
              <a:t>Integration </a:t>
            </a:r>
            <a:r>
              <a:rPr dirty="0" sz="2000" b="1">
                <a:latin typeface="Trebuchet MS"/>
                <a:cs typeface="Trebuchet MS"/>
              </a:rPr>
              <a:t>of </a:t>
            </a:r>
            <a:r>
              <a:rPr dirty="0" sz="2000" spc="-10" b="1">
                <a:latin typeface="Trebuchet MS"/>
                <a:cs typeface="Trebuchet MS"/>
              </a:rPr>
              <a:t>graphene </a:t>
            </a:r>
            <a:r>
              <a:rPr dirty="0" sz="2000" spc="-15" b="1">
                <a:latin typeface="Trebuchet MS"/>
                <a:cs typeface="Trebuchet MS"/>
              </a:rPr>
              <a:t>or 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25" b="1">
                <a:latin typeface="Trebuchet MS"/>
                <a:cs typeface="Trebuchet MS"/>
              </a:rPr>
              <a:t>b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0" b="1">
                <a:latin typeface="Trebuchet MS"/>
                <a:cs typeface="Trebuchet MS"/>
              </a:rPr>
              <a:t>n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25" b="1">
                <a:latin typeface="Trebuchet MS"/>
                <a:cs typeface="Trebuchet MS"/>
              </a:rPr>
              <a:t>b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100" b="1">
                <a:latin typeface="Trebuchet MS"/>
                <a:cs typeface="Trebuchet MS"/>
              </a:rPr>
              <a:t>s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35" b="1">
                <a:latin typeface="Trebuchet MS"/>
                <a:cs typeface="Trebuchet MS"/>
              </a:rPr>
              <a:t>o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5" b="1">
                <a:latin typeface="Trebuchet MS"/>
                <a:cs typeface="Trebuchet MS"/>
              </a:rPr>
              <a:t>ll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70" b="1">
                <a:latin typeface="Trebuchet MS"/>
                <a:cs typeface="Trebuchet MS"/>
              </a:rPr>
              <a:t>-  </a:t>
            </a:r>
            <a:r>
              <a:rPr dirty="0" sz="2000" spc="25" b="1">
                <a:latin typeface="Trebuchet MS"/>
                <a:cs typeface="Trebuchet MS"/>
              </a:rPr>
              <a:t>based </a:t>
            </a:r>
            <a:r>
              <a:rPr dirty="0" sz="2000" spc="10" b="1">
                <a:latin typeface="Trebuchet MS"/>
                <a:cs typeface="Trebuchet MS"/>
              </a:rPr>
              <a:t>papers </a:t>
            </a:r>
            <a:r>
              <a:rPr dirty="0" sz="2000" spc="5" b="1">
                <a:latin typeface="Trebuchet MS"/>
                <a:cs typeface="Trebuchet MS"/>
              </a:rPr>
              <a:t>to </a:t>
            </a:r>
            <a:r>
              <a:rPr dirty="0" sz="2000" spc="-35" b="1">
                <a:latin typeface="Trebuchet MS"/>
                <a:cs typeface="Trebuchet MS"/>
              </a:rPr>
              <a:t>enhance </a:t>
            </a:r>
            <a:r>
              <a:rPr dirty="0" sz="2000" spc="-3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30" b="1">
                <a:latin typeface="Trebuchet MS"/>
                <a:cs typeface="Trebuchet MS"/>
              </a:rPr>
              <a:t>d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v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35" b="1">
                <a:latin typeface="Trebuchet MS"/>
                <a:cs typeface="Trebuchet MS"/>
              </a:rPr>
              <a:t>y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35" b="1">
                <a:latin typeface="Trebuchet MS"/>
                <a:cs typeface="Trebuchet MS"/>
              </a:rPr>
              <a:t>d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b="1">
                <a:latin typeface="Trebuchet MS"/>
                <a:cs typeface="Trebuchet MS"/>
              </a:rPr>
              <a:t>l  </a:t>
            </a:r>
            <a:r>
              <a:rPr dirty="0" sz="2000" spc="-50" b="1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8944" y="4130377"/>
            <a:ext cx="3620135" cy="348361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dirty="0" sz="3600" spc="70">
                <a:solidFill>
                  <a:srgbClr val="00A181"/>
                </a:solidFill>
                <a:latin typeface="Trebuchet MS"/>
                <a:cs typeface="Trebuchet MS"/>
              </a:rPr>
              <a:t>Carbon </a:t>
            </a:r>
            <a:r>
              <a:rPr dirty="0" sz="3600" spc="25">
                <a:solidFill>
                  <a:srgbClr val="00A181"/>
                </a:solidFill>
                <a:latin typeface="Trebuchet MS"/>
                <a:cs typeface="Trebuchet MS"/>
              </a:rPr>
              <a:t>Fiber- </a:t>
            </a:r>
            <a:r>
              <a:rPr dirty="0" sz="3600" spc="3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130">
                <a:solidFill>
                  <a:srgbClr val="00A181"/>
                </a:solidFill>
                <a:latin typeface="Trebuchet MS"/>
                <a:cs typeface="Trebuchet MS"/>
              </a:rPr>
              <a:t>Based</a:t>
            </a:r>
            <a:r>
              <a:rPr dirty="0" sz="3600" spc="-260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45">
                <a:solidFill>
                  <a:srgbClr val="00A181"/>
                </a:solidFill>
                <a:latin typeface="Trebuchet MS"/>
                <a:cs typeface="Trebuchet MS"/>
              </a:rPr>
              <a:t>Electrodes</a:t>
            </a:r>
            <a:endParaRPr sz="3600">
              <a:latin typeface="Trebuchet MS"/>
              <a:cs typeface="Trebuchet MS"/>
            </a:endParaRPr>
          </a:p>
          <a:p>
            <a:pPr marL="12700" marR="20320">
              <a:lnSpc>
                <a:spcPct val="115599"/>
              </a:lnSpc>
              <a:spcBef>
                <a:spcPts val="1839"/>
              </a:spcBef>
            </a:pPr>
            <a:r>
              <a:rPr dirty="0" sz="2000" spc="114" b="1">
                <a:latin typeface="Trebuchet MS"/>
                <a:cs typeface="Trebuchet MS"/>
              </a:rPr>
              <a:t>S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35" b="1">
                <a:latin typeface="Trebuchet MS"/>
                <a:cs typeface="Trebuchet MS"/>
              </a:rPr>
              <a:t>h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100" b="1">
                <a:latin typeface="Trebuchet MS"/>
                <a:cs typeface="Trebuchet MS"/>
              </a:rPr>
              <a:t>s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145" b="1">
                <a:latin typeface="Trebuchet MS"/>
                <a:cs typeface="Trebuchet MS"/>
              </a:rPr>
              <a:t>z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25" b="1">
                <a:latin typeface="Trebuchet MS"/>
                <a:cs typeface="Trebuchet MS"/>
              </a:rPr>
              <a:t>d  </a:t>
            </a:r>
            <a:r>
              <a:rPr dirty="0" sz="2000" spc="-15" b="1">
                <a:latin typeface="Trebuchet MS"/>
                <a:cs typeface="Trebuchet MS"/>
              </a:rPr>
              <a:t>carbon </a:t>
            </a:r>
            <a:r>
              <a:rPr dirty="0" sz="2000" spc="-10" b="1">
                <a:latin typeface="Trebuchet MS"/>
                <a:cs typeface="Trebuchet MS"/>
              </a:rPr>
              <a:t>fibers </a:t>
            </a:r>
            <a:r>
              <a:rPr dirty="0" sz="2000" spc="65" b="1">
                <a:latin typeface="Trebuchet MS"/>
                <a:cs typeface="Trebuchet MS"/>
              </a:rPr>
              <a:t>as </a:t>
            </a:r>
            <a:r>
              <a:rPr dirty="0" sz="2000" spc="-30" b="1">
                <a:latin typeface="Trebuchet MS"/>
                <a:cs typeface="Trebuchet MS"/>
              </a:rPr>
              <a:t>electrode 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100" b="1">
                <a:latin typeface="Trebuchet MS"/>
                <a:cs typeface="Trebuchet MS"/>
              </a:rPr>
              <a:t>s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30" b="1">
                <a:latin typeface="Trebuchet MS"/>
                <a:cs typeface="Trebuchet MS"/>
              </a:rPr>
              <a:t>d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35" b="1">
                <a:latin typeface="Trebuchet MS"/>
                <a:cs typeface="Trebuchet MS"/>
              </a:rPr>
              <a:t>o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55" b="1">
                <a:latin typeface="Trebuchet MS"/>
                <a:cs typeface="Trebuchet MS"/>
              </a:rPr>
              <a:t>r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90" b="1">
                <a:latin typeface="Trebuchet MS"/>
                <a:cs typeface="Trebuchet MS"/>
              </a:rPr>
              <a:t>g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25" b="1">
                <a:latin typeface="Trebuchet MS"/>
                <a:cs typeface="Trebuchet MS"/>
              </a:rPr>
              <a:t>h  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35" b="1">
                <a:latin typeface="Trebuchet MS"/>
                <a:cs typeface="Trebuchet MS"/>
              </a:rPr>
              <a:t>d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b="1">
                <a:latin typeface="Trebuchet MS"/>
                <a:cs typeface="Trebuchet MS"/>
              </a:rPr>
              <a:t>l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30" b="1">
                <a:latin typeface="Trebuchet MS"/>
                <a:cs typeface="Trebuchet MS"/>
              </a:rPr>
              <a:t>d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v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35" b="1">
                <a:latin typeface="Trebuchet MS"/>
                <a:cs typeface="Trebuchet MS"/>
              </a:rPr>
              <a:t>y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25" b="1">
                <a:latin typeface="Trebuchet MS"/>
                <a:cs typeface="Trebuchet MS"/>
              </a:rPr>
              <a:t>b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20" b="1">
                <a:latin typeface="Trebuchet MS"/>
                <a:cs typeface="Trebuchet MS"/>
              </a:rPr>
              <a:t>t  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35" b="1">
                <a:latin typeface="Trebuchet MS"/>
                <a:cs typeface="Trebuchet MS"/>
              </a:rPr>
              <a:t>y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v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35" b="1">
                <a:latin typeface="Trebuchet MS"/>
                <a:cs typeface="Trebuchet MS"/>
              </a:rPr>
              <a:t>d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20" b="1">
                <a:latin typeface="Trebuchet MS"/>
                <a:cs typeface="Trebuchet MS"/>
              </a:rPr>
              <a:t>p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f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50" b="1">
                <a:latin typeface="Trebuchet MS"/>
                <a:cs typeface="Trebuchet MS"/>
              </a:rPr>
              <a:t>c  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35" b="1">
                <a:latin typeface="Trebuchet MS"/>
                <a:cs typeface="Trebuchet MS"/>
              </a:rPr>
              <a:t>f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-254" b="1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12990" y="4130377"/>
            <a:ext cx="4446270" cy="383603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974090">
              <a:lnSpc>
                <a:spcPts val="4280"/>
              </a:lnSpc>
              <a:spcBef>
                <a:spcPts val="275"/>
              </a:spcBef>
            </a:pPr>
            <a:r>
              <a:rPr dirty="0" sz="3600" spc="45">
                <a:solidFill>
                  <a:srgbClr val="00A181"/>
                </a:solidFill>
                <a:latin typeface="Trebuchet MS"/>
                <a:cs typeface="Trebuchet MS"/>
              </a:rPr>
              <a:t>Carbonization</a:t>
            </a:r>
            <a:r>
              <a:rPr dirty="0" sz="3600" spc="-265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40">
                <a:solidFill>
                  <a:srgbClr val="00A181"/>
                </a:solidFill>
                <a:latin typeface="Trebuchet MS"/>
                <a:cs typeface="Trebuchet MS"/>
              </a:rPr>
              <a:t>of </a:t>
            </a:r>
            <a:r>
              <a:rPr dirty="0" sz="3600" spc="-1075">
                <a:solidFill>
                  <a:srgbClr val="00A181"/>
                </a:solidFill>
                <a:latin typeface="Trebuchet MS"/>
                <a:cs typeface="Trebuchet MS"/>
              </a:rPr>
              <a:t> </a:t>
            </a:r>
            <a:r>
              <a:rPr dirty="0" sz="3600" spc="50">
                <a:solidFill>
                  <a:srgbClr val="00A181"/>
                </a:solidFill>
                <a:latin typeface="Trebuchet MS"/>
                <a:cs typeface="Trebuchet MS"/>
              </a:rPr>
              <a:t>Cellulose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ct val="115599"/>
              </a:lnSpc>
              <a:spcBef>
                <a:spcPts val="1839"/>
              </a:spcBef>
            </a:pPr>
            <a:r>
              <a:rPr dirty="0" sz="2000" spc="-95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55" b="1">
                <a:latin typeface="Trebuchet MS"/>
                <a:cs typeface="Trebuchet MS"/>
              </a:rPr>
              <a:t>r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v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0" b="1">
                <a:latin typeface="Trebuchet MS"/>
                <a:cs typeface="Trebuchet MS"/>
              </a:rPr>
              <a:t>f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35" b="1">
                <a:latin typeface="Trebuchet MS"/>
                <a:cs typeface="Trebuchet MS"/>
              </a:rPr>
              <a:t>h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-35" b="1">
                <a:latin typeface="Trebuchet MS"/>
                <a:cs typeface="Trebuchet MS"/>
              </a:rPr>
              <a:t>v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35" b="1">
                <a:latin typeface="Trebuchet MS"/>
                <a:cs typeface="Trebuchet MS"/>
              </a:rPr>
              <a:t>v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80" b="1">
                <a:latin typeface="Trebuchet MS"/>
                <a:cs typeface="Trebuchet MS"/>
              </a:rPr>
              <a:t>s  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25" b="1">
                <a:latin typeface="Trebuchet MS"/>
                <a:cs typeface="Trebuchet MS"/>
              </a:rPr>
              <a:t>b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145" b="1">
                <a:latin typeface="Trebuchet MS"/>
                <a:cs typeface="Trebuchet MS"/>
              </a:rPr>
              <a:t>z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0" b="1">
                <a:latin typeface="Trebuchet MS"/>
                <a:cs typeface="Trebuchet MS"/>
              </a:rPr>
              <a:t>n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0" b="1">
                <a:latin typeface="Trebuchet MS"/>
                <a:cs typeface="Trebuchet MS"/>
              </a:rPr>
              <a:t>f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5" b="1">
                <a:latin typeface="Trebuchet MS"/>
                <a:cs typeface="Trebuchet MS"/>
              </a:rPr>
              <a:t>ll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20" b="1">
                <a:latin typeface="Trebuchet MS"/>
                <a:cs typeface="Trebuchet MS"/>
              </a:rPr>
              <a:t>o  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50" b="1">
                <a:latin typeface="Trebuchet MS"/>
                <a:cs typeface="Trebuchet MS"/>
              </a:rPr>
              <a:t>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25" b="1">
                <a:latin typeface="Trebuchet MS"/>
                <a:cs typeface="Trebuchet MS"/>
              </a:rPr>
              <a:t>b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0" b="1">
                <a:latin typeface="Trebuchet MS"/>
                <a:cs typeface="Trebuchet MS"/>
              </a:rPr>
              <a:t>n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100" b="1">
                <a:latin typeface="Trebuchet MS"/>
                <a:cs typeface="Trebuchet MS"/>
              </a:rPr>
              <a:t>s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w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25" b="1">
                <a:latin typeface="Trebuchet MS"/>
                <a:cs typeface="Trebuchet MS"/>
              </a:rPr>
              <a:t>h  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20" b="1">
                <a:latin typeface="Trebuchet MS"/>
                <a:cs typeface="Trebuchet MS"/>
              </a:rPr>
              <a:t>p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35" b="1">
                <a:latin typeface="Trebuchet MS"/>
                <a:cs typeface="Trebuchet MS"/>
              </a:rPr>
              <a:t>v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35" b="1">
                <a:latin typeface="Trebuchet MS"/>
                <a:cs typeface="Trebuchet MS"/>
              </a:rPr>
              <a:t>d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b="1">
                <a:latin typeface="Trebuchet MS"/>
                <a:cs typeface="Trebuchet MS"/>
              </a:rPr>
              <a:t>l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20" b="1">
                <a:latin typeface="Trebuchet MS"/>
                <a:cs typeface="Trebuchet MS"/>
              </a:rPr>
              <a:t>p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20" b="1">
                <a:latin typeface="Trebuchet MS"/>
                <a:cs typeface="Trebuchet MS"/>
              </a:rPr>
              <a:t>p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95" b="1">
                <a:latin typeface="Trebuchet MS"/>
                <a:cs typeface="Trebuchet MS"/>
              </a:rPr>
              <a:t>s</a:t>
            </a:r>
            <a:r>
              <a:rPr dirty="0" sz="2000" spc="-225" b="1">
                <a:latin typeface="Trebuchet MS"/>
                <a:cs typeface="Trebuchet MS"/>
              </a:rPr>
              <a:t>.  </a:t>
            </a:r>
            <a:r>
              <a:rPr dirty="0" sz="2000" spc="-70" b="1">
                <a:latin typeface="Trebuchet MS"/>
                <a:cs typeface="Trebuchet MS"/>
              </a:rPr>
              <a:t>However,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15" b="1">
                <a:latin typeface="Trebuchet MS"/>
                <a:cs typeface="Trebuchet MS"/>
              </a:rPr>
              <a:t>these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10" b="1">
                <a:latin typeface="Trebuchet MS"/>
                <a:cs typeface="Trebuchet MS"/>
              </a:rPr>
              <a:t>studies</a:t>
            </a:r>
            <a:r>
              <a:rPr dirty="0" sz="2000" spc="-125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often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15" b="1">
                <a:latin typeface="Trebuchet MS"/>
                <a:cs typeface="Trebuchet MS"/>
              </a:rPr>
              <a:t>resulted </a:t>
            </a:r>
            <a:r>
              <a:rPr dirty="0" sz="2000" spc="-585" b="1">
                <a:latin typeface="Trebuchet MS"/>
                <a:cs typeface="Trebuchet MS"/>
              </a:rPr>
              <a:t> 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n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100" b="1">
                <a:latin typeface="Trebuchet MS"/>
                <a:cs typeface="Trebuchet MS"/>
              </a:rPr>
              <a:t>s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75" b="1">
                <a:latin typeface="Trebuchet MS"/>
                <a:cs typeface="Trebuchet MS"/>
              </a:rPr>
              <a:t>w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35" b="1">
                <a:latin typeface="Trebuchet MS"/>
                <a:cs typeface="Trebuchet MS"/>
              </a:rPr>
              <a:t>h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30" b="1">
                <a:latin typeface="Trebuchet MS"/>
                <a:cs typeface="Trebuchet MS"/>
              </a:rPr>
              <a:t>d</a:t>
            </a:r>
            <a:r>
              <a:rPr dirty="0" sz="2000" spc="-45" b="1">
                <a:latin typeface="Trebuchet MS"/>
                <a:cs typeface="Trebuchet MS"/>
              </a:rPr>
              <a:t>u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35" b="1">
                <a:latin typeface="Trebuchet MS"/>
                <a:cs typeface="Trebuchet MS"/>
              </a:rPr>
              <a:t>d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40" b="1">
                <a:latin typeface="Trebuchet MS"/>
                <a:cs typeface="Trebuchet MS"/>
              </a:rPr>
              <a:t>h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b="1">
                <a:latin typeface="Trebuchet MS"/>
                <a:cs typeface="Trebuchet MS"/>
              </a:rPr>
              <a:t>l  </a:t>
            </a:r>
            <a:r>
              <a:rPr dirty="0" sz="2000" spc="-35" b="1">
                <a:latin typeface="Trebuchet MS"/>
                <a:cs typeface="Trebuchet MS"/>
              </a:rPr>
              <a:t>f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-90" b="1">
                <a:latin typeface="Trebuchet MS"/>
                <a:cs typeface="Trebuchet MS"/>
              </a:rPr>
              <a:t>x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25" b="1">
                <a:latin typeface="Trebuchet MS"/>
                <a:cs typeface="Trebuchet MS"/>
              </a:rPr>
              <a:t>b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35" b="1">
                <a:latin typeface="Trebuchet MS"/>
                <a:cs typeface="Trebuchet MS"/>
              </a:rPr>
              <a:t>y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-35" b="1">
                <a:latin typeface="Trebuchet MS"/>
                <a:cs typeface="Trebuchet MS"/>
              </a:rPr>
              <a:t>n</a:t>
            </a:r>
            <a:r>
              <a:rPr dirty="0" sz="2000" spc="35" b="1">
                <a:latin typeface="Trebuchet MS"/>
                <a:cs typeface="Trebuchet MS"/>
              </a:rPr>
              <a:t>d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5" b="1">
                <a:latin typeface="Trebuchet MS"/>
                <a:cs typeface="Trebuchet MS"/>
              </a:rPr>
              <a:t>m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35" b="1">
                <a:latin typeface="Trebuchet MS"/>
                <a:cs typeface="Trebuchet MS"/>
              </a:rPr>
              <a:t>d</a:t>
            </a:r>
            <a:r>
              <a:rPr dirty="0" sz="2000" spc="-130" b="1">
                <a:latin typeface="Trebuchet MS"/>
                <a:cs typeface="Trebuchet MS"/>
              </a:rPr>
              <a:t> </a:t>
            </a:r>
            <a:r>
              <a:rPr dirty="0" sz="2000" spc="20" b="1">
                <a:latin typeface="Trebuchet MS"/>
                <a:cs typeface="Trebuchet MS"/>
              </a:rPr>
              <a:t>p</a:t>
            </a:r>
            <a:r>
              <a:rPr dirty="0" sz="2000" spc="-60" b="1">
                <a:latin typeface="Trebuchet MS"/>
                <a:cs typeface="Trebuchet MS"/>
              </a:rPr>
              <a:t>r</a:t>
            </a:r>
            <a:r>
              <a:rPr dirty="0" sz="2000" spc="30" b="1">
                <a:latin typeface="Trebuchet MS"/>
                <a:cs typeface="Trebuchet MS"/>
              </a:rPr>
              <a:t>o</a:t>
            </a:r>
            <a:r>
              <a:rPr dirty="0" sz="2000" spc="-75" b="1">
                <a:latin typeface="Trebuchet MS"/>
                <a:cs typeface="Trebuchet MS"/>
              </a:rPr>
              <a:t>c</a:t>
            </a:r>
            <a:r>
              <a:rPr dirty="0" sz="2000" spc="-55" b="1">
                <a:latin typeface="Trebuchet MS"/>
                <a:cs typeface="Trebuchet MS"/>
              </a:rPr>
              <a:t>e</a:t>
            </a:r>
            <a:r>
              <a:rPr dirty="0" sz="2000" spc="95" b="1">
                <a:latin typeface="Trebuchet MS"/>
                <a:cs typeface="Trebuchet MS"/>
              </a:rPr>
              <a:t>ss</a:t>
            </a:r>
            <a:r>
              <a:rPr dirty="0" sz="2000" spc="25" b="1">
                <a:latin typeface="Trebuchet MS"/>
                <a:cs typeface="Trebuchet MS"/>
              </a:rPr>
              <a:t>a</a:t>
            </a:r>
            <a:r>
              <a:rPr dirty="0" sz="2000" spc="25" b="1">
                <a:latin typeface="Trebuchet MS"/>
                <a:cs typeface="Trebuchet MS"/>
              </a:rPr>
              <a:t>b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5" b="1">
                <a:latin typeface="Trebuchet MS"/>
                <a:cs typeface="Trebuchet MS"/>
              </a:rPr>
              <a:t>l</a:t>
            </a:r>
            <a:r>
              <a:rPr dirty="0" sz="2000" spc="-40" b="1">
                <a:latin typeface="Trebuchet MS"/>
                <a:cs typeface="Trebuchet MS"/>
              </a:rPr>
              <a:t>i</a:t>
            </a:r>
            <a:r>
              <a:rPr dirty="0" sz="2000" spc="-30" b="1">
                <a:latin typeface="Trebuchet MS"/>
                <a:cs typeface="Trebuchet MS"/>
              </a:rPr>
              <a:t>t</a:t>
            </a:r>
            <a:r>
              <a:rPr dirty="0" sz="2000" spc="-40" b="1">
                <a:latin typeface="Trebuchet MS"/>
                <a:cs typeface="Trebuchet MS"/>
              </a:rPr>
              <a:t>y</a:t>
            </a:r>
            <a:r>
              <a:rPr dirty="0" sz="2000" spc="-254" b="1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1241107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95">
                <a:solidFill>
                  <a:srgbClr val="000000"/>
                </a:solidFill>
              </a:rPr>
              <a:t>L</a:t>
            </a:r>
            <a:r>
              <a:rPr dirty="0" sz="8500" spc="45">
                <a:solidFill>
                  <a:srgbClr val="000000"/>
                </a:solidFill>
              </a:rPr>
              <a:t>I</a:t>
            </a:r>
            <a:r>
              <a:rPr dirty="0" sz="8500" spc="-520">
                <a:solidFill>
                  <a:srgbClr val="000000"/>
                </a:solidFill>
              </a:rPr>
              <a:t>T</a:t>
            </a:r>
            <a:r>
              <a:rPr dirty="0" sz="8500" spc="-140">
                <a:solidFill>
                  <a:srgbClr val="000000"/>
                </a:solidFill>
              </a:rPr>
              <a:t>E</a:t>
            </a:r>
            <a:r>
              <a:rPr dirty="0" sz="8500" spc="155">
                <a:solidFill>
                  <a:srgbClr val="000000"/>
                </a:solidFill>
              </a:rPr>
              <a:t>R</a:t>
            </a:r>
            <a:r>
              <a:rPr dirty="0" sz="8500" spc="-150">
                <a:solidFill>
                  <a:srgbClr val="000000"/>
                </a:solidFill>
              </a:rPr>
              <a:t>A</a:t>
            </a:r>
            <a:r>
              <a:rPr dirty="0" sz="8500" spc="-520">
                <a:solidFill>
                  <a:srgbClr val="000000"/>
                </a:solidFill>
              </a:rPr>
              <a:t>T</a:t>
            </a:r>
            <a:r>
              <a:rPr dirty="0" sz="8500" spc="-30">
                <a:solidFill>
                  <a:srgbClr val="000000"/>
                </a:solidFill>
              </a:rPr>
              <a:t>U</a:t>
            </a:r>
            <a:r>
              <a:rPr dirty="0" sz="8500" spc="155">
                <a:solidFill>
                  <a:srgbClr val="000000"/>
                </a:solidFill>
              </a:rPr>
              <a:t>R</a:t>
            </a:r>
            <a:r>
              <a:rPr dirty="0" sz="8500" spc="-50">
                <a:solidFill>
                  <a:srgbClr val="000000"/>
                </a:solidFill>
              </a:rPr>
              <a:t>E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525">
                <a:solidFill>
                  <a:srgbClr val="000000"/>
                </a:solidFill>
              </a:rPr>
              <a:t>M</a:t>
            </a:r>
            <a:r>
              <a:rPr dirty="0" sz="8500" spc="190">
                <a:solidFill>
                  <a:srgbClr val="000000"/>
                </a:solidFill>
              </a:rPr>
              <a:t>P</a:t>
            </a:r>
            <a:r>
              <a:rPr dirty="0" sz="8500" spc="-150">
                <a:solidFill>
                  <a:srgbClr val="000000"/>
                </a:solidFill>
              </a:rPr>
              <a:t>A</a:t>
            </a:r>
            <a:r>
              <a:rPr dirty="0" sz="8500" spc="155">
                <a:solidFill>
                  <a:srgbClr val="000000"/>
                </a:solidFill>
              </a:rPr>
              <a:t>R</a:t>
            </a:r>
            <a:r>
              <a:rPr dirty="0" sz="8500" spc="45">
                <a:solidFill>
                  <a:srgbClr val="000000"/>
                </a:solidFill>
              </a:rPr>
              <a:t>I</a:t>
            </a:r>
            <a:r>
              <a:rPr dirty="0" sz="8500" spc="580">
                <a:solidFill>
                  <a:srgbClr val="000000"/>
                </a:solidFill>
              </a:rPr>
              <a:t>S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285">
                <a:solidFill>
                  <a:srgbClr val="000000"/>
                </a:solidFill>
              </a:rPr>
              <a:t>N</a:t>
            </a:r>
            <a:endParaRPr sz="8500"/>
          </a:p>
        </p:txBody>
      </p:sp>
      <p:sp>
        <p:nvSpPr>
          <p:cNvPr id="10" name="object 10"/>
          <p:cNvSpPr txBox="1"/>
          <p:nvPr/>
        </p:nvSpPr>
        <p:spPr>
          <a:xfrm>
            <a:off x="1016000" y="9533028"/>
            <a:ext cx="2540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0">
                <a:latin typeface="Trebuchet MS"/>
                <a:cs typeface="Trebuchet MS"/>
              </a:rPr>
              <a:t>0</a:t>
            </a:r>
            <a:r>
              <a:rPr dirty="0" sz="1700" spc="-40">
                <a:latin typeface="Trebuchet MS"/>
                <a:cs typeface="Trebuchet MS"/>
              </a:rPr>
              <a:t>5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243938" y="0"/>
            <a:ext cx="5044440" cy="5266690"/>
            <a:chOff x="13243938" y="0"/>
            <a:chExt cx="5044440" cy="5266690"/>
          </a:xfrm>
        </p:grpSpPr>
        <p:sp>
          <p:nvSpPr>
            <p:cNvPr id="12" name="object 12"/>
            <p:cNvSpPr/>
            <p:nvPr/>
          </p:nvSpPr>
          <p:spPr>
            <a:xfrm>
              <a:off x="16799109" y="2687862"/>
              <a:ext cx="1489075" cy="2579370"/>
            </a:xfrm>
            <a:custGeom>
              <a:avLst/>
              <a:gdLst/>
              <a:ahLst/>
              <a:cxnLst/>
              <a:rect l="l" t="t" r="r" b="b"/>
              <a:pathLst>
                <a:path w="1489075" h="2579370">
                  <a:moveTo>
                    <a:pt x="1488889" y="2578769"/>
                  </a:moveTo>
                  <a:lnTo>
                    <a:pt x="744418" y="2578769"/>
                  </a:lnTo>
                  <a:lnTo>
                    <a:pt x="0" y="1289386"/>
                  </a:lnTo>
                  <a:lnTo>
                    <a:pt x="744418" y="0"/>
                  </a:lnTo>
                  <a:lnTo>
                    <a:pt x="1488889" y="0"/>
                  </a:lnTo>
                  <a:lnTo>
                    <a:pt x="1488889" y="257876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660090" y="0"/>
              <a:ext cx="4201795" cy="3503295"/>
            </a:xfrm>
            <a:custGeom>
              <a:avLst/>
              <a:gdLst/>
              <a:ahLst/>
              <a:cxnLst/>
              <a:rect l="l" t="t" r="r" b="b"/>
              <a:pathLst>
                <a:path w="4201794" h="3503295">
                  <a:moveTo>
                    <a:pt x="3151171" y="3503252"/>
                  </a:moveTo>
                  <a:lnTo>
                    <a:pt x="1050340" y="3503252"/>
                  </a:lnTo>
                  <a:lnTo>
                    <a:pt x="0" y="1683985"/>
                  </a:lnTo>
                  <a:lnTo>
                    <a:pt x="972238" y="0"/>
                  </a:lnTo>
                  <a:lnTo>
                    <a:pt x="3229138" y="0"/>
                  </a:lnTo>
                  <a:lnTo>
                    <a:pt x="4201512" y="1683986"/>
                  </a:lnTo>
                  <a:lnTo>
                    <a:pt x="3151171" y="3503252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243938" y="0"/>
              <a:ext cx="2481580" cy="1193165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64" y="1192742"/>
                  </a:moveTo>
                  <a:lnTo>
                    <a:pt x="620325" y="1192742"/>
                  </a:lnTo>
                  <a:lnTo>
                    <a:pt x="0" y="118294"/>
                  </a:lnTo>
                  <a:lnTo>
                    <a:pt x="68296" y="0"/>
                  </a:lnTo>
                  <a:lnTo>
                    <a:pt x="2413081" y="0"/>
                  </a:lnTo>
                  <a:lnTo>
                    <a:pt x="2481387" y="118295"/>
                  </a:lnTo>
                  <a:lnTo>
                    <a:pt x="1861064" y="119274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0826" y="224766"/>
            <a:ext cx="12014835" cy="6000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750" spc="-35">
                <a:solidFill>
                  <a:srgbClr val="000000"/>
                </a:solidFill>
              </a:rPr>
              <a:t>L</a:t>
            </a:r>
            <a:r>
              <a:rPr dirty="0" sz="3750" spc="20">
                <a:solidFill>
                  <a:srgbClr val="000000"/>
                </a:solidFill>
              </a:rPr>
              <a:t>I</a:t>
            </a:r>
            <a:r>
              <a:rPr dirty="0" sz="3750" spc="-220">
                <a:solidFill>
                  <a:srgbClr val="000000"/>
                </a:solidFill>
              </a:rPr>
              <a:t>T</a:t>
            </a:r>
            <a:r>
              <a:rPr dirty="0" sz="3750" spc="-55">
                <a:solidFill>
                  <a:srgbClr val="000000"/>
                </a:solidFill>
              </a:rPr>
              <a:t>E</a:t>
            </a:r>
            <a:r>
              <a:rPr dirty="0" sz="3750" spc="80">
                <a:solidFill>
                  <a:srgbClr val="000000"/>
                </a:solidFill>
              </a:rPr>
              <a:t>R</a:t>
            </a:r>
            <a:r>
              <a:rPr dirty="0" sz="3750" spc="-55">
                <a:solidFill>
                  <a:srgbClr val="000000"/>
                </a:solidFill>
              </a:rPr>
              <a:t>A</a:t>
            </a:r>
            <a:r>
              <a:rPr dirty="0" sz="3750" spc="-220">
                <a:solidFill>
                  <a:srgbClr val="000000"/>
                </a:solidFill>
              </a:rPr>
              <a:t>T</a:t>
            </a:r>
            <a:r>
              <a:rPr dirty="0" sz="3750">
                <a:solidFill>
                  <a:srgbClr val="000000"/>
                </a:solidFill>
              </a:rPr>
              <a:t>U</a:t>
            </a:r>
            <a:r>
              <a:rPr dirty="0" sz="3750" spc="80">
                <a:solidFill>
                  <a:srgbClr val="000000"/>
                </a:solidFill>
              </a:rPr>
              <a:t>R</a:t>
            </a:r>
            <a:r>
              <a:rPr dirty="0" sz="3750" spc="-15">
                <a:solidFill>
                  <a:srgbClr val="000000"/>
                </a:solidFill>
              </a:rPr>
              <a:t>E</a:t>
            </a:r>
            <a:r>
              <a:rPr dirty="0" sz="3750" spc="-265">
                <a:solidFill>
                  <a:srgbClr val="000000"/>
                </a:solidFill>
              </a:rPr>
              <a:t> </a:t>
            </a:r>
            <a:r>
              <a:rPr dirty="0" sz="3750" spc="-145">
                <a:solidFill>
                  <a:srgbClr val="000000"/>
                </a:solidFill>
              </a:rPr>
              <a:t>C</a:t>
            </a:r>
            <a:r>
              <a:rPr dirty="0" sz="3750" spc="35">
                <a:solidFill>
                  <a:srgbClr val="000000"/>
                </a:solidFill>
              </a:rPr>
              <a:t>O</a:t>
            </a:r>
            <a:r>
              <a:rPr dirty="0" sz="3750" spc="245">
                <a:solidFill>
                  <a:srgbClr val="000000"/>
                </a:solidFill>
              </a:rPr>
              <a:t>M</a:t>
            </a:r>
            <a:r>
              <a:rPr dirty="0" sz="3750" spc="95">
                <a:solidFill>
                  <a:srgbClr val="000000"/>
                </a:solidFill>
              </a:rPr>
              <a:t>P</a:t>
            </a:r>
            <a:r>
              <a:rPr dirty="0" sz="3750" spc="-55">
                <a:solidFill>
                  <a:srgbClr val="000000"/>
                </a:solidFill>
              </a:rPr>
              <a:t>A</a:t>
            </a:r>
            <a:r>
              <a:rPr dirty="0" sz="3750" spc="80">
                <a:solidFill>
                  <a:srgbClr val="000000"/>
                </a:solidFill>
              </a:rPr>
              <a:t>R</a:t>
            </a:r>
            <a:r>
              <a:rPr dirty="0" sz="3750" spc="20">
                <a:solidFill>
                  <a:srgbClr val="000000"/>
                </a:solidFill>
              </a:rPr>
              <a:t>I</a:t>
            </a:r>
            <a:r>
              <a:rPr dirty="0" sz="3750" spc="265">
                <a:solidFill>
                  <a:srgbClr val="000000"/>
                </a:solidFill>
              </a:rPr>
              <a:t>S</a:t>
            </a:r>
            <a:r>
              <a:rPr dirty="0" sz="3750" spc="35">
                <a:solidFill>
                  <a:srgbClr val="000000"/>
                </a:solidFill>
              </a:rPr>
              <a:t>O</a:t>
            </a:r>
            <a:r>
              <a:rPr dirty="0" sz="3750" spc="135">
                <a:solidFill>
                  <a:srgbClr val="000000"/>
                </a:solidFill>
              </a:rPr>
              <a:t>N</a:t>
            </a:r>
            <a:r>
              <a:rPr dirty="0" sz="3750" spc="-265">
                <a:solidFill>
                  <a:srgbClr val="000000"/>
                </a:solidFill>
              </a:rPr>
              <a:t> </a:t>
            </a:r>
            <a:r>
              <a:rPr dirty="0" sz="3750" spc="35">
                <a:solidFill>
                  <a:srgbClr val="000000"/>
                </a:solidFill>
              </a:rPr>
              <a:t>O</a:t>
            </a:r>
            <a:r>
              <a:rPr dirty="0" sz="3750" spc="-130">
                <a:solidFill>
                  <a:srgbClr val="000000"/>
                </a:solidFill>
              </a:rPr>
              <a:t>F</a:t>
            </a:r>
            <a:r>
              <a:rPr dirty="0" sz="3750" spc="-265">
                <a:solidFill>
                  <a:srgbClr val="000000"/>
                </a:solidFill>
              </a:rPr>
              <a:t> </a:t>
            </a:r>
            <a:r>
              <a:rPr dirty="0" sz="3750" spc="-145">
                <a:solidFill>
                  <a:srgbClr val="000000"/>
                </a:solidFill>
              </a:rPr>
              <a:t>C</a:t>
            </a:r>
            <a:r>
              <a:rPr dirty="0" sz="3750" spc="-55">
                <a:solidFill>
                  <a:srgbClr val="000000"/>
                </a:solidFill>
              </a:rPr>
              <a:t>A</a:t>
            </a:r>
            <a:r>
              <a:rPr dirty="0" sz="3750" spc="80">
                <a:solidFill>
                  <a:srgbClr val="000000"/>
                </a:solidFill>
              </a:rPr>
              <a:t>R</a:t>
            </a:r>
            <a:r>
              <a:rPr dirty="0" sz="3750" spc="145">
                <a:solidFill>
                  <a:srgbClr val="000000"/>
                </a:solidFill>
              </a:rPr>
              <a:t>B</a:t>
            </a:r>
            <a:r>
              <a:rPr dirty="0" sz="3750" spc="35">
                <a:solidFill>
                  <a:srgbClr val="000000"/>
                </a:solidFill>
              </a:rPr>
              <a:t>O</a:t>
            </a:r>
            <a:r>
              <a:rPr dirty="0" sz="3750" spc="135">
                <a:solidFill>
                  <a:srgbClr val="000000"/>
                </a:solidFill>
              </a:rPr>
              <a:t>N</a:t>
            </a:r>
            <a:r>
              <a:rPr dirty="0" sz="3750" spc="-265">
                <a:solidFill>
                  <a:srgbClr val="000000"/>
                </a:solidFill>
              </a:rPr>
              <a:t> </a:t>
            </a:r>
            <a:r>
              <a:rPr dirty="0" sz="3750" spc="145">
                <a:solidFill>
                  <a:srgbClr val="000000"/>
                </a:solidFill>
              </a:rPr>
              <a:t>B</a:t>
            </a:r>
            <a:r>
              <a:rPr dirty="0" sz="3750" spc="-55">
                <a:solidFill>
                  <a:srgbClr val="000000"/>
                </a:solidFill>
              </a:rPr>
              <a:t>A</a:t>
            </a:r>
            <a:r>
              <a:rPr dirty="0" sz="3750" spc="265">
                <a:solidFill>
                  <a:srgbClr val="000000"/>
                </a:solidFill>
              </a:rPr>
              <a:t>S</a:t>
            </a:r>
            <a:r>
              <a:rPr dirty="0" sz="3750" spc="-55">
                <a:solidFill>
                  <a:srgbClr val="000000"/>
                </a:solidFill>
              </a:rPr>
              <a:t>E</a:t>
            </a:r>
            <a:r>
              <a:rPr dirty="0" sz="3750" spc="140">
                <a:solidFill>
                  <a:srgbClr val="000000"/>
                </a:solidFill>
              </a:rPr>
              <a:t>D</a:t>
            </a:r>
            <a:r>
              <a:rPr dirty="0" sz="3750" spc="-265">
                <a:solidFill>
                  <a:srgbClr val="000000"/>
                </a:solidFill>
              </a:rPr>
              <a:t> </a:t>
            </a:r>
            <a:r>
              <a:rPr dirty="0" sz="3750" spc="245">
                <a:solidFill>
                  <a:srgbClr val="000000"/>
                </a:solidFill>
              </a:rPr>
              <a:t>M</a:t>
            </a:r>
            <a:r>
              <a:rPr dirty="0" sz="3750" spc="-55">
                <a:solidFill>
                  <a:srgbClr val="000000"/>
                </a:solidFill>
              </a:rPr>
              <a:t>A</a:t>
            </a:r>
            <a:r>
              <a:rPr dirty="0" sz="3750" spc="-220">
                <a:solidFill>
                  <a:srgbClr val="000000"/>
                </a:solidFill>
              </a:rPr>
              <a:t>T</a:t>
            </a:r>
            <a:r>
              <a:rPr dirty="0" sz="3750" spc="-55">
                <a:solidFill>
                  <a:srgbClr val="000000"/>
                </a:solidFill>
              </a:rPr>
              <a:t>E</a:t>
            </a:r>
            <a:r>
              <a:rPr dirty="0" sz="3750" spc="80">
                <a:solidFill>
                  <a:srgbClr val="000000"/>
                </a:solidFill>
              </a:rPr>
              <a:t>R</a:t>
            </a:r>
            <a:r>
              <a:rPr dirty="0" sz="3750" spc="20">
                <a:solidFill>
                  <a:srgbClr val="000000"/>
                </a:solidFill>
              </a:rPr>
              <a:t>I</a:t>
            </a:r>
            <a:r>
              <a:rPr dirty="0" sz="3750" spc="-55">
                <a:solidFill>
                  <a:srgbClr val="000000"/>
                </a:solidFill>
              </a:rPr>
              <a:t>A</a:t>
            </a:r>
            <a:r>
              <a:rPr dirty="0" sz="3750" spc="-35">
                <a:solidFill>
                  <a:srgbClr val="000000"/>
                </a:solidFill>
              </a:rPr>
              <a:t>L</a:t>
            </a:r>
            <a:r>
              <a:rPr dirty="0" sz="3750" spc="305">
                <a:solidFill>
                  <a:srgbClr val="000000"/>
                </a:solidFill>
              </a:rPr>
              <a:t>S</a:t>
            </a:r>
            <a:endParaRPr sz="3750"/>
          </a:p>
        </p:txBody>
      </p:sp>
      <p:sp>
        <p:nvSpPr>
          <p:cNvPr id="4" name="object 4"/>
          <p:cNvSpPr/>
          <p:nvPr/>
        </p:nvSpPr>
        <p:spPr>
          <a:xfrm>
            <a:off x="136174" y="847133"/>
            <a:ext cx="2290445" cy="1066800"/>
          </a:xfrm>
          <a:custGeom>
            <a:avLst/>
            <a:gdLst/>
            <a:ahLst/>
            <a:cxnLst/>
            <a:rect l="l" t="t" r="r" b="b"/>
            <a:pathLst>
              <a:path w="2290445" h="1066800">
                <a:moveTo>
                  <a:pt x="2290286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2290286" y="0"/>
                </a:lnTo>
                <a:lnTo>
                  <a:pt x="2290286" y="106679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174" y="2104433"/>
            <a:ext cx="2290445" cy="1058545"/>
          </a:xfrm>
          <a:custGeom>
            <a:avLst/>
            <a:gdLst/>
            <a:ahLst/>
            <a:cxnLst/>
            <a:rect l="l" t="t" r="r" b="b"/>
            <a:pathLst>
              <a:path w="2290445" h="1058545">
                <a:moveTo>
                  <a:pt x="2290286" y="1058344"/>
                </a:moveTo>
                <a:lnTo>
                  <a:pt x="0" y="1058344"/>
                </a:lnTo>
                <a:lnTo>
                  <a:pt x="0" y="0"/>
                </a:lnTo>
                <a:lnTo>
                  <a:pt x="2290286" y="0"/>
                </a:lnTo>
                <a:lnTo>
                  <a:pt x="2290286" y="1058344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174" y="7218288"/>
            <a:ext cx="2290445" cy="904875"/>
          </a:xfrm>
          <a:custGeom>
            <a:avLst/>
            <a:gdLst/>
            <a:ahLst/>
            <a:cxnLst/>
            <a:rect l="l" t="t" r="r" b="b"/>
            <a:pathLst>
              <a:path w="2290445" h="904875">
                <a:moveTo>
                  <a:pt x="2290286" y="904874"/>
                </a:moveTo>
                <a:lnTo>
                  <a:pt x="0" y="904874"/>
                </a:lnTo>
                <a:lnTo>
                  <a:pt x="0" y="0"/>
                </a:lnTo>
                <a:lnTo>
                  <a:pt x="2290286" y="0"/>
                </a:lnTo>
                <a:lnTo>
                  <a:pt x="2290286" y="904874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174" y="8313663"/>
            <a:ext cx="2290445" cy="771525"/>
          </a:xfrm>
          <a:custGeom>
            <a:avLst/>
            <a:gdLst/>
            <a:ahLst/>
            <a:cxnLst/>
            <a:rect l="l" t="t" r="r" b="b"/>
            <a:pathLst>
              <a:path w="2290445" h="771525">
                <a:moveTo>
                  <a:pt x="2290286" y="771524"/>
                </a:moveTo>
                <a:lnTo>
                  <a:pt x="0" y="771524"/>
                </a:lnTo>
                <a:lnTo>
                  <a:pt x="0" y="0"/>
                </a:lnTo>
                <a:lnTo>
                  <a:pt x="2290286" y="0"/>
                </a:lnTo>
                <a:lnTo>
                  <a:pt x="2290286" y="771524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174" y="9275688"/>
            <a:ext cx="2290445" cy="771525"/>
          </a:xfrm>
          <a:custGeom>
            <a:avLst/>
            <a:gdLst/>
            <a:ahLst/>
            <a:cxnLst/>
            <a:rect l="l" t="t" r="r" b="b"/>
            <a:pathLst>
              <a:path w="2290445" h="771525">
                <a:moveTo>
                  <a:pt x="2290286" y="771524"/>
                </a:moveTo>
                <a:lnTo>
                  <a:pt x="0" y="771524"/>
                </a:lnTo>
                <a:lnTo>
                  <a:pt x="0" y="0"/>
                </a:lnTo>
                <a:lnTo>
                  <a:pt x="2290286" y="0"/>
                </a:lnTo>
                <a:lnTo>
                  <a:pt x="2290286" y="771524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16960" y="2104433"/>
            <a:ext cx="2341880" cy="1058545"/>
          </a:xfrm>
          <a:custGeom>
            <a:avLst/>
            <a:gdLst/>
            <a:ahLst/>
            <a:cxnLst/>
            <a:rect l="l" t="t" r="r" b="b"/>
            <a:pathLst>
              <a:path w="2341879" h="1058545">
                <a:moveTo>
                  <a:pt x="2341544" y="1058344"/>
                </a:moveTo>
                <a:lnTo>
                  <a:pt x="0" y="1058344"/>
                </a:lnTo>
                <a:lnTo>
                  <a:pt x="0" y="0"/>
                </a:lnTo>
                <a:lnTo>
                  <a:pt x="2341544" y="0"/>
                </a:lnTo>
                <a:lnTo>
                  <a:pt x="2341544" y="105834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49005" y="2104433"/>
            <a:ext cx="2341880" cy="1058545"/>
          </a:xfrm>
          <a:custGeom>
            <a:avLst/>
            <a:gdLst/>
            <a:ahLst/>
            <a:cxnLst/>
            <a:rect l="l" t="t" r="r" b="b"/>
            <a:pathLst>
              <a:path w="2341879" h="1058545">
                <a:moveTo>
                  <a:pt x="2341544" y="1058344"/>
                </a:moveTo>
                <a:lnTo>
                  <a:pt x="0" y="1058344"/>
                </a:lnTo>
                <a:lnTo>
                  <a:pt x="0" y="0"/>
                </a:lnTo>
                <a:lnTo>
                  <a:pt x="2341544" y="0"/>
                </a:lnTo>
                <a:lnTo>
                  <a:pt x="2341544" y="105834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81049" y="2104433"/>
            <a:ext cx="2341880" cy="1058545"/>
          </a:xfrm>
          <a:custGeom>
            <a:avLst/>
            <a:gdLst/>
            <a:ahLst/>
            <a:cxnLst/>
            <a:rect l="l" t="t" r="r" b="b"/>
            <a:pathLst>
              <a:path w="2341879" h="1058545">
                <a:moveTo>
                  <a:pt x="2341543" y="1058344"/>
                </a:moveTo>
                <a:lnTo>
                  <a:pt x="0" y="1058344"/>
                </a:lnTo>
                <a:lnTo>
                  <a:pt x="0" y="0"/>
                </a:lnTo>
                <a:lnTo>
                  <a:pt x="2341543" y="0"/>
                </a:lnTo>
                <a:lnTo>
                  <a:pt x="2341543" y="105834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13092" y="2104433"/>
            <a:ext cx="2341880" cy="1058545"/>
          </a:xfrm>
          <a:custGeom>
            <a:avLst/>
            <a:gdLst/>
            <a:ahLst/>
            <a:cxnLst/>
            <a:rect l="l" t="t" r="r" b="b"/>
            <a:pathLst>
              <a:path w="2341879" h="1058545">
                <a:moveTo>
                  <a:pt x="2341544" y="1058344"/>
                </a:moveTo>
                <a:lnTo>
                  <a:pt x="0" y="1058344"/>
                </a:lnTo>
                <a:lnTo>
                  <a:pt x="0" y="0"/>
                </a:lnTo>
                <a:lnTo>
                  <a:pt x="2341544" y="0"/>
                </a:lnTo>
                <a:lnTo>
                  <a:pt x="2341544" y="105834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2745137" y="0"/>
            <a:ext cx="5542915" cy="5266690"/>
            <a:chOff x="12745137" y="0"/>
            <a:chExt cx="5542915" cy="5266690"/>
          </a:xfrm>
        </p:grpSpPr>
        <p:sp>
          <p:nvSpPr>
            <p:cNvPr id="14" name="object 14"/>
            <p:cNvSpPr/>
            <p:nvPr/>
          </p:nvSpPr>
          <p:spPr>
            <a:xfrm>
              <a:off x="16799109" y="2687861"/>
              <a:ext cx="1489075" cy="2579370"/>
            </a:xfrm>
            <a:custGeom>
              <a:avLst/>
              <a:gdLst/>
              <a:ahLst/>
              <a:cxnLst/>
              <a:rect l="l" t="t" r="r" b="b"/>
              <a:pathLst>
                <a:path w="1489075" h="2579370">
                  <a:moveTo>
                    <a:pt x="1488889" y="2578769"/>
                  </a:moveTo>
                  <a:lnTo>
                    <a:pt x="744418" y="2578769"/>
                  </a:lnTo>
                  <a:lnTo>
                    <a:pt x="0" y="1289386"/>
                  </a:lnTo>
                  <a:lnTo>
                    <a:pt x="744418" y="0"/>
                  </a:lnTo>
                  <a:lnTo>
                    <a:pt x="1488889" y="0"/>
                  </a:lnTo>
                  <a:lnTo>
                    <a:pt x="1488889" y="257876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660090" y="0"/>
              <a:ext cx="4201795" cy="3503295"/>
            </a:xfrm>
            <a:custGeom>
              <a:avLst/>
              <a:gdLst/>
              <a:ahLst/>
              <a:cxnLst/>
              <a:rect l="l" t="t" r="r" b="b"/>
              <a:pathLst>
                <a:path w="4201794" h="3503295">
                  <a:moveTo>
                    <a:pt x="3151171" y="3503248"/>
                  </a:moveTo>
                  <a:lnTo>
                    <a:pt x="1050340" y="3503248"/>
                  </a:lnTo>
                  <a:lnTo>
                    <a:pt x="0" y="1683982"/>
                  </a:lnTo>
                  <a:lnTo>
                    <a:pt x="972235" y="0"/>
                  </a:lnTo>
                  <a:lnTo>
                    <a:pt x="3229141" y="0"/>
                  </a:lnTo>
                  <a:lnTo>
                    <a:pt x="4201512" y="1683983"/>
                  </a:lnTo>
                  <a:lnTo>
                    <a:pt x="3151171" y="3503248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243939" y="0"/>
              <a:ext cx="2481580" cy="1193165"/>
            </a:xfrm>
            <a:custGeom>
              <a:avLst/>
              <a:gdLst/>
              <a:ahLst/>
              <a:cxnLst/>
              <a:rect l="l" t="t" r="r" b="b"/>
              <a:pathLst>
                <a:path w="2481580" h="1193165">
                  <a:moveTo>
                    <a:pt x="1861064" y="1192742"/>
                  </a:moveTo>
                  <a:lnTo>
                    <a:pt x="620325" y="1192742"/>
                  </a:lnTo>
                  <a:lnTo>
                    <a:pt x="0" y="118294"/>
                  </a:lnTo>
                  <a:lnTo>
                    <a:pt x="68296" y="0"/>
                  </a:lnTo>
                  <a:lnTo>
                    <a:pt x="2413081" y="0"/>
                  </a:lnTo>
                  <a:lnTo>
                    <a:pt x="2481387" y="118295"/>
                  </a:lnTo>
                  <a:lnTo>
                    <a:pt x="1861064" y="1192742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745137" y="847133"/>
              <a:ext cx="5542915" cy="1066800"/>
            </a:xfrm>
            <a:custGeom>
              <a:avLst/>
              <a:gdLst/>
              <a:ahLst/>
              <a:cxnLst/>
              <a:rect l="l" t="t" r="r" b="b"/>
              <a:pathLst>
                <a:path w="5542915" h="1066800">
                  <a:moveTo>
                    <a:pt x="5542862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542862" y="0"/>
                  </a:lnTo>
                  <a:lnTo>
                    <a:pt x="5542862" y="1066799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745137" y="2104433"/>
              <a:ext cx="5542915" cy="1058545"/>
            </a:xfrm>
            <a:custGeom>
              <a:avLst/>
              <a:gdLst/>
              <a:ahLst/>
              <a:cxnLst/>
              <a:rect l="l" t="t" r="r" b="b"/>
              <a:pathLst>
                <a:path w="5542915" h="1058545">
                  <a:moveTo>
                    <a:pt x="5542862" y="1058344"/>
                  </a:moveTo>
                  <a:lnTo>
                    <a:pt x="0" y="1058344"/>
                  </a:lnTo>
                  <a:lnTo>
                    <a:pt x="0" y="0"/>
                  </a:lnTo>
                  <a:lnTo>
                    <a:pt x="5542862" y="0"/>
                  </a:lnTo>
                  <a:lnTo>
                    <a:pt x="5542862" y="1058344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/>
          <p:nvPr/>
        </p:nvSpPr>
        <p:spPr>
          <a:xfrm>
            <a:off x="12745137" y="7218288"/>
            <a:ext cx="5542915" cy="904875"/>
          </a:xfrm>
          <a:custGeom>
            <a:avLst/>
            <a:gdLst/>
            <a:ahLst/>
            <a:cxnLst/>
            <a:rect l="l" t="t" r="r" b="b"/>
            <a:pathLst>
              <a:path w="5542915" h="904875">
                <a:moveTo>
                  <a:pt x="5542862" y="904874"/>
                </a:moveTo>
                <a:lnTo>
                  <a:pt x="0" y="904874"/>
                </a:lnTo>
                <a:lnTo>
                  <a:pt x="0" y="0"/>
                </a:lnTo>
                <a:lnTo>
                  <a:pt x="5542862" y="0"/>
                </a:lnTo>
                <a:lnTo>
                  <a:pt x="5542862" y="90487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745137" y="8313663"/>
            <a:ext cx="5542915" cy="771525"/>
          </a:xfrm>
          <a:custGeom>
            <a:avLst/>
            <a:gdLst/>
            <a:ahLst/>
            <a:cxnLst/>
            <a:rect l="l" t="t" r="r" b="b"/>
            <a:pathLst>
              <a:path w="5542915" h="771525">
                <a:moveTo>
                  <a:pt x="5542862" y="771524"/>
                </a:moveTo>
                <a:lnTo>
                  <a:pt x="0" y="771524"/>
                </a:lnTo>
                <a:lnTo>
                  <a:pt x="0" y="0"/>
                </a:lnTo>
                <a:lnTo>
                  <a:pt x="5542862" y="0"/>
                </a:lnTo>
                <a:lnTo>
                  <a:pt x="5542862" y="77152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745137" y="9275688"/>
            <a:ext cx="5542915" cy="771525"/>
          </a:xfrm>
          <a:custGeom>
            <a:avLst/>
            <a:gdLst/>
            <a:ahLst/>
            <a:cxnLst/>
            <a:rect l="l" t="t" r="r" b="b"/>
            <a:pathLst>
              <a:path w="5542915" h="771525">
                <a:moveTo>
                  <a:pt x="5542862" y="771524"/>
                </a:moveTo>
                <a:lnTo>
                  <a:pt x="0" y="771524"/>
                </a:lnTo>
                <a:lnTo>
                  <a:pt x="0" y="0"/>
                </a:lnTo>
                <a:lnTo>
                  <a:pt x="5542862" y="0"/>
                </a:lnTo>
                <a:lnTo>
                  <a:pt x="5542862" y="77152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8087" y="1186858"/>
            <a:ext cx="13665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85" b="1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2100" spc="-95" b="1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100" spc="-155" b="1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100" spc="-90" b="1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100" spc="10" b="1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2100" spc="30" b="1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100" spc="-95" b="1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100" spc="-85" b="1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2100" spc="125" b="1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16960" y="847133"/>
            <a:ext cx="2341880" cy="1066800"/>
          </a:xfrm>
          <a:prstGeom prst="rect">
            <a:avLst/>
          </a:prstGeom>
          <a:solidFill>
            <a:srgbClr val="00455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60" b="1">
                <a:solidFill>
                  <a:srgbClr val="F4F4F4"/>
                </a:solidFill>
                <a:latin typeface="Trebuchet MS"/>
                <a:cs typeface="Trebuchet MS"/>
              </a:rPr>
              <a:t>CAPACITANCE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700" spc="-40">
                <a:solidFill>
                  <a:srgbClr val="F4F4F4"/>
                </a:solidFill>
                <a:latin typeface="Trebuchet MS"/>
                <a:cs typeface="Trebuchet MS"/>
              </a:rPr>
              <a:t>(F/cm3)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9005" y="847133"/>
            <a:ext cx="2341880" cy="1066800"/>
          </a:xfrm>
          <a:prstGeom prst="rect">
            <a:avLst/>
          </a:prstGeom>
          <a:solidFill>
            <a:srgbClr val="00455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60" b="1">
                <a:solidFill>
                  <a:srgbClr val="F4F4F4"/>
                </a:solidFill>
                <a:latin typeface="Trebuchet MS"/>
                <a:cs typeface="Trebuchet MS"/>
              </a:rPr>
              <a:t>CAPACITANCE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700" spc="-5" b="1">
                <a:solidFill>
                  <a:srgbClr val="F4F4F4"/>
                </a:solidFill>
                <a:latin typeface="Trebuchet MS"/>
                <a:cs typeface="Trebuchet MS"/>
              </a:rPr>
              <a:t>(F/g)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1049" y="847133"/>
            <a:ext cx="2341880" cy="1066800"/>
          </a:xfrm>
          <a:prstGeom prst="rect">
            <a:avLst/>
          </a:prstGeom>
          <a:solidFill>
            <a:srgbClr val="004550"/>
          </a:solidFill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353060">
              <a:lnSpc>
                <a:spcPct val="100000"/>
              </a:lnSpc>
            </a:pPr>
            <a:r>
              <a:rPr dirty="0" sz="1700" spc="-70" b="1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1700" spc="-40" b="1">
                <a:solidFill>
                  <a:srgbClr val="F4F4F4"/>
                </a:solidFill>
                <a:latin typeface="Trebuchet MS"/>
                <a:cs typeface="Trebuchet MS"/>
              </a:rPr>
              <a:t>Y</a:t>
            </a:r>
            <a:r>
              <a:rPr dirty="0" sz="1700" spc="-70" b="1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1700" spc="-75" b="1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1700" spc="-75" b="1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1700" spc="-11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700" spc="95" b="1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1700" spc="-130" b="1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1700" spc="-80" b="1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1700" spc="30" b="1">
                <a:solidFill>
                  <a:srgbClr val="F4F4F4"/>
                </a:solidFill>
                <a:latin typeface="Trebuchet MS"/>
                <a:cs typeface="Trebuchet MS"/>
              </a:rPr>
              <a:t>B</a:t>
            </a:r>
            <a:r>
              <a:rPr dirty="0" sz="1700" spc="20" b="1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1700" spc="-75" b="1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1700" spc="20" b="1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1700" spc="-130" b="1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1700" spc="-35" b="1">
                <a:solidFill>
                  <a:srgbClr val="F4F4F4"/>
                </a:solidFill>
                <a:latin typeface="Trebuchet MS"/>
                <a:cs typeface="Trebuchet MS"/>
              </a:rPr>
              <a:t>Y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13092" y="847133"/>
            <a:ext cx="2341880" cy="1066800"/>
          </a:xfrm>
          <a:prstGeom prst="rect">
            <a:avLst/>
          </a:prstGeom>
          <a:solidFill>
            <a:srgbClr val="004550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50" b="1">
                <a:solidFill>
                  <a:srgbClr val="F4F4F4"/>
                </a:solidFill>
                <a:latin typeface="Trebuchet MS"/>
                <a:cs typeface="Trebuchet MS"/>
              </a:rPr>
              <a:t>CONDUCTIVITY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700" spc="25" b="1">
                <a:solidFill>
                  <a:srgbClr val="F4F4F4"/>
                </a:solidFill>
                <a:latin typeface="Trebuchet MS"/>
                <a:cs typeface="Trebuchet MS"/>
              </a:rPr>
              <a:t>(S/m)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999833" y="1218672"/>
            <a:ext cx="11182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65" b="1">
                <a:solidFill>
                  <a:srgbClr val="F4F4F4"/>
                </a:solidFill>
                <a:latin typeface="Trebuchet MS"/>
                <a:cs typeface="Trebuchet MS"/>
              </a:rPr>
              <a:t>REFERENCE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228" y="2466447"/>
            <a:ext cx="187198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30" b="1">
                <a:solidFill>
                  <a:srgbClr val="F4F4F4"/>
                </a:solidFill>
                <a:latin typeface="Trebuchet MS"/>
                <a:cs typeface="Trebuchet MS"/>
              </a:rPr>
              <a:t>B</a:t>
            </a:r>
            <a:r>
              <a:rPr dirty="0" sz="1700" spc="20" b="1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1700" spc="-65" b="1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1700" spc="-25" b="1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1700" spc="-45" b="1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1700" spc="-50" b="1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1700" spc="-35" b="1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1700" spc="20" b="1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1700" b="1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1700" spc="-110" b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700" spc="-70" b="1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1700" spc="-45" b="1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1700" spc="-5" b="1">
                <a:solidFill>
                  <a:srgbClr val="F4F4F4"/>
                </a:solidFill>
                <a:latin typeface="Trebuchet MS"/>
                <a:cs typeface="Trebuchet MS"/>
              </a:rPr>
              <a:t>ll</a:t>
            </a:r>
            <a:r>
              <a:rPr dirty="0" sz="1700" spc="-40" b="1">
                <a:solidFill>
                  <a:srgbClr val="F4F4F4"/>
                </a:solidFill>
                <a:latin typeface="Trebuchet MS"/>
                <a:cs typeface="Trebuchet MS"/>
              </a:rPr>
              <a:t>u</a:t>
            </a:r>
            <a:r>
              <a:rPr dirty="0" sz="1700" spc="-5" b="1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r>
              <a:rPr dirty="0" sz="1700" spc="25" b="1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1700" spc="80" b="1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1700" spc="-40" b="1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8027" y="2466447"/>
            <a:ext cx="19939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5">
                <a:latin typeface="Trebuchet MS"/>
                <a:cs typeface="Trebuchet MS"/>
              </a:rPr>
              <a:t>-</a:t>
            </a:r>
            <a:r>
              <a:rPr dirty="0" sz="1700" spc="60">
                <a:latin typeface="Trebuchet MS"/>
                <a:cs typeface="Trebuchet MS"/>
              </a:rPr>
              <a:t>-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01617" y="2466447"/>
            <a:ext cx="2362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45">
                <a:latin typeface="Trebuchet MS"/>
                <a:cs typeface="Trebuchet MS"/>
              </a:rPr>
              <a:t>7</a:t>
            </a:r>
            <a:r>
              <a:rPr dirty="0" sz="1700" spc="10"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56704" y="2466447"/>
            <a:ext cx="5905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latin typeface="Trebuchet MS"/>
                <a:cs typeface="Trebuchet MS"/>
              </a:rPr>
              <a:t>99</a:t>
            </a:r>
            <a:r>
              <a:rPr dirty="0" sz="1700" spc="-225">
                <a:latin typeface="Trebuchet MS"/>
                <a:cs typeface="Trebuchet MS"/>
              </a:rPr>
              <a:t>.</a:t>
            </a:r>
            <a:r>
              <a:rPr dirty="0" sz="1700" spc="-45">
                <a:latin typeface="Trebuchet MS"/>
                <a:cs typeface="Trebuchet MS"/>
              </a:rPr>
              <a:t>5</a:t>
            </a:r>
            <a:r>
              <a:rPr dirty="0" sz="1700" spc="380">
                <a:latin typeface="Trebuchet MS"/>
                <a:cs typeface="Trebuchet MS"/>
              </a:rPr>
              <a:t>%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84160" y="2466447"/>
            <a:ext cx="19939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5">
                <a:latin typeface="Trebuchet MS"/>
                <a:cs typeface="Trebuchet MS"/>
              </a:rPr>
              <a:t>-</a:t>
            </a:r>
            <a:r>
              <a:rPr dirty="0" sz="1700" spc="60">
                <a:latin typeface="Trebuchet MS"/>
                <a:cs typeface="Trebuchet MS"/>
              </a:rPr>
              <a:t>-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47357" y="2346355"/>
            <a:ext cx="502348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4570" marR="5080" indent="-2262505">
              <a:lnSpc>
                <a:spcPct val="116100"/>
              </a:lnSpc>
              <a:spcBef>
                <a:spcPts val="100"/>
              </a:spcBef>
            </a:pPr>
            <a:r>
              <a:rPr dirty="0" sz="1400" spc="-50">
                <a:latin typeface="Trebuchet MS"/>
                <a:cs typeface="Trebuchet MS"/>
              </a:rPr>
              <a:t>S. </a:t>
            </a:r>
            <a:r>
              <a:rPr dirty="0" sz="1400" spc="-70">
                <a:latin typeface="Trebuchet MS"/>
                <a:cs typeface="Trebuchet MS"/>
              </a:rPr>
              <a:t>Li, D. </a:t>
            </a:r>
            <a:r>
              <a:rPr dirty="0" sz="1400" spc="-5">
                <a:latin typeface="Trebuchet MS"/>
                <a:cs typeface="Trebuchet MS"/>
              </a:rPr>
              <a:t>Huang, </a:t>
            </a:r>
            <a:r>
              <a:rPr dirty="0" sz="1400" spc="-65">
                <a:latin typeface="Trebuchet MS"/>
                <a:cs typeface="Trebuchet MS"/>
              </a:rPr>
              <a:t>B. </a:t>
            </a:r>
            <a:r>
              <a:rPr dirty="0" sz="1400" spc="-15">
                <a:latin typeface="Trebuchet MS"/>
                <a:cs typeface="Trebuchet MS"/>
              </a:rPr>
              <a:t>Zhang, </a:t>
            </a:r>
            <a:r>
              <a:rPr dirty="0" sz="1400" spc="-105">
                <a:latin typeface="Trebuchet MS"/>
                <a:cs typeface="Trebuchet MS"/>
              </a:rPr>
              <a:t>X. </a:t>
            </a:r>
            <a:r>
              <a:rPr dirty="0" sz="1400" spc="-55">
                <a:latin typeface="Trebuchet MS"/>
                <a:cs typeface="Trebuchet MS"/>
              </a:rPr>
              <a:t>Xu, </a:t>
            </a:r>
            <a:r>
              <a:rPr dirty="0" sz="1400" spc="-45">
                <a:latin typeface="Trebuchet MS"/>
                <a:cs typeface="Trebuchet MS"/>
              </a:rPr>
              <a:t>M. </a:t>
            </a:r>
            <a:r>
              <a:rPr dirty="0" sz="1400" spc="-30">
                <a:latin typeface="Trebuchet MS"/>
                <a:cs typeface="Trebuchet MS"/>
              </a:rPr>
              <a:t>Wang, </a:t>
            </a:r>
            <a:r>
              <a:rPr dirty="0" sz="1400" spc="-125">
                <a:latin typeface="Trebuchet MS"/>
                <a:cs typeface="Trebuchet MS"/>
              </a:rPr>
              <a:t>G. </a:t>
            </a:r>
            <a:r>
              <a:rPr dirty="0" sz="1400" spc="-25">
                <a:latin typeface="Trebuchet MS"/>
                <a:cs typeface="Trebuchet MS"/>
              </a:rPr>
              <a:t>Yang, </a:t>
            </a:r>
            <a:r>
              <a:rPr dirty="0" sz="1400" spc="-110">
                <a:latin typeface="Trebuchet MS"/>
                <a:cs typeface="Trebuchet MS"/>
              </a:rPr>
              <a:t>Y. </a:t>
            </a:r>
            <a:r>
              <a:rPr dirty="0" sz="1400" spc="45">
                <a:latin typeface="Trebuchet MS"/>
                <a:cs typeface="Trebuchet MS"/>
              </a:rPr>
              <a:t>Shen </a:t>
            </a:r>
            <a:r>
              <a:rPr dirty="0" sz="1400" spc="-80">
                <a:latin typeface="Trebuchet MS"/>
                <a:cs typeface="Trebuchet MS"/>
              </a:rPr>
              <a:t>et. </a:t>
            </a:r>
            <a:r>
              <a:rPr dirty="0" sz="1400" spc="-55">
                <a:latin typeface="Trebuchet MS"/>
                <a:cs typeface="Trebuchet MS"/>
              </a:rPr>
              <a:t>al. </a:t>
            </a:r>
            <a:r>
              <a:rPr dirty="0" sz="1400" spc="-409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(2014)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36174" y="3353277"/>
          <a:ext cx="18152110" cy="3674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0445"/>
                <a:gridCol w="190500"/>
                <a:gridCol w="2341245"/>
                <a:gridCol w="190500"/>
                <a:gridCol w="2341244"/>
                <a:gridCol w="190500"/>
                <a:gridCol w="2341245"/>
                <a:gridCol w="190500"/>
                <a:gridCol w="2341245"/>
                <a:gridCol w="190500"/>
                <a:gridCol w="5542915"/>
              </a:tblGrid>
              <a:tr h="7884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1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Cellulose</a:t>
                      </a:r>
                      <a:r>
                        <a:rPr dirty="0" sz="1700" spc="-85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-1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Fiber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00A1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105">
                          <a:latin typeface="Trebuchet MS"/>
                          <a:cs typeface="Trebuchet MS"/>
                        </a:rPr>
                        <a:t>16.3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140">
                          <a:latin typeface="Trebuchet MS"/>
                          <a:cs typeface="Trebuchet MS"/>
                        </a:rPr>
                        <a:t>77.5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40">
                          <a:latin typeface="Trebuchet MS"/>
                          <a:cs typeface="Trebuchet MS"/>
                        </a:rPr>
                        <a:t>98.4%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>
                          <a:latin typeface="Trebuchet MS"/>
                          <a:cs typeface="Trebuchet MS"/>
                        </a:rPr>
                        <a:t>590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768985">
                        <a:lnSpc>
                          <a:spcPct val="100000"/>
                        </a:lnSpc>
                      </a:pPr>
                      <a:r>
                        <a:rPr dirty="0" sz="1200" spc="-90">
                          <a:latin typeface="Trebuchet MS"/>
                          <a:cs typeface="Trebuchet MS"/>
                        </a:rPr>
                        <a:t>X.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Wu,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M.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Zhang,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14">
                          <a:latin typeface="Trebuchet MS"/>
                          <a:cs typeface="Trebuchet MS"/>
                        </a:rPr>
                        <a:t>T.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10">
                          <a:latin typeface="Trebuchet MS"/>
                          <a:cs typeface="Trebuchet MS"/>
                        </a:rPr>
                        <a:t>Song,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H.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5">
                          <a:latin typeface="Trebuchet MS"/>
                          <a:cs typeface="Trebuchet MS"/>
                        </a:rPr>
                        <a:t>Mou,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95">
                          <a:latin typeface="Trebuchet MS"/>
                          <a:cs typeface="Trebuchet MS"/>
                        </a:rPr>
                        <a:t>Z.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Xiang,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5">
                          <a:latin typeface="Trebuchet MS"/>
                          <a:cs typeface="Trebuchet MS"/>
                        </a:rPr>
                        <a:t>H.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0">
                          <a:latin typeface="Trebuchet MS"/>
                          <a:cs typeface="Trebuchet MS"/>
                        </a:rPr>
                        <a:t>Qi,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0">
                          <a:latin typeface="Trebuchet MS"/>
                          <a:cs typeface="Trebuchet MS"/>
                        </a:rPr>
                        <a:t>et.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10"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(2020)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solidFill>
                      <a:srgbClr val="A3E373"/>
                    </a:solidFill>
                  </a:tcPr>
                </a:tc>
              </a:tr>
              <a:tr h="190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771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5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Cellulose(RGO)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00A1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90">
                          <a:latin typeface="Trebuchet MS"/>
                          <a:cs typeface="Trebuchet MS"/>
                        </a:rPr>
                        <a:t>2.4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90">
                          <a:latin typeface="Trebuchet MS"/>
                          <a:cs typeface="Trebuchet MS"/>
                        </a:rPr>
                        <a:t>212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125">
                          <a:latin typeface="Trebuchet MS"/>
                          <a:cs typeface="Trebuchet MS"/>
                        </a:rPr>
                        <a:t>94%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145">
                          <a:latin typeface="Trebuchet MS"/>
                          <a:cs typeface="Trebuchet MS"/>
                        </a:rPr>
                        <a:t>17.2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50215">
                        <a:lnSpc>
                          <a:spcPct val="100000"/>
                        </a:lnSpc>
                      </a:pPr>
                      <a:r>
                        <a:rPr dirty="0" sz="1300" spc="-195">
                          <a:latin typeface="Trebuchet MS"/>
                          <a:cs typeface="Trebuchet MS"/>
                        </a:rPr>
                        <a:t>J.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40">
                          <a:latin typeface="Trebuchet MS"/>
                          <a:cs typeface="Trebuchet MS"/>
                        </a:rPr>
                        <a:t>Bi,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70">
                          <a:latin typeface="Trebuchet MS"/>
                          <a:cs typeface="Trebuchet MS"/>
                        </a:rPr>
                        <a:t>H.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5">
                          <a:latin typeface="Trebuchet MS"/>
                          <a:cs typeface="Trebuchet MS"/>
                        </a:rPr>
                        <a:t>Wu,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95">
                          <a:latin typeface="Trebuchet MS"/>
                          <a:cs typeface="Trebuchet MS"/>
                        </a:rPr>
                        <a:t>L.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5">
                          <a:latin typeface="Trebuchet MS"/>
                          <a:cs typeface="Trebuchet MS"/>
                        </a:rPr>
                        <a:t>Wang,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00">
                          <a:latin typeface="Trebuchet MS"/>
                          <a:cs typeface="Trebuchet MS"/>
                        </a:rPr>
                        <a:t>X.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5">
                          <a:latin typeface="Trebuchet MS"/>
                          <a:cs typeface="Trebuchet MS"/>
                        </a:rPr>
                        <a:t>Pang,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100">
                          <a:latin typeface="Trebuchet MS"/>
                          <a:cs typeface="Trebuchet MS"/>
                        </a:rPr>
                        <a:t>Y.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65">
                          <a:latin typeface="Trebuchet MS"/>
                          <a:cs typeface="Trebuchet MS"/>
                        </a:rPr>
                        <a:t>Li,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80">
                          <a:latin typeface="Trebuchet MS"/>
                          <a:cs typeface="Trebuchet MS"/>
                        </a:rPr>
                        <a:t>Q.</a:t>
                      </a:r>
                      <a:r>
                        <a:rPr dirty="0" sz="13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5">
                          <a:latin typeface="Trebuchet MS"/>
                          <a:cs typeface="Trebuchet MS"/>
                        </a:rPr>
                        <a:t>Meng,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95">
                          <a:latin typeface="Trebuchet MS"/>
                          <a:cs typeface="Trebuchet MS"/>
                        </a:rPr>
                        <a:t>L.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25">
                          <a:latin typeface="Trebuchet MS"/>
                          <a:cs typeface="Trebuchet MS"/>
                        </a:rPr>
                        <a:t>Wang,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00" spc="-75">
                          <a:latin typeface="Trebuchet MS"/>
                          <a:cs typeface="Trebuchet MS"/>
                        </a:rPr>
                        <a:t>et.</a:t>
                      </a:r>
                      <a:r>
                        <a:rPr dirty="0" sz="1300" spc="-50">
                          <a:latin typeface="Trebuchet MS"/>
                          <a:cs typeface="Trebuchet MS"/>
                        </a:rPr>
                        <a:t> al.(2021)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2540">
                    <a:solidFill>
                      <a:srgbClr val="A3E373"/>
                    </a:solidFill>
                  </a:tcPr>
                </a:tc>
              </a:tr>
              <a:tr h="190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771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1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Graphene</a:t>
                      </a:r>
                      <a:r>
                        <a:rPr dirty="0" sz="1700" spc="-8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1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Cellulose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00A1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55">
                          <a:latin typeface="Trebuchet MS"/>
                          <a:cs typeface="Trebuchet MS"/>
                        </a:rPr>
                        <a:t>--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55">
                          <a:latin typeface="Trebuchet MS"/>
                          <a:cs typeface="Trebuchet MS"/>
                        </a:rPr>
                        <a:t>120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Trebuchet MS"/>
                          <a:cs typeface="Trebuchet MS"/>
                        </a:rPr>
                        <a:t>99.1%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90">
                          <a:latin typeface="Trebuchet MS"/>
                          <a:cs typeface="Trebuchet MS"/>
                        </a:rPr>
                        <a:t>16.6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653415">
                        <a:lnSpc>
                          <a:spcPct val="100000"/>
                        </a:lnSpc>
                      </a:pPr>
                      <a:r>
                        <a:rPr dirty="0" sz="1200" spc="-95">
                          <a:latin typeface="Trebuchet MS"/>
                          <a:cs typeface="Trebuchet MS"/>
                        </a:rPr>
                        <a:t>Z.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Weng,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90">
                          <a:latin typeface="Trebuchet MS"/>
                          <a:cs typeface="Trebuchet MS"/>
                        </a:rPr>
                        <a:t>Y.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Su,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D.-W.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Wang,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0">
                          <a:latin typeface="Trebuchet MS"/>
                          <a:cs typeface="Trebuchet MS"/>
                        </a:rPr>
                        <a:t>F.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0">
                          <a:latin typeface="Trebuchet MS"/>
                          <a:cs typeface="Trebuchet MS"/>
                        </a:rPr>
                        <a:t>Li,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80">
                          <a:latin typeface="Trebuchet MS"/>
                          <a:cs typeface="Trebuchet MS"/>
                        </a:rPr>
                        <a:t>J.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Du,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H.-M.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5">
                          <a:latin typeface="Trebuchet MS"/>
                          <a:cs typeface="Trebuchet MS"/>
                        </a:rPr>
                        <a:t>Cheng,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0">
                          <a:latin typeface="Trebuchet MS"/>
                          <a:cs typeface="Trebuchet MS"/>
                        </a:rPr>
                        <a:t>et.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al. </a:t>
                      </a:r>
                      <a:r>
                        <a:rPr dirty="0" sz="1200" spc="-55">
                          <a:latin typeface="Trebuchet MS"/>
                          <a:cs typeface="Trebuchet MS"/>
                        </a:rPr>
                        <a:t>(2011)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solidFill>
                      <a:srgbClr val="A3E373"/>
                    </a:solidFill>
                  </a:tcPr>
                </a:tc>
              </a:tr>
              <a:tr h="1904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771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25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PANI</a:t>
                      </a:r>
                      <a:r>
                        <a:rPr dirty="0" sz="1700" spc="-100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700" spc="45">
                          <a:solidFill>
                            <a:srgbClr val="F4F4F4"/>
                          </a:solidFill>
                          <a:latin typeface="Trebuchet MS"/>
                          <a:cs typeface="Trebuchet MS"/>
                        </a:rPr>
                        <a:t>Nanoribbon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00A1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-55">
                          <a:latin typeface="Trebuchet MS"/>
                          <a:cs typeface="Trebuchet MS"/>
                        </a:rPr>
                        <a:t>40.5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55">
                          <a:latin typeface="Trebuchet MS"/>
                          <a:cs typeface="Trebuchet MS"/>
                        </a:rPr>
                        <a:t>--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75">
                          <a:latin typeface="Trebuchet MS"/>
                          <a:cs typeface="Trebuchet MS"/>
                        </a:rPr>
                        <a:t>79%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700" spc="55">
                          <a:latin typeface="Trebuchet MS"/>
                          <a:cs typeface="Trebuchet MS"/>
                        </a:rPr>
                        <a:t>--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B="0" marT="5080">
                    <a:solidFill>
                      <a:srgbClr val="A3E37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1640">
                        <a:lnSpc>
                          <a:spcPct val="100000"/>
                        </a:lnSpc>
                      </a:pPr>
                      <a:r>
                        <a:rPr dirty="0" sz="1200" spc="-60">
                          <a:latin typeface="Trebuchet MS"/>
                          <a:cs typeface="Trebuchet MS"/>
                        </a:rPr>
                        <a:t>D.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0">
                          <a:latin typeface="Trebuchet MS"/>
                          <a:cs typeface="Trebuchet MS"/>
                        </a:rPr>
                        <a:t>Ge,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85">
                          <a:latin typeface="Trebuchet MS"/>
                          <a:cs typeface="Trebuchet MS"/>
                        </a:rPr>
                        <a:t>L.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Yang,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85">
                          <a:latin typeface="Trebuchet MS"/>
                          <a:cs typeface="Trebuchet MS"/>
                        </a:rPr>
                        <a:t>L.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35">
                          <a:latin typeface="Trebuchet MS"/>
                          <a:cs typeface="Trebuchet MS"/>
                        </a:rPr>
                        <a:t>Fan,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0">
                          <a:latin typeface="Trebuchet MS"/>
                          <a:cs typeface="Trebuchet MS"/>
                        </a:rPr>
                        <a:t>C.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Zhang,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90">
                          <a:latin typeface="Trebuchet MS"/>
                          <a:cs typeface="Trebuchet MS"/>
                        </a:rPr>
                        <a:t>X.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Xiao,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90">
                          <a:latin typeface="Trebuchet MS"/>
                          <a:cs typeface="Trebuchet MS"/>
                        </a:rPr>
                        <a:t>Y.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Gogotsi,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S. </a:t>
                      </a:r>
                      <a:r>
                        <a:rPr dirty="0" sz="1200" spc="15">
                          <a:latin typeface="Trebuchet MS"/>
                          <a:cs typeface="Trebuchet MS"/>
                        </a:rPr>
                        <a:t>Yang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70">
                          <a:latin typeface="Trebuchet MS"/>
                          <a:cs typeface="Trebuchet MS"/>
                        </a:rPr>
                        <a:t>et.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45">
                          <a:latin typeface="Trebuchet MS"/>
                          <a:cs typeface="Trebuchet MS"/>
                        </a:rPr>
                        <a:t>al. </a:t>
                      </a:r>
                      <a:r>
                        <a:rPr dirty="0" sz="1200" spc="-40">
                          <a:latin typeface="Trebuchet MS"/>
                          <a:cs typeface="Trebuchet MS"/>
                        </a:rPr>
                        <a:t>(2015)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5715">
                    <a:solidFill>
                      <a:srgbClr val="A3E373"/>
                    </a:solidFill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413987" y="7504103"/>
            <a:ext cx="17348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30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1700" spc="-85">
                <a:solidFill>
                  <a:srgbClr val="F4F4F4"/>
                </a:solidFill>
                <a:latin typeface="Trebuchet MS"/>
                <a:cs typeface="Trebuchet MS"/>
              </a:rPr>
              <a:t>G</a:t>
            </a:r>
            <a:r>
              <a:rPr dirty="0" sz="1700" spc="25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1700" spc="-15">
                <a:solidFill>
                  <a:srgbClr val="F4F4F4"/>
                </a:solidFill>
                <a:latin typeface="Trebuchet MS"/>
                <a:cs typeface="Trebuchet MS"/>
              </a:rPr>
              <a:t>/</a:t>
            </a:r>
            <a:r>
              <a:rPr dirty="0" sz="1700" spc="-70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1700" spc="7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1700" spc="-11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1700" spc="-6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1700" spc="-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1700" spc="-10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1700" spc="75">
                <a:solidFill>
                  <a:srgbClr val="F4F4F4"/>
                </a:solidFill>
                <a:latin typeface="Trebuchet MS"/>
                <a:cs typeface="Trebuchet MS"/>
              </a:rPr>
              <a:t>o</a:t>
            </a:r>
            <a:r>
              <a:rPr dirty="0" sz="1700" spc="25">
                <a:solidFill>
                  <a:srgbClr val="F4F4F4"/>
                </a:solidFill>
                <a:latin typeface="Trebuchet MS"/>
                <a:cs typeface="Trebuchet MS"/>
              </a:rPr>
              <a:t>g</a:t>
            </a:r>
            <a:r>
              <a:rPr dirty="0" sz="1700" spc="-1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1700" spc="-5">
                <a:solidFill>
                  <a:srgbClr val="F4F4F4"/>
                </a:solidFill>
                <a:latin typeface="Trebuchet MS"/>
                <a:cs typeface="Trebuchet MS"/>
              </a:rPr>
              <a:t>l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16960" y="7218288"/>
            <a:ext cx="2341880" cy="90487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55">
                <a:latin typeface="Trebuchet MS"/>
                <a:cs typeface="Trebuchet MS"/>
              </a:rPr>
              <a:t>--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49005" y="7218288"/>
            <a:ext cx="2341880" cy="90487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90">
                <a:latin typeface="Trebuchet MS"/>
                <a:cs typeface="Trebuchet MS"/>
              </a:rPr>
              <a:t>110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81049" y="7218288"/>
            <a:ext cx="2341880" cy="90487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155">
                <a:latin typeface="Trebuchet MS"/>
                <a:cs typeface="Trebuchet MS"/>
              </a:rPr>
              <a:t>80%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213092" y="7218288"/>
            <a:ext cx="2341880" cy="90487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55">
                <a:latin typeface="Trebuchet MS"/>
                <a:cs typeface="Trebuchet MS"/>
              </a:rPr>
              <a:t>--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149155" y="7400528"/>
            <a:ext cx="48196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44930" marR="5080" indent="-1332865">
              <a:lnSpc>
                <a:spcPct val="115399"/>
              </a:lnSpc>
              <a:spcBef>
                <a:spcPts val="100"/>
              </a:spcBef>
            </a:pPr>
            <a:r>
              <a:rPr dirty="0" sz="1300" spc="15">
                <a:latin typeface="Trebuchet MS"/>
                <a:cs typeface="Trebuchet MS"/>
              </a:rPr>
              <a:t>O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15">
                <a:latin typeface="Trebuchet MS"/>
                <a:cs typeface="Trebuchet MS"/>
              </a:rPr>
              <a:t>O</a:t>
            </a:r>
            <a:r>
              <a:rPr dirty="0" sz="1300">
                <a:latin typeface="Trebuchet MS"/>
                <a:cs typeface="Trebuchet MS"/>
              </a:rPr>
              <a:t>k</a:t>
            </a:r>
            <a:r>
              <a:rPr dirty="0" sz="1300" spc="45">
                <a:latin typeface="Trebuchet MS"/>
                <a:cs typeface="Trebuchet MS"/>
              </a:rPr>
              <a:t>h</a:t>
            </a:r>
            <a:r>
              <a:rPr dirty="0" sz="1300" spc="15">
                <a:latin typeface="Trebuchet MS"/>
                <a:cs typeface="Trebuchet MS"/>
              </a:rPr>
              <a:t>a</a:t>
            </a:r>
            <a:r>
              <a:rPr dirty="0" sz="1300" spc="-10">
                <a:latin typeface="Trebuchet MS"/>
                <a:cs typeface="Trebuchet MS"/>
              </a:rPr>
              <a:t>y</a:t>
            </a:r>
            <a:r>
              <a:rPr dirty="0" sz="1300" spc="-170">
                <a:latin typeface="Trebuchet MS"/>
                <a:cs typeface="Trebuchet MS"/>
              </a:rPr>
              <a:t>,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-30">
                <a:latin typeface="Trebuchet MS"/>
                <a:cs typeface="Trebuchet MS"/>
              </a:rPr>
              <a:t>A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-90">
                <a:latin typeface="Trebuchet MS"/>
                <a:cs typeface="Trebuchet MS"/>
              </a:rPr>
              <a:t>T</a:t>
            </a:r>
            <a:r>
              <a:rPr dirty="0" sz="1300">
                <a:latin typeface="Trebuchet MS"/>
                <a:cs typeface="Trebuchet MS"/>
              </a:rPr>
              <a:t>k</a:t>
            </a:r>
            <a:r>
              <a:rPr dirty="0" sz="1300" spc="15">
                <a:latin typeface="Trebuchet MS"/>
                <a:cs typeface="Trebuchet MS"/>
              </a:rPr>
              <a:t>a</a:t>
            </a:r>
            <a:r>
              <a:rPr dirty="0" sz="1300" spc="-30">
                <a:latin typeface="Trebuchet MS"/>
                <a:cs typeface="Trebuchet MS"/>
              </a:rPr>
              <a:t>c</a:t>
            </a:r>
            <a:r>
              <a:rPr dirty="0" sz="1300" spc="45">
                <a:latin typeface="Trebuchet MS"/>
                <a:cs typeface="Trebuchet MS"/>
              </a:rPr>
              <a:t>h</a:t>
            </a:r>
            <a:r>
              <a:rPr dirty="0" sz="1300" spc="-170">
                <a:latin typeface="Trebuchet MS"/>
                <a:cs typeface="Trebuchet MS"/>
              </a:rPr>
              <a:t>,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80">
                <a:latin typeface="Trebuchet MS"/>
                <a:cs typeface="Trebuchet MS"/>
              </a:rPr>
              <a:t>M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225">
                <a:latin typeface="Trebuchet MS"/>
                <a:cs typeface="Trebuchet MS"/>
              </a:rPr>
              <a:t>J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25">
                <a:latin typeface="Trebuchet MS"/>
                <a:cs typeface="Trebuchet MS"/>
              </a:rPr>
              <a:t>H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-65">
                <a:latin typeface="Trebuchet MS"/>
                <a:cs typeface="Trebuchet MS"/>
              </a:rPr>
              <a:t>G</a:t>
            </a:r>
            <a:r>
              <a:rPr dirty="0" sz="1300" spc="15">
                <a:latin typeface="Trebuchet MS"/>
                <a:cs typeface="Trebuchet MS"/>
              </a:rPr>
              <a:t>a</a:t>
            </a:r>
            <a:r>
              <a:rPr dirty="0" sz="1300" spc="-5">
                <a:latin typeface="Trebuchet MS"/>
                <a:cs typeface="Trebuchet MS"/>
              </a:rPr>
              <a:t>ll</a:t>
            </a:r>
            <a:r>
              <a:rPr dirty="0" sz="1300" spc="55">
                <a:latin typeface="Trebuchet MS"/>
                <a:cs typeface="Trebuchet MS"/>
              </a:rPr>
              <a:t>o</a:t>
            </a:r>
            <a:r>
              <a:rPr dirty="0" sz="1300" spc="-170">
                <a:latin typeface="Trebuchet MS"/>
                <a:cs typeface="Trebuchet MS"/>
              </a:rPr>
              <a:t>,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-65">
                <a:latin typeface="Trebuchet MS"/>
                <a:cs typeface="Trebuchet MS"/>
              </a:rPr>
              <a:t>G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15">
                <a:latin typeface="Trebuchet MS"/>
                <a:cs typeface="Trebuchet MS"/>
              </a:rPr>
              <a:t>O</a:t>
            </a:r>
            <a:r>
              <a:rPr dirty="0" sz="1300" spc="-55">
                <a:latin typeface="Trebuchet MS"/>
                <a:cs typeface="Trebuchet MS"/>
              </a:rPr>
              <a:t>t</a:t>
            </a:r>
            <a:r>
              <a:rPr dirty="0" sz="1300" spc="-10">
                <a:latin typeface="Trebuchet MS"/>
                <a:cs typeface="Trebuchet MS"/>
              </a:rPr>
              <a:t>e</a:t>
            </a:r>
            <a:r>
              <a:rPr dirty="0" sz="1300" spc="-10">
                <a:latin typeface="Trebuchet MS"/>
                <a:cs typeface="Trebuchet MS"/>
              </a:rPr>
              <a:t>r</a:t>
            </a:r>
            <a:r>
              <a:rPr dirty="0" sz="1300" spc="55">
                <a:latin typeface="Trebuchet MS"/>
                <a:cs typeface="Trebuchet MS"/>
              </a:rPr>
              <a:t>o</a:t>
            </a:r>
            <a:r>
              <a:rPr dirty="0" sz="1300" spc="40">
                <a:latin typeface="Trebuchet MS"/>
                <a:cs typeface="Trebuchet MS"/>
              </a:rPr>
              <a:t>-</a:t>
            </a:r>
            <a:r>
              <a:rPr dirty="0" sz="1300" spc="20">
                <a:latin typeface="Trebuchet MS"/>
                <a:cs typeface="Trebuchet MS"/>
              </a:rPr>
              <a:t>I</a:t>
            </a:r>
            <a:r>
              <a:rPr dirty="0" sz="1300" spc="-10">
                <a:latin typeface="Trebuchet MS"/>
                <a:cs typeface="Trebuchet MS"/>
              </a:rPr>
              <a:t>r</a:t>
            </a:r>
            <a:r>
              <a:rPr dirty="0" sz="1300" spc="40">
                <a:latin typeface="Trebuchet MS"/>
                <a:cs typeface="Trebuchet MS"/>
              </a:rPr>
              <a:t>u</a:t>
            </a:r>
            <a:r>
              <a:rPr dirty="0" sz="1300" spc="-10">
                <a:latin typeface="Trebuchet MS"/>
                <a:cs typeface="Trebuchet MS"/>
              </a:rPr>
              <a:t>r</a:t>
            </a:r>
            <a:r>
              <a:rPr dirty="0" sz="1300" spc="40">
                <a:latin typeface="Trebuchet MS"/>
                <a:cs typeface="Trebuchet MS"/>
              </a:rPr>
              <a:t>u</a:t>
            </a:r>
            <a:r>
              <a:rPr dirty="0" sz="1300" spc="-10">
                <a:latin typeface="Trebuchet MS"/>
                <a:cs typeface="Trebuchet MS"/>
              </a:rPr>
              <a:t>e</a:t>
            </a:r>
            <a:r>
              <a:rPr dirty="0" sz="1300" spc="-55">
                <a:latin typeface="Trebuchet MS"/>
                <a:cs typeface="Trebuchet MS"/>
              </a:rPr>
              <a:t>t</a:t>
            </a:r>
            <a:r>
              <a:rPr dirty="0" sz="1300" spc="15">
                <a:latin typeface="Trebuchet MS"/>
                <a:cs typeface="Trebuchet MS"/>
              </a:rPr>
              <a:t>a</a:t>
            </a:r>
            <a:r>
              <a:rPr dirty="0" sz="1300" spc="-170">
                <a:latin typeface="Trebuchet MS"/>
                <a:cs typeface="Trebuchet MS"/>
              </a:rPr>
              <a:t>,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75">
                <a:latin typeface="Trebuchet MS"/>
                <a:cs typeface="Trebuchet MS"/>
              </a:rPr>
              <a:t>S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80">
                <a:latin typeface="Trebuchet MS"/>
                <a:cs typeface="Trebuchet MS"/>
              </a:rPr>
              <a:t>M</a:t>
            </a:r>
            <a:r>
              <a:rPr dirty="0" sz="1300" spc="-5">
                <a:latin typeface="Trebuchet MS"/>
                <a:cs typeface="Trebuchet MS"/>
              </a:rPr>
              <a:t>i</a:t>
            </a:r>
            <a:r>
              <a:rPr dirty="0" sz="1300">
                <a:latin typeface="Trebuchet MS"/>
                <a:cs typeface="Trebuchet MS"/>
              </a:rPr>
              <a:t>k</a:t>
            </a:r>
            <a:r>
              <a:rPr dirty="0" sz="1300" spc="45">
                <a:latin typeface="Trebuchet MS"/>
                <a:cs typeface="Trebuchet MS"/>
              </a:rPr>
              <a:t>h</a:t>
            </a:r>
            <a:r>
              <a:rPr dirty="0" sz="1300" spc="15">
                <a:latin typeface="Trebuchet MS"/>
                <a:cs typeface="Trebuchet MS"/>
              </a:rPr>
              <a:t>a</a:t>
            </a:r>
            <a:r>
              <a:rPr dirty="0" sz="1300" spc="-5">
                <a:latin typeface="Trebuchet MS"/>
                <a:cs typeface="Trebuchet MS"/>
              </a:rPr>
              <a:t>l</a:t>
            </a:r>
            <a:r>
              <a:rPr dirty="0" sz="1300" spc="-10">
                <a:latin typeface="Trebuchet MS"/>
                <a:cs typeface="Trebuchet MS"/>
              </a:rPr>
              <a:t>e</a:t>
            </a:r>
            <a:r>
              <a:rPr dirty="0" sz="1300" spc="-5">
                <a:latin typeface="Trebuchet MS"/>
                <a:cs typeface="Trebuchet MS"/>
              </a:rPr>
              <a:t>v</a:t>
            </a:r>
            <a:r>
              <a:rPr dirty="0" sz="1300" spc="-170">
                <a:latin typeface="Trebuchet MS"/>
                <a:cs typeface="Trebuchet MS"/>
              </a:rPr>
              <a:t>,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25">
                <a:latin typeface="Trebuchet MS"/>
                <a:cs typeface="Trebuchet MS"/>
              </a:rPr>
              <a:t>P</a:t>
            </a:r>
            <a:r>
              <a:rPr dirty="0" sz="1300" spc="-150">
                <a:latin typeface="Trebuchet MS"/>
                <a:cs typeface="Trebuchet MS"/>
              </a:rPr>
              <a:t>.  </a:t>
            </a:r>
            <a:r>
              <a:rPr dirty="0" sz="1300" spc="75">
                <a:latin typeface="Trebuchet MS"/>
                <a:cs typeface="Trebuchet MS"/>
              </a:rPr>
              <a:t>S</a:t>
            </a:r>
            <a:r>
              <a:rPr dirty="0" sz="1300" spc="-55">
                <a:latin typeface="Trebuchet MS"/>
                <a:cs typeface="Trebuchet MS"/>
              </a:rPr>
              <a:t>t</a:t>
            </a:r>
            <a:r>
              <a:rPr dirty="0" sz="1300" spc="15">
                <a:latin typeface="Trebuchet MS"/>
                <a:cs typeface="Trebuchet MS"/>
              </a:rPr>
              <a:t>a</a:t>
            </a:r>
            <a:r>
              <a:rPr dirty="0" sz="1300" spc="-5">
                <a:latin typeface="Trebuchet MS"/>
                <a:cs typeface="Trebuchet MS"/>
              </a:rPr>
              <a:t>i</a:t>
            </a:r>
            <a:r>
              <a:rPr dirty="0" sz="1300" spc="-55">
                <a:latin typeface="Trebuchet MS"/>
                <a:cs typeface="Trebuchet MS"/>
              </a:rPr>
              <a:t>t</a:t>
            </a:r>
            <a:r>
              <a:rPr dirty="0" sz="1300" spc="-5">
                <a:latin typeface="Trebuchet MS"/>
                <a:cs typeface="Trebuchet MS"/>
              </a:rPr>
              <a:t>i</a:t>
            </a:r>
            <a:r>
              <a:rPr dirty="0" sz="1300" spc="-170">
                <a:latin typeface="Trebuchet MS"/>
                <a:cs typeface="Trebuchet MS"/>
              </a:rPr>
              <a:t>,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-50">
                <a:latin typeface="Trebuchet MS"/>
                <a:cs typeface="Trebuchet MS"/>
              </a:rPr>
              <a:t>F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-20">
                <a:latin typeface="Trebuchet MS"/>
                <a:cs typeface="Trebuchet MS"/>
              </a:rPr>
              <a:t>L</a:t>
            </a:r>
            <a:r>
              <a:rPr dirty="0" sz="1300" spc="40">
                <a:latin typeface="Trebuchet MS"/>
                <a:cs typeface="Trebuchet MS"/>
              </a:rPr>
              <a:t>u</a:t>
            </a:r>
            <a:r>
              <a:rPr dirty="0" sz="1300" spc="-45">
                <a:latin typeface="Trebuchet MS"/>
                <a:cs typeface="Trebuchet MS"/>
              </a:rPr>
              <a:t>f</a:t>
            </a:r>
            <a:r>
              <a:rPr dirty="0" sz="1300" spc="-10">
                <a:latin typeface="Trebuchet MS"/>
                <a:cs typeface="Trebuchet MS"/>
              </a:rPr>
              <a:t>r</a:t>
            </a:r>
            <a:r>
              <a:rPr dirty="0" sz="1300" spc="15">
                <a:latin typeface="Trebuchet MS"/>
                <a:cs typeface="Trebuchet MS"/>
              </a:rPr>
              <a:t>a</a:t>
            </a:r>
            <a:r>
              <a:rPr dirty="0" sz="1300" spc="45">
                <a:latin typeface="Trebuchet MS"/>
                <a:cs typeface="Trebuchet MS"/>
              </a:rPr>
              <a:t>n</a:t>
            </a:r>
            <a:r>
              <a:rPr dirty="0" sz="1300" spc="55">
                <a:latin typeface="Trebuchet MS"/>
                <a:cs typeface="Trebuchet MS"/>
              </a:rPr>
              <a:t>o</a:t>
            </a:r>
            <a:r>
              <a:rPr dirty="0" sz="1300" spc="-10">
                <a:latin typeface="Trebuchet MS"/>
                <a:cs typeface="Trebuchet MS"/>
              </a:rPr>
              <a:t>e</a:t>
            </a:r>
            <a:r>
              <a:rPr dirty="0" sz="1300" spc="-55">
                <a:latin typeface="Trebuchet MS"/>
                <a:cs typeface="Trebuchet MS"/>
              </a:rPr>
              <a:t>t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15">
                <a:latin typeface="Trebuchet MS"/>
                <a:cs typeface="Trebuchet MS"/>
              </a:rPr>
              <a:t>a</a:t>
            </a:r>
            <a:r>
              <a:rPr dirty="0" sz="1300" spc="-5">
                <a:latin typeface="Trebuchet MS"/>
                <a:cs typeface="Trebuchet MS"/>
              </a:rPr>
              <a:t>l</a:t>
            </a:r>
            <a:r>
              <a:rPr dirty="0" sz="1300" spc="-170">
                <a:latin typeface="Trebuchet MS"/>
                <a:cs typeface="Trebuchet MS"/>
              </a:rPr>
              <a:t>.</a:t>
            </a:r>
            <a:r>
              <a:rPr dirty="0" sz="1300" spc="-50">
                <a:latin typeface="Trebuchet MS"/>
                <a:cs typeface="Trebuchet MS"/>
              </a:rPr>
              <a:t> </a:t>
            </a:r>
            <a:r>
              <a:rPr dirty="0" sz="1300" spc="-60">
                <a:latin typeface="Trebuchet MS"/>
                <a:cs typeface="Trebuchet MS"/>
              </a:rPr>
              <a:t>(</a:t>
            </a:r>
            <a:r>
              <a:rPr dirty="0" sz="1300" spc="-45">
                <a:latin typeface="Trebuchet MS"/>
                <a:cs typeface="Trebuchet MS"/>
              </a:rPr>
              <a:t>2</a:t>
            </a:r>
            <a:r>
              <a:rPr dirty="0" sz="1300" spc="35">
                <a:latin typeface="Trebuchet MS"/>
                <a:cs typeface="Trebuchet MS"/>
              </a:rPr>
              <a:t>0</a:t>
            </a:r>
            <a:r>
              <a:rPr dirty="0" sz="1300" spc="-45">
                <a:latin typeface="Trebuchet MS"/>
                <a:cs typeface="Trebuchet MS"/>
              </a:rPr>
              <a:t>2</a:t>
            </a:r>
            <a:r>
              <a:rPr dirty="0" sz="1300" spc="35">
                <a:latin typeface="Trebuchet MS"/>
                <a:cs typeface="Trebuchet MS"/>
              </a:rPr>
              <a:t>0</a:t>
            </a:r>
            <a:r>
              <a:rPr dirty="0" sz="1300" spc="-60">
                <a:latin typeface="Trebuchet MS"/>
                <a:cs typeface="Trebuchet MS"/>
              </a:rPr>
              <a:t>)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0117" y="8532803"/>
            <a:ext cx="80264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30">
                <a:solidFill>
                  <a:srgbClr val="F4F4F4"/>
                </a:solidFill>
                <a:latin typeface="Trebuchet MS"/>
                <a:cs typeface="Trebuchet MS"/>
              </a:rPr>
              <a:t>ACFP-10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16960" y="8313663"/>
            <a:ext cx="2341880" cy="77152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50570">
              <a:lnSpc>
                <a:spcPct val="100000"/>
              </a:lnSpc>
            </a:pPr>
            <a:r>
              <a:rPr dirty="0" sz="1700" spc="-75">
                <a:latin typeface="Trebuchet MS"/>
                <a:cs typeface="Trebuchet MS"/>
              </a:rPr>
              <a:t>37.8-41.8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49005" y="8313663"/>
            <a:ext cx="2341880" cy="77152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120">
                <a:latin typeface="Trebuchet MS"/>
                <a:cs typeface="Trebuchet MS"/>
              </a:rPr>
              <a:t>134.1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81049" y="8313663"/>
            <a:ext cx="2341880" cy="77152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55">
                <a:latin typeface="Trebuchet MS"/>
                <a:cs typeface="Trebuchet MS"/>
              </a:rPr>
              <a:t>--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213092" y="8313663"/>
            <a:ext cx="2341880" cy="77152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65">
                <a:latin typeface="Trebuchet MS"/>
                <a:cs typeface="Trebuchet MS"/>
              </a:rPr>
              <a:t>1786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005191" y="8532803"/>
            <a:ext cx="110744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0">
                <a:latin typeface="Trebuchet MS"/>
                <a:cs typeface="Trebuchet MS"/>
              </a:rPr>
              <a:t>THIS</a:t>
            </a:r>
            <a:r>
              <a:rPr dirty="0" sz="1700" spc="-120">
                <a:latin typeface="Trebuchet MS"/>
                <a:cs typeface="Trebuchet MS"/>
              </a:rPr>
              <a:t> </a:t>
            </a:r>
            <a:r>
              <a:rPr dirty="0" sz="1700" spc="5">
                <a:latin typeface="Trebuchet MS"/>
                <a:cs typeface="Trebuchet MS"/>
              </a:rPr>
              <a:t>WORK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86367" y="9494828"/>
            <a:ext cx="78994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35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1700" spc="-70">
                <a:solidFill>
                  <a:srgbClr val="F4F4F4"/>
                </a:solidFill>
                <a:latin typeface="Trebuchet MS"/>
                <a:cs typeface="Trebuchet MS"/>
              </a:rPr>
              <a:t>C</a:t>
            </a:r>
            <a:r>
              <a:rPr dirty="0" sz="1700" spc="-65">
                <a:solidFill>
                  <a:srgbClr val="F4F4F4"/>
                </a:solidFill>
                <a:latin typeface="Trebuchet MS"/>
                <a:cs typeface="Trebuchet MS"/>
              </a:rPr>
              <a:t>F</a:t>
            </a:r>
            <a:r>
              <a:rPr dirty="0" sz="1700" spc="30">
                <a:solidFill>
                  <a:srgbClr val="F4F4F4"/>
                </a:solidFill>
                <a:latin typeface="Trebuchet MS"/>
                <a:cs typeface="Trebuchet MS"/>
              </a:rPr>
              <a:t>P</a:t>
            </a:r>
            <a:r>
              <a:rPr dirty="0" sz="1700" spc="55">
                <a:solidFill>
                  <a:srgbClr val="F4F4F4"/>
                </a:solidFill>
                <a:latin typeface="Trebuchet MS"/>
                <a:cs typeface="Trebuchet MS"/>
              </a:rPr>
              <a:t>-</a:t>
            </a:r>
            <a:r>
              <a:rPr dirty="0" sz="1700" spc="-165">
                <a:solidFill>
                  <a:srgbClr val="F4F4F4"/>
                </a:solidFill>
                <a:latin typeface="Trebuchet MS"/>
                <a:cs typeface="Trebuchet MS"/>
              </a:rPr>
              <a:t>1</a:t>
            </a:r>
            <a:r>
              <a:rPr dirty="0" sz="1700" spc="-40">
                <a:solidFill>
                  <a:srgbClr val="F4F4F4"/>
                </a:solidFill>
                <a:latin typeface="Trebuchet MS"/>
                <a:cs typeface="Trebuchet MS"/>
              </a:rPr>
              <a:t>5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16960" y="9275688"/>
            <a:ext cx="2341880" cy="77152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750570">
              <a:lnSpc>
                <a:spcPct val="100000"/>
              </a:lnSpc>
            </a:pPr>
            <a:r>
              <a:rPr dirty="0" sz="1700" spc="-75">
                <a:latin typeface="Trebuchet MS"/>
                <a:cs typeface="Trebuchet MS"/>
              </a:rPr>
              <a:t>22.0-24.1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49005" y="9275688"/>
            <a:ext cx="2341880" cy="77152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20">
                <a:latin typeface="Trebuchet MS"/>
                <a:cs typeface="Trebuchet MS"/>
              </a:rPr>
              <a:t>80.0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81049" y="9275688"/>
            <a:ext cx="2341880" cy="77152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80">
                <a:latin typeface="Trebuchet MS"/>
                <a:cs typeface="Trebuchet MS"/>
              </a:rPr>
              <a:t>100%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13092" y="9275688"/>
            <a:ext cx="2341880" cy="77152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25">
                <a:latin typeface="Trebuchet MS"/>
                <a:cs typeface="Trebuchet MS"/>
              </a:rPr>
              <a:t>1640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005191" y="9494828"/>
            <a:ext cx="110744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10">
                <a:latin typeface="Trebuchet MS"/>
                <a:cs typeface="Trebuchet MS"/>
              </a:rPr>
              <a:t>THIS</a:t>
            </a:r>
            <a:r>
              <a:rPr dirty="0" sz="1700" spc="-120">
                <a:latin typeface="Trebuchet MS"/>
                <a:cs typeface="Trebuchet MS"/>
              </a:rPr>
              <a:t> </a:t>
            </a:r>
            <a:r>
              <a:rPr dirty="0" sz="1700" spc="5">
                <a:latin typeface="Trebuchet MS"/>
                <a:cs typeface="Trebuchet MS"/>
              </a:rPr>
              <a:t>WORK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3474" y="9994328"/>
            <a:ext cx="26098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0">
                <a:latin typeface="Trebuchet MS"/>
                <a:cs typeface="Trebuchet MS"/>
              </a:rPr>
              <a:t>0</a:t>
            </a:r>
            <a:r>
              <a:rPr dirty="0" sz="1700" spc="10">
                <a:latin typeface="Trebuchet MS"/>
                <a:cs typeface="Trebuchet MS"/>
              </a:rPr>
              <a:t>6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5533390" cy="2606675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0130"/>
              </a:lnSpc>
              <a:spcBef>
                <a:spcPts val="295"/>
              </a:spcBef>
            </a:pPr>
            <a:r>
              <a:rPr dirty="0" sz="8500" spc="-420">
                <a:solidFill>
                  <a:srgbClr val="000000"/>
                </a:solidFill>
              </a:rPr>
              <a:t>G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-150">
                <a:solidFill>
                  <a:srgbClr val="000000"/>
                </a:solidFill>
              </a:rPr>
              <a:t>A</a:t>
            </a:r>
            <a:r>
              <a:rPr dirty="0" sz="8500" spc="-95">
                <a:solidFill>
                  <a:srgbClr val="000000"/>
                </a:solidFill>
              </a:rPr>
              <a:t>L</a:t>
            </a:r>
            <a:r>
              <a:rPr dirty="0" sz="8500" spc="670">
                <a:solidFill>
                  <a:srgbClr val="000000"/>
                </a:solidFill>
              </a:rPr>
              <a:t>S</a:t>
            </a:r>
            <a:r>
              <a:rPr dirty="0" sz="8500" spc="-610">
                <a:solidFill>
                  <a:srgbClr val="000000"/>
                </a:solidFill>
              </a:rPr>
              <a:t> </a:t>
            </a:r>
            <a:r>
              <a:rPr dirty="0" sz="8500" spc="85">
                <a:solidFill>
                  <a:srgbClr val="000000"/>
                </a:solidFill>
              </a:rPr>
              <a:t>a</a:t>
            </a:r>
            <a:r>
              <a:rPr dirty="0" sz="8500" spc="200">
                <a:solidFill>
                  <a:srgbClr val="000000"/>
                </a:solidFill>
              </a:rPr>
              <a:t>n</a:t>
            </a:r>
            <a:r>
              <a:rPr dirty="0" sz="8500" spc="245">
                <a:solidFill>
                  <a:srgbClr val="000000"/>
                </a:solidFill>
              </a:rPr>
              <a:t>d  </a:t>
            </a:r>
            <a:r>
              <a:rPr dirty="0" sz="8500" spc="55">
                <a:solidFill>
                  <a:srgbClr val="000000"/>
                </a:solidFill>
              </a:rPr>
              <a:t>O</a:t>
            </a:r>
            <a:r>
              <a:rPr dirty="0" sz="8500" spc="310">
                <a:solidFill>
                  <a:srgbClr val="000000"/>
                </a:solidFill>
              </a:rPr>
              <a:t>B</a:t>
            </a:r>
            <a:r>
              <a:rPr dirty="0" sz="8500" spc="-1485">
                <a:solidFill>
                  <a:srgbClr val="000000"/>
                </a:solidFill>
              </a:rPr>
              <a:t>J</a:t>
            </a:r>
            <a:r>
              <a:rPr dirty="0" sz="8500" spc="-140">
                <a:solidFill>
                  <a:srgbClr val="000000"/>
                </a:solidFill>
              </a:rPr>
              <a:t>E</a:t>
            </a:r>
            <a:r>
              <a:rPr dirty="0" sz="8500" spc="-350">
                <a:solidFill>
                  <a:srgbClr val="000000"/>
                </a:solidFill>
              </a:rPr>
              <a:t>C</a:t>
            </a:r>
            <a:r>
              <a:rPr dirty="0" sz="8500" spc="-520">
                <a:solidFill>
                  <a:srgbClr val="000000"/>
                </a:solidFill>
              </a:rPr>
              <a:t>T</a:t>
            </a:r>
            <a:r>
              <a:rPr dirty="0" sz="8500" spc="45">
                <a:solidFill>
                  <a:srgbClr val="000000"/>
                </a:solidFill>
              </a:rPr>
              <a:t>I</a:t>
            </a:r>
            <a:r>
              <a:rPr dirty="0" sz="8500" spc="-290">
                <a:solidFill>
                  <a:srgbClr val="000000"/>
                </a:solidFill>
              </a:rPr>
              <a:t>V</a:t>
            </a:r>
            <a:r>
              <a:rPr dirty="0" sz="8500" spc="-140">
                <a:solidFill>
                  <a:srgbClr val="000000"/>
                </a:solidFill>
              </a:rPr>
              <a:t>E</a:t>
            </a:r>
            <a:r>
              <a:rPr dirty="0" sz="8500" spc="670">
                <a:solidFill>
                  <a:srgbClr val="000000"/>
                </a:solidFill>
              </a:rPr>
              <a:t>S</a:t>
            </a:r>
            <a:endParaRPr sz="8500"/>
          </a:p>
        </p:txBody>
      </p:sp>
      <p:grpSp>
        <p:nvGrpSpPr>
          <p:cNvPr id="3" name="object 3"/>
          <p:cNvGrpSpPr/>
          <p:nvPr/>
        </p:nvGrpSpPr>
        <p:grpSpPr>
          <a:xfrm>
            <a:off x="0" y="4005503"/>
            <a:ext cx="6541770" cy="6282055"/>
            <a:chOff x="0" y="4005503"/>
            <a:chExt cx="6541770" cy="6282055"/>
          </a:xfrm>
        </p:grpSpPr>
        <p:sp>
          <p:nvSpPr>
            <p:cNvPr id="4" name="object 4"/>
            <p:cNvSpPr/>
            <p:nvPr/>
          </p:nvSpPr>
          <p:spPr>
            <a:xfrm>
              <a:off x="0" y="4784306"/>
              <a:ext cx="3679825" cy="4318000"/>
            </a:xfrm>
            <a:custGeom>
              <a:avLst/>
              <a:gdLst/>
              <a:ahLst/>
              <a:cxnLst/>
              <a:rect l="l" t="t" r="r" b="b"/>
              <a:pathLst>
                <a:path w="3679825" h="4318000">
                  <a:moveTo>
                    <a:pt x="0" y="0"/>
                  </a:moveTo>
                  <a:lnTo>
                    <a:pt x="2433036" y="0"/>
                  </a:lnTo>
                  <a:lnTo>
                    <a:pt x="3679357" y="2158716"/>
                  </a:lnTo>
                  <a:lnTo>
                    <a:pt x="2433036" y="4317432"/>
                  </a:lnTo>
                  <a:lnTo>
                    <a:pt x="0" y="431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5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061026" y="7468742"/>
              <a:ext cx="3480435" cy="2818765"/>
            </a:xfrm>
            <a:custGeom>
              <a:avLst/>
              <a:gdLst/>
              <a:ahLst/>
              <a:cxnLst/>
              <a:rect l="l" t="t" r="r" b="b"/>
              <a:pathLst>
                <a:path w="3480434" h="2818765">
                  <a:moveTo>
                    <a:pt x="870046" y="0"/>
                  </a:moveTo>
                  <a:lnTo>
                    <a:pt x="2610261" y="0"/>
                  </a:lnTo>
                  <a:lnTo>
                    <a:pt x="3480306" y="1506981"/>
                  </a:lnTo>
                  <a:lnTo>
                    <a:pt x="2723250" y="2818256"/>
                  </a:lnTo>
                  <a:lnTo>
                    <a:pt x="757162" y="2818256"/>
                  </a:lnTo>
                  <a:lnTo>
                    <a:pt x="0" y="1506980"/>
                  </a:lnTo>
                  <a:lnTo>
                    <a:pt x="870046" y="0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0837" y="4005503"/>
              <a:ext cx="4277995" cy="6282055"/>
            </a:xfrm>
            <a:custGeom>
              <a:avLst/>
              <a:gdLst/>
              <a:ahLst/>
              <a:cxnLst/>
              <a:rect l="l" t="t" r="r" b="b"/>
              <a:pathLst>
                <a:path w="4277995" h="6282055">
                  <a:moveTo>
                    <a:pt x="3378390" y="5252771"/>
                  </a:moveTo>
                  <a:lnTo>
                    <a:pt x="2533815" y="3789908"/>
                  </a:lnTo>
                  <a:lnTo>
                    <a:pt x="844562" y="3789908"/>
                  </a:lnTo>
                  <a:lnTo>
                    <a:pt x="0" y="5252771"/>
                  </a:lnTo>
                  <a:lnTo>
                    <a:pt x="594017" y="6281496"/>
                  </a:lnTo>
                  <a:lnTo>
                    <a:pt x="2784449" y="6281496"/>
                  </a:lnTo>
                  <a:lnTo>
                    <a:pt x="3378390" y="5252771"/>
                  </a:lnTo>
                  <a:close/>
                </a:path>
                <a:path w="4277995" h="6282055">
                  <a:moveTo>
                    <a:pt x="4277677" y="778789"/>
                  </a:moveTo>
                  <a:lnTo>
                    <a:pt x="3828046" y="0"/>
                  </a:lnTo>
                  <a:lnTo>
                    <a:pt x="2928734" y="0"/>
                  </a:lnTo>
                  <a:lnTo>
                    <a:pt x="2479103" y="778789"/>
                  </a:lnTo>
                  <a:lnTo>
                    <a:pt x="2928797" y="1557578"/>
                  </a:lnTo>
                  <a:lnTo>
                    <a:pt x="3828046" y="1557578"/>
                  </a:lnTo>
                  <a:lnTo>
                    <a:pt x="4277677" y="778789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6447" y="2592593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6447" y="3649868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74197" y="1050532"/>
            <a:ext cx="8253730" cy="31299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388620">
              <a:lnSpc>
                <a:spcPts val="4280"/>
              </a:lnSpc>
              <a:spcBef>
                <a:spcPts val="275"/>
              </a:spcBef>
            </a:pPr>
            <a:r>
              <a:rPr dirty="0" sz="3600" spc="70">
                <a:latin typeface="Trebuchet MS"/>
                <a:cs typeface="Trebuchet MS"/>
              </a:rPr>
              <a:t>Develop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55">
                <a:latin typeface="Trebuchet MS"/>
                <a:cs typeface="Trebuchet MS"/>
              </a:rPr>
              <a:t>High-Performance</a:t>
            </a:r>
            <a:r>
              <a:rPr dirty="0" sz="3600" spc="-180">
                <a:latin typeface="Trebuchet MS"/>
                <a:cs typeface="Trebuchet MS"/>
              </a:rPr>
              <a:t> </a:t>
            </a:r>
            <a:r>
              <a:rPr dirty="0" sz="3600" spc="55">
                <a:latin typeface="Trebuchet MS"/>
                <a:cs typeface="Trebuchet MS"/>
              </a:rPr>
              <a:t>Cellulose- </a:t>
            </a:r>
            <a:r>
              <a:rPr dirty="0" sz="3600" spc="-1075">
                <a:latin typeface="Trebuchet MS"/>
                <a:cs typeface="Trebuchet MS"/>
              </a:rPr>
              <a:t> </a:t>
            </a:r>
            <a:r>
              <a:rPr dirty="0" sz="3600" spc="130">
                <a:latin typeface="Trebuchet MS"/>
                <a:cs typeface="Trebuchet MS"/>
              </a:rPr>
              <a:t>Based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55">
                <a:latin typeface="Trebuchet MS"/>
                <a:cs typeface="Trebuchet MS"/>
              </a:rPr>
              <a:t>Supercapacitor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45">
                <a:latin typeface="Trebuchet MS"/>
                <a:cs typeface="Trebuchet MS"/>
              </a:rPr>
              <a:t>Electrodes</a:t>
            </a:r>
            <a:endParaRPr sz="3600">
              <a:latin typeface="Trebuchet MS"/>
              <a:cs typeface="Trebuchet MS"/>
            </a:endParaRPr>
          </a:p>
          <a:p>
            <a:pPr marL="443865" marR="5080">
              <a:lnSpc>
                <a:spcPct val="115599"/>
              </a:lnSpc>
              <a:spcBef>
                <a:spcPts val="1830"/>
              </a:spcBef>
            </a:pPr>
            <a:r>
              <a:rPr dirty="0" sz="2000" spc="-35">
                <a:latin typeface="Trebuchet MS"/>
                <a:cs typeface="Trebuchet MS"/>
              </a:rPr>
              <a:t>Fabricate </a:t>
            </a:r>
            <a:r>
              <a:rPr dirty="0" sz="2000" spc="20">
                <a:latin typeface="Trebuchet MS"/>
                <a:cs typeface="Trebuchet MS"/>
              </a:rPr>
              <a:t>cellulose-based </a:t>
            </a:r>
            <a:r>
              <a:rPr dirty="0" sz="2000" spc="-35">
                <a:latin typeface="Trebuchet MS"/>
                <a:cs typeface="Trebuchet MS"/>
              </a:rPr>
              <a:t>activated </a:t>
            </a:r>
            <a:r>
              <a:rPr dirty="0" sz="2000" spc="15">
                <a:latin typeface="Trebuchet MS"/>
                <a:cs typeface="Trebuchet MS"/>
              </a:rPr>
              <a:t>carbon </a:t>
            </a:r>
            <a:r>
              <a:rPr dirty="0" sz="2000" spc="-30">
                <a:latin typeface="Trebuchet MS"/>
                <a:cs typeface="Trebuchet MS"/>
              </a:rPr>
              <a:t>fiber </a:t>
            </a:r>
            <a:r>
              <a:rPr dirty="0" sz="2000" spc="25">
                <a:latin typeface="Trebuchet MS"/>
                <a:cs typeface="Trebuchet MS"/>
              </a:rPr>
              <a:t>papers </a:t>
            </a:r>
            <a:r>
              <a:rPr dirty="0" sz="2000" spc="-45">
                <a:latin typeface="Trebuchet MS"/>
                <a:cs typeface="Trebuchet MS"/>
              </a:rPr>
              <a:t>(ACFPs) with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superior </a:t>
            </a:r>
            <a:r>
              <a:rPr dirty="0" sz="2000" spc="-20">
                <a:latin typeface="Trebuchet MS"/>
                <a:cs typeface="Trebuchet MS"/>
              </a:rPr>
              <a:t>electrochemical </a:t>
            </a:r>
            <a:r>
              <a:rPr dirty="0" sz="2000" spc="-35">
                <a:latin typeface="Trebuchet MS"/>
                <a:cs typeface="Trebuchet MS"/>
              </a:rPr>
              <a:t>performance, </a:t>
            </a:r>
            <a:r>
              <a:rPr dirty="0" sz="2000" spc="10">
                <a:latin typeface="Trebuchet MS"/>
                <a:cs typeface="Trebuchet MS"/>
              </a:rPr>
              <a:t>including </a:t>
            </a:r>
            <a:r>
              <a:rPr dirty="0" sz="2000" spc="25">
                <a:latin typeface="Trebuchet MS"/>
                <a:cs typeface="Trebuchet MS"/>
              </a:rPr>
              <a:t>high </a:t>
            </a:r>
            <a:r>
              <a:rPr dirty="0" sz="2000" spc="-20">
                <a:latin typeface="Trebuchet MS"/>
                <a:cs typeface="Trebuchet MS"/>
              </a:rPr>
              <a:t>specific 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surface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area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conductivity</a:t>
            </a:r>
            <a:endParaRPr sz="2000">
              <a:latin typeface="Trebuchet MS"/>
              <a:cs typeface="Trebuchet MS"/>
            </a:endParaRPr>
          </a:p>
          <a:p>
            <a:pPr marL="443865" marR="269875">
              <a:lnSpc>
                <a:spcPct val="115599"/>
              </a:lnSpc>
            </a:pPr>
            <a:r>
              <a:rPr dirty="0" sz="2000" spc="10">
                <a:latin typeface="Trebuchet MS"/>
                <a:cs typeface="Trebuchet MS"/>
              </a:rPr>
              <a:t>Enhance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>
                <a:latin typeface="Trebuchet MS"/>
                <a:cs typeface="Trebuchet MS"/>
              </a:rPr>
              <a:t>mechanical </a:t>
            </a:r>
            <a:r>
              <a:rPr dirty="0" sz="2000" spc="-50">
                <a:latin typeface="Trebuchet MS"/>
                <a:cs typeface="Trebuchet MS"/>
              </a:rPr>
              <a:t>flexibility </a:t>
            </a:r>
            <a:r>
              <a:rPr dirty="0" sz="2000" spc="45">
                <a:latin typeface="Trebuchet MS"/>
                <a:cs typeface="Trebuchet MS"/>
              </a:rPr>
              <a:t>and </a:t>
            </a:r>
            <a:r>
              <a:rPr dirty="0" sz="2000">
                <a:latin typeface="Trebuchet MS"/>
                <a:cs typeface="Trebuchet MS"/>
              </a:rPr>
              <a:t>processability </a:t>
            </a:r>
            <a:r>
              <a:rPr dirty="0" sz="2000" spc="-20">
                <a:latin typeface="Trebuchet MS"/>
                <a:cs typeface="Trebuchet MS"/>
              </a:rPr>
              <a:t>of </a:t>
            </a:r>
            <a:r>
              <a:rPr dirty="0" sz="2000" spc="-75">
                <a:latin typeface="Trebuchet MS"/>
                <a:cs typeface="Trebuchet MS"/>
              </a:rPr>
              <a:t>ACFPs, 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making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them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suitable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for</a:t>
            </a:r>
            <a:r>
              <a:rPr dirty="0" sz="2000" spc="-35">
                <a:latin typeface="Trebuchet MS"/>
                <a:cs typeface="Trebuchet MS"/>
              </a:rPr>
              <a:t> flexible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45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wearable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electronic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devices.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6447" y="6131572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6447" y="9092859"/>
            <a:ext cx="76200" cy="761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974197" y="4589509"/>
            <a:ext cx="8223884" cy="538607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238125">
              <a:lnSpc>
                <a:spcPts val="4280"/>
              </a:lnSpc>
              <a:spcBef>
                <a:spcPts val="275"/>
              </a:spcBef>
            </a:pPr>
            <a:r>
              <a:rPr dirty="0" sz="3600" spc="25">
                <a:latin typeface="Trebuchet MS"/>
                <a:cs typeface="Trebuchet MS"/>
              </a:rPr>
              <a:t>Exploit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20">
                <a:latin typeface="Trebuchet MS"/>
                <a:cs typeface="Trebuchet MS"/>
              </a:rPr>
              <a:t>the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90">
                <a:latin typeface="Trebuchet MS"/>
                <a:cs typeface="Trebuchet MS"/>
              </a:rPr>
              <a:t>Synergy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25">
                <a:latin typeface="Trebuchet MS"/>
                <a:cs typeface="Trebuchet MS"/>
              </a:rPr>
              <a:t>between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50">
                <a:latin typeface="Trebuchet MS"/>
                <a:cs typeface="Trebuchet MS"/>
              </a:rPr>
              <a:t>Cellulose </a:t>
            </a:r>
            <a:r>
              <a:rPr dirty="0" sz="3600" spc="-1070">
                <a:latin typeface="Trebuchet MS"/>
                <a:cs typeface="Trebuchet MS"/>
              </a:rPr>
              <a:t> </a:t>
            </a:r>
            <a:r>
              <a:rPr dirty="0" sz="3600" spc="114">
                <a:latin typeface="Trebuchet MS"/>
                <a:cs typeface="Trebuchet MS"/>
              </a:rPr>
              <a:t>and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70">
                <a:latin typeface="Trebuchet MS"/>
                <a:cs typeface="Trebuchet MS"/>
              </a:rPr>
              <a:t>Carbon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45">
                <a:latin typeface="Trebuchet MS"/>
                <a:cs typeface="Trebuchet MS"/>
              </a:rPr>
              <a:t>Fibers</a:t>
            </a:r>
            <a:endParaRPr sz="3600">
              <a:latin typeface="Trebuchet MS"/>
              <a:cs typeface="Trebuchet MS"/>
            </a:endParaRPr>
          </a:p>
          <a:p>
            <a:pPr algn="just" marL="443865" marR="5080">
              <a:lnSpc>
                <a:spcPct val="115599"/>
              </a:lnSpc>
              <a:spcBef>
                <a:spcPts val="1830"/>
              </a:spcBef>
            </a:pPr>
            <a:r>
              <a:rPr dirty="0" sz="2000" spc="-15">
                <a:latin typeface="Trebuchet MS"/>
                <a:cs typeface="Trebuchet MS"/>
              </a:rPr>
              <a:t>Investigate </a:t>
            </a:r>
            <a:r>
              <a:rPr dirty="0" sz="2000" spc="10">
                <a:latin typeface="Trebuchet MS"/>
                <a:cs typeface="Trebuchet MS"/>
              </a:rPr>
              <a:t>how </a:t>
            </a:r>
            <a:r>
              <a:rPr dirty="0" sz="2000">
                <a:latin typeface="Trebuchet MS"/>
                <a:cs typeface="Trebuchet MS"/>
              </a:rPr>
              <a:t>cellulose-derived </a:t>
            </a:r>
            <a:r>
              <a:rPr dirty="0" sz="2000" spc="-35">
                <a:latin typeface="Trebuchet MS"/>
                <a:cs typeface="Trebuchet MS"/>
              </a:rPr>
              <a:t>activated </a:t>
            </a:r>
            <a:r>
              <a:rPr dirty="0" sz="2000" spc="15">
                <a:latin typeface="Trebuchet MS"/>
                <a:cs typeface="Trebuchet MS"/>
              </a:rPr>
              <a:t>carbon </a:t>
            </a:r>
            <a:r>
              <a:rPr dirty="0" sz="2000" spc="-10">
                <a:latin typeface="Trebuchet MS"/>
                <a:cs typeface="Trebuchet MS"/>
              </a:rPr>
              <a:t>fibers </a:t>
            </a:r>
            <a:r>
              <a:rPr dirty="0" sz="2000" spc="-55">
                <a:latin typeface="Trebuchet MS"/>
                <a:cs typeface="Trebuchet MS"/>
              </a:rPr>
              <a:t>(ACFs) </a:t>
            </a:r>
            <a:r>
              <a:rPr dirty="0" sz="2000" spc="45">
                <a:latin typeface="Trebuchet MS"/>
                <a:cs typeface="Trebuchet MS"/>
              </a:rPr>
              <a:t>and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 spc="15">
                <a:latin typeface="Trebuchet MS"/>
                <a:cs typeface="Trebuchet MS"/>
              </a:rPr>
              <a:t>carbon </a:t>
            </a:r>
            <a:r>
              <a:rPr dirty="0" sz="2000" spc="-10">
                <a:latin typeface="Trebuchet MS"/>
                <a:cs typeface="Trebuchet MS"/>
              </a:rPr>
              <a:t>fibers </a:t>
            </a:r>
            <a:r>
              <a:rPr dirty="0" sz="2000" spc="-55">
                <a:latin typeface="Trebuchet MS"/>
                <a:cs typeface="Trebuchet MS"/>
              </a:rPr>
              <a:t>(CFs) </a:t>
            </a:r>
            <a:r>
              <a:rPr dirty="0" sz="2000" spc="-30">
                <a:latin typeface="Trebuchet MS"/>
                <a:cs typeface="Trebuchet MS"/>
              </a:rPr>
              <a:t>work </a:t>
            </a:r>
            <a:r>
              <a:rPr dirty="0" sz="2000" spc="20">
                <a:latin typeface="Trebuchet MS"/>
                <a:cs typeface="Trebuchet MS"/>
              </a:rPr>
              <a:t>in </a:t>
            </a:r>
            <a:r>
              <a:rPr dirty="0" sz="2000">
                <a:latin typeface="Trebuchet MS"/>
                <a:cs typeface="Trebuchet MS"/>
              </a:rPr>
              <a:t>synergy </a:t>
            </a:r>
            <a:r>
              <a:rPr dirty="0" sz="2000" spc="-25">
                <a:latin typeface="Trebuchet MS"/>
                <a:cs typeface="Trebuchet MS"/>
              </a:rPr>
              <a:t>to </a:t>
            </a:r>
            <a:r>
              <a:rPr dirty="0" sz="2000">
                <a:latin typeface="Trebuchet MS"/>
                <a:cs typeface="Trebuchet MS"/>
              </a:rPr>
              <a:t>improve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 spc="-30">
                <a:latin typeface="Trebuchet MS"/>
                <a:cs typeface="Trebuchet MS"/>
              </a:rPr>
              <a:t>capacitive </a:t>
            </a:r>
            <a:r>
              <a:rPr dirty="0" sz="2000" spc="-15">
                <a:latin typeface="Trebuchet MS"/>
                <a:cs typeface="Trebuchet MS"/>
              </a:rPr>
              <a:t>energy </a:t>
            </a:r>
            <a:r>
              <a:rPr dirty="0" sz="2000" spc="-5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storage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capabilities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ACFPs.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rebuchet MS"/>
              <a:cs typeface="Trebuchet MS"/>
            </a:endParaRPr>
          </a:p>
          <a:p>
            <a:pPr marL="12700" marR="1022985">
              <a:lnSpc>
                <a:spcPts val="4280"/>
              </a:lnSpc>
              <a:spcBef>
                <a:spcPts val="1814"/>
              </a:spcBef>
            </a:pPr>
            <a:r>
              <a:rPr dirty="0" sz="3600" spc="80">
                <a:latin typeface="Trebuchet MS"/>
                <a:cs typeface="Trebuchet MS"/>
              </a:rPr>
              <a:t>Establish</a:t>
            </a:r>
            <a:r>
              <a:rPr dirty="0" sz="3600" spc="-210">
                <a:latin typeface="Trebuchet MS"/>
                <a:cs typeface="Trebuchet MS"/>
              </a:rPr>
              <a:t> </a:t>
            </a:r>
            <a:r>
              <a:rPr dirty="0" sz="3600" spc="65">
                <a:latin typeface="Trebuchet MS"/>
                <a:cs typeface="Trebuchet MS"/>
              </a:rPr>
              <a:t>Scalable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 spc="114">
                <a:latin typeface="Trebuchet MS"/>
                <a:cs typeface="Trebuchet MS"/>
              </a:rPr>
              <a:t>and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 spc="45">
                <a:latin typeface="Trebuchet MS"/>
                <a:cs typeface="Trebuchet MS"/>
              </a:rPr>
              <a:t>Economical </a:t>
            </a:r>
            <a:r>
              <a:rPr dirty="0" sz="3600">
                <a:latin typeface="Trebuchet MS"/>
                <a:cs typeface="Trebuchet MS"/>
              </a:rPr>
              <a:t> </a:t>
            </a:r>
            <a:r>
              <a:rPr dirty="0" sz="3600" spc="60">
                <a:latin typeface="Trebuchet MS"/>
                <a:cs typeface="Trebuchet MS"/>
              </a:rPr>
              <a:t>Manufacturing</a:t>
            </a:r>
            <a:r>
              <a:rPr dirty="0" sz="3600" spc="-190">
                <a:latin typeface="Trebuchet MS"/>
                <a:cs typeface="Trebuchet MS"/>
              </a:rPr>
              <a:t> </a:t>
            </a:r>
            <a:r>
              <a:rPr dirty="0" sz="3600" spc="114">
                <a:latin typeface="Trebuchet MS"/>
                <a:cs typeface="Trebuchet MS"/>
              </a:rPr>
              <a:t>Processes</a:t>
            </a:r>
            <a:endParaRPr sz="3600">
              <a:latin typeface="Trebuchet MS"/>
              <a:cs typeface="Trebuchet MS"/>
            </a:endParaRPr>
          </a:p>
          <a:p>
            <a:pPr marL="443865" marR="711835">
              <a:lnSpc>
                <a:spcPct val="115599"/>
              </a:lnSpc>
              <a:spcBef>
                <a:spcPts val="1830"/>
              </a:spcBef>
            </a:pPr>
            <a:r>
              <a:rPr dirty="0" sz="2000">
                <a:latin typeface="Trebuchet MS"/>
                <a:cs typeface="Trebuchet MS"/>
              </a:rPr>
              <a:t>Develop </a:t>
            </a:r>
            <a:r>
              <a:rPr dirty="0" sz="2000" spc="20">
                <a:latin typeface="Trebuchet MS"/>
                <a:cs typeface="Trebuchet MS"/>
              </a:rPr>
              <a:t>a </a:t>
            </a:r>
            <a:r>
              <a:rPr dirty="0" sz="2000" spc="-5">
                <a:latin typeface="Trebuchet MS"/>
                <a:cs typeface="Trebuchet MS"/>
              </a:rPr>
              <a:t>manufacturing </a:t>
            </a:r>
            <a:r>
              <a:rPr dirty="0" sz="2000" spc="-30">
                <a:latin typeface="Trebuchet MS"/>
                <a:cs typeface="Trebuchet MS"/>
              </a:rPr>
              <a:t>strategy </a:t>
            </a:r>
            <a:r>
              <a:rPr dirty="0" sz="2000" spc="-40">
                <a:latin typeface="Trebuchet MS"/>
                <a:cs typeface="Trebuchet MS"/>
              </a:rPr>
              <a:t>that </a:t>
            </a:r>
            <a:r>
              <a:rPr dirty="0" sz="2000" spc="40">
                <a:latin typeface="Trebuchet MS"/>
                <a:cs typeface="Trebuchet MS"/>
              </a:rPr>
              <a:t>is </a:t>
            </a:r>
            <a:r>
              <a:rPr dirty="0" sz="2000" spc="5">
                <a:latin typeface="Trebuchet MS"/>
                <a:cs typeface="Trebuchet MS"/>
              </a:rPr>
              <a:t>scalable </a:t>
            </a:r>
            <a:r>
              <a:rPr dirty="0" sz="2000" spc="-25">
                <a:latin typeface="Trebuchet MS"/>
                <a:cs typeface="Trebuchet MS"/>
              </a:rPr>
              <a:t>for </a:t>
            </a:r>
            <a:r>
              <a:rPr dirty="0" sz="2000" spc="70">
                <a:latin typeface="Trebuchet MS"/>
                <a:cs typeface="Trebuchet MS"/>
              </a:rPr>
              <a:t>mass </a:t>
            </a:r>
            <a:r>
              <a:rPr dirty="0" sz="2000" spc="7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production,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25">
                <a:latin typeface="Trebuchet MS"/>
                <a:cs typeface="Trebuchet MS"/>
              </a:rPr>
              <a:t>ensuring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potential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for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5">
                <a:latin typeface="Trebuchet MS"/>
                <a:cs typeface="Trebuchet MS"/>
              </a:rPr>
              <a:t>widespread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adoption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20">
                <a:latin typeface="Trebuchet MS"/>
                <a:cs typeface="Trebuchet MS"/>
              </a:rPr>
              <a:t>in </a:t>
            </a:r>
            <a:r>
              <a:rPr dirty="0" sz="2000" spc="-585">
                <a:latin typeface="Trebuchet MS"/>
                <a:cs typeface="Trebuchet MS"/>
              </a:rPr>
              <a:t> </a:t>
            </a:r>
            <a:r>
              <a:rPr dirty="0" sz="2000" spc="-15">
                <a:latin typeface="Trebuchet MS"/>
                <a:cs typeface="Trebuchet MS"/>
              </a:rPr>
              <a:t>energy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storage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applications.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016" y="9470775"/>
            <a:ext cx="2419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0">
                <a:solidFill>
                  <a:srgbClr val="F4F4F4"/>
                </a:solidFill>
                <a:latin typeface="Trebuchet MS"/>
                <a:cs typeface="Trebuchet MS"/>
              </a:rPr>
              <a:t>0</a:t>
            </a:r>
            <a:r>
              <a:rPr dirty="0" sz="1700" spc="-140">
                <a:solidFill>
                  <a:srgbClr val="F4F4F4"/>
                </a:solidFill>
                <a:latin typeface="Trebuchet MS"/>
                <a:cs typeface="Trebuchet MS"/>
              </a:rPr>
              <a:t>7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98476" y="4416471"/>
            <a:ext cx="8268334" cy="0"/>
          </a:xfrm>
          <a:custGeom>
            <a:avLst/>
            <a:gdLst/>
            <a:ahLst/>
            <a:cxnLst/>
            <a:rect l="l" t="t" r="r" b="b"/>
            <a:pathLst>
              <a:path w="8268334" h="0">
                <a:moveTo>
                  <a:pt x="0" y="0"/>
                </a:moveTo>
                <a:lnTo>
                  <a:pt x="82677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86897" y="7377758"/>
            <a:ext cx="8268334" cy="0"/>
          </a:xfrm>
          <a:custGeom>
            <a:avLst/>
            <a:gdLst/>
            <a:ahLst/>
            <a:cxnLst/>
            <a:rect l="l" t="t" r="r" b="b"/>
            <a:pathLst>
              <a:path w="8268334" h="0">
                <a:moveTo>
                  <a:pt x="0" y="0"/>
                </a:moveTo>
                <a:lnTo>
                  <a:pt x="8267788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3738" y="1476441"/>
            <a:ext cx="3523615" cy="1500505"/>
          </a:xfrm>
          <a:custGeom>
            <a:avLst/>
            <a:gdLst/>
            <a:ahLst/>
            <a:cxnLst/>
            <a:rect l="l" t="t" r="r" b="b"/>
            <a:pathLst>
              <a:path w="3523615" h="1500505">
                <a:moveTo>
                  <a:pt x="2951734" y="1500319"/>
                </a:moveTo>
                <a:lnTo>
                  <a:pt x="571499" y="1500319"/>
                </a:lnTo>
                <a:lnTo>
                  <a:pt x="524628" y="1498424"/>
                </a:lnTo>
                <a:lnTo>
                  <a:pt x="478799" y="1492839"/>
                </a:lnTo>
                <a:lnTo>
                  <a:pt x="434161" y="1483709"/>
                </a:lnTo>
                <a:lnTo>
                  <a:pt x="390861" y="1471183"/>
                </a:lnTo>
                <a:lnTo>
                  <a:pt x="349046" y="1455407"/>
                </a:lnTo>
                <a:lnTo>
                  <a:pt x="308862" y="1436529"/>
                </a:lnTo>
                <a:lnTo>
                  <a:pt x="270458" y="1414695"/>
                </a:lnTo>
                <a:lnTo>
                  <a:pt x="233979" y="1390052"/>
                </a:lnTo>
                <a:lnTo>
                  <a:pt x="199573" y="1362748"/>
                </a:lnTo>
                <a:lnTo>
                  <a:pt x="167388" y="1332930"/>
                </a:lnTo>
                <a:lnTo>
                  <a:pt x="137570" y="1300745"/>
                </a:lnTo>
                <a:lnTo>
                  <a:pt x="110266" y="1266339"/>
                </a:lnTo>
                <a:lnTo>
                  <a:pt x="85623" y="1229860"/>
                </a:lnTo>
                <a:lnTo>
                  <a:pt x="63789" y="1191456"/>
                </a:lnTo>
                <a:lnTo>
                  <a:pt x="44911" y="1151272"/>
                </a:lnTo>
                <a:lnTo>
                  <a:pt x="29135" y="1109457"/>
                </a:lnTo>
                <a:lnTo>
                  <a:pt x="16609" y="1066157"/>
                </a:lnTo>
                <a:lnTo>
                  <a:pt x="7479" y="1021519"/>
                </a:lnTo>
                <a:lnTo>
                  <a:pt x="1894" y="975691"/>
                </a:lnTo>
                <a:lnTo>
                  <a:pt x="0" y="928819"/>
                </a:lnTo>
                <a:lnTo>
                  <a:pt x="0" y="571499"/>
                </a:lnTo>
                <a:lnTo>
                  <a:pt x="1894" y="524627"/>
                </a:lnTo>
                <a:lnTo>
                  <a:pt x="7479" y="478799"/>
                </a:lnTo>
                <a:lnTo>
                  <a:pt x="16609" y="434161"/>
                </a:lnTo>
                <a:lnTo>
                  <a:pt x="29135" y="390861"/>
                </a:lnTo>
                <a:lnTo>
                  <a:pt x="44911" y="349045"/>
                </a:lnTo>
                <a:lnTo>
                  <a:pt x="63789" y="308862"/>
                </a:lnTo>
                <a:lnTo>
                  <a:pt x="85623" y="270457"/>
                </a:lnTo>
                <a:lnTo>
                  <a:pt x="110266" y="233979"/>
                </a:lnTo>
                <a:lnTo>
                  <a:pt x="137570" y="199573"/>
                </a:lnTo>
                <a:lnTo>
                  <a:pt x="167388" y="167388"/>
                </a:lnTo>
                <a:lnTo>
                  <a:pt x="199573" y="137569"/>
                </a:lnTo>
                <a:lnTo>
                  <a:pt x="233979" y="110265"/>
                </a:lnTo>
                <a:lnTo>
                  <a:pt x="270458" y="85623"/>
                </a:lnTo>
                <a:lnTo>
                  <a:pt x="308862" y="63789"/>
                </a:lnTo>
                <a:lnTo>
                  <a:pt x="349046" y="44910"/>
                </a:lnTo>
                <a:lnTo>
                  <a:pt x="390861" y="29135"/>
                </a:lnTo>
                <a:lnTo>
                  <a:pt x="434161" y="16608"/>
                </a:lnTo>
                <a:lnTo>
                  <a:pt x="478799" y="7479"/>
                </a:lnTo>
                <a:lnTo>
                  <a:pt x="524628" y="1894"/>
                </a:lnTo>
                <a:lnTo>
                  <a:pt x="571489" y="0"/>
                </a:lnTo>
                <a:lnTo>
                  <a:pt x="2951744" y="0"/>
                </a:lnTo>
                <a:lnTo>
                  <a:pt x="2998605" y="1894"/>
                </a:lnTo>
                <a:lnTo>
                  <a:pt x="3044433" y="7479"/>
                </a:lnTo>
                <a:lnTo>
                  <a:pt x="3089071" y="16608"/>
                </a:lnTo>
                <a:lnTo>
                  <a:pt x="3132371" y="29135"/>
                </a:lnTo>
                <a:lnTo>
                  <a:pt x="3174187" y="44910"/>
                </a:lnTo>
                <a:lnTo>
                  <a:pt x="3214370" y="63789"/>
                </a:lnTo>
                <a:lnTo>
                  <a:pt x="3252775" y="85623"/>
                </a:lnTo>
                <a:lnTo>
                  <a:pt x="3289253" y="110265"/>
                </a:lnTo>
                <a:lnTo>
                  <a:pt x="3323659" y="137569"/>
                </a:lnTo>
                <a:lnTo>
                  <a:pt x="3355845" y="167388"/>
                </a:lnTo>
                <a:lnTo>
                  <a:pt x="3385663" y="199573"/>
                </a:lnTo>
                <a:lnTo>
                  <a:pt x="3412967" y="233979"/>
                </a:lnTo>
                <a:lnTo>
                  <a:pt x="3437609" y="270457"/>
                </a:lnTo>
                <a:lnTo>
                  <a:pt x="3459443" y="308862"/>
                </a:lnTo>
                <a:lnTo>
                  <a:pt x="3478322" y="349045"/>
                </a:lnTo>
                <a:lnTo>
                  <a:pt x="3494098" y="390861"/>
                </a:lnTo>
                <a:lnTo>
                  <a:pt x="3506624" y="434161"/>
                </a:lnTo>
                <a:lnTo>
                  <a:pt x="3515753" y="478799"/>
                </a:lnTo>
                <a:lnTo>
                  <a:pt x="3521339" y="524627"/>
                </a:lnTo>
                <a:lnTo>
                  <a:pt x="3523233" y="571499"/>
                </a:lnTo>
                <a:lnTo>
                  <a:pt x="3523233" y="928819"/>
                </a:lnTo>
                <a:lnTo>
                  <a:pt x="3521339" y="975691"/>
                </a:lnTo>
                <a:lnTo>
                  <a:pt x="3515753" y="1021519"/>
                </a:lnTo>
                <a:lnTo>
                  <a:pt x="3506624" y="1066157"/>
                </a:lnTo>
                <a:lnTo>
                  <a:pt x="3494098" y="1109457"/>
                </a:lnTo>
                <a:lnTo>
                  <a:pt x="3478322" y="1151272"/>
                </a:lnTo>
                <a:lnTo>
                  <a:pt x="3459443" y="1191456"/>
                </a:lnTo>
                <a:lnTo>
                  <a:pt x="3437609" y="1229860"/>
                </a:lnTo>
                <a:lnTo>
                  <a:pt x="3412967" y="1266339"/>
                </a:lnTo>
                <a:lnTo>
                  <a:pt x="3385663" y="1300745"/>
                </a:lnTo>
                <a:lnTo>
                  <a:pt x="3355845" y="1332930"/>
                </a:lnTo>
                <a:lnTo>
                  <a:pt x="3323659" y="1362748"/>
                </a:lnTo>
                <a:lnTo>
                  <a:pt x="3289253" y="1390052"/>
                </a:lnTo>
                <a:lnTo>
                  <a:pt x="3252775" y="1414695"/>
                </a:lnTo>
                <a:lnTo>
                  <a:pt x="3214370" y="1436529"/>
                </a:lnTo>
                <a:lnTo>
                  <a:pt x="3174187" y="1455407"/>
                </a:lnTo>
                <a:lnTo>
                  <a:pt x="3132371" y="1471183"/>
                </a:lnTo>
                <a:lnTo>
                  <a:pt x="3089071" y="1483709"/>
                </a:lnTo>
                <a:lnTo>
                  <a:pt x="3044433" y="1492839"/>
                </a:lnTo>
                <a:lnTo>
                  <a:pt x="2998605" y="1498424"/>
                </a:lnTo>
                <a:lnTo>
                  <a:pt x="2951734" y="1500319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8736" y="2003523"/>
            <a:ext cx="277304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40">
                <a:solidFill>
                  <a:srgbClr val="F4F4F4"/>
                </a:solidFill>
                <a:latin typeface="Trebuchet MS"/>
                <a:cs typeface="Trebuchet MS"/>
              </a:rPr>
              <a:t>Materials</a:t>
            </a:r>
            <a:r>
              <a:rPr dirty="0" sz="2500" spc="-16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500" spc="40">
                <a:solidFill>
                  <a:srgbClr val="F4F4F4"/>
                </a:solidFill>
                <a:latin typeface="Trebuchet MS"/>
                <a:cs typeface="Trebuchet MS"/>
              </a:rPr>
              <a:t>Required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700" y="5982271"/>
            <a:ext cx="2993390" cy="1188085"/>
          </a:xfrm>
          <a:prstGeom prst="rect">
            <a:avLst/>
          </a:prstGeom>
          <a:solidFill>
            <a:srgbClr val="00A181"/>
          </a:solidFill>
        </p:spPr>
        <p:txBody>
          <a:bodyPr wrap="square" lIns="0" tIns="184150" rIns="0" bIns="0" rtlCol="0" vert="horz">
            <a:spAutoFit/>
          </a:bodyPr>
          <a:lstStyle/>
          <a:p>
            <a:pPr marL="1062990" marR="561975" indent="-494030">
              <a:lnSpc>
                <a:spcPct val="115599"/>
              </a:lnSpc>
              <a:spcBef>
                <a:spcPts val="1450"/>
              </a:spcBef>
            </a:pPr>
            <a:r>
              <a:rPr dirty="0" sz="2000" spc="50">
                <a:solidFill>
                  <a:srgbClr val="F4F4F4"/>
                </a:solidFill>
                <a:latin typeface="Trebuchet MS"/>
                <a:cs typeface="Trebuchet MS"/>
              </a:rPr>
              <a:t>Phosphoric</a:t>
            </a:r>
            <a:r>
              <a:rPr dirty="0" sz="2000" spc="-15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4F4F4"/>
                </a:solidFill>
                <a:latin typeface="Trebuchet MS"/>
                <a:cs typeface="Trebuchet MS"/>
              </a:rPr>
              <a:t>acid </a:t>
            </a:r>
            <a:r>
              <a:rPr dirty="0" sz="2000" spc="-59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4F4F4"/>
                </a:solidFill>
                <a:latin typeface="Trebuchet MS"/>
                <a:cs typeface="Trebuchet MS"/>
              </a:rPr>
              <a:t>(H3PO4)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8700" y="3113220"/>
            <a:ext cx="2993390" cy="895985"/>
          </a:xfrm>
          <a:prstGeom prst="rect">
            <a:avLst/>
          </a:prstGeom>
          <a:solidFill>
            <a:srgbClr val="A3E373"/>
          </a:solidFill>
        </p:spPr>
        <p:txBody>
          <a:bodyPr wrap="square" lIns="0" tIns="266700" rIns="0" bIns="0" rtlCol="0" vert="horz">
            <a:spAutoFit/>
          </a:bodyPr>
          <a:lstStyle/>
          <a:p>
            <a:pPr marL="383540">
              <a:lnSpc>
                <a:spcPct val="100000"/>
              </a:lnSpc>
              <a:spcBef>
                <a:spcPts val="2100"/>
              </a:spcBef>
            </a:pPr>
            <a:r>
              <a:rPr dirty="0" sz="2100" spc="15">
                <a:latin typeface="Trebuchet MS"/>
                <a:cs typeface="Trebuchet MS"/>
              </a:rPr>
              <a:t>Cotton</a:t>
            </a:r>
            <a:r>
              <a:rPr dirty="0" sz="2100" spc="-135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pulp</a:t>
            </a:r>
            <a:r>
              <a:rPr dirty="0" sz="2100" spc="-135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board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0" y="9117505"/>
            <a:ext cx="2993390" cy="1169670"/>
          </a:xfrm>
          <a:custGeom>
            <a:avLst/>
            <a:gdLst/>
            <a:ahLst/>
            <a:cxnLst/>
            <a:rect l="l" t="t" r="r" b="b"/>
            <a:pathLst>
              <a:path w="2993390" h="1169670">
                <a:moveTo>
                  <a:pt x="0" y="0"/>
                </a:moveTo>
                <a:lnTo>
                  <a:pt x="2993311" y="0"/>
                </a:lnTo>
                <a:lnTo>
                  <a:pt x="2993311" y="1169494"/>
                </a:lnTo>
                <a:lnTo>
                  <a:pt x="0" y="1169494"/>
                </a:lnTo>
                <a:lnTo>
                  <a:pt x="0" y="0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51012" y="9301001"/>
            <a:ext cx="234886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0" marR="5080" indent="-146685">
              <a:lnSpc>
                <a:spcPct val="116100"/>
              </a:lnSpc>
              <a:spcBef>
                <a:spcPts val="100"/>
              </a:spcBef>
            </a:pPr>
            <a:r>
              <a:rPr dirty="0" sz="2100" spc="-85">
                <a:latin typeface="Trebuchet MS"/>
                <a:cs typeface="Trebuchet MS"/>
              </a:rPr>
              <a:t>F</a:t>
            </a:r>
            <a:r>
              <a:rPr dirty="0" sz="2100" spc="90">
                <a:latin typeface="Trebuchet MS"/>
                <a:cs typeface="Trebuchet MS"/>
              </a:rPr>
              <a:t>oo</a:t>
            </a:r>
            <a:r>
              <a:rPr dirty="0" sz="2100" spc="80">
                <a:latin typeface="Trebuchet MS"/>
                <a:cs typeface="Trebuchet MS"/>
              </a:rPr>
              <a:t>d</a:t>
            </a:r>
            <a:r>
              <a:rPr dirty="0" sz="2100" spc="70">
                <a:latin typeface="Trebuchet MS"/>
                <a:cs typeface="Trebuchet MS"/>
              </a:rPr>
              <a:t>-</a:t>
            </a:r>
            <a:r>
              <a:rPr dirty="0" sz="2100" spc="65">
                <a:latin typeface="Trebuchet MS"/>
                <a:cs typeface="Trebuchet MS"/>
              </a:rPr>
              <a:t>g</a:t>
            </a:r>
            <a:r>
              <a:rPr dirty="0" sz="2100" spc="5">
                <a:latin typeface="Trebuchet MS"/>
                <a:cs typeface="Trebuchet MS"/>
              </a:rPr>
              <a:t>r</a:t>
            </a:r>
            <a:r>
              <a:rPr dirty="0" sz="2100" spc="35">
                <a:latin typeface="Trebuchet MS"/>
                <a:cs typeface="Trebuchet MS"/>
              </a:rPr>
              <a:t>a</a:t>
            </a:r>
            <a:r>
              <a:rPr dirty="0" sz="2100" spc="80">
                <a:latin typeface="Trebuchet MS"/>
                <a:cs typeface="Trebuchet MS"/>
              </a:rPr>
              <a:t>d</a:t>
            </a:r>
            <a:r>
              <a:rPr dirty="0" sz="2100" spc="5">
                <a:latin typeface="Trebuchet MS"/>
                <a:cs typeface="Trebuchet MS"/>
              </a:rPr>
              <a:t>e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-45">
                <a:latin typeface="Trebuchet MS"/>
                <a:cs typeface="Trebuchet MS"/>
              </a:rPr>
              <a:t>c</a:t>
            </a:r>
            <a:r>
              <a:rPr dirty="0" sz="2100" spc="35">
                <a:latin typeface="Trebuchet MS"/>
                <a:cs typeface="Trebuchet MS"/>
              </a:rPr>
              <a:t>a</a:t>
            </a:r>
            <a:r>
              <a:rPr dirty="0" sz="2100" spc="5">
                <a:latin typeface="Trebuchet MS"/>
                <a:cs typeface="Trebuchet MS"/>
              </a:rPr>
              <a:t>r</a:t>
            </a:r>
            <a:r>
              <a:rPr dirty="0" sz="2100" spc="75">
                <a:latin typeface="Trebuchet MS"/>
                <a:cs typeface="Trebuchet MS"/>
              </a:rPr>
              <a:t>b</a:t>
            </a:r>
            <a:r>
              <a:rPr dirty="0" sz="2100" spc="90">
                <a:latin typeface="Trebuchet MS"/>
                <a:cs typeface="Trebuchet MS"/>
              </a:rPr>
              <a:t>o</a:t>
            </a:r>
            <a:r>
              <a:rPr dirty="0" sz="2100" spc="50">
                <a:latin typeface="Trebuchet MS"/>
                <a:cs typeface="Trebuchet MS"/>
              </a:rPr>
              <a:t>n  </a:t>
            </a:r>
            <a:r>
              <a:rPr dirty="0" sz="2100" spc="30">
                <a:latin typeface="Trebuchet MS"/>
                <a:cs typeface="Trebuchet MS"/>
              </a:rPr>
              <a:t>dioxide</a:t>
            </a:r>
            <a:r>
              <a:rPr dirty="0" sz="2100" spc="-130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gas</a:t>
            </a:r>
            <a:r>
              <a:rPr dirty="0" sz="2100" spc="-130">
                <a:latin typeface="Trebuchet MS"/>
                <a:cs typeface="Trebuchet MS"/>
              </a:rPr>
              <a:t> </a:t>
            </a:r>
            <a:r>
              <a:rPr dirty="0" sz="2100" spc="-55">
                <a:latin typeface="Trebuchet MS"/>
                <a:cs typeface="Trebuchet MS"/>
              </a:rPr>
              <a:t>(CO2)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700" y="4367557"/>
            <a:ext cx="2993390" cy="1252855"/>
          </a:xfrm>
          <a:prstGeom prst="rect">
            <a:avLst/>
          </a:prstGeom>
          <a:solidFill>
            <a:srgbClr val="F1EF12"/>
          </a:solidFill>
        </p:spPr>
        <p:txBody>
          <a:bodyPr wrap="square" lIns="0" tIns="2482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5"/>
              </a:spcBef>
            </a:pPr>
            <a:r>
              <a:rPr dirty="0" sz="2100" spc="35">
                <a:latin typeface="Trebuchet MS"/>
                <a:cs typeface="Trebuchet MS"/>
              </a:rPr>
              <a:t>Carbon</a:t>
            </a:r>
            <a:r>
              <a:rPr dirty="0" sz="2100" spc="-140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fibers</a:t>
            </a:r>
            <a:endParaRPr sz="2100">
              <a:latin typeface="Trebuchet MS"/>
              <a:cs typeface="Trebuchet MS"/>
            </a:endParaRPr>
          </a:p>
          <a:p>
            <a:pPr algn="ctr" marL="69215">
              <a:lnSpc>
                <a:spcPct val="100000"/>
              </a:lnSpc>
              <a:spcBef>
                <a:spcPts val="455"/>
              </a:spcBef>
            </a:pPr>
            <a:r>
              <a:rPr dirty="0" sz="2200" spc="-95">
                <a:latin typeface="Trebuchet MS"/>
                <a:cs typeface="Trebuchet MS"/>
              </a:rPr>
              <a:t>(</a:t>
            </a:r>
            <a:r>
              <a:rPr dirty="0" sz="2200" spc="-35">
                <a:latin typeface="Trebuchet MS"/>
                <a:cs typeface="Trebuchet MS"/>
              </a:rPr>
              <a:t>3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m</a:t>
            </a:r>
            <a:r>
              <a:rPr dirty="0" sz="2200" spc="40">
                <a:latin typeface="Trebuchet MS"/>
                <a:cs typeface="Trebuchet MS"/>
              </a:rPr>
              <a:t>m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C</a:t>
            </a:r>
            <a:r>
              <a:rPr dirty="0" sz="2200" spc="-85">
                <a:latin typeface="Trebuchet MS"/>
                <a:cs typeface="Trebuchet MS"/>
              </a:rPr>
              <a:t>F</a:t>
            </a:r>
            <a:r>
              <a:rPr dirty="0" sz="2200" spc="150">
                <a:latin typeface="Trebuchet MS"/>
                <a:cs typeface="Trebuchet MS"/>
              </a:rPr>
              <a:t>s</a:t>
            </a:r>
            <a:r>
              <a:rPr dirty="0" sz="2200" spc="-95">
                <a:latin typeface="Trebuchet MS"/>
                <a:cs typeface="Trebuchet MS"/>
              </a:rPr>
              <a:t>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700" y="7532179"/>
            <a:ext cx="2993390" cy="1231265"/>
          </a:xfrm>
          <a:prstGeom prst="rect">
            <a:avLst/>
          </a:prstGeom>
          <a:solidFill>
            <a:srgbClr val="F1EF12"/>
          </a:solidFill>
        </p:spPr>
        <p:txBody>
          <a:bodyPr wrap="square" lIns="0" tIns="196215" rIns="0" bIns="0" rtlCol="0" vert="horz">
            <a:spAutoFit/>
          </a:bodyPr>
          <a:lstStyle/>
          <a:p>
            <a:pPr marL="701675" marR="694690" indent="66675">
              <a:lnSpc>
                <a:spcPct val="116100"/>
              </a:lnSpc>
              <a:spcBef>
                <a:spcPts val="1545"/>
              </a:spcBef>
            </a:pPr>
            <a:r>
              <a:rPr dirty="0" sz="2100" spc="30">
                <a:latin typeface="Trebuchet MS"/>
                <a:cs typeface="Trebuchet MS"/>
              </a:rPr>
              <a:t>High-purity </a:t>
            </a:r>
            <a:r>
              <a:rPr dirty="0" sz="2100" spc="35">
                <a:latin typeface="Trebuchet MS"/>
                <a:cs typeface="Trebuchet MS"/>
              </a:rPr>
              <a:t> </a:t>
            </a:r>
            <a:r>
              <a:rPr dirty="0" sz="2100" spc="65">
                <a:latin typeface="Trebuchet MS"/>
                <a:cs typeface="Trebuchet MS"/>
              </a:rPr>
              <a:t>n</a:t>
            </a:r>
            <a:r>
              <a:rPr dirty="0" sz="2100" spc="-15">
                <a:latin typeface="Trebuchet MS"/>
                <a:cs typeface="Trebuchet MS"/>
              </a:rPr>
              <a:t>i</a:t>
            </a:r>
            <a:r>
              <a:rPr dirty="0" sz="2100" spc="-55">
                <a:latin typeface="Trebuchet MS"/>
                <a:cs typeface="Trebuchet MS"/>
              </a:rPr>
              <a:t>t</a:t>
            </a:r>
            <a:r>
              <a:rPr dirty="0" sz="2100" spc="5">
                <a:latin typeface="Trebuchet MS"/>
                <a:cs typeface="Trebuchet MS"/>
              </a:rPr>
              <a:t>r</a:t>
            </a:r>
            <a:r>
              <a:rPr dirty="0" sz="2100" spc="90">
                <a:latin typeface="Trebuchet MS"/>
                <a:cs typeface="Trebuchet MS"/>
              </a:rPr>
              <a:t>o</a:t>
            </a:r>
            <a:r>
              <a:rPr dirty="0" sz="2100" spc="65">
                <a:latin typeface="Trebuchet MS"/>
                <a:cs typeface="Trebuchet MS"/>
              </a:rPr>
              <a:t>g</a:t>
            </a:r>
            <a:r>
              <a:rPr dirty="0" sz="2100">
                <a:latin typeface="Trebuchet MS"/>
                <a:cs typeface="Trebuchet MS"/>
              </a:rPr>
              <a:t>e</a:t>
            </a:r>
            <a:r>
              <a:rPr dirty="0" sz="2100" spc="70">
                <a:latin typeface="Trebuchet MS"/>
                <a:cs typeface="Trebuchet MS"/>
              </a:rPr>
              <a:t>n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-100">
                <a:latin typeface="Trebuchet MS"/>
                <a:cs typeface="Trebuchet MS"/>
              </a:rPr>
              <a:t>(</a:t>
            </a:r>
            <a:r>
              <a:rPr dirty="0" sz="2100" spc="65">
                <a:latin typeface="Trebuchet MS"/>
                <a:cs typeface="Trebuchet MS"/>
              </a:rPr>
              <a:t>N</a:t>
            </a:r>
            <a:r>
              <a:rPr dirty="0" sz="2100" spc="-45">
                <a:latin typeface="Trebuchet MS"/>
                <a:cs typeface="Trebuchet MS"/>
              </a:rPr>
              <a:t>2</a:t>
            </a:r>
            <a:r>
              <a:rPr dirty="0" sz="2100" spc="-95">
                <a:latin typeface="Trebuchet MS"/>
                <a:cs typeface="Trebuchet MS"/>
              </a:rPr>
              <a:t>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00274" y="9818498"/>
            <a:ext cx="26479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0">
                <a:latin typeface="Trebuchet MS"/>
                <a:cs typeface="Trebuchet MS"/>
              </a:rPr>
              <a:t>0</a:t>
            </a:r>
            <a:r>
              <a:rPr dirty="0" sz="1700" spc="45">
                <a:latin typeface="Trebuchet MS"/>
                <a:cs typeface="Trebuchet MS"/>
              </a:rPr>
              <a:t>8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8522" y="267613"/>
            <a:ext cx="10454640" cy="1050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700" spc="434">
                <a:solidFill>
                  <a:srgbClr val="000000"/>
                </a:solidFill>
              </a:rPr>
              <a:t>M</a:t>
            </a:r>
            <a:r>
              <a:rPr dirty="0" sz="6700" spc="80">
                <a:solidFill>
                  <a:srgbClr val="000000"/>
                </a:solidFill>
              </a:rPr>
              <a:t>a</a:t>
            </a:r>
            <a:r>
              <a:rPr dirty="0" sz="6700" spc="-204">
                <a:solidFill>
                  <a:srgbClr val="000000"/>
                </a:solidFill>
              </a:rPr>
              <a:t>t</a:t>
            </a:r>
            <a:r>
              <a:rPr dirty="0" sz="6700" spc="-35">
                <a:solidFill>
                  <a:srgbClr val="000000"/>
                </a:solidFill>
              </a:rPr>
              <a:t>e</a:t>
            </a:r>
            <a:r>
              <a:rPr dirty="0" sz="6700" spc="-25">
                <a:solidFill>
                  <a:srgbClr val="000000"/>
                </a:solidFill>
              </a:rPr>
              <a:t>r</a:t>
            </a:r>
            <a:r>
              <a:rPr dirty="0" sz="6700" spc="-85">
                <a:solidFill>
                  <a:srgbClr val="000000"/>
                </a:solidFill>
              </a:rPr>
              <a:t>i</a:t>
            </a:r>
            <a:r>
              <a:rPr dirty="0" sz="6700" spc="80">
                <a:solidFill>
                  <a:srgbClr val="000000"/>
                </a:solidFill>
              </a:rPr>
              <a:t>a</a:t>
            </a:r>
            <a:r>
              <a:rPr dirty="0" sz="6700" spc="-65">
                <a:solidFill>
                  <a:srgbClr val="000000"/>
                </a:solidFill>
              </a:rPr>
              <a:t>l</a:t>
            </a:r>
            <a:r>
              <a:rPr dirty="0" sz="6700" spc="490">
                <a:solidFill>
                  <a:srgbClr val="000000"/>
                </a:solidFill>
              </a:rPr>
              <a:t>s</a:t>
            </a:r>
            <a:r>
              <a:rPr dirty="0" sz="6700" spc="-475">
                <a:solidFill>
                  <a:srgbClr val="000000"/>
                </a:solidFill>
              </a:rPr>
              <a:t> </a:t>
            </a:r>
            <a:r>
              <a:rPr dirty="0" sz="6700" spc="80">
                <a:solidFill>
                  <a:srgbClr val="000000"/>
                </a:solidFill>
              </a:rPr>
              <a:t>a</a:t>
            </a:r>
            <a:r>
              <a:rPr dirty="0" sz="6700" spc="175">
                <a:solidFill>
                  <a:srgbClr val="000000"/>
                </a:solidFill>
              </a:rPr>
              <a:t>n</a:t>
            </a:r>
            <a:r>
              <a:rPr dirty="0" sz="6700" spc="295">
                <a:solidFill>
                  <a:srgbClr val="000000"/>
                </a:solidFill>
              </a:rPr>
              <a:t>d</a:t>
            </a:r>
            <a:r>
              <a:rPr dirty="0" sz="6700" spc="-475">
                <a:solidFill>
                  <a:srgbClr val="000000"/>
                </a:solidFill>
              </a:rPr>
              <a:t> </a:t>
            </a:r>
            <a:r>
              <a:rPr dirty="0" sz="6700" spc="434">
                <a:solidFill>
                  <a:srgbClr val="000000"/>
                </a:solidFill>
              </a:rPr>
              <a:t>M</a:t>
            </a:r>
            <a:r>
              <a:rPr dirty="0" sz="6700" spc="-35">
                <a:solidFill>
                  <a:srgbClr val="000000"/>
                </a:solidFill>
              </a:rPr>
              <a:t>e</a:t>
            </a:r>
            <a:r>
              <a:rPr dirty="0" sz="6700" spc="-204">
                <a:solidFill>
                  <a:srgbClr val="000000"/>
                </a:solidFill>
              </a:rPr>
              <a:t>t</a:t>
            </a:r>
            <a:r>
              <a:rPr dirty="0" sz="6700" spc="175">
                <a:solidFill>
                  <a:srgbClr val="000000"/>
                </a:solidFill>
              </a:rPr>
              <a:t>h</a:t>
            </a:r>
            <a:r>
              <a:rPr dirty="0" sz="6700" spc="260">
                <a:solidFill>
                  <a:srgbClr val="000000"/>
                </a:solidFill>
              </a:rPr>
              <a:t>o</a:t>
            </a:r>
            <a:r>
              <a:rPr dirty="0" sz="6700" spc="225">
                <a:solidFill>
                  <a:srgbClr val="000000"/>
                </a:solidFill>
              </a:rPr>
              <a:t>d</a:t>
            </a:r>
            <a:r>
              <a:rPr dirty="0" sz="6700" spc="260">
                <a:solidFill>
                  <a:srgbClr val="000000"/>
                </a:solidFill>
              </a:rPr>
              <a:t>o</a:t>
            </a:r>
            <a:r>
              <a:rPr dirty="0" sz="6700" spc="-65">
                <a:solidFill>
                  <a:srgbClr val="000000"/>
                </a:solidFill>
              </a:rPr>
              <a:t>l</a:t>
            </a:r>
            <a:r>
              <a:rPr dirty="0" sz="6700" spc="260">
                <a:solidFill>
                  <a:srgbClr val="000000"/>
                </a:solidFill>
              </a:rPr>
              <a:t>o</a:t>
            </a:r>
            <a:r>
              <a:rPr dirty="0" sz="6700" spc="175">
                <a:solidFill>
                  <a:srgbClr val="000000"/>
                </a:solidFill>
              </a:rPr>
              <a:t>g</a:t>
            </a:r>
            <a:r>
              <a:rPr dirty="0" sz="6700" spc="95">
                <a:solidFill>
                  <a:srgbClr val="000000"/>
                </a:solidFill>
              </a:rPr>
              <a:t>y</a:t>
            </a:r>
            <a:endParaRPr sz="6700"/>
          </a:p>
        </p:txBody>
      </p:sp>
      <p:sp>
        <p:nvSpPr>
          <p:cNvPr id="13" name="object 13"/>
          <p:cNvSpPr/>
          <p:nvPr/>
        </p:nvSpPr>
        <p:spPr>
          <a:xfrm>
            <a:off x="4440134" y="4906214"/>
            <a:ext cx="3307079" cy="1428750"/>
          </a:xfrm>
          <a:custGeom>
            <a:avLst/>
            <a:gdLst/>
            <a:ahLst/>
            <a:cxnLst/>
            <a:rect l="l" t="t" r="r" b="b"/>
            <a:pathLst>
              <a:path w="3307079" h="1428750">
                <a:moveTo>
                  <a:pt x="2735427" y="1428213"/>
                </a:moveTo>
                <a:lnTo>
                  <a:pt x="571489" y="1428213"/>
                </a:lnTo>
                <a:lnTo>
                  <a:pt x="524628" y="1426319"/>
                </a:lnTo>
                <a:lnTo>
                  <a:pt x="478799" y="1420734"/>
                </a:lnTo>
                <a:lnTo>
                  <a:pt x="434161" y="1411604"/>
                </a:lnTo>
                <a:lnTo>
                  <a:pt x="390861" y="1399078"/>
                </a:lnTo>
                <a:lnTo>
                  <a:pt x="349046" y="1383302"/>
                </a:lnTo>
                <a:lnTo>
                  <a:pt x="308862" y="1364424"/>
                </a:lnTo>
                <a:lnTo>
                  <a:pt x="270458" y="1342590"/>
                </a:lnTo>
                <a:lnTo>
                  <a:pt x="233979" y="1317947"/>
                </a:lnTo>
                <a:lnTo>
                  <a:pt x="199573" y="1290643"/>
                </a:lnTo>
                <a:lnTo>
                  <a:pt x="167388" y="1260825"/>
                </a:lnTo>
                <a:lnTo>
                  <a:pt x="137570" y="1228640"/>
                </a:lnTo>
                <a:lnTo>
                  <a:pt x="110266" y="1194234"/>
                </a:lnTo>
                <a:lnTo>
                  <a:pt x="85623" y="1157756"/>
                </a:lnTo>
                <a:lnTo>
                  <a:pt x="63789" y="1119351"/>
                </a:lnTo>
                <a:lnTo>
                  <a:pt x="44911" y="1079167"/>
                </a:lnTo>
                <a:lnTo>
                  <a:pt x="29135" y="1037352"/>
                </a:lnTo>
                <a:lnTo>
                  <a:pt x="16609" y="994052"/>
                </a:lnTo>
                <a:lnTo>
                  <a:pt x="7479" y="949414"/>
                </a:lnTo>
                <a:lnTo>
                  <a:pt x="1894" y="903586"/>
                </a:lnTo>
                <a:lnTo>
                  <a:pt x="0" y="856715"/>
                </a:lnTo>
                <a:lnTo>
                  <a:pt x="0" y="571498"/>
                </a:lnTo>
                <a:lnTo>
                  <a:pt x="1894" y="524628"/>
                </a:lnTo>
                <a:lnTo>
                  <a:pt x="7479" y="478799"/>
                </a:lnTo>
                <a:lnTo>
                  <a:pt x="16609" y="434161"/>
                </a:lnTo>
                <a:lnTo>
                  <a:pt x="29135" y="390861"/>
                </a:lnTo>
                <a:lnTo>
                  <a:pt x="44911" y="349046"/>
                </a:lnTo>
                <a:lnTo>
                  <a:pt x="63789" y="308862"/>
                </a:lnTo>
                <a:lnTo>
                  <a:pt x="85623" y="270458"/>
                </a:lnTo>
                <a:lnTo>
                  <a:pt x="110266" y="233979"/>
                </a:lnTo>
                <a:lnTo>
                  <a:pt x="137570" y="199573"/>
                </a:lnTo>
                <a:lnTo>
                  <a:pt x="167388" y="167388"/>
                </a:lnTo>
                <a:lnTo>
                  <a:pt x="199573" y="137570"/>
                </a:lnTo>
                <a:lnTo>
                  <a:pt x="233979" y="110266"/>
                </a:lnTo>
                <a:lnTo>
                  <a:pt x="270458" y="85623"/>
                </a:lnTo>
                <a:lnTo>
                  <a:pt x="308862" y="63789"/>
                </a:lnTo>
                <a:lnTo>
                  <a:pt x="349046" y="44911"/>
                </a:lnTo>
                <a:lnTo>
                  <a:pt x="390861" y="29135"/>
                </a:lnTo>
                <a:lnTo>
                  <a:pt x="434161" y="16609"/>
                </a:lnTo>
                <a:lnTo>
                  <a:pt x="478799" y="7479"/>
                </a:lnTo>
                <a:lnTo>
                  <a:pt x="524628" y="1894"/>
                </a:lnTo>
                <a:lnTo>
                  <a:pt x="571499" y="0"/>
                </a:lnTo>
                <a:lnTo>
                  <a:pt x="2735417" y="0"/>
                </a:lnTo>
                <a:lnTo>
                  <a:pt x="2782289" y="1894"/>
                </a:lnTo>
                <a:lnTo>
                  <a:pt x="2828117" y="7479"/>
                </a:lnTo>
                <a:lnTo>
                  <a:pt x="2872755" y="16609"/>
                </a:lnTo>
                <a:lnTo>
                  <a:pt x="2916055" y="29135"/>
                </a:lnTo>
                <a:lnTo>
                  <a:pt x="2957871" y="44911"/>
                </a:lnTo>
                <a:lnTo>
                  <a:pt x="2998054" y="63789"/>
                </a:lnTo>
                <a:lnTo>
                  <a:pt x="3036459" y="85623"/>
                </a:lnTo>
                <a:lnTo>
                  <a:pt x="3072937" y="110266"/>
                </a:lnTo>
                <a:lnTo>
                  <a:pt x="3107343" y="137570"/>
                </a:lnTo>
                <a:lnTo>
                  <a:pt x="3139528" y="167388"/>
                </a:lnTo>
                <a:lnTo>
                  <a:pt x="3169347" y="199573"/>
                </a:lnTo>
                <a:lnTo>
                  <a:pt x="3196651" y="233979"/>
                </a:lnTo>
                <a:lnTo>
                  <a:pt x="3221293" y="270458"/>
                </a:lnTo>
                <a:lnTo>
                  <a:pt x="3243127" y="308862"/>
                </a:lnTo>
                <a:lnTo>
                  <a:pt x="3262006" y="349046"/>
                </a:lnTo>
                <a:lnTo>
                  <a:pt x="3277781" y="390861"/>
                </a:lnTo>
                <a:lnTo>
                  <a:pt x="3290308" y="434161"/>
                </a:lnTo>
                <a:lnTo>
                  <a:pt x="3299437" y="478799"/>
                </a:lnTo>
                <a:lnTo>
                  <a:pt x="3305022" y="524628"/>
                </a:lnTo>
                <a:lnTo>
                  <a:pt x="3306917" y="571498"/>
                </a:lnTo>
                <a:lnTo>
                  <a:pt x="3306917" y="856715"/>
                </a:lnTo>
                <a:lnTo>
                  <a:pt x="3305022" y="903586"/>
                </a:lnTo>
                <a:lnTo>
                  <a:pt x="3299437" y="949414"/>
                </a:lnTo>
                <a:lnTo>
                  <a:pt x="3290308" y="994052"/>
                </a:lnTo>
                <a:lnTo>
                  <a:pt x="3277781" y="1037352"/>
                </a:lnTo>
                <a:lnTo>
                  <a:pt x="3262006" y="1079167"/>
                </a:lnTo>
                <a:lnTo>
                  <a:pt x="3243127" y="1119351"/>
                </a:lnTo>
                <a:lnTo>
                  <a:pt x="3221293" y="1157756"/>
                </a:lnTo>
                <a:lnTo>
                  <a:pt x="3196651" y="1194234"/>
                </a:lnTo>
                <a:lnTo>
                  <a:pt x="3169347" y="1228640"/>
                </a:lnTo>
                <a:lnTo>
                  <a:pt x="3139528" y="1260825"/>
                </a:lnTo>
                <a:lnTo>
                  <a:pt x="3107343" y="1290643"/>
                </a:lnTo>
                <a:lnTo>
                  <a:pt x="3072937" y="1317947"/>
                </a:lnTo>
                <a:lnTo>
                  <a:pt x="3036459" y="1342590"/>
                </a:lnTo>
                <a:lnTo>
                  <a:pt x="2998054" y="1364424"/>
                </a:lnTo>
                <a:lnTo>
                  <a:pt x="2957871" y="1383302"/>
                </a:lnTo>
                <a:lnTo>
                  <a:pt x="2916055" y="1399078"/>
                </a:lnTo>
                <a:lnTo>
                  <a:pt x="2872755" y="1411604"/>
                </a:lnTo>
                <a:lnTo>
                  <a:pt x="2828117" y="1420734"/>
                </a:lnTo>
                <a:lnTo>
                  <a:pt x="2782289" y="1426319"/>
                </a:lnTo>
                <a:lnTo>
                  <a:pt x="2735427" y="1428213"/>
                </a:lnTo>
                <a:close/>
              </a:path>
            </a:pathLst>
          </a:custGeom>
          <a:solidFill>
            <a:srgbClr val="0045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163537" y="5118932"/>
            <a:ext cx="1780539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7690" marR="5080" indent="-555625">
              <a:lnSpc>
                <a:spcPct val="114999"/>
              </a:lnSpc>
              <a:spcBef>
                <a:spcPts val="100"/>
              </a:spcBef>
            </a:pPr>
            <a:r>
              <a:rPr dirty="0" sz="2500" spc="35">
                <a:solidFill>
                  <a:srgbClr val="F4F4F4"/>
                </a:solidFill>
                <a:latin typeface="Trebuchet MS"/>
                <a:cs typeface="Trebuchet MS"/>
              </a:rPr>
              <a:t>I</a:t>
            </a:r>
            <a:r>
              <a:rPr dirty="0" sz="2500" spc="8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2500" spc="170">
                <a:solidFill>
                  <a:srgbClr val="F4F4F4"/>
                </a:solidFill>
                <a:latin typeface="Trebuchet MS"/>
                <a:cs typeface="Trebuchet MS"/>
              </a:rPr>
              <a:t>s</a:t>
            </a:r>
            <a:r>
              <a:rPr dirty="0" sz="2500" spc="-6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500" spc="5">
                <a:solidFill>
                  <a:srgbClr val="F4F4F4"/>
                </a:solidFill>
                <a:latin typeface="Trebuchet MS"/>
                <a:cs typeface="Trebuchet MS"/>
              </a:rPr>
              <a:t>r</a:t>
            </a:r>
            <a:r>
              <a:rPr dirty="0" sz="2500" spc="70">
                <a:solidFill>
                  <a:srgbClr val="F4F4F4"/>
                </a:solidFill>
                <a:latin typeface="Trebuchet MS"/>
                <a:cs typeface="Trebuchet MS"/>
              </a:rPr>
              <a:t>u</a:t>
            </a:r>
            <a:r>
              <a:rPr dirty="0" sz="2500" spc="40">
                <a:solidFill>
                  <a:srgbClr val="F4F4F4"/>
                </a:solidFill>
                <a:latin typeface="Trebuchet MS"/>
                <a:cs typeface="Trebuchet MS"/>
              </a:rPr>
              <a:t>m</a:t>
            </a:r>
            <a:r>
              <a:rPr dirty="0" sz="2500">
                <a:solidFill>
                  <a:srgbClr val="F4F4F4"/>
                </a:solidFill>
                <a:latin typeface="Trebuchet MS"/>
                <a:cs typeface="Trebuchet MS"/>
              </a:rPr>
              <a:t>e</a:t>
            </a:r>
            <a:r>
              <a:rPr dirty="0" sz="2500" spc="80">
                <a:solidFill>
                  <a:srgbClr val="F4F4F4"/>
                </a:solidFill>
                <a:latin typeface="Trebuchet MS"/>
                <a:cs typeface="Trebuchet MS"/>
              </a:rPr>
              <a:t>n</a:t>
            </a:r>
            <a:r>
              <a:rPr dirty="0" sz="2500" spc="-60">
                <a:solidFill>
                  <a:srgbClr val="F4F4F4"/>
                </a:solidFill>
                <a:latin typeface="Trebuchet MS"/>
                <a:cs typeface="Trebuchet MS"/>
              </a:rPr>
              <a:t>t</a:t>
            </a:r>
            <a:r>
              <a:rPr dirty="0" sz="2500" spc="145">
                <a:solidFill>
                  <a:srgbClr val="F4F4F4"/>
                </a:solidFill>
                <a:latin typeface="Trebuchet MS"/>
                <a:cs typeface="Trebuchet MS"/>
              </a:rPr>
              <a:t>s  </a:t>
            </a:r>
            <a:r>
              <a:rPr dirty="0" sz="2500" spc="70">
                <a:solidFill>
                  <a:srgbClr val="F4F4F4"/>
                </a:solidFill>
                <a:latin typeface="Trebuchet MS"/>
                <a:cs typeface="Trebuchet MS"/>
              </a:rPr>
              <a:t>Used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61003" y="1778859"/>
            <a:ext cx="9627235" cy="895985"/>
          </a:xfrm>
          <a:custGeom>
            <a:avLst/>
            <a:gdLst/>
            <a:ahLst/>
            <a:cxnLst/>
            <a:rect l="l" t="t" r="r" b="b"/>
            <a:pathLst>
              <a:path w="9627235" h="895985">
                <a:moveTo>
                  <a:pt x="9626996" y="895484"/>
                </a:moveTo>
                <a:lnTo>
                  <a:pt x="0" y="895484"/>
                </a:lnTo>
                <a:lnTo>
                  <a:pt x="0" y="0"/>
                </a:lnTo>
                <a:lnTo>
                  <a:pt x="9626996" y="0"/>
                </a:lnTo>
                <a:lnTo>
                  <a:pt x="9626996" y="89548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182572" y="2032954"/>
            <a:ext cx="65836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">
                <a:latin typeface="Trebuchet MS"/>
                <a:cs typeface="Trebuchet MS"/>
              </a:rPr>
              <a:t>Field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Emission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Scanning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Electron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Microscope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(FE-SEM)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61003" y="2976761"/>
            <a:ext cx="9627235" cy="895985"/>
          </a:xfrm>
          <a:custGeom>
            <a:avLst/>
            <a:gdLst/>
            <a:ahLst/>
            <a:cxnLst/>
            <a:rect l="l" t="t" r="r" b="b"/>
            <a:pathLst>
              <a:path w="9627235" h="895985">
                <a:moveTo>
                  <a:pt x="9626996" y="895484"/>
                </a:moveTo>
                <a:lnTo>
                  <a:pt x="0" y="895484"/>
                </a:lnTo>
                <a:lnTo>
                  <a:pt x="0" y="0"/>
                </a:lnTo>
                <a:lnTo>
                  <a:pt x="9626996" y="0"/>
                </a:lnTo>
                <a:lnTo>
                  <a:pt x="9626996" y="895484"/>
                </a:lnTo>
                <a:close/>
              </a:path>
            </a:pathLst>
          </a:custGeom>
          <a:solidFill>
            <a:srgbClr val="F1EF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9984630" y="3230857"/>
            <a:ext cx="69799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>
                <a:latin typeface="Trebuchet MS"/>
                <a:cs typeface="Trebuchet MS"/>
              </a:rPr>
              <a:t>Specific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Surface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Area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Analyzer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(ASAP</a:t>
            </a:r>
            <a:r>
              <a:rPr dirty="0" sz="2100" spc="-105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2460,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Micromeritics)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661003" y="4177047"/>
            <a:ext cx="9627235" cy="895985"/>
          </a:xfrm>
          <a:custGeom>
            <a:avLst/>
            <a:gdLst/>
            <a:ahLst/>
            <a:cxnLst/>
            <a:rect l="l" t="t" r="r" b="b"/>
            <a:pathLst>
              <a:path w="9627235" h="895985">
                <a:moveTo>
                  <a:pt x="9626996" y="895484"/>
                </a:moveTo>
                <a:lnTo>
                  <a:pt x="0" y="895484"/>
                </a:lnTo>
                <a:lnTo>
                  <a:pt x="0" y="0"/>
                </a:lnTo>
                <a:lnTo>
                  <a:pt x="9626996" y="0"/>
                </a:lnTo>
                <a:lnTo>
                  <a:pt x="9626996" y="895484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606583" y="4431142"/>
            <a:ext cx="57359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>
                <a:solidFill>
                  <a:srgbClr val="F4F4F4"/>
                </a:solidFill>
                <a:latin typeface="Trebuchet MS"/>
                <a:cs typeface="Trebuchet MS"/>
              </a:rPr>
              <a:t>Fourier</a:t>
            </a:r>
            <a:r>
              <a:rPr dirty="0" sz="2100" spc="-1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25">
                <a:solidFill>
                  <a:srgbClr val="F4F4F4"/>
                </a:solidFill>
                <a:latin typeface="Trebuchet MS"/>
                <a:cs typeface="Trebuchet MS"/>
              </a:rPr>
              <a:t>Transform</a:t>
            </a:r>
            <a:r>
              <a:rPr dirty="0" sz="2100" spc="-1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Trebuchet MS"/>
                <a:cs typeface="Trebuchet MS"/>
              </a:rPr>
              <a:t>Infrared</a:t>
            </a:r>
            <a:r>
              <a:rPr dirty="0" sz="2100" spc="-114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F4F4F4"/>
                </a:solidFill>
                <a:latin typeface="Trebuchet MS"/>
                <a:cs typeface="Trebuchet MS"/>
              </a:rPr>
              <a:t>Spectroscopy</a:t>
            </a:r>
            <a:r>
              <a:rPr dirty="0" sz="2100" spc="-1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-50">
                <a:solidFill>
                  <a:srgbClr val="F4F4F4"/>
                </a:solidFill>
                <a:latin typeface="Trebuchet MS"/>
                <a:cs typeface="Trebuchet MS"/>
              </a:rPr>
              <a:t>(FTIR)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61003" y="5377332"/>
            <a:ext cx="9627235" cy="895985"/>
          </a:xfrm>
          <a:custGeom>
            <a:avLst/>
            <a:gdLst/>
            <a:ahLst/>
            <a:cxnLst/>
            <a:rect l="l" t="t" r="r" b="b"/>
            <a:pathLst>
              <a:path w="9627235" h="895985">
                <a:moveTo>
                  <a:pt x="9626996" y="895484"/>
                </a:moveTo>
                <a:lnTo>
                  <a:pt x="0" y="895484"/>
                </a:lnTo>
                <a:lnTo>
                  <a:pt x="0" y="0"/>
                </a:lnTo>
                <a:lnTo>
                  <a:pt x="9626996" y="0"/>
                </a:lnTo>
                <a:lnTo>
                  <a:pt x="9626996" y="895484"/>
                </a:lnTo>
                <a:close/>
              </a:path>
            </a:pathLst>
          </a:custGeom>
          <a:solidFill>
            <a:srgbClr val="F1EF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658822" y="5631427"/>
            <a:ext cx="56318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20">
                <a:latin typeface="Trebuchet MS"/>
                <a:cs typeface="Trebuchet MS"/>
              </a:rPr>
              <a:t>Material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Testing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Machine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(INSTRON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 spc="-30">
                <a:latin typeface="Trebuchet MS"/>
                <a:cs typeface="Trebuchet MS"/>
              </a:rPr>
              <a:t>3300,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USA)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61003" y="6577616"/>
            <a:ext cx="9627235" cy="895985"/>
          </a:xfrm>
          <a:custGeom>
            <a:avLst/>
            <a:gdLst/>
            <a:ahLst/>
            <a:cxnLst/>
            <a:rect l="l" t="t" r="r" b="b"/>
            <a:pathLst>
              <a:path w="9627235" h="895984">
                <a:moveTo>
                  <a:pt x="9626996" y="895484"/>
                </a:moveTo>
                <a:lnTo>
                  <a:pt x="0" y="895484"/>
                </a:lnTo>
                <a:lnTo>
                  <a:pt x="0" y="0"/>
                </a:lnTo>
                <a:lnTo>
                  <a:pt x="9626996" y="0"/>
                </a:lnTo>
                <a:lnTo>
                  <a:pt x="9626996" y="895484"/>
                </a:lnTo>
                <a:close/>
              </a:path>
            </a:pathLst>
          </a:custGeom>
          <a:solidFill>
            <a:srgbClr val="A3E3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870628" y="6831711"/>
            <a:ext cx="7207884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30">
                <a:latin typeface="Trebuchet MS"/>
                <a:cs typeface="Trebuchet MS"/>
              </a:rPr>
              <a:t>X-ray</a:t>
            </a:r>
            <a:r>
              <a:rPr dirty="0" sz="2100" spc="-114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Diffractometer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-15">
                <a:latin typeface="Trebuchet MS"/>
                <a:cs typeface="Trebuchet MS"/>
              </a:rPr>
              <a:t>(XRD)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and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Raman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Microscope</a:t>
            </a:r>
            <a:r>
              <a:rPr dirty="0" sz="2100" spc="-110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(Raman)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61003" y="7777900"/>
            <a:ext cx="9627235" cy="895985"/>
          </a:xfrm>
          <a:custGeom>
            <a:avLst/>
            <a:gdLst/>
            <a:ahLst/>
            <a:cxnLst/>
            <a:rect l="l" t="t" r="r" b="b"/>
            <a:pathLst>
              <a:path w="9627235" h="895984">
                <a:moveTo>
                  <a:pt x="9626996" y="895484"/>
                </a:moveTo>
                <a:lnTo>
                  <a:pt x="0" y="895484"/>
                </a:lnTo>
                <a:lnTo>
                  <a:pt x="0" y="0"/>
                </a:lnTo>
                <a:lnTo>
                  <a:pt x="9626996" y="0"/>
                </a:lnTo>
                <a:lnTo>
                  <a:pt x="9626996" y="895484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714906" y="8031995"/>
            <a:ext cx="35191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">
                <a:solidFill>
                  <a:srgbClr val="F4F4F4"/>
                </a:solidFill>
                <a:latin typeface="Trebuchet MS"/>
                <a:cs typeface="Trebuchet MS"/>
              </a:rPr>
              <a:t>Three-Electrode</a:t>
            </a:r>
            <a:r>
              <a:rPr dirty="0" sz="2100" spc="-1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-5">
                <a:solidFill>
                  <a:srgbClr val="F4F4F4"/>
                </a:solidFill>
                <a:latin typeface="Trebuchet MS"/>
                <a:cs typeface="Trebuchet MS"/>
              </a:rPr>
              <a:t>Test</a:t>
            </a:r>
            <a:r>
              <a:rPr dirty="0" sz="2100" spc="-12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F4F4F4"/>
                </a:solidFill>
                <a:latin typeface="Trebuchet MS"/>
                <a:cs typeface="Trebuchet MS"/>
              </a:rPr>
              <a:t>System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61003" y="8963631"/>
            <a:ext cx="9627235" cy="895985"/>
          </a:xfrm>
          <a:custGeom>
            <a:avLst/>
            <a:gdLst/>
            <a:ahLst/>
            <a:cxnLst/>
            <a:rect l="l" t="t" r="r" b="b"/>
            <a:pathLst>
              <a:path w="9627235" h="895984">
                <a:moveTo>
                  <a:pt x="9626996" y="895484"/>
                </a:moveTo>
                <a:lnTo>
                  <a:pt x="0" y="895484"/>
                </a:lnTo>
                <a:lnTo>
                  <a:pt x="0" y="0"/>
                </a:lnTo>
                <a:lnTo>
                  <a:pt x="9626996" y="0"/>
                </a:lnTo>
                <a:lnTo>
                  <a:pt x="9626996" y="895484"/>
                </a:lnTo>
                <a:close/>
              </a:path>
            </a:pathLst>
          </a:custGeom>
          <a:solidFill>
            <a:srgbClr val="F1EF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541099" y="9217727"/>
            <a:ext cx="58667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35">
                <a:latin typeface="Trebuchet MS"/>
                <a:cs typeface="Trebuchet MS"/>
              </a:rPr>
              <a:t>All-Solid-State</a:t>
            </a:r>
            <a:r>
              <a:rPr dirty="0" sz="2100" spc="-12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Symmetric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Supercapacitor</a:t>
            </a:r>
            <a:r>
              <a:rPr dirty="0" sz="2100" spc="-120">
                <a:latin typeface="Trebuchet MS"/>
                <a:cs typeface="Trebuchet MS"/>
              </a:rPr>
              <a:t> </a:t>
            </a:r>
            <a:r>
              <a:rPr dirty="0" sz="2100" spc="50">
                <a:latin typeface="Trebuchet MS"/>
                <a:cs typeface="Trebuchet MS"/>
              </a:rPr>
              <a:t>Setup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74529" y="2218614"/>
            <a:ext cx="2595245" cy="7199630"/>
            <a:chOff x="6074529" y="2218614"/>
            <a:chExt cx="2595245" cy="7199630"/>
          </a:xfrm>
        </p:grpSpPr>
        <p:sp>
          <p:nvSpPr>
            <p:cNvPr id="30" name="object 30"/>
            <p:cNvSpPr/>
            <p:nvPr/>
          </p:nvSpPr>
          <p:spPr>
            <a:xfrm>
              <a:off x="6093588" y="2237677"/>
              <a:ext cx="2557145" cy="2668905"/>
            </a:xfrm>
            <a:custGeom>
              <a:avLst/>
              <a:gdLst/>
              <a:ahLst/>
              <a:cxnLst/>
              <a:rect l="l" t="t" r="r" b="b"/>
              <a:pathLst>
                <a:path w="2557145" h="2668904">
                  <a:moveTo>
                    <a:pt x="0" y="2668530"/>
                  </a:moveTo>
                  <a:lnTo>
                    <a:pt x="2556792" y="0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56344" y="2237677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15538"/>
                  </a:moveTo>
                  <a:lnTo>
                    <a:pt x="94035" y="0"/>
                  </a:lnTo>
                  <a:lnTo>
                    <a:pt x="82531" y="94614"/>
                  </a:lnTo>
                </a:path>
              </a:pathLst>
            </a:custGeom>
            <a:ln w="381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093587" y="3434966"/>
              <a:ext cx="2549525" cy="1471295"/>
            </a:xfrm>
            <a:custGeom>
              <a:avLst/>
              <a:gdLst/>
              <a:ahLst/>
              <a:cxnLst/>
              <a:rect l="l" t="t" r="r" b="b"/>
              <a:pathLst>
                <a:path w="2549525" h="1471295">
                  <a:moveTo>
                    <a:pt x="0" y="1471227"/>
                  </a:moveTo>
                  <a:lnTo>
                    <a:pt x="2549246" y="0"/>
                  </a:lnTo>
                </a:path>
              </a:pathLst>
            </a:custGeom>
            <a:ln w="38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548312" y="3423531"/>
              <a:ext cx="94615" cy="99060"/>
            </a:xfrm>
            <a:custGeom>
              <a:avLst/>
              <a:gdLst/>
              <a:ahLst/>
              <a:cxnLst/>
              <a:rect l="l" t="t" r="r" b="b"/>
              <a:pathLst>
                <a:path w="94615" h="99060">
                  <a:moveTo>
                    <a:pt x="0" y="0"/>
                  </a:moveTo>
                  <a:lnTo>
                    <a:pt x="94521" y="11434"/>
                  </a:lnTo>
                  <a:lnTo>
                    <a:pt x="57133" y="98996"/>
                  </a:lnTo>
                </a:path>
              </a:pathLst>
            </a:custGeom>
            <a:ln w="380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093592" y="4627024"/>
              <a:ext cx="2547620" cy="279400"/>
            </a:xfrm>
            <a:custGeom>
              <a:avLst/>
              <a:gdLst/>
              <a:ahLst/>
              <a:cxnLst/>
              <a:rect l="l" t="t" r="r" b="b"/>
              <a:pathLst>
                <a:path w="2547620" h="279400">
                  <a:moveTo>
                    <a:pt x="0" y="279189"/>
                  </a:moveTo>
                  <a:lnTo>
                    <a:pt x="254700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558668" y="4578512"/>
              <a:ext cx="82550" cy="113664"/>
            </a:xfrm>
            <a:custGeom>
              <a:avLst/>
              <a:gdLst/>
              <a:ahLst/>
              <a:cxnLst/>
              <a:rect l="l" t="t" r="r" b="b"/>
              <a:pathLst>
                <a:path w="82550" h="113664">
                  <a:moveTo>
                    <a:pt x="0" y="0"/>
                  </a:moveTo>
                  <a:lnTo>
                    <a:pt x="81929" y="48511"/>
                  </a:lnTo>
                  <a:lnTo>
                    <a:pt x="12454" y="113619"/>
                  </a:lnTo>
                </a:path>
              </a:pathLst>
            </a:custGeom>
            <a:ln w="38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747051" y="5620324"/>
              <a:ext cx="892810" cy="200025"/>
            </a:xfrm>
            <a:custGeom>
              <a:avLst/>
              <a:gdLst/>
              <a:ahLst/>
              <a:cxnLst/>
              <a:rect l="l" t="t" r="r" b="b"/>
              <a:pathLst>
                <a:path w="892809" h="200025">
                  <a:moveTo>
                    <a:pt x="0" y="0"/>
                  </a:moveTo>
                  <a:lnTo>
                    <a:pt x="892374" y="199917"/>
                  </a:lnTo>
                </a:path>
              </a:pathLst>
            </a:custGeom>
            <a:ln w="380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552823" y="5747872"/>
              <a:ext cx="86995" cy="111760"/>
            </a:xfrm>
            <a:custGeom>
              <a:avLst/>
              <a:gdLst/>
              <a:ahLst/>
              <a:cxnLst/>
              <a:rect l="l" t="t" r="r" b="b"/>
              <a:pathLst>
                <a:path w="86995" h="111760">
                  <a:moveTo>
                    <a:pt x="24987" y="0"/>
                  </a:moveTo>
                  <a:lnTo>
                    <a:pt x="86602" y="72370"/>
                  </a:lnTo>
                  <a:lnTo>
                    <a:pt x="0" y="111535"/>
                  </a:lnTo>
                </a:path>
              </a:pathLst>
            </a:custGeom>
            <a:ln w="380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93591" y="6334440"/>
              <a:ext cx="2548255" cy="685800"/>
            </a:xfrm>
            <a:custGeom>
              <a:avLst/>
              <a:gdLst/>
              <a:ahLst/>
              <a:cxnLst/>
              <a:rect l="l" t="t" r="r" b="b"/>
              <a:pathLst>
                <a:path w="2548254" h="685800">
                  <a:moveTo>
                    <a:pt x="0" y="0"/>
                  </a:moveTo>
                  <a:lnTo>
                    <a:pt x="2547873" y="685671"/>
                  </a:lnTo>
                </a:path>
              </a:pathLst>
            </a:custGeom>
            <a:ln w="38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553064" y="6945132"/>
              <a:ext cx="88900" cy="110489"/>
            </a:xfrm>
            <a:custGeom>
              <a:avLst/>
              <a:gdLst/>
              <a:ahLst/>
              <a:cxnLst/>
              <a:rect l="l" t="t" r="r" b="b"/>
              <a:pathLst>
                <a:path w="88900" h="110490">
                  <a:moveTo>
                    <a:pt x="29703" y="0"/>
                  </a:moveTo>
                  <a:lnTo>
                    <a:pt x="88400" y="74979"/>
                  </a:lnTo>
                  <a:lnTo>
                    <a:pt x="0" y="110373"/>
                  </a:lnTo>
                </a:path>
              </a:pathLst>
            </a:custGeom>
            <a:ln w="380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093579" y="6334466"/>
              <a:ext cx="2553970" cy="1881505"/>
            </a:xfrm>
            <a:custGeom>
              <a:avLst/>
              <a:gdLst/>
              <a:ahLst/>
              <a:cxnLst/>
              <a:rect l="l" t="t" r="r" b="b"/>
              <a:pathLst>
                <a:path w="2553970" h="1881504">
                  <a:moveTo>
                    <a:pt x="0" y="0"/>
                  </a:moveTo>
                  <a:lnTo>
                    <a:pt x="2553859" y="1881231"/>
                  </a:lnTo>
                </a:path>
              </a:pathLst>
            </a:custGeom>
            <a:ln w="38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552149" y="8124460"/>
              <a:ext cx="95885" cy="92075"/>
            </a:xfrm>
            <a:custGeom>
              <a:avLst/>
              <a:gdLst/>
              <a:ahLst/>
              <a:cxnLst/>
              <a:rect l="l" t="t" r="r" b="b"/>
              <a:pathLst>
                <a:path w="95884" h="92075">
                  <a:moveTo>
                    <a:pt x="67789" y="0"/>
                  </a:moveTo>
                  <a:lnTo>
                    <a:pt x="95289" y="91238"/>
                  </a:lnTo>
                  <a:lnTo>
                    <a:pt x="0" y="92027"/>
                  </a:lnTo>
                </a:path>
              </a:pathLst>
            </a:custGeom>
            <a:ln w="38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093584" y="6334447"/>
              <a:ext cx="2557145" cy="3064510"/>
            </a:xfrm>
            <a:custGeom>
              <a:avLst/>
              <a:gdLst/>
              <a:ahLst/>
              <a:cxnLst/>
              <a:rect l="l" t="t" r="r" b="b"/>
              <a:pathLst>
                <a:path w="2557145" h="3064509">
                  <a:moveTo>
                    <a:pt x="0" y="0"/>
                  </a:moveTo>
                  <a:lnTo>
                    <a:pt x="2556914" y="3064364"/>
                  </a:lnTo>
                </a:path>
              </a:pathLst>
            </a:custGeom>
            <a:ln w="38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57766" y="9303650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5" h="95250">
                  <a:moveTo>
                    <a:pt x="87761" y="0"/>
                  </a:moveTo>
                  <a:lnTo>
                    <a:pt x="92732" y="95161"/>
                  </a:lnTo>
                  <a:lnTo>
                    <a:pt x="0" y="73228"/>
                  </a:lnTo>
                </a:path>
              </a:pathLst>
            </a:custGeom>
            <a:ln w="38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77994"/>
            <a:ext cx="6195695" cy="4209415"/>
            <a:chOff x="0" y="6077994"/>
            <a:chExt cx="6195695" cy="4209415"/>
          </a:xfrm>
        </p:grpSpPr>
        <p:sp>
          <p:nvSpPr>
            <p:cNvPr id="3" name="object 3"/>
            <p:cNvSpPr/>
            <p:nvPr/>
          </p:nvSpPr>
          <p:spPr>
            <a:xfrm>
              <a:off x="0" y="6077994"/>
              <a:ext cx="2820670" cy="4209415"/>
            </a:xfrm>
            <a:custGeom>
              <a:avLst/>
              <a:gdLst/>
              <a:ahLst/>
              <a:cxnLst/>
              <a:rect l="l" t="t" r="r" b="b"/>
              <a:pathLst>
                <a:path w="2820670" h="4209415">
                  <a:moveTo>
                    <a:pt x="1986088" y="4209005"/>
                  </a:moveTo>
                  <a:lnTo>
                    <a:pt x="0" y="4209005"/>
                  </a:lnTo>
                  <a:lnTo>
                    <a:pt x="0" y="0"/>
                  </a:lnTo>
                  <a:lnTo>
                    <a:pt x="1224307" y="0"/>
                  </a:lnTo>
                  <a:lnTo>
                    <a:pt x="2820331" y="2764038"/>
                  </a:lnTo>
                  <a:lnTo>
                    <a:pt x="1986088" y="4209005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671665" y="7004491"/>
              <a:ext cx="3034665" cy="2628265"/>
            </a:xfrm>
            <a:custGeom>
              <a:avLst/>
              <a:gdLst/>
              <a:ahLst/>
              <a:cxnLst/>
              <a:rect l="l" t="t" r="r" b="b"/>
              <a:pathLst>
                <a:path w="3034665" h="2628265">
                  <a:moveTo>
                    <a:pt x="2275923" y="2627916"/>
                  </a:moveTo>
                  <a:lnTo>
                    <a:pt x="758605" y="2627916"/>
                  </a:lnTo>
                  <a:lnTo>
                    <a:pt x="0" y="1313958"/>
                  </a:lnTo>
                  <a:lnTo>
                    <a:pt x="758605" y="0"/>
                  </a:lnTo>
                  <a:lnTo>
                    <a:pt x="2275816" y="0"/>
                  </a:lnTo>
                  <a:lnTo>
                    <a:pt x="3034528" y="1313958"/>
                  </a:lnTo>
                  <a:lnTo>
                    <a:pt x="2275923" y="2627916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53491" y="8956749"/>
              <a:ext cx="2141855" cy="1330325"/>
            </a:xfrm>
            <a:custGeom>
              <a:avLst/>
              <a:gdLst/>
              <a:ahLst/>
              <a:cxnLst/>
              <a:rect l="l" t="t" r="r" b="b"/>
              <a:pathLst>
                <a:path w="2141854" h="1330325">
                  <a:moveTo>
                    <a:pt x="1908992" y="1330249"/>
                  </a:moveTo>
                  <a:lnTo>
                    <a:pt x="232625" y="1330249"/>
                  </a:lnTo>
                  <a:lnTo>
                    <a:pt x="0" y="927325"/>
                  </a:lnTo>
                  <a:lnTo>
                    <a:pt x="535385" y="0"/>
                  </a:lnTo>
                  <a:lnTo>
                    <a:pt x="1606157" y="0"/>
                  </a:lnTo>
                  <a:lnTo>
                    <a:pt x="2141617" y="927325"/>
                  </a:lnTo>
                  <a:lnTo>
                    <a:pt x="1908992" y="1330249"/>
                  </a:lnTo>
                  <a:close/>
                </a:path>
              </a:pathLst>
            </a:custGeom>
            <a:solidFill>
              <a:srgbClr val="A3E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2353029"/>
            <a:ext cx="15848965" cy="1230630"/>
          </a:xfrm>
          <a:custGeom>
            <a:avLst/>
            <a:gdLst/>
            <a:ahLst/>
            <a:cxnLst/>
            <a:rect l="l" t="t" r="r" b="b"/>
            <a:pathLst>
              <a:path w="15848965" h="1230629">
                <a:moveTo>
                  <a:pt x="15077207" y="1230593"/>
                </a:moveTo>
                <a:lnTo>
                  <a:pt x="0" y="1230593"/>
                </a:lnTo>
                <a:lnTo>
                  <a:pt x="0" y="0"/>
                </a:lnTo>
                <a:lnTo>
                  <a:pt x="15077207" y="0"/>
                </a:lnTo>
                <a:lnTo>
                  <a:pt x="15848731" y="615296"/>
                </a:lnTo>
                <a:lnTo>
                  <a:pt x="15077207" y="123059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3192" y="515392"/>
            <a:ext cx="9208770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75">
                <a:solidFill>
                  <a:srgbClr val="A3E373"/>
                </a:solidFill>
              </a:rPr>
              <a:t>METHODOLOGY</a:t>
            </a:r>
            <a:endParaRPr sz="10400"/>
          </a:p>
        </p:txBody>
      </p:sp>
      <p:sp>
        <p:nvSpPr>
          <p:cNvPr id="8" name="object 8"/>
          <p:cNvSpPr txBox="1"/>
          <p:nvPr/>
        </p:nvSpPr>
        <p:spPr>
          <a:xfrm>
            <a:off x="17611390" y="9836983"/>
            <a:ext cx="25971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0">
                <a:solidFill>
                  <a:srgbClr val="F4F4F4"/>
                </a:solidFill>
                <a:latin typeface="Trebuchet MS"/>
                <a:cs typeface="Trebuchet MS"/>
              </a:rPr>
              <a:t>0</a:t>
            </a:r>
            <a:r>
              <a:rPr dirty="0" sz="1700">
                <a:solidFill>
                  <a:srgbClr val="F4F4F4"/>
                </a:solidFill>
                <a:latin typeface="Trebuchet MS"/>
                <a:cs typeface="Trebuchet MS"/>
              </a:rPr>
              <a:t>9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736020"/>
            <a:ext cx="15848965" cy="1230630"/>
          </a:xfrm>
          <a:custGeom>
            <a:avLst/>
            <a:gdLst/>
            <a:ahLst/>
            <a:cxnLst/>
            <a:rect l="l" t="t" r="r" b="b"/>
            <a:pathLst>
              <a:path w="15848965" h="1230629">
                <a:moveTo>
                  <a:pt x="15077207" y="1230593"/>
                </a:moveTo>
                <a:lnTo>
                  <a:pt x="0" y="1230593"/>
                </a:lnTo>
                <a:lnTo>
                  <a:pt x="0" y="0"/>
                </a:lnTo>
                <a:lnTo>
                  <a:pt x="15077207" y="0"/>
                </a:lnTo>
                <a:lnTo>
                  <a:pt x="15848731" y="615296"/>
                </a:lnTo>
                <a:lnTo>
                  <a:pt x="15077207" y="123059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6771" y="2544318"/>
            <a:ext cx="13870305" cy="2049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48615" marR="5080" indent="-336550">
              <a:lnSpc>
                <a:spcPct val="118200"/>
              </a:lnSpc>
              <a:spcBef>
                <a:spcPts val="90"/>
              </a:spcBef>
            </a:pPr>
            <a:r>
              <a:rPr dirty="0" sz="2100" b="1">
                <a:latin typeface="Tahoma"/>
                <a:cs typeface="Tahoma"/>
              </a:rPr>
              <a:t>Preparation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30" b="1">
                <a:latin typeface="Tahoma"/>
                <a:cs typeface="Tahoma"/>
              </a:rPr>
              <a:t>of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Primary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20" b="1">
                <a:latin typeface="Tahoma"/>
                <a:cs typeface="Tahoma"/>
              </a:rPr>
              <a:t>Composite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-5" b="1">
                <a:latin typeface="Tahoma"/>
                <a:cs typeface="Tahoma"/>
              </a:rPr>
              <a:t>Papers</a:t>
            </a:r>
            <a:r>
              <a:rPr dirty="0" sz="2100" spc="-105" b="1">
                <a:latin typeface="Tahoma"/>
                <a:cs typeface="Tahoma"/>
              </a:rPr>
              <a:t> </a:t>
            </a:r>
            <a:r>
              <a:rPr dirty="0" sz="2100" spc="-85" b="1">
                <a:latin typeface="Tahoma"/>
                <a:cs typeface="Tahoma"/>
              </a:rPr>
              <a:t>(CPs):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10">
                <a:latin typeface="Verdana"/>
                <a:cs typeface="Verdana"/>
              </a:rPr>
              <a:t>Fibrillated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40">
                <a:latin typeface="Verdana"/>
                <a:cs typeface="Verdana"/>
              </a:rPr>
              <a:t>cotton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35">
                <a:latin typeface="Verdana"/>
                <a:cs typeface="Verdana"/>
              </a:rPr>
              <a:t>pulp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20">
                <a:latin typeface="Verdana"/>
                <a:cs typeface="Verdana"/>
              </a:rPr>
              <a:t>is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5">
                <a:latin typeface="Verdana"/>
                <a:cs typeface="Verdana"/>
              </a:rPr>
              <a:t>prepared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15">
                <a:latin typeface="Verdana"/>
                <a:cs typeface="Verdana"/>
              </a:rPr>
              <a:t>by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20">
                <a:latin typeface="Verdana"/>
                <a:cs typeface="Verdana"/>
              </a:rPr>
              <a:t>beating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20">
                <a:latin typeface="Verdana"/>
                <a:cs typeface="Verdana"/>
              </a:rPr>
              <a:t>it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in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70">
                <a:latin typeface="Verdana"/>
                <a:cs typeface="Verdana"/>
              </a:rPr>
              <a:t>a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Walli </a:t>
            </a:r>
            <a:r>
              <a:rPr dirty="0" sz="2100" spc="-720">
                <a:latin typeface="Verdana"/>
                <a:cs typeface="Verdana"/>
              </a:rPr>
              <a:t> </a:t>
            </a:r>
            <a:r>
              <a:rPr dirty="0" sz="2100" spc="-40">
                <a:latin typeface="Verdana"/>
                <a:cs typeface="Verdana"/>
              </a:rPr>
              <a:t>Beater.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10">
                <a:latin typeface="Verdana"/>
                <a:cs typeface="Verdana"/>
              </a:rPr>
              <a:t>Fibrillated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35">
                <a:latin typeface="Verdana"/>
                <a:cs typeface="Verdana"/>
              </a:rPr>
              <a:t>pulp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10">
                <a:latin typeface="Verdana"/>
                <a:cs typeface="Verdana"/>
              </a:rPr>
              <a:t>fibers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and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CFs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35">
                <a:latin typeface="Verdana"/>
                <a:cs typeface="Verdana"/>
              </a:rPr>
              <a:t>are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45">
                <a:latin typeface="Verdana"/>
                <a:cs typeface="Verdana"/>
              </a:rPr>
              <a:t>mixed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with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25">
                <a:latin typeface="Verdana"/>
                <a:cs typeface="Verdana"/>
              </a:rPr>
              <a:t>water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45">
                <a:latin typeface="Verdana"/>
                <a:cs typeface="Verdana"/>
              </a:rPr>
              <a:t>to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5">
                <a:latin typeface="Verdana"/>
                <a:cs typeface="Verdana"/>
              </a:rPr>
              <a:t>form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25">
                <a:latin typeface="Verdana"/>
                <a:cs typeface="Verdana"/>
              </a:rPr>
              <a:t>primary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15">
                <a:latin typeface="Verdana"/>
                <a:cs typeface="Verdana"/>
              </a:rPr>
              <a:t>composite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papers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05">
                <a:latin typeface="Verdana"/>
                <a:cs typeface="Verdana"/>
              </a:rPr>
              <a:t>(CPs).</a:t>
            </a: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00">
              <a:latin typeface="Verdana"/>
              <a:cs typeface="Verdana"/>
            </a:endParaRPr>
          </a:p>
          <a:p>
            <a:pPr marL="305435" marR="108585" indent="-189865">
              <a:lnSpc>
                <a:spcPct val="116100"/>
              </a:lnSpc>
            </a:pPr>
            <a:r>
              <a:rPr dirty="0" sz="2100" spc="-5" b="1">
                <a:latin typeface="Tahoma"/>
                <a:cs typeface="Tahoma"/>
              </a:rPr>
              <a:t>Preparation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30" b="1">
                <a:latin typeface="Tahoma"/>
                <a:cs typeface="Tahoma"/>
              </a:rPr>
              <a:t>of</a:t>
            </a:r>
            <a:r>
              <a:rPr dirty="0" sz="2100" spc="-105" b="1">
                <a:latin typeface="Tahoma"/>
                <a:cs typeface="Tahoma"/>
              </a:rPr>
              <a:t> </a:t>
            </a:r>
            <a:r>
              <a:rPr dirty="0" sz="2100" spc="5" b="1">
                <a:latin typeface="Tahoma"/>
                <a:cs typeface="Tahoma"/>
              </a:rPr>
              <a:t>Cellulose-Based</a:t>
            </a:r>
            <a:r>
              <a:rPr dirty="0" sz="2100" spc="-105" b="1">
                <a:latin typeface="Tahoma"/>
                <a:cs typeface="Tahoma"/>
              </a:rPr>
              <a:t> </a:t>
            </a:r>
            <a:r>
              <a:rPr dirty="0" sz="2100" spc="-10" b="1">
                <a:latin typeface="Tahoma"/>
                <a:cs typeface="Tahoma"/>
              </a:rPr>
              <a:t>ACFPs:</a:t>
            </a:r>
            <a:r>
              <a:rPr dirty="0" sz="2100" spc="-105" b="1">
                <a:latin typeface="Tahoma"/>
                <a:cs typeface="Tahoma"/>
              </a:rPr>
              <a:t> </a:t>
            </a:r>
            <a:r>
              <a:rPr dirty="0" sz="2100" spc="-15">
                <a:latin typeface="Verdana"/>
                <a:cs typeface="Verdana"/>
              </a:rPr>
              <a:t>Primary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35">
                <a:latin typeface="Verdana"/>
                <a:cs typeface="Verdana"/>
              </a:rPr>
              <a:t>CPs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40">
                <a:latin typeface="Verdana"/>
                <a:cs typeface="Verdana"/>
              </a:rPr>
              <a:t>are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25">
                <a:latin typeface="Verdana"/>
                <a:cs typeface="Verdana"/>
              </a:rPr>
              <a:t>pre-impregnated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with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5">
                <a:latin typeface="Verdana"/>
                <a:cs typeface="Verdana"/>
              </a:rPr>
              <a:t>H3PO4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10">
                <a:latin typeface="Verdana"/>
                <a:cs typeface="Verdana"/>
              </a:rPr>
              <a:t>solution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which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40">
                <a:latin typeface="Verdana"/>
                <a:cs typeface="Verdana"/>
              </a:rPr>
              <a:t>are </a:t>
            </a:r>
            <a:r>
              <a:rPr dirty="0" sz="2100" spc="-7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then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carbonized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and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activated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at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30">
                <a:latin typeface="Verdana"/>
                <a:cs typeface="Verdana"/>
              </a:rPr>
              <a:t>450°C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in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55">
                <a:latin typeface="Verdana"/>
                <a:cs typeface="Verdana"/>
              </a:rPr>
              <a:t>N2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atmosphere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and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then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under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5">
                <a:latin typeface="Verdana"/>
                <a:cs typeface="Verdana"/>
              </a:rPr>
              <a:t>C02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atmosphere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at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60">
                <a:latin typeface="Verdana"/>
                <a:cs typeface="Verdana"/>
              </a:rPr>
              <a:t>850°C.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5119014"/>
            <a:ext cx="15848965" cy="1230630"/>
          </a:xfrm>
          <a:custGeom>
            <a:avLst/>
            <a:gdLst/>
            <a:ahLst/>
            <a:cxnLst/>
            <a:rect l="l" t="t" r="r" b="b"/>
            <a:pathLst>
              <a:path w="15848965" h="1230629">
                <a:moveTo>
                  <a:pt x="15077207" y="1230593"/>
                </a:moveTo>
                <a:lnTo>
                  <a:pt x="0" y="1230593"/>
                </a:lnTo>
                <a:lnTo>
                  <a:pt x="0" y="0"/>
                </a:lnTo>
                <a:lnTo>
                  <a:pt x="15077207" y="0"/>
                </a:lnTo>
                <a:lnTo>
                  <a:pt x="15848731" y="615296"/>
                </a:lnTo>
                <a:lnTo>
                  <a:pt x="15077207" y="1230593"/>
                </a:lnTo>
                <a:close/>
              </a:path>
            </a:pathLst>
          </a:custGeom>
          <a:solidFill>
            <a:srgbClr val="00A1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9420" y="5208706"/>
            <a:ext cx="13884910" cy="768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2245" marR="5080" indent="-170180">
              <a:lnSpc>
                <a:spcPct val="116100"/>
              </a:lnSpc>
              <a:spcBef>
                <a:spcPts val="90"/>
              </a:spcBef>
            </a:pPr>
            <a:r>
              <a:rPr dirty="0" sz="2100" b="1">
                <a:solidFill>
                  <a:srgbClr val="F4F4F4"/>
                </a:solidFill>
                <a:latin typeface="Tahoma"/>
                <a:cs typeface="Tahoma"/>
              </a:rPr>
              <a:t>Fabrication</a:t>
            </a:r>
            <a:r>
              <a:rPr dirty="0" sz="2100" spc="-105" b="1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30" b="1">
                <a:solidFill>
                  <a:srgbClr val="F4F4F4"/>
                </a:solidFill>
                <a:latin typeface="Tahoma"/>
                <a:cs typeface="Tahoma"/>
              </a:rPr>
              <a:t>of</a:t>
            </a:r>
            <a:r>
              <a:rPr dirty="0" sz="2100" spc="-100" b="1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-5" b="1">
                <a:solidFill>
                  <a:srgbClr val="F4F4F4"/>
                </a:solidFill>
                <a:latin typeface="Tahoma"/>
                <a:cs typeface="Tahoma"/>
              </a:rPr>
              <a:t>Supercapacitors:</a:t>
            </a:r>
            <a:r>
              <a:rPr dirty="0" sz="2100" spc="-100" b="1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100" spc="-15">
                <a:solidFill>
                  <a:srgbClr val="F4F4F4"/>
                </a:solidFill>
                <a:latin typeface="Verdana"/>
                <a:cs typeface="Verdana"/>
              </a:rPr>
              <a:t>All-solid-state</a:t>
            </a:r>
            <a:r>
              <a:rPr dirty="0" sz="2100" spc="-20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4F4F4"/>
                </a:solidFill>
                <a:latin typeface="Verdana"/>
                <a:cs typeface="Verdana"/>
              </a:rPr>
              <a:t>symmetric</a:t>
            </a:r>
            <a:r>
              <a:rPr dirty="0" sz="2100" spc="-20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4F4F4"/>
                </a:solidFill>
                <a:latin typeface="Verdana"/>
                <a:cs typeface="Verdana"/>
              </a:rPr>
              <a:t>supercapacitors</a:t>
            </a:r>
            <a:r>
              <a:rPr dirty="0" sz="2100" spc="-20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135">
                <a:solidFill>
                  <a:srgbClr val="F4F4F4"/>
                </a:solidFill>
                <a:latin typeface="Verdana"/>
                <a:cs typeface="Verdana"/>
              </a:rPr>
              <a:t>(SSCs)</a:t>
            </a:r>
            <a:r>
              <a:rPr dirty="0" sz="2100" spc="-20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40">
                <a:solidFill>
                  <a:srgbClr val="F4F4F4"/>
                </a:solidFill>
                <a:latin typeface="Verdana"/>
                <a:cs typeface="Verdana"/>
              </a:rPr>
              <a:t>are</a:t>
            </a:r>
            <a:r>
              <a:rPr dirty="0" sz="2100" spc="-20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10">
                <a:solidFill>
                  <a:srgbClr val="F4F4F4"/>
                </a:solidFill>
                <a:latin typeface="Verdana"/>
                <a:cs typeface="Verdana"/>
              </a:rPr>
              <a:t>fabricated</a:t>
            </a:r>
            <a:r>
              <a:rPr dirty="0" sz="2100" spc="-20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45">
                <a:solidFill>
                  <a:srgbClr val="F4F4F4"/>
                </a:solidFill>
                <a:latin typeface="Verdana"/>
                <a:cs typeface="Verdana"/>
              </a:rPr>
              <a:t>using</a:t>
            </a:r>
            <a:r>
              <a:rPr dirty="0" sz="2100" spc="-20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15">
                <a:solidFill>
                  <a:srgbClr val="F4F4F4"/>
                </a:solidFill>
                <a:latin typeface="Verdana"/>
                <a:cs typeface="Verdana"/>
              </a:rPr>
              <a:t>two </a:t>
            </a:r>
            <a:r>
              <a:rPr dirty="0" sz="2100" spc="-725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4F4F4"/>
                </a:solidFill>
                <a:latin typeface="Verdana"/>
                <a:cs typeface="Verdana"/>
              </a:rPr>
              <a:t>pieces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60">
                <a:solidFill>
                  <a:srgbClr val="F4F4F4"/>
                </a:solidFill>
                <a:latin typeface="Verdana"/>
                <a:cs typeface="Verdana"/>
              </a:rPr>
              <a:t>of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45">
                <a:solidFill>
                  <a:srgbClr val="F4F4F4"/>
                </a:solidFill>
                <a:latin typeface="Verdana"/>
                <a:cs typeface="Verdana"/>
              </a:rPr>
              <a:t>ACFP-15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55">
                <a:solidFill>
                  <a:srgbClr val="F4F4F4"/>
                </a:solidFill>
                <a:latin typeface="Verdana"/>
                <a:cs typeface="Verdana"/>
              </a:rPr>
              <a:t>as</a:t>
            </a:r>
            <a:r>
              <a:rPr dirty="0" sz="2100" spc="-20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5">
                <a:solidFill>
                  <a:srgbClr val="F4F4F4"/>
                </a:solidFill>
                <a:latin typeface="Verdana"/>
                <a:cs typeface="Verdana"/>
              </a:rPr>
              <a:t>electrodes,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15">
                <a:solidFill>
                  <a:srgbClr val="F4F4F4"/>
                </a:solidFill>
                <a:latin typeface="Verdana"/>
                <a:cs typeface="Verdana"/>
              </a:rPr>
              <a:t>cellulose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>
                <a:solidFill>
                  <a:srgbClr val="F4F4F4"/>
                </a:solidFill>
                <a:latin typeface="Verdana"/>
                <a:cs typeface="Verdana"/>
              </a:rPr>
              <a:t>paper</a:t>
            </a:r>
            <a:r>
              <a:rPr dirty="0" sz="2100" spc="-20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55">
                <a:solidFill>
                  <a:srgbClr val="F4F4F4"/>
                </a:solidFill>
                <a:latin typeface="Verdana"/>
                <a:cs typeface="Verdana"/>
              </a:rPr>
              <a:t>as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7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30">
                <a:solidFill>
                  <a:srgbClr val="F4F4F4"/>
                </a:solidFill>
                <a:latin typeface="Verdana"/>
                <a:cs typeface="Verdana"/>
              </a:rPr>
              <a:t>separator,</a:t>
            </a:r>
            <a:r>
              <a:rPr dirty="0" sz="2100" spc="-20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F4F4F4"/>
                </a:solidFill>
                <a:latin typeface="Verdana"/>
                <a:cs typeface="Verdana"/>
              </a:rPr>
              <a:t>and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4F4F4"/>
                </a:solidFill>
                <a:latin typeface="Verdana"/>
                <a:cs typeface="Verdana"/>
              </a:rPr>
              <a:t>PVA-KOH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40">
                <a:solidFill>
                  <a:srgbClr val="F4F4F4"/>
                </a:solidFill>
                <a:latin typeface="Verdana"/>
                <a:cs typeface="Verdana"/>
              </a:rPr>
              <a:t>gel</a:t>
            </a:r>
            <a:r>
              <a:rPr dirty="0" sz="2100" spc="-20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55">
                <a:solidFill>
                  <a:srgbClr val="F4F4F4"/>
                </a:solidFill>
                <a:latin typeface="Verdana"/>
                <a:cs typeface="Verdana"/>
              </a:rPr>
              <a:t>as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70">
                <a:solidFill>
                  <a:srgbClr val="F4F4F4"/>
                </a:solidFill>
                <a:latin typeface="Verdana"/>
                <a:cs typeface="Verdana"/>
              </a:rPr>
              <a:t>a</a:t>
            </a:r>
            <a:r>
              <a:rPr dirty="0" sz="2100" spc="-210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F4F4F4"/>
                </a:solidFill>
                <a:latin typeface="Verdana"/>
                <a:cs typeface="Verdana"/>
              </a:rPr>
              <a:t>solid</a:t>
            </a:r>
            <a:r>
              <a:rPr dirty="0" sz="2100" spc="-204">
                <a:solidFill>
                  <a:srgbClr val="F4F4F4"/>
                </a:solidFill>
                <a:latin typeface="Verdana"/>
                <a:cs typeface="Verdana"/>
              </a:rPr>
              <a:t> </a:t>
            </a:r>
            <a:r>
              <a:rPr dirty="0" sz="2100" spc="-5">
                <a:solidFill>
                  <a:srgbClr val="F4F4F4"/>
                </a:solidFill>
                <a:latin typeface="Verdana"/>
                <a:cs typeface="Verdana"/>
              </a:rPr>
              <a:t>electrolyte.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673459"/>
            <a:ext cx="15848965" cy="1230630"/>
          </a:xfrm>
          <a:custGeom>
            <a:avLst/>
            <a:gdLst/>
            <a:ahLst/>
            <a:cxnLst/>
            <a:rect l="l" t="t" r="r" b="b"/>
            <a:pathLst>
              <a:path w="15848965" h="1230629">
                <a:moveTo>
                  <a:pt x="15077206" y="1230593"/>
                </a:moveTo>
                <a:lnTo>
                  <a:pt x="0" y="1230593"/>
                </a:lnTo>
                <a:lnTo>
                  <a:pt x="0" y="0"/>
                </a:lnTo>
                <a:lnTo>
                  <a:pt x="15077206" y="0"/>
                </a:lnTo>
                <a:lnTo>
                  <a:pt x="15848731" y="615296"/>
                </a:lnTo>
                <a:lnTo>
                  <a:pt x="15077206" y="123059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7628" y="6859358"/>
            <a:ext cx="13208635" cy="768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96060" marR="5080" indent="-1483995">
              <a:lnSpc>
                <a:spcPct val="116100"/>
              </a:lnSpc>
              <a:spcBef>
                <a:spcPts val="90"/>
              </a:spcBef>
            </a:pPr>
            <a:r>
              <a:rPr dirty="0" sz="2100" spc="-5" b="1">
                <a:latin typeface="Tahoma"/>
                <a:cs typeface="Tahoma"/>
              </a:rPr>
              <a:t>Preparation</a:t>
            </a:r>
            <a:r>
              <a:rPr dirty="0" sz="2100" spc="-110" b="1">
                <a:latin typeface="Tahoma"/>
                <a:cs typeface="Tahoma"/>
              </a:rPr>
              <a:t> </a:t>
            </a:r>
            <a:r>
              <a:rPr dirty="0" sz="2100" spc="30" b="1">
                <a:latin typeface="Tahoma"/>
                <a:cs typeface="Tahoma"/>
              </a:rPr>
              <a:t>of</a:t>
            </a:r>
            <a:r>
              <a:rPr dirty="0" sz="2100" spc="-105" b="1">
                <a:latin typeface="Tahoma"/>
                <a:cs typeface="Tahoma"/>
              </a:rPr>
              <a:t> </a:t>
            </a:r>
            <a:r>
              <a:rPr dirty="0" sz="2100" spc="-15" b="1">
                <a:latin typeface="Tahoma"/>
                <a:cs typeface="Tahoma"/>
              </a:rPr>
              <a:t>MnO2-ACFP:</a:t>
            </a:r>
            <a:r>
              <a:rPr dirty="0" sz="2100" spc="-105" b="1">
                <a:latin typeface="Tahoma"/>
                <a:cs typeface="Tahoma"/>
              </a:rPr>
              <a:t> </a:t>
            </a:r>
            <a:r>
              <a:rPr dirty="0" sz="2100">
                <a:latin typeface="Verdana"/>
                <a:cs typeface="Verdana"/>
              </a:rPr>
              <a:t>MnO2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15">
                <a:latin typeface="Verdana"/>
                <a:cs typeface="Verdana"/>
              </a:rPr>
              <a:t>electrodeposition</a:t>
            </a:r>
            <a:r>
              <a:rPr dirty="0" sz="2100" spc="-200">
                <a:latin typeface="Verdana"/>
                <a:cs typeface="Verdana"/>
              </a:rPr>
              <a:t> </a:t>
            </a:r>
            <a:r>
              <a:rPr dirty="0" sz="2100" spc="-20">
                <a:latin typeface="Verdana"/>
                <a:cs typeface="Verdana"/>
              </a:rPr>
              <a:t>is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5">
                <a:latin typeface="Verdana"/>
                <a:cs typeface="Verdana"/>
              </a:rPr>
              <a:t>performed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15">
                <a:latin typeface="Verdana"/>
                <a:cs typeface="Verdana"/>
              </a:rPr>
              <a:t>on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35">
                <a:latin typeface="Verdana"/>
                <a:cs typeface="Verdana"/>
              </a:rPr>
              <a:t>ACFP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210">
                <a:latin typeface="Verdana"/>
                <a:cs typeface="Verdana"/>
              </a:rPr>
              <a:t>(1x1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110">
                <a:latin typeface="Verdana"/>
                <a:cs typeface="Verdana"/>
              </a:rPr>
              <a:t>cm2)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in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70">
                <a:latin typeface="Verdana"/>
                <a:cs typeface="Verdana"/>
              </a:rPr>
              <a:t>a</a:t>
            </a:r>
            <a:r>
              <a:rPr dirty="0" sz="2100" spc="-204">
                <a:latin typeface="Verdana"/>
                <a:cs typeface="Verdana"/>
              </a:rPr>
              <a:t> </a:t>
            </a:r>
            <a:r>
              <a:rPr dirty="0" sz="2100" spc="-55">
                <a:latin typeface="Verdana"/>
                <a:cs typeface="Verdana"/>
              </a:rPr>
              <a:t>manganese </a:t>
            </a:r>
            <a:r>
              <a:rPr dirty="0" sz="2100" spc="-72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sulfate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10">
                <a:latin typeface="Verdana"/>
                <a:cs typeface="Verdana"/>
              </a:rPr>
              <a:t>solution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at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room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5">
                <a:latin typeface="Verdana"/>
                <a:cs typeface="Verdana"/>
              </a:rPr>
              <a:t>temperature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45">
                <a:latin typeface="Verdana"/>
                <a:cs typeface="Verdana"/>
              </a:rPr>
              <a:t>using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>
                <a:latin typeface="Verdana"/>
                <a:cs typeface="Verdana"/>
              </a:rPr>
              <a:t>reference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-10">
                <a:latin typeface="Verdana"/>
                <a:cs typeface="Verdana"/>
              </a:rPr>
              <a:t>and</a:t>
            </a:r>
            <a:r>
              <a:rPr dirty="0" sz="2100" spc="-215">
                <a:latin typeface="Verdana"/>
                <a:cs typeface="Verdana"/>
              </a:rPr>
              <a:t> </a:t>
            </a:r>
            <a:r>
              <a:rPr dirty="0" sz="2100" spc="15">
                <a:latin typeface="Verdana"/>
                <a:cs typeface="Verdana"/>
              </a:rPr>
              <a:t>counter</a:t>
            </a:r>
            <a:r>
              <a:rPr dirty="0" sz="2100" spc="-210">
                <a:latin typeface="Verdana"/>
                <a:cs typeface="Verdana"/>
              </a:rPr>
              <a:t> </a:t>
            </a:r>
            <a:r>
              <a:rPr dirty="0" sz="2100" spc="-5">
                <a:latin typeface="Verdana"/>
                <a:cs typeface="Verdana"/>
              </a:rPr>
              <a:t>electrodes.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8227903"/>
            <a:ext cx="15848965" cy="1230630"/>
          </a:xfrm>
          <a:custGeom>
            <a:avLst/>
            <a:gdLst/>
            <a:ahLst/>
            <a:cxnLst/>
            <a:rect l="l" t="t" r="r" b="b"/>
            <a:pathLst>
              <a:path w="15848965" h="1230629">
                <a:moveTo>
                  <a:pt x="15077206" y="1230593"/>
                </a:moveTo>
                <a:lnTo>
                  <a:pt x="0" y="1230593"/>
                </a:lnTo>
                <a:lnTo>
                  <a:pt x="0" y="0"/>
                </a:lnTo>
                <a:lnTo>
                  <a:pt x="15077206" y="0"/>
                </a:lnTo>
                <a:lnTo>
                  <a:pt x="15848731" y="615296"/>
                </a:lnTo>
                <a:lnTo>
                  <a:pt x="15077206" y="1230593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48787" y="8648834"/>
            <a:ext cx="97212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35">
                <a:latin typeface="Trebuchet MS"/>
                <a:cs typeface="Trebuchet MS"/>
              </a:rPr>
              <a:t>Materials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Characterizations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60">
                <a:latin typeface="Trebuchet MS"/>
                <a:cs typeface="Trebuchet MS"/>
              </a:rPr>
              <a:t>and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-270">
                <a:latin typeface="Trebuchet MS"/>
                <a:cs typeface="Trebuchet MS"/>
              </a:rPr>
              <a:t>.</a:t>
            </a:r>
            <a:r>
              <a:rPr dirty="0" sz="2100" spc="-10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Electrochemical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Performance</a:t>
            </a:r>
            <a:r>
              <a:rPr dirty="0" sz="2100" spc="-9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Characterization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Nandini Priya</dc:creator>
  <cp:keywords>DAFuNlRWQWA,BAE34HCmxUk</cp:keywords>
  <dc:title>Economical preparation of high-performance activated carbon fiber papers as self-supporting supercapacitor electrodes</dc:title>
  <dcterms:created xsi:type="dcterms:W3CDTF">2023-09-13T06:18:33Z</dcterms:created>
  <dcterms:modified xsi:type="dcterms:W3CDTF">2023-09-13T06:18:33Z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2023-09-13T00:00:00Z</vt:filetime>
  </property>
  <property fmtid="{D5CDD505-2E9C-101B-9397-08002B2CF9AE}" pid="3" name="Creator">
    <vt:lpwstr>Canva</vt:lpwstr>
  </property>
  <property fmtid="{D5CDD505-2E9C-101B-9397-08002B2CF9AE}" pid="4" name="LastSaved">
    <vt:filetime>2023-09-13T00:00:00Z</vt:filetime>
  </property>
</Properties>
</file>