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05" r:id="rId1"/>
  </p:sldMasterIdLst>
  <p:notesMasterIdLst>
    <p:notesMasterId r:id="rId48"/>
  </p:notesMasterIdLst>
  <p:sldIdLst>
    <p:sldId id="256" r:id="rId2"/>
    <p:sldId id="357" r:id="rId3"/>
    <p:sldId id="258" r:id="rId4"/>
    <p:sldId id="381" r:id="rId5"/>
    <p:sldId id="380" r:id="rId6"/>
    <p:sldId id="382" r:id="rId7"/>
    <p:sldId id="383" r:id="rId8"/>
    <p:sldId id="354" r:id="rId9"/>
    <p:sldId id="355" r:id="rId10"/>
    <p:sldId id="384" r:id="rId11"/>
    <p:sldId id="386" r:id="rId12"/>
    <p:sldId id="275" r:id="rId13"/>
    <p:sldId id="377" r:id="rId14"/>
    <p:sldId id="292" r:id="rId15"/>
    <p:sldId id="378" r:id="rId16"/>
    <p:sldId id="262" r:id="rId17"/>
    <p:sldId id="266" r:id="rId18"/>
    <p:sldId id="293" r:id="rId19"/>
    <p:sldId id="372" r:id="rId20"/>
    <p:sldId id="296" r:id="rId21"/>
    <p:sldId id="301" r:id="rId22"/>
    <p:sldId id="363" r:id="rId23"/>
    <p:sldId id="364" r:id="rId24"/>
    <p:sldId id="365" r:id="rId25"/>
    <p:sldId id="366" r:id="rId26"/>
    <p:sldId id="367" r:id="rId27"/>
    <p:sldId id="368" r:id="rId28"/>
    <p:sldId id="369" r:id="rId29"/>
    <p:sldId id="370" r:id="rId30"/>
    <p:sldId id="371" r:id="rId31"/>
    <p:sldId id="388" r:id="rId32"/>
    <p:sldId id="389" r:id="rId33"/>
    <p:sldId id="390" r:id="rId34"/>
    <p:sldId id="391" r:id="rId35"/>
    <p:sldId id="392" r:id="rId36"/>
    <p:sldId id="385" r:id="rId37"/>
    <p:sldId id="393" r:id="rId38"/>
    <p:sldId id="394" r:id="rId39"/>
    <p:sldId id="395" r:id="rId40"/>
    <p:sldId id="396" r:id="rId41"/>
    <p:sldId id="397" r:id="rId42"/>
    <p:sldId id="373" r:id="rId43"/>
    <p:sldId id="398" r:id="rId44"/>
    <p:sldId id="269" r:id="rId45"/>
    <p:sldId id="387" r:id="rId46"/>
    <p:sldId id="314"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544" autoAdjust="0"/>
    <p:restoredTop sz="93177" autoAdjust="0"/>
  </p:normalViewPr>
  <p:slideViewPr>
    <p:cSldViewPr snapToGrid="0">
      <p:cViewPr varScale="1">
        <p:scale>
          <a:sx n="79" d="100"/>
          <a:sy n="79" d="100"/>
        </p:scale>
        <p:origin x="317"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5D5D9E-692D-461F-B14B-760FF2CB9D58}" type="datetimeFigureOut">
              <a:rPr lang="en-IN" smtClean="0"/>
              <a:t>18-04-2024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3B9E1C-6B11-45CB-B9D7-0E7FEC416F9D}" type="slidenum">
              <a:rPr lang="en-IN" smtClean="0"/>
              <a:t>‹#›</a:t>
            </a:fld>
            <a:endParaRPr lang="en-IN" dirty="0"/>
          </a:p>
        </p:txBody>
      </p:sp>
    </p:spTree>
    <p:extLst>
      <p:ext uri="{BB962C8B-B14F-4D97-AF65-F5344CB8AC3E}">
        <p14:creationId xmlns:p14="http://schemas.microsoft.com/office/powerpoint/2010/main" val="1978480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03B9E1C-6B11-45CB-B9D7-0E7FEC416F9D}" type="slidenum">
              <a:rPr lang="en-IN" smtClean="0"/>
              <a:t>1</a:t>
            </a:fld>
            <a:endParaRPr lang="en-IN" dirty="0"/>
          </a:p>
        </p:txBody>
      </p:sp>
    </p:spTree>
    <p:extLst>
      <p:ext uri="{BB962C8B-B14F-4D97-AF65-F5344CB8AC3E}">
        <p14:creationId xmlns:p14="http://schemas.microsoft.com/office/powerpoint/2010/main" val="1090081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03B9E1C-6B11-45CB-B9D7-0E7FEC416F9D}" type="slidenum">
              <a:rPr lang="en-IN" smtClean="0"/>
              <a:t>3</a:t>
            </a:fld>
            <a:endParaRPr lang="en-IN" dirty="0"/>
          </a:p>
        </p:txBody>
      </p:sp>
    </p:spTree>
    <p:extLst>
      <p:ext uri="{BB962C8B-B14F-4D97-AF65-F5344CB8AC3E}">
        <p14:creationId xmlns:p14="http://schemas.microsoft.com/office/powerpoint/2010/main" val="3812334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3B9E1C-6B11-45CB-B9D7-0E7FEC416F9D}" type="slidenum">
              <a:rPr lang="en-IN" smtClean="0"/>
              <a:t>18</a:t>
            </a:fld>
            <a:endParaRPr lang="en-IN" dirty="0"/>
          </a:p>
        </p:txBody>
      </p:sp>
    </p:spTree>
    <p:extLst>
      <p:ext uri="{BB962C8B-B14F-4D97-AF65-F5344CB8AC3E}">
        <p14:creationId xmlns:p14="http://schemas.microsoft.com/office/powerpoint/2010/main" val="1737436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1184376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4197962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00648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1963930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77830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17102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3375860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3576517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727123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3161109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369904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4/18/2024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765779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4/18/2024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3900582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4/18/2024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2768513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4285760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2284154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4/18/2024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8970E17-90EC-457A-8FF7-F9657C4FD578}" type="slidenum">
              <a:rPr lang="en-US" smtClean="0"/>
              <a:t>‹#›</a:t>
            </a:fld>
            <a:endParaRPr lang="en-US" dirty="0"/>
          </a:p>
        </p:txBody>
      </p:sp>
    </p:spTree>
    <p:extLst>
      <p:ext uri="{BB962C8B-B14F-4D97-AF65-F5344CB8AC3E}">
        <p14:creationId xmlns:p14="http://schemas.microsoft.com/office/powerpoint/2010/main" val="1818865752"/>
      </p:ext>
    </p:extLst>
  </p:cSld>
  <p:clrMap bg1="lt1" tx1="dk1" bg2="lt2" tx2="dk2" accent1="accent1" accent2="accent2" accent3="accent3" accent4="accent4" accent5="accent5" accent6="accent6" hlink="hlink" folHlink="folHlink"/>
  <p:sldLayoutIdLst>
    <p:sldLayoutId id="2147484606" r:id="rId1"/>
    <p:sldLayoutId id="2147484607" r:id="rId2"/>
    <p:sldLayoutId id="2147484608" r:id="rId3"/>
    <p:sldLayoutId id="2147484609" r:id="rId4"/>
    <p:sldLayoutId id="2147484610" r:id="rId5"/>
    <p:sldLayoutId id="2147484611" r:id="rId6"/>
    <p:sldLayoutId id="2147484612" r:id="rId7"/>
    <p:sldLayoutId id="2147484613" r:id="rId8"/>
    <p:sldLayoutId id="2147484614" r:id="rId9"/>
    <p:sldLayoutId id="2147484615" r:id="rId10"/>
    <p:sldLayoutId id="2147484616" r:id="rId11"/>
    <p:sldLayoutId id="2147484617" r:id="rId12"/>
    <p:sldLayoutId id="2147484618" r:id="rId13"/>
    <p:sldLayoutId id="2147484619" r:id="rId14"/>
    <p:sldLayoutId id="2147484620" r:id="rId15"/>
    <p:sldLayoutId id="214748462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dirty="0"/>
          </a:p>
        </p:txBody>
      </p:sp>
      <p:sp>
        <p:nvSpPr>
          <p:cNvPr id="17" name="Text Box 5"/>
          <p:cNvSpPr txBox="1">
            <a:spLocks noChangeArrowheads="1"/>
          </p:cNvSpPr>
          <p:nvPr/>
        </p:nvSpPr>
        <p:spPr bwMode="auto">
          <a:xfrm>
            <a:off x="417171" y="2031422"/>
            <a:ext cx="9593705" cy="1499755"/>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US" sz="2800" b="1" dirty="0">
                <a:effectLst/>
                <a:latin typeface="Times New Roman" panose="02020603050405020304" pitchFamily="18" charset="0"/>
                <a:ea typeface="Calibri" panose="020F0502020204030204" pitchFamily="34" charset="0"/>
              </a:rPr>
              <a:t>TRAFFIC PREDICTION FOR INTELLIGENT TRANSPORTATION SYSTEM USING DEEP LEARNING</a:t>
            </a:r>
            <a:endParaRPr lang="en-US"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11444725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866" y="245111"/>
            <a:ext cx="8802955" cy="628346"/>
          </a:xfrm>
        </p:spPr>
        <p:txBody>
          <a:bodyPr>
            <a:normAutofit fontScale="90000"/>
          </a:bodyPr>
          <a:lstStyle/>
          <a:p>
            <a:pPr algn="ctr"/>
            <a:r>
              <a:rPr lang="en-US" sz="2700" b="1" dirty="0">
                <a:latin typeface="Times New Roman" panose="02020603050405020304" pitchFamily="18" charset="0"/>
                <a:cs typeface="Times New Roman" panose="02020603050405020304" pitchFamily="18" charset="0"/>
              </a:rPr>
              <a:t>LITERATURE REVIEW</a:t>
            </a:r>
            <a:br>
              <a:rPr lang="en-US" altLang="en-US" b="1"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95128" y="111878"/>
            <a:ext cx="1541699" cy="529567"/>
          </a:xfrm>
          <a:prstGeom prst="rect">
            <a:avLst/>
          </a:prstGeom>
        </p:spPr>
      </p:pic>
      <p:graphicFrame>
        <p:nvGraphicFramePr>
          <p:cNvPr id="6" name="Content Placeholder 3"/>
          <p:cNvGraphicFramePr>
            <a:graphicFrameLocks noGrp="1"/>
          </p:cNvGraphicFramePr>
          <p:nvPr>
            <p:ph idx="1"/>
            <p:extLst>
              <p:ext uri="{D42A27DB-BD31-4B8C-83A1-F6EECF244321}">
                <p14:modId xmlns:p14="http://schemas.microsoft.com/office/powerpoint/2010/main" val="1833870745"/>
              </p:ext>
            </p:extLst>
          </p:nvPr>
        </p:nvGraphicFramePr>
        <p:xfrm>
          <a:off x="387215" y="1117025"/>
          <a:ext cx="10894256" cy="5394960"/>
        </p:xfrm>
        <a:graphic>
          <a:graphicData uri="http://schemas.openxmlformats.org/drawingml/2006/table">
            <a:tbl>
              <a:tblPr firstRow="1" bandRow="1">
                <a:tableStyleId>{5940675A-B579-460E-94D1-54222C63F5DA}</a:tableStyleId>
              </a:tblPr>
              <a:tblGrid>
                <a:gridCol w="593171">
                  <a:extLst>
                    <a:ext uri="{9D8B030D-6E8A-4147-A177-3AD203B41FA5}">
                      <a16:colId xmlns:a16="http://schemas.microsoft.com/office/drawing/2014/main" val="20000"/>
                    </a:ext>
                  </a:extLst>
                </a:gridCol>
                <a:gridCol w="2612841">
                  <a:extLst>
                    <a:ext uri="{9D8B030D-6E8A-4147-A177-3AD203B41FA5}">
                      <a16:colId xmlns:a16="http://schemas.microsoft.com/office/drawing/2014/main" val="20001"/>
                    </a:ext>
                  </a:extLst>
                </a:gridCol>
                <a:gridCol w="1983893">
                  <a:extLst>
                    <a:ext uri="{9D8B030D-6E8A-4147-A177-3AD203B41FA5}">
                      <a16:colId xmlns:a16="http://schemas.microsoft.com/office/drawing/2014/main" val="20002"/>
                    </a:ext>
                  </a:extLst>
                </a:gridCol>
                <a:gridCol w="3188649">
                  <a:extLst>
                    <a:ext uri="{9D8B030D-6E8A-4147-A177-3AD203B41FA5}">
                      <a16:colId xmlns:a16="http://schemas.microsoft.com/office/drawing/2014/main" val="20003"/>
                    </a:ext>
                  </a:extLst>
                </a:gridCol>
                <a:gridCol w="2515702">
                  <a:extLst>
                    <a:ext uri="{9D8B030D-6E8A-4147-A177-3AD203B41FA5}">
                      <a16:colId xmlns:a16="http://schemas.microsoft.com/office/drawing/2014/main" val="20004"/>
                    </a:ext>
                  </a:extLst>
                </a:gridCol>
              </a:tblGrid>
              <a:tr h="568746">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a16="http://schemas.microsoft.com/office/drawing/2014/main" val="10000"/>
                  </a:ext>
                </a:extLst>
              </a:tr>
              <a:tr h="1269526">
                <a:tc>
                  <a:txBody>
                    <a:bodyPr/>
                    <a:lstStyle/>
                    <a:p>
                      <a:pPr algn="ctr"/>
                      <a:r>
                        <a:rPr lang="en-US" sz="1600" b="0" dirty="0">
                          <a:latin typeface="Times New Roman" panose="02020603050405020304" pitchFamily="18" charset="0"/>
                          <a:cs typeface="Times New Roman" panose="02020603050405020304" pitchFamily="18" charset="0"/>
                        </a:rPr>
                        <a:t>1</a:t>
                      </a:r>
                    </a:p>
                  </a:txBody>
                  <a:tcPr anchor="ctr"/>
                </a:tc>
                <a:tc>
                  <a:txBody>
                    <a:bodyPr/>
                    <a:lstStyle/>
                    <a:p>
                      <a:pPr algn="ctr"/>
                      <a:r>
                        <a:rPr lang="en-US" sz="1600" b="0" dirty="0">
                          <a:latin typeface="Times New Roman" panose="02020603050405020304" pitchFamily="18" charset="0"/>
                          <a:cs typeface="Times New Roman" panose="02020603050405020304" pitchFamily="18" charset="0"/>
                        </a:rPr>
                        <a:t>2011.</a:t>
                      </a:r>
                    </a:p>
                  </a:txBody>
                  <a:tcPr anchor="ctr"/>
                </a:tc>
                <a:tc>
                  <a:txBody>
                    <a:bodyPr/>
                    <a:lstStyle/>
                    <a:p>
                      <a:pPr algn="ctr"/>
                      <a:r>
                        <a:rPr lang="en-US" sz="1600" b="0" dirty="0" err="1">
                          <a:latin typeface="Times New Roman" panose="02020603050405020304" pitchFamily="18" charset="0"/>
                          <a:cs typeface="Times New Roman" panose="02020603050405020304" pitchFamily="18" charset="0"/>
                        </a:rPr>
                        <a:t>Rutger</a:t>
                      </a:r>
                      <a:r>
                        <a:rPr lang="en-US" sz="1600" b="0" dirty="0">
                          <a:latin typeface="Times New Roman" panose="02020603050405020304" pitchFamily="18" charset="0"/>
                          <a:cs typeface="Times New Roman" panose="02020603050405020304" pitchFamily="18" charset="0"/>
                        </a:rPr>
                        <a:t> Claes, Tom </a:t>
                      </a:r>
                      <a:r>
                        <a:rPr lang="en-US" sz="1600" b="0" dirty="0" err="1">
                          <a:latin typeface="Times New Roman" panose="02020603050405020304" pitchFamily="18" charset="0"/>
                          <a:cs typeface="Times New Roman" panose="02020603050405020304" pitchFamily="18" charset="0"/>
                        </a:rPr>
                        <a:t>Holvoet</a:t>
                      </a:r>
                      <a:r>
                        <a:rPr lang="en-US" sz="1600" b="0" dirty="0">
                          <a:latin typeface="Times New Roman" panose="02020603050405020304" pitchFamily="18" charset="0"/>
                          <a:cs typeface="Times New Roman" panose="02020603050405020304" pitchFamily="18" charset="0"/>
                        </a:rPr>
                        <a:t>, and Danny </a:t>
                      </a:r>
                      <a:r>
                        <a:rPr lang="en-US" sz="1600" b="0" dirty="0" err="1">
                          <a:latin typeface="Times New Roman" panose="02020603050405020304" pitchFamily="18" charset="0"/>
                          <a:cs typeface="Times New Roman" panose="02020603050405020304" pitchFamily="18" charset="0"/>
                        </a:rPr>
                        <a:t>Weyns</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a:latin typeface="Times New Roman" panose="02020603050405020304" pitchFamily="18" charset="0"/>
                          <a:cs typeface="Times New Roman" panose="02020603050405020304" pitchFamily="18" charset="0"/>
                        </a:rPr>
                        <a:t>A decentralized approach for anticipatory vehicle routing using delegate multiagent systems.</a:t>
                      </a:r>
                    </a:p>
                  </a:txBody>
                  <a:tcPr anchor="ctr"/>
                </a:tc>
                <a:tc>
                  <a:txBody>
                    <a:bodyPr/>
                    <a:lstStyle/>
                    <a:p>
                      <a:pPr algn="ctr"/>
                      <a:r>
                        <a:rPr lang="en-US" sz="1600" b="0" dirty="0">
                          <a:latin typeface="Times New Roman" panose="02020603050405020304" pitchFamily="18" charset="0"/>
                          <a:cs typeface="Times New Roman" panose="02020603050405020304" pitchFamily="18" charset="0"/>
                        </a:rPr>
                        <a:t>Advanced vehicle guidance systems use real-time traffic information to route traffic and to avoid congestion. Unfortunately, these systems can only react upon the presence of traffic jams and not to prevent the creation of unnecessary congestion. </a:t>
                      </a:r>
                    </a:p>
                  </a:txBody>
                  <a:tcPr anchor="ctr"/>
                </a:tc>
                <a:extLst>
                  <a:ext uri="{0D108BD9-81ED-4DB2-BD59-A6C34878D82A}">
                    <a16:rowId xmlns:a16="http://schemas.microsoft.com/office/drawing/2014/main" val="10001"/>
                  </a:ext>
                </a:extLst>
              </a:tr>
              <a:tr h="1269526">
                <a:tc>
                  <a:txBody>
                    <a:bodyPr/>
                    <a:lstStyle/>
                    <a:p>
                      <a:pPr algn="ctr"/>
                      <a:r>
                        <a:rPr lang="en-US" sz="1600" b="0" dirty="0">
                          <a:latin typeface="Times New Roman" panose="02020603050405020304" pitchFamily="18" charset="0"/>
                          <a:cs typeface="Times New Roman" panose="02020603050405020304" pitchFamily="18" charset="0"/>
                        </a:rPr>
                        <a:t>2</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2020.</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Mehul </a:t>
                      </a:r>
                      <a:r>
                        <a:rPr lang="en-US" sz="1600" b="0" kern="1200" dirty="0" err="1">
                          <a:solidFill>
                            <a:schemeClr val="tx1"/>
                          </a:solidFill>
                          <a:effectLst/>
                          <a:latin typeface="Times New Roman" panose="02020603050405020304" pitchFamily="18" charset="0"/>
                          <a:ea typeface="+mn-ea"/>
                          <a:cs typeface="Times New Roman" panose="02020603050405020304" pitchFamily="18" charset="0"/>
                        </a:rPr>
                        <a:t>Mahrishi</a:t>
                      </a:r>
                      <a:r>
                        <a:rPr lang="en-US" sz="1600" b="0" kern="1200" dirty="0">
                          <a:solidFill>
                            <a:schemeClr val="tx1"/>
                          </a:solidFill>
                          <a:effectLst/>
                          <a:latin typeface="Times New Roman" panose="02020603050405020304" pitchFamily="18" charset="0"/>
                          <a:ea typeface="+mn-ea"/>
                          <a:cs typeface="Times New Roman" panose="02020603050405020304" pitchFamily="18" charset="0"/>
                        </a:rPr>
                        <a:t> and Sudha </a:t>
                      </a:r>
                      <a:r>
                        <a:rPr lang="en-US" sz="1600" b="0" kern="1200" dirty="0" err="1">
                          <a:solidFill>
                            <a:schemeClr val="tx1"/>
                          </a:solidFill>
                          <a:effectLst/>
                          <a:latin typeface="Times New Roman" panose="02020603050405020304" pitchFamily="18" charset="0"/>
                          <a:ea typeface="+mn-ea"/>
                          <a:cs typeface="Times New Roman" panose="02020603050405020304" pitchFamily="18" charset="0"/>
                        </a:rPr>
                        <a:t>Morwal</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a:latin typeface="Times New Roman" panose="02020603050405020304" pitchFamily="18" charset="0"/>
                          <a:cs typeface="Times New Roman" panose="02020603050405020304" pitchFamily="18" charset="0"/>
                        </a:rPr>
                        <a:t>Index point detection and semantic indexing of videos - a comparative review</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0" dirty="0">
                          <a:latin typeface="Times New Roman" panose="02020603050405020304" pitchFamily="18" charset="0"/>
                          <a:cs typeface="Times New Roman" panose="02020603050405020304" pitchFamily="18" charset="0"/>
                        </a:rPr>
                        <a:t>Mobile Ad Hoc Network (MANET) has the ability to self-configure and establish a mobile wireless mesh that can be used in extreme conditions, such as in areas affected by disasters. One of the routings in MANET is AODV routing. </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49535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866" y="245111"/>
            <a:ext cx="8802955" cy="628346"/>
          </a:xfrm>
        </p:spPr>
        <p:txBody>
          <a:bodyPr>
            <a:normAutofit fontScale="90000"/>
          </a:bodyPr>
          <a:lstStyle/>
          <a:p>
            <a:pPr algn="ctr"/>
            <a:r>
              <a:rPr lang="en-US" sz="2700" b="1" dirty="0">
                <a:latin typeface="Times New Roman" panose="02020603050405020304" pitchFamily="18" charset="0"/>
                <a:cs typeface="Times New Roman" panose="02020603050405020304" pitchFamily="18" charset="0"/>
              </a:rPr>
              <a:t>LITERATURE REVIEW</a:t>
            </a:r>
            <a:br>
              <a:rPr lang="en-US" altLang="en-US" b="1"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95128" y="111878"/>
            <a:ext cx="1541699" cy="529567"/>
          </a:xfrm>
          <a:prstGeom prst="rect">
            <a:avLst/>
          </a:prstGeom>
        </p:spPr>
      </p:pic>
      <p:graphicFrame>
        <p:nvGraphicFramePr>
          <p:cNvPr id="6" name="Content Placeholder 3"/>
          <p:cNvGraphicFramePr>
            <a:graphicFrameLocks noGrp="1"/>
          </p:cNvGraphicFramePr>
          <p:nvPr>
            <p:ph idx="1"/>
            <p:extLst>
              <p:ext uri="{D42A27DB-BD31-4B8C-83A1-F6EECF244321}">
                <p14:modId xmlns:p14="http://schemas.microsoft.com/office/powerpoint/2010/main" val="624511048"/>
              </p:ext>
            </p:extLst>
          </p:nvPr>
        </p:nvGraphicFramePr>
        <p:xfrm>
          <a:off x="648872" y="1087044"/>
          <a:ext cx="10894256" cy="5234316"/>
        </p:xfrm>
        <a:graphic>
          <a:graphicData uri="http://schemas.openxmlformats.org/drawingml/2006/table">
            <a:tbl>
              <a:tblPr firstRow="1" bandRow="1">
                <a:tableStyleId>{5940675A-B579-460E-94D1-54222C63F5DA}</a:tableStyleId>
              </a:tblPr>
              <a:tblGrid>
                <a:gridCol w="593171">
                  <a:extLst>
                    <a:ext uri="{9D8B030D-6E8A-4147-A177-3AD203B41FA5}">
                      <a16:colId xmlns:a16="http://schemas.microsoft.com/office/drawing/2014/main" val="20000"/>
                    </a:ext>
                  </a:extLst>
                </a:gridCol>
                <a:gridCol w="2612841">
                  <a:extLst>
                    <a:ext uri="{9D8B030D-6E8A-4147-A177-3AD203B41FA5}">
                      <a16:colId xmlns:a16="http://schemas.microsoft.com/office/drawing/2014/main" val="20001"/>
                    </a:ext>
                  </a:extLst>
                </a:gridCol>
                <a:gridCol w="1983893">
                  <a:extLst>
                    <a:ext uri="{9D8B030D-6E8A-4147-A177-3AD203B41FA5}">
                      <a16:colId xmlns:a16="http://schemas.microsoft.com/office/drawing/2014/main" val="20002"/>
                    </a:ext>
                  </a:extLst>
                </a:gridCol>
                <a:gridCol w="3188649">
                  <a:extLst>
                    <a:ext uri="{9D8B030D-6E8A-4147-A177-3AD203B41FA5}">
                      <a16:colId xmlns:a16="http://schemas.microsoft.com/office/drawing/2014/main" val="20003"/>
                    </a:ext>
                  </a:extLst>
                </a:gridCol>
                <a:gridCol w="2515702">
                  <a:extLst>
                    <a:ext uri="{9D8B030D-6E8A-4147-A177-3AD203B41FA5}">
                      <a16:colId xmlns:a16="http://schemas.microsoft.com/office/drawing/2014/main" val="20004"/>
                    </a:ext>
                  </a:extLst>
                </a:gridCol>
              </a:tblGrid>
              <a:tr h="906156">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a16="http://schemas.microsoft.com/office/drawing/2014/main" val="10000"/>
                  </a:ext>
                </a:extLst>
              </a:tr>
              <a:tr h="1986443">
                <a:tc>
                  <a:txBody>
                    <a:bodyPr/>
                    <a:lstStyle/>
                    <a:p>
                      <a:pPr algn="ctr"/>
                      <a:r>
                        <a:rPr lang="en-US" sz="1600" b="0" dirty="0">
                          <a:latin typeface="Times New Roman" panose="02020603050405020304" pitchFamily="18" charset="0"/>
                          <a:cs typeface="Times New Roman" panose="02020603050405020304" pitchFamily="18" charset="0"/>
                        </a:rPr>
                        <a:t>3</a:t>
                      </a:r>
                    </a:p>
                  </a:txBody>
                  <a:tcPr anchor="ctr"/>
                </a:tc>
                <a:tc>
                  <a:txBody>
                    <a:bodyPr/>
                    <a:lstStyle/>
                    <a:p>
                      <a:pPr algn="ctr"/>
                      <a:r>
                        <a:rPr lang="en-US" sz="1600" b="0" dirty="0">
                          <a:latin typeface="Times New Roman" panose="02020603050405020304" pitchFamily="18" charset="0"/>
                          <a:cs typeface="Times New Roman" panose="02020603050405020304" pitchFamily="18" charset="0"/>
                        </a:rPr>
                        <a:t>2019</a:t>
                      </a:r>
                    </a:p>
                  </a:txBody>
                  <a:tcPr anchor="ctr"/>
                </a:tc>
                <a:tc>
                  <a:txBody>
                    <a:bodyPr/>
                    <a:lstStyle/>
                    <a:p>
                      <a:pPr algn="ctr"/>
                      <a:r>
                        <a:rPr lang="en-US" sz="1600" b="0" dirty="0">
                          <a:latin typeface="Times New Roman" panose="02020603050405020304" pitchFamily="18" charset="0"/>
                          <a:cs typeface="Times New Roman" panose="02020603050405020304" pitchFamily="18" charset="0"/>
                        </a:rPr>
                        <a:t>C. Zhang, P. Patras, and H. Haddadi</a:t>
                      </a:r>
                    </a:p>
                  </a:txBody>
                  <a:tcPr anchor="ctr"/>
                </a:tc>
                <a:tc>
                  <a:txBody>
                    <a:bodyPr/>
                    <a:lstStyle/>
                    <a:p>
                      <a:pPr algn="ctr"/>
                      <a:r>
                        <a:rPr lang="en-US" sz="1600" b="0" dirty="0">
                          <a:latin typeface="Times New Roman" panose="02020603050405020304" pitchFamily="18" charset="0"/>
                          <a:cs typeface="Times New Roman" panose="02020603050405020304" pitchFamily="18" charset="0"/>
                        </a:rPr>
                        <a:t>Deep learning in mobile and wireless networking: A survey</a:t>
                      </a:r>
                    </a:p>
                  </a:txBody>
                  <a:tcPr anchor="ctr"/>
                </a:tc>
                <a:tc>
                  <a:txBody>
                    <a:bodyPr/>
                    <a:lstStyle/>
                    <a:p>
                      <a:pPr algn="ctr"/>
                      <a:r>
                        <a:rPr lang="en-US" sz="1600" b="0" dirty="0">
                          <a:latin typeface="Times New Roman" panose="02020603050405020304" pitchFamily="18" charset="0"/>
                          <a:cs typeface="Times New Roman" panose="02020603050405020304" pitchFamily="18" charset="0"/>
                        </a:rPr>
                        <a:t>The rapid uptake of mobile devices and the rising popularity of mobile applications and services pose unprecedented demands on mobile and wireless networking infrastructure</a:t>
                      </a:r>
                    </a:p>
                  </a:txBody>
                  <a:tcPr anchor="ctr"/>
                </a:tc>
                <a:extLst>
                  <a:ext uri="{0D108BD9-81ED-4DB2-BD59-A6C34878D82A}">
                    <a16:rowId xmlns:a16="http://schemas.microsoft.com/office/drawing/2014/main" val="10001"/>
                  </a:ext>
                </a:extLst>
              </a:tr>
              <a:tr h="1986443">
                <a:tc>
                  <a:txBody>
                    <a:bodyPr/>
                    <a:lstStyle/>
                    <a:p>
                      <a:pPr algn="ctr"/>
                      <a:r>
                        <a:rPr lang="en-US" sz="1600" b="0" dirty="0">
                          <a:latin typeface="Times New Roman" panose="02020603050405020304" pitchFamily="18" charset="0"/>
                          <a:cs typeface="Times New Roman" panose="02020603050405020304" pitchFamily="18" charset="0"/>
                        </a:rPr>
                        <a:t>4.</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2004.</a:t>
                      </a:r>
                    </a:p>
                  </a:txBody>
                  <a:tcPr anchor="ctr"/>
                </a:tc>
                <a:tc>
                  <a:txBody>
                    <a:bodyPr/>
                    <a:lstStyle/>
                    <a:p>
                      <a:pPr algn="ctr"/>
                      <a:r>
                        <a:rPr lang="en-US" sz="1600" b="0" dirty="0">
                          <a:latin typeface="Times New Roman" panose="02020603050405020304" pitchFamily="18" charset="0"/>
                          <a:cs typeface="Times New Roman" panose="02020603050405020304" pitchFamily="18" charset="0"/>
                        </a:rPr>
                        <a:t>Chun-</a:t>
                      </a:r>
                      <a:r>
                        <a:rPr lang="en-US" sz="1600" b="0" dirty="0" err="1">
                          <a:latin typeface="Times New Roman" panose="02020603050405020304" pitchFamily="18" charset="0"/>
                          <a:cs typeface="Times New Roman" panose="02020603050405020304" pitchFamily="18" charset="0"/>
                        </a:rPr>
                        <a:t>Hsin</a:t>
                      </a:r>
                      <a:r>
                        <a:rPr lang="en-US" sz="1600" b="0" dirty="0">
                          <a:latin typeface="Times New Roman" panose="02020603050405020304" pitchFamily="18" charset="0"/>
                          <a:cs typeface="Times New Roman" panose="02020603050405020304" pitchFamily="18" charset="0"/>
                        </a:rPr>
                        <a:t> Wu, Jan-Ming Ho, and D. T. Lee</a:t>
                      </a:r>
                    </a:p>
                  </a:txBody>
                  <a:tcPr anchor="ctr"/>
                </a:tc>
                <a:tc>
                  <a:txBody>
                    <a:bodyPr/>
                    <a:lstStyle/>
                    <a:p>
                      <a:pPr algn="ctr"/>
                      <a:r>
                        <a:rPr lang="en-US" sz="1600" b="0" dirty="0">
                          <a:latin typeface="Times New Roman" panose="02020603050405020304" pitchFamily="18" charset="0"/>
                          <a:cs typeface="Times New Roman" panose="02020603050405020304" pitchFamily="18" charset="0"/>
                        </a:rPr>
                        <a:t>Travel-time prediction with support vector regression</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0" dirty="0">
                          <a:latin typeface="Times New Roman" panose="02020603050405020304" pitchFamily="18" charset="0"/>
                          <a:cs typeface="Times New Roman" panose="02020603050405020304" pitchFamily="18" charset="0"/>
                        </a:rPr>
                        <a:t>Travel time is a fundamental measure in transportation. Accurate travel-time prediction also is crucial to the development of intelligent transportation systems and advanced traveler information systems. </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01617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407" y="1149927"/>
            <a:ext cx="11090743" cy="3422073"/>
          </a:xfrm>
        </p:spPr>
        <p:txBody>
          <a:bodyPr>
            <a:noAutofit/>
          </a:bodyPr>
          <a:lstStyle/>
          <a:p>
            <a:pPr marL="0" indent="0" algn="ctr">
              <a:lnSpc>
                <a:spcPct val="150000"/>
              </a:lnSpc>
              <a:buNone/>
            </a:pPr>
            <a:r>
              <a:rPr lang="en-IN" sz="2400" b="1" dirty="0">
                <a:solidFill>
                  <a:schemeClr val="accent2"/>
                </a:solidFill>
                <a:latin typeface="Times New Roman" pitchFamily="18" charset="0"/>
                <a:cs typeface="Times New Roman" pitchFamily="18" charset="0"/>
              </a:rPr>
              <a:t>EXISTING SYSTEM:</a:t>
            </a:r>
            <a:endParaRPr lang="en-US" sz="2400" b="1" dirty="0">
              <a:solidFill>
                <a:schemeClr val="accent2"/>
              </a:solidFill>
              <a:latin typeface="Times New Roman" pitchFamily="18" charset="0"/>
              <a:cs typeface="Times New Roman" pitchFamily="18" charset="0"/>
            </a:endParaRPr>
          </a:p>
          <a:p>
            <a:pPr marL="0" indent="0" algn="just">
              <a:lnSpc>
                <a:spcPct val="150000"/>
              </a:lnSpc>
              <a:buNone/>
            </a:pPr>
            <a:r>
              <a:rPr lang="en-US" sz="2000" dirty="0">
                <a:latin typeface="Times New Roman" pitchFamily="18" charset="0"/>
                <a:cs typeface="Times New Roman" pitchFamily="18" charset="0"/>
              </a:rPr>
              <a:t>To fully understand just how powerful this traffic congestion problem is, we need to look at it from the very beginning which is traditional way of controlling traffic. Traditional way basically uses, a person should make traffic observations to estimate or provide the clearance to the lane which consists of high count of vehicles. Traditional method later updated by using remotes-controlled system to give the right signal to the lanes. And these practices fail because the persons may not be available at every time at the traffic center. </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407" y="1149927"/>
            <a:ext cx="11090743" cy="5190912"/>
          </a:xfrm>
        </p:spPr>
        <p:txBody>
          <a:bodyPr>
            <a:noAutofit/>
          </a:bodyPr>
          <a:lstStyle/>
          <a:p>
            <a:pPr marL="0" marR="0" indent="0" algn="ctr">
              <a:lnSpc>
                <a:spcPct val="150000"/>
              </a:lnSpc>
              <a:spcBef>
                <a:spcPts val="1200"/>
              </a:spcBef>
              <a:spcAft>
                <a:spcPts val="1000"/>
              </a:spcAft>
              <a:buNone/>
            </a:pPr>
            <a:r>
              <a:rPr lang="en-US" sz="2400" b="1" dirty="0">
                <a:solidFill>
                  <a:schemeClr val="accent2"/>
                </a:solidFill>
                <a:effectLst/>
                <a:latin typeface="Times New Roman" panose="02020603050405020304" pitchFamily="18" charset="0"/>
                <a:ea typeface="Calibri" panose="020F0502020204030204" pitchFamily="34" charset="0"/>
              </a:rPr>
              <a:t>DISADVANTAGES:</a:t>
            </a:r>
            <a:endParaRPr lang="en-US" sz="2400" dirty="0">
              <a:solidFill>
                <a:schemeClr val="accent2"/>
              </a:solidFill>
              <a:effectLst/>
              <a:latin typeface="Times New Roman" panose="02020603050405020304" pitchFamily="18" charset="0"/>
              <a:ea typeface="Calibri" panose="020F0502020204030204" pitchFamily="34" charset="0"/>
            </a:endParaRPr>
          </a:p>
          <a:p>
            <a:pPr marL="0" marR="0" indent="0" algn="just">
              <a:lnSpc>
                <a:spcPct val="150000"/>
              </a:lnSpc>
              <a:buNone/>
            </a:pPr>
            <a:r>
              <a:rPr lang="en-US" sz="20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1. Low Efficiency:</a:t>
            </a:r>
            <a:r>
              <a:rPr lang="en-US" sz="2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The system operates with suboptimal resource utilization, often resulting in sluggish performance and inefficiencies in delivering desired outcomes.</a:t>
            </a:r>
            <a:endParaRPr lang="en-US" sz="2000" dirty="0">
              <a:solidFill>
                <a:srgbClr val="333333"/>
              </a:solidFill>
              <a:effectLst/>
              <a:latin typeface="Times New Roman" panose="02020603050405020304" pitchFamily="18" charset="0"/>
              <a:ea typeface="Times New Roman" panose="02020603050405020304" pitchFamily="18" charset="0"/>
            </a:endParaRPr>
          </a:p>
          <a:p>
            <a:pPr marL="0" marR="0" indent="0" algn="just">
              <a:lnSpc>
                <a:spcPct val="150000"/>
              </a:lnSpc>
              <a:buNone/>
            </a:pPr>
            <a:r>
              <a:rPr lang="en-US" sz="20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2. Time Consuming</a:t>
            </a:r>
            <a:r>
              <a:rPr lang="en-US" sz="2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Requires a substantial amount of time to complete tasks or processes, which may lead to delays or inefficiencies.</a:t>
            </a:r>
            <a:endParaRPr lang="en-US" sz="2000" dirty="0">
              <a:solidFill>
                <a:srgbClr val="333333"/>
              </a:solidFill>
              <a:effectLst/>
              <a:latin typeface="Times New Roman" panose="02020603050405020304" pitchFamily="18" charset="0"/>
              <a:ea typeface="Times New Roman" panose="02020603050405020304" pitchFamily="18" charset="0"/>
            </a:endParaRPr>
          </a:p>
          <a:p>
            <a:pPr marL="0" marR="0" indent="0" algn="just">
              <a:lnSpc>
                <a:spcPct val="150000"/>
              </a:lnSpc>
              <a:buNone/>
            </a:pPr>
            <a:r>
              <a:rPr lang="en-US" sz="20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3. High Complexities:</a:t>
            </a:r>
            <a:r>
              <a:rPr lang="en-US" sz="2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Involves intricate and interconnected elements, demanding specialized knowledge or skills to manage or understand effectively.</a:t>
            </a:r>
            <a:endParaRPr lang="en-US" sz="2000" dirty="0">
              <a:solidFill>
                <a:srgbClr val="333333"/>
              </a:solidFill>
              <a:effectLst/>
              <a:latin typeface="Times New Roman" panose="02020603050405020304" pitchFamily="18" charset="0"/>
              <a:ea typeface="Times New Roman" panose="02020603050405020304" pitchFamily="18" charset="0"/>
            </a:endParaRPr>
          </a:p>
          <a:p>
            <a:pPr marL="0" marR="0" indent="0" algn="just">
              <a:lnSpc>
                <a:spcPct val="150000"/>
              </a:lnSpc>
              <a:buNone/>
            </a:pPr>
            <a:r>
              <a:rPr lang="en-US" sz="20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4. Resources Consuming:</a:t>
            </a:r>
            <a:r>
              <a:rPr lang="en-US" sz="2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Utilizes significant resources, such as computational power, manpower, or financial investment, potentially straining available assets.</a:t>
            </a:r>
            <a:endParaRPr lang="en-US" sz="2000" dirty="0">
              <a:solidFill>
                <a:srgbClr val="333333"/>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934348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979" y="1170813"/>
            <a:ext cx="10746785" cy="4135478"/>
          </a:xfrm>
        </p:spPr>
        <p:txBody>
          <a:bodyPr>
            <a:noAutofit/>
          </a:bodyPr>
          <a:lstStyle/>
          <a:p>
            <a:pPr marL="0" indent="0" algn="ctr">
              <a:lnSpc>
                <a:spcPct val="150000"/>
              </a:lnSpc>
              <a:buNone/>
            </a:pPr>
            <a:r>
              <a:rPr lang="en-IN" sz="2400" b="1" dirty="0">
                <a:solidFill>
                  <a:schemeClr val="accent2"/>
                </a:solidFill>
                <a:latin typeface="Times New Roman" pitchFamily="18" charset="0"/>
                <a:cs typeface="Times New Roman" pitchFamily="18" charset="0"/>
              </a:rPr>
              <a:t>PROPOSED SYSTEM:</a:t>
            </a:r>
            <a:endParaRPr lang="en-US" sz="2400" dirty="0">
              <a:solidFill>
                <a:schemeClr val="accent2"/>
              </a:solidFill>
              <a:latin typeface="Times New Roman" pitchFamily="18" charset="0"/>
              <a:cs typeface="Times New Roman" pitchFamily="18" charset="0"/>
            </a:endParaRPr>
          </a:p>
          <a:p>
            <a:pPr marL="0" indent="0" algn="just">
              <a:lnSpc>
                <a:spcPct val="150000"/>
              </a:lnSpc>
              <a:buNone/>
            </a:pPr>
            <a:r>
              <a:rPr lang="en-US" sz="2000" dirty="0">
                <a:latin typeface="Times New Roman" pitchFamily="18" charset="0"/>
                <a:cs typeface="Times New Roman" pitchFamily="18" charset="0"/>
              </a:rPr>
              <a:t>In the proposed system we are using the Yolo pretrained weights to detect the vehicles in the junctions, X and Y junction analysis we have done in this application. Basically in x junction the vehicles can move in free left and in this we have taken two scenarios like if 1</a:t>
            </a:r>
            <a:r>
              <a:rPr lang="en-US" sz="2000" baseline="30000" dirty="0">
                <a:latin typeface="Times New Roman" panose="02020603050405020304" pitchFamily="18" charset="0"/>
                <a:cs typeface="Times New Roman" panose="02020603050405020304" pitchFamily="18" charset="0"/>
              </a:rPr>
              <a:t>st</a:t>
            </a:r>
            <a:r>
              <a:rPr lang="en-US" sz="2000" dirty="0">
                <a:latin typeface="Times New Roman" panose="02020603050405020304" pitchFamily="18" charset="0"/>
                <a:cs typeface="Times New Roman" panose="02020603050405020304" pitchFamily="18" charset="0"/>
              </a:rPr>
              <a:t> lane has high vehicle count those vehicles can move in free left and straight with 3</a:t>
            </a:r>
            <a:r>
              <a:rPr lang="en-US" sz="2000" baseline="30000" dirty="0">
                <a:latin typeface="Times New Roman" panose="02020603050405020304" pitchFamily="18" charset="0"/>
                <a:cs typeface="Times New Roman" panose="02020603050405020304" pitchFamily="18" charset="0"/>
              </a:rPr>
              <a:t>rd</a:t>
            </a:r>
            <a:r>
              <a:rPr lang="en-US" sz="2000" dirty="0">
                <a:latin typeface="Times New Roman" panose="02020603050405020304" pitchFamily="18" charset="0"/>
                <a:cs typeface="Times New Roman" panose="02020603050405020304" pitchFamily="18" charset="0"/>
              </a:rPr>
              <a:t> lane and also 3</a:t>
            </a:r>
            <a:r>
              <a:rPr lang="en-US" sz="2000" baseline="30000" dirty="0">
                <a:latin typeface="Times New Roman" panose="02020603050405020304" pitchFamily="18" charset="0"/>
                <a:cs typeface="Times New Roman" panose="02020603050405020304" pitchFamily="18" charset="0"/>
              </a:rPr>
              <a:t>rd</a:t>
            </a:r>
            <a:r>
              <a:rPr lang="en-US" sz="2000" dirty="0">
                <a:latin typeface="Times New Roman" panose="02020603050405020304" pitchFamily="18" charset="0"/>
                <a:cs typeface="Times New Roman" panose="02020603050405020304" pitchFamily="18" charset="0"/>
              </a:rPr>
              <a:t> lane can also do the same thing. For 2</a:t>
            </a:r>
            <a:r>
              <a:rPr lang="en-US" sz="2000" baseline="30000" dirty="0">
                <a:latin typeface="Times New Roman" panose="02020603050405020304" pitchFamily="18" charset="0"/>
                <a:cs typeface="Times New Roman" panose="02020603050405020304" pitchFamily="18" charset="0"/>
              </a:rPr>
              <a:t>nd</a:t>
            </a:r>
            <a:r>
              <a:rPr lang="en-US" sz="2000" dirty="0">
                <a:latin typeface="Times New Roman" panose="02020603050405020304" pitchFamily="18" charset="0"/>
                <a:cs typeface="Times New Roman" panose="02020603050405020304" pitchFamily="18" charset="0"/>
              </a:rPr>
              <a:t> and 4</a:t>
            </a:r>
            <a:r>
              <a:rPr lang="en-US" sz="2000" baseline="30000" dirty="0">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lane also follow the same rule. For Y junction it follows on the three conditions, all three lanes follows individual rules like if 1</a:t>
            </a:r>
            <a:r>
              <a:rPr lang="en-US" sz="2000" baseline="30000" dirty="0">
                <a:latin typeface="Times New Roman" panose="02020603050405020304" pitchFamily="18" charset="0"/>
                <a:cs typeface="Times New Roman" panose="02020603050405020304" pitchFamily="18" charset="0"/>
              </a:rPr>
              <a:t>st</a:t>
            </a:r>
            <a:r>
              <a:rPr lang="en-US" sz="2000" dirty="0">
                <a:latin typeface="Times New Roman" panose="02020603050405020304" pitchFamily="18" charset="0"/>
                <a:cs typeface="Times New Roman" panose="02020603050405020304" pitchFamily="18" charset="0"/>
              </a:rPr>
              <a:t> lane has high images it can move free left and right the same thing happen for remaining lanes also.</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40498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979" y="1170813"/>
            <a:ext cx="10746785" cy="4630380"/>
          </a:xfrm>
        </p:spPr>
        <p:txBody>
          <a:bodyPr>
            <a:noAutofit/>
          </a:bodyPr>
          <a:lstStyle/>
          <a:p>
            <a:pPr marL="0" marR="0" indent="0" algn="ctr">
              <a:lnSpc>
                <a:spcPct val="150000"/>
              </a:lnSpc>
              <a:spcBef>
                <a:spcPts val="1200"/>
              </a:spcBef>
              <a:spcAft>
                <a:spcPts val="1000"/>
              </a:spcAft>
              <a:buNone/>
            </a:pPr>
            <a:r>
              <a:rPr lang="en-US" sz="2400" b="1" dirty="0">
                <a:solidFill>
                  <a:schemeClr val="accent2"/>
                </a:solidFill>
                <a:effectLst/>
                <a:latin typeface="Times New Roman" panose="02020603050405020304" pitchFamily="18" charset="0"/>
                <a:ea typeface="Calibri" panose="020F0502020204030204" pitchFamily="34" charset="0"/>
              </a:rPr>
              <a:t>ADVANTAGES</a:t>
            </a:r>
            <a:endParaRPr lang="en-US" sz="2400" dirty="0">
              <a:solidFill>
                <a:schemeClr val="accent2"/>
              </a:solidFill>
              <a:effectLst/>
              <a:latin typeface="Times New Roman" panose="02020603050405020304" pitchFamily="18" charset="0"/>
              <a:ea typeface="Calibri" panose="020F0502020204030204" pitchFamily="34" charset="0"/>
            </a:endParaRPr>
          </a:p>
          <a:p>
            <a:pPr marL="0" marR="0" indent="0" algn="just">
              <a:lnSpc>
                <a:spcPct val="150000"/>
              </a:lnSpc>
              <a:buNone/>
            </a:pPr>
            <a:r>
              <a:rPr lang="en-US" sz="20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1. High Efficiency</a:t>
            </a:r>
            <a:r>
              <a:rPr lang="en-US" sz="2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The system operates with optimal resource utilization, achieving desired outcomes promptly and effectively while minimizing waste, enhancing productivity.</a:t>
            </a:r>
            <a:endParaRPr lang="en-US" sz="2000" dirty="0">
              <a:solidFill>
                <a:srgbClr val="333333"/>
              </a:solidFill>
              <a:effectLst/>
              <a:latin typeface="Times New Roman" panose="02020603050405020304" pitchFamily="18" charset="0"/>
              <a:ea typeface="Times New Roman" panose="02020603050405020304" pitchFamily="18" charset="0"/>
            </a:endParaRPr>
          </a:p>
          <a:p>
            <a:pPr marL="0" marR="0" indent="0" algn="just">
              <a:lnSpc>
                <a:spcPct val="150000"/>
              </a:lnSpc>
              <a:buNone/>
            </a:pPr>
            <a:r>
              <a:rPr lang="en-US" sz="20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2. Time Saving:</a:t>
            </a:r>
            <a:r>
              <a:rPr lang="en-US" sz="2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Tasks are completed quickly, reducing time requirements and streamlining processes for improved efficiency.</a:t>
            </a:r>
            <a:endParaRPr lang="en-US" sz="2000" dirty="0">
              <a:solidFill>
                <a:srgbClr val="333333"/>
              </a:solidFill>
              <a:effectLst/>
              <a:latin typeface="Times New Roman" panose="02020603050405020304" pitchFamily="18" charset="0"/>
              <a:ea typeface="Times New Roman" panose="02020603050405020304" pitchFamily="18" charset="0"/>
            </a:endParaRPr>
          </a:p>
          <a:p>
            <a:pPr marL="0" marR="0" indent="0" algn="just">
              <a:lnSpc>
                <a:spcPct val="150000"/>
              </a:lnSpc>
              <a:buNone/>
            </a:pPr>
            <a:r>
              <a:rPr lang="en-US" sz="20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3. Low Complexities:</a:t>
            </a:r>
            <a:r>
              <a:rPr lang="en-US" sz="2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Involves straightforward and manageable elements, making tasks easy to understand and execute with minimal intricacies or complications.</a:t>
            </a:r>
            <a:endParaRPr lang="en-US" sz="2000" dirty="0">
              <a:solidFill>
                <a:srgbClr val="333333"/>
              </a:solidFill>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1000"/>
              </a:spcAft>
              <a:buNone/>
            </a:pPr>
            <a:endParaRPr lang="en-US" sz="20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9373405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9688" y="451194"/>
            <a:ext cx="3617637" cy="113776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chemeClr val="bg1"/>
                </a:solidFill>
                <a:latin typeface="Times New Roman" panose="02020603050405020304" pitchFamily="18" charset="0"/>
                <a:cs typeface="Times New Roman" panose="02020603050405020304" pitchFamily="18" charset="0"/>
              </a:rPr>
              <a:t>Advantages</a:t>
            </a:r>
            <a:br>
              <a:rPr lang="en-US" altLang="en-US" sz="2400" b="1" dirty="0">
                <a:solidFill>
                  <a:schemeClr val="bg1"/>
                </a:solidFill>
                <a:latin typeface="Times New Roman" panose="02020603050405020304" pitchFamily="18" charset="0"/>
                <a:cs typeface="Times New Roman" panose="02020603050405020304" pitchFamily="18" charset="0"/>
              </a:rPr>
            </a:br>
            <a:r>
              <a:rPr lang="en-US" altLang="en-US" sz="2800" b="1" dirty="0">
                <a:solidFill>
                  <a:schemeClr val="accent2"/>
                </a:solidFill>
                <a:latin typeface="Times New Roman" panose="02020603050405020304" pitchFamily="18" charset="0"/>
                <a:cs typeface="Times New Roman" panose="02020603050405020304" pitchFamily="18" charset="0"/>
              </a:rPr>
              <a:t>FLOW DIAGRAM</a:t>
            </a:r>
            <a:endParaRPr lang="en-US" sz="2400" b="1" dirty="0">
              <a:solidFill>
                <a:schemeClr val="accent2"/>
              </a:solidFill>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532262" y="346364"/>
            <a:ext cx="11124749" cy="57172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endParaRPr lang="en-IN" dirty="0"/>
          </a:p>
        </p:txBody>
      </p:sp>
      <p:pic>
        <p:nvPicPr>
          <p:cNvPr id="7" name="Picture 6"/>
          <p:cNvPicPr/>
          <p:nvPr/>
        </p:nvPicPr>
        <p:blipFill>
          <a:blip r:embed="rId2"/>
          <a:stretch>
            <a:fillRect/>
          </a:stretch>
        </p:blipFill>
        <p:spPr>
          <a:xfrm>
            <a:off x="4858765" y="346364"/>
            <a:ext cx="6511823" cy="6118692"/>
          </a:xfrm>
          <a:prstGeom prst="rect">
            <a:avLst/>
          </a:prstGeom>
        </p:spPr>
      </p:pic>
    </p:spTree>
    <p:extLst>
      <p:ext uri="{BB962C8B-B14F-4D97-AF65-F5344CB8AC3E}">
        <p14:creationId xmlns:p14="http://schemas.microsoft.com/office/powerpoint/2010/main" val="8682696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760966" y="474688"/>
            <a:ext cx="5813407" cy="734291"/>
          </a:xfrm>
        </p:spPr>
        <p:txBody>
          <a:bodyPr>
            <a:noAutofit/>
          </a:bodyPr>
          <a:lstStyle/>
          <a:p>
            <a:r>
              <a:rPr lang="en-US" sz="2400" b="1" dirty="0">
                <a:latin typeface="Times New Roman" panose="02020603050405020304" pitchFamily="18" charset="0"/>
                <a:cs typeface="Times New Roman" panose="02020603050405020304" pitchFamily="18" charset="0"/>
              </a:rPr>
              <a:t>HARDWARE AND SOFTWARE REQUIREMENTS:</a:t>
            </a:r>
          </a:p>
        </p:txBody>
      </p:sp>
      <p:sp>
        <p:nvSpPr>
          <p:cNvPr id="5" name="Content Placeholder 2"/>
          <p:cNvSpPr>
            <a:spLocks noGrp="1"/>
          </p:cNvSpPr>
          <p:nvPr>
            <p:ph idx="1"/>
          </p:nvPr>
        </p:nvSpPr>
        <p:spPr>
          <a:xfrm>
            <a:off x="1168809" y="1690688"/>
            <a:ext cx="8825659" cy="3823421"/>
          </a:xfrm>
        </p:spPr>
        <p:txBody>
          <a:bodyPr>
            <a:normAutofit/>
          </a:bodyPr>
          <a:lstStyle/>
          <a:p>
            <a:pPr marL="0" indent="0">
              <a:buNone/>
            </a:pPr>
            <a:r>
              <a:rPr lang="en-IN" sz="2400" b="1" dirty="0">
                <a:latin typeface="Times New Roman" pitchFamily="18" charset="0"/>
                <a:cs typeface="Times New Roman" pitchFamily="18" charset="0"/>
              </a:rPr>
              <a:t>H/W SPECIFICATIONS:</a:t>
            </a:r>
            <a:endParaRPr lang="en-US" sz="2400" b="1" dirty="0">
              <a:latin typeface="Times New Roman" pitchFamily="18" charset="0"/>
              <a:cs typeface="Times New Roman" pitchFamily="18" charset="0"/>
            </a:endParaRPr>
          </a:p>
          <a:p>
            <a:pPr lvl="0"/>
            <a:r>
              <a:rPr lang="en-IN" sz="2000" dirty="0">
                <a:latin typeface="Times New Roman" pitchFamily="18" charset="0"/>
                <a:cs typeface="Times New Roman" pitchFamily="18" charset="0"/>
              </a:rPr>
              <a:t>Processor            	                 - I3/Intel Processor</a:t>
            </a:r>
            <a:endParaRPr lang="en-US" sz="2000" b="1" dirty="0">
              <a:latin typeface="Times New Roman" pitchFamily="18" charset="0"/>
              <a:cs typeface="Times New Roman" pitchFamily="18" charset="0"/>
            </a:endParaRPr>
          </a:p>
          <a:p>
            <a:pPr lvl="0"/>
            <a:r>
              <a:rPr lang="en-IN" sz="2000" dirty="0">
                <a:latin typeface="Times New Roman" pitchFamily="18" charset="0"/>
                <a:cs typeface="Times New Roman" pitchFamily="18" charset="0"/>
              </a:rPr>
              <a:t>RAM                                       - 4GB (min)</a:t>
            </a:r>
            <a:endParaRPr lang="en-US" sz="2000" b="1"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Hard Disk                                - 128 GB</a:t>
            </a:r>
          </a:p>
          <a:p>
            <a:pPr lvl="0"/>
            <a:r>
              <a:rPr lang="en-US" sz="2000" dirty="0">
                <a:latin typeface="Times New Roman" pitchFamily="18" charset="0"/>
                <a:cs typeface="Times New Roman" pitchFamily="18" charset="0"/>
              </a:rPr>
              <a:t>Key Board                               - Standard Windows Keyboard</a:t>
            </a:r>
          </a:p>
          <a:p>
            <a:pPr lvl="0"/>
            <a:r>
              <a:rPr lang="en-US" sz="2000" dirty="0">
                <a:latin typeface="Times New Roman" pitchFamily="18" charset="0"/>
                <a:cs typeface="Times New Roman" pitchFamily="18" charset="0"/>
              </a:rPr>
              <a:t>Mouse                                      - Two or Three Button Mouse</a:t>
            </a:r>
          </a:p>
          <a:p>
            <a:pPr lvl="0"/>
            <a:r>
              <a:rPr lang="en-US" sz="2000" dirty="0">
                <a:latin typeface="Times New Roman" pitchFamily="18" charset="0"/>
                <a:cs typeface="Times New Roman" pitchFamily="18" charset="0"/>
              </a:rPr>
              <a:t>Monitor                                    - Any</a:t>
            </a:r>
          </a:p>
          <a:p>
            <a:pPr marL="0" indent="0" algn="just">
              <a:lnSpc>
                <a:spcPct val="150000"/>
              </a:lnSpc>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7942138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1015" y="1977191"/>
            <a:ext cx="8772788" cy="2903618"/>
          </a:xfrm>
        </p:spPr>
        <p:txBody>
          <a:bodyPr>
            <a:normAutofit/>
          </a:bodyPr>
          <a:lstStyle/>
          <a:p>
            <a:pPr marL="0" indent="0">
              <a:buNone/>
            </a:pPr>
            <a:r>
              <a:rPr lang="en-IN" sz="2000" b="1" dirty="0">
                <a:latin typeface="Times New Roman" pitchFamily="18" charset="0"/>
                <a:cs typeface="Times New Roman" pitchFamily="18" charset="0"/>
              </a:rPr>
              <a:t>S/W SPECIFICATIONS:</a:t>
            </a:r>
            <a:endParaRPr lang="en-US"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Operating System             	     :   Windows 7+</a:t>
            </a:r>
          </a:p>
          <a:p>
            <a:pPr lvl="0"/>
            <a:r>
              <a:rPr lang="en-US" sz="2000" dirty="0">
                <a:latin typeface="Times New Roman" pitchFamily="18" charset="0"/>
                <a:cs typeface="Times New Roman" pitchFamily="18" charset="0"/>
              </a:rPr>
              <a:t>Server side Script             	      :   Python 3.6+</a:t>
            </a:r>
          </a:p>
          <a:p>
            <a:pPr lvl="0"/>
            <a:r>
              <a:rPr lang="en-US" sz="2000" dirty="0">
                <a:latin typeface="Times New Roman" pitchFamily="18" charset="0"/>
                <a:cs typeface="Times New Roman" pitchFamily="18" charset="0"/>
              </a:rPr>
              <a:t>IDE				                     :   PyCharm</a:t>
            </a:r>
          </a:p>
          <a:p>
            <a:pPr lvl="0"/>
            <a:r>
              <a:rPr lang="en-US" sz="2000" dirty="0">
                <a:latin typeface="Times New Roman" pitchFamily="18" charset="0"/>
                <a:cs typeface="Times New Roman" pitchFamily="18" charset="0"/>
              </a:rPr>
              <a:t>Libraries Used		              :   Pandas, Numpy, PILLOW, Keras,</a:t>
            </a:r>
            <a:r>
              <a:rPr lang="en-US" dirty="0">
                <a:effectLst/>
                <a:latin typeface="Times New Roman" panose="02020603050405020304" pitchFamily="18" charset="0"/>
                <a:ea typeface="Calibri" panose="020F0502020204030204" pitchFamily="34" charset="0"/>
              </a:rPr>
              <a:t>Yolo</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2083095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287186" y="255382"/>
            <a:ext cx="3402768" cy="629587"/>
          </a:xfrm>
          <a:prstGeom prst="rect">
            <a:avLst/>
          </a:prstGeom>
        </p:spPr>
        <p:txBody>
          <a:bodyPr vert="horz" lIns="91440" tIns="45720" rIns="91440" bIns="45720" rtlCol="0" anchor="t">
            <a:normAutofit fontScale="62500" lnSpcReduction="2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chemeClr val="bg1"/>
                </a:solidFill>
                <a:latin typeface="Times New Roman" panose="02020603050405020304" pitchFamily="18" charset="0"/>
                <a:cs typeface="Times New Roman" panose="02020603050405020304" pitchFamily="18" charset="0"/>
              </a:rPr>
              <a:t>ADVANTAGES</a:t>
            </a:r>
            <a:br>
              <a:rPr lang="en-US" altLang="en-US" sz="2400" b="1" dirty="0">
                <a:solidFill>
                  <a:schemeClr val="bg1"/>
                </a:solidFill>
                <a:latin typeface="Times New Roman" panose="02020603050405020304" pitchFamily="18" charset="0"/>
                <a:cs typeface="Times New Roman" panose="02020603050405020304" pitchFamily="18" charset="0"/>
              </a:rPr>
            </a:br>
            <a:r>
              <a:rPr lang="en-US" altLang="en-US" sz="4000" b="1" dirty="0">
                <a:solidFill>
                  <a:schemeClr val="accent2"/>
                </a:solidFill>
                <a:latin typeface="Times New Roman" panose="02020603050405020304" pitchFamily="18" charset="0"/>
                <a:cs typeface="Times New Roman" panose="02020603050405020304" pitchFamily="18" charset="0"/>
              </a:rPr>
              <a:t>ARCHITECTURE</a:t>
            </a:r>
            <a:endParaRPr lang="en-US" sz="4000" b="1" dirty="0">
              <a:solidFill>
                <a:schemeClr val="accent2"/>
              </a:solidFill>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532262" y="346364"/>
            <a:ext cx="11124749" cy="57172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endParaRPr lang="en-IN" dirty="0"/>
          </a:p>
        </p:txBody>
      </p:sp>
      <p:pic>
        <p:nvPicPr>
          <p:cNvPr id="3" name="Picture 2">
            <a:extLst>
              <a:ext uri="{FF2B5EF4-FFF2-40B4-BE49-F238E27FC236}">
                <a16:creationId xmlns:a16="http://schemas.microsoft.com/office/drawing/2014/main" id="{614760FB-BDE2-4AA0-B5B8-D9E48F180FB1}"/>
              </a:ext>
            </a:extLst>
          </p:cNvPr>
          <p:cNvPicPr>
            <a:picLocks noChangeAspect="1"/>
          </p:cNvPicPr>
          <p:nvPr/>
        </p:nvPicPr>
        <p:blipFill>
          <a:blip r:embed="rId2"/>
          <a:stretch>
            <a:fillRect/>
          </a:stretch>
        </p:blipFill>
        <p:spPr>
          <a:xfrm>
            <a:off x="2972199" y="1198172"/>
            <a:ext cx="6597375" cy="5313464"/>
          </a:xfrm>
          <a:prstGeom prst="rect">
            <a:avLst/>
          </a:prstGeom>
        </p:spPr>
      </p:pic>
    </p:spTree>
    <p:extLst>
      <p:ext uri="{BB962C8B-B14F-4D97-AF65-F5344CB8AC3E}">
        <p14:creationId xmlns:p14="http://schemas.microsoft.com/office/powerpoint/2010/main" val="26789287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5416062" y="402597"/>
            <a:ext cx="1209821" cy="352686"/>
          </a:xfrm>
          <a:prstGeom prst="rect">
            <a:avLst/>
          </a:prstGeom>
        </p:spPr>
        <p:txBody>
          <a:bodyPr vert="horz" lIns="91440" tIns="45720" rIns="91440" bIns="45720" rtlCol="0" anchor="t">
            <a:normAutofit fontScale="2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                            </a:t>
            </a:r>
            <a:r>
              <a:rPr lang="en-US" sz="9600" b="1" dirty="0">
                <a:solidFill>
                  <a:schemeClr val="accent6"/>
                </a:solidFill>
                <a:latin typeface="Times New Roman" panose="02020603050405020304" pitchFamily="18" charset="0"/>
                <a:cs typeface="Times New Roman" panose="02020603050405020304" pitchFamily="18" charset="0"/>
              </a:rPr>
              <a:t>INDEX</a:t>
            </a:r>
            <a:endParaRPr lang="en-US" b="1" dirty="0">
              <a:solidFill>
                <a:schemeClr val="accent6"/>
              </a:solidFill>
              <a:latin typeface="Times New Roman" panose="02020603050405020304" pitchFamily="18" charset="0"/>
              <a:cs typeface="Times New Roman" panose="02020603050405020304" pitchFamily="18" charset="0"/>
            </a:endParaRPr>
          </a:p>
        </p:txBody>
      </p:sp>
      <p:sp>
        <p:nvSpPr>
          <p:cNvPr id="3" name="Content Placeholder 2"/>
          <p:cNvSpPr txBox="1"/>
          <p:nvPr/>
        </p:nvSpPr>
        <p:spPr>
          <a:xfrm>
            <a:off x="1244184" y="1085895"/>
            <a:ext cx="4171878" cy="5602193"/>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Abstract</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Objective of project</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Problem Statement</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Scope &amp; Motivation</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Introduction</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Literature survey</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Existing Method</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Disadvantages</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Proposed method</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Advantages</a:t>
            </a:r>
            <a:endParaRPr lang="en-US" sz="20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768350" lvl="2" indent="0">
              <a:lnSpc>
                <a:spcPct val="170000"/>
              </a:lnSpc>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p>
        </p:txBody>
      </p:sp>
      <p:sp>
        <p:nvSpPr>
          <p:cNvPr id="4" name="Content Placeholder 2"/>
          <p:cNvSpPr txBox="1"/>
          <p:nvPr/>
        </p:nvSpPr>
        <p:spPr>
          <a:xfrm>
            <a:off x="6096000" y="1085895"/>
            <a:ext cx="5485396" cy="545826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Project Flow	</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Hardware and Software Requirements</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Architecture</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Modules</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algorithm</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UMLS</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Conclusion </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Future Enhancement </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References</a:t>
            </a:r>
          </a:p>
          <a:p>
            <a:pPr>
              <a:buFont typeface="Wingdings" panose="05000000000000000000" pitchFamily="2" charset="2"/>
              <a:buChar char="v"/>
            </a:pP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387" y="194871"/>
            <a:ext cx="2317187" cy="494676"/>
          </a:xfrm>
        </p:spPr>
        <p:txBody>
          <a:bodyPr>
            <a:normAutofit fontScale="90000"/>
          </a:bodyPr>
          <a:lstStyle/>
          <a:p>
            <a:r>
              <a:rPr lang="en-IN" sz="2800" b="1" dirty="0">
                <a:latin typeface="Times New Roman" panose="02020603050405020304" pitchFamily="18" charset="0"/>
                <a:cs typeface="Times New Roman" panose="02020603050405020304" pitchFamily="18" charset="0"/>
              </a:rPr>
              <a:t>MODULES </a:t>
            </a:r>
          </a:p>
        </p:txBody>
      </p:sp>
      <p:sp>
        <p:nvSpPr>
          <p:cNvPr id="3" name="Content Placeholder 2"/>
          <p:cNvSpPr>
            <a:spLocks noGrp="1"/>
          </p:cNvSpPr>
          <p:nvPr>
            <p:ph idx="1"/>
          </p:nvPr>
        </p:nvSpPr>
        <p:spPr>
          <a:xfrm>
            <a:off x="514065" y="1058265"/>
            <a:ext cx="11163869" cy="5102694"/>
          </a:xfrm>
        </p:spPr>
        <p:txBody>
          <a:bodyPr>
            <a:noAutofit/>
          </a:bodyPr>
          <a:lstStyle/>
          <a:p>
            <a:pPr marL="0" marR="0" algn="just">
              <a:lnSpc>
                <a:spcPct val="150000"/>
              </a:lnSpc>
              <a:spcBef>
                <a:spcPts val="1200"/>
              </a:spcBef>
              <a:spcAft>
                <a:spcPts val="1000"/>
              </a:spcAft>
            </a:pPr>
            <a:r>
              <a:rPr lang="en-US" sz="2000" b="1" dirty="0">
                <a:solidFill>
                  <a:srgbClr val="333333"/>
                </a:solidFill>
                <a:effectLst/>
                <a:latin typeface="Times New Roman" panose="02020603050405020304" pitchFamily="18" charset="0"/>
                <a:ea typeface="Calibri" panose="020F0502020204030204" pitchFamily="34" charset="0"/>
              </a:rPr>
              <a:t>1. System</a:t>
            </a:r>
            <a:endParaRPr lang="en-US" sz="2000" dirty="0">
              <a:solidFill>
                <a:srgbClr val="333333"/>
              </a:solidFill>
              <a:effectLst/>
              <a:latin typeface="Times New Roman" panose="02020603050405020304" pitchFamily="18" charset="0"/>
              <a:ea typeface="Calibri" panose="020F0502020204030204" pitchFamily="34" charset="0"/>
            </a:endParaRPr>
          </a:p>
          <a:p>
            <a:pPr marL="0" marR="0" algn="just">
              <a:lnSpc>
                <a:spcPct val="150000"/>
              </a:lnSpc>
              <a:spcBef>
                <a:spcPts val="1200"/>
              </a:spcBef>
              <a:spcAft>
                <a:spcPts val="1000"/>
              </a:spcAft>
            </a:pPr>
            <a:r>
              <a:rPr lang="en-US" sz="2000" b="1" dirty="0">
                <a:solidFill>
                  <a:srgbClr val="333333"/>
                </a:solidFill>
                <a:effectLst/>
                <a:latin typeface="Times New Roman" panose="02020603050405020304" pitchFamily="18" charset="0"/>
                <a:ea typeface="Calibri" panose="020F0502020204030204" pitchFamily="34" charset="0"/>
              </a:rPr>
              <a:t>1.1 Receive Images:</a:t>
            </a:r>
            <a:endParaRPr lang="en-US" sz="2000" dirty="0">
              <a:solidFill>
                <a:srgbClr val="333333"/>
              </a:solidFill>
              <a:effectLst/>
              <a:latin typeface="Times New Roman" panose="02020603050405020304" pitchFamily="18" charset="0"/>
              <a:ea typeface="Calibri" panose="020F0502020204030204" pitchFamily="34" charset="0"/>
            </a:endParaRPr>
          </a:p>
          <a:p>
            <a:pPr marL="0" marR="0" algn="just">
              <a:lnSpc>
                <a:spcPct val="150000"/>
              </a:lnSpc>
              <a:spcBef>
                <a:spcPts val="1200"/>
              </a:spcBef>
              <a:spcAft>
                <a:spcPts val="1000"/>
              </a:spcAft>
            </a:pPr>
            <a:r>
              <a:rPr lang="en-US" sz="2000" dirty="0">
                <a:solidFill>
                  <a:srgbClr val="333333"/>
                </a:solidFill>
                <a:effectLst/>
                <a:latin typeface="Times New Roman" panose="02020603050405020304" pitchFamily="18" charset="0"/>
                <a:ea typeface="Calibri" panose="020F0502020204030204" pitchFamily="34" charset="0"/>
              </a:rPr>
              <a:t>The system will receive images from user.</a:t>
            </a:r>
          </a:p>
          <a:p>
            <a:pPr marL="0" marR="0" algn="just">
              <a:lnSpc>
                <a:spcPct val="150000"/>
              </a:lnSpc>
              <a:spcBef>
                <a:spcPts val="1200"/>
              </a:spcBef>
              <a:spcAft>
                <a:spcPts val="1000"/>
              </a:spcAft>
            </a:pPr>
            <a:r>
              <a:rPr lang="en-US" sz="2000" b="1" dirty="0">
                <a:solidFill>
                  <a:srgbClr val="333333"/>
                </a:solidFill>
                <a:effectLst/>
                <a:latin typeface="Times New Roman" panose="02020603050405020304" pitchFamily="18" charset="0"/>
                <a:ea typeface="Calibri" panose="020F0502020204030204" pitchFamily="34" charset="0"/>
              </a:rPr>
              <a:t>1.2 Pre-processing:</a:t>
            </a:r>
            <a:endParaRPr lang="en-US" sz="2000" dirty="0">
              <a:solidFill>
                <a:srgbClr val="333333"/>
              </a:solidFill>
              <a:effectLst/>
              <a:latin typeface="Times New Roman" panose="02020603050405020304" pitchFamily="18" charset="0"/>
              <a:ea typeface="Calibri" panose="020F0502020204030204" pitchFamily="34" charset="0"/>
            </a:endParaRPr>
          </a:p>
          <a:p>
            <a:pPr marL="0" marR="0" algn="just">
              <a:lnSpc>
                <a:spcPct val="150000"/>
              </a:lnSpc>
              <a:spcBef>
                <a:spcPts val="1200"/>
              </a:spcBef>
              <a:spcAft>
                <a:spcPts val="1000"/>
              </a:spcAft>
            </a:pPr>
            <a:r>
              <a:rPr lang="en-US" sz="2000" dirty="0">
                <a:solidFill>
                  <a:srgbClr val="333333"/>
                </a:solidFill>
                <a:effectLst/>
                <a:latin typeface="Times New Roman" panose="02020603050405020304" pitchFamily="18" charset="0"/>
                <a:ea typeface="Calibri" panose="020F0502020204030204" pitchFamily="34" charset="0"/>
              </a:rPr>
              <a:t>The system will perform pre-processing on the uploaded images.</a:t>
            </a:r>
          </a:p>
          <a:p>
            <a:pPr marL="0" marR="0" algn="just">
              <a:lnSpc>
                <a:spcPct val="150000"/>
              </a:lnSpc>
              <a:spcBef>
                <a:spcPts val="1200"/>
              </a:spcBef>
              <a:spcAft>
                <a:spcPts val="1000"/>
              </a:spcAft>
            </a:pPr>
            <a:r>
              <a:rPr lang="en-US" sz="2000" b="1" dirty="0">
                <a:solidFill>
                  <a:srgbClr val="333333"/>
                </a:solidFill>
                <a:effectLst/>
                <a:latin typeface="Times New Roman" panose="02020603050405020304" pitchFamily="18" charset="0"/>
                <a:ea typeface="Calibri" panose="020F0502020204030204" pitchFamily="34" charset="0"/>
              </a:rPr>
              <a:t>1.3 Detects Vehicles count:</a:t>
            </a:r>
            <a:endParaRPr lang="en-US" sz="2000" dirty="0">
              <a:solidFill>
                <a:srgbClr val="333333"/>
              </a:solidFill>
              <a:effectLst/>
              <a:latin typeface="Times New Roman" panose="02020603050405020304" pitchFamily="18" charset="0"/>
              <a:ea typeface="Calibri" panose="020F0502020204030204" pitchFamily="34" charset="0"/>
            </a:endParaRPr>
          </a:p>
          <a:p>
            <a:pPr marL="0" marR="0" algn="just">
              <a:lnSpc>
                <a:spcPct val="150000"/>
              </a:lnSpc>
              <a:spcBef>
                <a:spcPts val="1200"/>
              </a:spcBef>
              <a:spcAft>
                <a:spcPts val="1000"/>
              </a:spcAft>
            </a:pPr>
            <a:r>
              <a:rPr lang="en-US" sz="2000" dirty="0">
                <a:solidFill>
                  <a:srgbClr val="333333"/>
                </a:solidFill>
                <a:effectLst/>
                <a:latin typeface="Times New Roman" panose="02020603050405020304" pitchFamily="18" charset="0"/>
                <a:ea typeface="Calibri" panose="020F0502020204030204" pitchFamily="34" charset="0"/>
              </a:rPr>
              <a:t>The system will detect the vehicle counts</a:t>
            </a:r>
          </a:p>
        </p:txBody>
      </p:sp>
    </p:spTree>
    <p:extLst>
      <p:ext uri="{BB962C8B-B14F-4D97-AF65-F5344CB8AC3E}">
        <p14:creationId xmlns:p14="http://schemas.microsoft.com/office/powerpoint/2010/main" val="29396989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7318" y="389744"/>
            <a:ext cx="11637364" cy="6295869"/>
          </a:xfrm>
        </p:spPr>
        <p:txBody>
          <a:bodyPr>
            <a:noAutofit/>
          </a:bodyPr>
          <a:lstStyle/>
          <a:p>
            <a:pPr marL="0" marR="0" algn="just">
              <a:lnSpc>
                <a:spcPct val="150000"/>
              </a:lnSpc>
              <a:spcBef>
                <a:spcPts val="1200"/>
              </a:spcBef>
              <a:spcAft>
                <a:spcPts val="1000"/>
              </a:spcAft>
            </a:pPr>
            <a:r>
              <a:rPr lang="en-US" sz="2000" b="1" dirty="0">
                <a:solidFill>
                  <a:srgbClr val="333333"/>
                </a:solidFill>
                <a:effectLst/>
                <a:latin typeface="Times New Roman" panose="02020603050405020304" pitchFamily="18" charset="0"/>
                <a:ea typeface="Calibri" panose="020F0502020204030204" pitchFamily="34" charset="0"/>
              </a:rPr>
              <a:t>1.4 Gives green signal:</a:t>
            </a:r>
            <a:endParaRPr lang="en-US" sz="2000" dirty="0">
              <a:solidFill>
                <a:srgbClr val="333333"/>
              </a:solidFill>
              <a:effectLst/>
              <a:latin typeface="Times New Roman" panose="02020603050405020304" pitchFamily="18" charset="0"/>
              <a:ea typeface="Calibri" panose="020F0502020204030204" pitchFamily="34" charset="0"/>
            </a:endParaRPr>
          </a:p>
          <a:p>
            <a:pPr marL="0" marR="0" algn="just">
              <a:lnSpc>
                <a:spcPct val="150000"/>
              </a:lnSpc>
              <a:spcBef>
                <a:spcPts val="1200"/>
              </a:spcBef>
              <a:spcAft>
                <a:spcPts val="1000"/>
              </a:spcAft>
            </a:pPr>
            <a:r>
              <a:rPr lang="en-US" sz="2000" dirty="0">
                <a:solidFill>
                  <a:srgbClr val="333333"/>
                </a:solidFill>
                <a:effectLst/>
                <a:latin typeface="Times New Roman" panose="02020603050405020304" pitchFamily="18" charset="0"/>
                <a:ea typeface="Calibri" panose="020F0502020204030204" pitchFamily="34" charset="0"/>
              </a:rPr>
              <a:t>The system then clears the traffic by giving green signal.</a:t>
            </a:r>
            <a:endParaRPr lang="en-US" sz="2000" b="1" dirty="0">
              <a:solidFill>
                <a:srgbClr val="333333"/>
              </a:solidFill>
              <a:effectLst/>
              <a:latin typeface="Times New Roman" panose="02020603050405020304" pitchFamily="18" charset="0"/>
              <a:ea typeface="Calibri" panose="020F0502020204030204" pitchFamily="34" charset="0"/>
            </a:endParaRPr>
          </a:p>
          <a:p>
            <a:pPr marL="0" marR="0" algn="just">
              <a:lnSpc>
                <a:spcPct val="150000"/>
              </a:lnSpc>
              <a:spcBef>
                <a:spcPts val="1200"/>
              </a:spcBef>
              <a:spcAft>
                <a:spcPts val="1000"/>
              </a:spcAft>
            </a:pPr>
            <a:r>
              <a:rPr lang="en-US" sz="2000" b="1" dirty="0">
                <a:solidFill>
                  <a:srgbClr val="333333"/>
                </a:solidFill>
                <a:effectLst/>
                <a:latin typeface="Times New Roman" panose="02020603050405020304" pitchFamily="18" charset="0"/>
                <a:ea typeface="Calibri" panose="020F0502020204030204" pitchFamily="34" charset="0"/>
              </a:rPr>
              <a:t>2. User </a:t>
            </a:r>
            <a:endParaRPr lang="en-US" sz="2000" dirty="0">
              <a:solidFill>
                <a:srgbClr val="333333"/>
              </a:solidFill>
              <a:effectLst/>
              <a:latin typeface="Times New Roman" panose="02020603050405020304" pitchFamily="18" charset="0"/>
              <a:ea typeface="Calibri" panose="020F0502020204030204" pitchFamily="34" charset="0"/>
            </a:endParaRPr>
          </a:p>
          <a:p>
            <a:pPr marL="0" marR="0" algn="just">
              <a:lnSpc>
                <a:spcPct val="150000"/>
              </a:lnSpc>
              <a:spcBef>
                <a:spcPts val="1200"/>
              </a:spcBef>
              <a:spcAft>
                <a:spcPts val="1000"/>
              </a:spcAft>
            </a:pPr>
            <a:r>
              <a:rPr lang="en-US" sz="2000" b="1" dirty="0">
                <a:solidFill>
                  <a:srgbClr val="333333"/>
                </a:solidFill>
                <a:effectLst/>
                <a:latin typeface="Times New Roman" panose="02020603050405020304" pitchFamily="18" charset="0"/>
                <a:ea typeface="Calibri" panose="020F0502020204030204" pitchFamily="34" charset="0"/>
              </a:rPr>
              <a:t>2.1 Upload Images:</a:t>
            </a:r>
            <a:endParaRPr lang="en-US" sz="2000" dirty="0">
              <a:solidFill>
                <a:srgbClr val="333333"/>
              </a:solidFill>
              <a:effectLst/>
              <a:latin typeface="Times New Roman" panose="02020603050405020304" pitchFamily="18" charset="0"/>
              <a:ea typeface="Calibri" panose="020F0502020204030204" pitchFamily="34" charset="0"/>
            </a:endParaRPr>
          </a:p>
          <a:p>
            <a:pPr marL="342900" marR="0" lvl="0" indent="-342900" algn="just">
              <a:lnSpc>
                <a:spcPct val="150000"/>
              </a:lnSpc>
              <a:spcBef>
                <a:spcPts val="1200"/>
              </a:spcBef>
              <a:spcAft>
                <a:spcPts val="0"/>
              </a:spcAft>
              <a:buFont typeface="+mj-lt"/>
              <a:buAutoNum type="alphaLcPeriod"/>
            </a:pPr>
            <a:r>
              <a:rPr lang="en-US" sz="2000" dirty="0">
                <a:solidFill>
                  <a:srgbClr val="333333"/>
                </a:solidFill>
                <a:effectLst/>
                <a:latin typeface="Times New Roman" panose="02020603050405020304" pitchFamily="18" charset="0"/>
                <a:ea typeface="Calibri" panose="020F0502020204030204" pitchFamily="34" charset="0"/>
              </a:rPr>
              <a:t>Upload image-1</a:t>
            </a:r>
          </a:p>
          <a:p>
            <a:pPr marL="342900" marR="0" lvl="0" indent="-342900" algn="just">
              <a:lnSpc>
                <a:spcPct val="150000"/>
              </a:lnSpc>
              <a:spcBef>
                <a:spcPts val="1200"/>
              </a:spcBef>
              <a:spcAft>
                <a:spcPts val="0"/>
              </a:spcAft>
              <a:buFont typeface="+mj-lt"/>
              <a:buAutoNum type="alphaLcPeriod"/>
            </a:pPr>
            <a:r>
              <a:rPr lang="en-US" sz="2000" dirty="0">
                <a:solidFill>
                  <a:srgbClr val="333333"/>
                </a:solidFill>
                <a:effectLst/>
                <a:latin typeface="Times New Roman" panose="02020603050405020304" pitchFamily="18" charset="0"/>
                <a:ea typeface="Calibri" panose="020F0502020204030204" pitchFamily="34" charset="0"/>
              </a:rPr>
              <a:t>Upload image-2</a:t>
            </a:r>
          </a:p>
          <a:p>
            <a:pPr marL="342900" marR="0" lvl="0" indent="-342900" algn="just">
              <a:lnSpc>
                <a:spcPct val="150000"/>
              </a:lnSpc>
              <a:spcBef>
                <a:spcPts val="1200"/>
              </a:spcBef>
              <a:spcAft>
                <a:spcPts val="0"/>
              </a:spcAft>
              <a:buFont typeface="+mj-lt"/>
              <a:buAutoNum type="alphaLcPeriod"/>
            </a:pPr>
            <a:r>
              <a:rPr lang="en-US" sz="2000" dirty="0">
                <a:solidFill>
                  <a:srgbClr val="333333"/>
                </a:solidFill>
                <a:effectLst/>
                <a:latin typeface="Times New Roman" panose="02020603050405020304" pitchFamily="18" charset="0"/>
                <a:ea typeface="Calibri" panose="020F0502020204030204" pitchFamily="34" charset="0"/>
              </a:rPr>
              <a:t>Upload image-3</a:t>
            </a:r>
          </a:p>
          <a:p>
            <a:pPr marL="342900" marR="0" lvl="0" indent="-342900" algn="just">
              <a:lnSpc>
                <a:spcPct val="150000"/>
              </a:lnSpc>
              <a:spcBef>
                <a:spcPts val="1200"/>
              </a:spcBef>
              <a:spcAft>
                <a:spcPts val="1000"/>
              </a:spcAft>
              <a:buFont typeface="+mj-lt"/>
              <a:buAutoNum type="alphaLcPeriod"/>
            </a:pPr>
            <a:r>
              <a:rPr lang="en-US" sz="2000" dirty="0">
                <a:solidFill>
                  <a:srgbClr val="333333"/>
                </a:solidFill>
                <a:effectLst/>
                <a:latin typeface="Times New Roman" panose="02020603050405020304" pitchFamily="18" charset="0"/>
                <a:ea typeface="Calibri" panose="020F0502020204030204" pitchFamily="34" charset="0"/>
              </a:rPr>
              <a:t>Upload image-4</a:t>
            </a:r>
          </a:p>
          <a:p>
            <a:pPr marL="0" marR="0" algn="just">
              <a:lnSpc>
                <a:spcPct val="150000"/>
              </a:lnSpc>
              <a:spcBef>
                <a:spcPts val="1200"/>
              </a:spcBef>
              <a:spcAft>
                <a:spcPts val="1000"/>
              </a:spcAft>
            </a:pPr>
            <a:r>
              <a:rPr lang="en-US" sz="2000" b="1" dirty="0">
                <a:solidFill>
                  <a:srgbClr val="333333"/>
                </a:solidFill>
                <a:effectLst/>
                <a:latin typeface="Times New Roman" panose="02020603050405020304" pitchFamily="18" charset="0"/>
                <a:ea typeface="Calibri" panose="020F0502020204030204" pitchFamily="34" charset="0"/>
              </a:rPr>
              <a:t>2.2 View Results:</a:t>
            </a:r>
            <a:r>
              <a:rPr lang="en-US" sz="2000" b="1" dirty="0">
                <a:solidFill>
                  <a:srgbClr val="333333"/>
                </a:solidFill>
                <a:latin typeface="Times New Roman" panose="02020603050405020304" pitchFamily="18" charset="0"/>
                <a:ea typeface="Calibri" panose="020F0502020204030204" pitchFamily="34" charset="0"/>
              </a:rPr>
              <a:t>   </a:t>
            </a:r>
            <a:r>
              <a:rPr lang="en-US" sz="2000" dirty="0">
                <a:solidFill>
                  <a:srgbClr val="333333"/>
                </a:solidFill>
                <a:effectLst/>
                <a:latin typeface="Times New Roman" panose="02020603050405020304" pitchFamily="18" charset="0"/>
                <a:ea typeface="Calibri" panose="020F0502020204030204" pitchFamily="34" charset="0"/>
              </a:rPr>
              <a:t>Clear the lane which has highest vehicle count by simply giving green signal.</a:t>
            </a:r>
          </a:p>
          <a:p>
            <a:pPr marL="342900" marR="0" lvl="0" indent="-342900" algn="just">
              <a:lnSpc>
                <a:spcPct val="150000"/>
              </a:lnSpc>
              <a:spcBef>
                <a:spcPts val="1200"/>
              </a:spcBef>
              <a:spcAft>
                <a:spcPts val="1000"/>
              </a:spcAft>
              <a:buFont typeface="+mj-lt"/>
              <a:buAutoNum type="alphaLcPeriod"/>
            </a:pPr>
            <a:endParaRPr lang="en-US" sz="2000" dirty="0">
              <a:solidFill>
                <a:srgbClr val="333333"/>
              </a:solidFill>
              <a:effectLst/>
              <a:latin typeface="Times New Roman" panose="02020603050405020304" pitchFamily="18" charset="0"/>
              <a:ea typeface="Calibri" panose="020F0502020204030204" pitchFamily="34" charset="0"/>
            </a:endParaRPr>
          </a:p>
          <a:p>
            <a:pPr marL="342900" marR="0" lvl="0" indent="-342900" algn="just">
              <a:lnSpc>
                <a:spcPct val="150000"/>
              </a:lnSpc>
              <a:spcBef>
                <a:spcPts val="1200"/>
              </a:spcBef>
              <a:spcAft>
                <a:spcPts val="1000"/>
              </a:spcAft>
              <a:buFont typeface="+mj-lt"/>
              <a:buAutoNum type="alphaLcPeriod"/>
            </a:pPr>
            <a:endParaRPr lang="en-US" sz="2000" dirty="0">
              <a:solidFill>
                <a:srgbClr val="333333"/>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4792881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5959" y="236037"/>
            <a:ext cx="3433740" cy="586855"/>
          </a:xfrm>
        </p:spPr>
        <p:txBody>
          <a:bodyPr>
            <a:normAutofit/>
          </a:bodyPr>
          <a:lstStyle/>
          <a:p>
            <a:r>
              <a:rPr lang="en-IN" sz="2800" b="1" dirty="0">
                <a:latin typeface="Times New Roman" panose="02020603050405020304" pitchFamily="18" charset="0"/>
                <a:cs typeface="Times New Roman" panose="02020603050405020304" pitchFamily="18" charset="0"/>
              </a:rPr>
              <a:t>UML DIAGRAMS</a:t>
            </a:r>
          </a:p>
        </p:txBody>
      </p:sp>
      <p:sp>
        <p:nvSpPr>
          <p:cNvPr id="3" name="Content Placeholder 2"/>
          <p:cNvSpPr>
            <a:spLocks noGrp="1"/>
          </p:cNvSpPr>
          <p:nvPr>
            <p:ph idx="1"/>
          </p:nvPr>
        </p:nvSpPr>
        <p:spPr>
          <a:xfrm>
            <a:off x="838200" y="1125940"/>
            <a:ext cx="10515600" cy="5732060"/>
          </a:xfrm>
        </p:spPr>
        <p:txBody>
          <a:bodyPr>
            <a:normAutofit/>
          </a:bodyPr>
          <a:lstStyle/>
          <a:p>
            <a:pPr algn="just">
              <a:lnSpc>
                <a:spcPct val="150000"/>
              </a:lnSpc>
            </a:pPr>
            <a:r>
              <a:rPr lang="en-IN" sz="2000" b="1" u="sng" dirty="0">
                <a:latin typeface="Times New Roman" panose="02020603050405020304" pitchFamily="18" charset="0"/>
                <a:cs typeface="Times New Roman" panose="02020603050405020304" pitchFamily="18" charset="0"/>
              </a:rPr>
              <a:t>CLASS DIAGRAM:</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 </a:t>
            </a:r>
          </a:p>
          <a:p>
            <a:endParaRPr lang="en-IN" sz="2000" dirty="0"/>
          </a:p>
        </p:txBody>
      </p:sp>
      <p:pic>
        <p:nvPicPr>
          <p:cNvPr id="5" name="Picture 4">
            <a:extLst>
              <a:ext uri="{FF2B5EF4-FFF2-40B4-BE49-F238E27FC236}">
                <a16:creationId xmlns:a16="http://schemas.microsoft.com/office/drawing/2014/main" id="{941E3A2D-ABA4-4C8A-A8CB-3F779D17DD6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48575" y="3837482"/>
            <a:ext cx="6810218" cy="2173574"/>
          </a:xfrm>
          <a:prstGeom prst="rect">
            <a:avLst/>
          </a:prstGeom>
          <a:noFill/>
          <a:ln>
            <a:noFill/>
          </a:ln>
        </p:spPr>
      </p:pic>
    </p:spTree>
    <p:extLst>
      <p:ext uri="{BB962C8B-B14F-4D97-AF65-F5344CB8AC3E}">
        <p14:creationId xmlns:p14="http://schemas.microsoft.com/office/powerpoint/2010/main" val="2334509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7796"/>
            <a:ext cx="10515600" cy="5745707"/>
          </a:xfrm>
        </p:spPr>
        <p:txBody>
          <a:bodyPr>
            <a:normAutofit/>
          </a:bodyPr>
          <a:lstStyle/>
          <a:p>
            <a:pPr algn="just">
              <a:lnSpc>
                <a:spcPct val="150000"/>
              </a:lnSpc>
            </a:pPr>
            <a:r>
              <a:rPr lang="en-IN" sz="2000" b="1" u="sng" dirty="0">
                <a:latin typeface="Times New Roman" panose="02020603050405020304" pitchFamily="18" charset="0"/>
                <a:cs typeface="Times New Roman" panose="02020603050405020304" pitchFamily="18" charset="0"/>
              </a:rPr>
              <a:t>USE CASE DIAGRAM:</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a:t>
            </a:r>
          </a:p>
        </p:txBody>
      </p:sp>
      <p:pic>
        <p:nvPicPr>
          <p:cNvPr id="4" name="Picture 3">
            <a:extLst>
              <a:ext uri="{FF2B5EF4-FFF2-40B4-BE49-F238E27FC236}">
                <a16:creationId xmlns:a16="http://schemas.microsoft.com/office/drawing/2014/main" id="{61B93984-301D-4B1F-B7EF-FF7CF79FE17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18937" y="3113413"/>
            <a:ext cx="8874177" cy="3572200"/>
          </a:xfrm>
          <a:prstGeom prst="rect">
            <a:avLst/>
          </a:prstGeom>
          <a:noFill/>
          <a:ln>
            <a:noFill/>
          </a:ln>
        </p:spPr>
      </p:pic>
    </p:spTree>
    <p:extLst>
      <p:ext uri="{BB962C8B-B14F-4D97-AF65-F5344CB8AC3E}">
        <p14:creationId xmlns:p14="http://schemas.microsoft.com/office/powerpoint/2010/main" val="2222140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normAutofit/>
          </a:bodyPr>
          <a:lstStyle/>
          <a:p>
            <a:pPr algn="just">
              <a:lnSpc>
                <a:spcPct val="150000"/>
              </a:lnSpc>
            </a:pPr>
            <a:endParaRPr lang="en-IN" sz="2000" b="1" dirty="0">
              <a:latin typeface="Times New Roman" panose="02020603050405020304" pitchFamily="18" charset="0"/>
              <a:cs typeface="Times New Roman" panose="02020603050405020304" pitchFamily="18" charset="0"/>
            </a:endParaRPr>
          </a:p>
          <a:p>
            <a:pPr algn="just">
              <a:lnSpc>
                <a:spcPct val="150000"/>
              </a:lnSpc>
            </a:pPr>
            <a:endParaRPr lang="en-IN" sz="2000" b="1" dirty="0">
              <a:latin typeface="Times New Roman" panose="02020603050405020304" pitchFamily="18" charset="0"/>
              <a:cs typeface="Times New Roman" panose="02020603050405020304" pitchFamily="18" charset="0"/>
            </a:endParaRPr>
          </a:p>
          <a:p>
            <a:pPr algn="just">
              <a:lnSpc>
                <a:spcPct val="150000"/>
              </a:lnSpc>
            </a:pPr>
            <a:r>
              <a:rPr lang="en-IN" sz="2000" b="1" dirty="0">
                <a:latin typeface="Times New Roman" panose="02020603050405020304" pitchFamily="18" charset="0"/>
                <a:cs typeface="Times New Roman" panose="02020603050405020304" pitchFamily="18" charset="0"/>
              </a:rPr>
              <a:t>SEQUENCE DIAGRAM:</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A sequence diagram in Unified Modeling Language (UML) is a kind of interaction diagram that shows how processes operate with one another and in what order. It is a construct of a Message Sequence Chart. Sequence diagrams are sometimes called event diagrams, event scenarios, and timing diagrams.</a:t>
            </a:r>
          </a:p>
          <a:p>
            <a:endParaRPr lang="en-IN" sz="2000" dirty="0"/>
          </a:p>
        </p:txBody>
      </p:sp>
    </p:spTree>
    <p:extLst>
      <p:ext uri="{BB962C8B-B14F-4D97-AF65-F5344CB8AC3E}">
        <p14:creationId xmlns:p14="http://schemas.microsoft.com/office/powerpoint/2010/main" val="2577699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874EEF-4587-49F4-8989-AA9E4885286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23673" y="912057"/>
            <a:ext cx="7570032" cy="5518723"/>
          </a:xfrm>
          <a:prstGeom prst="rect">
            <a:avLst/>
          </a:prstGeom>
          <a:noFill/>
          <a:ln>
            <a:noFill/>
          </a:ln>
        </p:spPr>
      </p:pic>
    </p:spTree>
    <p:extLst>
      <p:ext uri="{BB962C8B-B14F-4D97-AF65-F5344CB8AC3E}">
        <p14:creationId xmlns:p14="http://schemas.microsoft.com/office/powerpoint/2010/main" val="3327669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5534"/>
            <a:ext cx="10515600" cy="6081429"/>
          </a:xfrm>
        </p:spPr>
        <p:txBody>
          <a:bodyPr>
            <a:normAutofit/>
          </a:bodyPr>
          <a:lstStyle/>
          <a:p>
            <a:pPr algn="just">
              <a:lnSpc>
                <a:spcPct val="150000"/>
              </a:lnSpc>
            </a:pPr>
            <a:r>
              <a:rPr lang="en-IN" sz="2000" b="1" dirty="0">
                <a:latin typeface="Times New Roman" panose="02020603050405020304" pitchFamily="18" charset="0"/>
                <a:cs typeface="Times New Roman" panose="02020603050405020304" pitchFamily="18" charset="0"/>
              </a:rPr>
              <a:t>Collaboration Diagram:</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C117379-EA14-4D31-96C7-1B1FD6156FA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18348" y="3561959"/>
            <a:ext cx="6805534" cy="2808861"/>
          </a:xfrm>
          <a:prstGeom prst="rect">
            <a:avLst/>
          </a:prstGeom>
          <a:noFill/>
          <a:ln>
            <a:noFill/>
          </a:ln>
        </p:spPr>
      </p:pic>
    </p:spTree>
    <p:extLst>
      <p:ext uri="{BB962C8B-B14F-4D97-AF65-F5344CB8AC3E}">
        <p14:creationId xmlns:p14="http://schemas.microsoft.com/office/powerpoint/2010/main" val="1450036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7421"/>
            <a:ext cx="10515600" cy="5999542"/>
          </a:xfrm>
        </p:spPr>
        <p:txBody>
          <a:bodyPr>
            <a:normAutofit/>
          </a:bodyPr>
          <a:lstStyle/>
          <a:p>
            <a:pPr algn="just">
              <a:lnSpc>
                <a:spcPct val="150000"/>
              </a:lnSpc>
            </a:pPr>
            <a:r>
              <a:rPr lang="en-IN" sz="2000" b="1" u="sng" dirty="0">
                <a:latin typeface="Times New Roman" panose="02020603050405020304" pitchFamily="18" charset="0"/>
                <a:cs typeface="Times New Roman" panose="02020603050405020304" pitchFamily="18" charset="0"/>
              </a:rPr>
              <a:t>DEPLOYMENT DIAGRAM</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399" y="3614305"/>
            <a:ext cx="6091237"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3551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725" y="569626"/>
            <a:ext cx="10934075" cy="4528847"/>
          </a:xfrm>
        </p:spPr>
        <p:txBody>
          <a:bodyPr>
            <a:normAutofit/>
          </a:bodyPr>
          <a:lstStyle/>
          <a:p>
            <a:pPr algn="just">
              <a:lnSpc>
                <a:spcPct val="150000"/>
              </a:lnSpc>
            </a:pPr>
            <a:endParaRPr lang="en-IN" sz="20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000" b="1" dirty="0">
              <a:latin typeface="Times New Roman" panose="02020603050405020304" pitchFamily="18" charset="0"/>
              <a:cs typeface="Times New Roman" panose="02020603050405020304" pitchFamily="18" charset="0"/>
            </a:endParaRPr>
          </a:p>
          <a:p>
            <a:pPr marL="0" indent="0" algn="just">
              <a:lnSpc>
                <a:spcPct val="150000"/>
              </a:lnSpc>
              <a:buNone/>
            </a:pPr>
            <a:r>
              <a:rPr lang="en-IN" sz="2000" b="1" dirty="0">
                <a:latin typeface="Times New Roman" panose="02020603050405020304" pitchFamily="18" charset="0"/>
                <a:cs typeface="Times New Roman" panose="02020603050405020304" pitchFamily="18" charset="0"/>
              </a:rPr>
              <a:t>ACTIVITY DIAGRAM</a:t>
            </a:r>
            <a:r>
              <a:rPr lang="en-IN" sz="2000" b="1" u="sng"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p>
          <a:p>
            <a:endParaRPr lang="en-IN" sz="2000" dirty="0"/>
          </a:p>
        </p:txBody>
      </p:sp>
    </p:spTree>
    <p:extLst>
      <p:ext uri="{BB962C8B-B14F-4D97-AF65-F5344CB8AC3E}">
        <p14:creationId xmlns:p14="http://schemas.microsoft.com/office/powerpoint/2010/main" val="30308270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B5096A-315C-4BCB-8747-9C7E666CD80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43594" y="1064303"/>
            <a:ext cx="6970426" cy="4789122"/>
          </a:xfrm>
          <a:prstGeom prst="rect">
            <a:avLst/>
          </a:prstGeom>
          <a:noFill/>
          <a:ln>
            <a:noFill/>
          </a:ln>
        </p:spPr>
      </p:pic>
    </p:spTree>
    <p:extLst>
      <p:ext uri="{BB962C8B-B14F-4D97-AF65-F5344CB8AC3E}">
        <p14:creationId xmlns:p14="http://schemas.microsoft.com/office/powerpoint/2010/main" val="2313840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4256" y="269823"/>
            <a:ext cx="2176505" cy="614597"/>
          </a:xfrm>
        </p:spPr>
        <p:txBody>
          <a:bodyPr>
            <a:normAutofit/>
          </a:bodyPr>
          <a:lstStyle/>
          <a:p>
            <a:r>
              <a:rPr lang="en-US" sz="2800" b="1" dirty="0">
                <a:solidFill>
                  <a:schemeClr val="accent2"/>
                </a:solidFill>
                <a:latin typeface="Times New Roman" panose="02020603050405020304" pitchFamily="18" charset="0"/>
                <a:cs typeface="Times New Roman" panose="02020603050405020304" pitchFamily="18" charset="0"/>
              </a:rPr>
              <a:t>ABSTRACT</a:t>
            </a:r>
            <a:endParaRPr lang="en-US" sz="2400" b="1" dirty="0">
              <a:solidFill>
                <a:schemeClr val="accent2"/>
              </a:solidFill>
              <a:latin typeface="Times New Roman" panose="02020603050405020304" pitchFamily="18" charset="0"/>
              <a:cs typeface="Times New Roman" panose="02020603050405020304" pitchFamily="18" charset="0"/>
            </a:endParaRPr>
          </a:p>
        </p:txBody>
      </p:sp>
      <p:sp>
        <p:nvSpPr>
          <p:cNvPr id="4" name="Rectangle 3"/>
          <p:cNvSpPr/>
          <p:nvPr/>
        </p:nvSpPr>
        <p:spPr>
          <a:xfrm>
            <a:off x="374754" y="884420"/>
            <a:ext cx="11108807" cy="5576976"/>
          </a:xfrm>
          <a:prstGeom prst="rect">
            <a:avLst/>
          </a:prstGeom>
        </p:spPr>
        <p:txBody>
          <a:bodyPr wrap="square">
            <a:spAutoFit/>
          </a:bodyPr>
          <a:lstStyle/>
          <a:p>
            <a:pPr algn="just">
              <a:lnSpc>
                <a:spcPct val="150000"/>
              </a:lnSpc>
            </a:pPr>
            <a:r>
              <a:rPr lang="en-IN" sz="2000" dirty="0">
                <a:latin typeface="Times New Roman" panose="02020603050405020304" pitchFamily="18" charset="0"/>
                <a:cs typeface="Times New Roman" panose="02020603050405020304" pitchFamily="18" charset="0"/>
              </a:rPr>
              <a:t>The most important challenge to sustainable mobility is persistent congestions of differing strength and duration in the dense transport networks. The standard Adaptive Traffic Signal Control cannot properly address this kind of congestion. Deep learning-based mechanisms have proved their significance to anticipate in adjective outcomes to improve the decision making on the predictions of traffic length. The deep learning models have long been used in many application domains which needed the identification and prioritization of adverse factors for a simplifying human life. Several methods are being popularly used to handle real time problems occurring from traffic congestion. This study demonstrates the capability of DL models to overcome the traffic congestion by simply allowing the vehicles through a signal depending on the length of vehicles. Our proposed method integrates a numeral of approach, intended to advance the cooperativeness of the explore operation. In this work, we implement the application to detect the number of vehicles in the images from the user and gives vehicles counts. To detect the vehicles count here we are using the YOLO pretrained weights.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6617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5660"/>
            <a:ext cx="10515600" cy="5931303"/>
          </a:xfrm>
        </p:spPr>
        <p:txBody>
          <a:bodyPr>
            <a:normAutofit/>
          </a:bodyPr>
          <a:lstStyle/>
          <a:p>
            <a:pPr algn="just">
              <a:lnSpc>
                <a:spcPct val="150000"/>
              </a:lnSpc>
            </a:pPr>
            <a:r>
              <a:rPr lang="en-IN" sz="2000" b="1" dirty="0">
                <a:latin typeface="Times New Roman" panose="02020603050405020304" pitchFamily="18" charset="0"/>
                <a:cs typeface="Times New Roman" panose="02020603050405020304" pitchFamily="18" charset="0"/>
              </a:rPr>
              <a:t>Component diagram</a:t>
            </a:r>
            <a:r>
              <a:rPr lang="en-IN" sz="2000" dirty="0">
                <a:latin typeface="Times New Roman" panose="02020603050405020304" pitchFamily="18" charset="0"/>
                <a:cs typeface="Times New Roman" panose="02020603050405020304" pitchFamily="18" charset="0"/>
              </a:rPr>
              <a:t>,</a:t>
            </a:r>
          </a:p>
          <a:p>
            <a:pPr algn="just">
              <a:lnSpc>
                <a:spcPct val="150000"/>
              </a:lnSpc>
            </a:pPr>
            <a:r>
              <a:rPr lang="en-IN" sz="2000" dirty="0">
                <a:latin typeface="Times New Roman" panose="02020603050405020304" pitchFamily="18" charset="0"/>
                <a:cs typeface="Times New Roman" panose="02020603050405020304" pitchFamily="18" charset="0"/>
              </a:rPr>
              <a:t>A component diagram, also known as a UML component diagram, describes the organization and wiring of the physical </a:t>
            </a:r>
            <a:r>
              <a:rPr lang="en-IN" sz="2000" b="1" dirty="0">
                <a:latin typeface="Times New Roman" panose="02020603050405020304" pitchFamily="18" charset="0"/>
                <a:cs typeface="Times New Roman" panose="02020603050405020304" pitchFamily="18" charset="0"/>
              </a:rPr>
              <a:t>c</a:t>
            </a:r>
            <a:r>
              <a:rPr lang="en-IN" sz="2000" dirty="0">
                <a:latin typeface="Times New Roman" panose="02020603050405020304" pitchFamily="18" charset="0"/>
                <a:cs typeface="Times New Roman" panose="02020603050405020304" pitchFamily="18" charset="0"/>
              </a:rPr>
              <a:t>omponents in a system. Component diagrams are often drawn to help model implementation details and double-check that every aspect of the system's required functions is covered by planned development.</a:t>
            </a:r>
          </a:p>
          <a:p>
            <a:endParaRPr lang="en-IN" sz="20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7709" y="3474026"/>
            <a:ext cx="4349029" cy="1610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2035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0967" y="374754"/>
            <a:ext cx="5978299" cy="844446"/>
          </a:xfrm>
        </p:spPr>
        <p:txBody>
          <a:bodyPr>
            <a:noAutofit/>
          </a:bodyPr>
          <a:lstStyle/>
          <a:p>
            <a:pPr algn="ctr"/>
            <a:r>
              <a:rPr lang="en-US" sz="2800" b="1" dirty="0">
                <a:latin typeface="Times New Roman" panose="02020603050405020304" pitchFamily="18" charset="0"/>
                <a:cs typeface="Times New Roman" panose="02020603050405020304" pitchFamily="18" charset="0"/>
              </a:rPr>
              <a:t>RESULTS AND OUTPUT SCREENS:</a:t>
            </a:r>
            <a:endParaRPr lang="en-IN" sz="2800" b="1"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942109" y="2545603"/>
            <a:ext cx="9185565" cy="3228109"/>
          </a:xfrm>
          <a:prstGeom prst="rect">
            <a:avLst/>
          </a:prstGeom>
        </p:spPr>
      </p:pic>
      <p:sp>
        <p:nvSpPr>
          <p:cNvPr id="5" name="Rectangle 4"/>
          <p:cNvSpPr/>
          <p:nvPr/>
        </p:nvSpPr>
        <p:spPr>
          <a:xfrm>
            <a:off x="942109" y="1708723"/>
            <a:ext cx="2992582" cy="587853"/>
          </a:xfrm>
          <a:prstGeom prst="rect">
            <a:avLst/>
          </a:prstGeom>
        </p:spPr>
        <p:txBody>
          <a:bodyPr wrap="square">
            <a:spAutoFit/>
          </a:bodyPr>
          <a:lstStyle/>
          <a:p>
            <a:pPr>
              <a:lnSpc>
                <a:spcPct val="115000"/>
              </a:lnSpc>
              <a:spcAft>
                <a:spcPts val="1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Home Page: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0716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166" y="534649"/>
            <a:ext cx="8596668" cy="634584"/>
          </a:xfrm>
        </p:spPr>
        <p:txBody>
          <a:bodyPr>
            <a:normAutofit fontScale="90000"/>
          </a:bodyPr>
          <a:lstStyle/>
          <a:p>
            <a:r>
              <a:rPr lang="en-IN" dirty="0">
                <a:latin typeface="Times New Roman" panose="02020603050405020304" pitchFamily="18" charset="0"/>
                <a:cs typeface="Times New Roman" panose="02020603050405020304" pitchFamily="18" charset="0"/>
              </a:rPr>
              <a:t>About: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sz="quarter" idx="1"/>
          </p:nvPr>
        </p:nvPicPr>
        <p:blipFill>
          <a:blip r:embed="rId2"/>
          <a:stretch>
            <a:fillRect/>
          </a:stretch>
        </p:blipFill>
        <p:spPr>
          <a:xfrm>
            <a:off x="749508" y="1690083"/>
            <a:ext cx="10194271" cy="4633268"/>
          </a:xfrm>
          <a:prstGeom prst="rect">
            <a:avLst/>
          </a:prstGeom>
        </p:spPr>
      </p:pic>
    </p:spTree>
    <p:extLst>
      <p:ext uri="{BB962C8B-B14F-4D97-AF65-F5344CB8AC3E}">
        <p14:creationId xmlns:p14="http://schemas.microsoft.com/office/powerpoint/2010/main" val="39499484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4564"/>
          </a:xfrm>
        </p:spPr>
        <p:txBody>
          <a:bodyPr>
            <a:normAutofit fontScale="90000"/>
          </a:bodyPr>
          <a:lstStyle/>
          <a:p>
            <a:r>
              <a:rPr lang="en-US" sz="3200" dirty="0">
                <a:latin typeface="Times New Roman" panose="02020603050405020304" pitchFamily="18" charset="0"/>
                <a:cs typeface="Times New Roman" panose="02020603050405020304" pitchFamily="18" charset="0"/>
              </a:rPr>
              <a:t>Upload 1</a:t>
            </a:r>
            <a:r>
              <a:rPr lang="en-US" sz="3200" baseline="30000" dirty="0">
                <a:latin typeface="Times New Roman" panose="02020603050405020304" pitchFamily="18" charset="0"/>
                <a:cs typeface="Times New Roman" panose="02020603050405020304" pitchFamily="18" charset="0"/>
              </a:rPr>
              <a:t>st</a:t>
            </a:r>
            <a:r>
              <a:rPr lang="en-US" sz="3200" dirty="0">
                <a:latin typeface="Times New Roman" panose="02020603050405020304" pitchFamily="18" charset="0"/>
                <a:cs typeface="Times New Roman" panose="02020603050405020304" pitchFamily="18" charset="0"/>
              </a:rPr>
              <a:t> image:</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sz="quarter" idx="1"/>
          </p:nvPr>
        </p:nvPicPr>
        <p:blipFill>
          <a:blip r:embed="rId2"/>
          <a:stretch>
            <a:fillRect/>
          </a:stretch>
        </p:blipFill>
        <p:spPr>
          <a:xfrm>
            <a:off x="909403" y="1589570"/>
            <a:ext cx="10099964" cy="4463958"/>
          </a:xfrm>
          <a:prstGeom prst="rect">
            <a:avLst/>
          </a:prstGeom>
        </p:spPr>
      </p:pic>
    </p:spTree>
    <p:extLst>
      <p:ext uri="{BB962C8B-B14F-4D97-AF65-F5344CB8AC3E}">
        <p14:creationId xmlns:p14="http://schemas.microsoft.com/office/powerpoint/2010/main" val="29582224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4505"/>
          </a:xfrm>
        </p:spPr>
        <p:txBody>
          <a:bodyPr>
            <a:normAutofit fontScale="90000"/>
          </a:bodyPr>
          <a:lstStyle/>
          <a:p>
            <a:r>
              <a:rPr lang="en-US" sz="3200" dirty="0">
                <a:latin typeface="Times New Roman" panose="02020603050405020304" pitchFamily="18" charset="0"/>
                <a:cs typeface="Times New Roman" panose="02020603050405020304" pitchFamily="18" charset="0"/>
              </a:rPr>
              <a:t>Upload 2</a:t>
            </a:r>
            <a:r>
              <a:rPr lang="en-US" sz="3200" baseline="30000" dirty="0">
                <a:latin typeface="Times New Roman" panose="02020603050405020304" pitchFamily="18" charset="0"/>
                <a:cs typeface="Times New Roman" panose="02020603050405020304" pitchFamily="18" charset="0"/>
              </a:rPr>
              <a:t>nd</a:t>
            </a:r>
            <a:r>
              <a:rPr lang="en-US" sz="3200" dirty="0">
                <a:latin typeface="Times New Roman" panose="02020603050405020304" pitchFamily="18" charset="0"/>
                <a:cs typeface="Times New Roman" panose="02020603050405020304" pitchFamily="18" charset="0"/>
              </a:rPr>
              <a:t> image</a:t>
            </a:r>
            <a:r>
              <a:rPr lang="en-US" dirty="0"/>
              <a:t>:</a:t>
            </a:r>
            <a:br>
              <a:rPr lang="en-IN" dirty="0"/>
            </a:br>
            <a:endParaRPr lang="en-IN" dirty="0"/>
          </a:p>
        </p:txBody>
      </p:sp>
      <p:pic>
        <p:nvPicPr>
          <p:cNvPr id="4" name="Content Placeholder 3"/>
          <p:cNvPicPr>
            <a:picLocks noGrp="1"/>
          </p:cNvPicPr>
          <p:nvPr>
            <p:ph sz="quarter" idx="1"/>
          </p:nvPr>
        </p:nvPicPr>
        <p:blipFill>
          <a:blip r:embed="rId2"/>
          <a:stretch>
            <a:fillRect/>
          </a:stretch>
        </p:blipFill>
        <p:spPr>
          <a:xfrm>
            <a:off x="677334" y="1930400"/>
            <a:ext cx="9786306" cy="4085042"/>
          </a:xfrm>
          <a:prstGeom prst="rect">
            <a:avLst/>
          </a:prstGeom>
        </p:spPr>
      </p:pic>
    </p:spTree>
    <p:extLst>
      <p:ext uri="{BB962C8B-B14F-4D97-AF65-F5344CB8AC3E}">
        <p14:creationId xmlns:p14="http://schemas.microsoft.com/office/powerpoint/2010/main" val="28907365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9574"/>
          </a:xfrm>
        </p:spPr>
        <p:txBody>
          <a:bodyPr>
            <a:normAutofit fontScale="90000"/>
          </a:bodyPr>
          <a:lstStyle/>
          <a:p>
            <a:r>
              <a:rPr lang="en-US" dirty="0">
                <a:latin typeface="Times New Roman" panose="02020603050405020304" pitchFamily="18" charset="0"/>
                <a:cs typeface="Times New Roman" panose="02020603050405020304" pitchFamily="18" charset="0"/>
              </a:rPr>
              <a:t>Upload 3</a:t>
            </a:r>
            <a:r>
              <a:rPr lang="en-US" baseline="30000" dirty="0">
                <a:latin typeface="Times New Roman" panose="02020603050405020304" pitchFamily="18" charset="0"/>
                <a:cs typeface="Times New Roman" panose="02020603050405020304" pitchFamily="18" charset="0"/>
              </a:rPr>
              <a:t>rd</a:t>
            </a:r>
            <a:r>
              <a:rPr lang="en-US" dirty="0">
                <a:latin typeface="Times New Roman" panose="02020603050405020304" pitchFamily="18" charset="0"/>
                <a:cs typeface="Times New Roman" panose="02020603050405020304" pitchFamily="18" charset="0"/>
              </a:rPr>
              <a:t> image:</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6" name="Content Placeholder 5"/>
          <p:cNvPicPr>
            <a:picLocks noGrp="1"/>
          </p:cNvPicPr>
          <p:nvPr>
            <p:ph sz="quarter" idx="1"/>
          </p:nvPr>
        </p:nvPicPr>
        <p:blipFill>
          <a:blip r:embed="rId2"/>
          <a:stretch>
            <a:fillRect/>
          </a:stretch>
        </p:blipFill>
        <p:spPr>
          <a:xfrm>
            <a:off x="944381" y="1601521"/>
            <a:ext cx="10017292" cy="4469495"/>
          </a:xfrm>
          <a:prstGeom prst="rect">
            <a:avLst/>
          </a:prstGeom>
        </p:spPr>
      </p:pic>
    </p:spTree>
    <p:extLst>
      <p:ext uri="{BB962C8B-B14F-4D97-AF65-F5344CB8AC3E}">
        <p14:creationId xmlns:p14="http://schemas.microsoft.com/office/powerpoint/2010/main" val="29930299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325" y="564629"/>
            <a:ext cx="8596668" cy="724525"/>
          </a:xfrm>
        </p:spPr>
        <p:txBody>
          <a:bodyPr>
            <a:normAutofit fontScale="90000"/>
          </a:bodyPr>
          <a:lstStyle/>
          <a:p>
            <a:r>
              <a:rPr lang="en-US" dirty="0">
                <a:latin typeface="Times New Roman" panose="02020603050405020304" pitchFamily="18" charset="0"/>
                <a:cs typeface="Times New Roman" panose="02020603050405020304" pitchFamily="18" charset="0"/>
              </a:rPr>
              <a:t>Upload 4</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image:</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sz="quarter" idx="1"/>
          </p:nvPr>
        </p:nvPicPr>
        <p:blipFill>
          <a:blip r:embed="rId2"/>
          <a:stretch>
            <a:fillRect/>
          </a:stretch>
        </p:blipFill>
        <p:spPr>
          <a:xfrm>
            <a:off x="1184790" y="1667447"/>
            <a:ext cx="9822419" cy="4373590"/>
          </a:xfrm>
          <a:prstGeom prst="rect">
            <a:avLst/>
          </a:prstGeom>
        </p:spPr>
      </p:pic>
    </p:spTree>
    <p:extLst>
      <p:ext uri="{BB962C8B-B14F-4D97-AF65-F5344CB8AC3E}">
        <p14:creationId xmlns:p14="http://schemas.microsoft.com/office/powerpoint/2010/main" val="7225055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4525"/>
          </a:xfrm>
        </p:spPr>
        <p:txBody>
          <a:bodyPr>
            <a:normAutofit fontScale="90000"/>
          </a:bodyPr>
          <a:lstStyle/>
          <a:p>
            <a:r>
              <a:rPr lang="en-US" dirty="0">
                <a:latin typeface="Times New Roman" panose="02020603050405020304" pitchFamily="18" charset="0"/>
                <a:cs typeface="Times New Roman" panose="02020603050405020304" pitchFamily="18" charset="0"/>
              </a:rPr>
              <a:t>View First uploaded image and count:</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6" name="Content Placeholder 5"/>
          <p:cNvPicPr>
            <a:picLocks noGrp="1"/>
          </p:cNvPicPr>
          <p:nvPr>
            <p:ph sz="quarter" idx="1"/>
          </p:nvPr>
        </p:nvPicPr>
        <p:blipFill>
          <a:blip r:embed="rId2"/>
          <a:stretch>
            <a:fillRect/>
          </a:stretch>
        </p:blipFill>
        <p:spPr>
          <a:xfrm>
            <a:off x="869429" y="1740704"/>
            <a:ext cx="10161666" cy="4507696"/>
          </a:xfrm>
          <a:prstGeom prst="rect">
            <a:avLst/>
          </a:prstGeom>
        </p:spPr>
      </p:pic>
    </p:spTree>
    <p:extLst>
      <p:ext uri="{BB962C8B-B14F-4D97-AF65-F5344CB8AC3E}">
        <p14:creationId xmlns:p14="http://schemas.microsoft.com/office/powerpoint/2010/main" val="15994532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4584"/>
          </a:xfrm>
        </p:spPr>
        <p:txBody>
          <a:bodyPr>
            <a:normAutofit fontScale="90000"/>
          </a:bodyPr>
          <a:lstStyle/>
          <a:p>
            <a:r>
              <a:rPr lang="en-US" dirty="0">
                <a:latin typeface="Times New Roman" panose="02020603050405020304" pitchFamily="18" charset="0"/>
                <a:cs typeface="Times New Roman" panose="02020603050405020304" pitchFamily="18" charset="0"/>
              </a:rPr>
              <a:t>View 2</a:t>
            </a:r>
            <a:r>
              <a:rPr lang="en-US" baseline="30000" dirty="0">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uploaded images and count:</a:t>
            </a:r>
            <a:br>
              <a:rPr lang="en-IN" dirty="0"/>
            </a:br>
            <a:endParaRPr lang="en-IN" dirty="0"/>
          </a:p>
        </p:txBody>
      </p:sp>
      <p:pic>
        <p:nvPicPr>
          <p:cNvPr id="4" name="Content Placeholder 3"/>
          <p:cNvPicPr>
            <a:picLocks noGrp="1"/>
          </p:cNvPicPr>
          <p:nvPr>
            <p:ph sz="quarter" idx="1"/>
          </p:nvPr>
        </p:nvPicPr>
        <p:blipFill>
          <a:blip r:embed="rId2"/>
          <a:stretch>
            <a:fillRect/>
          </a:stretch>
        </p:blipFill>
        <p:spPr>
          <a:xfrm>
            <a:off x="489678" y="1724548"/>
            <a:ext cx="10573062" cy="4313989"/>
          </a:xfrm>
          <a:prstGeom prst="rect">
            <a:avLst/>
          </a:prstGeom>
        </p:spPr>
      </p:pic>
    </p:spTree>
    <p:extLst>
      <p:ext uri="{BB962C8B-B14F-4D97-AF65-F5344CB8AC3E}">
        <p14:creationId xmlns:p14="http://schemas.microsoft.com/office/powerpoint/2010/main" val="11438455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9554"/>
          </a:xfrm>
        </p:spPr>
        <p:txBody>
          <a:bodyPr>
            <a:normAutofit fontScale="90000"/>
          </a:bodyPr>
          <a:lstStyle/>
          <a:p>
            <a:r>
              <a:rPr lang="en-US" sz="3200" dirty="0">
                <a:latin typeface="Times New Roman" panose="02020603050405020304" pitchFamily="18" charset="0"/>
                <a:cs typeface="Times New Roman" panose="02020603050405020304" pitchFamily="18" charset="0"/>
              </a:rPr>
              <a:t>View 3</a:t>
            </a:r>
            <a:r>
              <a:rPr lang="en-US" sz="3200" baseline="30000" dirty="0">
                <a:latin typeface="Times New Roman" panose="02020603050405020304" pitchFamily="18" charset="0"/>
                <a:cs typeface="Times New Roman" panose="02020603050405020304" pitchFamily="18" charset="0"/>
              </a:rPr>
              <a:t>rd</a:t>
            </a:r>
            <a:r>
              <a:rPr lang="en-US" sz="3200" dirty="0">
                <a:latin typeface="Times New Roman" panose="02020603050405020304" pitchFamily="18" charset="0"/>
                <a:cs typeface="Times New Roman" panose="02020603050405020304" pitchFamily="18" charset="0"/>
              </a:rPr>
              <a:t> uploaded image:</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sz="quarter" idx="1"/>
          </p:nvPr>
        </p:nvPicPr>
        <p:blipFill>
          <a:blip r:embed="rId2"/>
          <a:stretch>
            <a:fillRect/>
          </a:stretch>
        </p:blipFill>
        <p:spPr>
          <a:xfrm>
            <a:off x="609600" y="1749739"/>
            <a:ext cx="9956800" cy="4201355"/>
          </a:xfrm>
          <a:prstGeom prst="rect">
            <a:avLst/>
          </a:prstGeom>
        </p:spPr>
      </p:pic>
    </p:spTree>
    <p:extLst>
      <p:ext uri="{BB962C8B-B14F-4D97-AF65-F5344CB8AC3E}">
        <p14:creationId xmlns:p14="http://schemas.microsoft.com/office/powerpoint/2010/main" val="2479426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73A77-DA86-BA09-D2F8-76BC89055973}"/>
              </a:ext>
            </a:extLst>
          </p:cNvPr>
          <p:cNvSpPr>
            <a:spLocks noGrp="1"/>
          </p:cNvSpPr>
          <p:nvPr>
            <p:ph type="title"/>
          </p:nvPr>
        </p:nvSpPr>
        <p:spPr>
          <a:xfrm>
            <a:off x="4035131" y="1556153"/>
            <a:ext cx="2995256" cy="499672"/>
          </a:xfrm>
        </p:spPr>
        <p:txBody>
          <a:bodyPr>
            <a:normAutofit fontScale="90000"/>
          </a:bodyPr>
          <a:lstStyle/>
          <a:p>
            <a:pPr algn="ctr"/>
            <a:r>
              <a:rPr lang="en-US" sz="3200" b="1" dirty="0">
                <a:latin typeface="Times New Roman" panose="02020603050405020304" pitchFamily="18" charset="0"/>
                <a:cs typeface="Times New Roman" panose="02020603050405020304" pitchFamily="18" charset="0"/>
              </a:rPr>
              <a:t>OBJECTIVE </a:t>
            </a:r>
          </a:p>
        </p:txBody>
      </p:sp>
      <p:sp>
        <p:nvSpPr>
          <p:cNvPr id="5" name="TextBox 4">
            <a:extLst>
              <a:ext uri="{FF2B5EF4-FFF2-40B4-BE49-F238E27FC236}">
                <a16:creationId xmlns:a16="http://schemas.microsoft.com/office/drawing/2014/main" id="{AF557624-8BB7-F842-FA85-1B14C9B59D08}"/>
              </a:ext>
            </a:extLst>
          </p:cNvPr>
          <p:cNvSpPr txBox="1"/>
          <p:nvPr/>
        </p:nvSpPr>
        <p:spPr>
          <a:xfrm>
            <a:off x="1512757" y="2651187"/>
            <a:ext cx="8836701" cy="960328"/>
          </a:xfrm>
          <a:prstGeom prst="rect">
            <a:avLst/>
          </a:prstGeom>
          <a:noFill/>
        </p:spPr>
        <p:txBody>
          <a:bodyPr wrap="square">
            <a:spAutoFit/>
          </a:bodyPr>
          <a:lstStyle/>
          <a:p>
            <a:pPr marL="0" marR="0" algn="just">
              <a:lnSpc>
                <a:spcPct val="150000"/>
              </a:lnSpc>
              <a:spcBef>
                <a:spcPts val="0"/>
              </a:spcBef>
              <a:spcAft>
                <a:spcPts val="1000"/>
              </a:spcAft>
            </a:pPr>
            <a:r>
              <a:rPr lang="en-US" sz="2000" dirty="0">
                <a:solidFill>
                  <a:srgbClr val="000000"/>
                </a:solidFill>
                <a:effectLst/>
                <a:latin typeface="Times New Roman" panose="02020603050405020304" pitchFamily="18" charset="0"/>
                <a:ea typeface="Calibri" panose="020F0502020204030204" pitchFamily="34" charset="0"/>
              </a:rPr>
              <a:t>To detect the vehicles in the uploaded image and counts the number of vehicles, by using YOLO model.</a:t>
            </a:r>
            <a:endParaRPr lang="en-US" sz="2400" dirty="0">
              <a:solidFill>
                <a:srgbClr val="333333"/>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5918587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4505"/>
          </a:xfrm>
        </p:spPr>
        <p:txBody>
          <a:bodyPr>
            <a:normAutofit fontScale="90000"/>
          </a:bodyPr>
          <a:lstStyle/>
          <a:p>
            <a:r>
              <a:rPr lang="en-US" dirty="0">
                <a:latin typeface="Times New Roman" panose="02020603050405020304" pitchFamily="18" charset="0"/>
                <a:cs typeface="Times New Roman" panose="02020603050405020304" pitchFamily="18" charset="0"/>
              </a:rPr>
              <a:t>View 4</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uploaded image and counts:</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sz="quarter" idx="1"/>
          </p:nvPr>
        </p:nvPicPr>
        <p:blipFill>
          <a:blip r:embed="rId2"/>
          <a:stretch>
            <a:fillRect/>
          </a:stretch>
        </p:blipFill>
        <p:spPr>
          <a:xfrm>
            <a:off x="399737" y="1740418"/>
            <a:ext cx="9956800" cy="4507982"/>
          </a:xfrm>
          <a:prstGeom prst="rect">
            <a:avLst/>
          </a:prstGeom>
        </p:spPr>
      </p:pic>
    </p:spTree>
    <p:extLst>
      <p:ext uri="{BB962C8B-B14F-4D97-AF65-F5344CB8AC3E}">
        <p14:creationId xmlns:p14="http://schemas.microsoft.com/office/powerpoint/2010/main" val="19099802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9574"/>
          </a:xfrm>
        </p:spPr>
        <p:txBody>
          <a:bodyPr>
            <a:normAutofit fontScale="90000"/>
          </a:bodyPr>
          <a:lstStyle/>
          <a:p>
            <a:r>
              <a:rPr lang="en-US" sz="3200" dirty="0">
                <a:latin typeface="Times New Roman" panose="02020603050405020304" pitchFamily="18" charset="0"/>
                <a:cs typeface="Times New Roman" panose="02020603050405020304" pitchFamily="18" charset="0"/>
              </a:rPr>
              <a:t>View Prediction:</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sz="quarter" idx="1"/>
          </p:nvPr>
        </p:nvPicPr>
        <p:blipFill>
          <a:blip r:embed="rId2"/>
          <a:stretch>
            <a:fillRect/>
          </a:stretch>
        </p:blipFill>
        <p:spPr>
          <a:xfrm>
            <a:off x="1004454" y="1505702"/>
            <a:ext cx="10183091" cy="4502856"/>
          </a:xfrm>
          <a:prstGeom prst="rect">
            <a:avLst/>
          </a:prstGeom>
        </p:spPr>
      </p:pic>
    </p:spTree>
    <p:extLst>
      <p:ext uri="{BB962C8B-B14F-4D97-AF65-F5344CB8AC3E}">
        <p14:creationId xmlns:p14="http://schemas.microsoft.com/office/powerpoint/2010/main" val="1227551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29193"/>
            <a:ext cx="10515600" cy="2653259"/>
          </a:xfrm>
        </p:spPr>
        <p:txBody>
          <a:bodyPr>
            <a:normAutofit/>
          </a:bodyPr>
          <a:lstStyle/>
          <a:p>
            <a:pPr marL="0" indent="0" algn="ctr">
              <a:buNone/>
            </a:pPr>
            <a:r>
              <a:rPr lang="en-IN" sz="2400" b="1" dirty="0">
                <a:solidFill>
                  <a:schemeClr val="accent2"/>
                </a:solidFill>
                <a:latin typeface="Times New Roman" panose="02020603050405020304" pitchFamily="18" charset="0"/>
                <a:cs typeface="Times New Roman" panose="02020603050405020304" pitchFamily="18" charset="0"/>
              </a:rPr>
              <a:t>CONCLUSION:</a:t>
            </a:r>
          </a:p>
        </p:txBody>
      </p:sp>
      <p:sp>
        <p:nvSpPr>
          <p:cNvPr id="2" name="Rectangle 1"/>
          <p:cNvSpPr/>
          <p:nvPr/>
        </p:nvSpPr>
        <p:spPr>
          <a:xfrm>
            <a:off x="1013529" y="1856575"/>
            <a:ext cx="10049212" cy="1883657"/>
          </a:xfrm>
          <a:prstGeom prst="rect">
            <a:avLst/>
          </a:prstGeom>
        </p:spPr>
        <p:txBody>
          <a:bodyPr wrap="square">
            <a:spAutoFit/>
          </a:bodyPr>
          <a:lstStyle/>
          <a:p>
            <a:pPr marL="0" marR="0" algn="just">
              <a:lnSpc>
                <a:spcPct val="150000"/>
              </a:lnSpc>
              <a:spcBef>
                <a:spcPts val="1200"/>
              </a:spcBef>
              <a:spcAft>
                <a:spcPts val="1000"/>
              </a:spcAft>
            </a:pPr>
            <a:r>
              <a:rPr lang="en-US" sz="2000" dirty="0">
                <a:effectLst/>
                <a:latin typeface="Times New Roman" panose="02020603050405020304" pitchFamily="18" charset="0"/>
                <a:ea typeface="Calibri" panose="020F0502020204030204" pitchFamily="34" charset="0"/>
              </a:rPr>
              <a:t>In this application, we have successfully created a system that controls traffic signals manually. This is developed in a user-friendly environment using Flask via Python programming. The system is likely to collect images from the user to clear signals for the lanes which has highest count of vehicles. </a:t>
            </a:r>
          </a:p>
        </p:txBody>
      </p:sp>
    </p:spTree>
    <p:extLst>
      <p:ext uri="{BB962C8B-B14F-4D97-AF65-F5344CB8AC3E}">
        <p14:creationId xmlns:p14="http://schemas.microsoft.com/office/powerpoint/2010/main" val="38522803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1F70AA-F52A-58E6-6212-955E2C590211}"/>
              </a:ext>
            </a:extLst>
          </p:cNvPr>
          <p:cNvSpPr txBox="1"/>
          <p:nvPr/>
        </p:nvSpPr>
        <p:spPr>
          <a:xfrm>
            <a:off x="704538" y="1004341"/>
            <a:ext cx="10508105" cy="5083764"/>
          </a:xfrm>
          <a:prstGeom prst="rect">
            <a:avLst/>
          </a:prstGeom>
          <a:noFill/>
        </p:spPr>
        <p:txBody>
          <a:bodyPr wrap="square">
            <a:spAutoFit/>
          </a:bodyPr>
          <a:lstStyle/>
          <a:p>
            <a:pPr marR="0" lvl="0" algn="ctr">
              <a:lnSpc>
                <a:spcPct val="150000"/>
              </a:lnSpc>
              <a:spcBef>
                <a:spcPts val="1200"/>
              </a:spcBef>
              <a:spcAft>
                <a:spcPts val="1000"/>
              </a:spcAft>
            </a:pPr>
            <a:r>
              <a:rPr lang="en-US" sz="2400" b="1" dirty="0">
                <a:solidFill>
                  <a:schemeClr val="accent2"/>
                </a:solidFill>
                <a:effectLst/>
                <a:latin typeface="Times New Roman" panose="02020603050405020304" pitchFamily="18" charset="0"/>
                <a:ea typeface="Calibri" panose="020F0502020204030204" pitchFamily="34" charset="0"/>
              </a:rPr>
              <a:t>FUTURE ENHANCEMENT</a:t>
            </a:r>
            <a:endParaRPr lang="en-US" sz="2400" dirty="0">
              <a:solidFill>
                <a:schemeClr val="accent2"/>
              </a:solidFill>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2000" dirty="0">
                <a:solidFill>
                  <a:srgbClr val="333333"/>
                </a:solidFill>
                <a:effectLst/>
                <a:latin typeface="Times New Roman" panose="02020603050405020304" pitchFamily="18" charset="0"/>
                <a:ea typeface="Calibri" panose="020F0502020204030204" pitchFamily="34" charset="0"/>
              </a:rPr>
              <a:t>Future enhancements in traffic prediction for intelligent transportation systems using deep learning may involve integrating multi-modal data sources such as weather, event schedules, and urban development plans to create more comprehensive predictive models. Implementing reinforcement learning techniques can enhance adaptability to dynamic traffic conditions, enabling the system to learn and optimize traffic signal control in real-time. Additionally, exploring the fusion of deep learning with edge computing could facilitate quicker decision-making at the local level, improving responsiveness and overall traffic flow management for smarter and more efficient transportation networks.</a:t>
            </a:r>
            <a:endParaRPr lang="en-US" sz="2400" dirty="0">
              <a:solidFill>
                <a:srgbClr val="333333"/>
              </a:solidFill>
              <a:effectLst/>
              <a:latin typeface="Times New Roman" panose="02020603050405020304" pitchFamily="18" charset="0"/>
              <a:ea typeface="Calibri" panose="020F0502020204030204" pitchFamily="34" charset="0"/>
            </a:endParaRPr>
          </a:p>
          <a:p>
            <a:pPr marL="0" marR="0" algn="ctr">
              <a:lnSpc>
                <a:spcPct val="150000"/>
              </a:lnSpc>
              <a:spcBef>
                <a:spcPts val="0"/>
              </a:spcBef>
              <a:spcAft>
                <a:spcPts val="1000"/>
              </a:spcAft>
            </a:pPr>
            <a:r>
              <a:rPr lang="en-US" sz="2400" b="1" dirty="0">
                <a:solidFill>
                  <a:srgbClr val="333333"/>
                </a:solidFill>
                <a:effectLst/>
                <a:latin typeface="Times New Roman" panose="02020603050405020304" pitchFamily="18" charset="0"/>
                <a:ea typeface="Calibri" panose="020F0502020204030204" pitchFamily="34" charset="0"/>
              </a:rPr>
              <a:t> </a:t>
            </a:r>
            <a:endParaRPr lang="en-US" sz="2400" dirty="0">
              <a:solidFill>
                <a:srgbClr val="333333"/>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0042030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649484" y="453958"/>
            <a:ext cx="2582861" cy="550949"/>
          </a:xfrm>
        </p:spPr>
        <p:txBody>
          <a:bodyPr>
            <a:noAutofit/>
          </a:bodyPr>
          <a:lstStyle/>
          <a:p>
            <a:r>
              <a:rPr lang="en-US" sz="2400" b="1" dirty="0">
                <a:latin typeface="Times New Roman" panose="02020603050405020304" pitchFamily="18" charset="0"/>
                <a:cs typeface="Times New Roman" panose="02020603050405020304" pitchFamily="18" charset="0"/>
              </a:rPr>
              <a:t>REFERENCES</a:t>
            </a:r>
            <a:br>
              <a:rPr lang="en-US" altLang="en-US" sz="2000" b="1" dirty="0">
                <a:latin typeface="Times New Roman" panose="02020603050405020304" pitchFamily="18" charset="0"/>
                <a:cs typeface="Times New Roman" panose="02020603050405020304" pitchFamily="18" charset="0"/>
              </a:rPr>
            </a:br>
            <a:endParaRPr lang="en-US" sz="20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311214" y="1272576"/>
            <a:ext cx="11259403" cy="4855991"/>
          </a:xfrm>
        </p:spPr>
        <p:txBody>
          <a:bodyPr>
            <a:noAutofit/>
          </a:bodyPr>
          <a:lstStyle/>
          <a:p>
            <a:pPr marL="0" marR="0" indent="0" algn="just">
              <a:lnSpc>
                <a:spcPct val="150000"/>
              </a:lnSpc>
              <a:spcBef>
                <a:spcPts val="1200"/>
              </a:spcBef>
              <a:spcAft>
                <a:spcPts val="1000"/>
              </a:spcAft>
              <a:buNone/>
            </a:pPr>
            <a:r>
              <a:rPr lang="en-US" sz="2000" dirty="0">
                <a:effectLst/>
                <a:latin typeface="Times New Roman" panose="02020603050405020304" pitchFamily="18" charset="0"/>
                <a:ea typeface="Calibri" panose="020F0502020204030204" pitchFamily="34" charset="0"/>
              </a:rPr>
              <a:t>[1] Rutger Claes, Tom Holvoet, and Danny Weyns. A decentralized approach for anticipatory vehicle routing using delegate multiagent systems. IEEE Transactions on Intelligent Transportation Systems, 12(2):364–373, 2011. </a:t>
            </a:r>
          </a:p>
          <a:p>
            <a:pPr marL="0" marR="0" indent="0" algn="just">
              <a:lnSpc>
                <a:spcPct val="150000"/>
              </a:lnSpc>
              <a:spcBef>
                <a:spcPts val="1200"/>
              </a:spcBef>
              <a:spcAft>
                <a:spcPts val="1000"/>
              </a:spcAft>
              <a:buNone/>
            </a:pPr>
            <a:r>
              <a:rPr lang="en-US" sz="2000" dirty="0">
                <a:effectLst/>
                <a:latin typeface="Times New Roman" panose="02020603050405020304" pitchFamily="18" charset="0"/>
                <a:ea typeface="Calibri" panose="020F0502020204030204" pitchFamily="34" charset="0"/>
              </a:rPr>
              <a:t>[2] Mehul Mahrishi and Sudha Morwal. Index point detection and semantic indexing of videos - a comparative review. Advances in Intelligent Systems and Computing, Springer, 2020. </a:t>
            </a:r>
          </a:p>
          <a:p>
            <a:pPr marL="0" marR="0" indent="0" algn="just">
              <a:lnSpc>
                <a:spcPct val="150000"/>
              </a:lnSpc>
              <a:spcBef>
                <a:spcPts val="1200"/>
              </a:spcBef>
              <a:spcAft>
                <a:spcPts val="1000"/>
              </a:spcAft>
              <a:buNone/>
            </a:pPr>
            <a:r>
              <a:rPr lang="en-US" sz="2000" dirty="0">
                <a:effectLst/>
                <a:latin typeface="Times New Roman" panose="02020603050405020304" pitchFamily="18" charset="0"/>
                <a:ea typeface="Calibri" panose="020F0502020204030204" pitchFamily="34" charset="0"/>
              </a:rPr>
              <a:t>[3] C. Zhang, P. Patras, and H. Haddadi. Deep learning in mobile and wireless networking: A survey. IEEE Communications Surveys Tutorials, 21(3):2224–2287, third quarter 2019. </a:t>
            </a:r>
          </a:p>
          <a:p>
            <a:pPr marL="0" marR="0" indent="0" algn="just">
              <a:lnSpc>
                <a:spcPct val="150000"/>
              </a:lnSpc>
              <a:spcBef>
                <a:spcPts val="1200"/>
              </a:spcBef>
              <a:spcAft>
                <a:spcPts val="1000"/>
              </a:spcAft>
              <a:buNone/>
            </a:pPr>
            <a:r>
              <a:rPr lang="en-US" sz="2000" dirty="0">
                <a:effectLst/>
                <a:latin typeface="Times New Roman" panose="02020603050405020304" pitchFamily="18" charset="0"/>
                <a:ea typeface="Calibri" panose="020F0502020204030204" pitchFamily="34" charset="0"/>
              </a:rPr>
              <a:t>[4] Chun-Hsin Wu, Jan-Ming Ho, and D. T. Lee. Travel-time prediction with support vector regression. IEEE Transactions on Intelligent Transportation Systems, 5(4):276–281, Dec 2004. </a:t>
            </a:r>
          </a:p>
        </p:txBody>
      </p:sp>
    </p:spTree>
    <p:extLst>
      <p:ext uri="{BB962C8B-B14F-4D97-AF65-F5344CB8AC3E}">
        <p14:creationId xmlns:p14="http://schemas.microsoft.com/office/powerpoint/2010/main" val="27403828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60C3B3-0945-D2A9-DAC4-F4B9B918FD83}"/>
              </a:ext>
            </a:extLst>
          </p:cNvPr>
          <p:cNvSpPr txBox="1"/>
          <p:nvPr/>
        </p:nvSpPr>
        <p:spPr>
          <a:xfrm>
            <a:off x="584616" y="529600"/>
            <a:ext cx="11002780" cy="6038641"/>
          </a:xfrm>
          <a:prstGeom prst="rect">
            <a:avLst/>
          </a:prstGeom>
          <a:noFill/>
        </p:spPr>
        <p:txBody>
          <a:bodyPr wrap="square">
            <a:spAutoFit/>
          </a:bodyPr>
          <a:lstStyle/>
          <a:p>
            <a:pPr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5. Zhang, X., Zhu, L., Lei, Z., &amp; Shi, H. (2017). Traffic Sign Detection and Classification in the Wild. In Proceedings of the IEEE Conference on Computer Vision and Pattern Recognition (CVPR).</a:t>
            </a:r>
          </a:p>
          <a:p>
            <a:pPr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6. Geiger, A., Lenz, P., Stiller, C., &amp; Urtasun, R. (2013). Vision meets Robotics: The KITTI Dataset. The International Journal of Robotics Research, 32(11), 1231-1237.</a:t>
            </a:r>
          </a:p>
          <a:p>
            <a:pPr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7. Wang, X., &amp; Ma, J. (2020). Traffic Sign Detection and Recognition in Street View Images Using YOLO. Journal of Advanced Transportation, 2020.</a:t>
            </a:r>
          </a:p>
          <a:p>
            <a:pPr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8. </a:t>
            </a:r>
            <a:r>
              <a:rPr lang="en-US" sz="2000" b="0" i="0" dirty="0" err="1">
                <a:solidFill>
                  <a:srgbClr val="374151"/>
                </a:solidFill>
                <a:effectLst/>
                <a:latin typeface="Times New Roman" panose="02020603050405020304" pitchFamily="18" charset="0"/>
                <a:cs typeface="Times New Roman" panose="02020603050405020304" pitchFamily="18" charset="0"/>
              </a:rPr>
              <a:t>Kurnianggoro</a:t>
            </a:r>
            <a:r>
              <a:rPr lang="en-US" sz="2000" b="0" i="0" dirty="0">
                <a:solidFill>
                  <a:srgbClr val="374151"/>
                </a:solidFill>
                <a:effectLst/>
                <a:latin typeface="Times New Roman" panose="02020603050405020304" pitchFamily="18" charset="0"/>
                <a:cs typeface="Times New Roman" panose="02020603050405020304" pitchFamily="18" charset="0"/>
              </a:rPr>
              <a:t>, L., </a:t>
            </a:r>
            <a:r>
              <a:rPr lang="en-US" sz="2000" b="0" i="0" dirty="0" err="1">
                <a:solidFill>
                  <a:srgbClr val="374151"/>
                </a:solidFill>
                <a:effectLst/>
                <a:latin typeface="Times New Roman" panose="02020603050405020304" pitchFamily="18" charset="0"/>
                <a:cs typeface="Times New Roman" panose="02020603050405020304" pitchFamily="18" charset="0"/>
              </a:rPr>
              <a:t>Tanty</a:t>
            </a:r>
            <a:r>
              <a:rPr lang="en-US" sz="2000" b="0" i="0" dirty="0">
                <a:solidFill>
                  <a:srgbClr val="374151"/>
                </a:solidFill>
                <a:effectLst/>
                <a:latin typeface="Times New Roman" panose="02020603050405020304" pitchFamily="18" charset="0"/>
                <a:cs typeface="Times New Roman" panose="02020603050405020304" pitchFamily="18" charset="0"/>
              </a:rPr>
              <a:t>, O., &amp; Abdullah, A. (2018). Traffic Sign Recognition Using YOLO Convolutional Neural Network. Procedia Computer Science, 135, 124-131.</a:t>
            </a:r>
          </a:p>
          <a:p>
            <a:pPr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9. Geiger, A., Lenz, P., Stiller, C., &amp; Urtasun, R. (2012). Are we ready for Autonomous Driving? The KITTI Vision Benchmark Suite. In Proceedings of the IEEE Conference on Computer Vision and Pattern Recognition (CVPR).</a:t>
            </a:r>
          </a:p>
          <a:p>
            <a:pPr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10. Yang, C., Zhang, Y., &amp; Lu, C. (2020). Traffic Sign Detection and Recognition Using YOLOv4 in the Wild. Electronics, 9(2), 276.</a:t>
            </a:r>
          </a:p>
        </p:txBody>
      </p:sp>
    </p:spTree>
    <p:extLst>
      <p:ext uri="{BB962C8B-B14F-4D97-AF65-F5344CB8AC3E}">
        <p14:creationId xmlns:p14="http://schemas.microsoft.com/office/powerpoint/2010/main" val="27016649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639" y="341194"/>
            <a:ext cx="9976513" cy="6141493"/>
          </a:xfrm>
          <a:prstGeom prst="rect">
            <a:avLst/>
          </a:prstGeom>
        </p:spPr>
      </p:pic>
    </p:spTree>
    <p:extLst>
      <p:ext uri="{BB962C8B-B14F-4D97-AF65-F5344CB8AC3E}">
        <p14:creationId xmlns:p14="http://schemas.microsoft.com/office/powerpoint/2010/main" val="34907978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85736-A57C-A8FC-D5F5-D0FC27BA5C8D}"/>
              </a:ext>
            </a:extLst>
          </p:cNvPr>
          <p:cNvSpPr>
            <a:spLocks noGrp="1"/>
          </p:cNvSpPr>
          <p:nvPr>
            <p:ph type="title"/>
          </p:nvPr>
        </p:nvSpPr>
        <p:spPr>
          <a:xfrm>
            <a:off x="3480495" y="886592"/>
            <a:ext cx="4958968" cy="724525"/>
          </a:xfrm>
        </p:spPr>
        <p:txBody>
          <a:bodyPr>
            <a:normAutofit/>
          </a:bodyPr>
          <a:lstStyle/>
          <a:p>
            <a:pPr algn="ctr"/>
            <a:r>
              <a:rPr lang="en-US" sz="3200" b="1" dirty="0">
                <a:latin typeface="Times New Roman" panose="02020603050405020304" pitchFamily="18" charset="0"/>
                <a:cs typeface="Times New Roman" panose="02020603050405020304" pitchFamily="18" charset="0"/>
              </a:rPr>
              <a:t>PROBLEM STATEMENT</a:t>
            </a:r>
          </a:p>
        </p:txBody>
      </p:sp>
      <p:sp>
        <p:nvSpPr>
          <p:cNvPr id="5" name="TextBox 4">
            <a:extLst>
              <a:ext uri="{FF2B5EF4-FFF2-40B4-BE49-F238E27FC236}">
                <a16:creationId xmlns:a16="http://schemas.microsoft.com/office/drawing/2014/main" id="{E7791EF9-1C22-D4E8-58A7-FB0AD8A2246F}"/>
              </a:ext>
            </a:extLst>
          </p:cNvPr>
          <p:cNvSpPr txBox="1"/>
          <p:nvPr/>
        </p:nvSpPr>
        <p:spPr>
          <a:xfrm>
            <a:off x="674556" y="2025506"/>
            <a:ext cx="10343213" cy="2806987"/>
          </a:xfrm>
          <a:prstGeom prst="rect">
            <a:avLst/>
          </a:prstGeom>
          <a:noFill/>
        </p:spPr>
        <p:txBody>
          <a:bodyPr wrap="square">
            <a:spAutoFit/>
          </a:bodyPr>
          <a:lstStyle/>
          <a:p>
            <a:pPr marL="0" marR="0" algn="just">
              <a:lnSpc>
                <a:spcPct val="150000"/>
              </a:lnSpc>
            </a:pPr>
            <a:r>
              <a:rPr lang="en-US" sz="2000" dirty="0">
                <a:solidFill>
                  <a:srgbClr val="333333"/>
                </a:solidFill>
                <a:effectLst/>
                <a:latin typeface="Times New Roman" panose="02020603050405020304" pitchFamily="18" charset="0"/>
                <a:ea typeface="Calibri" panose="020F0502020204030204" pitchFamily="34" charset="0"/>
              </a:rPr>
              <a:t>The problem statement revolves around traffic prediction for Intelligent Transportation Systems (ITS) using deep learning. This involves the development of advanced neural network models capable of analyzing vast amounts of traffic data to forecast congestion, traffic flow, and travel times accurately. The aim is to enhance traffic management, reduce congestion, improve transportation efficiency, and promote the overall effectiveness of intelligent transportation systems in modern urban environments through data-driven deep learning approaches.</a:t>
            </a:r>
            <a:endParaRPr lang="en-US" sz="2000" dirty="0">
              <a:solidFill>
                <a:srgbClr val="333333"/>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68803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56573-A23D-7B91-5863-7EF915D86D02}"/>
              </a:ext>
            </a:extLst>
          </p:cNvPr>
          <p:cNvSpPr>
            <a:spLocks noGrp="1"/>
          </p:cNvSpPr>
          <p:nvPr>
            <p:ph type="title"/>
          </p:nvPr>
        </p:nvSpPr>
        <p:spPr>
          <a:xfrm>
            <a:off x="3309218" y="431890"/>
            <a:ext cx="5573564" cy="769495"/>
          </a:xfrm>
        </p:spPr>
        <p:txBody>
          <a:bodyPr>
            <a:normAutofit/>
          </a:bodyPr>
          <a:lstStyle/>
          <a:p>
            <a:r>
              <a:rPr lang="en-US" sz="3200" b="1" dirty="0">
                <a:latin typeface="Times New Roman" panose="02020603050405020304" pitchFamily="18" charset="0"/>
                <a:cs typeface="Times New Roman" panose="02020603050405020304" pitchFamily="18" charset="0"/>
              </a:rPr>
              <a:t>SCOPE AND MOTIVATION</a:t>
            </a:r>
          </a:p>
        </p:txBody>
      </p:sp>
      <p:sp>
        <p:nvSpPr>
          <p:cNvPr id="5" name="TextBox 4">
            <a:extLst>
              <a:ext uri="{FF2B5EF4-FFF2-40B4-BE49-F238E27FC236}">
                <a16:creationId xmlns:a16="http://schemas.microsoft.com/office/drawing/2014/main" id="{D3A00944-E924-7F6D-CD1E-B5AA0FB216D0}"/>
              </a:ext>
            </a:extLst>
          </p:cNvPr>
          <p:cNvSpPr txBox="1"/>
          <p:nvPr/>
        </p:nvSpPr>
        <p:spPr>
          <a:xfrm>
            <a:off x="524656" y="1627233"/>
            <a:ext cx="11017770" cy="4284314"/>
          </a:xfrm>
          <a:prstGeom prst="rect">
            <a:avLst/>
          </a:prstGeom>
          <a:noFill/>
        </p:spPr>
        <p:txBody>
          <a:bodyPr wrap="square">
            <a:spAutoFit/>
          </a:bodyPr>
          <a:lstStyle/>
          <a:p>
            <a:pPr marL="0" marR="0" algn="just">
              <a:lnSpc>
                <a:spcPct val="150000"/>
              </a:lnSpc>
            </a:pPr>
            <a:r>
              <a:rPr lang="en-US" sz="2400" b="1" dirty="0">
                <a:solidFill>
                  <a:srgbClr val="000000"/>
                </a:solidFill>
                <a:effectLst/>
                <a:latin typeface="Times New Roman" panose="02020603050405020304" pitchFamily="18" charset="0"/>
                <a:ea typeface="Times New Roman" panose="02020603050405020304" pitchFamily="18" charset="0"/>
              </a:rPr>
              <a:t>SCOPE</a:t>
            </a:r>
            <a:endParaRPr lang="en-US" sz="2400" dirty="0">
              <a:solidFill>
                <a:srgbClr val="333333"/>
              </a:solidFill>
              <a:effectLst/>
              <a:latin typeface="Times New Roman" panose="02020603050405020304" pitchFamily="18" charset="0"/>
              <a:ea typeface="Times New Roman" panose="02020603050405020304" pitchFamily="18" charset="0"/>
            </a:endParaRPr>
          </a:p>
          <a:p>
            <a:pPr marL="0" marR="0" algn="just">
              <a:lnSpc>
                <a:spcPct val="150000"/>
              </a:lnSpc>
            </a:pPr>
            <a:r>
              <a:rPr lang="en-US" sz="2000" dirty="0">
                <a:solidFill>
                  <a:srgbClr val="000000"/>
                </a:solidFill>
                <a:effectLst/>
                <a:latin typeface="Times New Roman" panose="02020603050405020304" pitchFamily="18" charset="0"/>
                <a:ea typeface="Times New Roman" panose="02020603050405020304" pitchFamily="18" charset="0"/>
              </a:rPr>
              <a:t>The scope of this project encompasses the development and implementation of deep learning models and algorithms for traffic prediction within Intelligent Transportation Systems (ITS). This includes data collection, preprocessing, feature engineering, model architecture design, training, and validation. The project aims to forecast various traffic parameters, such as congestion, travel times, and traffic flow, using diverse data sources like sensors, GPS, and traffic cameras. Ethical considerations related to data privacy and responsible use of deep learning in traffic management will also be explored. The ultimate goal is to provide urban planners, transportation authorities, and commuters with reliable traffic predictions for enhanced mobility and efficiency.</a:t>
            </a:r>
            <a:endParaRPr lang="en-US" sz="2000" dirty="0">
              <a:solidFill>
                <a:srgbClr val="333333"/>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08967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981502-7FB6-552A-91D0-2D4F56BCF248}"/>
              </a:ext>
            </a:extLst>
          </p:cNvPr>
          <p:cNvSpPr txBox="1"/>
          <p:nvPr/>
        </p:nvSpPr>
        <p:spPr>
          <a:xfrm>
            <a:off x="464695" y="974390"/>
            <a:ext cx="10658007" cy="4566443"/>
          </a:xfrm>
          <a:prstGeom prst="rect">
            <a:avLst/>
          </a:prstGeom>
          <a:noFill/>
        </p:spPr>
        <p:txBody>
          <a:bodyPr wrap="square">
            <a:spAutoFit/>
          </a:bodyPr>
          <a:lstStyle/>
          <a:p>
            <a:pPr marL="0" marR="0">
              <a:lnSpc>
                <a:spcPct val="150000"/>
              </a:lnSpc>
              <a:spcBef>
                <a:spcPts val="1200"/>
              </a:spcBef>
              <a:spcAft>
                <a:spcPts val="1000"/>
              </a:spcAft>
            </a:pPr>
            <a:r>
              <a:rPr lang="en-US" sz="2400" b="1" dirty="0">
                <a:solidFill>
                  <a:srgbClr val="000000"/>
                </a:solidFill>
                <a:effectLst/>
                <a:latin typeface="Times New Roman" panose="02020603050405020304" pitchFamily="18" charset="0"/>
                <a:ea typeface="Calibri" panose="020F0502020204030204" pitchFamily="34" charset="0"/>
              </a:rPr>
              <a:t>MOTIVATION</a:t>
            </a:r>
            <a:endParaRPr lang="en-US" sz="2800" dirty="0">
              <a:solidFill>
                <a:srgbClr val="333333"/>
              </a:solidFill>
              <a:effectLst/>
              <a:latin typeface="Times New Roman" panose="02020603050405020304" pitchFamily="18" charset="0"/>
              <a:ea typeface="Calibri" panose="020F0502020204030204" pitchFamily="34" charset="0"/>
            </a:endParaRPr>
          </a:p>
          <a:p>
            <a:pPr marL="0" marR="0" algn="just">
              <a:lnSpc>
                <a:spcPct val="150000"/>
              </a:lnSpc>
              <a:spcBef>
                <a:spcPts val="1200"/>
              </a:spcBef>
              <a:spcAft>
                <a:spcPts val="1000"/>
              </a:spcAft>
            </a:pPr>
            <a:r>
              <a:rPr lang="en-US" sz="2000" dirty="0">
                <a:solidFill>
                  <a:srgbClr val="000000"/>
                </a:solidFill>
                <a:effectLst/>
                <a:latin typeface="Times New Roman" panose="02020603050405020304" pitchFamily="18" charset="0"/>
                <a:ea typeface="Calibri" panose="020F0502020204030204" pitchFamily="34" charset="0"/>
              </a:rPr>
              <a:t>The motivation behind employing deep learning for traffic prediction in intelligent transportation systems lies in the urgent need to combat persistent congestion in dense transport networks. Traditional methods like Adaptive Traffic Signal Control fall short in addressing varied congestion levels effectively. Deep learning models offer promise in accurately anticipating traffic outcomes, aiding decision-making for congestion predictions. By leveraging these models, this study aims to revolutionize traffic management, prioritizing efficient vehicle flow based on traffic length, enhancing cooperation among systems, and optimizing signal timing for smoother traffic regulation in real-time scenarios</a:t>
            </a:r>
            <a:r>
              <a:rPr lang="en-US" sz="2000" b="1" dirty="0">
                <a:solidFill>
                  <a:srgbClr val="000000"/>
                </a:solidFill>
                <a:effectLst/>
                <a:latin typeface="Times New Roman" panose="02020603050405020304" pitchFamily="18" charset="0"/>
                <a:ea typeface="Calibri" panose="020F0502020204030204" pitchFamily="34" charset="0"/>
              </a:rPr>
              <a:t>.</a:t>
            </a:r>
            <a:endParaRPr lang="en-US" sz="2400" dirty="0">
              <a:solidFill>
                <a:srgbClr val="333333"/>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334290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7554" y="234586"/>
            <a:ext cx="4052341" cy="652072"/>
          </a:xfrm>
        </p:spPr>
        <p:txBody>
          <a:bodyPr>
            <a:normAutofit/>
          </a:bodyPr>
          <a:lstStyle/>
          <a:p>
            <a:pPr algn="ctr"/>
            <a:r>
              <a:rPr lang="en-IN" sz="2800" b="1" dirty="0">
                <a:solidFill>
                  <a:schemeClr val="accent2"/>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419100" y="886658"/>
            <a:ext cx="11353800" cy="5319270"/>
          </a:xfrm>
        </p:spPr>
        <p:txBody>
          <a:bodyPr>
            <a:noAutofit/>
          </a:bodyPr>
          <a:lstStyle/>
          <a:p>
            <a:pPr marL="0" indent="0" algn="just">
              <a:lnSpc>
                <a:spcPct val="150000"/>
              </a:lnSpc>
              <a:buNone/>
            </a:pPr>
            <a:r>
              <a:rPr lang="en-US" sz="2000" dirty="0">
                <a:effectLst/>
                <a:latin typeface="Times New Roman" panose="02020603050405020304" pitchFamily="18" charset="0"/>
                <a:ea typeface="Calibri" panose="020F0502020204030204" pitchFamily="34" charset="0"/>
              </a:rPr>
              <a:t>Over the last decade by solving many very complex and sophisticated real-world problems. The application areas included almost all the real-world domains such as healthcare, autonomous vehicle (AV), business applications, and image processing. </a:t>
            </a:r>
          </a:p>
          <a:p>
            <a:pPr marL="0" indent="0" algn="just">
              <a:lnSpc>
                <a:spcPct val="150000"/>
              </a:lnSpc>
              <a:buNone/>
            </a:pPr>
            <a:r>
              <a:rPr lang="en-US" sz="2000" dirty="0">
                <a:effectLst/>
                <a:latin typeface="Times New Roman" panose="02020603050405020304" pitchFamily="18" charset="0"/>
                <a:ea typeface="Calibri" panose="020F0502020204030204" pitchFamily="34" charset="0"/>
              </a:rPr>
              <a:t>DL algorithms’ learning is typically based on trial-and-error method quite opposite of conventional algorithms, which follows the programming instructions based on decision statements like if-else.</a:t>
            </a:r>
          </a:p>
          <a:p>
            <a:pPr marL="0" indent="0" algn="just">
              <a:lnSpc>
                <a:spcPct val="150000"/>
              </a:lnSpc>
              <a:buNone/>
            </a:pPr>
            <a:r>
              <a:rPr lang="en-US" sz="2000" dirty="0">
                <a:effectLst/>
                <a:latin typeface="Times New Roman" panose="02020603050405020304" pitchFamily="18" charset="0"/>
                <a:ea typeface="Calibri" panose="020F0502020204030204" pitchFamily="34" charset="0"/>
              </a:rPr>
              <a:t>One of the most significant areas of DL is simplifying human problems, in many application areas including medical domain, governments every sector is showing their interest to introduce AI to their systems</a:t>
            </a:r>
            <a:endParaRPr lang="en-US" sz="2000" dirty="0">
              <a:latin typeface="Times New Roman" panose="02020603050405020304" pitchFamily="18" charset="0"/>
              <a:ea typeface="Calibri" panose="020F0502020204030204" pitchFamily="34" charset="0"/>
            </a:endParaRPr>
          </a:p>
          <a:p>
            <a:pPr marL="0" indent="0" algn="just">
              <a:lnSpc>
                <a:spcPct val="150000"/>
              </a:lnSpc>
              <a:buNone/>
            </a:pPr>
            <a:r>
              <a:rPr lang="en-US" sz="2000" dirty="0">
                <a:effectLst/>
                <a:latin typeface="Times New Roman" panose="02020603050405020304" pitchFamily="18" charset="0"/>
                <a:ea typeface="Calibri" panose="020F0502020204030204" pitchFamily="34" charset="0"/>
              </a:rPr>
              <a:t>Various models have wide applicability in working with the conditions of real time. There are lots of studies performed for regulating traffic using deep learning techniques such as image segmentation, object detection etc.</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205261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5093" y="1860543"/>
            <a:ext cx="10515600" cy="2467867"/>
          </a:xfrm>
        </p:spPr>
        <p:txBody>
          <a:bodyPr>
            <a:normAutofit lnSpcReduction="10000"/>
          </a:bodyPr>
          <a:lstStyle/>
          <a:p>
            <a:pPr marL="0" indent="0" algn="just">
              <a:lnSpc>
                <a:spcPct val="150000"/>
              </a:lnSpc>
              <a:buNone/>
            </a:pPr>
            <a:r>
              <a:rPr lang="en-US" sz="2000" dirty="0">
                <a:latin typeface="Times New Roman" panose="02020603050405020304" pitchFamily="18" charset="0"/>
                <a:ea typeface="Calibri" panose="020F0502020204030204" pitchFamily="34" charset="0"/>
              </a:rPr>
              <a:t>I</a:t>
            </a:r>
            <a:r>
              <a:rPr lang="en-US" sz="2000" dirty="0">
                <a:effectLst/>
                <a:latin typeface="Times New Roman" panose="02020603050405020304" pitchFamily="18" charset="0"/>
                <a:ea typeface="Calibri" panose="020F0502020204030204" pitchFamily="34" charset="0"/>
              </a:rPr>
              <a:t>n particular, the study is focused on live traffic regulating near a traffic signal and study is also focused on the decreasing the waiting time depending on vehicle counts and early response. </a:t>
            </a:r>
          </a:p>
          <a:p>
            <a:pPr marL="0" indent="0" algn="just">
              <a:lnSpc>
                <a:spcPct val="150000"/>
              </a:lnSpc>
              <a:buNone/>
            </a:pPr>
            <a:r>
              <a:rPr lang="en-US" sz="2000" dirty="0">
                <a:effectLst/>
                <a:latin typeface="Times New Roman" panose="02020603050405020304" pitchFamily="18" charset="0"/>
                <a:ea typeface="Calibri" panose="020F0502020204030204" pitchFamily="34" charset="0"/>
              </a:rPr>
              <a:t>These systems can be very helpful in decision making to handle the present scenario to guide early interventions to manage these traffic regulations very effectively. This study aims to provide an better system which can be able to release the traffic depending on the count of vehicles</a:t>
            </a:r>
            <a:endParaRPr lang="en-US" sz="2000" dirty="0">
              <a:latin typeface="Times New Roman" panose="02020603050405020304" pitchFamily="18" charset="0"/>
              <a:ea typeface="Calibri" panose="020F0502020204030204" pitchFamily="34" charset="0"/>
            </a:endParaRPr>
          </a:p>
          <a:p>
            <a:pPr marL="0" indent="0" algn="just">
              <a:lnSpc>
                <a:spcPct val="150000"/>
              </a:lnSpc>
              <a:buNone/>
            </a:pPr>
            <a:endParaRPr lang="en-US" sz="20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9885507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3615</TotalTime>
  <Words>2664</Words>
  <Application>Microsoft Office PowerPoint</Application>
  <PresentationFormat>Widescreen</PresentationFormat>
  <Paragraphs>167</Paragraphs>
  <Slides>46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Times New Roman</vt:lpstr>
      <vt:lpstr>Trebuchet MS</vt:lpstr>
      <vt:lpstr>Wingdings</vt:lpstr>
      <vt:lpstr>Wingdings 3</vt:lpstr>
      <vt:lpstr>Facet</vt:lpstr>
      <vt:lpstr>PowerPoint Presentation</vt:lpstr>
      <vt:lpstr>PowerPoint Presentation</vt:lpstr>
      <vt:lpstr>ABSTRACT</vt:lpstr>
      <vt:lpstr>OBJECTIVE </vt:lpstr>
      <vt:lpstr>PROBLEM STATEMENT</vt:lpstr>
      <vt:lpstr>SCOPE AND MOTIVATION</vt:lpstr>
      <vt:lpstr>PowerPoint Presentation</vt:lpstr>
      <vt:lpstr>INTRODUCTION</vt:lpstr>
      <vt:lpstr>PowerPoint Presentation</vt:lpstr>
      <vt:lpstr>LITERATURE REVIEW  </vt:lpstr>
      <vt:lpstr>LITERATURE REVIEW  </vt:lpstr>
      <vt:lpstr>PowerPoint Presentation</vt:lpstr>
      <vt:lpstr>PowerPoint Presentation</vt:lpstr>
      <vt:lpstr>PowerPoint Presentation</vt:lpstr>
      <vt:lpstr>PowerPoint Presentation</vt:lpstr>
      <vt:lpstr>PowerPoint Presentation</vt:lpstr>
      <vt:lpstr>HARDWARE AND SOFTWARE REQUIREMENTS:</vt:lpstr>
      <vt:lpstr>PowerPoint Presentation</vt:lpstr>
      <vt:lpstr>PowerPoint Presentation</vt:lpstr>
      <vt:lpstr>MODULES </vt:lpstr>
      <vt:lpstr>PowerPoint Presentation</vt:lpstr>
      <vt:lpstr>UML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AND OUTPUT SCREENS:</vt:lpstr>
      <vt:lpstr>About:  </vt:lpstr>
      <vt:lpstr>Upload 1st image: </vt:lpstr>
      <vt:lpstr>Upload 2nd image: </vt:lpstr>
      <vt:lpstr>Upload 3rd image: </vt:lpstr>
      <vt:lpstr>Upload 4th image: </vt:lpstr>
      <vt:lpstr>View First uploaded image and count: </vt:lpstr>
      <vt:lpstr>View 2nd uploaded images and count: </vt:lpstr>
      <vt:lpstr>View 3rd uploaded image: </vt:lpstr>
      <vt:lpstr>View 4th uploaded image and counts: </vt:lpstr>
      <vt:lpstr>View Prediction: </vt:lpstr>
      <vt:lpstr>PowerPoint Presentation</vt:lpstr>
      <vt:lpstr>PowerPoint Presentation</vt:lpstr>
      <vt:lpstr>REFERENCES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Sasi Kiran reddy Kaduluri</cp:lastModifiedBy>
  <cp:revision>272</cp:revision>
  <dcterms:created xsi:type="dcterms:W3CDTF">2020-06-29T09:16:21Z</dcterms:created>
  <dcterms:modified xsi:type="dcterms:W3CDTF">2024-04-18T11:50:16Z</dcterms:modified>
</cp:coreProperties>
</file>