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handoutMasterIdLst>
    <p:handoutMasterId r:id="rId11"/>
  </p:handoutMasterIdLst>
  <p:sldIdLst>
    <p:sldId id="256" r:id="rId2"/>
    <p:sldId id="258" r:id="rId3"/>
    <p:sldId id="263" r:id="rId4"/>
    <p:sldId id="264" r:id="rId5"/>
    <p:sldId id="260" r:id="rId6"/>
    <p:sldId id="262" r:id="rId7"/>
    <p:sldId id="26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5D2"/>
    <a:srgbClr val="1F4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368A9-18D8-4A41-AF48-6C0F041120BE}" v="1" dt="2024-12-18T11:26:26.769"/>
    <p1510:client id="{412180AC-E5CA-4BF5-9801-7D3B864B5CA9}" v="7" dt="2024-12-19T06:17:32.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098D00-A3B6-4D0F-8B1C-32FCC18E3D5C}" type="datetimeFigureOut">
              <a:rPr lang="en-US" smtClean="0"/>
              <a:t>12/18/2024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2CD20C-4781-4EA8-AB9C-C8D15BC0589A}" type="slidenum">
              <a:rPr lang="en-US" smtClean="0"/>
              <a:t>‹#›</a:t>
            </a:fld>
            <a:endParaRPr lang="en-US"/>
          </a:p>
        </p:txBody>
      </p:sp>
    </p:spTree>
    <p:extLst>
      <p:ext uri="{BB962C8B-B14F-4D97-AF65-F5344CB8AC3E}">
        <p14:creationId xmlns:p14="http://schemas.microsoft.com/office/powerpoint/2010/main" val="213696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2D940-888E-4C8B-8BEB-C196EFB55D83}" type="datetimeFigureOut">
              <a:rPr lang="en-US" smtClean="0"/>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B4CBB-CC6F-4510-973B-F07813348492}" type="slidenum">
              <a:rPr lang="en-US" smtClean="0"/>
              <a:t>‹#›</a:t>
            </a:fld>
            <a:endParaRPr lang="en-US"/>
          </a:p>
        </p:txBody>
      </p:sp>
    </p:spTree>
    <p:extLst>
      <p:ext uri="{BB962C8B-B14F-4D97-AF65-F5344CB8AC3E}">
        <p14:creationId xmlns:p14="http://schemas.microsoft.com/office/powerpoint/2010/main" val="332222365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1</a:t>
            </a:fld>
            <a:endParaRPr lang="en-US"/>
          </a:p>
        </p:txBody>
      </p:sp>
    </p:spTree>
    <p:extLst>
      <p:ext uri="{BB962C8B-B14F-4D97-AF65-F5344CB8AC3E}">
        <p14:creationId xmlns:p14="http://schemas.microsoft.com/office/powerpoint/2010/main" val="413336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2</a:t>
            </a:fld>
            <a:endParaRPr lang="en-US"/>
          </a:p>
        </p:txBody>
      </p:sp>
    </p:spTree>
    <p:extLst>
      <p:ext uri="{BB962C8B-B14F-4D97-AF65-F5344CB8AC3E}">
        <p14:creationId xmlns:p14="http://schemas.microsoft.com/office/powerpoint/2010/main" val="49964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5</a:t>
            </a:fld>
            <a:endParaRPr lang="en-US"/>
          </a:p>
        </p:txBody>
      </p:sp>
    </p:spTree>
    <p:extLst>
      <p:ext uri="{BB962C8B-B14F-4D97-AF65-F5344CB8AC3E}">
        <p14:creationId xmlns:p14="http://schemas.microsoft.com/office/powerpoint/2010/main" val="296276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6</a:t>
            </a:fld>
            <a:endParaRPr lang="en-US"/>
          </a:p>
        </p:txBody>
      </p:sp>
    </p:spTree>
    <p:extLst>
      <p:ext uri="{BB962C8B-B14F-4D97-AF65-F5344CB8AC3E}">
        <p14:creationId xmlns:p14="http://schemas.microsoft.com/office/powerpoint/2010/main" val="14131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7</a:t>
            </a:fld>
            <a:endParaRPr lang="en-US"/>
          </a:p>
        </p:txBody>
      </p:sp>
    </p:spTree>
    <p:extLst>
      <p:ext uri="{BB962C8B-B14F-4D97-AF65-F5344CB8AC3E}">
        <p14:creationId xmlns:p14="http://schemas.microsoft.com/office/powerpoint/2010/main" val="197121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D6EE33-C326-433A-A38E-2B71D6BBC1E5}"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3406357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E636B7-3625-41B3-B1FC-D6C51953F2A6}"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1023449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7EF652-C0F5-481D-A36B-9FC73AF9E1CA}"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3724939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84507C-91BE-414F-9B0B-F9613E03A994}"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30788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EEC71-D6AA-47FD-A54E-15340289E2BA}" type="datetime1">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473840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907147-0320-4363-8203-543B0133F4DE}" type="datetime1">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44972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317973-192A-43CE-BD35-278A5752FD37}" type="datetime1">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42090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0AFAF-1A11-4FBC-88D8-AA812E98C7D3}" type="datetime1">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233018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6D65C-00F6-4408-B66A-58B3444DAC12}" type="datetime1">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108856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9CEDC-E6C2-4DD2-9339-FFF8C68502D5}" type="datetime1">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46756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5F122-839A-43DE-8A5C-D3C84560C915}" type="datetime1">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B2C59-3266-410E-B1B0-1799FFBD1D52}" type="slidenum">
              <a:rPr lang="en-US" smtClean="0"/>
              <a:t>‹#›</a:t>
            </a:fld>
            <a:endParaRPr lang="en-US"/>
          </a:p>
        </p:txBody>
      </p:sp>
    </p:spTree>
    <p:extLst>
      <p:ext uri="{BB962C8B-B14F-4D97-AF65-F5344CB8AC3E}">
        <p14:creationId xmlns:p14="http://schemas.microsoft.com/office/powerpoint/2010/main" val="1668264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A2310-33D5-435E-A44F-5B6010838595}" type="datetime1">
              <a:rPr lang="en-US" smtClean="0"/>
              <a:t>12/18/2024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B2C59-3266-410E-B1B0-1799FFBD1D52}" type="slidenum">
              <a:rPr lang="en-US" smtClean="0"/>
              <a:t>‹#›</a:t>
            </a:fld>
            <a:endParaRPr lang="en-US"/>
          </a:p>
        </p:txBody>
      </p:sp>
    </p:spTree>
    <p:extLst>
      <p:ext uri="{BB962C8B-B14F-4D97-AF65-F5344CB8AC3E}">
        <p14:creationId xmlns:p14="http://schemas.microsoft.com/office/powerpoint/2010/main" val="37704849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33097BA-9DA2-91F1-E26A-05A6B5B2D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100" y="1019332"/>
            <a:ext cx="6996409" cy="5458554"/>
          </a:xfrm>
          <a:prstGeom prst="rect">
            <a:avLst/>
          </a:prstGeom>
        </p:spPr>
      </p:pic>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DEPARTMENT OF CSE-AIML (CSM) – IV-II Sem</a:t>
            </a:r>
          </a:p>
          <a:p>
            <a:pPr algn="ctr"/>
            <a:r>
              <a:rPr lang="en-US" sz="2000">
                <a:solidFill>
                  <a:schemeClr val="bg1"/>
                </a:solidFill>
                <a:latin typeface="Times New Roman" panose="02020603050405020304" pitchFamily="18" charset="0"/>
                <a:cs typeface="Times New Roman" panose="02020603050405020304" pitchFamily="18" charset="0"/>
              </a:rPr>
              <a:t>      Project Review - 0</a:t>
            </a:r>
          </a:p>
        </p:txBody>
      </p:sp>
      <p:sp>
        <p:nvSpPr>
          <p:cNvPr id="8" name="Date Placeholder 7"/>
          <p:cNvSpPr>
            <a:spLocks noGrp="1"/>
          </p:cNvSpPr>
          <p:nvPr>
            <p:ph type="dt" sz="half" idx="10"/>
          </p:nvPr>
        </p:nvSpPr>
        <p:spPr>
          <a:xfrm>
            <a:off x="0" y="6492875"/>
            <a:ext cx="2743200" cy="365125"/>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12/18/2024</a:t>
            </a:fld>
            <a:endParaRPr lang="en-US" sz="140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1</a:t>
            </a:fld>
            <a:endParaRPr lang="en-US" sz="140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502277" y="1211720"/>
            <a:ext cx="10541358" cy="991267"/>
          </a:xfrm>
        </p:spPr>
        <p:txBody>
          <a:bodyPr>
            <a:normAutofit fontScale="90000"/>
          </a:bodyPr>
          <a:lstStyle/>
          <a:p>
            <a:pPr algn="l"/>
            <a:r>
              <a:rPr lang="en-IN" sz="2400" dirty="0">
                <a:solidFill>
                  <a:srgbClr val="FF0000"/>
                </a:solidFill>
              </a:rPr>
              <a:t>                       </a:t>
            </a:r>
            <a:r>
              <a:rPr lang="en-IN" sz="2700" dirty="0">
                <a:solidFill>
                  <a:srgbClr val="FF0000"/>
                </a:solidFill>
              </a:rPr>
              <a:t>PROJECT TITLE: AI-POWERED HOSPITAL MANAGEMENT SYSTEM</a:t>
            </a:r>
            <a:br>
              <a:rPr lang="en-IN" sz="2700" dirty="0">
                <a:solidFill>
                  <a:srgbClr val="FF0000"/>
                </a:solidFill>
              </a:rPr>
            </a:br>
            <a:br>
              <a:rPr lang="en-IN" sz="2400" dirty="0">
                <a:solidFill>
                  <a:schemeClr val="accent2">
                    <a:lumMod val="75000"/>
                  </a:schemeClr>
                </a:solidFill>
              </a:rPr>
            </a:br>
            <a:endParaRPr lang="en-IN" sz="2400" dirty="0">
              <a:solidFill>
                <a:schemeClr val="accent2">
                  <a:lumMod val="75000"/>
                </a:schemeClr>
              </a:solidFill>
            </a:endParaRPr>
          </a:p>
        </p:txBody>
      </p:sp>
      <p:sp>
        <p:nvSpPr>
          <p:cNvPr id="12" name="Title 10">
            <a:extLst>
              <a:ext uri="{FF2B5EF4-FFF2-40B4-BE49-F238E27FC236}">
                <a16:creationId xmlns:a16="http://schemas.microsoft.com/office/drawing/2014/main" id="{0ED39FDC-BA72-F448-508E-801FD18D1EC7}"/>
              </a:ext>
            </a:extLst>
          </p:cNvPr>
          <p:cNvSpPr txBox="1">
            <a:spLocks/>
          </p:cNvSpPr>
          <p:nvPr/>
        </p:nvSpPr>
        <p:spPr>
          <a:xfrm>
            <a:off x="2681368" y="3962400"/>
            <a:ext cx="2313420" cy="2428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1600" b="1" i="1" dirty="0">
                <a:solidFill>
                  <a:srgbClr val="C00000"/>
                </a:solidFill>
              </a:rPr>
              <a:t>Team Members (</a:t>
            </a:r>
            <a:r>
              <a:rPr lang="en-IN" sz="1600" b="1" i="1" dirty="0" err="1">
                <a:solidFill>
                  <a:srgbClr val="C00000"/>
                </a:solidFill>
              </a:rPr>
              <a:t>Regd</a:t>
            </a:r>
            <a:r>
              <a:rPr lang="en-IN" sz="1600" b="1" i="1" dirty="0">
                <a:solidFill>
                  <a:srgbClr val="C00000"/>
                </a:solidFill>
              </a:rPr>
              <a:t> #) : IV -II : CSM - B</a:t>
            </a:r>
          </a:p>
          <a:p>
            <a:pPr algn="l"/>
            <a:r>
              <a:rPr lang="en-IN" sz="1600" b="1" i="1" dirty="0">
                <a:solidFill>
                  <a:srgbClr val="C00000"/>
                </a:solidFill>
              </a:rPr>
              <a:t>1. 21BQ1A4289</a:t>
            </a:r>
          </a:p>
          <a:p>
            <a:pPr algn="l"/>
            <a:r>
              <a:rPr lang="en-IN" sz="1600" b="1" i="1" dirty="0">
                <a:solidFill>
                  <a:srgbClr val="C00000"/>
                </a:solidFill>
              </a:rPr>
              <a:t>		</a:t>
            </a:r>
          </a:p>
          <a:p>
            <a:pPr algn="l"/>
            <a:r>
              <a:rPr lang="en-IN" sz="1600" b="1" i="1" dirty="0">
                <a:solidFill>
                  <a:srgbClr val="C00000"/>
                </a:solidFill>
              </a:rPr>
              <a:t>2. 22BQ5A4212		</a:t>
            </a:r>
          </a:p>
          <a:p>
            <a:pPr algn="l"/>
            <a:r>
              <a:rPr lang="en-IN" sz="1600" b="1" i="1" dirty="0">
                <a:solidFill>
                  <a:srgbClr val="C00000"/>
                </a:solidFill>
              </a:rPr>
              <a:t>3. 21BQ1A4277		</a:t>
            </a:r>
          </a:p>
          <a:p>
            <a:pPr algn="l"/>
            <a:r>
              <a:rPr lang="en-IN" sz="1600" b="1" i="1" dirty="0">
                <a:solidFill>
                  <a:srgbClr val="C00000"/>
                </a:solidFill>
              </a:rPr>
              <a:t>4. 21BQ1A4279</a:t>
            </a: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2266681" cy="472191"/>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a:solidFill>
                  <a:srgbClr val="0070C0"/>
                </a:solidFill>
              </a:rPr>
              <a:t>Batch #:16</a:t>
            </a:r>
          </a:p>
        </p:txBody>
      </p:sp>
      <p:sp>
        <p:nvSpPr>
          <p:cNvPr id="14" name="Title 10">
            <a:extLst>
              <a:ext uri="{FF2B5EF4-FFF2-40B4-BE49-F238E27FC236}">
                <a16:creationId xmlns:a16="http://schemas.microsoft.com/office/drawing/2014/main" id="{F626EB42-4733-4979-0B1D-CE12EECF585D}"/>
              </a:ext>
            </a:extLst>
          </p:cNvPr>
          <p:cNvSpPr txBox="1">
            <a:spLocks/>
          </p:cNvSpPr>
          <p:nvPr/>
        </p:nvSpPr>
        <p:spPr>
          <a:xfrm>
            <a:off x="187230" y="4063419"/>
            <a:ext cx="2326992" cy="23275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000" b="1" i="1" dirty="0">
                <a:solidFill>
                  <a:srgbClr val="C00000"/>
                </a:solidFill>
              </a:rPr>
              <a:t>Project Guide:</a:t>
            </a:r>
          </a:p>
          <a:p>
            <a:pPr algn="l"/>
            <a:r>
              <a:rPr lang="en-IN" sz="2000" b="1" i="1" dirty="0">
                <a:solidFill>
                  <a:srgbClr val="C00000"/>
                </a:solidFill>
              </a:rPr>
              <a:t>Mrs. N Nalini Krupa,</a:t>
            </a:r>
          </a:p>
          <a:p>
            <a:pPr algn="l"/>
            <a:r>
              <a:rPr lang="en-IN" sz="2000" b="1" i="1" dirty="0">
                <a:solidFill>
                  <a:srgbClr val="C00000"/>
                </a:solidFill>
              </a:rPr>
              <a:t>Associate Professor,</a:t>
            </a:r>
          </a:p>
          <a:p>
            <a:pPr algn="l"/>
            <a:r>
              <a:rPr lang="en-IN" sz="2000" b="1" i="1" dirty="0">
                <a:solidFill>
                  <a:srgbClr val="C00000"/>
                </a:solidFill>
              </a:rPr>
              <a:t>Dept. of CSM,</a:t>
            </a:r>
          </a:p>
          <a:p>
            <a:pPr algn="l"/>
            <a:r>
              <a:rPr lang="en-IN" sz="2000" b="1" i="1" dirty="0">
                <a:solidFill>
                  <a:srgbClr val="C00000"/>
                </a:solidFill>
              </a:rPr>
              <a:t>VVIT</a:t>
            </a:r>
          </a:p>
          <a:p>
            <a:pPr algn="l"/>
            <a:endParaRPr lang="en-IN" sz="3200" dirty="0"/>
          </a:p>
        </p:txBody>
      </p:sp>
      <p:pic>
        <p:nvPicPr>
          <p:cNvPr id="17" name="Picture 16">
            <a:extLst>
              <a:ext uri="{FF2B5EF4-FFF2-40B4-BE49-F238E27FC236}">
                <a16:creationId xmlns:a16="http://schemas.microsoft.com/office/drawing/2014/main" id="{1603DC9A-1FA1-AB0B-D885-CE2D7745D0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90" y="1538645"/>
            <a:ext cx="5125445" cy="2718723"/>
          </a:xfrm>
          <a:prstGeom prst="rect">
            <a:avLst/>
          </a:prstGeom>
        </p:spPr>
      </p:pic>
    </p:spTree>
    <p:extLst>
      <p:ext uri="{BB962C8B-B14F-4D97-AF65-F5344CB8AC3E}">
        <p14:creationId xmlns:p14="http://schemas.microsoft.com/office/powerpoint/2010/main" val="162911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DEPARTMENT OF CSE-AIML (CSM) – IV-II Sem</a:t>
            </a:r>
          </a:p>
          <a:p>
            <a:r>
              <a:rPr lang="en-US" sz="2000">
                <a:solidFill>
                  <a:schemeClr val="bg1"/>
                </a:solidFill>
                <a:latin typeface="Times New Roman" panose="02020603050405020304" pitchFamily="18" charset="0"/>
                <a:cs typeface="Times New Roman" panose="02020603050405020304" pitchFamily="18" charset="0"/>
              </a:rPr>
              <a:t>		 Project Review - 0</a:t>
            </a:r>
          </a:p>
        </p:txBody>
      </p:sp>
      <p:sp>
        <p:nvSpPr>
          <p:cNvPr id="8" name="Date Placeholder 7"/>
          <p:cNvSpPr>
            <a:spLocks noGrp="1"/>
          </p:cNvSpPr>
          <p:nvPr>
            <p:ph type="dt" sz="half" idx="10"/>
          </p:nvPr>
        </p:nvSpPr>
        <p:spPr>
          <a:xfrm>
            <a:off x="0" y="6492875"/>
            <a:ext cx="2743200" cy="365125"/>
          </a:xfrm>
        </p:spPr>
        <p:txBody>
          <a:bodyPr/>
          <a:lstStyle/>
          <a:p>
            <a:r>
              <a:rPr lang="en-US" sz="1400">
                <a:solidFill>
                  <a:srgbClr val="FF0000"/>
                </a:solidFill>
                <a:latin typeface="Times New Roman" panose="02020603050405020304" pitchFamily="18" charset="0"/>
                <a:cs typeface="Times New Roman" panose="02020603050405020304" pitchFamily="18" charset="0"/>
              </a:rPr>
              <a:t>19/12/2024</a:t>
            </a: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2</a:t>
            </a:fld>
            <a:endParaRPr lang="en-US" sz="140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296903"/>
            <a:ext cx="10541358" cy="747540"/>
          </a:xfrm>
        </p:spPr>
        <p:txBody>
          <a:bodyPr>
            <a:normAutofit fontScale="90000"/>
          </a:bodyPr>
          <a:lstStyle/>
          <a:p>
            <a:pPr algn="l"/>
            <a:br>
              <a:rPr lang="en-IN" sz="2400">
                <a:solidFill>
                  <a:schemeClr val="accent2">
                    <a:lumMod val="75000"/>
                  </a:schemeClr>
                </a:solidFill>
              </a:rPr>
            </a:br>
            <a:br>
              <a:rPr lang="en-IN" sz="2400">
                <a:solidFill>
                  <a:schemeClr val="accent2">
                    <a:lumMod val="75000"/>
                  </a:schemeClr>
                </a:solidFill>
              </a:rPr>
            </a:br>
            <a:r>
              <a:rPr lang="en-IN" sz="2400">
                <a:solidFill>
                  <a:schemeClr val="accent2">
                    <a:lumMod val="75000"/>
                  </a:schemeClr>
                </a:solidFill>
              </a:rPr>
              <a:t>      </a:t>
            </a:r>
            <a:r>
              <a:rPr lang="en-IN" sz="2400">
                <a:solidFill>
                  <a:srgbClr val="C00000"/>
                </a:solidFill>
              </a:rPr>
              <a:t>PROJECT TITLE:AI-POWERED HOSPITAL MANAGEMENT SYSTEM</a:t>
            </a: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a:solidFill>
                  <a:srgbClr val="0070C0"/>
                </a:solidFill>
              </a:rPr>
              <a:t>Batch #:16</a:t>
            </a:r>
          </a:p>
        </p:txBody>
      </p:sp>
      <p:sp>
        <p:nvSpPr>
          <p:cNvPr id="2" name="Title 10">
            <a:extLst>
              <a:ext uri="{FF2B5EF4-FFF2-40B4-BE49-F238E27FC236}">
                <a16:creationId xmlns:a16="http://schemas.microsoft.com/office/drawing/2014/main" id="{AB93622A-777F-FC4F-A4C6-2B756A76C69E}"/>
              </a:ext>
            </a:extLst>
          </p:cNvPr>
          <p:cNvSpPr txBox="1">
            <a:spLocks/>
          </p:cNvSpPr>
          <p:nvPr/>
        </p:nvSpPr>
        <p:spPr>
          <a:xfrm>
            <a:off x="473396" y="2044443"/>
            <a:ext cx="5284782" cy="4630994"/>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2400">
              <a:solidFill>
                <a:schemeClr val="accent2">
                  <a:lumMod val="75000"/>
                </a:schemeClr>
              </a:solidFill>
            </a:endParaRPr>
          </a:p>
          <a:p>
            <a:pPr algn="l"/>
            <a:endParaRPr lang="en-IN" sz="2400">
              <a:solidFill>
                <a:schemeClr val="accent2">
                  <a:lumMod val="75000"/>
                </a:schemeClr>
              </a:solidFill>
            </a:endParaRPr>
          </a:p>
          <a:p>
            <a:pPr algn="l"/>
            <a:endParaRPr lang="en-IN" sz="2400">
              <a:solidFill>
                <a:schemeClr val="accent2">
                  <a:lumMod val="75000"/>
                </a:schemeClr>
              </a:solidFill>
            </a:endParaRPr>
          </a:p>
          <a:p>
            <a:pPr algn="l"/>
            <a:endParaRPr lang="en-IN" sz="6400" b="1" i="1">
              <a:solidFill>
                <a:schemeClr val="accent5">
                  <a:lumMod val="50000"/>
                </a:schemeClr>
              </a:solidFill>
            </a:endParaRPr>
          </a:p>
          <a:p>
            <a:pPr algn="l"/>
            <a:r>
              <a:rPr lang="en-IN" sz="7200" b="1" i="1">
                <a:solidFill>
                  <a:schemeClr val="accent5">
                    <a:lumMod val="50000"/>
                  </a:schemeClr>
                </a:solidFill>
              </a:rPr>
              <a:t>Project Description:</a:t>
            </a:r>
          </a:p>
          <a:p>
            <a:pPr algn="l"/>
            <a:endParaRPr lang="en-IN" sz="7200">
              <a:solidFill>
                <a:schemeClr val="accent2">
                  <a:lumMod val="75000"/>
                </a:schemeClr>
              </a:solidFill>
            </a:endParaRPr>
          </a:p>
          <a:p>
            <a:pPr algn="l"/>
            <a:r>
              <a:rPr lang="en-IN" sz="1800">
                <a:solidFill>
                  <a:schemeClr val="accent2">
                    <a:lumMod val="75000"/>
                  </a:schemeClr>
                </a:solidFill>
              </a:rPr>
              <a:t>     </a:t>
            </a:r>
            <a:endParaRPr lang="en-IN" sz="1800">
              <a:solidFill>
                <a:srgbClr val="00B050"/>
              </a:solidFill>
            </a:endParaRPr>
          </a:p>
          <a:p>
            <a:pPr algn="l"/>
            <a:r>
              <a:rPr lang="en-IN" sz="5600">
                <a:solidFill>
                  <a:srgbClr val="00B050"/>
                </a:solidFill>
              </a:rPr>
              <a:t>       Our project Hospital Management System includes registration of patients, storing their details into the system, and also booking their appointments with doctors.</a:t>
            </a:r>
          </a:p>
          <a:p>
            <a:pPr algn="l"/>
            <a:r>
              <a:rPr lang="en-IN" sz="5600">
                <a:solidFill>
                  <a:srgbClr val="00B050"/>
                </a:solidFill>
              </a:rPr>
              <a:t>Our software has the facility to give a unique id for every patient and stores the details of every patient using the id. The Hospital Management System can be entered using  a username and password.  It is accessible either by an administrator or receptionist.  Only they can add data  into the database.  The data can be retrieved easily.  The interface is very user-friendly.  The data are well protected for personal use and makes the data processing very fast.</a:t>
            </a:r>
          </a:p>
          <a:p>
            <a:pPr algn="l"/>
            <a:endParaRPr lang="en-IN" sz="5600">
              <a:solidFill>
                <a:srgbClr val="00B050"/>
              </a:solidFill>
            </a:endParaRPr>
          </a:p>
          <a:p>
            <a:pPr algn="l"/>
            <a:r>
              <a:rPr lang="en-IN" sz="5600">
                <a:solidFill>
                  <a:srgbClr val="00B050"/>
                </a:solidFill>
              </a:rPr>
              <a:t>It is having mainly two modules.  One is at Administration Level and other one is of user I.e. of patients and doctors.  The Application maintains authentication in order to access the application.  Administrator task includes managing doctors information, patient’s information.  To achieve this aim a database was designed one for the patient and other for the doctors which the admin can access.  The complaints which are given by user will be referred by authorities.</a:t>
            </a:r>
          </a:p>
          <a:p>
            <a:pPr algn="l"/>
            <a:endParaRPr lang="en-IN" sz="5600">
              <a:solidFill>
                <a:srgbClr val="00B050"/>
              </a:solidFill>
            </a:endParaRPr>
          </a:p>
          <a:p>
            <a:pPr algn="l"/>
            <a:r>
              <a:rPr lang="en-IN" sz="5600">
                <a:solidFill>
                  <a:srgbClr val="00B050"/>
                </a:solidFill>
              </a:rPr>
              <a:t>The patient modules include checking appointments, prescription.  User can also pay doctor’s Fee online.</a:t>
            </a:r>
          </a:p>
          <a:p>
            <a:pPr algn="l"/>
            <a:endParaRPr lang="en-IN" sz="5600">
              <a:solidFill>
                <a:schemeClr val="accent2">
                  <a:lumMod val="75000"/>
                </a:schemeClr>
              </a:solidFill>
            </a:endParaRPr>
          </a:p>
          <a:p>
            <a:pPr algn="l"/>
            <a:endParaRPr lang="en-IN" sz="3300">
              <a:solidFill>
                <a:schemeClr val="accent2">
                  <a:lumMod val="75000"/>
                </a:schemeClr>
              </a:solidFill>
            </a:endParaRPr>
          </a:p>
          <a:p>
            <a:pPr algn="l"/>
            <a:endParaRPr lang="en-IN" sz="2400">
              <a:solidFill>
                <a:schemeClr val="accent2">
                  <a:lumMod val="75000"/>
                </a:schemeClr>
              </a:solidFill>
            </a:endParaRPr>
          </a:p>
          <a:p>
            <a:pPr algn="l"/>
            <a:endParaRPr lang="en-IN" sz="2400">
              <a:solidFill>
                <a:schemeClr val="accent2">
                  <a:lumMod val="75000"/>
                </a:schemeClr>
              </a:solidFill>
            </a:endParaRPr>
          </a:p>
          <a:p>
            <a:pPr algn="l"/>
            <a:endParaRPr lang="en-IN" sz="2400">
              <a:solidFill>
                <a:schemeClr val="accent2">
                  <a:lumMod val="75000"/>
                </a:schemeClr>
              </a:solidFill>
            </a:endParaRPr>
          </a:p>
          <a:p>
            <a:pPr algn="l"/>
            <a:endParaRPr lang="en-IN" sz="2400">
              <a:solidFill>
                <a:schemeClr val="accent2">
                  <a:lumMod val="75000"/>
                </a:schemeClr>
              </a:solidFill>
            </a:endParaRPr>
          </a:p>
          <a:p>
            <a:pPr algn="l"/>
            <a:endParaRPr lang="en-IN" sz="2400">
              <a:solidFill>
                <a:schemeClr val="accent2">
                  <a:lumMod val="75000"/>
                </a:schemeClr>
              </a:solidFill>
            </a:endParaRPr>
          </a:p>
          <a:p>
            <a:pPr algn="l"/>
            <a:br>
              <a:rPr lang="en-IN" sz="2400">
                <a:solidFill>
                  <a:schemeClr val="accent2">
                    <a:lumMod val="75000"/>
                  </a:schemeClr>
                </a:solidFill>
              </a:rPr>
            </a:br>
            <a:br>
              <a:rPr lang="en-IN" sz="2400">
                <a:solidFill>
                  <a:schemeClr val="accent2">
                    <a:lumMod val="75000"/>
                  </a:schemeClr>
                </a:solidFill>
              </a:rPr>
            </a:br>
            <a:endParaRPr lang="en-IN" sz="2400">
              <a:solidFill>
                <a:schemeClr val="accent2">
                  <a:lumMod val="75000"/>
                </a:schemeClr>
              </a:solidFill>
            </a:endParaRP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6549946" y="2044442"/>
            <a:ext cx="4860390" cy="4141753"/>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endParaRPr lang="en-IN" sz="1800" b="1" i="1">
              <a:solidFill>
                <a:schemeClr val="accent5">
                  <a:lumMod val="50000"/>
                </a:schemeClr>
              </a:solidFill>
            </a:endParaRPr>
          </a:p>
          <a:p>
            <a:pPr algn="l"/>
            <a:r>
              <a:rPr lang="en-IN" sz="4000" b="1" i="1">
                <a:solidFill>
                  <a:schemeClr val="accent5">
                    <a:lumMod val="50000"/>
                  </a:schemeClr>
                </a:solidFill>
              </a:rPr>
              <a:t>Project Functional Requirements: (Features):</a:t>
            </a:r>
            <a:endParaRPr lang="en-IN" sz="4000">
              <a:solidFill>
                <a:schemeClr val="accent2">
                  <a:lumMod val="75000"/>
                </a:schemeClr>
              </a:solidFill>
            </a:endParaRPr>
          </a:p>
          <a:p>
            <a:pPr marL="342900" indent="-342900" algn="l">
              <a:buFont typeface="Arial" panose="020B0604020202020204" pitchFamily="34" charset="0"/>
              <a:buChar char="•"/>
            </a:pPr>
            <a:endParaRPr lang="en-IN" sz="3100">
              <a:solidFill>
                <a:srgbClr val="00B050"/>
              </a:solidFill>
            </a:endParaRPr>
          </a:p>
          <a:p>
            <a:pPr marL="342900" indent="-342900" algn="l">
              <a:buFont typeface="Arial" panose="020B0604020202020204" pitchFamily="34" charset="0"/>
              <a:buChar char="•"/>
            </a:pPr>
            <a:r>
              <a:rPr lang="en-IN" sz="3100">
                <a:solidFill>
                  <a:srgbClr val="00B050"/>
                </a:solidFill>
              </a:rPr>
              <a:t>Provide access to registered users only.</a:t>
            </a:r>
          </a:p>
          <a:p>
            <a:pPr marL="342900" indent="-342900" algn="l">
              <a:buFont typeface="Arial" panose="020B0604020202020204" pitchFamily="34" charset="0"/>
              <a:buChar char="•"/>
            </a:pPr>
            <a:r>
              <a:rPr lang="en-IN" sz="3100">
                <a:solidFill>
                  <a:srgbClr val="00B050"/>
                </a:solidFill>
              </a:rPr>
              <a:t>Registration of new patients.</a:t>
            </a:r>
          </a:p>
          <a:p>
            <a:pPr marL="342900" indent="-342900" algn="l">
              <a:buFont typeface="Arial" panose="020B0604020202020204" pitchFamily="34" charset="0"/>
              <a:buChar char="•"/>
            </a:pPr>
            <a:r>
              <a:rPr lang="en-IN" sz="3100">
                <a:solidFill>
                  <a:srgbClr val="00B050"/>
                </a:solidFill>
              </a:rPr>
              <a:t>Enable patient to view their record.</a:t>
            </a:r>
          </a:p>
          <a:p>
            <a:pPr marL="342900" indent="-342900" algn="l">
              <a:buFont typeface="Arial" panose="020B0604020202020204" pitchFamily="34" charset="0"/>
              <a:buChar char="•"/>
            </a:pPr>
            <a:r>
              <a:rPr lang="en-IN" sz="3100">
                <a:solidFill>
                  <a:srgbClr val="00B050"/>
                </a:solidFill>
              </a:rPr>
              <a:t>Enable patient to update their record.</a:t>
            </a:r>
          </a:p>
          <a:p>
            <a:pPr marL="342900" indent="-342900" algn="l">
              <a:buFont typeface="Arial" panose="020B0604020202020204" pitchFamily="34" charset="0"/>
              <a:buChar char="•"/>
            </a:pPr>
            <a:r>
              <a:rPr lang="en-IN" sz="3100">
                <a:solidFill>
                  <a:srgbClr val="00B050"/>
                </a:solidFill>
              </a:rPr>
              <a:t>Generate appointment date and timing.</a:t>
            </a:r>
          </a:p>
          <a:p>
            <a:pPr marL="342900" indent="-342900" algn="l">
              <a:buFont typeface="Arial" panose="020B0604020202020204" pitchFamily="34" charset="0"/>
              <a:buChar char="•"/>
            </a:pPr>
            <a:r>
              <a:rPr lang="en-IN" sz="3100">
                <a:solidFill>
                  <a:srgbClr val="00B050"/>
                </a:solidFill>
              </a:rPr>
              <a:t>Confirmation by doctor.</a:t>
            </a:r>
          </a:p>
          <a:p>
            <a:pPr marL="342900" indent="-342900" algn="l">
              <a:buFont typeface="Arial" panose="020B0604020202020204" pitchFamily="34" charset="0"/>
              <a:buChar char="•"/>
            </a:pPr>
            <a:r>
              <a:rPr lang="en-IN" sz="3100">
                <a:solidFill>
                  <a:srgbClr val="00B050"/>
                </a:solidFill>
              </a:rPr>
              <a:t>Patients can do payment.</a:t>
            </a:r>
          </a:p>
          <a:p>
            <a:pPr marL="342900" indent="-342900" algn="l">
              <a:buFont typeface="Arial" panose="020B0604020202020204" pitchFamily="34" charset="0"/>
              <a:buChar char="•"/>
            </a:pPr>
            <a:r>
              <a:rPr lang="en-IN" sz="3100">
                <a:solidFill>
                  <a:srgbClr val="00B050"/>
                </a:solidFill>
              </a:rPr>
              <a:t>Modification in schedule by patient.</a:t>
            </a:r>
          </a:p>
          <a:p>
            <a:pPr marL="342900" indent="-342900" algn="l">
              <a:buFont typeface="Arial" panose="020B0604020202020204" pitchFamily="34" charset="0"/>
              <a:buChar char="•"/>
            </a:pPr>
            <a:r>
              <a:rPr lang="en-IN" sz="3100">
                <a:solidFill>
                  <a:srgbClr val="00B050"/>
                </a:solidFill>
              </a:rPr>
              <a:t>Admin verify Payment and Generate Bill/Receipt.</a:t>
            </a:r>
          </a:p>
          <a:p>
            <a:pPr marL="342900" indent="-342900" algn="l">
              <a:buFont typeface="Arial" panose="020B0604020202020204" pitchFamily="34" charset="0"/>
              <a:buChar char="•"/>
            </a:pPr>
            <a:r>
              <a:rPr lang="en-IN" sz="3100">
                <a:solidFill>
                  <a:srgbClr val="00B050"/>
                </a:solidFill>
              </a:rPr>
              <a:t>Admin can view monthly/yearly records.</a:t>
            </a:r>
          </a:p>
          <a:p>
            <a:pPr marL="342900" indent="-342900" algn="l">
              <a:buFont typeface="Arial" panose="020B0604020202020204" pitchFamily="34" charset="0"/>
              <a:buChar char="•"/>
            </a:pPr>
            <a:r>
              <a:rPr lang="en-IN" sz="3100">
                <a:solidFill>
                  <a:srgbClr val="00B050"/>
                </a:solidFill>
              </a:rPr>
              <a:t>Live chat AI</a:t>
            </a:r>
          </a:p>
          <a:p>
            <a:pPr marL="342900" indent="-342900" algn="l">
              <a:buFont typeface="Arial" panose="020B0604020202020204" pitchFamily="34" charset="0"/>
              <a:buChar char="•"/>
            </a:pPr>
            <a:r>
              <a:rPr lang="en-IN" sz="3100">
                <a:solidFill>
                  <a:srgbClr val="00B050"/>
                </a:solidFill>
              </a:rPr>
              <a:t>User Authentication</a:t>
            </a:r>
          </a:p>
          <a:p>
            <a:pPr marL="342900" indent="-342900" algn="l">
              <a:buFont typeface="Arial" panose="020B0604020202020204" pitchFamily="34" charset="0"/>
              <a:buChar char="•"/>
            </a:pPr>
            <a:r>
              <a:rPr lang="en-IN" sz="3100">
                <a:solidFill>
                  <a:srgbClr val="00B050"/>
                </a:solidFill>
              </a:rPr>
              <a:t>Secure password management(hashing) and OTP/email verification.</a:t>
            </a:r>
          </a:p>
          <a:p>
            <a:pPr marL="342900" indent="-342900" algn="l">
              <a:buFont typeface="Arial" panose="020B0604020202020204" pitchFamily="34" charset="0"/>
              <a:buChar char="•"/>
            </a:pPr>
            <a:r>
              <a:rPr lang="en-IN" sz="3100">
                <a:solidFill>
                  <a:srgbClr val="00B050"/>
                </a:solidFill>
              </a:rPr>
              <a:t>Searching functionality</a:t>
            </a:r>
          </a:p>
          <a:p>
            <a:pPr marL="342900" indent="-342900" algn="l">
              <a:buFont typeface="Arial" panose="020B0604020202020204" pitchFamily="34" charset="0"/>
              <a:buChar char="•"/>
            </a:pPr>
            <a:r>
              <a:rPr lang="en-IN" sz="3100">
                <a:solidFill>
                  <a:srgbClr val="00B050"/>
                </a:solidFill>
              </a:rPr>
              <a:t>Health Tips</a:t>
            </a:r>
          </a:p>
          <a:p>
            <a:pPr marL="342900" indent="-342900" algn="l">
              <a:buFont typeface="Arial" panose="020B0604020202020204" pitchFamily="34" charset="0"/>
              <a:buChar char="•"/>
            </a:pPr>
            <a:r>
              <a:rPr lang="en-IN" sz="3100">
                <a:solidFill>
                  <a:srgbClr val="00B050"/>
                </a:solidFill>
              </a:rPr>
              <a:t>Telemedicine integration</a:t>
            </a:r>
          </a:p>
          <a:p>
            <a:pPr marL="342900" indent="-342900" algn="l">
              <a:buFont typeface="Arial" panose="020B0604020202020204" pitchFamily="34" charset="0"/>
              <a:buChar char="•"/>
            </a:pPr>
            <a:r>
              <a:rPr lang="en-IN" sz="3100">
                <a:solidFill>
                  <a:srgbClr val="00B050"/>
                </a:solidFill>
              </a:rPr>
              <a:t>Pharmacy management.</a:t>
            </a:r>
          </a:p>
          <a:p>
            <a:pPr marL="342900" indent="-342900" algn="l">
              <a:buFont typeface="Arial" panose="020B0604020202020204" pitchFamily="34" charset="0"/>
              <a:buChar char="•"/>
            </a:pPr>
            <a:endParaRPr lang="en-IN" sz="3100">
              <a:solidFill>
                <a:srgbClr val="00B050"/>
              </a:solidFill>
            </a:endParaRPr>
          </a:p>
          <a:p>
            <a:pPr marL="342900" indent="-342900" algn="l">
              <a:buFont typeface="Arial" panose="020B0604020202020204" pitchFamily="34" charset="0"/>
              <a:buChar char="•"/>
            </a:pPr>
            <a:endParaRPr lang="en-IN" sz="3100">
              <a:solidFill>
                <a:srgbClr val="00B050"/>
              </a:solidFill>
            </a:endParaRPr>
          </a:p>
          <a:p>
            <a:pPr marL="342900" indent="-342900" algn="l">
              <a:buFont typeface="Arial" panose="020B0604020202020204" pitchFamily="34" charset="0"/>
              <a:buChar char="•"/>
            </a:pPr>
            <a:endParaRPr lang="en-IN" sz="1400">
              <a:solidFill>
                <a:srgbClr val="00B050"/>
              </a:solidFill>
            </a:endParaRPr>
          </a:p>
          <a:p>
            <a:pPr marL="342900" indent="-342900" algn="l">
              <a:buFont typeface="Arial" panose="020B0604020202020204" pitchFamily="34" charset="0"/>
              <a:buChar char="•"/>
            </a:pPr>
            <a:endParaRPr lang="en-IN" sz="1400">
              <a:solidFill>
                <a:schemeClr val="accent2">
                  <a:lumMod val="75000"/>
                </a:schemeClr>
              </a:solidFill>
            </a:endParaRPr>
          </a:p>
          <a:p>
            <a:pPr marL="342900" indent="-342900" algn="l">
              <a:buFont typeface="Arial" panose="020B0604020202020204" pitchFamily="34" charset="0"/>
              <a:buChar char="•"/>
            </a:pPr>
            <a:endParaRPr lang="en-IN" sz="1400">
              <a:solidFill>
                <a:schemeClr val="accent2">
                  <a:lumMod val="75000"/>
                </a:schemeClr>
              </a:solidFill>
            </a:endParaRPr>
          </a:p>
          <a:p>
            <a:pPr algn="l"/>
            <a:endParaRPr lang="en-IN" sz="1400">
              <a:solidFill>
                <a:schemeClr val="accent2">
                  <a:lumMod val="75000"/>
                </a:schemeClr>
              </a:solidFill>
            </a:endParaRPr>
          </a:p>
          <a:p>
            <a:pPr algn="l"/>
            <a:endParaRPr lang="en-IN" sz="1400">
              <a:solidFill>
                <a:schemeClr val="accent2">
                  <a:lumMod val="75000"/>
                </a:schemeClr>
              </a:solidFill>
            </a:endParaRPr>
          </a:p>
          <a:p>
            <a:pPr marL="342900" indent="-342900" algn="l">
              <a:buFont typeface="Arial" panose="020B0604020202020204" pitchFamily="34" charset="0"/>
              <a:buChar char="•"/>
            </a:pPr>
            <a:endParaRPr lang="en-IN" sz="1400">
              <a:solidFill>
                <a:schemeClr val="accent2">
                  <a:lumMod val="75000"/>
                </a:schemeClr>
              </a:solidFill>
            </a:endParaRPr>
          </a:p>
          <a:p>
            <a:pPr algn="l"/>
            <a:endParaRPr lang="en-IN" sz="2400">
              <a:solidFill>
                <a:schemeClr val="accent2">
                  <a:lumMod val="75000"/>
                </a:schemeClr>
              </a:solidFill>
            </a:endParaRPr>
          </a:p>
        </p:txBody>
      </p:sp>
    </p:spTree>
    <p:extLst>
      <p:ext uri="{BB962C8B-B14F-4D97-AF65-F5344CB8AC3E}">
        <p14:creationId xmlns:p14="http://schemas.microsoft.com/office/powerpoint/2010/main" val="231297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12E74-A3CE-D353-F237-0CE77068A773}"/>
              </a:ext>
            </a:extLst>
          </p:cNvPr>
          <p:cNvSpPr>
            <a:spLocks noGrp="1"/>
          </p:cNvSpPr>
          <p:nvPr>
            <p:ph type="dt" sz="half" idx="10"/>
          </p:nvPr>
        </p:nvSpPr>
        <p:spPr/>
        <p:txBody>
          <a:bodyPr/>
          <a:lstStyle/>
          <a:p>
            <a:fld id="{6866D65C-00F6-4408-B66A-58B3444DAC12}" type="datetime1">
              <a:rPr lang="en-US" smtClean="0"/>
              <a:t>12/18/2024</a:t>
            </a:fld>
            <a:endParaRPr lang="en-US"/>
          </a:p>
        </p:txBody>
      </p:sp>
      <p:sp>
        <p:nvSpPr>
          <p:cNvPr id="3" name="Slide Number Placeholder 2">
            <a:extLst>
              <a:ext uri="{FF2B5EF4-FFF2-40B4-BE49-F238E27FC236}">
                <a16:creationId xmlns:a16="http://schemas.microsoft.com/office/drawing/2014/main" id="{0B247643-6A2C-18DB-5536-C9BA96F68425}"/>
              </a:ext>
            </a:extLst>
          </p:cNvPr>
          <p:cNvSpPr>
            <a:spLocks noGrp="1"/>
          </p:cNvSpPr>
          <p:nvPr>
            <p:ph type="sldNum" sz="quarter" idx="12"/>
          </p:nvPr>
        </p:nvSpPr>
        <p:spPr/>
        <p:txBody>
          <a:bodyPr/>
          <a:lstStyle/>
          <a:p>
            <a:fld id="{B6BB2C59-3266-410E-B1B0-1799FFBD1D52}" type="slidenum">
              <a:rPr lang="en-US" smtClean="0"/>
              <a:t>3</a:t>
            </a:fld>
            <a:endParaRPr lang="en-US"/>
          </a:p>
        </p:txBody>
      </p:sp>
      <p:pic>
        <p:nvPicPr>
          <p:cNvPr id="4" name="Picture 3">
            <a:extLst>
              <a:ext uri="{FF2B5EF4-FFF2-40B4-BE49-F238E27FC236}">
                <a16:creationId xmlns:a16="http://schemas.microsoft.com/office/drawing/2014/main" id="{DE3F37AF-083A-395A-09E9-5C4975A2D87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94362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FD3F1B-A45B-08D8-6F37-3D74BF314462}"/>
              </a:ext>
            </a:extLst>
          </p:cNvPr>
          <p:cNvSpPr>
            <a:spLocks noGrp="1"/>
          </p:cNvSpPr>
          <p:nvPr>
            <p:ph type="dt" sz="half" idx="10"/>
          </p:nvPr>
        </p:nvSpPr>
        <p:spPr/>
        <p:txBody>
          <a:bodyPr/>
          <a:lstStyle/>
          <a:p>
            <a:r>
              <a:rPr lang="en-US"/>
              <a:t>19/12/2024</a:t>
            </a:r>
          </a:p>
        </p:txBody>
      </p:sp>
      <p:sp>
        <p:nvSpPr>
          <p:cNvPr id="3" name="Slide Number Placeholder 2">
            <a:extLst>
              <a:ext uri="{FF2B5EF4-FFF2-40B4-BE49-F238E27FC236}">
                <a16:creationId xmlns:a16="http://schemas.microsoft.com/office/drawing/2014/main" id="{6382F6E2-5B85-E376-AA65-69794F8A1DC6}"/>
              </a:ext>
            </a:extLst>
          </p:cNvPr>
          <p:cNvSpPr>
            <a:spLocks noGrp="1"/>
          </p:cNvSpPr>
          <p:nvPr>
            <p:ph type="sldNum" sz="quarter" idx="12"/>
          </p:nvPr>
        </p:nvSpPr>
        <p:spPr/>
        <p:txBody>
          <a:bodyPr/>
          <a:lstStyle/>
          <a:p>
            <a:fld id="{B6BB2C59-3266-410E-B1B0-1799FFBD1D52}" type="slidenum">
              <a:rPr lang="en-US" smtClean="0"/>
              <a:t>4</a:t>
            </a:fld>
            <a:endParaRPr lang="en-US"/>
          </a:p>
        </p:txBody>
      </p:sp>
      <p:pic>
        <p:nvPicPr>
          <p:cNvPr id="8" name="Picture 7">
            <a:extLst>
              <a:ext uri="{FF2B5EF4-FFF2-40B4-BE49-F238E27FC236}">
                <a16:creationId xmlns:a16="http://schemas.microsoft.com/office/drawing/2014/main" id="{F03BBFCA-F9E7-C5E9-0C9D-27728FE05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903" y="94784"/>
            <a:ext cx="7561007" cy="6668431"/>
          </a:xfrm>
          <a:prstGeom prst="rect">
            <a:avLst/>
          </a:prstGeom>
        </p:spPr>
      </p:pic>
    </p:spTree>
    <p:extLst>
      <p:ext uri="{BB962C8B-B14F-4D97-AF65-F5344CB8AC3E}">
        <p14:creationId xmlns:p14="http://schemas.microsoft.com/office/powerpoint/2010/main" val="1820796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DEPARTMENT OF CSE-AIML (CSM) – IV-II Sem</a:t>
            </a:r>
          </a:p>
          <a:p>
            <a:r>
              <a:rPr lang="en-US" sz="2000">
                <a:solidFill>
                  <a:schemeClr val="bg1"/>
                </a:solidFill>
                <a:latin typeface="Times New Roman" panose="02020603050405020304" pitchFamily="18" charset="0"/>
                <a:cs typeface="Times New Roman" panose="02020603050405020304" pitchFamily="18" charset="0"/>
              </a:rPr>
              <a:t>	                  Project Review - 0</a:t>
            </a:r>
          </a:p>
        </p:txBody>
      </p:sp>
      <p:sp>
        <p:nvSpPr>
          <p:cNvPr id="8" name="Date Placeholder 7"/>
          <p:cNvSpPr>
            <a:spLocks noGrp="1"/>
          </p:cNvSpPr>
          <p:nvPr>
            <p:ph type="dt" sz="half" idx="10"/>
          </p:nvPr>
        </p:nvSpPr>
        <p:spPr>
          <a:xfrm>
            <a:off x="0" y="6492875"/>
            <a:ext cx="2743200" cy="365125"/>
          </a:xfrm>
        </p:spPr>
        <p:txBody>
          <a:bodyPr/>
          <a:lstStyle/>
          <a:p>
            <a:r>
              <a:rPr lang="en-US" sz="1400">
                <a:solidFill>
                  <a:srgbClr val="FF0000"/>
                </a:solidFill>
                <a:latin typeface="Times New Roman" panose="02020603050405020304" pitchFamily="18" charset="0"/>
                <a:cs typeface="Times New Roman" panose="02020603050405020304" pitchFamily="18" charset="0"/>
              </a:rPr>
              <a:t>19/12/2024</a:t>
            </a: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5</a:t>
            </a:fld>
            <a:endParaRPr lang="en-US" sz="140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048819"/>
            <a:ext cx="10541358" cy="873388"/>
          </a:xfrm>
        </p:spPr>
        <p:txBody>
          <a:bodyPr>
            <a:normAutofit/>
          </a:bodyPr>
          <a:lstStyle/>
          <a:p>
            <a:pPr algn="l"/>
            <a:r>
              <a:rPr lang="en-IN" sz="2400">
                <a:solidFill>
                  <a:schemeClr val="accent2">
                    <a:lumMod val="75000"/>
                  </a:schemeClr>
                </a:solidFill>
              </a:rPr>
              <a:t>Project Title: ai-powered hospital management system</a:t>
            </a:r>
            <a:br>
              <a:rPr lang="en-IN" sz="2400">
                <a:solidFill>
                  <a:schemeClr val="accent2">
                    <a:lumMod val="75000"/>
                  </a:schemeClr>
                </a:solidFill>
              </a:rPr>
            </a:br>
            <a:endParaRPr lang="en-IN" sz="2400">
              <a:solidFill>
                <a:schemeClr val="accent2">
                  <a:lumMod val="75000"/>
                </a:schemeClr>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a:solidFill>
                  <a:srgbClr val="0070C0"/>
                </a:solidFill>
              </a:rPr>
              <a:t>Batch #:16</a:t>
            </a: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36490" y="1836150"/>
            <a:ext cx="5506063" cy="212300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2">
                    <a:lumMod val="75000"/>
                  </a:schemeClr>
                </a:solidFill>
              </a:rPr>
              <a:t>Project Tasks -Team member Allocation</a:t>
            </a: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a:p>
            <a:pPr algn="l"/>
            <a:endParaRPr lang="en-IN" sz="2400" dirty="0">
              <a:solidFill>
                <a:schemeClr val="accent2">
                  <a:lumMod val="75000"/>
                </a:schemeClr>
              </a:solidFill>
            </a:endParaRPr>
          </a:p>
        </p:txBody>
      </p:sp>
      <p:graphicFrame>
        <p:nvGraphicFramePr>
          <p:cNvPr id="2" name="Table 1">
            <a:extLst>
              <a:ext uri="{FF2B5EF4-FFF2-40B4-BE49-F238E27FC236}">
                <a16:creationId xmlns:a16="http://schemas.microsoft.com/office/drawing/2014/main" id="{91A8B940-6732-C616-2D12-60346EBB5C15}"/>
              </a:ext>
            </a:extLst>
          </p:cNvPr>
          <p:cNvGraphicFramePr>
            <a:graphicFrameLocks noGrp="1"/>
          </p:cNvGraphicFramePr>
          <p:nvPr>
            <p:extLst>
              <p:ext uri="{D42A27DB-BD31-4B8C-83A1-F6EECF244321}">
                <p14:modId xmlns:p14="http://schemas.microsoft.com/office/powerpoint/2010/main" val="2352420770"/>
              </p:ext>
            </p:extLst>
          </p:nvPr>
        </p:nvGraphicFramePr>
        <p:xfrm>
          <a:off x="501445" y="2480839"/>
          <a:ext cx="5299749" cy="3408685"/>
        </p:xfrm>
        <a:graphic>
          <a:graphicData uri="http://schemas.openxmlformats.org/drawingml/2006/table">
            <a:tbl>
              <a:tblPr firstRow="1" bandRow="1">
                <a:tableStyleId>{5C22544A-7EE6-4342-B048-85BDC9FD1C3A}</a:tableStyleId>
              </a:tblPr>
              <a:tblGrid>
                <a:gridCol w="1766583">
                  <a:extLst>
                    <a:ext uri="{9D8B030D-6E8A-4147-A177-3AD203B41FA5}">
                      <a16:colId xmlns:a16="http://schemas.microsoft.com/office/drawing/2014/main" val="20769074"/>
                    </a:ext>
                  </a:extLst>
                </a:gridCol>
                <a:gridCol w="2294140">
                  <a:extLst>
                    <a:ext uri="{9D8B030D-6E8A-4147-A177-3AD203B41FA5}">
                      <a16:colId xmlns:a16="http://schemas.microsoft.com/office/drawing/2014/main" val="2080347739"/>
                    </a:ext>
                  </a:extLst>
                </a:gridCol>
                <a:gridCol w="1239026">
                  <a:extLst>
                    <a:ext uri="{9D8B030D-6E8A-4147-A177-3AD203B41FA5}">
                      <a16:colId xmlns:a16="http://schemas.microsoft.com/office/drawing/2014/main" val="1308571625"/>
                    </a:ext>
                  </a:extLst>
                </a:gridCol>
              </a:tblGrid>
              <a:tr h="681737">
                <a:tc>
                  <a:txBody>
                    <a:bodyPr/>
                    <a:lstStyle/>
                    <a:p>
                      <a:r>
                        <a:rPr lang="en-IN" dirty="0"/>
                        <a:t>Team Member</a:t>
                      </a:r>
                    </a:p>
                  </a:txBody>
                  <a:tcPr/>
                </a:tc>
                <a:tc>
                  <a:txBody>
                    <a:bodyPr/>
                    <a:lstStyle/>
                    <a:p>
                      <a:r>
                        <a:rPr lang="en-IN" dirty="0"/>
                        <a:t>Features  Assigned</a:t>
                      </a:r>
                    </a:p>
                  </a:txBody>
                  <a:tcPr/>
                </a:tc>
                <a:tc>
                  <a:txBody>
                    <a:bodyPr/>
                    <a:lstStyle/>
                    <a:p>
                      <a:r>
                        <a:rPr lang="en-IN" dirty="0"/>
                        <a:t>Tasks to complete</a:t>
                      </a:r>
                    </a:p>
                  </a:txBody>
                  <a:tcPr/>
                </a:tc>
                <a:extLst>
                  <a:ext uri="{0D108BD9-81ED-4DB2-BD59-A6C34878D82A}">
                    <a16:rowId xmlns:a16="http://schemas.microsoft.com/office/drawing/2014/main" val="42775433"/>
                  </a:ext>
                </a:extLst>
              </a:tr>
              <a:tr h="681737">
                <a:tc>
                  <a:txBody>
                    <a:bodyPr/>
                    <a:lstStyle/>
                    <a:p>
                      <a:r>
                        <a:rPr lang="en-IN" dirty="0"/>
                        <a:t>Nandini </a:t>
                      </a:r>
                      <a:r>
                        <a:rPr lang="en-IN" dirty="0" err="1"/>
                        <a:t>Korlakanti</a:t>
                      </a:r>
                      <a:endParaRPr lang="en-IN" dirty="0"/>
                    </a:p>
                  </a:txBody>
                  <a:tcPr/>
                </a:tc>
                <a:tc>
                  <a:txBody>
                    <a:bodyPr/>
                    <a:lstStyle/>
                    <a:p>
                      <a:r>
                        <a:rPr lang="en-IN" dirty="0"/>
                        <a:t>F1</a:t>
                      </a:r>
                    </a:p>
                  </a:txBody>
                  <a:tcPr/>
                </a:tc>
                <a:tc>
                  <a:txBody>
                    <a:bodyPr/>
                    <a:lstStyle/>
                    <a:p>
                      <a:r>
                        <a:rPr lang="en-IN" dirty="0"/>
                        <a:t>***</a:t>
                      </a:r>
                    </a:p>
                  </a:txBody>
                  <a:tcPr/>
                </a:tc>
                <a:extLst>
                  <a:ext uri="{0D108BD9-81ED-4DB2-BD59-A6C34878D82A}">
                    <a16:rowId xmlns:a16="http://schemas.microsoft.com/office/drawing/2014/main" val="1710054409"/>
                  </a:ext>
                </a:extLst>
              </a:tr>
              <a:tr h="681737">
                <a:tc>
                  <a:txBody>
                    <a:bodyPr/>
                    <a:lstStyle/>
                    <a:p>
                      <a:r>
                        <a:rPr lang="en-IN" dirty="0" err="1"/>
                        <a:t>Noorbasha</a:t>
                      </a:r>
                      <a:r>
                        <a:rPr lang="en-IN" dirty="0"/>
                        <a:t> Seema</a:t>
                      </a:r>
                    </a:p>
                  </a:txBody>
                  <a:tcPr/>
                </a:tc>
                <a:tc>
                  <a:txBody>
                    <a:bodyPr/>
                    <a:lstStyle/>
                    <a:p>
                      <a:r>
                        <a:rPr lang="en-IN" dirty="0"/>
                        <a:t>F2</a:t>
                      </a:r>
                    </a:p>
                  </a:txBody>
                  <a:tcPr/>
                </a:tc>
                <a:tc>
                  <a:txBody>
                    <a:bodyPr/>
                    <a:lstStyle/>
                    <a:p>
                      <a:endParaRPr lang="en-IN" dirty="0"/>
                    </a:p>
                  </a:txBody>
                  <a:tcPr/>
                </a:tc>
                <a:extLst>
                  <a:ext uri="{0D108BD9-81ED-4DB2-BD59-A6C34878D82A}">
                    <a16:rowId xmlns:a16="http://schemas.microsoft.com/office/drawing/2014/main" val="523362350"/>
                  </a:ext>
                </a:extLst>
              </a:tr>
              <a:tr h="681737">
                <a:tc>
                  <a:txBody>
                    <a:bodyPr/>
                    <a:lstStyle/>
                    <a:p>
                      <a:r>
                        <a:rPr lang="en-IN" dirty="0"/>
                        <a:t>Katta Gowri</a:t>
                      </a:r>
                    </a:p>
                  </a:txBody>
                  <a:tcPr/>
                </a:tc>
                <a:tc>
                  <a:txBody>
                    <a:bodyPr/>
                    <a:lstStyle/>
                    <a:p>
                      <a:r>
                        <a:rPr lang="en-IN" dirty="0"/>
                        <a:t>F3</a:t>
                      </a:r>
                    </a:p>
                  </a:txBody>
                  <a:tcPr/>
                </a:tc>
                <a:tc>
                  <a:txBody>
                    <a:bodyPr/>
                    <a:lstStyle/>
                    <a:p>
                      <a:endParaRPr lang="en-IN"/>
                    </a:p>
                  </a:txBody>
                  <a:tcPr/>
                </a:tc>
                <a:extLst>
                  <a:ext uri="{0D108BD9-81ED-4DB2-BD59-A6C34878D82A}">
                    <a16:rowId xmlns:a16="http://schemas.microsoft.com/office/drawing/2014/main" val="3432107191"/>
                  </a:ext>
                </a:extLst>
              </a:tr>
              <a:tr h="681737">
                <a:tc>
                  <a:txBody>
                    <a:bodyPr/>
                    <a:lstStyle/>
                    <a:p>
                      <a:r>
                        <a:rPr lang="en-IN" dirty="0" err="1"/>
                        <a:t>Amarendranadh</a:t>
                      </a:r>
                      <a:endParaRPr lang="en-IN" dirty="0"/>
                    </a:p>
                  </a:txBody>
                  <a:tcPr/>
                </a:tc>
                <a:tc>
                  <a:txBody>
                    <a:bodyPr/>
                    <a:lstStyle/>
                    <a:p>
                      <a:r>
                        <a:rPr lang="en-IN" dirty="0"/>
                        <a:t>F4</a:t>
                      </a:r>
                    </a:p>
                  </a:txBody>
                  <a:tcPr/>
                </a:tc>
                <a:tc>
                  <a:txBody>
                    <a:bodyPr/>
                    <a:lstStyle/>
                    <a:p>
                      <a:endParaRPr lang="en-IN" dirty="0"/>
                    </a:p>
                  </a:txBody>
                  <a:tcPr/>
                </a:tc>
                <a:extLst>
                  <a:ext uri="{0D108BD9-81ED-4DB2-BD59-A6C34878D82A}">
                    <a16:rowId xmlns:a16="http://schemas.microsoft.com/office/drawing/2014/main" val="1291759066"/>
                  </a:ext>
                </a:extLst>
              </a:tr>
            </a:tbl>
          </a:graphicData>
        </a:graphic>
      </p:graphicFrame>
      <p:pic>
        <p:nvPicPr>
          <p:cNvPr id="14" name="Picture 13">
            <a:extLst>
              <a:ext uri="{FF2B5EF4-FFF2-40B4-BE49-F238E27FC236}">
                <a16:creationId xmlns:a16="http://schemas.microsoft.com/office/drawing/2014/main" id="{76DCE6BE-3787-A939-9B6B-38606EC05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508" y="1709737"/>
            <a:ext cx="6148002" cy="4657725"/>
          </a:xfrm>
          <a:prstGeom prst="rect">
            <a:avLst/>
          </a:prstGeom>
        </p:spPr>
      </p:pic>
    </p:spTree>
    <p:extLst>
      <p:ext uri="{BB962C8B-B14F-4D97-AF65-F5344CB8AC3E}">
        <p14:creationId xmlns:p14="http://schemas.microsoft.com/office/powerpoint/2010/main" val="916828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6490" y="29487"/>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DEPARTMENT OF CSE-AIML (CSM) – IV-I Sem</a:t>
            </a:r>
          </a:p>
          <a:p>
            <a:r>
              <a:rPr lang="en-US" sz="2000">
                <a:solidFill>
                  <a:schemeClr val="bg1"/>
                </a:solidFill>
                <a:latin typeface="Times New Roman" panose="02020603050405020304" pitchFamily="18" charset="0"/>
                <a:cs typeface="Times New Roman" panose="02020603050405020304" pitchFamily="18" charset="0"/>
              </a:rPr>
              <a:t>		 Project Review - 0</a:t>
            </a:r>
          </a:p>
        </p:txBody>
      </p:sp>
      <p:sp>
        <p:nvSpPr>
          <p:cNvPr id="8" name="Date Placeholder 7"/>
          <p:cNvSpPr>
            <a:spLocks noGrp="1"/>
          </p:cNvSpPr>
          <p:nvPr>
            <p:ph type="dt" sz="half" idx="10"/>
          </p:nvPr>
        </p:nvSpPr>
        <p:spPr>
          <a:xfrm>
            <a:off x="0" y="6492875"/>
            <a:ext cx="2743200" cy="365125"/>
          </a:xfrm>
        </p:spPr>
        <p:txBody>
          <a:bodyPr/>
          <a:lstStyle/>
          <a:p>
            <a:r>
              <a:rPr lang="en-US" sz="1400">
                <a:solidFill>
                  <a:srgbClr val="FF0000"/>
                </a:solidFill>
                <a:latin typeface="Times New Roman" panose="02020603050405020304" pitchFamily="18" charset="0"/>
                <a:cs typeface="Times New Roman" panose="02020603050405020304" pitchFamily="18" charset="0"/>
              </a:rPr>
              <a:t>19/12/2024</a:t>
            </a: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6</a:t>
            </a:fld>
            <a:endParaRPr lang="en-US" sz="140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048819"/>
            <a:ext cx="10541358" cy="873388"/>
          </a:xfrm>
        </p:spPr>
        <p:txBody>
          <a:bodyPr>
            <a:normAutofit/>
          </a:bodyPr>
          <a:lstStyle/>
          <a:p>
            <a:pPr algn="l"/>
            <a:r>
              <a:rPr lang="en-IN" sz="2400" dirty="0">
                <a:solidFill>
                  <a:schemeClr val="accent2">
                    <a:lumMod val="75000"/>
                  </a:schemeClr>
                </a:solidFill>
              </a:rPr>
              <a:t>PROJECT TITLE: AI-POWERED HOSPITAL MANAGEMENT SYSTEM</a:t>
            </a:r>
            <a:br>
              <a:rPr lang="en-IN" sz="2400" dirty="0">
                <a:solidFill>
                  <a:schemeClr val="accent2">
                    <a:lumMod val="75000"/>
                  </a:schemeClr>
                </a:solidFill>
              </a:rPr>
            </a:br>
            <a:endParaRPr lang="en-IN" sz="2400" dirty="0">
              <a:solidFill>
                <a:schemeClr val="accent2">
                  <a:lumMod val="75000"/>
                </a:schemeClr>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rgbClr val="0070C0"/>
                </a:solidFill>
              </a:rPr>
              <a:t>Batch #:16</a:t>
            </a: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36490" y="1836151"/>
            <a:ext cx="5506063" cy="45385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a:solidFill>
                  <a:schemeClr val="accent2">
                    <a:lumMod val="75000"/>
                  </a:schemeClr>
                </a:solidFill>
              </a:rPr>
              <a:t>Project Team member Learning Status:</a:t>
            </a:r>
          </a:p>
        </p:txBody>
      </p:sp>
      <p:graphicFrame>
        <p:nvGraphicFramePr>
          <p:cNvPr id="2" name="Table 1">
            <a:extLst>
              <a:ext uri="{FF2B5EF4-FFF2-40B4-BE49-F238E27FC236}">
                <a16:creationId xmlns:a16="http://schemas.microsoft.com/office/drawing/2014/main" id="{7DF2F311-90BA-BFD9-4D65-19329B52C835}"/>
              </a:ext>
            </a:extLst>
          </p:cNvPr>
          <p:cNvGraphicFramePr>
            <a:graphicFrameLocks noGrp="1"/>
          </p:cNvGraphicFramePr>
          <p:nvPr>
            <p:extLst>
              <p:ext uri="{D42A27DB-BD31-4B8C-83A1-F6EECF244321}">
                <p14:modId xmlns:p14="http://schemas.microsoft.com/office/powerpoint/2010/main" val="1669858984"/>
              </p:ext>
            </p:extLst>
          </p:nvPr>
        </p:nvGraphicFramePr>
        <p:xfrm>
          <a:off x="324465" y="2379406"/>
          <a:ext cx="6154995" cy="3559280"/>
        </p:xfrm>
        <a:graphic>
          <a:graphicData uri="http://schemas.openxmlformats.org/drawingml/2006/table">
            <a:tbl>
              <a:tblPr firstRow="1" bandRow="1">
                <a:tableStyleId>{5C22544A-7EE6-4342-B048-85BDC9FD1C3A}</a:tableStyleId>
              </a:tblPr>
              <a:tblGrid>
                <a:gridCol w="2051665">
                  <a:extLst>
                    <a:ext uri="{9D8B030D-6E8A-4147-A177-3AD203B41FA5}">
                      <a16:colId xmlns:a16="http://schemas.microsoft.com/office/drawing/2014/main" val="2639409295"/>
                    </a:ext>
                  </a:extLst>
                </a:gridCol>
                <a:gridCol w="2051665">
                  <a:extLst>
                    <a:ext uri="{9D8B030D-6E8A-4147-A177-3AD203B41FA5}">
                      <a16:colId xmlns:a16="http://schemas.microsoft.com/office/drawing/2014/main" val="4124455977"/>
                    </a:ext>
                  </a:extLst>
                </a:gridCol>
                <a:gridCol w="2051665">
                  <a:extLst>
                    <a:ext uri="{9D8B030D-6E8A-4147-A177-3AD203B41FA5}">
                      <a16:colId xmlns:a16="http://schemas.microsoft.com/office/drawing/2014/main" val="2432576619"/>
                    </a:ext>
                  </a:extLst>
                </a:gridCol>
              </a:tblGrid>
              <a:tr h="711856">
                <a:tc>
                  <a:txBody>
                    <a:bodyPr/>
                    <a:lstStyle/>
                    <a:p>
                      <a:r>
                        <a:rPr lang="en-IN" dirty="0"/>
                        <a:t>Team Member</a:t>
                      </a:r>
                    </a:p>
                  </a:txBody>
                  <a:tcPr/>
                </a:tc>
                <a:tc>
                  <a:txBody>
                    <a:bodyPr/>
                    <a:lstStyle/>
                    <a:p>
                      <a:r>
                        <a:rPr lang="en-IN" dirty="0"/>
                        <a:t>Features</a:t>
                      </a:r>
                    </a:p>
                  </a:txBody>
                  <a:tcPr/>
                </a:tc>
                <a:tc>
                  <a:txBody>
                    <a:bodyPr/>
                    <a:lstStyle/>
                    <a:p>
                      <a:r>
                        <a:rPr lang="en-IN" dirty="0"/>
                        <a:t>Status</a:t>
                      </a:r>
                    </a:p>
                  </a:txBody>
                  <a:tcPr/>
                </a:tc>
                <a:extLst>
                  <a:ext uri="{0D108BD9-81ED-4DB2-BD59-A6C34878D82A}">
                    <a16:rowId xmlns:a16="http://schemas.microsoft.com/office/drawing/2014/main" val="3168504925"/>
                  </a:ext>
                </a:extLst>
              </a:tr>
              <a:tr h="711856">
                <a:tc>
                  <a:txBody>
                    <a:bodyPr/>
                    <a:lstStyle/>
                    <a:p>
                      <a:r>
                        <a:rPr lang="en-IN" dirty="0"/>
                        <a:t>Nandini </a:t>
                      </a:r>
                      <a:r>
                        <a:rPr lang="en-IN" dirty="0" err="1"/>
                        <a:t>Korlakanti</a:t>
                      </a:r>
                      <a:endParaRPr lang="en-IN" dirty="0"/>
                    </a:p>
                  </a:txBody>
                  <a:tcPr/>
                </a:tc>
                <a:tc>
                  <a:txBody>
                    <a:bodyPr/>
                    <a:lstStyle/>
                    <a:p>
                      <a:r>
                        <a:rPr lang="en-IN" dirty="0"/>
                        <a:t>Inventory management</a:t>
                      </a:r>
                    </a:p>
                  </a:txBody>
                  <a:tcPr/>
                </a:tc>
                <a:tc>
                  <a:txBody>
                    <a:bodyPr/>
                    <a:lstStyle/>
                    <a:p>
                      <a:endParaRPr lang="en-IN"/>
                    </a:p>
                  </a:txBody>
                  <a:tcPr/>
                </a:tc>
                <a:extLst>
                  <a:ext uri="{0D108BD9-81ED-4DB2-BD59-A6C34878D82A}">
                    <a16:rowId xmlns:a16="http://schemas.microsoft.com/office/drawing/2014/main" val="2439829363"/>
                  </a:ext>
                </a:extLst>
              </a:tr>
              <a:tr h="711856">
                <a:tc>
                  <a:txBody>
                    <a:bodyPr/>
                    <a:lstStyle/>
                    <a:p>
                      <a:r>
                        <a:rPr lang="en-IN" dirty="0" err="1"/>
                        <a:t>Noorbasha</a:t>
                      </a:r>
                      <a:r>
                        <a:rPr lang="en-IN" dirty="0"/>
                        <a:t> Seema </a:t>
                      </a:r>
                    </a:p>
                  </a:txBody>
                  <a:tcPr/>
                </a:tc>
                <a:tc>
                  <a:txBody>
                    <a:bodyPr/>
                    <a:lstStyle/>
                    <a:p>
                      <a:r>
                        <a:rPr lang="en-IN" dirty="0"/>
                        <a:t>Patient registration</a:t>
                      </a:r>
                    </a:p>
                  </a:txBody>
                  <a:tcPr/>
                </a:tc>
                <a:tc>
                  <a:txBody>
                    <a:bodyPr/>
                    <a:lstStyle/>
                    <a:p>
                      <a:endParaRPr lang="en-IN"/>
                    </a:p>
                  </a:txBody>
                  <a:tcPr/>
                </a:tc>
                <a:extLst>
                  <a:ext uri="{0D108BD9-81ED-4DB2-BD59-A6C34878D82A}">
                    <a16:rowId xmlns:a16="http://schemas.microsoft.com/office/drawing/2014/main" val="3214845356"/>
                  </a:ext>
                </a:extLst>
              </a:tr>
              <a:tr h="711856">
                <a:tc>
                  <a:txBody>
                    <a:bodyPr/>
                    <a:lstStyle/>
                    <a:p>
                      <a:r>
                        <a:rPr lang="en-IN" dirty="0"/>
                        <a:t>Katta Gowri</a:t>
                      </a:r>
                    </a:p>
                  </a:txBody>
                  <a:tcPr/>
                </a:tc>
                <a:tc>
                  <a:txBody>
                    <a:bodyPr/>
                    <a:lstStyle/>
                    <a:p>
                      <a:r>
                        <a:rPr lang="en-IN" dirty="0" err="1"/>
                        <a:t>Pharmacey</a:t>
                      </a:r>
                      <a:r>
                        <a:rPr lang="en-IN" dirty="0"/>
                        <a:t> management</a:t>
                      </a:r>
                    </a:p>
                  </a:txBody>
                  <a:tcPr/>
                </a:tc>
                <a:tc>
                  <a:txBody>
                    <a:bodyPr/>
                    <a:lstStyle/>
                    <a:p>
                      <a:endParaRPr lang="en-IN"/>
                    </a:p>
                  </a:txBody>
                  <a:tcPr/>
                </a:tc>
                <a:extLst>
                  <a:ext uri="{0D108BD9-81ED-4DB2-BD59-A6C34878D82A}">
                    <a16:rowId xmlns:a16="http://schemas.microsoft.com/office/drawing/2014/main" val="946023736"/>
                  </a:ext>
                </a:extLst>
              </a:tr>
              <a:tr h="711856">
                <a:tc>
                  <a:txBody>
                    <a:bodyPr/>
                    <a:lstStyle/>
                    <a:p>
                      <a:r>
                        <a:rPr lang="en-IN" dirty="0" err="1"/>
                        <a:t>Amarendranadh</a:t>
                      </a:r>
                      <a:endParaRPr lang="en-IN" dirty="0"/>
                    </a:p>
                  </a:txBody>
                  <a:tcPr/>
                </a:tc>
                <a:tc>
                  <a:txBody>
                    <a:bodyPr/>
                    <a:lstStyle/>
                    <a:p>
                      <a:r>
                        <a:rPr lang="en-IN" dirty="0"/>
                        <a:t>Appointment Scheduling</a:t>
                      </a:r>
                    </a:p>
                  </a:txBody>
                  <a:tcPr/>
                </a:tc>
                <a:tc>
                  <a:txBody>
                    <a:bodyPr/>
                    <a:lstStyle/>
                    <a:p>
                      <a:endParaRPr lang="en-IN" dirty="0"/>
                    </a:p>
                  </a:txBody>
                  <a:tcPr/>
                </a:tc>
                <a:extLst>
                  <a:ext uri="{0D108BD9-81ED-4DB2-BD59-A6C34878D82A}">
                    <a16:rowId xmlns:a16="http://schemas.microsoft.com/office/drawing/2014/main" val="2847951204"/>
                  </a:ext>
                </a:extLst>
              </a:tr>
            </a:tbl>
          </a:graphicData>
        </a:graphic>
      </p:graphicFrame>
      <p:pic>
        <p:nvPicPr>
          <p:cNvPr id="14" name="Picture 13">
            <a:extLst>
              <a:ext uri="{FF2B5EF4-FFF2-40B4-BE49-F238E27FC236}">
                <a16:creationId xmlns:a16="http://schemas.microsoft.com/office/drawing/2014/main" id="{AABF6467-4FB1-9EE7-01F6-2E966D6A1D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5950" y="1936705"/>
            <a:ext cx="5639560" cy="4464096"/>
          </a:xfrm>
          <a:prstGeom prst="rect">
            <a:avLst/>
          </a:prstGeom>
        </p:spPr>
      </p:pic>
    </p:spTree>
    <p:extLst>
      <p:ext uri="{BB962C8B-B14F-4D97-AF65-F5344CB8AC3E}">
        <p14:creationId xmlns:p14="http://schemas.microsoft.com/office/powerpoint/2010/main" val="169727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43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492874"/>
            <a:ext cx="12155510" cy="365126"/>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801193" cy="1019331"/>
          </a:xfrm>
          <a:prstGeom prst="rect">
            <a:avLst/>
          </a:prstGeom>
          <a:noFill/>
          <a:ln>
            <a:noFill/>
          </a:ln>
        </p:spPr>
      </p:pic>
      <p:sp>
        <p:nvSpPr>
          <p:cNvPr id="7" name="TextBox 6"/>
          <p:cNvSpPr txBox="1"/>
          <p:nvPr/>
        </p:nvSpPr>
        <p:spPr>
          <a:xfrm>
            <a:off x="5470847" y="14497"/>
            <a:ext cx="6684663" cy="707886"/>
          </a:xfrm>
          <a:prstGeom prst="rect">
            <a:avLst/>
          </a:prstGeom>
          <a:noFill/>
        </p:spPr>
        <p:txBody>
          <a:bodyPr wrap="square" rtlCol="0">
            <a:spAutoFit/>
          </a:bodyPr>
          <a:lstStyle/>
          <a:p>
            <a:pPr algn="ctr"/>
            <a:r>
              <a:rPr lang="en-US" sz="2000">
                <a:solidFill>
                  <a:schemeClr val="bg1"/>
                </a:solidFill>
                <a:latin typeface="Times New Roman" panose="02020603050405020304" pitchFamily="18" charset="0"/>
                <a:cs typeface="Times New Roman" panose="02020603050405020304" pitchFamily="18" charset="0"/>
              </a:rPr>
              <a:t>DEPARTMENT OF CSE-AIML (CSM) – IV-II Sem</a:t>
            </a:r>
          </a:p>
          <a:p>
            <a:r>
              <a:rPr lang="en-US" sz="2000">
                <a:solidFill>
                  <a:schemeClr val="bg1"/>
                </a:solidFill>
                <a:latin typeface="Times New Roman" panose="02020603050405020304" pitchFamily="18" charset="0"/>
                <a:cs typeface="Times New Roman" panose="02020603050405020304" pitchFamily="18" charset="0"/>
              </a:rPr>
              <a:t>		 Project Review - 0</a:t>
            </a:r>
          </a:p>
        </p:txBody>
      </p:sp>
      <p:sp>
        <p:nvSpPr>
          <p:cNvPr id="8" name="Date Placeholder 7"/>
          <p:cNvSpPr>
            <a:spLocks noGrp="1"/>
          </p:cNvSpPr>
          <p:nvPr>
            <p:ph type="dt" sz="half" idx="10"/>
          </p:nvPr>
        </p:nvSpPr>
        <p:spPr>
          <a:xfrm>
            <a:off x="0" y="6492875"/>
            <a:ext cx="2743200" cy="365125"/>
          </a:xfrm>
        </p:spPr>
        <p:txBody>
          <a:bodyPr/>
          <a:lstStyle/>
          <a:p>
            <a:r>
              <a:rPr lang="en-US" sz="1400">
                <a:solidFill>
                  <a:srgbClr val="FF0000"/>
                </a:solidFill>
                <a:latin typeface="Times New Roman" panose="02020603050405020304" pitchFamily="18" charset="0"/>
                <a:cs typeface="Times New Roman" panose="02020603050405020304" pitchFamily="18" charset="0"/>
              </a:rPr>
              <a:t>19/12/2024</a:t>
            </a:r>
          </a:p>
        </p:txBody>
      </p:sp>
      <p:sp>
        <p:nvSpPr>
          <p:cNvPr id="9" name="Slide Number Placeholder 8"/>
          <p:cNvSpPr>
            <a:spLocks noGrp="1"/>
          </p:cNvSpPr>
          <p:nvPr>
            <p:ph type="sldNum" sz="quarter" idx="12"/>
          </p:nvPr>
        </p:nvSpPr>
        <p:spPr>
          <a:xfrm>
            <a:off x="9448800" y="6492875"/>
            <a:ext cx="2743200" cy="365125"/>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7</a:t>
            </a:fld>
            <a:endParaRPr lang="en-US" sz="140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1614152" y="1048819"/>
            <a:ext cx="10541358" cy="873388"/>
          </a:xfrm>
        </p:spPr>
        <p:txBody>
          <a:bodyPr>
            <a:normAutofit/>
          </a:bodyPr>
          <a:lstStyle/>
          <a:p>
            <a:pPr algn="l"/>
            <a:r>
              <a:rPr lang="en-IN" sz="2400" dirty="0">
                <a:solidFill>
                  <a:schemeClr val="accent2">
                    <a:lumMod val="75000"/>
                  </a:schemeClr>
                </a:solidFill>
              </a:rPr>
              <a:t>PROJECT TITLE: AI-POWERED HOSPITAL MANAGEMENT SYSTEM </a:t>
            </a:r>
            <a:br>
              <a:rPr lang="en-IN" sz="2400" dirty="0">
                <a:solidFill>
                  <a:schemeClr val="accent2">
                    <a:lumMod val="75000"/>
                  </a:schemeClr>
                </a:solidFill>
              </a:rPr>
            </a:br>
            <a:endParaRPr lang="en-IN" sz="2400" dirty="0">
              <a:solidFill>
                <a:schemeClr val="accent2">
                  <a:lumMod val="75000"/>
                </a:schemeClr>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51466"/>
            <a:ext cx="1440425" cy="41845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a:solidFill>
                  <a:srgbClr val="0070C0"/>
                </a:solidFill>
              </a:rPr>
              <a:t>Batch #:16</a:t>
            </a:r>
          </a:p>
        </p:txBody>
      </p:sp>
      <p:sp>
        <p:nvSpPr>
          <p:cNvPr id="3" name="Title 10">
            <a:extLst>
              <a:ext uri="{FF2B5EF4-FFF2-40B4-BE49-F238E27FC236}">
                <a16:creationId xmlns:a16="http://schemas.microsoft.com/office/drawing/2014/main" id="{4E5EBCAC-6077-CAC8-8916-4E875E909070}"/>
              </a:ext>
            </a:extLst>
          </p:cNvPr>
          <p:cNvSpPr txBox="1">
            <a:spLocks/>
          </p:cNvSpPr>
          <p:nvPr/>
        </p:nvSpPr>
        <p:spPr>
          <a:xfrm>
            <a:off x="36490" y="1836151"/>
            <a:ext cx="6456723" cy="697904"/>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dirty="0">
                <a:solidFill>
                  <a:schemeClr val="accent2">
                    <a:lumMod val="75000"/>
                  </a:schemeClr>
                </a:solidFill>
              </a:rPr>
              <a:t>Project Tasks –Implementation Status Screen Shots &amp; &lt;&lt;Code Ready&gt;&gt;</a:t>
            </a:r>
          </a:p>
        </p:txBody>
      </p:sp>
      <p:pic>
        <p:nvPicPr>
          <p:cNvPr id="10" name="Picture 9">
            <a:extLst>
              <a:ext uri="{FF2B5EF4-FFF2-40B4-BE49-F238E27FC236}">
                <a16:creationId xmlns:a16="http://schemas.microsoft.com/office/drawing/2014/main" id="{CFDEDEF5-908C-FC5D-0D34-CE4F1FA63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19" y="2671869"/>
            <a:ext cx="4100054" cy="3134665"/>
          </a:xfrm>
          <a:prstGeom prst="rect">
            <a:avLst/>
          </a:prstGeom>
        </p:spPr>
      </p:pic>
      <p:pic>
        <p:nvPicPr>
          <p:cNvPr id="14" name="Picture 13">
            <a:extLst>
              <a:ext uri="{FF2B5EF4-FFF2-40B4-BE49-F238E27FC236}">
                <a16:creationId xmlns:a16="http://schemas.microsoft.com/office/drawing/2014/main" id="{B8757BFF-3B41-7C17-7102-45519B817B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4129" y="2483718"/>
            <a:ext cx="3923070" cy="3248487"/>
          </a:xfrm>
          <a:prstGeom prst="rect">
            <a:avLst/>
          </a:prstGeom>
        </p:spPr>
      </p:pic>
      <p:pic>
        <p:nvPicPr>
          <p:cNvPr id="16" name="Picture 15">
            <a:extLst>
              <a:ext uri="{FF2B5EF4-FFF2-40B4-BE49-F238E27FC236}">
                <a16:creationId xmlns:a16="http://schemas.microsoft.com/office/drawing/2014/main" id="{8A1B2DE4-C165-43E2-8404-D680F956F0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6665" y="2671869"/>
            <a:ext cx="3475159" cy="3060336"/>
          </a:xfrm>
          <a:prstGeom prst="rect">
            <a:avLst/>
          </a:prstGeom>
        </p:spPr>
      </p:pic>
    </p:spTree>
    <p:extLst>
      <p:ext uri="{BB962C8B-B14F-4D97-AF65-F5344CB8AC3E}">
        <p14:creationId xmlns:p14="http://schemas.microsoft.com/office/powerpoint/2010/main" val="3326299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IN" altLang="en-US"/>
          </a:p>
          <a:p>
            <a:endParaRPr lang="en-IN" altLang="en-US"/>
          </a:p>
        </p:txBody>
      </p:sp>
      <p:sp>
        <p:nvSpPr>
          <p:cNvPr id="4" name="Date Placeholder 3"/>
          <p:cNvSpPr>
            <a:spLocks noGrp="1"/>
          </p:cNvSpPr>
          <p:nvPr>
            <p:ph type="dt" sz="half" idx="10"/>
          </p:nvPr>
        </p:nvSpPr>
        <p:spPr/>
        <p:txBody>
          <a:bodyPr/>
          <a:lstStyle/>
          <a:p>
            <a:fld id="{6484507C-91BE-414F-9B0B-F9613E03A994}" type="datetime1">
              <a:rPr lang="en-US" smtClean="0"/>
              <a:t>12/18/2024</a:t>
            </a:fld>
            <a:endParaRPr lang="en-US"/>
          </a:p>
        </p:txBody>
      </p:sp>
      <p:sp>
        <p:nvSpPr>
          <p:cNvPr id="5" name="Slide Number Placeholder 4"/>
          <p:cNvSpPr>
            <a:spLocks noGrp="1"/>
          </p:cNvSpPr>
          <p:nvPr>
            <p:ph type="sldNum" sz="quarter" idx="12"/>
          </p:nvPr>
        </p:nvSpPr>
        <p:spPr/>
        <p:txBody>
          <a:bodyPr/>
          <a:lstStyle/>
          <a:p>
            <a:fld id="{B6BB2C59-3266-410E-B1B0-1799FFBD1D52}" type="slidenum">
              <a:rPr lang="en-US" smtClean="0"/>
              <a:t>8</a:t>
            </a:fld>
            <a:endParaRPr lang="en-US"/>
          </a:p>
        </p:txBody>
      </p:sp>
      <p:pic>
        <p:nvPicPr>
          <p:cNvPr id="8" name="Content Placeholder 7">
            <a:extLst>
              <a:ext uri="{FF2B5EF4-FFF2-40B4-BE49-F238E27FC236}">
                <a16:creationId xmlns:a16="http://schemas.microsoft.com/office/drawing/2014/main" id="{4D30F1B4-151B-1773-B718-DF3B9F7AC3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8174"/>
            <a:ext cx="12191999" cy="687044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583</Words>
  <Application>Microsoft Office PowerPoint</Application>
  <PresentationFormat>Widescreen</PresentationFormat>
  <Paragraphs>139</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PROJECT TITLE: AI-POWERED HOSPITAL MANAGEMENT SYSTEM  </vt:lpstr>
      <vt:lpstr>        PROJECT TITLE:AI-POWERED HOSPITAL MANAGEMENT SYSTEM</vt:lpstr>
      <vt:lpstr>PowerPoint Presentation</vt:lpstr>
      <vt:lpstr>PowerPoint Presentation</vt:lpstr>
      <vt:lpstr>Project Title: ai-powered hospital management system </vt:lpstr>
      <vt:lpstr>PROJECT TITLE: AI-POWERED HOSPITAL MANAGEMENT SYSTEM </vt:lpstr>
      <vt:lpstr>PROJECT TITLE: AI-POWERED HOSPITAL MANAGEMENT SYSTEM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KATTA GOWRI</cp:lastModifiedBy>
  <cp:revision>4</cp:revision>
  <dcterms:created xsi:type="dcterms:W3CDTF">2022-12-17T13:45:52Z</dcterms:created>
  <dcterms:modified xsi:type="dcterms:W3CDTF">2024-12-19T06:20:16Z</dcterms:modified>
</cp:coreProperties>
</file>