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Hammersmith One" charset="1" panose="02010703030501060504"/>
      <p:regular r:id="rId16"/>
    </p:embeddedFont>
    <p:embeddedFont>
      <p:font typeface="Poppins Semi-Bold" charset="1" panose="000007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794332" y="1343025"/>
            <a:ext cx="16699336" cy="2024993"/>
          </a:xfrm>
          <a:prstGeom prst="rect">
            <a:avLst/>
          </a:prstGeom>
        </p:spPr>
        <p:txBody>
          <a:bodyPr anchor="t" rtlCol="false" tIns="0" lIns="0" bIns="0" rIns="0">
            <a:spAutoFit/>
          </a:bodyPr>
          <a:lstStyle/>
          <a:p>
            <a:pPr algn="ctr">
              <a:lnSpc>
                <a:spcPts val="7559"/>
              </a:lnSpc>
            </a:pPr>
            <a:r>
              <a:rPr lang="en-US" sz="8999" spc="-485">
                <a:solidFill>
                  <a:srgbClr val="1C2120"/>
                </a:solidFill>
                <a:latin typeface="Hammersmith One"/>
                <a:ea typeface="Hammersmith One"/>
                <a:cs typeface="Hammersmith One"/>
                <a:sym typeface="Hammersmith One"/>
              </a:rPr>
              <a:t>INTERACTIVE SALES DASHBOARD</a:t>
            </a:r>
          </a:p>
          <a:p>
            <a:pPr algn="ctr">
              <a:lnSpc>
                <a:spcPts val="4200"/>
              </a:lnSpc>
            </a:pPr>
          </a:p>
          <a:p>
            <a:pPr algn="ctr">
              <a:lnSpc>
                <a:spcPts val="4200"/>
              </a:lnSpc>
            </a:pPr>
            <a:r>
              <a:rPr lang="en-US" sz="5000" spc="-270">
                <a:solidFill>
                  <a:srgbClr val="1C2120"/>
                </a:solidFill>
                <a:latin typeface="Hammersmith One"/>
                <a:ea typeface="Hammersmith One"/>
                <a:cs typeface="Hammersmith One"/>
                <a:sym typeface="Hammersmith One"/>
              </a:rPr>
              <a:t>USING POWER BI</a:t>
            </a:r>
          </a:p>
        </p:txBody>
      </p:sp>
      <p:sp>
        <p:nvSpPr>
          <p:cNvPr name="TextBox 8" id="8"/>
          <p:cNvSpPr txBox="true"/>
          <p:nvPr/>
        </p:nvSpPr>
        <p:spPr>
          <a:xfrm rot="0">
            <a:off x="1709930" y="5076825"/>
            <a:ext cx="15447242" cy="3381338"/>
          </a:xfrm>
          <a:prstGeom prst="rect">
            <a:avLst/>
          </a:prstGeom>
        </p:spPr>
        <p:txBody>
          <a:bodyPr anchor="t" rtlCol="false" tIns="0" lIns="0" bIns="0" rIns="0">
            <a:spAutoFit/>
          </a:bodyPr>
          <a:lstStyle/>
          <a:p>
            <a:pPr algn="just">
              <a:lnSpc>
                <a:spcPts val="5091"/>
              </a:lnSpc>
              <a:spcBef>
                <a:spcPct val="0"/>
              </a:spcBef>
            </a:pPr>
            <a:r>
              <a:rPr lang="en-US" sz="3636">
                <a:solidFill>
                  <a:srgbClr val="1C2120"/>
                </a:solidFill>
                <a:latin typeface="Hammersmith One"/>
                <a:ea typeface="Hammersmith One"/>
                <a:cs typeface="Hammersmith One"/>
                <a:sym typeface="Hammersmith One"/>
              </a:rPr>
              <a:t>Objective:</a:t>
            </a:r>
          </a:p>
          <a:p>
            <a:pPr algn="just">
              <a:lnSpc>
                <a:spcPts val="4362"/>
              </a:lnSpc>
              <a:spcBef>
                <a:spcPct val="0"/>
              </a:spcBef>
            </a:pPr>
            <a:r>
              <a:rPr lang="en-US" sz="3116">
                <a:solidFill>
                  <a:srgbClr val="1C2120"/>
                </a:solidFill>
                <a:latin typeface="Hammersmith One"/>
                <a:ea typeface="Hammersmith One"/>
                <a:cs typeface="Hammersmith One"/>
                <a:sym typeface="Hammersmith One"/>
              </a:rPr>
              <a:t>To design an interactive and insightful dashboard that enables business stakeholders to monitor key performance indicators (KPIs) such as Total Sales, Profit, and Profit Margin. The dashboard helps drive data-informed decisions by presenting trends, segment performance, and product profitability in a user-friendly visual format.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4182261"/>
            <a:ext cx="13066873" cy="1651545"/>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THANK YOU</a:t>
            </a:r>
          </a:p>
        </p:txBody>
      </p:sp>
      <p:sp>
        <p:nvSpPr>
          <p:cNvPr name="Freeform 7" id="7"/>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612457"/>
            <a:ext cx="13066873" cy="1022986"/>
          </a:xfrm>
          <a:prstGeom prst="rect">
            <a:avLst/>
          </a:prstGeom>
        </p:spPr>
        <p:txBody>
          <a:bodyPr anchor="t" rtlCol="false" tIns="0" lIns="0" bIns="0" rIns="0">
            <a:spAutoFit/>
          </a:bodyPr>
          <a:lstStyle/>
          <a:p>
            <a:pPr algn="ctr">
              <a:lnSpc>
                <a:spcPts val="6720"/>
              </a:lnSpc>
            </a:pPr>
            <a:r>
              <a:rPr lang="en-US" b="true" sz="8000" spc="-432">
                <a:solidFill>
                  <a:srgbClr val="1C2120"/>
                </a:solidFill>
                <a:latin typeface="Poppins Semi-Bold"/>
                <a:ea typeface="Poppins Semi-Bold"/>
                <a:cs typeface="Poppins Semi-Bold"/>
                <a:sym typeface="Poppins Semi-Bold"/>
              </a:rPr>
              <a:t>DATASET DESCRIPTION </a:t>
            </a:r>
          </a:p>
        </p:txBody>
      </p:sp>
      <p:sp>
        <p:nvSpPr>
          <p:cNvPr name="Freeform 7" id="7"/>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920030" y="2227119"/>
            <a:ext cx="14420788" cy="7388270"/>
          </a:xfrm>
          <a:prstGeom prst="rect">
            <a:avLst/>
          </a:prstGeom>
        </p:spPr>
        <p:txBody>
          <a:bodyPr anchor="t" rtlCol="false" tIns="0" lIns="0" bIns="0" rIns="0">
            <a:spAutoFit/>
          </a:bodyPr>
          <a:lstStyle/>
          <a:p>
            <a:pPr algn="just">
              <a:lnSpc>
                <a:spcPts val="3950"/>
              </a:lnSpc>
              <a:spcBef>
                <a:spcPct val="0"/>
              </a:spcBef>
            </a:pPr>
            <a:r>
              <a:rPr lang="en-US" sz="2821">
                <a:solidFill>
                  <a:srgbClr val="1C2120"/>
                </a:solidFill>
                <a:latin typeface="Hammersmith One"/>
                <a:ea typeface="Hammersmith One"/>
                <a:cs typeface="Hammersmith One"/>
                <a:sym typeface="Hammersmith One"/>
              </a:rPr>
              <a:t>Datas</a:t>
            </a:r>
            <a:r>
              <a:rPr lang="en-US" sz="2821">
                <a:solidFill>
                  <a:srgbClr val="1C2120"/>
                </a:solidFill>
                <a:latin typeface="Hammersmith One"/>
                <a:ea typeface="Hammersmith One"/>
                <a:cs typeface="Hammersmith One"/>
                <a:sym typeface="Hammersmith One"/>
              </a:rPr>
              <a:t>et Used: Sample - Superstore (Retail Sales Data)</a:t>
            </a:r>
          </a:p>
          <a:p>
            <a:pPr algn="just">
              <a:lnSpc>
                <a:spcPts val="3950"/>
              </a:lnSpc>
              <a:spcBef>
                <a:spcPct val="0"/>
              </a:spcBef>
            </a:pPr>
            <a:r>
              <a:rPr lang="en-US" sz="2821">
                <a:solidFill>
                  <a:srgbClr val="1C2120"/>
                </a:solidFill>
                <a:latin typeface="Hammersmith One"/>
                <a:ea typeface="Hammersmith One"/>
                <a:cs typeface="Hammersmith One"/>
                <a:sym typeface="Hammersmith One"/>
              </a:rPr>
              <a:t>Source: Kaggle</a:t>
            </a:r>
          </a:p>
          <a:p>
            <a:pPr algn="just">
              <a:lnSpc>
                <a:spcPts val="3950"/>
              </a:lnSpc>
              <a:spcBef>
                <a:spcPct val="0"/>
              </a:spcBef>
            </a:pPr>
            <a:r>
              <a:rPr lang="en-US" sz="2821">
                <a:solidFill>
                  <a:srgbClr val="1C2120"/>
                </a:solidFill>
                <a:latin typeface="Hammersmith One"/>
                <a:ea typeface="Hammersmith One"/>
                <a:cs typeface="Hammersmith One"/>
                <a:sym typeface="Hammersmith One"/>
              </a:rPr>
              <a:t>Time Period: 2011 to 2014</a:t>
            </a:r>
          </a:p>
          <a:p>
            <a:pPr algn="just">
              <a:lnSpc>
                <a:spcPts val="3950"/>
              </a:lnSpc>
              <a:spcBef>
                <a:spcPct val="0"/>
              </a:spcBef>
            </a:pPr>
            <a:r>
              <a:rPr lang="en-US" sz="2821">
                <a:solidFill>
                  <a:srgbClr val="1C2120"/>
                </a:solidFill>
                <a:latin typeface="Hammersmith One"/>
                <a:ea typeface="Hammersmith One"/>
                <a:cs typeface="Hammersmith One"/>
                <a:sym typeface="Hammersmith One"/>
              </a:rPr>
              <a:t>Records: Over 10,000 sales transactions</a:t>
            </a:r>
          </a:p>
          <a:p>
            <a:pPr algn="just">
              <a:lnSpc>
                <a:spcPts val="3950"/>
              </a:lnSpc>
              <a:spcBef>
                <a:spcPct val="0"/>
              </a:spcBef>
            </a:pPr>
          </a:p>
          <a:p>
            <a:pPr algn="just">
              <a:lnSpc>
                <a:spcPts val="3950"/>
              </a:lnSpc>
              <a:spcBef>
                <a:spcPct val="0"/>
              </a:spcBef>
            </a:pPr>
            <a:r>
              <a:rPr lang="en-US" sz="2821">
                <a:solidFill>
                  <a:srgbClr val="1C2120"/>
                </a:solidFill>
                <a:latin typeface="Hammersmith One"/>
                <a:ea typeface="Hammersmith One"/>
                <a:cs typeface="Hammersmith One"/>
                <a:sym typeface="Hammersmith One"/>
              </a:rPr>
              <a:t>Key Fields:</a:t>
            </a:r>
          </a:p>
          <a:p>
            <a:pPr algn="just" marL="609149" indent="-304574" lvl="1">
              <a:lnSpc>
                <a:spcPts val="3950"/>
              </a:lnSpc>
              <a:buFont typeface="Arial"/>
              <a:buChar char="•"/>
            </a:pPr>
            <a:r>
              <a:rPr lang="en-US" sz="2821">
                <a:solidFill>
                  <a:srgbClr val="1C2120"/>
                </a:solidFill>
                <a:latin typeface="Hammersmith One"/>
                <a:ea typeface="Hammersmith One"/>
                <a:cs typeface="Hammersmith One"/>
                <a:sym typeface="Hammersmith One"/>
              </a:rPr>
              <a:t>Order Date, Ship Date</a:t>
            </a:r>
          </a:p>
          <a:p>
            <a:pPr algn="just" marL="609149" indent="-304574" lvl="1">
              <a:lnSpc>
                <a:spcPts val="3950"/>
              </a:lnSpc>
              <a:buFont typeface="Arial"/>
              <a:buChar char="•"/>
            </a:pPr>
            <a:r>
              <a:rPr lang="en-US" sz="2821">
                <a:solidFill>
                  <a:srgbClr val="1C2120"/>
                </a:solidFill>
                <a:latin typeface="Hammersmith One"/>
                <a:ea typeface="Hammersmith One"/>
                <a:cs typeface="Hammersmith One"/>
                <a:sym typeface="Hammersmith One"/>
              </a:rPr>
              <a:t>Sales, Profit, Discount, Quantity</a:t>
            </a:r>
          </a:p>
          <a:p>
            <a:pPr algn="just" marL="609149" indent="-304574" lvl="1">
              <a:lnSpc>
                <a:spcPts val="3950"/>
              </a:lnSpc>
              <a:buFont typeface="Arial"/>
              <a:buChar char="•"/>
            </a:pPr>
            <a:r>
              <a:rPr lang="en-US" sz="2821">
                <a:solidFill>
                  <a:srgbClr val="1C2120"/>
                </a:solidFill>
                <a:latin typeface="Hammersmith One"/>
                <a:ea typeface="Hammersmith One"/>
                <a:cs typeface="Hammersmith One"/>
                <a:sym typeface="Hammersmith One"/>
              </a:rPr>
              <a:t>Order ID, Customer Name, Product Name</a:t>
            </a:r>
          </a:p>
          <a:p>
            <a:pPr algn="just" marL="609149" indent="-304574" lvl="1">
              <a:lnSpc>
                <a:spcPts val="3950"/>
              </a:lnSpc>
              <a:buFont typeface="Arial"/>
              <a:buChar char="•"/>
            </a:pPr>
            <a:r>
              <a:rPr lang="en-US" sz="2821">
                <a:solidFill>
                  <a:srgbClr val="1C2120"/>
                </a:solidFill>
                <a:latin typeface="Hammersmith One"/>
                <a:ea typeface="Hammersmith One"/>
                <a:cs typeface="Hammersmith One"/>
                <a:sym typeface="Hammersmith One"/>
              </a:rPr>
              <a:t>Segment, Region, State, City</a:t>
            </a:r>
          </a:p>
          <a:p>
            <a:pPr algn="just" marL="609149" indent="-304574" lvl="1">
              <a:lnSpc>
                <a:spcPts val="3950"/>
              </a:lnSpc>
              <a:buFont typeface="Arial"/>
              <a:buChar char="•"/>
            </a:pPr>
            <a:r>
              <a:rPr lang="en-US" sz="2821">
                <a:solidFill>
                  <a:srgbClr val="1C2120"/>
                </a:solidFill>
                <a:latin typeface="Hammersmith One"/>
                <a:ea typeface="Hammersmith One"/>
                <a:cs typeface="Hammersmith One"/>
                <a:sym typeface="Hammersmith One"/>
              </a:rPr>
              <a:t>Category, Sub-Category</a:t>
            </a:r>
          </a:p>
          <a:p>
            <a:pPr algn="just">
              <a:lnSpc>
                <a:spcPts val="3950"/>
              </a:lnSpc>
              <a:spcBef>
                <a:spcPct val="0"/>
              </a:spcBef>
            </a:pPr>
          </a:p>
          <a:p>
            <a:pPr algn="just">
              <a:lnSpc>
                <a:spcPts val="3950"/>
              </a:lnSpc>
              <a:spcBef>
                <a:spcPct val="0"/>
              </a:spcBef>
            </a:pPr>
            <a:r>
              <a:rPr lang="en-US" sz="2821">
                <a:solidFill>
                  <a:srgbClr val="1C2120"/>
                </a:solidFill>
                <a:latin typeface="Hammersmith One"/>
                <a:ea typeface="Hammersmith One"/>
                <a:cs typeface="Hammersmith One"/>
                <a:sym typeface="Hammersmith One"/>
              </a:rPr>
              <a:t>The dataset captures retail orders with details on customers, products, geography, and financial metrics.</a:t>
            </a:r>
          </a:p>
          <a:p>
            <a:pPr algn="just">
              <a:lnSpc>
                <a:spcPts val="374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612457"/>
            <a:ext cx="13066873" cy="1022986"/>
          </a:xfrm>
          <a:prstGeom prst="rect">
            <a:avLst/>
          </a:prstGeom>
        </p:spPr>
        <p:txBody>
          <a:bodyPr anchor="t" rtlCol="false" tIns="0" lIns="0" bIns="0" rIns="0">
            <a:spAutoFit/>
          </a:bodyPr>
          <a:lstStyle/>
          <a:p>
            <a:pPr algn="ctr">
              <a:lnSpc>
                <a:spcPts val="6720"/>
              </a:lnSpc>
            </a:pPr>
            <a:r>
              <a:rPr lang="en-US" b="true" sz="8000" spc="-432">
                <a:solidFill>
                  <a:srgbClr val="1C2120"/>
                </a:solidFill>
                <a:latin typeface="Poppins Semi-Bold"/>
                <a:ea typeface="Poppins Semi-Bold"/>
                <a:cs typeface="Poppins Semi-Bold"/>
                <a:sym typeface="Poppins Semi-Bold"/>
              </a:rPr>
              <a:t>KPI’S CHOSEN </a:t>
            </a:r>
          </a:p>
        </p:txBody>
      </p:sp>
      <p:sp>
        <p:nvSpPr>
          <p:cNvPr name="Freeform 7" id="7"/>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537734" y="1844449"/>
            <a:ext cx="15212532" cy="8378870"/>
          </a:xfrm>
          <a:prstGeom prst="rect">
            <a:avLst/>
          </a:prstGeom>
        </p:spPr>
        <p:txBody>
          <a:bodyPr anchor="t" rtlCol="false" tIns="0" lIns="0" bIns="0" rIns="0">
            <a:spAutoFit/>
          </a:bodyPr>
          <a:lstStyle/>
          <a:p>
            <a:pPr algn="just">
              <a:lnSpc>
                <a:spcPts val="3950"/>
              </a:lnSpc>
              <a:spcBef>
                <a:spcPct val="0"/>
              </a:spcBef>
            </a:pPr>
            <a:r>
              <a:rPr lang="en-US" sz="2821">
                <a:solidFill>
                  <a:srgbClr val="1C2120"/>
                </a:solidFill>
                <a:latin typeface="Hammersmith One"/>
                <a:ea typeface="Hammersmith One"/>
                <a:cs typeface="Hammersmith One"/>
                <a:sym typeface="Hammersmith One"/>
              </a:rPr>
              <a:t>1. Total</a:t>
            </a:r>
            <a:r>
              <a:rPr lang="en-US" sz="2821">
                <a:solidFill>
                  <a:srgbClr val="1C2120"/>
                </a:solidFill>
                <a:latin typeface="Hammersmith One"/>
                <a:ea typeface="Hammersmith One"/>
                <a:cs typeface="Hammersmith One"/>
                <a:sym typeface="Hammersmith One"/>
              </a:rPr>
              <a:t> Sales-</a:t>
            </a:r>
          </a:p>
          <a:p>
            <a:pPr algn="just">
              <a:lnSpc>
                <a:spcPts val="3950"/>
              </a:lnSpc>
              <a:spcBef>
                <a:spcPct val="0"/>
              </a:spcBef>
            </a:pPr>
            <a:r>
              <a:rPr lang="en-US" sz="2821">
                <a:solidFill>
                  <a:srgbClr val="1C2120"/>
                </a:solidFill>
                <a:latin typeface="Hammersmith One"/>
                <a:ea typeface="Hammersmith One"/>
                <a:cs typeface="Hammersmith One"/>
                <a:sym typeface="Hammersmith One"/>
              </a:rPr>
              <a:t>-Shows the total revenue generated through customer orders. It indicates business</a:t>
            </a:r>
          </a:p>
          <a:p>
            <a:pPr algn="just">
              <a:lnSpc>
                <a:spcPts val="3950"/>
              </a:lnSpc>
              <a:spcBef>
                <a:spcPct val="0"/>
              </a:spcBef>
            </a:pPr>
            <a:r>
              <a:rPr lang="en-US" sz="2821">
                <a:solidFill>
                  <a:srgbClr val="1C2120"/>
                </a:solidFill>
                <a:latin typeface="Hammersmith One"/>
                <a:ea typeface="Hammersmith One"/>
                <a:cs typeface="Hammersmith One"/>
                <a:sym typeface="Hammersmith One"/>
              </a:rPr>
              <a:t>size and growth.</a:t>
            </a:r>
          </a:p>
          <a:p>
            <a:pPr algn="just">
              <a:lnSpc>
                <a:spcPts val="3950"/>
              </a:lnSpc>
              <a:spcBef>
                <a:spcPct val="0"/>
              </a:spcBef>
            </a:pPr>
          </a:p>
          <a:p>
            <a:pPr algn="just">
              <a:lnSpc>
                <a:spcPts val="3950"/>
              </a:lnSpc>
              <a:spcBef>
                <a:spcPct val="0"/>
              </a:spcBef>
            </a:pPr>
            <a:r>
              <a:rPr lang="en-US" sz="2821">
                <a:solidFill>
                  <a:srgbClr val="1C2120"/>
                </a:solidFill>
                <a:latin typeface="Hammersmith One"/>
                <a:ea typeface="Hammersmith One"/>
                <a:cs typeface="Hammersmith One"/>
                <a:sym typeface="Hammersmith One"/>
              </a:rPr>
              <a:t>2. Total Profit-</a:t>
            </a:r>
          </a:p>
          <a:p>
            <a:pPr algn="just">
              <a:lnSpc>
                <a:spcPts val="3950"/>
              </a:lnSpc>
              <a:spcBef>
                <a:spcPct val="0"/>
              </a:spcBef>
            </a:pPr>
            <a:r>
              <a:rPr lang="en-US" sz="2821">
                <a:solidFill>
                  <a:srgbClr val="1C2120"/>
                </a:solidFill>
                <a:latin typeface="Hammersmith One"/>
                <a:ea typeface="Hammersmith One"/>
                <a:cs typeface="Hammersmith One"/>
                <a:sym typeface="Hammersmith One"/>
              </a:rPr>
              <a:t>-Net earnings after accounting for costs and discounts. Crucial for understanding business sustainability.</a:t>
            </a:r>
          </a:p>
          <a:p>
            <a:pPr algn="just">
              <a:lnSpc>
                <a:spcPts val="3950"/>
              </a:lnSpc>
              <a:spcBef>
                <a:spcPct val="0"/>
              </a:spcBef>
            </a:pPr>
          </a:p>
          <a:p>
            <a:pPr algn="just">
              <a:lnSpc>
                <a:spcPts val="3950"/>
              </a:lnSpc>
              <a:spcBef>
                <a:spcPct val="0"/>
              </a:spcBef>
            </a:pPr>
            <a:r>
              <a:rPr lang="en-US" sz="2821">
                <a:solidFill>
                  <a:srgbClr val="1C2120"/>
                </a:solidFill>
                <a:latin typeface="Hammersmith One"/>
                <a:ea typeface="Hammersmith One"/>
                <a:cs typeface="Hammersmith One"/>
                <a:sym typeface="Hammersmith One"/>
              </a:rPr>
              <a:t>3. Total Orders-</a:t>
            </a:r>
          </a:p>
          <a:p>
            <a:pPr algn="just">
              <a:lnSpc>
                <a:spcPts val="3950"/>
              </a:lnSpc>
              <a:spcBef>
                <a:spcPct val="0"/>
              </a:spcBef>
            </a:pPr>
            <a:r>
              <a:rPr lang="en-US" sz="2821">
                <a:solidFill>
                  <a:srgbClr val="1C2120"/>
                </a:solidFill>
                <a:latin typeface="Hammersmith One"/>
                <a:ea typeface="Hammersmith One"/>
                <a:cs typeface="Hammersmith One"/>
                <a:sym typeface="Hammersmith One"/>
              </a:rPr>
              <a:t>-Reflects transaction volume, helping analyze demand and order frequency.</a:t>
            </a:r>
          </a:p>
          <a:p>
            <a:pPr algn="just">
              <a:lnSpc>
                <a:spcPts val="3950"/>
              </a:lnSpc>
              <a:spcBef>
                <a:spcPct val="0"/>
              </a:spcBef>
            </a:pPr>
          </a:p>
          <a:p>
            <a:pPr algn="just">
              <a:lnSpc>
                <a:spcPts val="3950"/>
              </a:lnSpc>
              <a:spcBef>
                <a:spcPct val="0"/>
              </a:spcBef>
            </a:pPr>
            <a:r>
              <a:rPr lang="en-US" sz="2821">
                <a:solidFill>
                  <a:srgbClr val="1C2120"/>
                </a:solidFill>
                <a:latin typeface="Hammersmith One"/>
                <a:ea typeface="Hammersmith One"/>
                <a:cs typeface="Hammersmith One"/>
                <a:sym typeface="Hammersmith One"/>
              </a:rPr>
              <a:t>4. Average Profit Margin-</a:t>
            </a:r>
          </a:p>
          <a:p>
            <a:pPr algn="just">
              <a:lnSpc>
                <a:spcPts val="3950"/>
              </a:lnSpc>
              <a:spcBef>
                <a:spcPct val="0"/>
              </a:spcBef>
            </a:pPr>
            <a:r>
              <a:rPr lang="en-US" sz="2821">
                <a:solidFill>
                  <a:srgbClr val="1C2120"/>
                </a:solidFill>
                <a:latin typeface="Hammersmith One"/>
                <a:ea typeface="Hammersmith One"/>
                <a:cs typeface="Hammersmith One"/>
                <a:sym typeface="Hammersmith One"/>
              </a:rPr>
              <a:t>-Shows profitability efficiency. High margin = more profit per unit of sales.</a:t>
            </a:r>
          </a:p>
          <a:p>
            <a:pPr algn="just">
              <a:lnSpc>
                <a:spcPts val="3950"/>
              </a:lnSpc>
              <a:spcBef>
                <a:spcPct val="0"/>
              </a:spcBef>
            </a:pPr>
          </a:p>
          <a:p>
            <a:pPr algn="just">
              <a:lnSpc>
                <a:spcPts val="3950"/>
              </a:lnSpc>
              <a:spcBef>
                <a:spcPct val="0"/>
              </a:spcBef>
            </a:pPr>
            <a:r>
              <a:rPr lang="en-US" sz="2821">
                <a:solidFill>
                  <a:srgbClr val="1C2120"/>
                </a:solidFill>
                <a:latin typeface="Hammersmith One"/>
                <a:ea typeface="Hammersmith One"/>
                <a:cs typeface="Hammersmith One"/>
                <a:sym typeface="Hammersmith One"/>
              </a:rPr>
              <a:t>These KPIs provide a comprehensive overview of financial health, operational efficiency, and customer activity.</a:t>
            </a:r>
          </a:p>
          <a:p>
            <a:pPr algn="just">
              <a:lnSpc>
                <a:spcPts val="3745"/>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612457"/>
            <a:ext cx="13066873" cy="1022986"/>
          </a:xfrm>
          <a:prstGeom prst="rect">
            <a:avLst/>
          </a:prstGeom>
        </p:spPr>
        <p:txBody>
          <a:bodyPr anchor="t" rtlCol="false" tIns="0" lIns="0" bIns="0" rIns="0">
            <a:spAutoFit/>
          </a:bodyPr>
          <a:lstStyle/>
          <a:p>
            <a:pPr algn="ctr">
              <a:lnSpc>
                <a:spcPts val="6720"/>
              </a:lnSpc>
            </a:pPr>
            <a:r>
              <a:rPr lang="en-US" b="true" sz="8000" spc="-432">
                <a:solidFill>
                  <a:srgbClr val="1C2120"/>
                </a:solidFill>
                <a:latin typeface="Poppins Semi-Bold"/>
                <a:ea typeface="Poppins Semi-Bold"/>
                <a:cs typeface="Poppins Semi-Bold"/>
                <a:sym typeface="Poppins Semi-Bold"/>
              </a:rPr>
              <a:t>DASHBOARD</a:t>
            </a:r>
          </a:p>
        </p:txBody>
      </p:sp>
      <p:sp>
        <p:nvSpPr>
          <p:cNvPr name="Freeform 7" id="7"/>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084386" y="2478938"/>
            <a:ext cx="14119228" cy="7001903"/>
          </a:xfrm>
          <a:prstGeom prst="rect">
            <a:avLst/>
          </a:prstGeom>
        </p:spPr>
        <p:txBody>
          <a:bodyPr anchor="t" rtlCol="false" tIns="0" lIns="0" bIns="0" rIns="0">
            <a:spAutoFit/>
          </a:bodyPr>
          <a:lstStyle/>
          <a:p>
            <a:pPr algn="just">
              <a:lnSpc>
                <a:spcPts val="4321"/>
              </a:lnSpc>
              <a:spcBef>
                <a:spcPct val="0"/>
              </a:spcBef>
            </a:pPr>
            <a:r>
              <a:rPr lang="en-US" sz="3087">
                <a:solidFill>
                  <a:srgbClr val="1C2120"/>
                </a:solidFill>
                <a:latin typeface="Hammersmith One"/>
                <a:ea typeface="Hammersmith One"/>
                <a:cs typeface="Hammersmith One"/>
                <a:sym typeface="Hammersmith One"/>
              </a:rPr>
              <a:t>K</a:t>
            </a:r>
            <a:r>
              <a:rPr lang="en-US" sz="3087">
                <a:solidFill>
                  <a:srgbClr val="1C2120"/>
                </a:solidFill>
                <a:latin typeface="Hammersmith One"/>
                <a:ea typeface="Hammersmith One"/>
                <a:cs typeface="Hammersmith One"/>
                <a:sym typeface="Hammersmith One"/>
              </a:rPr>
              <a:t>ey Visuals in the Dashboard:</a:t>
            </a:r>
          </a:p>
          <a:p>
            <a:pPr algn="just" marL="666493" indent="-333247" lvl="1">
              <a:lnSpc>
                <a:spcPts val="4321"/>
              </a:lnSpc>
              <a:spcBef>
                <a:spcPct val="0"/>
              </a:spcBef>
              <a:buFont typeface="Arial"/>
              <a:buChar char="•"/>
            </a:pPr>
            <a:r>
              <a:rPr lang="en-US" sz="3087">
                <a:solidFill>
                  <a:srgbClr val="1C2120"/>
                </a:solidFill>
                <a:latin typeface="Hammersmith One"/>
                <a:ea typeface="Hammersmith One"/>
                <a:cs typeface="Hammersmith One"/>
                <a:sym typeface="Hammersmith One"/>
              </a:rPr>
              <a:t>KPI Cards: Total Sales (13M), Profit (1.47M), Orders (25K), Avg. Profit Margin (11.61%)</a:t>
            </a:r>
          </a:p>
          <a:p>
            <a:pPr algn="just" marL="666493" indent="-333247" lvl="1">
              <a:lnSpc>
                <a:spcPts val="4321"/>
              </a:lnSpc>
              <a:spcBef>
                <a:spcPct val="0"/>
              </a:spcBef>
              <a:buFont typeface="Arial"/>
              <a:buChar char="•"/>
            </a:pPr>
            <a:r>
              <a:rPr lang="en-US" sz="3087">
                <a:solidFill>
                  <a:srgbClr val="1C2120"/>
                </a:solidFill>
                <a:latin typeface="Hammersmith One"/>
                <a:ea typeface="Hammersmith One"/>
                <a:cs typeface="Hammersmith One"/>
                <a:sym typeface="Hammersmith One"/>
              </a:rPr>
              <a:t>Line Chart: Monthly Sales &amp; Profit trend</a:t>
            </a:r>
          </a:p>
          <a:p>
            <a:pPr algn="just" marL="666493" indent="-333247" lvl="1">
              <a:lnSpc>
                <a:spcPts val="4321"/>
              </a:lnSpc>
              <a:spcBef>
                <a:spcPct val="0"/>
              </a:spcBef>
              <a:buFont typeface="Arial"/>
              <a:buChar char="•"/>
            </a:pPr>
            <a:r>
              <a:rPr lang="en-US" sz="3087">
                <a:solidFill>
                  <a:srgbClr val="1C2120"/>
                </a:solidFill>
                <a:latin typeface="Hammersmith One"/>
                <a:ea typeface="Hammersmith One"/>
                <a:cs typeface="Hammersmith One"/>
                <a:sym typeface="Hammersmith One"/>
              </a:rPr>
              <a:t>Pie Chart: Segment-wise sales distribution</a:t>
            </a:r>
          </a:p>
          <a:p>
            <a:pPr algn="just" marL="666493" indent="-333247" lvl="1">
              <a:lnSpc>
                <a:spcPts val="4321"/>
              </a:lnSpc>
              <a:spcBef>
                <a:spcPct val="0"/>
              </a:spcBef>
              <a:buFont typeface="Arial"/>
              <a:buChar char="•"/>
            </a:pPr>
            <a:r>
              <a:rPr lang="en-US" sz="3087">
                <a:solidFill>
                  <a:srgbClr val="1C2120"/>
                </a:solidFill>
                <a:latin typeface="Hammersmith One"/>
                <a:ea typeface="Hammersmith One"/>
                <a:cs typeface="Hammersmith One"/>
                <a:sym typeface="Hammersmith One"/>
              </a:rPr>
              <a:t>Bar Chart: Profit Margin by Region</a:t>
            </a:r>
          </a:p>
          <a:p>
            <a:pPr algn="just" marL="666493" indent="-333247" lvl="1">
              <a:lnSpc>
                <a:spcPts val="4321"/>
              </a:lnSpc>
              <a:spcBef>
                <a:spcPct val="0"/>
              </a:spcBef>
              <a:buFont typeface="Arial"/>
              <a:buChar char="•"/>
            </a:pPr>
            <a:r>
              <a:rPr lang="en-US" sz="3087">
                <a:solidFill>
                  <a:srgbClr val="1C2120"/>
                </a:solidFill>
                <a:latin typeface="Hammersmith One"/>
                <a:ea typeface="Hammersmith One"/>
                <a:cs typeface="Hammersmith One"/>
                <a:sym typeface="Hammersmith One"/>
              </a:rPr>
              <a:t>Map: Overall sales by State</a:t>
            </a:r>
          </a:p>
          <a:p>
            <a:pPr algn="just" marL="666493" indent="-333247" lvl="1">
              <a:lnSpc>
                <a:spcPts val="4321"/>
              </a:lnSpc>
              <a:spcBef>
                <a:spcPct val="0"/>
              </a:spcBef>
              <a:buFont typeface="Arial"/>
              <a:buChar char="•"/>
            </a:pPr>
            <a:r>
              <a:rPr lang="en-US" sz="3087">
                <a:solidFill>
                  <a:srgbClr val="1C2120"/>
                </a:solidFill>
                <a:latin typeface="Hammersmith One"/>
                <a:ea typeface="Hammersmith One"/>
                <a:cs typeface="Hammersmith One"/>
                <a:sym typeface="Hammersmith One"/>
              </a:rPr>
              <a:t>Scatter Plot: Sales vs Profit (by Sub-Category)</a:t>
            </a:r>
          </a:p>
          <a:p>
            <a:pPr algn="just" marL="666493" indent="-333247" lvl="1">
              <a:lnSpc>
                <a:spcPts val="4321"/>
              </a:lnSpc>
              <a:spcBef>
                <a:spcPct val="0"/>
              </a:spcBef>
              <a:buFont typeface="Arial"/>
              <a:buChar char="•"/>
            </a:pPr>
            <a:r>
              <a:rPr lang="en-US" sz="3087">
                <a:solidFill>
                  <a:srgbClr val="1C2120"/>
                </a:solidFill>
                <a:latin typeface="Hammersmith One"/>
                <a:ea typeface="Hammersmith One"/>
                <a:cs typeface="Hammersmith One"/>
                <a:sym typeface="Hammersmith One"/>
              </a:rPr>
              <a:t>Line Chart: Avg. Profit Margin by Month</a:t>
            </a:r>
          </a:p>
          <a:p>
            <a:pPr algn="just">
              <a:lnSpc>
                <a:spcPts val="4321"/>
              </a:lnSpc>
              <a:spcBef>
                <a:spcPct val="0"/>
              </a:spcBef>
            </a:pPr>
          </a:p>
          <a:p>
            <a:pPr algn="just">
              <a:lnSpc>
                <a:spcPts val="4321"/>
              </a:lnSpc>
              <a:spcBef>
                <a:spcPct val="0"/>
              </a:spcBef>
            </a:pPr>
            <a:r>
              <a:rPr lang="en-US" sz="3087">
                <a:solidFill>
                  <a:srgbClr val="1C2120"/>
                </a:solidFill>
                <a:latin typeface="Hammersmith One"/>
                <a:ea typeface="Hammersmith One"/>
                <a:cs typeface="Hammersmith One"/>
                <a:sym typeface="Hammersmith One"/>
              </a:rPr>
              <a:t>These visuals provide layered insights and are connected using slicers and filters for interactivity.</a:t>
            </a:r>
          </a:p>
          <a:p>
            <a:pPr algn="just">
              <a:lnSpc>
                <a:spcPts val="396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600181" y="242059"/>
            <a:ext cx="9666739" cy="9802882"/>
          </a:xfrm>
          <a:custGeom>
            <a:avLst/>
            <a:gdLst/>
            <a:ahLst/>
            <a:cxnLst/>
            <a:rect r="r" b="b" t="t" l="l"/>
            <a:pathLst>
              <a:path h="9802882" w="9666739">
                <a:moveTo>
                  <a:pt x="0" y="0"/>
                </a:moveTo>
                <a:lnTo>
                  <a:pt x="9666739" y="0"/>
                </a:lnTo>
                <a:lnTo>
                  <a:pt x="9666739" y="9802882"/>
                </a:lnTo>
                <a:lnTo>
                  <a:pt x="0" y="9802882"/>
                </a:lnTo>
                <a:lnTo>
                  <a:pt x="0" y="0"/>
                </a:lnTo>
                <a:close/>
              </a:path>
            </a:pathLst>
          </a:custGeom>
          <a:blipFill>
            <a:blip r:embed="rId5"/>
            <a:stretch>
              <a:fillRect l="0" t="0" r="-521"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58773" y="1239849"/>
            <a:ext cx="15370454" cy="8292753"/>
          </a:xfrm>
          <a:prstGeom prst="rect">
            <a:avLst/>
          </a:prstGeom>
        </p:spPr>
        <p:txBody>
          <a:bodyPr anchor="t" rtlCol="false" tIns="0" lIns="0" bIns="0" rIns="0">
            <a:spAutoFit/>
          </a:bodyPr>
          <a:lstStyle/>
          <a:p>
            <a:pPr algn="just">
              <a:lnSpc>
                <a:spcPts val="3689"/>
              </a:lnSpc>
              <a:spcBef>
                <a:spcPct val="0"/>
              </a:spcBef>
            </a:pPr>
            <a:r>
              <a:rPr lang="en-US" sz="2635">
                <a:solidFill>
                  <a:srgbClr val="1C2120"/>
                </a:solidFill>
                <a:latin typeface="Hammersmith One"/>
                <a:ea typeface="Hammersmith One"/>
                <a:cs typeface="Hammersmith One"/>
                <a:sym typeface="Hammersmith One"/>
              </a:rPr>
              <a:t>1</a:t>
            </a:r>
            <a:r>
              <a:rPr lang="en-US" sz="2635">
                <a:solidFill>
                  <a:srgbClr val="1C2120"/>
                </a:solidFill>
                <a:latin typeface="Hammersmith One"/>
                <a:ea typeface="Hammersmith One"/>
                <a:cs typeface="Hammersmith One"/>
                <a:sym typeface="Hammersmith One"/>
              </a:rPr>
              <a:t>. Monthly Sales &amp; Profit Trend (Line Chart) -</a:t>
            </a:r>
          </a:p>
          <a:p>
            <a:pPr algn="just">
              <a:lnSpc>
                <a:spcPts val="3689"/>
              </a:lnSpc>
              <a:spcBef>
                <a:spcPct val="0"/>
              </a:spcBef>
            </a:pPr>
            <a:r>
              <a:rPr lang="en-US" sz="2635">
                <a:solidFill>
                  <a:srgbClr val="1C2120"/>
                </a:solidFill>
                <a:latin typeface="Hammersmith One"/>
                <a:ea typeface="Hammersmith One"/>
                <a:cs typeface="Hammersmith One"/>
                <a:sym typeface="Hammersmith One"/>
              </a:rPr>
              <a:t>This line chart visualizes monthly trends in Total Sales and Profit over the course of the year. It highlights peak sales months such as March, July, and December, helping identify seasonal patterns. The dual-line format allows easy comparison between revenue and profitability, assisting in planning marketing and inventory cycles.</a:t>
            </a:r>
          </a:p>
          <a:p>
            <a:pPr algn="just">
              <a:lnSpc>
                <a:spcPts val="3689"/>
              </a:lnSpc>
              <a:spcBef>
                <a:spcPct val="0"/>
              </a:spcBef>
            </a:pPr>
          </a:p>
          <a:p>
            <a:pPr algn="just">
              <a:lnSpc>
                <a:spcPts val="3689"/>
              </a:lnSpc>
              <a:spcBef>
                <a:spcPct val="0"/>
              </a:spcBef>
            </a:pPr>
            <a:r>
              <a:rPr lang="en-US" sz="2635">
                <a:solidFill>
                  <a:srgbClr val="1C2120"/>
                </a:solidFill>
                <a:latin typeface="Hammersmith One"/>
                <a:ea typeface="Hammersmith One"/>
                <a:cs typeface="Hammersmith One"/>
                <a:sym typeface="Hammersmith One"/>
              </a:rPr>
              <a:t>2</a:t>
            </a:r>
            <a:r>
              <a:rPr lang="en-US" sz="2635">
                <a:solidFill>
                  <a:srgbClr val="1C2120"/>
                </a:solidFill>
                <a:latin typeface="Hammersmith One"/>
                <a:ea typeface="Hammersmith One"/>
                <a:cs typeface="Hammersmith One"/>
                <a:sym typeface="Hammersmith One"/>
              </a:rPr>
              <a:t>. Segment Analysis (Pie Chart) -</a:t>
            </a:r>
          </a:p>
          <a:p>
            <a:pPr algn="just">
              <a:lnSpc>
                <a:spcPts val="3689"/>
              </a:lnSpc>
              <a:spcBef>
                <a:spcPct val="0"/>
              </a:spcBef>
            </a:pPr>
            <a:r>
              <a:rPr lang="en-US" sz="2635">
                <a:solidFill>
                  <a:srgbClr val="1C2120"/>
                </a:solidFill>
                <a:latin typeface="Hammersmith One"/>
                <a:ea typeface="Hammersmith One"/>
                <a:cs typeface="Hammersmith One"/>
                <a:sym typeface="Hammersmith One"/>
              </a:rPr>
              <a:t>The segmen</a:t>
            </a:r>
            <a:r>
              <a:rPr lang="en-US" sz="2635">
                <a:solidFill>
                  <a:srgbClr val="1C2120"/>
                </a:solidFill>
                <a:latin typeface="Hammersmith One"/>
                <a:ea typeface="Hammersmith One"/>
                <a:cs typeface="Hammersmith One"/>
                <a:sym typeface="Hammersmith One"/>
              </a:rPr>
              <a:t>t-wise pie chart shows the distribution of total sales among Consumer (51.48%), Corporate (30.25%), and Home Office (18.27%) segments. This helps assess which customer groups contribute the most to sales, enabling targeted marketing and customer engagement strategies.</a:t>
            </a:r>
          </a:p>
          <a:p>
            <a:pPr algn="just">
              <a:lnSpc>
                <a:spcPts val="3689"/>
              </a:lnSpc>
              <a:spcBef>
                <a:spcPct val="0"/>
              </a:spcBef>
            </a:pPr>
          </a:p>
          <a:p>
            <a:pPr algn="just">
              <a:lnSpc>
                <a:spcPts val="3689"/>
              </a:lnSpc>
              <a:spcBef>
                <a:spcPct val="0"/>
              </a:spcBef>
            </a:pPr>
            <a:r>
              <a:rPr lang="en-US" sz="2635">
                <a:solidFill>
                  <a:srgbClr val="1C2120"/>
                </a:solidFill>
                <a:latin typeface="Hammersmith One"/>
                <a:ea typeface="Hammersmith One"/>
                <a:cs typeface="Hammersmith One"/>
                <a:sym typeface="Hammersmith One"/>
              </a:rPr>
              <a:t>3</a:t>
            </a:r>
            <a:r>
              <a:rPr lang="en-US" sz="2635">
                <a:solidFill>
                  <a:srgbClr val="1C2120"/>
                </a:solidFill>
                <a:latin typeface="Hammersmith One"/>
                <a:ea typeface="Hammersmith One"/>
                <a:cs typeface="Hammersmith One"/>
                <a:sym typeface="Hammersmith One"/>
              </a:rPr>
              <a:t>. Profit Margin by Region (Bar Chart) -</a:t>
            </a:r>
          </a:p>
          <a:p>
            <a:pPr algn="just">
              <a:lnSpc>
                <a:spcPts val="3689"/>
              </a:lnSpc>
              <a:spcBef>
                <a:spcPct val="0"/>
              </a:spcBef>
            </a:pPr>
            <a:r>
              <a:rPr lang="en-US" sz="2635">
                <a:solidFill>
                  <a:srgbClr val="1C2120"/>
                </a:solidFill>
                <a:latin typeface="Hammersmith One"/>
                <a:ea typeface="Hammersmith One"/>
                <a:cs typeface="Hammersmith One"/>
                <a:sym typeface="Hammersmith One"/>
              </a:rPr>
              <a:t>This bar chart compares the average profit margin across different regions like Central, West, North, Southeast Asia, and Africa. It reveals that some regions like Central and West have higher margins, while others perform below average, helping business leaders decide where to expand or improve cost-efficiency.</a:t>
            </a:r>
          </a:p>
          <a:p>
            <a:pPr algn="just">
              <a:lnSpc>
                <a:spcPts val="29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458773" y="1239849"/>
            <a:ext cx="15370454" cy="8292753"/>
          </a:xfrm>
          <a:prstGeom prst="rect">
            <a:avLst/>
          </a:prstGeom>
        </p:spPr>
        <p:txBody>
          <a:bodyPr anchor="t" rtlCol="false" tIns="0" lIns="0" bIns="0" rIns="0">
            <a:spAutoFit/>
          </a:bodyPr>
          <a:lstStyle/>
          <a:p>
            <a:pPr algn="just">
              <a:lnSpc>
                <a:spcPts val="3689"/>
              </a:lnSpc>
              <a:spcBef>
                <a:spcPct val="0"/>
              </a:spcBef>
            </a:pPr>
            <a:r>
              <a:rPr lang="en-US" sz="2635">
                <a:solidFill>
                  <a:srgbClr val="1C2120"/>
                </a:solidFill>
                <a:latin typeface="Hammersmith One"/>
                <a:ea typeface="Hammersmith One"/>
                <a:cs typeface="Hammersmith One"/>
                <a:sym typeface="Hammersmith One"/>
              </a:rPr>
              <a:t>4</a:t>
            </a:r>
            <a:r>
              <a:rPr lang="en-US" sz="2635">
                <a:solidFill>
                  <a:srgbClr val="1C2120"/>
                </a:solidFill>
                <a:latin typeface="Hammersmith One"/>
                <a:ea typeface="Hammersmith One"/>
                <a:cs typeface="Hammersmith One"/>
                <a:sym typeface="Hammersmith One"/>
              </a:rPr>
              <a:t>. Overall Sales by State (Map Visual) -</a:t>
            </a:r>
          </a:p>
          <a:p>
            <a:pPr algn="just">
              <a:lnSpc>
                <a:spcPts val="3689"/>
              </a:lnSpc>
              <a:spcBef>
                <a:spcPct val="0"/>
              </a:spcBef>
            </a:pPr>
            <a:r>
              <a:rPr lang="en-US" sz="2635">
                <a:solidFill>
                  <a:srgbClr val="1C2120"/>
                </a:solidFill>
                <a:latin typeface="Hammersmith One"/>
                <a:ea typeface="Hammersmith One"/>
                <a:cs typeface="Hammersmith One"/>
                <a:sym typeface="Hammersmith One"/>
              </a:rPr>
              <a:t>The geographic map displays state-wise sales performance, with darker shades indicating higher revenue contribution. It allows quick regional insights and helps identify high-performing areas like California and New York, and regions that may need targeted sales strategies or resource allocation.</a:t>
            </a:r>
          </a:p>
          <a:p>
            <a:pPr algn="just">
              <a:lnSpc>
                <a:spcPts val="3689"/>
              </a:lnSpc>
              <a:spcBef>
                <a:spcPct val="0"/>
              </a:spcBef>
            </a:pPr>
          </a:p>
          <a:p>
            <a:pPr algn="just">
              <a:lnSpc>
                <a:spcPts val="3689"/>
              </a:lnSpc>
              <a:spcBef>
                <a:spcPct val="0"/>
              </a:spcBef>
            </a:pPr>
            <a:r>
              <a:rPr lang="en-US" sz="2635">
                <a:solidFill>
                  <a:srgbClr val="1C2120"/>
                </a:solidFill>
                <a:latin typeface="Hammersmith One"/>
                <a:ea typeface="Hammersmith One"/>
                <a:cs typeface="Hammersmith One"/>
                <a:sym typeface="Hammersmith One"/>
              </a:rPr>
              <a:t>5. Sales vs Profit Scatter Plot (Sub-Cat</a:t>
            </a:r>
            <a:r>
              <a:rPr lang="en-US" sz="2635">
                <a:solidFill>
                  <a:srgbClr val="1C2120"/>
                </a:solidFill>
                <a:latin typeface="Hammersmith One"/>
                <a:ea typeface="Hammersmith One"/>
                <a:cs typeface="Hammersmith One"/>
                <a:sym typeface="Hammersmith One"/>
              </a:rPr>
              <a:t>egory Vie</a:t>
            </a:r>
            <a:r>
              <a:rPr lang="en-US" sz="2635">
                <a:solidFill>
                  <a:srgbClr val="1C2120"/>
                </a:solidFill>
                <a:latin typeface="Hammersmith One"/>
                <a:ea typeface="Hammersmith One"/>
                <a:cs typeface="Hammersmith One"/>
                <a:sym typeface="Hammersmith One"/>
              </a:rPr>
              <a:t>w) -</a:t>
            </a:r>
          </a:p>
          <a:p>
            <a:pPr algn="just">
              <a:lnSpc>
                <a:spcPts val="3689"/>
              </a:lnSpc>
              <a:spcBef>
                <a:spcPct val="0"/>
              </a:spcBef>
            </a:pPr>
            <a:r>
              <a:rPr lang="en-US" sz="2635">
                <a:solidFill>
                  <a:srgbClr val="1C2120"/>
                </a:solidFill>
                <a:latin typeface="Hammersmith One"/>
                <a:ea typeface="Hammersmith One"/>
                <a:cs typeface="Hammersmith One"/>
                <a:sym typeface="Hammersmith One"/>
              </a:rPr>
              <a:t>This scatter plot shows the relationship between Total Sales and Total Profit for each product sub-category. It clearly separates high-profit, high-sales categories like Copiers and Phones, and highlights poor performers such as Tables and Bookcases, guiding product-level strategic decisions.</a:t>
            </a:r>
          </a:p>
          <a:p>
            <a:pPr algn="just">
              <a:lnSpc>
                <a:spcPts val="3689"/>
              </a:lnSpc>
              <a:spcBef>
                <a:spcPct val="0"/>
              </a:spcBef>
            </a:pPr>
          </a:p>
          <a:p>
            <a:pPr algn="just">
              <a:lnSpc>
                <a:spcPts val="3689"/>
              </a:lnSpc>
              <a:spcBef>
                <a:spcPct val="0"/>
              </a:spcBef>
            </a:pPr>
            <a:r>
              <a:rPr lang="en-US" sz="2635">
                <a:solidFill>
                  <a:srgbClr val="1C2120"/>
                </a:solidFill>
                <a:latin typeface="Hammersmith One"/>
                <a:ea typeface="Hammersmith One"/>
                <a:cs typeface="Hammersmith One"/>
                <a:sym typeface="Hammersmith One"/>
              </a:rPr>
              <a:t>6. Avg. Profit Margin by Month (Line Chart) -</a:t>
            </a:r>
          </a:p>
          <a:p>
            <a:pPr algn="just">
              <a:lnSpc>
                <a:spcPts val="3689"/>
              </a:lnSpc>
              <a:spcBef>
                <a:spcPct val="0"/>
              </a:spcBef>
            </a:pPr>
            <a:r>
              <a:rPr lang="en-US" sz="2635">
                <a:solidFill>
                  <a:srgbClr val="1C2120"/>
                </a:solidFill>
                <a:latin typeface="Hammersmith One"/>
                <a:ea typeface="Hammersmith One"/>
                <a:cs typeface="Hammersmith One"/>
                <a:sym typeface="Hammersmith One"/>
              </a:rPr>
              <a:t>This line chart tracks the average profit margin month-over-month, showing performance fluctuations. Notable high-margin months include February and May, while March and July, despite high sales, reflect lower margins. This helps evaluate discount strategies or seasonal cost pressures.</a:t>
            </a:r>
          </a:p>
          <a:p>
            <a:pPr algn="just">
              <a:lnSpc>
                <a:spcPts val="29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612457"/>
            <a:ext cx="13066873" cy="1022986"/>
          </a:xfrm>
          <a:prstGeom prst="rect">
            <a:avLst/>
          </a:prstGeom>
        </p:spPr>
        <p:txBody>
          <a:bodyPr anchor="t" rtlCol="false" tIns="0" lIns="0" bIns="0" rIns="0">
            <a:spAutoFit/>
          </a:bodyPr>
          <a:lstStyle/>
          <a:p>
            <a:pPr algn="ctr">
              <a:lnSpc>
                <a:spcPts val="6720"/>
              </a:lnSpc>
            </a:pPr>
            <a:r>
              <a:rPr lang="en-US" b="true" sz="8000" spc="-432">
                <a:solidFill>
                  <a:srgbClr val="1C2120"/>
                </a:solidFill>
                <a:latin typeface="Poppins Semi-Bold"/>
                <a:ea typeface="Poppins Semi-Bold"/>
                <a:cs typeface="Poppins Semi-Bold"/>
                <a:sym typeface="Poppins Semi-Bold"/>
              </a:rPr>
              <a:t>KEY INSIGHTS</a:t>
            </a:r>
          </a:p>
        </p:txBody>
      </p:sp>
      <p:sp>
        <p:nvSpPr>
          <p:cNvPr name="Freeform 7" id="7"/>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272772" y="2880518"/>
            <a:ext cx="15652416" cy="6053558"/>
          </a:xfrm>
          <a:prstGeom prst="rect">
            <a:avLst/>
          </a:prstGeom>
        </p:spPr>
        <p:txBody>
          <a:bodyPr anchor="t" rtlCol="false" tIns="0" lIns="0" bIns="0" rIns="0">
            <a:spAutoFit/>
          </a:bodyPr>
          <a:lstStyle/>
          <a:p>
            <a:pPr algn="just" marL="682759" indent="-341379" lvl="1">
              <a:lnSpc>
                <a:spcPts val="4427"/>
              </a:lnSpc>
              <a:spcBef>
                <a:spcPct val="0"/>
              </a:spcBef>
              <a:buFont typeface="Arial"/>
              <a:buChar char="•"/>
            </a:pPr>
            <a:r>
              <a:rPr lang="en-US" sz="3162">
                <a:solidFill>
                  <a:srgbClr val="1C2120"/>
                </a:solidFill>
                <a:latin typeface="Hammersmith One"/>
                <a:ea typeface="Hammersmith One"/>
                <a:cs typeface="Hammersmith One"/>
                <a:sym typeface="Hammersmith One"/>
              </a:rPr>
              <a:t>Th</a:t>
            </a:r>
            <a:r>
              <a:rPr lang="en-US" sz="3162">
                <a:solidFill>
                  <a:srgbClr val="1C2120"/>
                </a:solidFill>
                <a:latin typeface="Hammersmith One"/>
                <a:ea typeface="Hammersmith One"/>
                <a:cs typeface="Hammersmith One"/>
                <a:sym typeface="Hammersmith One"/>
              </a:rPr>
              <a:t>e business generated over 13 million in sales and 1.47 million in profit across 25,000+ orders.</a:t>
            </a:r>
          </a:p>
          <a:p>
            <a:pPr algn="just" marL="682759" indent="-341379" lvl="1">
              <a:lnSpc>
                <a:spcPts val="4427"/>
              </a:lnSpc>
              <a:spcBef>
                <a:spcPct val="0"/>
              </a:spcBef>
              <a:buFont typeface="Arial"/>
              <a:buChar char="•"/>
            </a:pPr>
            <a:r>
              <a:rPr lang="en-US" sz="3162">
                <a:solidFill>
                  <a:srgbClr val="1C2120"/>
                </a:solidFill>
                <a:latin typeface="Hammersmith One"/>
                <a:ea typeface="Hammersmith One"/>
                <a:cs typeface="Hammersmith One"/>
                <a:sym typeface="Hammersmith One"/>
              </a:rPr>
              <a:t>Consumer segment is the highest contributor to sales (51.48%), followed by Corporate (30.25%).</a:t>
            </a:r>
          </a:p>
          <a:p>
            <a:pPr algn="just" marL="682759" indent="-341379" lvl="1">
              <a:lnSpc>
                <a:spcPts val="4427"/>
              </a:lnSpc>
              <a:spcBef>
                <a:spcPct val="0"/>
              </a:spcBef>
              <a:buFont typeface="Arial"/>
              <a:buChar char="•"/>
            </a:pPr>
            <a:r>
              <a:rPr lang="en-US" sz="3162">
                <a:solidFill>
                  <a:srgbClr val="1C2120"/>
                </a:solidFill>
                <a:latin typeface="Hammersmith One"/>
                <a:ea typeface="Hammersmith One"/>
                <a:cs typeface="Hammersmith One"/>
                <a:sym typeface="Hammersmith One"/>
              </a:rPr>
              <a:t>West and Central regions have the highest average profit margins; Southeast Asia and Africa are less profitable.</a:t>
            </a:r>
          </a:p>
          <a:p>
            <a:pPr algn="just" marL="682759" indent="-341379" lvl="1">
              <a:lnSpc>
                <a:spcPts val="4427"/>
              </a:lnSpc>
              <a:spcBef>
                <a:spcPct val="0"/>
              </a:spcBef>
              <a:buFont typeface="Arial"/>
              <a:buChar char="•"/>
            </a:pPr>
            <a:r>
              <a:rPr lang="en-US" sz="3162">
                <a:solidFill>
                  <a:srgbClr val="1C2120"/>
                </a:solidFill>
                <a:latin typeface="Hammersmith One"/>
                <a:ea typeface="Hammersmith One"/>
                <a:cs typeface="Hammersmith One"/>
                <a:sym typeface="Hammersmith One"/>
              </a:rPr>
              <a:t>Sub-categories like Copiers and Chairs are highly profitable; others like Tables and Bookcases show poor or negative margins.</a:t>
            </a:r>
          </a:p>
          <a:p>
            <a:pPr algn="just" marL="682759" indent="-341379" lvl="1">
              <a:lnSpc>
                <a:spcPts val="4427"/>
              </a:lnSpc>
              <a:spcBef>
                <a:spcPct val="0"/>
              </a:spcBef>
              <a:buFont typeface="Arial"/>
              <a:buChar char="•"/>
            </a:pPr>
            <a:r>
              <a:rPr lang="en-US" sz="3162">
                <a:solidFill>
                  <a:srgbClr val="1C2120"/>
                </a:solidFill>
                <a:latin typeface="Hammersmith One"/>
                <a:ea typeface="Hammersmith One"/>
                <a:cs typeface="Hammersmith One"/>
                <a:sym typeface="Hammersmith One"/>
              </a:rPr>
              <a:t>Sales peak in March, July, and December, indicating strong seasonal influence on performance.</a:t>
            </a:r>
          </a:p>
          <a:p>
            <a:pPr algn="just">
              <a:lnSpc>
                <a:spcPts val="4197"/>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612457"/>
            <a:ext cx="13066873" cy="1022986"/>
          </a:xfrm>
          <a:prstGeom prst="rect">
            <a:avLst/>
          </a:prstGeom>
        </p:spPr>
        <p:txBody>
          <a:bodyPr anchor="t" rtlCol="false" tIns="0" lIns="0" bIns="0" rIns="0">
            <a:spAutoFit/>
          </a:bodyPr>
          <a:lstStyle/>
          <a:p>
            <a:pPr algn="ctr">
              <a:lnSpc>
                <a:spcPts val="6720"/>
              </a:lnSpc>
            </a:pPr>
            <a:r>
              <a:rPr lang="en-US" b="true" sz="8000" spc="-432">
                <a:solidFill>
                  <a:srgbClr val="1C2120"/>
                </a:solidFill>
                <a:latin typeface="Poppins Semi-Bold"/>
                <a:ea typeface="Poppins Semi-Bold"/>
                <a:cs typeface="Poppins Semi-Bold"/>
                <a:sym typeface="Poppins Semi-Bold"/>
              </a:rPr>
              <a:t> RECOMMENDATIONS</a:t>
            </a:r>
          </a:p>
        </p:txBody>
      </p:sp>
      <p:sp>
        <p:nvSpPr>
          <p:cNvPr name="Freeform 7" id="7"/>
          <p:cNvSpPr/>
          <p:nvPr/>
        </p:nvSpPr>
        <p:spPr>
          <a:xfrm flipH="false" flipV="false" rot="0">
            <a:off x="16560877" y="9258300"/>
            <a:ext cx="1727123" cy="1435082"/>
          </a:xfrm>
          <a:custGeom>
            <a:avLst/>
            <a:gdLst/>
            <a:ahLst/>
            <a:cxnLst/>
            <a:rect r="r" b="b" t="t" l="l"/>
            <a:pathLst>
              <a:path h="1435082" w="1727123">
                <a:moveTo>
                  <a:pt x="0" y="0"/>
                </a:moveTo>
                <a:lnTo>
                  <a:pt x="1727123" y="0"/>
                </a:lnTo>
                <a:lnTo>
                  <a:pt x="1727123" y="1435082"/>
                </a:lnTo>
                <a:lnTo>
                  <a:pt x="0" y="14350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562190" y="3059991"/>
            <a:ext cx="15163620" cy="5475650"/>
          </a:xfrm>
          <a:prstGeom prst="rect">
            <a:avLst/>
          </a:prstGeom>
        </p:spPr>
        <p:txBody>
          <a:bodyPr anchor="t" rtlCol="false" tIns="0" lIns="0" bIns="0" rIns="0">
            <a:spAutoFit/>
          </a:bodyPr>
          <a:lstStyle/>
          <a:p>
            <a:pPr algn="just" marL="673917" indent="-336959" lvl="1">
              <a:lnSpc>
                <a:spcPts val="4370"/>
              </a:lnSpc>
              <a:spcBef>
                <a:spcPct val="0"/>
              </a:spcBef>
              <a:buFont typeface="Arial"/>
              <a:buChar char="•"/>
            </a:pPr>
            <a:r>
              <a:rPr lang="en-US" sz="3121">
                <a:solidFill>
                  <a:srgbClr val="1C2120"/>
                </a:solidFill>
                <a:latin typeface="Hammersmith One"/>
                <a:ea typeface="Hammersmith One"/>
                <a:cs typeface="Hammersmith One"/>
                <a:sym typeface="Hammersmith One"/>
              </a:rPr>
              <a:t>To Focus mor</a:t>
            </a:r>
            <a:r>
              <a:rPr lang="en-US" sz="3121">
                <a:solidFill>
                  <a:srgbClr val="1C2120"/>
                </a:solidFill>
                <a:latin typeface="Hammersmith One"/>
                <a:ea typeface="Hammersmith One"/>
                <a:cs typeface="Hammersmith One"/>
                <a:sym typeface="Hammersmith One"/>
              </a:rPr>
              <a:t>e on Consumer and Corporate segments with targeted promotions or loyalty programs.</a:t>
            </a:r>
          </a:p>
          <a:p>
            <a:pPr algn="just" marL="673917" indent="-336959" lvl="1">
              <a:lnSpc>
                <a:spcPts val="4370"/>
              </a:lnSpc>
              <a:spcBef>
                <a:spcPct val="0"/>
              </a:spcBef>
              <a:buFont typeface="Arial"/>
              <a:buChar char="•"/>
            </a:pPr>
            <a:r>
              <a:rPr lang="en-US" sz="3121">
                <a:solidFill>
                  <a:srgbClr val="1C2120"/>
                </a:solidFill>
                <a:latin typeface="Hammersmith One"/>
                <a:ea typeface="Hammersmith One"/>
                <a:cs typeface="Hammersmith One"/>
                <a:sym typeface="Hammersmith One"/>
              </a:rPr>
              <a:t>Increase investment in high-margin sub-categories like Copiers and Chairs.</a:t>
            </a:r>
          </a:p>
          <a:p>
            <a:pPr algn="just" marL="673917" indent="-336959" lvl="1">
              <a:lnSpc>
                <a:spcPts val="4370"/>
              </a:lnSpc>
              <a:spcBef>
                <a:spcPct val="0"/>
              </a:spcBef>
              <a:buFont typeface="Arial"/>
              <a:buChar char="•"/>
            </a:pPr>
            <a:r>
              <a:rPr lang="en-US" sz="3121">
                <a:solidFill>
                  <a:srgbClr val="1C2120"/>
                </a:solidFill>
                <a:latin typeface="Hammersmith One"/>
                <a:ea typeface="Hammersmith One"/>
                <a:cs typeface="Hammersmith One"/>
                <a:sym typeface="Hammersmith One"/>
              </a:rPr>
              <a:t>Re-evaluate pricing and discount strategy for underperforming product lines (e.g., Tables).</a:t>
            </a:r>
          </a:p>
          <a:p>
            <a:pPr algn="just" marL="673917" indent="-336959" lvl="1">
              <a:lnSpc>
                <a:spcPts val="4370"/>
              </a:lnSpc>
              <a:spcBef>
                <a:spcPct val="0"/>
              </a:spcBef>
              <a:buFont typeface="Arial"/>
              <a:buChar char="•"/>
            </a:pPr>
            <a:r>
              <a:rPr lang="en-US" sz="3121">
                <a:solidFill>
                  <a:srgbClr val="1C2120"/>
                </a:solidFill>
                <a:latin typeface="Hammersmith One"/>
                <a:ea typeface="Hammersmith One"/>
                <a:cs typeface="Hammersmith One"/>
                <a:sym typeface="Hammersmith One"/>
              </a:rPr>
              <a:t>Expand operations in high-performing regions (e.g., West) and reassess strategy in underperforming areas.</a:t>
            </a:r>
          </a:p>
          <a:p>
            <a:pPr algn="just" marL="673917" indent="-336959" lvl="1">
              <a:lnSpc>
                <a:spcPts val="4370"/>
              </a:lnSpc>
              <a:spcBef>
                <a:spcPct val="0"/>
              </a:spcBef>
              <a:buFont typeface="Arial"/>
              <a:buChar char="•"/>
            </a:pPr>
            <a:r>
              <a:rPr lang="en-US" sz="3121">
                <a:solidFill>
                  <a:srgbClr val="1C2120"/>
                </a:solidFill>
                <a:latin typeface="Hammersmith One"/>
                <a:ea typeface="Hammersmith One"/>
                <a:cs typeface="Hammersmith One"/>
                <a:sym typeface="Hammersmith One"/>
              </a:rPr>
              <a:t>Use monthly trend analysis to plan peak-season inventory and marketing in March, July, and December</a:t>
            </a:r>
          </a:p>
          <a:p>
            <a:pPr algn="just">
              <a:lnSpc>
                <a:spcPts val="4165"/>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DAGrc7vf1lk</dc:identifier>
  <dcterms:modified xsi:type="dcterms:W3CDTF">2011-08-01T06:04:30Z</dcterms:modified>
  <cp:revision>1</cp:revision>
  <dc:title>Interactive Sales Dashboard</dc:title>
</cp:coreProperties>
</file>