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75" r:id="rId6"/>
    <p:sldId id="258" r:id="rId7"/>
    <p:sldId id="285" r:id="rId8"/>
    <p:sldId id="298" r:id="rId9"/>
    <p:sldId id="305" r:id="rId10"/>
    <p:sldId id="294" r:id="rId11"/>
    <p:sldId id="302" r:id="rId12"/>
    <p:sldId id="265" r:id="rId13"/>
    <p:sldId id="300" r:id="rId14"/>
    <p:sldId id="29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51E60CD-A886-4BB4-B9F3-AA905136533D}">
          <p14:sldIdLst>
            <p14:sldId id="256"/>
            <p14:sldId id="257"/>
            <p14:sldId id="275"/>
            <p14:sldId id="258"/>
            <p14:sldId id="285"/>
            <p14:sldId id="298"/>
            <p14:sldId id="305"/>
            <p14:sldId id="294"/>
            <p14:sldId id="302"/>
            <p14:sldId id="265"/>
            <p14:sldId id="300"/>
            <p14:sldId id="29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275" autoAdjust="0"/>
  </p:normalViewPr>
  <p:slideViewPr>
    <p:cSldViewPr snapToGrid="0" showGuides="1">
      <p:cViewPr varScale="1">
        <p:scale>
          <a:sx n="71" d="100"/>
          <a:sy n="71" d="100"/>
        </p:scale>
        <p:origin x="1138"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F4995-324E-49E3-99D3-5091A54B4D19}"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8236F9-1F31-4CBB-A0B6-5A0A0AAFAB6E}"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08236F9-1F31-4CBB-A0B6-5A0A0AAFAB6E}"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08236F9-1F31-4CBB-A0B6-5A0A0AAFAB6E}"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08236F9-1F31-4CBB-A0B6-5A0A0AAFAB6E}"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288406-BEC8-42E3-A225-C6D3EF11A0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2288406-BEC8-42E3-A225-C6D3EF11A0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2288406-BEC8-42E3-A225-C6D3EF11A0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2288406-BEC8-42E3-A225-C6D3EF11A0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2288406-BEC8-42E3-A225-C6D3EF11A0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2288406-BEC8-42E3-A225-C6D3EF11A0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2288406-BEC8-42E3-A225-C6D3EF11A0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2288406-BEC8-42E3-A225-C6D3EF11A0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2288406-BEC8-42E3-A225-C6D3EF11A0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2288406-BEC8-42E3-A225-C6D3EF11A0D1}"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2288406-BEC8-42E3-A225-C6D3EF11A0D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577441-4581-42C8-81F8-15D8BB69122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E2288406-BEC8-42E3-A225-C6D3EF11A0D1}"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577441-4581-42C8-81F8-15D8BB69122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288406-BEC8-42E3-A225-C6D3EF11A0D1}"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577441-4581-42C8-81F8-15D8BB69122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288406-BEC8-42E3-A225-C6D3EF11A0D1}"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577441-4581-42C8-81F8-15D8BB69122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2288406-BEC8-42E3-A225-C6D3EF11A0D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577441-4581-42C8-81F8-15D8BB69122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2288406-BEC8-42E3-A225-C6D3EF11A0D1}"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577441-4581-42C8-81F8-15D8BB69122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2288406-BEC8-42E3-A225-C6D3EF11A0D1}"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577441-4581-42C8-81F8-15D8BB69122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github.com/AnnamVarshini/2203a51830-aiml-batch-16/blob/main/chess_dataset_analysis_ipynb_1830.ipynb" TargetMode="External"/><Relationship Id="rId3" Type="http://schemas.openxmlformats.org/officeDocument/2006/relationships/hyperlink" Target="https://github.com/Nandinisiddeshuni/2203A51092-aiml-batch-16/blob/main/chess_dataset_analysis.ipynb" TargetMode="External"/><Relationship Id="rId2" Type="http://schemas.openxmlformats.org/officeDocument/2006/relationships/hyperlink" Target="https://github.com/pragathiyelagam05/AIML-batch16/blob/main/chess_dataset.ipynb" TargetMode="External"/><Relationship Id="rId1" Type="http://schemas.openxmlformats.org/officeDocument/2006/relationships/hyperlink" Target="https://github.com/SharvaniBaggani/2203A51557-aiml-batch-16/blob/main/chess_dataset_analysis.ipynb" TargetMode="Externa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kaggle.com/datasets/ahmedalghafri/lichess-chess-games-statistics/co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730477" y="1720101"/>
            <a:ext cx="8323386" cy="1787994"/>
          </a:xfrm>
        </p:spPr>
        <p:txBody>
          <a:bodyPr>
            <a:normAutofit fontScale="90000"/>
          </a:bodyPr>
          <a:lstStyle/>
          <a:p>
            <a:pPr algn="ctr"/>
            <a:r>
              <a:rPr lang="en-IN" dirty="0"/>
              <a:t>   </a:t>
            </a:r>
            <a:br>
              <a:rPr lang="en-IN" dirty="0"/>
            </a:br>
            <a:r>
              <a:rPr lang="en-IN" sz="3600" dirty="0">
                <a:solidFill>
                  <a:schemeClr val="tx1"/>
                </a:solidFill>
                <a:latin typeface="Times New Roman" panose="02020603050405020304" pitchFamily="18" charset="0"/>
                <a:cs typeface="Times New Roman" panose="02020603050405020304" pitchFamily="18" charset="0"/>
              </a:rPr>
              <a:t>AI &amp; ML</a:t>
            </a:r>
            <a:r>
              <a:rPr lang="en-IN" dirty="0">
                <a:solidFill>
                  <a:schemeClr val="tx1"/>
                </a:solidFill>
              </a:rPr>
              <a:t> </a:t>
            </a:r>
            <a:r>
              <a:rPr lang="en-IN" sz="3600" dirty="0">
                <a:solidFill>
                  <a:schemeClr val="tx1"/>
                </a:solidFill>
                <a:latin typeface="Times New Roman" panose="02020603050405020304" pitchFamily="18" charset="0"/>
                <a:cs typeface="Times New Roman" panose="02020603050405020304" pitchFamily="18" charset="0"/>
              </a:rPr>
              <a:t>Laboratory Project</a:t>
            </a:r>
            <a:br>
              <a:rPr lang="en-IN" sz="3600" dirty="0">
                <a:solidFill>
                  <a:schemeClr val="tx1"/>
                </a:solidFill>
                <a:latin typeface="Times New Roman" panose="02020603050405020304" pitchFamily="18" charset="0"/>
                <a:cs typeface="Times New Roman" panose="02020603050405020304" pitchFamily="18" charset="0"/>
              </a:rPr>
            </a:br>
            <a:r>
              <a:rPr lang="en-IN" sz="3600" dirty="0">
                <a:solidFill>
                  <a:schemeClr val="tx1"/>
                </a:solidFill>
                <a:latin typeface="Times New Roman" panose="02020603050405020304" pitchFamily="18" charset="0"/>
                <a:cs typeface="Times New Roman" panose="02020603050405020304" pitchFamily="18" charset="0"/>
              </a:rPr>
              <a:t>on</a:t>
            </a:r>
            <a:br>
              <a:rPr lang="en-IN" sz="3600" dirty="0">
                <a:solidFill>
                  <a:schemeClr val="tx1"/>
                </a:solidFill>
                <a:latin typeface="Times New Roman" panose="02020603050405020304" pitchFamily="18" charset="0"/>
                <a:cs typeface="Times New Roman" panose="02020603050405020304" pitchFamily="18" charset="0"/>
              </a:rPr>
            </a:br>
            <a:r>
              <a:rPr lang="en-IN" sz="3600" dirty="0">
                <a:solidFill>
                  <a:schemeClr val="tx1"/>
                </a:solidFill>
                <a:latin typeface="Times New Roman" panose="02020603050405020304" pitchFamily="18" charset="0"/>
                <a:cs typeface="Times New Roman" panose="02020603050405020304" pitchFamily="18" charset="0"/>
              </a:rPr>
              <a:t>Chess playing using AI and it’s Analysis </a:t>
            </a:r>
            <a:endParaRPr lang="en-IN"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body" idx="1"/>
          </p:nvPr>
        </p:nvSpPr>
        <p:spPr>
          <a:xfrm>
            <a:off x="-127821" y="3508096"/>
            <a:ext cx="9942653" cy="4142770"/>
          </a:xfrm>
        </p:spPr>
        <p:txBody>
          <a:bodyPr>
            <a:normAutofit fontScale="62500" lnSpcReduction="20000"/>
          </a:bodyPr>
          <a:lstStyle/>
          <a:p>
            <a:pPr algn="just"/>
            <a:r>
              <a:rPr lang="en-IN" dirty="0"/>
              <a:t>                                                       		</a:t>
            </a:r>
            <a:r>
              <a:rPr lang="en-IN" sz="2600" dirty="0">
                <a:latin typeface="Times New Roman" panose="02020603050405020304" pitchFamily="18" charset="0"/>
                <a:cs typeface="Times New Roman" panose="02020603050405020304" pitchFamily="18" charset="0"/>
              </a:rPr>
              <a:t>B. Sharvani (2203A51557)</a:t>
            </a:r>
            <a:endParaRPr lang="en-IN" sz="2600" dirty="0">
              <a:latin typeface="Times New Roman" panose="02020603050405020304" pitchFamily="18" charset="0"/>
              <a:cs typeface="Times New Roman" panose="02020603050405020304" pitchFamily="18" charset="0"/>
            </a:endParaRPr>
          </a:p>
          <a:p>
            <a:pPr algn="just"/>
            <a:r>
              <a:rPr lang="en-IN" sz="2600" dirty="0">
                <a:latin typeface="Times New Roman" panose="02020603050405020304" pitchFamily="18" charset="0"/>
                <a:cs typeface="Times New Roman" panose="02020603050405020304" pitchFamily="18" charset="0"/>
              </a:rPr>
              <a:t>                                                               A. Varshini (2203A51830) </a:t>
            </a:r>
            <a:endParaRPr lang="en-IN" sz="2600" dirty="0">
              <a:latin typeface="Times New Roman" panose="02020603050405020304" pitchFamily="18" charset="0"/>
              <a:cs typeface="Times New Roman" panose="02020603050405020304" pitchFamily="18" charset="0"/>
            </a:endParaRPr>
          </a:p>
          <a:p>
            <a:pPr algn="just"/>
            <a:r>
              <a:rPr lang="en-IN" sz="2600" dirty="0">
                <a:latin typeface="Times New Roman" panose="02020603050405020304" pitchFamily="18" charset="0"/>
                <a:cs typeface="Times New Roman" panose="02020603050405020304" pitchFamily="18" charset="0"/>
              </a:rPr>
              <a:t>                                                               S. Nandini   (2203A51092)</a:t>
            </a:r>
            <a:endParaRPr lang="en-IN" sz="2600" dirty="0">
              <a:latin typeface="Times New Roman" panose="02020603050405020304" pitchFamily="18" charset="0"/>
              <a:cs typeface="Times New Roman" panose="02020603050405020304" pitchFamily="18" charset="0"/>
            </a:endParaRPr>
          </a:p>
          <a:p>
            <a:pPr algn="just"/>
            <a:r>
              <a:rPr lang="en-IN" sz="2600" dirty="0">
                <a:latin typeface="Times New Roman" panose="02020603050405020304" pitchFamily="18" charset="0"/>
                <a:cs typeface="Times New Roman" panose="02020603050405020304" pitchFamily="18" charset="0"/>
              </a:rPr>
              <a:t>                                                               Samreen     (2203A51829)   </a:t>
            </a:r>
            <a:endParaRPr lang="en-IN" sz="2600" dirty="0">
              <a:latin typeface="Times New Roman" panose="02020603050405020304" pitchFamily="18" charset="0"/>
              <a:cs typeface="Times New Roman" panose="02020603050405020304" pitchFamily="18" charset="0"/>
            </a:endParaRPr>
          </a:p>
          <a:p>
            <a:pPr algn="just"/>
            <a:r>
              <a:rPr lang="en-IN" sz="2600" dirty="0">
                <a:latin typeface="Times New Roman" panose="02020603050405020304" pitchFamily="18" charset="0"/>
                <a:cs typeface="Times New Roman" panose="02020603050405020304" pitchFamily="18" charset="0"/>
              </a:rPr>
              <a:t>                                                               Y. </a:t>
            </a:r>
            <a:r>
              <a:rPr lang="en-IN" sz="2600" dirty="0" err="1">
                <a:latin typeface="Times New Roman" panose="02020603050405020304" pitchFamily="18" charset="0"/>
                <a:cs typeface="Times New Roman" panose="02020603050405020304" pitchFamily="18" charset="0"/>
              </a:rPr>
              <a:t>Pragathi</a:t>
            </a:r>
            <a:r>
              <a:rPr lang="en-IN" sz="2600" dirty="0">
                <a:latin typeface="Times New Roman" panose="02020603050405020304" pitchFamily="18" charset="0"/>
                <a:cs typeface="Times New Roman" panose="02020603050405020304" pitchFamily="18" charset="0"/>
              </a:rPr>
              <a:t>  (2203A51099)                                                                   </a:t>
            </a:r>
            <a:endParaRPr lang="en-IN" sz="2600" dirty="0">
              <a:latin typeface="Times New Roman" panose="02020603050405020304" pitchFamily="18" charset="0"/>
              <a:cs typeface="Times New Roman" panose="02020603050405020304" pitchFamily="18" charset="0"/>
            </a:endParaRPr>
          </a:p>
          <a:p>
            <a:pPr algn="ctr"/>
            <a:r>
              <a:rPr lang="en-IN" sz="2600" dirty="0">
                <a:latin typeface="Times New Roman" panose="02020603050405020304" pitchFamily="18" charset="0"/>
                <a:cs typeface="Times New Roman" panose="02020603050405020304" pitchFamily="18" charset="0"/>
              </a:rPr>
              <a:t>                      - UNDER  THE GUIDANCE OF</a:t>
            </a:r>
            <a:endParaRPr lang="en-IN" sz="2600" dirty="0">
              <a:latin typeface="Times New Roman" panose="02020603050405020304" pitchFamily="18" charset="0"/>
              <a:cs typeface="Times New Roman" panose="02020603050405020304" pitchFamily="18" charset="0"/>
            </a:endParaRPr>
          </a:p>
          <a:p>
            <a:pPr algn="ctr"/>
            <a:r>
              <a:rPr lang="en-IN" sz="2600" dirty="0">
                <a:latin typeface="Times New Roman" panose="02020603050405020304" pitchFamily="18" charset="0"/>
                <a:cs typeface="Times New Roman" panose="02020603050405020304" pitchFamily="18" charset="0"/>
              </a:rPr>
              <a:t>                    Dr .Soumik Podder </a:t>
            </a:r>
            <a:endParaRPr lang="en-IN" sz="2600" dirty="0">
              <a:latin typeface="Times New Roman" panose="02020603050405020304" pitchFamily="18" charset="0"/>
              <a:cs typeface="Times New Roman" panose="02020603050405020304" pitchFamily="18" charset="0"/>
            </a:endParaRPr>
          </a:p>
          <a:p>
            <a:pPr algn="ctr"/>
            <a:r>
              <a:rPr lang="en-IN" sz="2600" dirty="0">
                <a:latin typeface="Times New Roman" panose="02020603050405020304" pitchFamily="18" charset="0"/>
                <a:cs typeface="Times New Roman" panose="02020603050405020304" pitchFamily="18" charset="0"/>
              </a:rPr>
              <a:t>                       School of Computer Science &amp; Artificial Intelligence </a:t>
            </a:r>
            <a:endParaRPr lang="en-IN" sz="2600" dirty="0">
              <a:latin typeface="Times New Roman" panose="02020603050405020304" pitchFamily="18" charset="0"/>
              <a:cs typeface="Times New Roman" panose="02020603050405020304" pitchFamily="18" charset="0"/>
            </a:endParaRPr>
          </a:p>
          <a:p>
            <a:pPr algn="ctr"/>
            <a:r>
              <a:rPr lang="en-IN" sz="2600" dirty="0">
                <a:latin typeface="Times New Roman" panose="02020603050405020304" pitchFamily="18" charset="0"/>
                <a:cs typeface="Times New Roman" panose="02020603050405020304" pitchFamily="18" charset="0"/>
              </a:rPr>
              <a:t>             SR University </a:t>
            </a:r>
            <a:endParaRPr lang="en-IN" sz="2600" dirty="0">
              <a:latin typeface="Times New Roman" panose="02020603050405020304" pitchFamily="18" charset="0"/>
              <a:cs typeface="Times New Roman" panose="02020603050405020304" pitchFamily="18" charset="0"/>
            </a:endParaRPr>
          </a:p>
          <a:p>
            <a:pPr algn="ctr"/>
            <a:r>
              <a:rPr lang="en-IN" sz="2600" dirty="0">
                <a:latin typeface="Times New Roman" panose="02020603050405020304" pitchFamily="18" charset="0"/>
                <a:cs typeface="Times New Roman" panose="02020603050405020304" pitchFamily="18" charset="0"/>
              </a:rPr>
              <a:t>        2024      </a:t>
            </a:r>
            <a:r>
              <a:rPr lang="en-IN" sz="2800" dirty="0">
                <a:latin typeface="Times New Roman" panose="02020603050405020304" pitchFamily="18" charset="0"/>
                <a:cs typeface="Times New Roman" panose="02020603050405020304" pitchFamily="18" charset="0"/>
              </a:rPr>
              <a:t>        </a:t>
            </a:r>
            <a:r>
              <a:rPr lang="en-IN" sz="2800" dirty="0"/>
              <a:t>                         </a:t>
            </a:r>
            <a:endParaRPr lang="en-IN" sz="2800" dirty="0"/>
          </a:p>
          <a:p>
            <a:endParaRPr lang="en-IN" dirty="0"/>
          </a:p>
          <a:p>
            <a:r>
              <a:rPr lang="en-IN" dirty="0"/>
              <a:t>                                                                                                </a:t>
            </a:r>
            <a:endParaRPr lang="en-IN" dirty="0"/>
          </a:p>
          <a:p>
            <a:r>
              <a:rPr lang="en-IN" dirty="0"/>
              <a:t>                                                               /                                </a:t>
            </a:r>
            <a:endParaRPr lang="en-IN"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17227" y="340760"/>
            <a:ext cx="5585944" cy="13793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800" dirty="0"/>
              <a:t>              </a:t>
            </a:r>
            <a:endParaRPr lang="en-IN" sz="4800" dirty="0"/>
          </a:p>
        </p:txBody>
      </p:sp>
      <p:sp>
        <p:nvSpPr>
          <p:cNvPr id="2" name="Content Placeholder 1"/>
          <p:cNvSpPr>
            <a:spLocks noGrp="1"/>
          </p:cNvSpPr>
          <p:nvPr>
            <p:ph idx="1"/>
          </p:nvPr>
        </p:nvSpPr>
        <p:spPr>
          <a:xfrm>
            <a:off x="503714" y="663596"/>
            <a:ext cx="8941228" cy="5584803"/>
          </a:xfrm>
        </p:spPr>
        <p:txBody>
          <a:bodyPr>
            <a:normAutofit/>
          </a:bodyPr>
          <a:lstStyle/>
          <a:p>
            <a:pPr marL="0" indent="0" algn="ctr">
              <a:lnSpc>
                <a:spcPct val="115000"/>
              </a:lnSpc>
              <a:spcAft>
                <a:spcPts val="1000"/>
              </a:spcAft>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US" sz="32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15000"/>
              </a:lnSpc>
              <a:spcAft>
                <a:spcPts val="1000"/>
              </a:spcAft>
              <a:buNone/>
            </a:pP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15000"/>
              </a:lnSpc>
              <a:spcAft>
                <a:spcPts val="1000"/>
              </a:spcAft>
              <a:buNone/>
            </a:pPr>
            <a:r>
              <a:rPr lang="en-US" sz="1800" b="1" dirty="0">
                <a:effectLst/>
                <a:latin typeface="Calibri" panose="020F0502020204030204"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5" name="TextBox 4"/>
          <p:cNvSpPr txBox="1"/>
          <p:nvPr/>
        </p:nvSpPr>
        <p:spPr>
          <a:xfrm>
            <a:off x="561797" y="1842870"/>
            <a:ext cx="8402955" cy="4401205"/>
          </a:xfrm>
          <a:prstGeom prst="rect">
            <a:avLst/>
          </a:prstGeom>
          <a:noFill/>
          <a:ln>
            <a:noFill/>
          </a:ln>
        </p:spPr>
        <p:txBody>
          <a:bodyPr wrap="square">
            <a:spAutoFit/>
          </a:bodyPr>
          <a:lstStyle/>
          <a:p>
            <a:pPr marL="342900" indent="-342900"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our study aims to provide insights into the factors contributing to the difference in centipawn loss between White and Black players in a dataset of chess games.</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l"/>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  We will use machine learning techniques to analyze the data and predict the        outcome of each game. </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l"/>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Our analysis will provide insights into the factors contributing to the difference in centipawn loss between White and Black players and the differences in inaccuracies, mistakes, and blunders for both White and Black players. </a:t>
            </a:r>
            <a:endParaRPr lang="en-US" sz="2000" b="0" i="0" dirty="0">
              <a:solidFill>
                <a:srgbClr val="374151"/>
              </a:solidFill>
              <a:effectLst/>
              <a:latin typeface="Times New Roman" panose="02020603050405020304" pitchFamily="18" charset="0"/>
              <a:cs typeface="Times New Roman" panose="02020603050405020304" pitchFamily="18" charset="0"/>
            </a:endParaRPr>
          </a:p>
          <a:p>
            <a:pPr algn="l"/>
            <a:endParaRPr lang="en-US" sz="2000" b="0" i="0" dirty="0">
              <a:solidFill>
                <a:srgbClr val="37415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a:solidFill>
                  <a:srgbClr val="374151"/>
                </a:solidFill>
                <a:effectLst/>
                <a:latin typeface="Times New Roman" panose="02020603050405020304" pitchFamily="18" charset="0"/>
                <a:cs typeface="Times New Roman" panose="02020603050405020304" pitchFamily="18" charset="0"/>
              </a:rPr>
              <a:t>The findings of this study can have implications for chess strategies and the training of chess players.</a:t>
            </a:r>
            <a:endParaRPr lang="en-US" sz="2000" b="0" i="0" dirty="0">
              <a:solidFill>
                <a:srgbClr val="37415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GIT HUB Link and LINKDIN LINK</a:t>
            </a:r>
            <a:endParaRPr lang="en-US" dirty="0"/>
          </a:p>
        </p:txBody>
      </p:sp>
      <p:sp>
        <p:nvSpPr>
          <p:cNvPr id="3" name="Content Placeholder 2"/>
          <p:cNvSpPr>
            <a:spLocks noGrp="1"/>
          </p:cNvSpPr>
          <p:nvPr>
            <p:ph idx="1"/>
          </p:nvPr>
        </p:nvSpPr>
        <p:spPr/>
        <p:txBody>
          <a:bodyPr/>
          <a:lstStyle/>
          <a:p>
            <a:r>
              <a:rPr lang="en-IN" dirty="0">
                <a:solidFill>
                  <a:schemeClr val="accent2"/>
                </a:solidFill>
                <a:hlinkClick r:id="rId1"/>
              </a:rPr>
              <a:t>2203A51557-aiml-batch-16/</a:t>
            </a:r>
            <a:r>
              <a:rPr lang="en-IN" dirty="0" err="1">
                <a:solidFill>
                  <a:schemeClr val="accent2"/>
                </a:solidFill>
                <a:hlinkClick r:id="rId1"/>
              </a:rPr>
              <a:t>chess_dataset_analysis.ipynb</a:t>
            </a:r>
            <a:r>
              <a:rPr lang="en-IN" dirty="0">
                <a:solidFill>
                  <a:schemeClr val="accent2"/>
                </a:solidFill>
                <a:hlinkClick r:id="rId1"/>
              </a:rPr>
              <a:t> at main · </a:t>
            </a:r>
            <a:r>
              <a:rPr lang="en-IN" dirty="0" err="1">
                <a:solidFill>
                  <a:schemeClr val="accent2"/>
                </a:solidFill>
                <a:hlinkClick r:id="rId1"/>
              </a:rPr>
              <a:t>SharvaniBaggani</a:t>
            </a:r>
            <a:r>
              <a:rPr lang="en-IN" dirty="0">
                <a:solidFill>
                  <a:schemeClr val="accent2"/>
                </a:solidFill>
                <a:hlinkClick r:id="rId1"/>
              </a:rPr>
              <a:t>/2203A51557-aiml-batch-16 (github.com)</a:t>
            </a:r>
            <a:endParaRPr lang="en-IN" dirty="0">
              <a:solidFill>
                <a:schemeClr val="accent2"/>
              </a:solidFill>
            </a:endParaRPr>
          </a:p>
          <a:p>
            <a:r>
              <a:rPr lang="en-IN" dirty="0">
                <a:solidFill>
                  <a:schemeClr val="accent2"/>
                </a:solidFill>
                <a:hlinkClick r:id="rId2"/>
              </a:rPr>
              <a:t>AIML-batch16/</a:t>
            </a:r>
            <a:r>
              <a:rPr lang="en-IN" dirty="0" err="1">
                <a:solidFill>
                  <a:schemeClr val="accent2"/>
                </a:solidFill>
                <a:hlinkClick r:id="rId2"/>
              </a:rPr>
              <a:t>chess_dataset.ipynb</a:t>
            </a:r>
            <a:r>
              <a:rPr lang="en-IN" dirty="0">
                <a:solidFill>
                  <a:schemeClr val="accent2"/>
                </a:solidFill>
                <a:hlinkClick r:id="rId2"/>
              </a:rPr>
              <a:t> at main · pragathiyelagam05/AIML-batch16 (github.com)</a:t>
            </a:r>
            <a:endParaRPr lang="en-IN" dirty="0">
              <a:solidFill>
                <a:schemeClr val="accent2"/>
              </a:solidFill>
            </a:endParaRPr>
          </a:p>
          <a:p>
            <a:r>
              <a:rPr lang="en-US" dirty="0">
                <a:solidFill>
                  <a:schemeClr val="accent2"/>
                </a:solidFill>
                <a:hlinkClick r:id="rId3"/>
              </a:rPr>
              <a:t>https://github.com/Nandinisiddeshuni/2203A51092-aiml-batch-16/blob/main/chess_dataset_analysis.ipynb</a:t>
            </a:r>
            <a:endParaRPr lang="en-US" dirty="0">
              <a:solidFill>
                <a:schemeClr val="accent2"/>
              </a:solidFill>
            </a:endParaRPr>
          </a:p>
          <a:p>
            <a:r>
              <a:rPr lang="en-IN" dirty="0">
                <a:hlinkClick r:id="rId4"/>
              </a:rPr>
              <a:t>2203a51830-aiml-batch-16/chess_dataset_analysis_ipynb_1830.ipynb at main · </a:t>
            </a:r>
            <a:r>
              <a:rPr lang="en-IN" dirty="0" err="1">
                <a:hlinkClick r:id="rId4"/>
              </a:rPr>
              <a:t>AnnamVarshini</a:t>
            </a:r>
            <a:r>
              <a:rPr lang="en-IN" dirty="0">
                <a:hlinkClick r:id="rId4"/>
              </a:rPr>
              <a:t>/2203a51830-aiml-batch-16 (github.com</a:t>
            </a:r>
            <a:r>
              <a:rPr lang="en-US" altLang="en-IN" dirty="0">
                <a:hlinkClick r:id="rId4"/>
              </a:rPr>
              <a:t>)</a:t>
            </a:r>
            <a:endParaRPr lang="en-US" altLang="en-IN" dirty="0">
              <a:hlinkClick r:id="rId4"/>
            </a:endParaRPr>
          </a:p>
          <a:p>
            <a:r>
              <a:rPr lang="en-US" altLang="en-IN" dirty="0">
                <a:solidFill>
                  <a:schemeClr val="accent2"/>
                </a:solidFill>
                <a:hlinkClick r:id="rId4"/>
              </a:rPr>
              <a:t>https://github.com/SamreenMohamme/lab-1/blob/main/chess_dataset_analysis.ipynb</a:t>
            </a:r>
            <a:endParaRPr lang="en-US" altLang="en-IN" dirty="0">
              <a:solidFill>
                <a:schemeClr val="accent2"/>
              </a:solidFill>
              <a:hlinkClick r:id="rId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endParaRPr lang="en-US" dirty="0"/>
          </a:p>
        </p:txBody>
      </p:sp>
      <p:sp>
        <p:nvSpPr>
          <p:cNvPr id="3" name="Content Placeholder 2"/>
          <p:cNvSpPr>
            <a:spLocks noGrp="1"/>
          </p:cNvSpPr>
          <p:nvPr>
            <p:ph idx="1"/>
          </p:nvPr>
        </p:nvSpPr>
        <p:spPr>
          <a:xfrm>
            <a:off x="677334" y="1881809"/>
            <a:ext cx="8596668" cy="3880773"/>
          </a:xfrm>
        </p:spPr>
        <p:txBody>
          <a:bodyPr>
            <a:normAutofit/>
          </a:bodyPr>
          <a:lstStyle/>
          <a:p>
            <a:r>
              <a:rPr lang="en-IN" sz="3600" dirty="0" err="1">
                <a:hlinkClick r:id="rId1"/>
              </a:rPr>
              <a:t>Lichess</a:t>
            </a:r>
            <a:r>
              <a:rPr lang="en-IN" sz="3600" dirty="0">
                <a:hlinkClick r:id="rId1"/>
              </a:rPr>
              <a:t>: Python Chess Games Statistics (kaggle.com)</a:t>
            </a:r>
            <a:endParaRPr 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1475" y="689698"/>
            <a:ext cx="9603275" cy="887871"/>
          </a:xfrm>
        </p:spPr>
        <p:txBody>
          <a:bodyPr>
            <a:normAutofit/>
          </a:bodyPr>
          <a:lstStyle/>
          <a:p>
            <a:r>
              <a:rPr lang="en-IN" dirty="0"/>
              <a:t>Plan of Talk</a:t>
            </a:r>
            <a:endParaRPr lang="en-IN" dirty="0"/>
          </a:p>
        </p:txBody>
      </p:sp>
      <p:sp>
        <p:nvSpPr>
          <p:cNvPr id="5" name="Content Placeholder 4"/>
          <p:cNvSpPr>
            <a:spLocks noGrp="1"/>
          </p:cNvSpPr>
          <p:nvPr>
            <p:ph idx="1"/>
          </p:nvPr>
        </p:nvSpPr>
        <p:spPr>
          <a:xfrm>
            <a:off x="662694" y="1398547"/>
            <a:ext cx="9603275" cy="4289690"/>
          </a:xfrm>
        </p:spPr>
        <p:txBody>
          <a:bodyPr>
            <a:normAutofit/>
          </a:bodyPr>
          <a:lstStyle/>
          <a:p>
            <a:pPr algn="just"/>
            <a:endParaRPr lang="en-IN" sz="3000" dirty="0">
              <a:latin typeface="Times New Roman" panose="02020603050405020304" pitchFamily="18" charset="0"/>
              <a:cs typeface="Times New Roman" panose="02020603050405020304" pitchFamily="18" charset="0"/>
            </a:endParaRPr>
          </a:p>
          <a:p>
            <a:pPr algn="just"/>
            <a:r>
              <a:rPr lang="en-IN" sz="3000" dirty="0">
                <a:latin typeface="Times New Roman" panose="02020603050405020304" pitchFamily="18" charset="0"/>
                <a:cs typeface="Times New Roman" panose="02020603050405020304" pitchFamily="18" charset="0"/>
              </a:rPr>
              <a:t>ABSTRACT</a:t>
            </a:r>
            <a:endParaRPr lang="en-IN" sz="3000" dirty="0">
              <a:latin typeface="Times New Roman" panose="02020603050405020304" pitchFamily="18" charset="0"/>
              <a:cs typeface="Times New Roman" panose="02020603050405020304" pitchFamily="18" charset="0"/>
            </a:endParaRPr>
          </a:p>
          <a:p>
            <a:pPr algn="just"/>
            <a:r>
              <a:rPr lang="en-IN" sz="3000" dirty="0">
                <a:latin typeface="Times New Roman" panose="02020603050405020304" pitchFamily="18" charset="0"/>
                <a:cs typeface="Times New Roman" panose="02020603050405020304" pitchFamily="18" charset="0"/>
              </a:rPr>
              <a:t>INTRODUCTION</a:t>
            </a:r>
            <a:endParaRPr lang="en-IN" sz="3000" dirty="0">
              <a:latin typeface="Times New Roman" panose="02020603050405020304" pitchFamily="18" charset="0"/>
              <a:cs typeface="Times New Roman" panose="02020603050405020304" pitchFamily="18" charset="0"/>
            </a:endParaRPr>
          </a:p>
          <a:p>
            <a:pPr algn="just"/>
            <a:r>
              <a:rPr lang="en-IN" sz="3000" dirty="0">
                <a:latin typeface="Times New Roman" panose="02020603050405020304" pitchFamily="18" charset="0"/>
                <a:cs typeface="Times New Roman" panose="02020603050405020304" pitchFamily="18" charset="0"/>
              </a:rPr>
              <a:t>PROPOSED SOLUTION </a:t>
            </a:r>
            <a:endParaRPr lang="en-IN" sz="3000" dirty="0">
              <a:latin typeface="Times New Roman" panose="02020603050405020304" pitchFamily="18" charset="0"/>
              <a:cs typeface="Times New Roman" panose="02020603050405020304" pitchFamily="18" charset="0"/>
            </a:endParaRPr>
          </a:p>
          <a:p>
            <a:pPr algn="just"/>
            <a:r>
              <a:rPr lang="en-IN" sz="3000" dirty="0">
                <a:latin typeface="Times New Roman" panose="02020603050405020304" pitchFamily="18" charset="0"/>
                <a:cs typeface="Times New Roman" panose="02020603050405020304" pitchFamily="18" charset="0"/>
              </a:rPr>
              <a:t>FLOW CHART</a:t>
            </a:r>
            <a:endParaRPr lang="en-IN" sz="3000" dirty="0">
              <a:latin typeface="Times New Roman" panose="02020603050405020304" pitchFamily="18" charset="0"/>
              <a:cs typeface="Times New Roman" panose="02020603050405020304" pitchFamily="18" charset="0"/>
            </a:endParaRPr>
          </a:p>
          <a:p>
            <a:pPr algn="just"/>
            <a:r>
              <a:rPr lang="en-IN" sz="3000" dirty="0">
                <a:latin typeface="Times New Roman" panose="02020603050405020304" pitchFamily="18" charset="0"/>
                <a:cs typeface="Times New Roman" panose="02020603050405020304" pitchFamily="18" charset="0"/>
              </a:rPr>
              <a:t>RESULT AND DISCUSSION</a:t>
            </a:r>
            <a:endParaRPr lang="en-IN" sz="3000" dirty="0">
              <a:latin typeface="Times New Roman" panose="02020603050405020304" pitchFamily="18" charset="0"/>
              <a:cs typeface="Times New Roman" panose="02020603050405020304" pitchFamily="18" charset="0"/>
            </a:endParaRPr>
          </a:p>
          <a:p>
            <a:pPr algn="just"/>
            <a:r>
              <a:rPr lang="en-IN" sz="3000" dirty="0">
                <a:latin typeface="Times New Roman" panose="02020603050405020304" pitchFamily="18" charset="0"/>
                <a:cs typeface="Times New Roman" panose="02020603050405020304" pitchFamily="18" charset="0"/>
              </a:rPr>
              <a:t>CONCLUSION</a:t>
            </a:r>
            <a:endParaRPr lang="en-IN" sz="3000" dirty="0">
              <a:latin typeface="Times New Roman" panose="02020603050405020304" pitchFamily="18" charset="0"/>
              <a:cs typeface="Times New Roman" panose="02020603050405020304" pitchFamily="18" charset="0"/>
            </a:endParaRPr>
          </a:p>
          <a:p>
            <a:endParaRPr lang="en-IN" sz="2800" dirty="0"/>
          </a:p>
          <a:p>
            <a:endParaRPr lang="en-IN" sz="2800" dirty="0"/>
          </a:p>
          <a:p>
            <a:pPr marL="0" indent="0">
              <a:buNone/>
            </a:pPr>
            <a:endParaRPr lang="en-IN" dirty="0"/>
          </a:p>
          <a:p>
            <a:pPr marL="0" indent="0">
              <a:buNone/>
            </a:pPr>
            <a:endParaRPr lang="en-IN" dirty="0"/>
          </a:p>
          <a:p>
            <a:pPr marL="0" indent="0">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7755"/>
          </a:xfrm>
        </p:spPr>
        <p:txBody>
          <a:bodyPr>
            <a:normAutofit/>
          </a:bodyPr>
          <a:lstStyle/>
          <a:p>
            <a:r>
              <a:rPr lang="en-US" sz="2800" b="1" dirty="0">
                <a:latin typeface="Times New Roman" panose="02020603050405020304" pitchFamily="18" charset="0"/>
                <a:cs typeface="Times New Roman" panose="02020603050405020304" pitchFamily="18" charset="0"/>
              </a:rPr>
              <a:t>ABSTRACT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327354"/>
            <a:ext cx="8596668" cy="5084204"/>
          </a:xfrm>
        </p:spPr>
        <p:txBody>
          <a:bodyPr>
            <a:normAutofit lnSpcReduction="10000"/>
          </a:bodyPr>
          <a:lstStyle/>
          <a:p>
            <a:pPr algn="just"/>
            <a:r>
              <a:rPr lang="en-US" sz="2400" i="0" dirty="0">
                <a:solidFill>
                  <a:srgbClr val="0D0D0D"/>
                </a:solidFill>
                <a:effectLst/>
                <a:latin typeface="Times New Roman" panose="02020603050405020304" pitchFamily="18" charset="0"/>
                <a:cs typeface="Times New Roman" panose="02020603050405020304" pitchFamily="18" charset="0"/>
              </a:rPr>
              <a:t>In this study, we analyze the centipawn loss, inaccuracies, mistakes, and blunders of White and Black players in a dataset of chess games.</a:t>
            </a:r>
            <a:endParaRPr lang="en-US" sz="2400" i="0" dirty="0">
              <a:solidFill>
                <a:srgbClr val="0D0D0D"/>
              </a:solidFill>
              <a:effectLst/>
              <a:latin typeface="Times New Roman" panose="02020603050405020304" pitchFamily="18" charset="0"/>
              <a:cs typeface="Times New Roman" panose="02020603050405020304" pitchFamily="18" charset="0"/>
            </a:endParaRPr>
          </a:p>
          <a:p>
            <a:pPr algn="just"/>
            <a:r>
              <a:rPr lang="en-US" sz="2400" i="0" dirty="0">
                <a:solidFill>
                  <a:srgbClr val="0D0D0D"/>
                </a:solidFill>
                <a:effectLst/>
                <a:latin typeface="Times New Roman" panose="02020603050405020304" pitchFamily="18" charset="0"/>
                <a:cs typeface="Times New Roman" panose="02020603050405020304" pitchFamily="18" charset="0"/>
              </a:rPr>
              <a:t>Our analysis reveals that White players have higher centipawn loss than Black players.</a:t>
            </a:r>
            <a:endParaRPr lang="en-US" sz="2400" i="0" dirty="0">
              <a:solidFill>
                <a:srgbClr val="0D0D0D"/>
              </a:solidFill>
              <a:effectLst/>
              <a:latin typeface="Times New Roman" panose="02020603050405020304" pitchFamily="18" charset="0"/>
              <a:cs typeface="Times New Roman" panose="02020603050405020304" pitchFamily="18" charset="0"/>
            </a:endParaRPr>
          </a:p>
          <a:p>
            <a:pPr algn="just"/>
            <a:r>
              <a:rPr lang="en-US" sz="2400" i="0" dirty="0">
                <a:solidFill>
                  <a:srgbClr val="0D0D0D"/>
                </a:solidFill>
                <a:effectLst/>
                <a:latin typeface="Times New Roman" panose="02020603050405020304" pitchFamily="18" charset="0"/>
                <a:cs typeface="Times New Roman" panose="02020603050405020304" pitchFamily="18" charset="0"/>
              </a:rPr>
              <a:t>This difference can be attributed to factors such as different opening moves, better moves in the opening phase, and different playstyles.'</a:t>
            </a:r>
            <a:endParaRPr lang="en-US" sz="2400" i="0" dirty="0">
              <a:solidFill>
                <a:srgbClr val="0D0D0D"/>
              </a:solidFill>
              <a:effectLst/>
              <a:latin typeface="Times New Roman" panose="02020603050405020304" pitchFamily="18" charset="0"/>
              <a:cs typeface="Times New Roman" panose="02020603050405020304" pitchFamily="18" charset="0"/>
            </a:endParaRPr>
          </a:p>
          <a:p>
            <a:pPr algn="just"/>
            <a:r>
              <a:rPr lang="en-US" sz="2400" i="0" dirty="0">
                <a:solidFill>
                  <a:srgbClr val="0D0D0D"/>
                </a:solidFill>
                <a:effectLst/>
                <a:latin typeface="Times New Roman" panose="02020603050405020304" pitchFamily="18" charset="0"/>
                <a:cs typeface="Times New Roman" panose="02020603050405020304" pitchFamily="18" charset="0"/>
              </a:rPr>
              <a:t>Furthermore, White players make fewer inaccuracies and mistakes compared to Black players. </a:t>
            </a:r>
            <a:endParaRPr lang="en-US" sz="2400" i="0" dirty="0">
              <a:solidFill>
                <a:srgbClr val="0D0D0D"/>
              </a:solidFill>
              <a:effectLst/>
              <a:latin typeface="Times New Roman" panose="02020603050405020304" pitchFamily="18" charset="0"/>
              <a:cs typeface="Times New Roman" panose="02020603050405020304" pitchFamily="18" charset="0"/>
            </a:endParaRPr>
          </a:p>
          <a:p>
            <a:pPr algn="just"/>
            <a:r>
              <a:rPr lang="en-US" sz="2400" i="0" dirty="0">
                <a:solidFill>
                  <a:srgbClr val="0D0D0D"/>
                </a:solidFill>
                <a:effectLst/>
                <a:latin typeface="Times New Roman" panose="02020603050405020304" pitchFamily="18" charset="0"/>
                <a:cs typeface="Times New Roman" panose="02020603050405020304" pitchFamily="18" charset="0"/>
              </a:rPr>
              <a:t>These findings suggest that there might be differences in the way White and Black players approach the game, which could have implications for chess strategies and the training of chess players.</a:t>
            </a:r>
            <a:endParaRPr lang="en-US" sz="2400" i="0" dirty="0">
              <a:solidFill>
                <a:srgbClr val="0D0D0D"/>
              </a:solidFill>
              <a:effectLst/>
              <a:latin typeface="Times New Roman" panose="02020603050405020304" pitchFamily="18" charset="0"/>
              <a:cs typeface="Times New Roman" panose="02020603050405020304" pitchFamily="18" charset="0"/>
            </a:endParaRPr>
          </a:p>
          <a:p>
            <a:pPr marL="0" indent="0" algn="just">
              <a:buNone/>
            </a:pPr>
            <a:endParaRPr lang="en-US" sz="3200" b="0" i="0" dirty="0">
              <a:solidFill>
                <a:srgbClr val="0D0D0D"/>
              </a:solidFill>
              <a:effectLst/>
              <a:latin typeface="Times New Roman" panose="02020603050405020304" pitchFamily="18" charset="0"/>
              <a:cs typeface="Times New Roman" panose="02020603050405020304" pitchFamily="18" charset="0"/>
            </a:endParaRPr>
          </a:p>
          <a:p>
            <a:pPr marL="0" indent="0" algn="just">
              <a:buNone/>
            </a:pPr>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IN" sz="2800" dirty="0">
                <a:latin typeface="Times New Roman" panose="02020603050405020304" pitchFamily="18" charset="0"/>
                <a:cs typeface="Times New Roman" panose="02020603050405020304" pitchFamily="18" charset="0"/>
              </a:rPr>
              <a:t>INTRODUCTION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523768"/>
            <a:ext cx="8596668" cy="3145051"/>
          </a:xfrm>
        </p:spPr>
        <p:txBody>
          <a:bodyPr>
            <a:normAutofit/>
          </a:bodyPr>
          <a:lstStyle/>
          <a:p>
            <a:pPr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Chess is a strategic board game played between two players, usually referred to as White and Black. </a:t>
            </a:r>
            <a:endParaRPr lang="en-US" sz="20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played on an 8x8 board with 16 pieces for each player. </a:t>
            </a:r>
            <a:endParaRPr lang="en-US" sz="20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object of the game is to checkmate the opponent's king, which is to say, the king is in checkmate if it is in a position where it cannot escape an immediate capture.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4967"/>
            <a:ext cx="8596668" cy="864245"/>
          </a:xfrm>
        </p:spPr>
        <p:txBody>
          <a:bodyPr>
            <a:normAutofit/>
          </a:bodyPr>
          <a:lstStyle/>
          <a:p>
            <a:pPr algn="just"/>
            <a:r>
              <a:rPr lang="en-IN" sz="2800" dirty="0">
                <a:latin typeface="Times New Roman" panose="02020603050405020304" pitchFamily="18" charset="0"/>
                <a:cs typeface="Times New Roman" panose="02020603050405020304" pitchFamily="18" charset="0"/>
              </a:rPr>
              <a:t>PROPOSED Solution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914401"/>
            <a:ext cx="8131386" cy="5036820"/>
          </a:xfrm>
        </p:spPr>
        <p:txBody>
          <a:bodyPr>
            <a:noAutofit/>
          </a:bodyPr>
          <a:lstStyle/>
          <a:p>
            <a:pPr algn="just"/>
            <a:r>
              <a:rPr lang="en-US" sz="2000" dirty="0">
                <a:latin typeface="Times New Roman" panose="02020603050405020304" pitchFamily="18" charset="0"/>
                <a:cs typeface="Times New Roman" panose="02020603050405020304" pitchFamily="18" charset="0"/>
              </a:rPr>
              <a:t>The popularity of chess has led to the development of numerous algorithms and models to predict the outcome of chess games.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These algorithms and models aim to analyze the position of the pieces on the board, the player's strategies, and the likelihood of making inaccuracies, mistakes, and blunders.</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 this study, we aim to analyze the centipawn loss, inaccuracies, mistakes, and blunders of White and Black players in a dataset of chess games.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We will use machine learning techniques to analyze the data and predict the outcome of each game.</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Our analysis will provide insights into the factors contributing to the difference in centipawn loss between White and Black players and the differences in inaccuracies, mistakes, and blunders for both White and Black players.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Results and Discussion</a:t>
            </a:r>
            <a:endParaRPr lang="en-US" dirty="0"/>
          </a:p>
        </p:txBody>
      </p:sp>
      <p:sp>
        <p:nvSpPr>
          <p:cNvPr id="3" name="Content Placeholder 2"/>
          <p:cNvSpPr>
            <a:spLocks noGrp="1"/>
          </p:cNvSpPr>
          <p:nvPr>
            <p:ph idx="1"/>
          </p:nvPr>
        </p:nvSpPr>
        <p:spPr>
          <a:xfrm>
            <a:off x="721939" y="1759145"/>
            <a:ext cx="8596668" cy="3880773"/>
          </a:xfrm>
        </p:spPr>
        <p:txBody>
          <a:bodyPr>
            <a:normAutofit/>
          </a:bodyPr>
          <a:lstStyle/>
          <a:p>
            <a:pPr algn="just"/>
            <a:endParaRPr lang="en-US" sz="3200" dirty="0"/>
          </a:p>
          <a:p>
            <a:pPr marL="0" indent="0" algn="just">
              <a:buNone/>
            </a:pPr>
            <a:endParaRPr lang="en-US" sz="3200"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73393" y="2007159"/>
            <a:ext cx="4945284" cy="3556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1520" y="262890"/>
            <a:ext cx="2594610" cy="369332"/>
          </a:xfrm>
          <a:prstGeom prst="rect">
            <a:avLst/>
          </a:prstGeom>
          <a:noFill/>
        </p:spPr>
        <p:txBody>
          <a:bodyPr wrap="square" rtlCol="0">
            <a:spAutoFit/>
          </a:bodyPr>
          <a:lstStyle/>
          <a:p>
            <a:r>
              <a:rPr lang="en-US" b="1" dirty="0">
                <a:latin typeface="+mj-lt"/>
              </a:rPr>
              <a:t>GRAPHES:</a:t>
            </a:r>
            <a:endParaRPr lang="en-IN" b="1" dirty="0">
              <a:latin typeface="+mj-lt"/>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9592" y="1210153"/>
            <a:ext cx="4237561" cy="3399416"/>
          </a:xfrm>
          <a:prstGeom prst="rect">
            <a:avLst/>
          </a:prstGeom>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2155" y="1108038"/>
            <a:ext cx="4419040" cy="339941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4114"/>
          </a:xfrm>
        </p:spPr>
        <p:txBody>
          <a:bodyPr>
            <a:normAutofit/>
          </a:bodyPr>
          <a:lstStyle/>
          <a:p>
            <a:r>
              <a:rPr lang="en-IN" sz="2800" dirty="0">
                <a:latin typeface="Times New Roman" panose="02020603050405020304" pitchFamily="18" charset="0"/>
                <a:cs typeface="Times New Roman" panose="02020603050405020304" pitchFamily="18" charset="0"/>
              </a:rPr>
              <a:t>FLOW CHART</a:t>
            </a:r>
            <a:endParaRPr lang="en-IN" sz="28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
          </p:nvPr>
        </p:nvSpPr>
        <p:spPr>
          <a:xfrm>
            <a:off x="677334" y="1233715"/>
            <a:ext cx="8596668" cy="5281386"/>
          </a:xfrm>
        </p:spPr>
        <p:txBody>
          <a:bodyPr/>
          <a:lstStyle/>
          <a:p>
            <a:endParaRPr lang="en-US" dirty="0"/>
          </a:p>
        </p:txBody>
      </p:sp>
      <p:sp>
        <p:nvSpPr>
          <p:cNvPr id="3" name="Parallelogram 2"/>
          <p:cNvSpPr/>
          <p:nvPr/>
        </p:nvSpPr>
        <p:spPr>
          <a:xfrm>
            <a:off x="3836523" y="2486373"/>
            <a:ext cx="1906859" cy="602166"/>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Order of preference</a:t>
            </a:r>
            <a:endParaRPr lang="en-IN" dirty="0"/>
          </a:p>
        </p:txBody>
      </p:sp>
      <p:sp>
        <p:nvSpPr>
          <p:cNvPr id="5" name="Oval 4"/>
          <p:cNvSpPr/>
          <p:nvPr/>
        </p:nvSpPr>
        <p:spPr>
          <a:xfrm>
            <a:off x="4067493" y="1597766"/>
            <a:ext cx="1444920" cy="45379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start</a:t>
            </a:r>
            <a:endParaRPr lang="en-IN" dirty="0"/>
          </a:p>
        </p:txBody>
      </p:sp>
      <p:sp>
        <p:nvSpPr>
          <p:cNvPr id="11" name="Arrow: Down 10"/>
          <p:cNvSpPr/>
          <p:nvPr/>
        </p:nvSpPr>
        <p:spPr>
          <a:xfrm>
            <a:off x="4667840" y="2105316"/>
            <a:ext cx="259080" cy="3429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Diamond 11"/>
          <p:cNvSpPr/>
          <p:nvPr/>
        </p:nvSpPr>
        <p:spPr>
          <a:xfrm>
            <a:off x="3759665" y="3588763"/>
            <a:ext cx="2075429" cy="1065604"/>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Playing chess by ai</a:t>
            </a:r>
            <a:endParaRPr lang="en-IN" dirty="0"/>
          </a:p>
        </p:txBody>
      </p:sp>
      <p:sp>
        <p:nvSpPr>
          <p:cNvPr id="13" name="Arrow: Down 12"/>
          <p:cNvSpPr/>
          <p:nvPr/>
        </p:nvSpPr>
        <p:spPr>
          <a:xfrm>
            <a:off x="4667840" y="3165684"/>
            <a:ext cx="280500" cy="3958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Left-Right 13"/>
          <p:cNvSpPr/>
          <p:nvPr/>
        </p:nvSpPr>
        <p:spPr>
          <a:xfrm>
            <a:off x="5907328" y="3989104"/>
            <a:ext cx="899160" cy="264922"/>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6878722" y="3791133"/>
            <a:ext cx="1728933" cy="6608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Select the best chess point</a:t>
            </a:r>
            <a:endParaRPr lang="en-IN" dirty="0"/>
          </a:p>
        </p:txBody>
      </p:sp>
      <p:sp>
        <p:nvSpPr>
          <p:cNvPr id="16" name="Arrow: Left 15"/>
          <p:cNvSpPr/>
          <p:nvPr/>
        </p:nvSpPr>
        <p:spPr>
          <a:xfrm>
            <a:off x="2839010" y="3989104"/>
            <a:ext cx="884538" cy="29387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p:cNvSpPr/>
          <p:nvPr/>
        </p:nvSpPr>
        <p:spPr>
          <a:xfrm>
            <a:off x="1121318" y="3797102"/>
            <a:ext cx="1645458" cy="6778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Playing chess by player</a:t>
            </a:r>
            <a:endParaRPr lang="en-IN" dirty="0"/>
          </a:p>
        </p:txBody>
      </p:sp>
      <p:sp>
        <p:nvSpPr>
          <p:cNvPr id="18" name="Arrow: Down 17"/>
          <p:cNvSpPr/>
          <p:nvPr/>
        </p:nvSpPr>
        <p:spPr>
          <a:xfrm>
            <a:off x="4626608" y="4681579"/>
            <a:ext cx="300312" cy="38991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p:cNvSpPr/>
          <p:nvPr/>
        </p:nvSpPr>
        <p:spPr>
          <a:xfrm>
            <a:off x="4028209" y="5129916"/>
            <a:ext cx="1484204" cy="6293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Renew the chessboard</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Down 3"/>
          <p:cNvSpPr/>
          <p:nvPr/>
        </p:nvSpPr>
        <p:spPr>
          <a:xfrm>
            <a:off x="3642360" y="251460"/>
            <a:ext cx="259080" cy="3810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Down 5"/>
          <p:cNvSpPr/>
          <p:nvPr/>
        </p:nvSpPr>
        <p:spPr>
          <a:xfrm>
            <a:off x="3598163" y="1714500"/>
            <a:ext cx="303277" cy="4191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Diamond 6"/>
          <p:cNvSpPr/>
          <p:nvPr/>
        </p:nvSpPr>
        <p:spPr>
          <a:xfrm>
            <a:off x="2968942" y="716280"/>
            <a:ext cx="1605915" cy="914400"/>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Game over</a:t>
            </a:r>
            <a:endParaRPr lang="en-IN" dirty="0"/>
          </a:p>
        </p:txBody>
      </p:sp>
      <p:sp>
        <p:nvSpPr>
          <p:cNvPr id="8" name="Arrow: Down 7"/>
          <p:cNvSpPr/>
          <p:nvPr/>
        </p:nvSpPr>
        <p:spPr>
          <a:xfrm>
            <a:off x="3598163" y="2895600"/>
            <a:ext cx="303277" cy="5562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Parallelogram 8"/>
          <p:cNvSpPr/>
          <p:nvPr/>
        </p:nvSpPr>
        <p:spPr>
          <a:xfrm>
            <a:off x="2951224" y="2217420"/>
            <a:ext cx="1605915" cy="556260"/>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Results Output</a:t>
            </a:r>
            <a:endParaRPr lang="en-IN" dirty="0"/>
          </a:p>
        </p:txBody>
      </p:sp>
      <p:sp>
        <p:nvSpPr>
          <p:cNvPr id="11" name="Oval 10"/>
          <p:cNvSpPr/>
          <p:nvPr/>
        </p:nvSpPr>
        <p:spPr>
          <a:xfrm>
            <a:off x="3077431" y="3528061"/>
            <a:ext cx="1388936" cy="5562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End</a:t>
            </a:r>
            <a:endParaRPr lang="en-IN"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4283</Words>
  <Application>WPS Presentation</Application>
  <PresentationFormat>Widescreen</PresentationFormat>
  <Paragraphs>106</Paragraphs>
  <Slides>12</Slides>
  <Notes>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SimSun</vt:lpstr>
      <vt:lpstr>Wingdings</vt:lpstr>
      <vt:lpstr>Wingdings 3</vt:lpstr>
      <vt:lpstr>Symbol</vt:lpstr>
      <vt:lpstr>Arial</vt:lpstr>
      <vt:lpstr>Times New Roman</vt:lpstr>
      <vt:lpstr>Calibri</vt:lpstr>
      <vt:lpstr>Mangal</vt:lpstr>
      <vt:lpstr>Segoe Print</vt:lpstr>
      <vt:lpstr>Trebuchet MS</vt:lpstr>
      <vt:lpstr>Microsoft YaHei</vt:lpstr>
      <vt:lpstr>Arial Unicode MS</vt:lpstr>
      <vt:lpstr>Facet</vt:lpstr>
      <vt:lpstr>    AI &amp; ML Laboratory Project on Chess playing using AI and it’s Analysis </vt:lpstr>
      <vt:lpstr>Plan of Talk</vt:lpstr>
      <vt:lpstr>ABSTRACT</vt:lpstr>
      <vt:lpstr>INTRODUCTION</vt:lpstr>
      <vt:lpstr>PROPOSED Solution</vt:lpstr>
      <vt:lpstr>Results and Discussion</vt:lpstr>
      <vt:lpstr>PowerPoint 演示文稿</vt:lpstr>
      <vt:lpstr>FLOW CHART</vt:lpstr>
      <vt:lpstr>PowerPoint 演示文稿</vt:lpstr>
      <vt:lpstr>              </vt:lpstr>
      <vt:lpstr>GIT HUB Link and LINKDIN LINK</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LOGIN SYSTEM</dc:title>
  <dc:creator>vignesh merugu</dc:creator>
  <cp:lastModifiedBy>User</cp:lastModifiedBy>
  <cp:revision>34</cp:revision>
  <dcterms:created xsi:type="dcterms:W3CDTF">2022-10-21T15:18:00Z</dcterms:created>
  <dcterms:modified xsi:type="dcterms:W3CDTF">2024-05-03T10:45:47Z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F02F01B944CF4A938DA5FC6A04327573_13</vt:lpwstr>
  </property>
  <property fmtid="{D5CDD505-2E9C-101B-9397-08002B2CF9AE}" pid="3" name="KSOProductBuildVer">
    <vt:lpwstr>1033-12.2.0.13489</vt:lpwstr>
  </property>
</Properties>
</file>