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chemeClr val="accent4"/>
              </a:solidFill>
              <a:prstDash val="solid"/>
              <a:round/>
            </a:ln>
          </a:left>
          <a:right>
            <a:ln w="12700" cap="flat">
              <a:solidFill>
                <a:schemeClr val="accent4"/>
              </a:solidFill>
              <a:prstDash val="solid"/>
              <a:round/>
            </a:ln>
          </a:right>
          <a:top>
            <a:ln w="12700" cap="flat">
              <a:solidFill>
                <a:schemeClr val="accent4"/>
              </a:solidFill>
              <a:prstDash val="solid"/>
              <a:round/>
            </a:ln>
          </a:top>
          <a:bottom>
            <a:ln w="12700" cap="flat">
              <a:solidFill>
                <a:schemeClr val="accent4"/>
              </a:solidFill>
              <a:prstDash val="solid"/>
              <a:round/>
            </a:ln>
          </a:bottom>
          <a:insideH>
            <a:ln w="12700" cap="flat">
              <a:solidFill>
                <a:schemeClr val="accent4"/>
              </a:solidFill>
              <a:prstDash val="solid"/>
              <a:round/>
            </a:ln>
          </a:insideH>
          <a:insideV>
            <a:ln w="12700" cap="flat">
              <a:solidFill>
                <a:schemeClr val="accent4"/>
              </a:solidFill>
              <a:prstDash val="solid"/>
              <a:round/>
            </a:ln>
          </a:insideV>
        </a:tcBdr>
        <a:fill>
          <a:solidFill>
            <a:srgbClr val="FFE8CA"/>
          </a:solidFill>
        </a:fill>
      </a:tcStyle>
    </a:wholeTbl>
    <a:band2H>
      <a:tcTxStyle/>
      <a:tcStyle>
        <a:tcBdr/>
        <a:fill>
          <a:solidFill>
            <a:srgbClr val="FFF4E6"/>
          </a:solidFill>
        </a:fill>
      </a:tcStyle>
    </a:band2H>
    <a:firstCol>
      <a:tcTxStyle b="on" i="off">
        <a:fontRef idx="major">
          <a:srgbClr val="000000"/>
        </a:fontRef>
        <a:srgbClr val="000000"/>
      </a:tcTxStyle>
      <a:tcStyle>
        <a:tcBdr>
          <a:left>
            <a:ln w="12700" cap="flat">
              <a:solidFill>
                <a:schemeClr val="accent4"/>
              </a:solidFill>
              <a:prstDash val="solid"/>
              <a:round/>
            </a:ln>
          </a:left>
          <a:right>
            <a:ln w="12700" cap="flat">
              <a:solidFill>
                <a:schemeClr val="accent4"/>
              </a:solidFill>
              <a:prstDash val="solid"/>
              <a:round/>
            </a:ln>
          </a:right>
          <a:top>
            <a:ln w="12700" cap="flat">
              <a:solidFill>
                <a:schemeClr val="accent4"/>
              </a:solidFill>
              <a:prstDash val="solid"/>
              <a:round/>
            </a:ln>
          </a:top>
          <a:bottom>
            <a:ln w="12700" cap="flat">
              <a:solidFill>
                <a:schemeClr val="accent4"/>
              </a:solidFill>
              <a:prstDash val="solid"/>
              <a:round/>
            </a:ln>
          </a:bottom>
          <a:insideH>
            <a:ln w="12700" cap="flat">
              <a:solidFill>
                <a:schemeClr val="accent4"/>
              </a:solidFill>
              <a:prstDash val="solid"/>
              <a:round/>
            </a:ln>
          </a:insideH>
          <a:insideV>
            <a:ln w="12700" cap="flat">
              <a:solidFill>
                <a:schemeClr val="accent4"/>
              </a:solidFill>
              <a:prstDash val="solid"/>
              <a:round/>
            </a:ln>
          </a:insideV>
        </a:tcBdr>
        <a:fill>
          <a:solidFill>
            <a:srgbClr val="FFE8CA"/>
          </a:solidFill>
        </a:fill>
      </a:tcStyle>
    </a:firstCol>
    <a:lastRow>
      <a:tcTxStyle b="on" i="off">
        <a:fontRef idx="major">
          <a:srgbClr val="000000"/>
        </a:fontRef>
        <a:srgbClr val="000000"/>
      </a:tcTxStyle>
      <a:tcStyle>
        <a:tcBdr>
          <a:left>
            <a:ln w="12700" cap="flat">
              <a:solidFill>
                <a:schemeClr val="accent4"/>
              </a:solidFill>
              <a:prstDash val="solid"/>
              <a:round/>
            </a:ln>
          </a:left>
          <a:right>
            <a:ln w="12700" cap="flat">
              <a:solidFill>
                <a:schemeClr val="accent4"/>
              </a:solidFill>
              <a:prstDash val="solid"/>
              <a:round/>
            </a:ln>
          </a:right>
          <a:top>
            <a:ln w="25400" cap="flat">
              <a:solidFill>
                <a:schemeClr val="accent4"/>
              </a:solidFill>
              <a:prstDash val="solid"/>
              <a:round/>
            </a:ln>
          </a:top>
          <a:bottom>
            <a:ln w="12700" cap="flat">
              <a:solidFill>
                <a:schemeClr val="accent4"/>
              </a:solidFill>
              <a:prstDash val="solid"/>
              <a:round/>
            </a:ln>
          </a:bottom>
          <a:insideH>
            <a:ln w="12700" cap="flat">
              <a:solidFill>
                <a:schemeClr val="accent4"/>
              </a:solidFill>
              <a:prstDash val="solid"/>
              <a:round/>
            </a:ln>
          </a:insideH>
          <a:insideV>
            <a:ln w="12700" cap="flat">
              <a:solidFill>
                <a:schemeClr val="accent4"/>
              </a:solidFill>
              <a:prstDash val="solid"/>
              <a:round/>
            </a:ln>
          </a:insideV>
        </a:tcBdr>
        <a:fill>
          <a:solidFill>
            <a:srgbClr val="FFF4E6"/>
          </a:solidFill>
        </a:fill>
      </a:tcStyle>
    </a:lastRow>
    <a:firstRow>
      <a:tcTxStyle b="on" i="off">
        <a:fontRef idx="major">
          <a:srgbClr val="000000"/>
        </a:fontRef>
        <a:srgbClr val="000000"/>
      </a:tcTxStyle>
      <a:tcStyle>
        <a:tcBdr>
          <a:left>
            <a:ln w="12700" cap="flat">
              <a:solidFill>
                <a:schemeClr val="accent4"/>
              </a:solidFill>
              <a:prstDash val="solid"/>
              <a:round/>
            </a:ln>
          </a:left>
          <a:right>
            <a:ln w="12700" cap="flat">
              <a:solidFill>
                <a:schemeClr val="accent4"/>
              </a:solidFill>
              <a:prstDash val="solid"/>
              <a:round/>
            </a:ln>
          </a:right>
          <a:top>
            <a:ln w="12700" cap="flat">
              <a:solidFill>
                <a:schemeClr val="accent4"/>
              </a:solidFill>
              <a:prstDash val="solid"/>
              <a:round/>
            </a:ln>
          </a:top>
          <a:bottom>
            <a:ln w="12700" cap="flat">
              <a:solidFill>
                <a:schemeClr val="accent4"/>
              </a:solidFill>
              <a:prstDash val="solid"/>
              <a:round/>
            </a:ln>
          </a:bottom>
          <a:insideH>
            <a:ln w="12700" cap="flat">
              <a:solidFill>
                <a:schemeClr val="accent4"/>
              </a:solidFill>
              <a:prstDash val="solid"/>
              <a:round/>
            </a:ln>
          </a:insideH>
          <a:insideV>
            <a:ln w="12700" cap="flat">
              <a:solidFill>
                <a:schemeClr val="accent4"/>
              </a:solidFill>
              <a:prstDash val="solid"/>
              <a:round/>
            </a:ln>
          </a:insideV>
        </a:tcBdr>
        <a:fill>
          <a:solidFill>
            <a:srgbClr val="FFF4E6"/>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8CA"/>
          </a:solidFill>
        </a:fill>
      </a:tcStyle>
    </a:wholeTbl>
    <a:band2H>
      <a:tcTxStyle/>
      <a:tcStyle>
        <a:tcBdr/>
        <a:fill>
          <a:solidFill>
            <a:srgbClr val="FFF4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4"/>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4"/>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4"/>
          </a:solidFill>
        </a:fill>
      </a:tcStyle>
    </a:firstRow>
  </a:tblStyle>
  <a:tblStyle styleId="{EEE7283C-3CF3-47DC-8721-378D4A62B228}" styleName="">
    <a:tblBg/>
    <a:wholeTbl>
      <a:tcTxStyle b="off" i="off">
        <a:fontRef idx="major">
          <a:srgbClr val="000000"/>
        </a:fontRef>
        <a:srgbClr val="000000"/>
      </a:tcTxStyle>
      <a:tcStyle>
        <a:tcBdr>
          <a:left>
            <a:ln w="6350" cap="flat">
              <a:solidFill>
                <a:schemeClr val="accent5"/>
              </a:solidFill>
              <a:prstDash val="solid"/>
              <a:miter lim="800000"/>
            </a:ln>
          </a:left>
          <a:right>
            <a:ln w="6350" cap="flat">
              <a:solidFill>
                <a:schemeClr val="accent5"/>
              </a:solidFill>
              <a:prstDash val="solid"/>
              <a:miter lim="800000"/>
            </a:ln>
          </a:right>
          <a:top>
            <a:ln w="6350" cap="flat">
              <a:solidFill>
                <a:schemeClr val="accent5"/>
              </a:solidFill>
              <a:prstDash val="solid"/>
              <a:miter lim="800000"/>
            </a:ln>
          </a:top>
          <a:bottom>
            <a:ln w="6350" cap="flat">
              <a:solidFill>
                <a:schemeClr val="accent5"/>
              </a:solidFill>
              <a:prstDash val="solid"/>
              <a:miter lim="800000"/>
            </a:ln>
          </a:bottom>
          <a:insideH>
            <a:ln w="6350" cap="flat">
              <a:solidFill>
                <a:schemeClr val="accent5"/>
              </a:solidFill>
              <a:prstDash val="solid"/>
              <a:miter lim="800000"/>
            </a:ln>
          </a:insideH>
          <a:insideV>
            <a:ln w="6350" cap="flat">
              <a:solidFill>
                <a:schemeClr val="accent5"/>
              </a:solidFill>
              <a:prstDash val="solid"/>
              <a:miter lim="800000"/>
            </a:ln>
          </a:insideV>
        </a:tcBdr>
        <a:fill>
          <a:solidFill>
            <a:schemeClr val="accent5">
              <a:alpha val="40000"/>
            </a:schemeClr>
          </a:solidFill>
        </a:fill>
      </a:tcStyle>
    </a:wholeTbl>
    <a:band2H>
      <a:tcTxStyle/>
      <a:tcStyle>
        <a:tcBdr/>
        <a:fill>
          <a:solidFill>
            <a:srgbClr val="FFFFFF"/>
          </a:solidFill>
        </a:fill>
      </a:tcStyle>
    </a:band2H>
    <a:firstCol>
      <a:tcTxStyle b="on" i="off">
        <a:fontRef idx="major">
          <a:srgbClr val="000000"/>
        </a:fontRef>
        <a:srgbClr val="000000"/>
      </a:tcTxStyle>
      <a:tcStyle>
        <a:tcBdr>
          <a:left>
            <a:ln w="6350" cap="flat">
              <a:solidFill>
                <a:schemeClr val="accent5"/>
              </a:solidFill>
              <a:prstDash val="solid"/>
              <a:miter lim="800000"/>
            </a:ln>
          </a:left>
          <a:right>
            <a:ln w="12700" cap="flat">
              <a:solidFill>
                <a:schemeClr val="accent5"/>
              </a:solidFill>
              <a:prstDash val="solid"/>
              <a:miter lim="800000"/>
            </a:ln>
          </a:right>
          <a:top>
            <a:ln w="6350" cap="flat">
              <a:solidFill>
                <a:schemeClr val="accent5"/>
              </a:solidFill>
              <a:prstDash val="solid"/>
              <a:miter lim="800000"/>
            </a:ln>
          </a:top>
          <a:bottom>
            <a:ln w="6350" cap="flat">
              <a:solidFill>
                <a:schemeClr val="accent5"/>
              </a:solidFill>
              <a:prstDash val="solid"/>
              <a:miter lim="800000"/>
            </a:ln>
          </a:bottom>
          <a:insideH>
            <a:ln w="6350" cap="flat">
              <a:solidFill>
                <a:schemeClr val="accent5"/>
              </a:solidFill>
              <a:prstDash val="solid"/>
              <a:miter lim="800000"/>
            </a:ln>
          </a:insideH>
          <a:insideV>
            <a:ln w="6350" cap="flat">
              <a:solidFill>
                <a:schemeClr val="accent5"/>
              </a:solidFill>
              <a:prstDash val="solid"/>
              <a:miter lim="800000"/>
            </a:ln>
          </a:insideV>
        </a:tcBdr>
        <a:fill>
          <a:solidFill>
            <a:schemeClr val="accent5">
              <a:alpha val="40000"/>
            </a:schemeClr>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12700" cap="flat">
              <a:solidFill>
                <a:schemeClr val="accent5"/>
              </a:solidFill>
              <a:prstDash val="solid"/>
              <a:miter lim="800000"/>
            </a:ln>
          </a:top>
          <a:bottom>
            <a:ln w="12700" cap="flat">
              <a:solidFill>
                <a:schemeClr val="accent5"/>
              </a:solidFill>
              <a:prstDash val="solid"/>
              <a:miter lim="800000"/>
            </a:ln>
          </a:bottom>
          <a:insideH>
            <a:ln w="12700" cap="flat">
              <a:noFill/>
              <a:miter lim="400000"/>
            </a:ln>
          </a:insideH>
          <a:insideV>
            <a:ln w="12700" cap="flat">
              <a:noFill/>
              <a:miter lim="400000"/>
            </a:ln>
          </a:insideV>
        </a:tcBdr>
        <a:fill>
          <a:no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6350" cap="flat">
              <a:solidFill>
                <a:schemeClr val="accent5"/>
              </a:solidFill>
              <a:prstDash val="solid"/>
              <a:miter lim="800000"/>
            </a:ln>
          </a:top>
          <a:bottom>
            <a:ln w="12700" cap="flat">
              <a:solidFill>
                <a:srgbClr val="FFFFFF"/>
              </a:solidFill>
              <a:prstDash val="solid"/>
              <a:miter lim="800000"/>
            </a:ln>
          </a:bottom>
          <a:insideH>
            <a:ln w="12700" cap="flat">
              <a:noFill/>
              <a:miter lim="400000"/>
            </a:ln>
          </a:insideH>
          <a:insideV>
            <a:ln w="12700" cap="flat">
              <a:noFill/>
              <a:miter lim="400000"/>
            </a:ln>
          </a:insideV>
        </a:tcBdr>
        <a:fill>
          <a:solidFill>
            <a:schemeClr val="accent5"/>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58" y="4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notesMaster" Target="notesMasters/notesMaster1.xml"/><Relationship Id="rId15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7" name="Shape 107"/>
          <p:cNvSpPr>
            <a:spLocks noGrp="1" noRot="1" noChangeAspect="1"/>
          </p:cNvSpPr>
          <p:nvPr>
            <p:ph type="sldImg"/>
          </p:nvPr>
        </p:nvSpPr>
        <p:spPr>
          <a:xfrm>
            <a:off x="1143000" y="685800"/>
            <a:ext cx="4572000" cy="3429000"/>
          </a:xfrm>
          <a:prstGeom prst="rect">
            <a:avLst/>
          </a:prstGeom>
        </p:spPr>
        <p:txBody>
          <a:bodyPr/>
          <a:lstStyle/>
          <a:p>
            <a:endParaRPr/>
          </a:p>
        </p:txBody>
      </p:sp>
      <p:sp>
        <p:nvSpPr>
          <p:cNvPr id="108" name="Shape 10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12" name="Body Level One…"/>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wo Content">
    <p:bg>
      <p:bgPr>
        <a:solidFill>
          <a:srgbClr val="808080">
            <a:alpha val="6000"/>
          </a:srgbClr>
        </a:solidFill>
        <a:effectLst/>
      </p:bgPr>
    </p:bg>
    <p:spTree>
      <p:nvGrpSpPr>
        <p:cNvPr id="1" name=""/>
        <p:cNvGrpSpPr/>
        <p:nvPr/>
      </p:nvGrpSpPr>
      <p:grpSpPr>
        <a:xfrm>
          <a:off x="0" y="0"/>
          <a:ext cx="0" cy="0"/>
          <a:chOff x="0" y="0"/>
          <a:chExt cx="0" cy="0"/>
        </a:xfrm>
      </p:grpSpPr>
      <p:sp>
        <p:nvSpPr>
          <p:cNvPr id="92" name="Title Text"/>
          <p:cNvSpPr txBox="1">
            <a:spLocks noGrp="1"/>
          </p:cNvSpPr>
          <p:nvPr>
            <p:ph type="title"/>
          </p:nvPr>
        </p:nvSpPr>
        <p:spPr>
          <a:xfrm>
            <a:off x="841812" y="365125"/>
            <a:ext cx="10515503" cy="1325564"/>
          </a:xfrm>
          <a:prstGeom prst="rect">
            <a:avLst/>
          </a:prstGeom>
        </p:spPr>
        <p:txBody>
          <a:bodyPr lIns="29321" tIns="29321" rIns="29321" bIns="29321"/>
          <a:lstStyle>
            <a:lvl1pPr defTabSz="914364">
              <a:defRPr sz="4200">
                <a:latin typeface="Arial"/>
                <a:ea typeface="Arial"/>
                <a:cs typeface="Arial"/>
                <a:sym typeface="Arial"/>
              </a:defRPr>
            </a:lvl1pPr>
          </a:lstStyle>
          <a:p>
            <a:r>
              <a:t>Title Text</a:t>
            </a:r>
          </a:p>
        </p:txBody>
      </p:sp>
      <p:sp>
        <p:nvSpPr>
          <p:cNvPr id="93" name="Body Level One…"/>
          <p:cNvSpPr txBox="1">
            <a:spLocks noGrp="1"/>
          </p:cNvSpPr>
          <p:nvPr>
            <p:ph type="body" sz="half" idx="1"/>
          </p:nvPr>
        </p:nvSpPr>
        <p:spPr>
          <a:xfrm>
            <a:off x="841812" y="1825625"/>
            <a:ext cx="5181553" cy="4351339"/>
          </a:xfrm>
          <a:prstGeom prst="rect">
            <a:avLst/>
          </a:prstGeom>
        </p:spPr>
        <p:txBody>
          <a:bodyPr lIns="29321" tIns="29321" rIns="29321" bIns="29321"/>
          <a:lstStyle>
            <a:lvl1pPr marL="215517" indent="-215517" defTabSz="914364">
              <a:spcBef>
                <a:spcPts val="900"/>
              </a:spcBef>
              <a:defRPr sz="2600">
                <a:latin typeface="Arial"/>
                <a:ea typeface="Arial"/>
                <a:cs typeface="Arial"/>
                <a:sym typeface="Arial"/>
              </a:defRPr>
            </a:lvl1pPr>
            <a:lvl2pPr marL="963332" indent="-250466" defTabSz="914364">
              <a:spcBef>
                <a:spcPts val="900"/>
              </a:spcBef>
              <a:defRPr sz="2600">
                <a:latin typeface="Arial"/>
                <a:ea typeface="Arial"/>
                <a:cs typeface="Arial"/>
                <a:sym typeface="Arial"/>
              </a:defRPr>
            </a:lvl2pPr>
            <a:lvl3pPr marL="1724676" indent="-298943" defTabSz="914364">
              <a:spcBef>
                <a:spcPts val="900"/>
              </a:spcBef>
              <a:defRPr sz="2600">
                <a:latin typeface="Arial"/>
                <a:ea typeface="Arial"/>
                <a:cs typeface="Arial"/>
                <a:sym typeface="Arial"/>
              </a:defRPr>
            </a:lvl3pPr>
            <a:lvl4pPr marL="2469572" indent="-330973" defTabSz="914364">
              <a:spcBef>
                <a:spcPts val="900"/>
              </a:spcBef>
              <a:defRPr sz="2600">
                <a:latin typeface="Arial"/>
                <a:ea typeface="Arial"/>
                <a:cs typeface="Arial"/>
                <a:sym typeface="Arial"/>
              </a:defRPr>
            </a:lvl4pPr>
            <a:lvl5pPr marL="3182438" indent="-330973" defTabSz="914364">
              <a:spcBef>
                <a:spcPts val="900"/>
              </a:spcBef>
              <a:defRPr sz="2600">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94" name="Slide Number"/>
          <p:cNvSpPr txBox="1">
            <a:spLocks noGrp="1"/>
          </p:cNvSpPr>
          <p:nvPr>
            <p:ph type="sldNum" sz="quarter" idx="2"/>
          </p:nvPr>
        </p:nvSpPr>
        <p:spPr>
          <a:xfrm>
            <a:off x="11130583" y="6435676"/>
            <a:ext cx="226734" cy="206474"/>
          </a:xfrm>
          <a:prstGeom prst="rect">
            <a:avLst/>
          </a:prstGeom>
        </p:spPr>
        <p:txBody>
          <a:bodyPr lIns="29321" tIns="29321" rIns="29321" bIns="29321"/>
          <a:lstStyle>
            <a:lvl1pPr defTabSz="293216">
              <a:defRPr sz="1100">
                <a:latin typeface="Arial"/>
                <a:ea typeface="Arial"/>
                <a:cs typeface="Arial"/>
                <a:sym typeface="Arial"/>
              </a:defRPr>
            </a:lvl1p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bg>
      <p:bgPr>
        <a:solidFill>
          <a:srgbClr val="808080">
            <a:alpha val="6000"/>
          </a:srgbClr>
        </a:solidFill>
        <a:effectLst/>
      </p:bgPr>
    </p:bg>
    <p:spTree>
      <p:nvGrpSpPr>
        <p:cNvPr id="1" name=""/>
        <p:cNvGrpSpPr/>
        <p:nvPr/>
      </p:nvGrpSpPr>
      <p:grpSpPr>
        <a:xfrm>
          <a:off x="0" y="0"/>
          <a:ext cx="0" cy="0"/>
          <a:chOff x="0" y="0"/>
          <a:chExt cx="0" cy="0"/>
        </a:xfrm>
      </p:grpSpPr>
      <p:sp>
        <p:nvSpPr>
          <p:cNvPr id="101" name="Slide Number"/>
          <p:cNvSpPr txBox="1">
            <a:spLocks noGrp="1"/>
          </p:cNvSpPr>
          <p:nvPr>
            <p:ph type="sldNum" sz="quarter" idx="2"/>
          </p:nvPr>
        </p:nvSpPr>
        <p:spPr>
          <a:xfrm>
            <a:off x="11130583" y="6435676"/>
            <a:ext cx="226734" cy="206474"/>
          </a:xfrm>
          <a:prstGeom prst="rect">
            <a:avLst/>
          </a:prstGeom>
        </p:spPr>
        <p:txBody>
          <a:bodyPr lIns="29321" tIns="29321" rIns="29321" bIns="29321"/>
          <a:lstStyle>
            <a:lvl1pPr defTabSz="293216">
              <a:defRPr sz="1100">
                <a:latin typeface="Arial"/>
                <a:ea typeface="Arial"/>
                <a:cs typeface="Arial"/>
                <a:sym typeface="Arial"/>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a:spLocks noGrp="1"/>
          </p:cNvSpPr>
          <p:nvPr>
            <p:ph type="title"/>
          </p:nvPr>
        </p:nvSpPr>
        <p:spPr>
          <a:xfrm>
            <a:off x="831850" y="1709738"/>
            <a:ext cx="10515600" cy="2852737"/>
          </a:xfrm>
          <a:prstGeom prst="rect">
            <a:avLst/>
          </a:prstGeom>
        </p:spPr>
        <p:txBody>
          <a:bodyPr anchor="b"/>
          <a:lstStyle>
            <a:lvl1pPr>
              <a:defRPr sz="6000"/>
            </a:lvl1pPr>
          </a:lstStyle>
          <a:p>
            <a:r>
              <a:t>Title Text</a:t>
            </a:r>
          </a:p>
        </p:txBody>
      </p:sp>
      <p:sp>
        <p:nvSpPr>
          <p:cNvPr id="30" name="Body Level One…"/>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a:spLocks noGrp="1"/>
          </p:cNvSpPr>
          <p:nvPr>
            <p:ph type="title"/>
          </p:nvPr>
        </p:nvSpPr>
        <p:spPr>
          <a:prstGeom prst="rect">
            <a:avLst/>
          </a:prstGeom>
        </p:spPr>
        <p:txBody>
          <a:bodyPr/>
          <a:lstStyle/>
          <a:p>
            <a:r>
              <a:t>Title Text</a:t>
            </a:r>
          </a:p>
        </p:txBody>
      </p:sp>
      <p:sp>
        <p:nvSpPr>
          <p:cNvPr id="39" name="Body Level One…"/>
          <p:cNvSpPr txBox="1">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48" name="Body Level One…"/>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21"/>
          </p:nvPr>
        </p:nvSpPr>
        <p:spPr>
          <a:xfrm>
            <a:off x="6172200" y="1681163"/>
            <a:ext cx="5183188" cy="823913"/>
          </a:xfrm>
          <a:prstGeom prst="rect">
            <a:avLst/>
          </a:prstGeom>
        </p:spPr>
        <p:txBody>
          <a:bodyPr anchor="b"/>
          <a:lstStyle/>
          <a:p>
            <a:pPr marL="0" indent="0">
              <a:buSzTx/>
              <a:buFontTx/>
              <a:buNone/>
              <a:defRPr sz="2400" b="1"/>
            </a:pPr>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itle Text"/>
          <p:cNvSpPr txBox="1">
            <a:spLocks noGrp="1"/>
          </p:cNvSpPr>
          <p:nvPr>
            <p:ph type="title"/>
          </p:nvPr>
        </p:nvSpPr>
        <p:spPr>
          <a:prstGeom prst="rect">
            <a:avLst/>
          </a:prstGeom>
        </p:spPr>
        <p:txBody>
          <a:bodyPr/>
          <a:lstStyle/>
          <a:p>
            <a:r>
              <a:t>Title Text</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73" name="Body Level One…"/>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quarter" idx="21"/>
          </p:nvPr>
        </p:nvSpPr>
        <p:spPr>
          <a:xfrm>
            <a:off x="839787" y="2057400"/>
            <a:ext cx="3932238" cy="3811588"/>
          </a:xfrm>
          <a:prstGeom prst="rect">
            <a:avLst/>
          </a:prstGeom>
        </p:spPr>
        <p:txBody>
          <a:bodyPr/>
          <a:lstStyle/>
          <a:p>
            <a:pPr marL="0" indent="0">
              <a:buSzTx/>
              <a:buFontTx/>
              <a:buNone/>
              <a:defRPr sz="1600"/>
            </a:pPr>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83" name="Picture Placeholder 2"/>
          <p:cNvSpPr>
            <a:spLocks noGrp="1"/>
          </p:cNvSpPr>
          <p:nvPr>
            <p:ph type="pic" sz="half" idx="21"/>
          </p:nvPr>
        </p:nvSpPr>
        <p:spPr>
          <a:xfrm>
            <a:off x="5183187" y="987425"/>
            <a:ext cx="6172201" cy="4873625"/>
          </a:xfrm>
          <a:prstGeom prst="rect">
            <a:avLst/>
          </a:prstGeom>
        </p:spPr>
        <p:txBody>
          <a:bodyPr lIns="91439" rIns="91439">
            <a:noAutofit/>
          </a:bodyPr>
          <a:lstStyle/>
          <a:p>
            <a:endParaRPr/>
          </a:p>
        </p:txBody>
      </p:sp>
      <p:sp>
        <p:nvSpPr>
          <p:cNvPr id="84" name="Body Level One…"/>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095176" y="6404292"/>
            <a:ext cx="258624"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0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0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0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0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0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0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0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0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0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docs.oracle.com/javase/tutorial/java/nutsandbolts/_keywords.html"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https://en.wikipedia.org/wiki/Sizeof" TargetMode="Externa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hyperlink" Target="https://en.wikipedia.org/wiki/Comma_operator" TargetMode="External"/><Relationship Id="rId5" Type="http://schemas.openxmlformats.org/officeDocument/2006/relationships/hyperlink" Target="https://en.wikipedia.org/wiki/Modular_arithmetic" TargetMode="External"/><Relationship Id="rId4" Type="http://schemas.openxmlformats.org/officeDocument/2006/relationships/hyperlink" Target="https://en.wikipedia.org/wiki/Type_conversion"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hyperlink" Target="mailto:xyz@gmail.com" TargetMode="External"/><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hyperlink" Target="mailto:pqr@gmail.com" TargetMode="Externa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7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7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7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7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8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8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8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8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8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8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8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9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9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9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9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9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9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9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9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9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 name="Picture 5" descr="Picture 5"/>
          <p:cNvPicPr>
            <a:picLocks noChangeAspect="1"/>
          </p:cNvPicPr>
          <p:nvPr/>
        </p:nvPicPr>
        <p:blipFill>
          <a:blip r:embed="rId2">
            <a:extLst/>
          </a:blip>
          <a:stretch>
            <a:fillRect/>
          </a:stretch>
        </p:blipFill>
        <p:spPr>
          <a:xfrm>
            <a:off x="103447" y="0"/>
            <a:ext cx="2505438" cy="1219909"/>
          </a:xfrm>
          <a:prstGeom prst="rect">
            <a:avLst/>
          </a:prstGeom>
          <a:ln w="12700">
            <a:miter lim="400000"/>
          </a:ln>
        </p:spPr>
      </p:pic>
      <p:sp>
        <p:nvSpPr>
          <p:cNvPr id="111" name="TextBox 7"/>
          <p:cNvSpPr txBox="1"/>
          <p:nvPr/>
        </p:nvSpPr>
        <p:spPr>
          <a:xfrm>
            <a:off x="149168" y="1073888"/>
            <a:ext cx="2527395" cy="5359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800" u="sng"/>
            </a:lvl1pPr>
          </a:lstStyle>
          <a:p>
            <a:r>
              <a:t>BASAVANAGUDI</a:t>
            </a:r>
          </a:p>
        </p:txBody>
      </p:sp>
      <p:sp>
        <p:nvSpPr>
          <p:cNvPr id="112" name="Rectangle 8"/>
          <p:cNvSpPr txBox="1"/>
          <p:nvPr/>
        </p:nvSpPr>
        <p:spPr>
          <a:xfrm>
            <a:off x="1008192" y="1674673"/>
            <a:ext cx="9740908" cy="176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ctr">
              <a:defRPr sz="5400">
                <a:effectLst>
                  <a:outerShdw blurRad="38100" dist="19050" dir="2700000" rotWithShape="0">
                    <a:srgbClr val="000000">
                      <a:alpha val="40000"/>
                    </a:srgbClr>
                  </a:outerShdw>
                </a:effectLst>
              </a:defRPr>
            </a:pPr>
            <a:r>
              <a:t>Welcome to</a:t>
            </a:r>
          </a:p>
          <a:p>
            <a:pPr algn="ctr">
              <a:defRPr sz="5400">
                <a:effectLst>
                  <a:outerShdw blurRad="38100" dist="19050" dir="2700000" rotWithShape="0">
                    <a:srgbClr val="000000">
                      <a:alpha val="40000"/>
                    </a:srgbClr>
                  </a:outerShdw>
                </a:effectLst>
              </a:defRPr>
            </a:pPr>
            <a:r>
              <a:t> </a:t>
            </a:r>
            <a:r>
              <a:rPr>
                <a:solidFill>
                  <a:srgbClr val="C55A11"/>
                </a:solidFill>
              </a:rPr>
              <a:t>J</a:t>
            </a:r>
            <a:r>
              <a:t>SPIDERS BASAVANAGUDI</a:t>
            </a:r>
          </a:p>
        </p:txBody>
      </p:sp>
      <p:sp>
        <p:nvSpPr>
          <p:cNvPr id="113" name="Rectangle 9"/>
          <p:cNvSpPr txBox="1"/>
          <p:nvPr/>
        </p:nvSpPr>
        <p:spPr>
          <a:xfrm>
            <a:off x="7743691" y="0"/>
            <a:ext cx="4512459"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2400">
                <a:effectLst>
                  <a:outerShdw blurRad="38100" dist="19050" dir="2700000" rotWithShape="0">
                    <a:srgbClr val="000000">
                      <a:alpha val="40000"/>
                    </a:srgbClr>
                  </a:outerShdw>
                </a:effectLst>
              </a:defRPr>
            </a:lvl1pPr>
          </a:lstStyle>
          <a:p>
            <a:r>
              <a:t>www/jspiders.com/placements</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6" name="Group 55"/>
          <p:cNvGrpSpPr/>
          <p:nvPr/>
        </p:nvGrpSpPr>
        <p:grpSpPr>
          <a:xfrm>
            <a:off x="0" y="0"/>
            <a:ext cx="3518859" cy="833730"/>
            <a:chOff x="0" y="0"/>
            <a:chExt cx="3518858" cy="833729"/>
          </a:xfrm>
        </p:grpSpPr>
        <p:sp>
          <p:nvSpPr>
            <p:cNvPr id="214"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215"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217" name="object 22"/>
          <p:cNvSpPr txBox="1"/>
          <p:nvPr/>
        </p:nvSpPr>
        <p:spPr>
          <a:xfrm>
            <a:off x="427097" y="26979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Program</a:t>
            </a:r>
          </a:p>
        </p:txBody>
      </p:sp>
      <p:grpSp>
        <p:nvGrpSpPr>
          <p:cNvPr id="220" name="Group 2"/>
          <p:cNvGrpSpPr/>
          <p:nvPr/>
        </p:nvGrpSpPr>
        <p:grpSpPr>
          <a:xfrm>
            <a:off x="10351756" y="5908442"/>
            <a:ext cx="1810867" cy="838732"/>
            <a:chOff x="0" y="0"/>
            <a:chExt cx="1810866" cy="838731"/>
          </a:xfrm>
        </p:grpSpPr>
        <p:pic>
          <p:nvPicPr>
            <p:cNvPr id="218" name="Picture 18" descr="Picture 18"/>
            <p:cNvPicPr>
              <a:picLocks noChangeAspect="1"/>
            </p:cNvPicPr>
            <p:nvPr/>
          </p:nvPicPr>
          <p:blipFill>
            <a:blip r:embed="rId2">
              <a:extLst/>
            </a:blip>
            <a:stretch>
              <a:fillRect/>
            </a:stretch>
          </p:blipFill>
          <p:spPr>
            <a:xfrm>
              <a:off x="261807" y="0"/>
              <a:ext cx="1287250" cy="603235"/>
            </a:xfrm>
            <a:prstGeom prst="rect">
              <a:avLst/>
            </a:prstGeom>
            <a:ln w="12700" cap="flat">
              <a:noFill/>
              <a:miter lim="400000"/>
            </a:ln>
            <a:effectLst/>
          </p:spPr>
        </p:pic>
        <p:sp>
          <p:nvSpPr>
            <p:cNvPr id="219"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221" name="Rectangle 3"/>
          <p:cNvSpPr txBox="1"/>
          <p:nvPr/>
        </p:nvSpPr>
        <p:spPr>
          <a:xfrm>
            <a:off x="472816" y="1306452"/>
            <a:ext cx="11236653" cy="20599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465343" indent="-457200">
              <a:buSzPct val="100000"/>
              <a:buFont typeface="Arial"/>
              <a:buChar char="•"/>
              <a:tabLst>
                <a:tab pos="76200" algn="l"/>
              </a:tabLst>
              <a:defRPr sz="2500">
                <a:solidFill>
                  <a:srgbClr val="231F20"/>
                </a:solidFill>
              </a:defRPr>
            </a:pPr>
            <a:r>
              <a:t>Program :  It is a set of instructions which are developed to perform a particular task.</a:t>
            </a:r>
          </a:p>
          <a:p>
            <a:pPr marL="465343" indent="-457200">
              <a:buSzPct val="100000"/>
              <a:buFont typeface="Arial"/>
              <a:buChar char="•"/>
              <a:tabLst>
                <a:tab pos="76200" algn="l"/>
              </a:tabLst>
              <a:defRPr sz="2500">
                <a:solidFill>
                  <a:srgbClr val="231F20"/>
                </a:solidFill>
              </a:defRPr>
            </a:pPr>
            <a:r>
              <a:t>Program Language :  It is a language to communicate with a computer from a programmer.</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221"/>
                                        </p:tgtEl>
                                        <p:attrNameLst>
                                          <p:attrName>style.visibility</p:attrName>
                                        </p:attrNameLst>
                                      </p:cBhvr>
                                      <p:to>
                                        <p:strVal val="visible"/>
                                      </p:to>
                                    </p:set>
                                    <p:animEffect transition="in" filter="fade">
                                      <p:cBhvr>
                                        <p:cTn id="7" dur="500"/>
                                        <p:tgtEl>
                                          <p:spTgt spid="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 grpId="1" animBg="1" advAuto="0"/>
    </p:bldLst>
  </p:timing>
</p:sld>
</file>

<file path=ppt/slides/slide10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325" name="Group 22"/>
          <p:cNvGrpSpPr/>
          <p:nvPr/>
        </p:nvGrpSpPr>
        <p:grpSpPr>
          <a:xfrm>
            <a:off x="3619" y="-1"/>
            <a:ext cx="3163580" cy="530762"/>
            <a:chOff x="0" y="0"/>
            <a:chExt cx="3163579" cy="530760"/>
          </a:xfrm>
        </p:grpSpPr>
        <p:sp>
          <p:nvSpPr>
            <p:cNvPr id="1323"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324"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326" name="object 9"/>
          <p:cNvSpPr txBox="1"/>
          <p:nvPr/>
        </p:nvSpPr>
        <p:spPr>
          <a:xfrm>
            <a:off x="750796" y="35184"/>
            <a:ext cx="2394797" cy="345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293216">
              <a:defRPr sz="2400">
                <a:solidFill>
                  <a:srgbClr val="FFFFFF"/>
                </a:solidFill>
                <a:latin typeface="Arial"/>
                <a:ea typeface="Arial"/>
                <a:cs typeface="Arial"/>
                <a:sym typeface="Arial"/>
              </a:defRPr>
            </a:pPr>
            <a:r>
              <a:t> </a:t>
            </a:r>
            <a:r>
              <a:rPr sz="2200" b="1"/>
              <a:t>Interface </a:t>
            </a:r>
          </a:p>
        </p:txBody>
      </p:sp>
      <p:grpSp>
        <p:nvGrpSpPr>
          <p:cNvPr id="1329" name="Group 31"/>
          <p:cNvGrpSpPr/>
          <p:nvPr/>
        </p:nvGrpSpPr>
        <p:grpSpPr>
          <a:xfrm>
            <a:off x="10355320" y="5908440"/>
            <a:ext cx="1810866" cy="603236"/>
            <a:chOff x="0" y="0"/>
            <a:chExt cx="1810864" cy="603234"/>
          </a:xfrm>
        </p:grpSpPr>
        <p:pic>
          <p:nvPicPr>
            <p:cNvPr id="1327" name="Picture 33" descr="Picture 33"/>
            <p:cNvPicPr>
              <a:picLocks noChangeAspect="1"/>
            </p:cNvPicPr>
            <p:nvPr/>
          </p:nvPicPr>
          <p:blipFill>
            <a:blip r:embed="rId2">
              <a:extLst/>
            </a:blip>
            <a:stretch>
              <a:fillRect/>
            </a:stretch>
          </p:blipFill>
          <p:spPr>
            <a:xfrm>
              <a:off x="261807" y="0"/>
              <a:ext cx="1287250" cy="603235"/>
            </a:xfrm>
            <a:prstGeom prst="rect">
              <a:avLst/>
            </a:prstGeom>
            <a:ln w="12700" cap="flat">
              <a:noFill/>
              <a:miter lim="400000"/>
            </a:ln>
            <a:effectLst/>
          </p:spPr>
        </p:pic>
        <p:sp>
          <p:nvSpPr>
            <p:cNvPr id="1328"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330" name="Rectangle 1"/>
          <p:cNvSpPr txBox="1"/>
          <p:nvPr/>
        </p:nvSpPr>
        <p:spPr>
          <a:xfrm>
            <a:off x="406985" y="754653"/>
            <a:ext cx="10558433"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if you want a concrete method within the interface which you want to be overridden in implementation classes then method shall be declared as default method.</a:t>
            </a:r>
          </a:p>
        </p:txBody>
      </p:sp>
      <p:sp>
        <p:nvSpPr>
          <p:cNvPr id="1331" name="Rectangle 11"/>
          <p:cNvSpPr txBox="1"/>
          <p:nvPr/>
        </p:nvSpPr>
        <p:spPr>
          <a:xfrm>
            <a:off x="388639" y="2610523"/>
            <a:ext cx="10019421"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default methods of interface can be accessed by using Object of its implementation class ONLY.</a:t>
            </a:r>
          </a:p>
        </p:txBody>
      </p:sp>
      <p:sp>
        <p:nvSpPr>
          <p:cNvPr id="1332" name="Rectangle 12"/>
          <p:cNvSpPr txBox="1"/>
          <p:nvPr/>
        </p:nvSpPr>
        <p:spPr>
          <a:xfrm>
            <a:off x="388639" y="1463679"/>
            <a:ext cx="10198897" cy="9266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R="3257" indent="12700" defTabSz="293216">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static methods of interface can be accessed by using interface name with dot(.) operator.</a:t>
            </a:r>
          </a:p>
        </p:txBody>
      </p:sp>
      <p:sp>
        <p:nvSpPr>
          <p:cNvPr id="1333" name="Rectangle 14"/>
          <p:cNvSpPr txBox="1"/>
          <p:nvPr/>
        </p:nvSpPr>
        <p:spPr>
          <a:xfrm>
            <a:off x="388638" y="3342596"/>
            <a:ext cx="10198897"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 If two interfaces contains static methods with the same name and same arguments then , we differentiate them with help of Interface Name.</a:t>
            </a:r>
          </a:p>
        </p:txBody>
      </p:sp>
      <p:sp>
        <p:nvSpPr>
          <p:cNvPr id="1334" name="Rectangle 13"/>
          <p:cNvSpPr txBox="1"/>
          <p:nvPr/>
        </p:nvSpPr>
        <p:spPr>
          <a:xfrm>
            <a:off x="384019" y="4305925"/>
            <a:ext cx="10198897" cy="840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If two interfaces contains default methods with the same name and same arguments then , it should be overridden in the implementation class.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326"/>
                                        </p:tgtEl>
                                        <p:attrNameLst>
                                          <p:attrName>style.visibility</p:attrName>
                                        </p:attrNameLst>
                                      </p:cBhvr>
                                      <p:to>
                                        <p:strVal val="visible"/>
                                      </p:to>
                                    </p:set>
                                    <p:animEffect transition="in" filter="fade">
                                      <p:cBhvr>
                                        <p:cTn id="7" dur="500"/>
                                        <p:tgtEl>
                                          <p:spTgt spid="13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330"/>
                                        </p:tgtEl>
                                        <p:attrNameLst>
                                          <p:attrName>style.visibility</p:attrName>
                                        </p:attrNameLst>
                                      </p:cBhvr>
                                      <p:to>
                                        <p:strVal val="visible"/>
                                      </p:to>
                                    </p:set>
                                    <p:animEffect transition="in" filter="fade">
                                      <p:cBhvr>
                                        <p:cTn id="12" dur="500"/>
                                        <p:tgtEl>
                                          <p:spTgt spid="133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332"/>
                                        </p:tgtEl>
                                        <p:attrNameLst>
                                          <p:attrName>style.visibility</p:attrName>
                                        </p:attrNameLst>
                                      </p:cBhvr>
                                      <p:to>
                                        <p:strVal val="visible"/>
                                      </p:to>
                                    </p:set>
                                    <p:animEffect transition="in" filter="fade">
                                      <p:cBhvr>
                                        <p:cTn id="17" dur="500"/>
                                        <p:tgtEl>
                                          <p:spTgt spid="133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331"/>
                                        </p:tgtEl>
                                        <p:attrNameLst>
                                          <p:attrName>style.visibility</p:attrName>
                                        </p:attrNameLst>
                                      </p:cBhvr>
                                      <p:to>
                                        <p:strVal val="visible"/>
                                      </p:to>
                                    </p:set>
                                    <p:animEffect transition="in" filter="fade">
                                      <p:cBhvr>
                                        <p:cTn id="22" dur="500"/>
                                        <p:tgtEl>
                                          <p:spTgt spid="133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333"/>
                                        </p:tgtEl>
                                        <p:attrNameLst>
                                          <p:attrName>style.visibility</p:attrName>
                                        </p:attrNameLst>
                                      </p:cBhvr>
                                      <p:to>
                                        <p:strVal val="visible"/>
                                      </p:to>
                                    </p:set>
                                    <p:animEffect transition="in" filter="fade">
                                      <p:cBhvr>
                                        <p:cTn id="27" dur="500"/>
                                        <p:tgtEl>
                                          <p:spTgt spid="133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334"/>
                                        </p:tgtEl>
                                        <p:attrNameLst>
                                          <p:attrName>style.visibility</p:attrName>
                                        </p:attrNameLst>
                                      </p:cBhvr>
                                      <p:to>
                                        <p:strVal val="visible"/>
                                      </p:to>
                                    </p:set>
                                    <p:animEffect transition="in" filter="fade">
                                      <p:cBhvr>
                                        <p:cTn id="32" dur="500"/>
                                        <p:tgtEl>
                                          <p:spTgt spid="13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6" grpId="1" animBg="1" advAuto="0"/>
      <p:bldP spid="1330" grpId="2" animBg="1" advAuto="0"/>
      <p:bldP spid="1331" grpId="4" animBg="1" advAuto="0"/>
      <p:bldP spid="1332" grpId="3" animBg="1" advAuto="0"/>
      <p:bldP spid="1333" grpId="5" animBg="1" advAuto="0"/>
      <p:bldP spid="1334" grpId="6" animBg="1" advAuto="0"/>
    </p:bldLst>
  </p:timing>
</p:sld>
</file>

<file path=ppt/slides/slide10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342" name="Group 23"/>
          <p:cNvGrpSpPr/>
          <p:nvPr/>
        </p:nvGrpSpPr>
        <p:grpSpPr>
          <a:xfrm>
            <a:off x="-4339" y="127784"/>
            <a:ext cx="12191888" cy="712722"/>
            <a:chOff x="0" y="0"/>
            <a:chExt cx="12191886" cy="712720"/>
          </a:xfrm>
        </p:grpSpPr>
        <p:sp>
          <p:nvSpPr>
            <p:cNvPr id="1336"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nvGrpSpPr>
            <p:cNvPr id="1339" name="object 3"/>
            <p:cNvGrpSpPr/>
            <p:nvPr/>
          </p:nvGrpSpPr>
          <p:grpSpPr>
            <a:xfrm>
              <a:off x="9139280" y="0"/>
              <a:ext cx="3052607" cy="712721"/>
              <a:chOff x="0" y="0"/>
              <a:chExt cx="3052606" cy="712720"/>
            </a:xfrm>
          </p:grpSpPr>
          <p:sp>
            <p:nvSpPr>
              <p:cNvPr id="1337" name="Rectangle"/>
              <p:cNvSpPr/>
              <p:nvPr/>
            </p:nvSpPr>
            <p:spPr>
              <a:xfrm>
                <a:off x="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338" name="f"/>
              <p:cNvSpPr txBox="1"/>
              <p:nvPr/>
            </p:nvSpPr>
            <p:spPr>
              <a:xfrm>
                <a:off x="0" y="0"/>
                <a:ext cx="3052607" cy="14783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defTabSz="293216">
                  <a:defRPr sz="1100">
                    <a:latin typeface="Arial"/>
                    <a:ea typeface="Arial"/>
                    <a:cs typeface="Arial"/>
                    <a:sym typeface="Arial"/>
                  </a:defRPr>
                </a:lvl1pPr>
              </a:lstStyle>
              <a:p>
                <a:r>
                  <a:t>f</a:t>
                </a:r>
              </a:p>
            </p:txBody>
          </p:sp>
        </p:grpSp>
        <p:sp>
          <p:nvSpPr>
            <p:cNvPr id="1340"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341"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343" name="object 5"/>
          <p:cNvSpPr txBox="1"/>
          <p:nvPr/>
        </p:nvSpPr>
        <p:spPr>
          <a:xfrm>
            <a:off x="2895073" y="226533"/>
            <a:ext cx="3324750" cy="5758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Trainer : Mr.Madhu sundar</a:t>
            </a:r>
          </a:p>
        </p:txBody>
      </p:sp>
      <p:sp>
        <p:nvSpPr>
          <p:cNvPr id="1344" name="object 7"/>
          <p:cNvSpPr txBox="1"/>
          <p:nvPr/>
        </p:nvSpPr>
        <p:spPr>
          <a:xfrm>
            <a:off x="9655492" y="202740"/>
            <a:ext cx="2009131"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t>Chapter: 10</a:t>
            </a:r>
          </a:p>
        </p:txBody>
      </p:sp>
      <p:sp>
        <p:nvSpPr>
          <p:cNvPr id="1345" name="object 18"/>
          <p:cNvSpPr txBox="1"/>
          <p:nvPr/>
        </p:nvSpPr>
        <p:spPr>
          <a:xfrm>
            <a:off x="881121" y="2508810"/>
            <a:ext cx="9928894" cy="6666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776615" marR="3257" indent="-764550" algn="ctr" defTabSz="293216">
              <a:defRPr sz="4600" spc="-3">
                <a:solidFill>
                  <a:srgbClr val="00318B"/>
                </a:solidFill>
                <a:latin typeface="Arial"/>
                <a:ea typeface="Arial"/>
                <a:cs typeface="Arial"/>
                <a:sym typeface="Arial"/>
              </a:defRPr>
            </a:lvl1pPr>
          </a:lstStyle>
          <a:p>
            <a:r>
              <a:t>TypeCasting </a:t>
            </a:r>
          </a:p>
        </p:txBody>
      </p:sp>
      <p:sp>
        <p:nvSpPr>
          <p:cNvPr id="1346" name="object 5"/>
          <p:cNvSpPr txBox="1"/>
          <p:nvPr/>
        </p:nvSpPr>
        <p:spPr>
          <a:xfrm>
            <a:off x="6178785" y="235559"/>
            <a:ext cx="3324750"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Subject : CORE JAVA</a:t>
            </a:r>
          </a:p>
        </p:txBody>
      </p:sp>
      <p:grpSp>
        <p:nvGrpSpPr>
          <p:cNvPr id="1349" name="Group 8"/>
          <p:cNvGrpSpPr/>
          <p:nvPr/>
        </p:nvGrpSpPr>
        <p:grpSpPr>
          <a:xfrm>
            <a:off x="3741397" y="3610618"/>
            <a:ext cx="4208342" cy="3136956"/>
            <a:chOff x="0" y="0"/>
            <a:chExt cx="4208341" cy="3136954"/>
          </a:xfrm>
        </p:grpSpPr>
        <p:sp>
          <p:nvSpPr>
            <p:cNvPr id="1347" name="Rectangle 11"/>
            <p:cNvSpPr txBox="1"/>
            <p:nvPr/>
          </p:nvSpPr>
          <p:spPr>
            <a:xfrm>
              <a:off x="0" y="1836164"/>
              <a:ext cx="4208342" cy="13007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noAutofit/>
            </a:bodyPr>
            <a:lstStyle>
              <a:lvl1pPr algn="ctr" defTabSz="293216">
                <a:defRPr sz="38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pic>
          <p:nvPicPr>
            <p:cNvPr id="1348" name="Picture 7" descr="Picture 7"/>
            <p:cNvPicPr>
              <a:picLocks noChangeAspect="1"/>
            </p:cNvPicPr>
            <p:nvPr/>
          </p:nvPicPr>
          <p:blipFill>
            <a:blip r:embed="rId2">
              <a:extLst/>
            </a:blip>
            <a:stretch>
              <a:fillRect/>
            </a:stretch>
          </p:blipFill>
          <p:spPr>
            <a:xfrm>
              <a:off x="88546" y="0"/>
              <a:ext cx="4026213" cy="2074887"/>
            </a:xfrm>
            <a:prstGeom prst="rect">
              <a:avLst/>
            </a:prstGeom>
            <a:ln w="12700" cap="flat">
              <a:noFill/>
              <a:miter lim="400000"/>
            </a:ln>
            <a:effectLst/>
          </p:spPr>
        </p:pic>
      </p:grpSp>
    </p:spTree>
  </p:cSld>
  <p:clrMapOvr>
    <a:masterClrMapping/>
  </p:clrMapOvr>
  <p:transition spd="med"/>
</p:sld>
</file>

<file path=ppt/slides/slide10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353" name="Group 22"/>
          <p:cNvGrpSpPr/>
          <p:nvPr/>
        </p:nvGrpSpPr>
        <p:grpSpPr>
          <a:xfrm>
            <a:off x="3619" y="-1"/>
            <a:ext cx="3163580" cy="530762"/>
            <a:chOff x="0" y="0"/>
            <a:chExt cx="3163579" cy="530760"/>
          </a:xfrm>
        </p:grpSpPr>
        <p:sp>
          <p:nvSpPr>
            <p:cNvPr id="1351"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352"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354" name="object 9"/>
          <p:cNvSpPr txBox="1"/>
          <p:nvPr/>
        </p:nvSpPr>
        <p:spPr>
          <a:xfrm>
            <a:off x="750796" y="35184"/>
            <a:ext cx="2394797" cy="345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293216">
              <a:defRPr sz="2400" b="1">
                <a:solidFill>
                  <a:srgbClr val="FFFFFF"/>
                </a:solidFill>
                <a:latin typeface="Arial"/>
                <a:ea typeface="Arial"/>
                <a:cs typeface="Arial"/>
                <a:sym typeface="Arial"/>
              </a:defRPr>
            </a:pPr>
            <a:r>
              <a:t> </a:t>
            </a:r>
            <a:r>
              <a:rPr sz="2200" spc="-3"/>
              <a:t>TypeCasting</a:t>
            </a:r>
            <a:r>
              <a:rPr sz="2200"/>
              <a:t> </a:t>
            </a:r>
          </a:p>
        </p:txBody>
      </p:sp>
      <p:grpSp>
        <p:nvGrpSpPr>
          <p:cNvPr id="1357" name="Group 31"/>
          <p:cNvGrpSpPr/>
          <p:nvPr/>
        </p:nvGrpSpPr>
        <p:grpSpPr>
          <a:xfrm>
            <a:off x="10355320" y="5908440"/>
            <a:ext cx="1810866" cy="603236"/>
            <a:chOff x="0" y="0"/>
            <a:chExt cx="1810864" cy="603234"/>
          </a:xfrm>
        </p:grpSpPr>
        <p:pic>
          <p:nvPicPr>
            <p:cNvPr id="1355" name="Picture 33" descr="Picture 33"/>
            <p:cNvPicPr>
              <a:picLocks noChangeAspect="1"/>
            </p:cNvPicPr>
            <p:nvPr/>
          </p:nvPicPr>
          <p:blipFill>
            <a:blip r:embed="rId2">
              <a:extLst/>
            </a:blip>
            <a:stretch>
              <a:fillRect/>
            </a:stretch>
          </p:blipFill>
          <p:spPr>
            <a:xfrm>
              <a:off x="261807" y="0"/>
              <a:ext cx="1287250" cy="603235"/>
            </a:xfrm>
            <a:prstGeom prst="rect">
              <a:avLst/>
            </a:prstGeom>
            <a:ln w="12700" cap="flat">
              <a:noFill/>
              <a:miter lim="400000"/>
            </a:ln>
            <a:effectLst/>
          </p:spPr>
        </p:pic>
        <p:sp>
          <p:nvSpPr>
            <p:cNvPr id="1356"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358" name="Rectangle 1"/>
          <p:cNvSpPr txBox="1"/>
          <p:nvPr/>
        </p:nvSpPr>
        <p:spPr>
          <a:xfrm>
            <a:off x="406985" y="754653"/>
            <a:ext cx="9403911" cy="3424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Converting one Type to another Type is called is TypeCasting.</a:t>
            </a:r>
          </a:p>
        </p:txBody>
      </p:sp>
      <p:sp>
        <p:nvSpPr>
          <p:cNvPr id="1359" name="Rectangle 11"/>
          <p:cNvSpPr txBox="1"/>
          <p:nvPr/>
        </p:nvSpPr>
        <p:spPr>
          <a:xfrm>
            <a:off x="388910" y="2374957"/>
            <a:ext cx="10019421"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Converting one Primitive data type value to another Primitive data type value is called as Primitive Casting.</a:t>
            </a:r>
          </a:p>
        </p:txBody>
      </p:sp>
      <p:sp>
        <p:nvSpPr>
          <p:cNvPr id="1360" name="Rectangle 12"/>
          <p:cNvSpPr txBox="1"/>
          <p:nvPr/>
        </p:nvSpPr>
        <p:spPr>
          <a:xfrm>
            <a:off x="406985" y="870131"/>
            <a:ext cx="10198897" cy="12187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R="3257" indent="12700" defTabSz="293216">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TypeCasting is of 2 types</a:t>
            </a:r>
          </a:p>
          <a:p>
            <a:pPr marR="3257" indent="12700" defTabSz="293216">
              <a:defRPr sz="2000" spc="-3">
                <a:solidFill>
                  <a:srgbClr val="231F20"/>
                </a:solidFill>
                <a:latin typeface="Arial"/>
                <a:ea typeface="Arial"/>
                <a:cs typeface="Arial"/>
                <a:sym typeface="Arial"/>
              </a:defRPr>
            </a:pPr>
            <a:r>
              <a:t>         Primitive Casting</a:t>
            </a:r>
          </a:p>
          <a:p>
            <a:pPr marR="3257" indent="12700" defTabSz="293216">
              <a:defRPr sz="2000" spc="-3">
                <a:solidFill>
                  <a:srgbClr val="231F20"/>
                </a:solidFill>
                <a:latin typeface="Arial"/>
                <a:ea typeface="Arial"/>
                <a:cs typeface="Arial"/>
                <a:sym typeface="Arial"/>
              </a:defRPr>
            </a:pPr>
            <a:r>
              <a:t>         Derived Casting</a:t>
            </a:r>
          </a:p>
        </p:txBody>
      </p:sp>
      <p:sp>
        <p:nvSpPr>
          <p:cNvPr id="1361" name="Rectangle 14"/>
          <p:cNvSpPr txBox="1"/>
          <p:nvPr/>
        </p:nvSpPr>
        <p:spPr>
          <a:xfrm>
            <a:off x="388910" y="3231699"/>
            <a:ext cx="10198897" cy="9266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r>
              <a:t>Primitive Casting is of 2 types   </a:t>
            </a:r>
          </a:p>
          <a:p>
            <a:pPr marL="298450" marR="3257" indent="-285750" defTabSz="293216">
              <a:buSzPct val="100000"/>
              <a:buFont typeface="Arial"/>
              <a:buChar char="•"/>
              <a:defRPr sz="2000" spc="-3">
                <a:solidFill>
                  <a:srgbClr val="231F20"/>
                </a:solidFill>
                <a:latin typeface="Arial"/>
                <a:ea typeface="Arial"/>
                <a:cs typeface="Arial"/>
                <a:sym typeface="Arial"/>
              </a:defRPr>
            </a:pPr>
            <a:r>
              <a:t>      Widening  </a:t>
            </a:r>
          </a:p>
          <a:p>
            <a:pPr marL="298450" marR="3257" indent="-285750" defTabSz="293216">
              <a:buSzPct val="100000"/>
              <a:buFont typeface="Arial"/>
              <a:buChar char="•"/>
              <a:defRPr sz="2000" spc="-3">
                <a:solidFill>
                  <a:srgbClr val="231F20"/>
                </a:solidFill>
                <a:latin typeface="Arial"/>
                <a:ea typeface="Arial"/>
                <a:cs typeface="Arial"/>
                <a:sym typeface="Arial"/>
              </a:defRPr>
            </a:pPr>
            <a:r>
              <a:t>      Narrowing</a:t>
            </a:r>
          </a:p>
        </p:txBody>
      </p:sp>
      <p:sp>
        <p:nvSpPr>
          <p:cNvPr id="1362" name="Rectangle 17"/>
          <p:cNvSpPr txBox="1"/>
          <p:nvPr/>
        </p:nvSpPr>
        <p:spPr>
          <a:xfrm>
            <a:off x="388910" y="4364173"/>
            <a:ext cx="10198897" cy="9266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r>
              <a:t>Widening : Converting lower data type value to Higher Data type value</a:t>
            </a:r>
          </a:p>
          <a:p>
            <a:pPr marL="369887" marR="3257" indent="-357187" defTabSz="293216">
              <a:buSzPct val="100000"/>
              <a:buFont typeface="Arial"/>
              <a:buChar char="•"/>
              <a:defRPr sz="2000" spc="-3">
                <a:solidFill>
                  <a:srgbClr val="231F20"/>
                </a:solidFill>
                <a:latin typeface="Arial"/>
                <a:ea typeface="Arial"/>
                <a:cs typeface="Arial"/>
                <a:sym typeface="Arial"/>
              </a:defRPr>
            </a:pPr>
            <a:r>
              <a:t>Widening is done implicitly by the compiler.</a:t>
            </a:r>
          </a:p>
        </p:txBody>
      </p:sp>
      <p:sp>
        <p:nvSpPr>
          <p:cNvPr id="1363" name="Rectangle 2"/>
          <p:cNvSpPr txBox="1"/>
          <p:nvPr/>
        </p:nvSpPr>
        <p:spPr>
          <a:xfrm>
            <a:off x="388910" y="5269226"/>
            <a:ext cx="9283444" cy="12187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r>
              <a:t>Narrowing : Converting higher data type value to lower Data type value.</a:t>
            </a:r>
          </a:p>
          <a:p>
            <a:pPr marL="369887" marR="3257" indent="-357187" defTabSz="293216">
              <a:buSzPct val="100000"/>
              <a:buFont typeface="Arial"/>
              <a:buChar char="•"/>
              <a:defRPr sz="2000" spc="-3">
                <a:solidFill>
                  <a:srgbClr val="231F20"/>
                </a:solidFill>
                <a:latin typeface="Arial"/>
                <a:ea typeface="Arial"/>
                <a:cs typeface="Arial"/>
                <a:sym typeface="Arial"/>
              </a:defRPr>
            </a:pPr>
            <a:r>
              <a:t>Narrowing should be done explicitly by the programmer by writting</a:t>
            </a:r>
          </a:p>
          <a:p>
            <a:pPr marL="369887" marR="3257" indent="-357187" defTabSz="293216">
              <a:buSzPct val="100000"/>
              <a:buFont typeface="Arial"/>
              <a:buChar char="•"/>
              <a:defRPr sz="2000" spc="-3">
                <a:solidFill>
                  <a:srgbClr val="231F20"/>
                </a:solidFill>
                <a:latin typeface="Arial"/>
                <a:ea typeface="Arial"/>
                <a:cs typeface="Arial"/>
                <a:sym typeface="Arial"/>
              </a:defRPr>
            </a:pPr>
            <a:r>
              <a:t>casting statement.</a:t>
            </a:r>
          </a:p>
          <a:p>
            <a:pPr marR="3257" indent="12700" defTabSz="293216">
              <a:defRPr sz="2000" spc="-3">
                <a:solidFill>
                  <a:srgbClr val="231F20"/>
                </a:solidFill>
                <a:latin typeface="Arial"/>
                <a:ea typeface="Arial"/>
                <a:cs typeface="Arial"/>
                <a:sym typeface="Arial"/>
              </a:defRPr>
            </a:pPr>
            <a:r>
              <a:t>      Syntax : (datatype) val/var;</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354"/>
                                        </p:tgtEl>
                                        <p:attrNameLst>
                                          <p:attrName>style.visibility</p:attrName>
                                        </p:attrNameLst>
                                      </p:cBhvr>
                                      <p:to>
                                        <p:strVal val="visible"/>
                                      </p:to>
                                    </p:set>
                                    <p:animEffect transition="in" filter="fade">
                                      <p:cBhvr>
                                        <p:cTn id="7" dur="500"/>
                                        <p:tgtEl>
                                          <p:spTgt spid="1354"/>
                                        </p:tgtEl>
                                      </p:cBhvr>
                                    </p:animEffect>
                                  </p:childTnLst>
                                </p:cTn>
                              </p:par>
                            </p:childTnLst>
                          </p:cTn>
                        </p:par>
                        <p:par>
                          <p:cTn id="8" fill="hold">
                            <p:stCondLst>
                              <p:cond delay="500"/>
                            </p:stCondLst>
                            <p:childTnLst>
                              <p:par>
                                <p:cTn id="9" presetID="10" presetClass="entr" fill="hold" grpId="2" nodeType="afterEffect">
                                  <p:stCondLst>
                                    <p:cond delay="0"/>
                                  </p:stCondLst>
                                  <p:iterate>
                                    <p:tmAbs val="0"/>
                                  </p:iterate>
                                  <p:childTnLst>
                                    <p:set>
                                      <p:cBhvr>
                                        <p:cTn id="10" fill="hold"/>
                                        <p:tgtEl>
                                          <p:spTgt spid="1353"/>
                                        </p:tgtEl>
                                        <p:attrNameLst>
                                          <p:attrName>style.visibility</p:attrName>
                                        </p:attrNameLst>
                                      </p:cBhvr>
                                      <p:to>
                                        <p:strVal val="visible"/>
                                      </p:to>
                                    </p:set>
                                    <p:animEffect transition="in" filter="fade">
                                      <p:cBhvr>
                                        <p:cTn id="11" dur="500"/>
                                        <p:tgtEl>
                                          <p:spTgt spid="135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fill="hold" grpId="3" nodeType="clickEffect">
                                  <p:stCondLst>
                                    <p:cond delay="0"/>
                                  </p:stCondLst>
                                  <p:iterate>
                                    <p:tmAbs val="0"/>
                                  </p:iterate>
                                  <p:childTnLst>
                                    <p:set>
                                      <p:cBhvr>
                                        <p:cTn id="15" fill="hold"/>
                                        <p:tgtEl>
                                          <p:spTgt spid="1358"/>
                                        </p:tgtEl>
                                        <p:attrNameLst>
                                          <p:attrName>style.visibility</p:attrName>
                                        </p:attrNameLst>
                                      </p:cBhvr>
                                      <p:to>
                                        <p:strVal val="visible"/>
                                      </p:to>
                                    </p:set>
                                    <p:animEffect transition="in" filter="fade">
                                      <p:cBhvr>
                                        <p:cTn id="16" dur="500"/>
                                        <p:tgtEl>
                                          <p:spTgt spid="135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fill="hold" grpId="4" nodeType="clickEffect">
                                  <p:stCondLst>
                                    <p:cond delay="0"/>
                                  </p:stCondLst>
                                  <p:iterate>
                                    <p:tmAbs val="0"/>
                                  </p:iterate>
                                  <p:childTnLst>
                                    <p:set>
                                      <p:cBhvr>
                                        <p:cTn id="20" fill="hold"/>
                                        <p:tgtEl>
                                          <p:spTgt spid="1360"/>
                                        </p:tgtEl>
                                        <p:attrNameLst>
                                          <p:attrName>style.visibility</p:attrName>
                                        </p:attrNameLst>
                                      </p:cBhvr>
                                      <p:to>
                                        <p:strVal val="visible"/>
                                      </p:to>
                                    </p:set>
                                    <p:animEffect transition="in" filter="fade">
                                      <p:cBhvr>
                                        <p:cTn id="21" dur="500"/>
                                        <p:tgtEl>
                                          <p:spTgt spid="136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fill="hold" grpId="5" nodeType="clickEffect">
                                  <p:stCondLst>
                                    <p:cond delay="0"/>
                                  </p:stCondLst>
                                  <p:iterate>
                                    <p:tmAbs val="0"/>
                                  </p:iterate>
                                  <p:childTnLst>
                                    <p:set>
                                      <p:cBhvr>
                                        <p:cTn id="25" fill="hold"/>
                                        <p:tgtEl>
                                          <p:spTgt spid="1359"/>
                                        </p:tgtEl>
                                        <p:attrNameLst>
                                          <p:attrName>style.visibility</p:attrName>
                                        </p:attrNameLst>
                                      </p:cBhvr>
                                      <p:to>
                                        <p:strVal val="visible"/>
                                      </p:to>
                                    </p:set>
                                    <p:animEffect transition="in" filter="fade">
                                      <p:cBhvr>
                                        <p:cTn id="26" dur="500"/>
                                        <p:tgtEl>
                                          <p:spTgt spid="135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fill="hold" grpId="6" nodeType="clickEffect">
                                  <p:stCondLst>
                                    <p:cond delay="0"/>
                                  </p:stCondLst>
                                  <p:iterate>
                                    <p:tmAbs val="0"/>
                                  </p:iterate>
                                  <p:childTnLst>
                                    <p:set>
                                      <p:cBhvr>
                                        <p:cTn id="30" fill="hold"/>
                                        <p:tgtEl>
                                          <p:spTgt spid="1361"/>
                                        </p:tgtEl>
                                        <p:attrNameLst>
                                          <p:attrName>style.visibility</p:attrName>
                                        </p:attrNameLst>
                                      </p:cBhvr>
                                      <p:to>
                                        <p:strVal val="visible"/>
                                      </p:to>
                                    </p:set>
                                    <p:animEffect transition="in" filter="fade">
                                      <p:cBhvr>
                                        <p:cTn id="31" dur="500"/>
                                        <p:tgtEl>
                                          <p:spTgt spid="1361"/>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fill="hold" grpId="7" nodeType="clickEffect">
                                  <p:stCondLst>
                                    <p:cond delay="0"/>
                                  </p:stCondLst>
                                  <p:iterate>
                                    <p:tmAbs val="0"/>
                                  </p:iterate>
                                  <p:childTnLst>
                                    <p:set>
                                      <p:cBhvr>
                                        <p:cTn id="35" fill="hold"/>
                                        <p:tgtEl>
                                          <p:spTgt spid="1362"/>
                                        </p:tgtEl>
                                        <p:attrNameLst>
                                          <p:attrName>style.visibility</p:attrName>
                                        </p:attrNameLst>
                                      </p:cBhvr>
                                      <p:to>
                                        <p:strVal val="visible"/>
                                      </p:to>
                                    </p:set>
                                    <p:animEffect transition="in" filter="fade">
                                      <p:cBhvr>
                                        <p:cTn id="36" dur="500"/>
                                        <p:tgtEl>
                                          <p:spTgt spid="1362"/>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fill="hold" grpId="8" nodeType="clickEffect">
                                  <p:stCondLst>
                                    <p:cond delay="0"/>
                                  </p:stCondLst>
                                  <p:iterate>
                                    <p:tmAbs val="0"/>
                                  </p:iterate>
                                  <p:childTnLst>
                                    <p:set>
                                      <p:cBhvr>
                                        <p:cTn id="40" fill="hold"/>
                                        <p:tgtEl>
                                          <p:spTgt spid="1363"/>
                                        </p:tgtEl>
                                        <p:attrNameLst>
                                          <p:attrName>style.visibility</p:attrName>
                                        </p:attrNameLst>
                                      </p:cBhvr>
                                      <p:to>
                                        <p:strVal val="visible"/>
                                      </p:to>
                                    </p:set>
                                    <p:animEffect transition="in" filter="fade">
                                      <p:cBhvr>
                                        <p:cTn id="41" dur="500"/>
                                        <p:tgtEl>
                                          <p:spTgt spid="13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3" grpId="2" animBg="1" advAuto="0"/>
      <p:bldP spid="1354" grpId="1" animBg="1" advAuto="0"/>
      <p:bldP spid="1358" grpId="3" animBg="1" advAuto="0"/>
      <p:bldP spid="1359" grpId="5" animBg="1" advAuto="0"/>
      <p:bldP spid="1360" grpId="4" animBg="1" advAuto="0"/>
      <p:bldP spid="1361" grpId="6" animBg="1" advAuto="0"/>
      <p:bldP spid="1362" grpId="7" animBg="1" advAuto="0"/>
      <p:bldP spid="1363" grpId="8" animBg="1" advAuto="0"/>
    </p:bldLst>
  </p:timing>
</p:sld>
</file>

<file path=ppt/slides/slide10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367" name="Group 31"/>
          <p:cNvGrpSpPr/>
          <p:nvPr/>
        </p:nvGrpSpPr>
        <p:grpSpPr>
          <a:xfrm>
            <a:off x="10355320" y="5908440"/>
            <a:ext cx="1810866" cy="603236"/>
            <a:chOff x="0" y="0"/>
            <a:chExt cx="1810864" cy="603234"/>
          </a:xfrm>
        </p:grpSpPr>
        <p:pic>
          <p:nvPicPr>
            <p:cNvPr id="1365" name="Picture 33" descr="Picture 33"/>
            <p:cNvPicPr>
              <a:picLocks noChangeAspect="1"/>
            </p:cNvPicPr>
            <p:nvPr/>
          </p:nvPicPr>
          <p:blipFill>
            <a:blip r:embed="rId2">
              <a:extLst/>
            </a:blip>
            <a:stretch>
              <a:fillRect/>
            </a:stretch>
          </p:blipFill>
          <p:spPr>
            <a:xfrm>
              <a:off x="261807" y="0"/>
              <a:ext cx="1287250" cy="603235"/>
            </a:xfrm>
            <a:prstGeom prst="rect">
              <a:avLst/>
            </a:prstGeom>
            <a:ln w="12700" cap="flat">
              <a:noFill/>
              <a:miter lim="400000"/>
            </a:ln>
            <a:effectLst/>
          </p:spPr>
        </p:pic>
        <p:sp>
          <p:nvSpPr>
            <p:cNvPr id="1366"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368" name="Rectangle 1"/>
          <p:cNvSpPr txBox="1"/>
          <p:nvPr/>
        </p:nvSpPr>
        <p:spPr>
          <a:xfrm>
            <a:off x="406985" y="754653"/>
            <a:ext cx="10558433"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If a method is having Primitive data type argument then for the same method we can pass values which are lower data type compared to given method argument</a:t>
            </a:r>
          </a:p>
        </p:txBody>
      </p:sp>
      <p:sp>
        <p:nvSpPr>
          <p:cNvPr id="1369" name="Rectangle 11"/>
          <p:cNvSpPr txBox="1"/>
          <p:nvPr/>
        </p:nvSpPr>
        <p:spPr>
          <a:xfrm>
            <a:off x="356648" y="2622196"/>
            <a:ext cx="10019422"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Even though int and float have same capacity the data is  represented in a different format.</a:t>
            </a:r>
          </a:p>
        </p:txBody>
      </p:sp>
      <p:sp>
        <p:nvSpPr>
          <p:cNvPr id="1370" name="Rectangle 12"/>
          <p:cNvSpPr txBox="1"/>
          <p:nvPr/>
        </p:nvSpPr>
        <p:spPr>
          <a:xfrm>
            <a:off x="365820" y="1331172"/>
            <a:ext cx="10198897" cy="12187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R="3257" indent="12700" defTabSz="293216">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If there are 2 overloaded methods one with lower data type argument and other with higher data type argument, if you pass a lower data type value and call the method , compiler will always choose method with lower data type argument</a:t>
            </a:r>
          </a:p>
        </p:txBody>
      </p:sp>
      <p:sp>
        <p:nvSpPr>
          <p:cNvPr id="1371" name="Rectangle 14"/>
          <p:cNvSpPr txBox="1"/>
          <p:nvPr/>
        </p:nvSpPr>
        <p:spPr>
          <a:xfrm>
            <a:off x="365820" y="3437497"/>
            <a:ext cx="10198897" cy="3424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Compared to float and int , float is higher data type  and int is lower data type</a:t>
            </a:r>
          </a:p>
        </p:txBody>
      </p:sp>
      <p:sp>
        <p:nvSpPr>
          <p:cNvPr id="1372" name="Rectangle 13"/>
          <p:cNvSpPr txBox="1"/>
          <p:nvPr/>
        </p:nvSpPr>
        <p:spPr>
          <a:xfrm>
            <a:off x="343057" y="3859098"/>
            <a:ext cx="10198897" cy="8402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Even though long and double have same capacity the data is represented in a different format.</a:t>
            </a:r>
          </a:p>
        </p:txBody>
      </p:sp>
      <p:grpSp>
        <p:nvGrpSpPr>
          <p:cNvPr id="1375" name="Group 15"/>
          <p:cNvGrpSpPr/>
          <p:nvPr/>
        </p:nvGrpSpPr>
        <p:grpSpPr>
          <a:xfrm>
            <a:off x="3619" y="-1"/>
            <a:ext cx="3163580" cy="530762"/>
            <a:chOff x="0" y="0"/>
            <a:chExt cx="3163579" cy="530760"/>
          </a:xfrm>
        </p:grpSpPr>
        <p:sp>
          <p:nvSpPr>
            <p:cNvPr id="1373"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374"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376" name="object 9"/>
          <p:cNvSpPr txBox="1"/>
          <p:nvPr/>
        </p:nvSpPr>
        <p:spPr>
          <a:xfrm>
            <a:off x="750796" y="35184"/>
            <a:ext cx="2394797" cy="345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293216">
              <a:defRPr sz="2400" b="1">
                <a:solidFill>
                  <a:srgbClr val="FFFFFF"/>
                </a:solidFill>
                <a:latin typeface="Arial"/>
                <a:ea typeface="Arial"/>
                <a:cs typeface="Arial"/>
                <a:sym typeface="Arial"/>
              </a:defRPr>
            </a:pPr>
            <a:r>
              <a:t> </a:t>
            </a:r>
            <a:r>
              <a:rPr sz="2200" spc="-3"/>
              <a:t>TypeCasting</a:t>
            </a:r>
            <a:r>
              <a:rPr sz="2200"/>
              <a:t> </a:t>
            </a:r>
          </a:p>
        </p:txBody>
      </p:sp>
      <p:sp>
        <p:nvSpPr>
          <p:cNvPr id="1377" name="Rectangle 19"/>
          <p:cNvSpPr txBox="1"/>
          <p:nvPr/>
        </p:nvSpPr>
        <p:spPr>
          <a:xfrm>
            <a:off x="343057" y="4666769"/>
            <a:ext cx="10198897" cy="5481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Compared to double and long , double is higher data type and long is lower data type.</a:t>
            </a:r>
          </a:p>
        </p:txBody>
      </p:sp>
      <p:sp>
        <p:nvSpPr>
          <p:cNvPr id="1378" name="Rectangle 20"/>
          <p:cNvSpPr txBox="1"/>
          <p:nvPr/>
        </p:nvSpPr>
        <p:spPr>
          <a:xfrm>
            <a:off x="365819" y="5248033"/>
            <a:ext cx="10198897"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If you store a character value within an integer variable then its unicode value will be stored in the given integer variable.</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376"/>
                                        </p:tgtEl>
                                        <p:attrNameLst>
                                          <p:attrName>style.visibility</p:attrName>
                                        </p:attrNameLst>
                                      </p:cBhvr>
                                      <p:to>
                                        <p:strVal val="visible"/>
                                      </p:to>
                                    </p:set>
                                    <p:animEffect transition="in" filter="fade">
                                      <p:cBhvr>
                                        <p:cTn id="7" dur="500"/>
                                        <p:tgtEl>
                                          <p:spTgt spid="1376"/>
                                        </p:tgtEl>
                                      </p:cBhvr>
                                    </p:animEffect>
                                  </p:childTnLst>
                                </p:cTn>
                              </p:par>
                            </p:childTnLst>
                          </p:cTn>
                        </p:par>
                        <p:par>
                          <p:cTn id="8" fill="hold">
                            <p:stCondLst>
                              <p:cond delay="500"/>
                            </p:stCondLst>
                            <p:childTnLst>
                              <p:par>
                                <p:cTn id="9" presetID="10" presetClass="entr" fill="hold" grpId="2" nodeType="afterEffect">
                                  <p:stCondLst>
                                    <p:cond delay="0"/>
                                  </p:stCondLst>
                                  <p:iterate>
                                    <p:tmAbs val="0"/>
                                  </p:iterate>
                                  <p:childTnLst>
                                    <p:set>
                                      <p:cBhvr>
                                        <p:cTn id="10" fill="hold"/>
                                        <p:tgtEl>
                                          <p:spTgt spid="1368"/>
                                        </p:tgtEl>
                                        <p:attrNameLst>
                                          <p:attrName>style.visibility</p:attrName>
                                        </p:attrNameLst>
                                      </p:cBhvr>
                                      <p:to>
                                        <p:strVal val="visible"/>
                                      </p:to>
                                    </p:set>
                                    <p:animEffect transition="in" filter="fade">
                                      <p:cBhvr>
                                        <p:cTn id="11" dur="500"/>
                                        <p:tgtEl>
                                          <p:spTgt spid="136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fill="hold" grpId="3" nodeType="clickEffect">
                                  <p:stCondLst>
                                    <p:cond delay="0"/>
                                  </p:stCondLst>
                                  <p:iterate>
                                    <p:tmAbs val="0"/>
                                  </p:iterate>
                                  <p:childTnLst>
                                    <p:set>
                                      <p:cBhvr>
                                        <p:cTn id="15" fill="hold"/>
                                        <p:tgtEl>
                                          <p:spTgt spid="1370"/>
                                        </p:tgtEl>
                                        <p:attrNameLst>
                                          <p:attrName>style.visibility</p:attrName>
                                        </p:attrNameLst>
                                      </p:cBhvr>
                                      <p:to>
                                        <p:strVal val="visible"/>
                                      </p:to>
                                    </p:set>
                                    <p:animEffect transition="in" filter="fade">
                                      <p:cBhvr>
                                        <p:cTn id="16" dur="500"/>
                                        <p:tgtEl>
                                          <p:spTgt spid="137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fill="hold" grpId="4" nodeType="clickEffect">
                                  <p:stCondLst>
                                    <p:cond delay="0"/>
                                  </p:stCondLst>
                                  <p:iterate>
                                    <p:tmAbs val="0"/>
                                  </p:iterate>
                                  <p:childTnLst>
                                    <p:set>
                                      <p:cBhvr>
                                        <p:cTn id="20" fill="hold"/>
                                        <p:tgtEl>
                                          <p:spTgt spid="1369"/>
                                        </p:tgtEl>
                                        <p:attrNameLst>
                                          <p:attrName>style.visibility</p:attrName>
                                        </p:attrNameLst>
                                      </p:cBhvr>
                                      <p:to>
                                        <p:strVal val="visible"/>
                                      </p:to>
                                    </p:set>
                                    <p:animEffect transition="in" filter="fade">
                                      <p:cBhvr>
                                        <p:cTn id="21" dur="500"/>
                                        <p:tgtEl>
                                          <p:spTgt spid="136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fill="hold" grpId="5" nodeType="clickEffect">
                                  <p:stCondLst>
                                    <p:cond delay="0"/>
                                  </p:stCondLst>
                                  <p:iterate>
                                    <p:tmAbs val="0"/>
                                  </p:iterate>
                                  <p:childTnLst>
                                    <p:set>
                                      <p:cBhvr>
                                        <p:cTn id="25" fill="hold"/>
                                        <p:tgtEl>
                                          <p:spTgt spid="1371"/>
                                        </p:tgtEl>
                                        <p:attrNameLst>
                                          <p:attrName>style.visibility</p:attrName>
                                        </p:attrNameLst>
                                      </p:cBhvr>
                                      <p:to>
                                        <p:strVal val="visible"/>
                                      </p:to>
                                    </p:set>
                                    <p:animEffect transition="in" filter="fade">
                                      <p:cBhvr>
                                        <p:cTn id="26" dur="500"/>
                                        <p:tgtEl>
                                          <p:spTgt spid="137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fill="hold" grpId="6" nodeType="clickEffect">
                                  <p:stCondLst>
                                    <p:cond delay="0"/>
                                  </p:stCondLst>
                                  <p:iterate>
                                    <p:tmAbs val="0"/>
                                  </p:iterate>
                                  <p:childTnLst>
                                    <p:set>
                                      <p:cBhvr>
                                        <p:cTn id="30" fill="hold"/>
                                        <p:tgtEl>
                                          <p:spTgt spid="1372"/>
                                        </p:tgtEl>
                                        <p:attrNameLst>
                                          <p:attrName>style.visibility</p:attrName>
                                        </p:attrNameLst>
                                      </p:cBhvr>
                                      <p:to>
                                        <p:strVal val="visible"/>
                                      </p:to>
                                    </p:set>
                                    <p:animEffect transition="in" filter="fade">
                                      <p:cBhvr>
                                        <p:cTn id="31" dur="500"/>
                                        <p:tgtEl>
                                          <p:spTgt spid="137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fill="hold" grpId="7" nodeType="clickEffect">
                                  <p:stCondLst>
                                    <p:cond delay="0"/>
                                  </p:stCondLst>
                                  <p:iterate>
                                    <p:tmAbs val="0"/>
                                  </p:iterate>
                                  <p:childTnLst>
                                    <p:set>
                                      <p:cBhvr>
                                        <p:cTn id="35" fill="hold"/>
                                        <p:tgtEl>
                                          <p:spTgt spid="1377"/>
                                        </p:tgtEl>
                                        <p:attrNameLst>
                                          <p:attrName>style.visibility</p:attrName>
                                        </p:attrNameLst>
                                      </p:cBhvr>
                                      <p:to>
                                        <p:strVal val="visible"/>
                                      </p:to>
                                    </p:set>
                                    <p:animEffect transition="in" filter="fade">
                                      <p:cBhvr>
                                        <p:cTn id="36" dur="500"/>
                                        <p:tgtEl>
                                          <p:spTgt spid="137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fill="hold" grpId="8" nodeType="clickEffect">
                                  <p:stCondLst>
                                    <p:cond delay="0"/>
                                  </p:stCondLst>
                                  <p:iterate>
                                    <p:tmAbs val="0"/>
                                  </p:iterate>
                                  <p:childTnLst>
                                    <p:set>
                                      <p:cBhvr>
                                        <p:cTn id="40" fill="hold"/>
                                        <p:tgtEl>
                                          <p:spTgt spid="1378"/>
                                        </p:tgtEl>
                                        <p:attrNameLst>
                                          <p:attrName>style.visibility</p:attrName>
                                        </p:attrNameLst>
                                      </p:cBhvr>
                                      <p:to>
                                        <p:strVal val="visible"/>
                                      </p:to>
                                    </p:set>
                                    <p:animEffect transition="in" filter="fade">
                                      <p:cBhvr>
                                        <p:cTn id="41" dur="500"/>
                                        <p:tgtEl>
                                          <p:spTgt spid="13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8" grpId="2" animBg="1" advAuto="0"/>
      <p:bldP spid="1369" grpId="4" animBg="1" advAuto="0"/>
      <p:bldP spid="1370" grpId="3" animBg="1" advAuto="0"/>
      <p:bldP spid="1371" grpId="5" animBg="1" advAuto="0"/>
      <p:bldP spid="1372" grpId="6" animBg="1" advAuto="0"/>
      <p:bldP spid="1376" grpId="1" animBg="1" advAuto="0"/>
      <p:bldP spid="1377" grpId="7" animBg="1" advAuto="0"/>
      <p:bldP spid="1378" grpId="8" animBg="1" advAuto="0"/>
    </p:bldLst>
  </p:timing>
</p:sld>
</file>

<file path=ppt/slides/slide10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382" name="Group 22"/>
          <p:cNvGrpSpPr/>
          <p:nvPr/>
        </p:nvGrpSpPr>
        <p:grpSpPr>
          <a:xfrm>
            <a:off x="3619" y="-1"/>
            <a:ext cx="3163580" cy="530762"/>
            <a:chOff x="0" y="0"/>
            <a:chExt cx="3163579" cy="530760"/>
          </a:xfrm>
        </p:grpSpPr>
        <p:sp>
          <p:nvSpPr>
            <p:cNvPr id="1380"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381"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383" name="object 9"/>
          <p:cNvSpPr txBox="1"/>
          <p:nvPr/>
        </p:nvSpPr>
        <p:spPr>
          <a:xfrm>
            <a:off x="750796" y="35184"/>
            <a:ext cx="2394797" cy="345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293216">
              <a:defRPr sz="2400" b="1">
                <a:solidFill>
                  <a:srgbClr val="FFFFFF"/>
                </a:solidFill>
                <a:latin typeface="Arial"/>
                <a:ea typeface="Arial"/>
                <a:cs typeface="Arial"/>
                <a:sym typeface="Arial"/>
              </a:defRPr>
            </a:pPr>
            <a:r>
              <a:t> </a:t>
            </a:r>
            <a:r>
              <a:rPr sz="2200" spc="-3"/>
              <a:t>TypeCasting</a:t>
            </a:r>
            <a:r>
              <a:rPr sz="2200"/>
              <a:t> </a:t>
            </a:r>
          </a:p>
        </p:txBody>
      </p:sp>
      <p:grpSp>
        <p:nvGrpSpPr>
          <p:cNvPr id="1386" name="Group 31"/>
          <p:cNvGrpSpPr/>
          <p:nvPr/>
        </p:nvGrpSpPr>
        <p:grpSpPr>
          <a:xfrm>
            <a:off x="10355320" y="5908440"/>
            <a:ext cx="1810866" cy="603236"/>
            <a:chOff x="0" y="0"/>
            <a:chExt cx="1810864" cy="603234"/>
          </a:xfrm>
        </p:grpSpPr>
        <p:pic>
          <p:nvPicPr>
            <p:cNvPr id="1384" name="Picture 33" descr="Picture 33"/>
            <p:cNvPicPr>
              <a:picLocks noChangeAspect="1"/>
            </p:cNvPicPr>
            <p:nvPr/>
          </p:nvPicPr>
          <p:blipFill>
            <a:blip r:embed="rId2">
              <a:extLst/>
            </a:blip>
            <a:stretch>
              <a:fillRect/>
            </a:stretch>
          </p:blipFill>
          <p:spPr>
            <a:xfrm>
              <a:off x="261807" y="0"/>
              <a:ext cx="1287250" cy="603235"/>
            </a:xfrm>
            <a:prstGeom prst="rect">
              <a:avLst/>
            </a:prstGeom>
            <a:ln w="12700" cap="flat">
              <a:noFill/>
              <a:miter lim="400000"/>
            </a:ln>
            <a:effectLst/>
          </p:spPr>
        </p:pic>
        <p:sp>
          <p:nvSpPr>
            <p:cNvPr id="1385"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387" name="Rectangle 1"/>
          <p:cNvSpPr txBox="1"/>
          <p:nvPr/>
        </p:nvSpPr>
        <p:spPr>
          <a:xfrm>
            <a:off x="406985" y="576853"/>
            <a:ext cx="9403911"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Converting one object reference type to another object reference type is called as Derived casting.</a:t>
            </a:r>
          </a:p>
        </p:txBody>
      </p:sp>
      <p:sp>
        <p:nvSpPr>
          <p:cNvPr id="1388" name="Rectangle 11"/>
          <p:cNvSpPr txBox="1"/>
          <p:nvPr/>
        </p:nvSpPr>
        <p:spPr>
          <a:xfrm>
            <a:off x="388910" y="2338246"/>
            <a:ext cx="10019421"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Converting subclass object reference to superclass object reference is called Upcasting</a:t>
            </a:r>
          </a:p>
        </p:txBody>
      </p:sp>
      <p:sp>
        <p:nvSpPr>
          <p:cNvPr id="1389" name="Rectangle 12"/>
          <p:cNvSpPr txBox="1"/>
          <p:nvPr/>
        </p:nvSpPr>
        <p:spPr>
          <a:xfrm>
            <a:off x="388909" y="964492"/>
            <a:ext cx="10198897" cy="12187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R="3257" indent="12700" defTabSz="293216">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Derived casting is of 2 types</a:t>
            </a:r>
          </a:p>
          <a:p>
            <a:pPr marR="3257" indent="12700" defTabSz="293216">
              <a:defRPr sz="2000" spc="-3">
                <a:solidFill>
                  <a:srgbClr val="231F20"/>
                </a:solidFill>
                <a:latin typeface="Arial"/>
                <a:ea typeface="Arial"/>
                <a:cs typeface="Arial"/>
                <a:sym typeface="Arial"/>
              </a:defRPr>
            </a:pPr>
            <a:r>
              <a:t>         1. Upcasting</a:t>
            </a:r>
          </a:p>
          <a:p>
            <a:pPr marR="3257" indent="12700" defTabSz="293216">
              <a:defRPr sz="2000" spc="-3">
                <a:solidFill>
                  <a:srgbClr val="231F20"/>
                </a:solidFill>
                <a:latin typeface="Arial"/>
                <a:ea typeface="Arial"/>
                <a:cs typeface="Arial"/>
                <a:sym typeface="Arial"/>
              </a:defRPr>
            </a:pPr>
            <a:r>
              <a:t>         2. Downcasting</a:t>
            </a:r>
          </a:p>
        </p:txBody>
      </p:sp>
      <p:sp>
        <p:nvSpPr>
          <p:cNvPr id="1390" name="Rectangle 14"/>
          <p:cNvSpPr txBox="1"/>
          <p:nvPr/>
        </p:nvSpPr>
        <p:spPr>
          <a:xfrm>
            <a:off x="388908" y="3053606"/>
            <a:ext cx="10198897" cy="6345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Upcasting is achieved by storing the address of subclass object into superclass reference variable</a:t>
            </a:r>
          </a:p>
        </p:txBody>
      </p:sp>
      <p:sp>
        <p:nvSpPr>
          <p:cNvPr id="1391" name="Rectangle 17"/>
          <p:cNvSpPr txBox="1"/>
          <p:nvPr/>
        </p:nvSpPr>
        <p:spPr>
          <a:xfrm>
            <a:off x="388908" y="3724291"/>
            <a:ext cx="10198897"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Any superclass reference variable pointing to subclass object is called as Upcasted reference. </a:t>
            </a:r>
          </a:p>
        </p:txBody>
      </p:sp>
      <p:sp>
        <p:nvSpPr>
          <p:cNvPr id="1392" name="Rectangle 2"/>
          <p:cNvSpPr txBox="1"/>
          <p:nvPr/>
        </p:nvSpPr>
        <p:spPr>
          <a:xfrm>
            <a:off x="396383" y="4429987"/>
            <a:ext cx="10975893"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Using an Upcasted reference we can access only properties of superclass in the subclass object and it is impossible to access subclass properties.</a:t>
            </a:r>
          </a:p>
        </p:txBody>
      </p:sp>
      <p:sp>
        <p:nvSpPr>
          <p:cNvPr id="1393" name="Rectangle 15"/>
          <p:cNvSpPr txBox="1"/>
          <p:nvPr/>
        </p:nvSpPr>
        <p:spPr>
          <a:xfrm>
            <a:off x="407440" y="5105530"/>
            <a:ext cx="9283444"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Converting Upcasted object reference back to subclass object reference is called Downcasting.</a:t>
            </a:r>
          </a:p>
        </p:txBody>
      </p:sp>
      <p:sp>
        <p:nvSpPr>
          <p:cNvPr id="1394" name="Rectangle 16"/>
          <p:cNvSpPr txBox="1"/>
          <p:nvPr/>
        </p:nvSpPr>
        <p:spPr>
          <a:xfrm>
            <a:off x="399960" y="5816074"/>
            <a:ext cx="9283443"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Using an Downcasted reference we can access properties of superclass and subclass.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383"/>
                                        </p:tgtEl>
                                        <p:attrNameLst>
                                          <p:attrName>style.visibility</p:attrName>
                                        </p:attrNameLst>
                                      </p:cBhvr>
                                      <p:to>
                                        <p:strVal val="visible"/>
                                      </p:to>
                                    </p:set>
                                    <p:animEffect transition="in" filter="fade">
                                      <p:cBhvr>
                                        <p:cTn id="7" dur="500"/>
                                        <p:tgtEl>
                                          <p:spTgt spid="1383"/>
                                        </p:tgtEl>
                                      </p:cBhvr>
                                    </p:animEffect>
                                  </p:childTnLst>
                                </p:cTn>
                              </p:par>
                            </p:childTnLst>
                          </p:cTn>
                        </p:par>
                        <p:par>
                          <p:cTn id="8" fill="hold">
                            <p:stCondLst>
                              <p:cond delay="500"/>
                            </p:stCondLst>
                            <p:childTnLst>
                              <p:par>
                                <p:cTn id="9" presetID="10" presetClass="entr" fill="hold" grpId="2" nodeType="afterEffect">
                                  <p:stCondLst>
                                    <p:cond delay="0"/>
                                  </p:stCondLst>
                                  <p:iterate>
                                    <p:tmAbs val="0"/>
                                  </p:iterate>
                                  <p:childTnLst>
                                    <p:set>
                                      <p:cBhvr>
                                        <p:cTn id="10" fill="hold"/>
                                        <p:tgtEl>
                                          <p:spTgt spid="1382"/>
                                        </p:tgtEl>
                                        <p:attrNameLst>
                                          <p:attrName>style.visibility</p:attrName>
                                        </p:attrNameLst>
                                      </p:cBhvr>
                                      <p:to>
                                        <p:strVal val="visible"/>
                                      </p:to>
                                    </p:set>
                                    <p:animEffect transition="in" filter="fade">
                                      <p:cBhvr>
                                        <p:cTn id="11" dur="500"/>
                                        <p:tgtEl>
                                          <p:spTgt spid="138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fill="hold" grpId="3" nodeType="clickEffect">
                                  <p:stCondLst>
                                    <p:cond delay="0"/>
                                  </p:stCondLst>
                                  <p:iterate>
                                    <p:tmAbs val="0"/>
                                  </p:iterate>
                                  <p:childTnLst>
                                    <p:set>
                                      <p:cBhvr>
                                        <p:cTn id="15" fill="hold"/>
                                        <p:tgtEl>
                                          <p:spTgt spid="1387"/>
                                        </p:tgtEl>
                                        <p:attrNameLst>
                                          <p:attrName>style.visibility</p:attrName>
                                        </p:attrNameLst>
                                      </p:cBhvr>
                                      <p:to>
                                        <p:strVal val="visible"/>
                                      </p:to>
                                    </p:set>
                                    <p:animEffect transition="in" filter="fade">
                                      <p:cBhvr>
                                        <p:cTn id="16" dur="500"/>
                                        <p:tgtEl>
                                          <p:spTgt spid="138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fill="hold" grpId="4" nodeType="clickEffect">
                                  <p:stCondLst>
                                    <p:cond delay="0"/>
                                  </p:stCondLst>
                                  <p:iterate>
                                    <p:tmAbs val="0"/>
                                  </p:iterate>
                                  <p:childTnLst>
                                    <p:set>
                                      <p:cBhvr>
                                        <p:cTn id="20" fill="hold"/>
                                        <p:tgtEl>
                                          <p:spTgt spid="1389"/>
                                        </p:tgtEl>
                                        <p:attrNameLst>
                                          <p:attrName>style.visibility</p:attrName>
                                        </p:attrNameLst>
                                      </p:cBhvr>
                                      <p:to>
                                        <p:strVal val="visible"/>
                                      </p:to>
                                    </p:set>
                                    <p:animEffect transition="in" filter="fade">
                                      <p:cBhvr>
                                        <p:cTn id="21" dur="500"/>
                                        <p:tgtEl>
                                          <p:spTgt spid="138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fill="hold" grpId="5" nodeType="clickEffect">
                                  <p:stCondLst>
                                    <p:cond delay="0"/>
                                  </p:stCondLst>
                                  <p:iterate>
                                    <p:tmAbs val="0"/>
                                  </p:iterate>
                                  <p:childTnLst>
                                    <p:set>
                                      <p:cBhvr>
                                        <p:cTn id="25" fill="hold"/>
                                        <p:tgtEl>
                                          <p:spTgt spid="1388"/>
                                        </p:tgtEl>
                                        <p:attrNameLst>
                                          <p:attrName>style.visibility</p:attrName>
                                        </p:attrNameLst>
                                      </p:cBhvr>
                                      <p:to>
                                        <p:strVal val="visible"/>
                                      </p:to>
                                    </p:set>
                                    <p:animEffect transition="in" filter="fade">
                                      <p:cBhvr>
                                        <p:cTn id="26" dur="500"/>
                                        <p:tgtEl>
                                          <p:spTgt spid="138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fill="hold" grpId="6" nodeType="clickEffect">
                                  <p:stCondLst>
                                    <p:cond delay="0"/>
                                  </p:stCondLst>
                                  <p:iterate>
                                    <p:tmAbs val="0"/>
                                  </p:iterate>
                                  <p:childTnLst>
                                    <p:set>
                                      <p:cBhvr>
                                        <p:cTn id="30" fill="hold"/>
                                        <p:tgtEl>
                                          <p:spTgt spid="1390"/>
                                        </p:tgtEl>
                                        <p:attrNameLst>
                                          <p:attrName>style.visibility</p:attrName>
                                        </p:attrNameLst>
                                      </p:cBhvr>
                                      <p:to>
                                        <p:strVal val="visible"/>
                                      </p:to>
                                    </p:set>
                                    <p:animEffect transition="in" filter="fade">
                                      <p:cBhvr>
                                        <p:cTn id="31" dur="500"/>
                                        <p:tgtEl>
                                          <p:spTgt spid="139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fill="hold" grpId="7" nodeType="clickEffect">
                                  <p:stCondLst>
                                    <p:cond delay="0"/>
                                  </p:stCondLst>
                                  <p:iterate>
                                    <p:tmAbs val="0"/>
                                  </p:iterate>
                                  <p:childTnLst>
                                    <p:set>
                                      <p:cBhvr>
                                        <p:cTn id="35" fill="hold"/>
                                        <p:tgtEl>
                                          <p:spTgt spid="1391"/>
                                        </p:tgtEl>
                                        <p:attrNameLst>
                                          <p:attrName>style.visibility</p:attrName>
                                        </p:attrNameLst>
                                      </p:cBhvr>
                                      <p:to>
                                        <p:strVal val="visible"/>
                                      </p:to>
                                    </p:set>
                                    <p:animEffect transition="in" filter="fade">
                                      <p:cBhvr>
                                        <p:cTn id="36" dur="500"/>
                                        <p:tgtEl>
                                          <p:spTgt spid="1391"/>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fill="hold" grpId="8" nodeType="clickEffect">
                                  <p:stCondLst>
                                    <p:cond delay="0"/>
                                  </p:stCondLst>
                                  <p:iterate>
                                    <p:tmAbs val="0"/>
                                  </p:iterate>
                                  <p:childTnLst>
                                    <p:set>
                                      <p:cBhvr>
                                        <p:cTn id="40" fill="hold"/>
                                        <p:tgtEl>
                                          <p:spTgt spid="1392"/>
                                        </p:tgtEl>
                                        <p:attrNameLst>
                                          <p:attrName>style.visibility</p:attrName>
                                        </p:attrNameLst>
                                      </p:cBhvr>
                                      <p:to>
                                        <p:strVal val="visible"/>
                                      </p:to>
                                    </p:set>
                                    <p:animEffect transition="in" filter="fade">
                                      <p:cBhvr>
                                        <p:cTn id="41" dur="500"/>
                                        <p:tgtEl>
                                          <p:spTgt spid="1392"/>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fill="hold" grpId="9" nodeType="clickEffect">
                                  <p:stCondLst>
                                    <p:cond delay="0"/>
                                  </p:stCondLst>
                                  <p:iterate>
                                    <p:tmAbs val="0"/>
                                  </p:iterate>
                                  <p:childTnLst>
                                    <p:set>
                                      <p:cBhvr>
                                        <p:cTn id="45" fill="hold"/>
                                        <p:tgtEl>
                                          <p:spTgt spid="1393"/>
                                        </p:tgtEl>
                                        <p:attrNameLst>
                                          <p:attrName>style.visibility</p:attrName>
                                        </p:attrNameLst>
                                      </p:cBhvr>
                                      <p:to>
                                        <p:strVal val="visible"/>
                                      </p:to>
                                    </p:set>
                                    <p:animEffect transition="in" filter="fade">
                                      <p:cBhvr>
                                        <p:cTn id="46" dur="500"/>
                                        <p:tgtEl>
                                          <p:spTgt spid="1393"/>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fill="hold" grpId="10" nodeType="clickEffect">
                                  <p:stCondLst>
                                    <p:cond delay="0"/>
                                  </p:stCondLst>
                                  <p:iterate>
                                    <p:tmAbs val="0"/>
                                  </p:iterate>
                                  <p:childTnLst>
                                    <p:set>
                                      <p:cBhvr>
                                        <p:cTn id="50" fill="hold"/>
                                        <p:tgtEl>
                                          <p:spTgt spid="1394"/>
                                        </p:tgtEl>
                                        <p:attrNameLst>
                                          <p:attrName>style.visibility</p:attrName>
                                        </p:attrNameLst>
                                      </p:cBhvr>
                                      <p:to>
                                        <p:strVal val="visible"/>
                                      </p:to>
                                    </p:set>
                                    <p:animEffect transition="in" filter="fade">
                                      <p:cBhvr>
                                        <p:cTn id="51" dur="500"/>
                                        <p:tgtEl>
                                          <p:spTgt spid="13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 grpId="2" animBg="1" advAuto="0"/>
      <p:bldP spid="1383" grpId="1" animBg="1" advAuto="0"/>
      <p:bldP spid="1387" grpId="3" animBg="1" advAuto="0"/>
      <p:bldP spid="1388" grpId="5" animBg="1" advAuto="0"/>
      <p:bldP spid="1389" grpId="4" animBg="1" advAuto="0"/>
      <p:bldP spid="1390" grpId="6" animBg="1" advAuto="0"/>
      <p:bldP spid="1391" grpId="7" animBg="1" advAuto="0"/>
      <p:bldP spid="1392" grpId="8" animBg="1" advAuto="0"/>
      <p:bldP spid="1393" grpId="9" animBg="1" advAuto="0"/>
      <p:bldP spid="1394" grpId="10" animBg="1" advAuto="0"/>
    </p:bldLst>
  </p:timing>
</p:sld>
</file>

<file path=ppt/slides/slide10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398" name="Group 22"/>
          <p:cNvGrpSpPr/>
          <p:nvPr/>
        </p:nvGrpSpPr>
        <p:grpSpPr>
          <a:xfrm>
            <a:off x="3619" y="-1"/>
            <a:ext cx="3163580" cy="530762"/>
            <a:chOff x="0" y="0"/>
            <a:chExt cx="3163579" cy="530760"/>
          </a:xfrm>
        </p:grpSpPr>
        <p:sp>
          <p:nvSpPr>
            <p:cNvPr id="1396"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397"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399" name="object 9"/>
          <p:cNvSpPr txBox="1"/>
          <p:nvPr/>
        </p:nvSpPr>
        <p:spPr>
          <a:xfrm>
            <a:off x="750796" y="35184"/>
            <a:ext cx="2394797" cy="345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293216">
              <a:defRPr sz="2400" b="1">
                <a:solidFill>
                  <a:srgbClr val="FFFFFF"/>
                </a:solidFill>
                <a:latin typeface="Arial"/>
                <a:ea typeface="Arial"/>
                <a:cs typeface="Arial"/>
                <a:sym typeface="Arial"/>
              </a:defRPr>
            </a:pPr>
            <a:r>
              <a:t> </a:t>
            </a:r>
            <a:r>
              <a:rPr sz="2200" spc="-3"/>
              <a:t>TypeCasting</a:t>
            </a:r>
            <a:r>
              <a:rPr sz="2200"/>
              <a:t> </a:t>
            </a:r>
          </a:p>
        </p:txBody>
      </p:sp>
      <p:grpSp>
        <p:nvGrpSpPr>
          <p:cNvPr id="1402" name="Group 31"/>
          <p:cNvGrpSpPr/>
          <p:nvPr/>
        </p:nvGrpSpPr>
        <p:grpSpPr>
          <a:xfrm>
            <a:off x="10355320" y="5908440"/>
            <a:ext cx="1810866" cy="603236"/>
            <a:chOff x="0" y="0"/>
            <a:chExt cx="1810864" cy="603234"/>
          </a:xfrm>
        </p:grpSpPr>
        <p:pic>
          <p:nvPicPr>
            <p:cNvPr id="1400" name="Picture 33" descr="Picture 33"/>
            <p:cNvPicPr>
              <a:picLocks noChangeAspect="1"/>
            </p:cNvPicPr>
            <p:nvPr/>
          </p:nvPicPr>
          <p:blipFill>
            <a:blip r:embed="rId2">
              <a:extLst/>
            </a:blip>
            <a:stretch>
              <a:fillRect/>
            </a:stretch>
          </p:blipFill>
          <p:spPr>
            <a:xfrm>
              <a:off x="261807" y="0"/>
              <a:ext cx="1287250" cy="603235"/>
            </a:xfrm>
            <a:prstGeom prst="rect">
              <a:avLst/>
            </a:prstGeom>
            <a:ln w="12700" cap="flat">
              <a:noFill/>
              <a:miter lim="400000"/>
            </a:ln>
            <a:effectLst/>
          </p:spPr>
        </p:pic>
        <p:sp>
          <p:nvSpPr>
            <p:cNvPr id="1401"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403" name="Rectangle 1"/>
          <p:cNvSpPr txBox="1"/>
          <p:nvPr/>
        </p:nvSpPr>
        <p:spPr>
          <a:xfrm>
            <a:off x="406985" y="754653"/>
            <a:ext cx="9403911" cy="3424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NOTE : INHERITANCE IS MANDATORY FOR DERIVED CASTING</a:t>
            </a:r>
          </a:p>
        </p:txBody>
      </p:sp>
      <p:sp>
        <p:nvSpPr>
          <p:cNvPr id="1404" name="Rectangle 11"/>
          <p:cNvSpPr txBox="1"/>
          <p:nvPr/>
        </p:nvSpPr>
        <p:spPr>
          <a:xfrm>
            <a:off x="388908" y="1653700"/>
            <a:ext cx="11414184"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Whenever we try downcast an upcasted reference to a different class reference which do not contains the properties of given object, then jvm will throw ClassCastException</a:t>
            </a:r>
          </a:p>
        </p:txBody>
      </p:sp>
      <p:sp>
        <p:nvSpPr>
          <p:cNvPr id="1405" name="Rectangle 12"/>
          <p:cNvSpPr txBox="1"/>
          <p:nvPr/>
        </p:nvSpPr>
        <p:spPr>
          <a:xfrm>
            <a:off x="388909" y="913692"/>
            <a:ext cx="10198897" cy="9901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R="3257" indent="12700" defTabSz="293216">
              <a:defRPr sz="2000" spc="-3">
                <a:solidFill>
                  <a:srgbClr val="231F20"/>
                </a:solidFill>
                <a:latin typeface="Arial"/>
                <a:ea typeface="Arial"/>
                <a:cs typeface="Arial"/>
                <a:sym typeface="Arial"/>
              </a:defRPr>
            </a:pPr>
            <a:endParaRPr/>
          </a:p>
          <a:p>
            <a:pPr marL="355600" marR="3257" indent="-342900" defTabSz="293216">
              <a:buSzPct val="100000"/>
              <a:buFont typeface="Arial"/>
              <a:buChar char="•"/>
              <a:defRPr sz="2400" b="1" spc="-3">
                <a:solidFill>
                  <a:srgbClr val="231F20"/>
                </a:solidFill>
                <a:latin typeface="Arial"/>
                <a:ea typeface="Arial"/>
                <a:cs typeface="Arial"/>
                <a:sym typeface="Arial"/>
              </a:defRPr>
            </a:pPr>
            <a:r>
              <a:t>what is ClassCastException?</a:t>
            </a:r>
          </a:p>
        </p:txBody>
      </p:sp>
      <p:sp>
        <p:nvSpPr>
          <p:cNvPr id="1406" name="Rectangle 14"/>
          <p:cNvSpPr txBox="1"/>
          <p:nvPr/>
        </p:nvSpPr>
        <p:spPr>
          <a:xfrm>
            <a:off x="396383" y="2559613"/>
            <a:ext cx="11399234"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If a method is having Superclass reference argument then for the same method we can pass all of its  Subclass references compared to given method argument</a:t>
            </a:r>
          </a:p>
        </p:txBody>
      </p:sp>
      <p:sp>
        <p:nvSpPr>
          <p:cNvPr id="1407" name="Rectangle 17"/>
          <p:cNvSpPr txBox="1"/>
          <p:nvPr/>
        </p:nvSpPr>
        <p:spPr>
          <a:xfrm>
            <a:off x="388908" y="3371067"/>
            <a:ext cx="11414183" cy="9266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r>
              <a:t>If there are 2 overloaded methods one with Super class reference argument and other with Subclass reference argument, if you pass Subclass reference and call the method , compiler</a:t>
            </a:r>
          </a:p>
          <a:p>
            <a:pPr marR="3257" indent="12700" defTabSz="293216">
              <a:defRPr sz="2000" spc="-3">
                <a:solidFill>
                  <a:srgbClr val="231F20"/>
                </a:solidFill>
                <a:latin typeface="Arial"/>
                <a:ea typeface="Arial"/>
                <a:cs typeface="Arial"/>
                <a:sym typeface="Arial"/>
              </a:defRPr>
            </a:pPr>
            <a:r>
              <a:t>       will always choose method with Subclass reference argument</a:t>
            </a:r>
          </a:p>
        </p:txBody>
      </p:sp>
      <p:sp>
        <p:nvSpPr>
          <p:cNvPr id="1408" name="Rectangle 15"/>
          <p:cNvSpPr txBox="1"/>
          <p:nvPr/>
        </p:nvSpPr>
        <p:spPr>
          <a:xfrm>
            <a:off x="396383" y="4559819"/>
            <a:ext cx="11670320"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r>
              <a:rPr b="1">
                <a:solidFill>
                  <a:srgbClr val="0433FF"/>
                </a:solidFill>
              </a:rPr>
              <a:t>instanceof</a:t>
            </a:r>
            <a:r>
              <a:t> operator compares given object reference with the given class returns true if it contains the given class properties else it returns false..</a:t>
            </a:r>
          </a:p>
        </p:txBody>
      </p:sp>
      <p:sp>
        <p:nvSpPr>
          <p:cNvPr id="1409" name="Rectangle 16"/>
          <p:cNvSpPr txBox="1"/>
          <p:nvPr/>
        </p:nvSpPr>
        <p:spPr>
          <a:xfrm>
            <a:off x="406985" y="5447177"/>
            <a:ext cx="11378029"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b="1" spc="-3">
                <a:solidFill>
                  <a:srgbClr val="231F20"/>
                </a:solidFill>
                <a:latin typeface="Arial"/>
                <a:ea typeface="Arial"/>
                <a:cs typeface="Arial"/>
                <a:sym typeface="Arial"/>
              </a:defRPr>
            </a:lvl1pPr>
          </a:lstStyle>
          <a:p>
            <a:r>
              <a:t>*** If you want to access Parent class properties which is common to all Sub-class then, there is no need of performing any downcasting.</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399"/>
                                        </p:tgtEl>
                                        <p:attrNameLst>
                                          <p:attrName>style.visibility</p:attrName>
                                        </p:attrNameLst>
                                      </p:cBhvr>
                                      <p:to>
                                        <p:strVal val="visible"/>
                                      </p:to>
                                    </p:set>
                                    <p:animEffect transition="in" filter="fade">
                                      <p:cBhvr>
                                        <p:cTn id="7" dur="500"/>
                                        <p:tgtEl>
                                          <p:spTgt spid="1399"/>
                                        </p:tgtEl>
                                      </p:cBhvr>
                                    </p:animEffect>
                                  </p:childTnLst>
                                </p:cTn>
                              </p:par>
                            </p:childTnLst>
                          </p:cTn>
                        </p:par>
                        <p:par>
                          <p:cTn id="8" fill="hold">
                            <p:stCondLst>
                              <p:cond delay="500"/>
                            </p:stCondLst>
                            <p:childTnLst>
                              <p:par>
                                <p:cTn id="9" presetID="10" presetClass="entr" fill="hold" grpId="2" nodeType="afterEffect">
                                  <p:stCondLst>
                                    <p:cond delay="0"/>
                                  </p:stCondLst>
                                  <p:iterate>
                                    <p:tmAbs val="0"/>
                                  </p:iterate>
                                  <p:childTnLst>
                                    <p:set>
                                      <p:cBhvr>
                                        <p:cTn id="10" fill="hold"/>
                                        <p:tgtEl>
                                          <p:spTgt spid="1398"/>
                                        </p:tgtEl>
                                        <p:attrNameLst>
                                          <p:attrName>style.visibility</p:attrName>
                                        </p:attrNameLst>
                                      </p:cBhvr>
                                      <p:to>
                                        <p:strVal val="visible"/>
                                      </p:to>
                                    </p:set>
                                    <p:animEffect transition="in" filter="fade">
                                      <p:cBhvr>
                                        <p:cTn id="11" dur="500"/>
                                        <p:tgtEl>
                                          <p:spTgt spid="139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fill="hold" grpId="3" nodeType="clickEffect">
                                  <p:stCondLst>
                                    <p:cond delay="0"/>
                                  </p:stCondLst>
                                  <p:iterate>
                                    <p:tmAbs val="0"/>
                                  </p:iterate>
                                  <p:childTnLst>
                                    <p:set>
                                      <p:cBhvr>
                                        <p:cTn id="15" fill="hold"/>
                                        <p:tgtEl>
                                          <p:spTgt spid="1403"/>
                                        </p:tgtEl>
                                        <p:attrNameLst>
                                          <p:attrName>style.visibility</p:attrName>
                                        </p:attrNameLst>
                                      </p:cBhvr>
                                      <p:to>
                                        <p:strVal val="visible"/>
                                      </p:to>
                                    </p:set>
                                    <p:animEffect transition="in" filter="fade">
                                      <p:cBhvr>
                                        <p:cTn id="16" dur="500"/>
                                        <p:tgtEl>
                                          <p:spTgt spid="140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fill="hold" grpId="4" nodeType="clickEffect">
                                  <p:stCondLst>
                                    <p:cond delay="0"/>
                                  </p:stCondLst>
                                  <p:iterate>
                                    <p:tmAbs val="0"/>
                                  </p:iterate>
                                  <p:childTnLst>
                                    <p:set>
                                      <p:cBhvr>
                                        <p:cTn id="20" fill="hold"/>
                                        <p:tgtEl>
                                          <p:spTgt spid="1405"/>
                                        </p:tgtEl>
                                        <p:attrNameLst>
                                          <p:attrName>style.visibility</p:attrName>
                                        </p:attrNameLst>
                                      </p:cBhvr>
                                      <p:to>
                                        <p:strVal val="visible"/>
                                      </p:to>
                                    </p:set>
                                    <p:animEffect transition="in" filter="fade">
                                      <p:cBhvr>
                                        <p:cTn id="21" dur="500"/>
                                        <p:tgtEl>
                                          <p:spTgt spid="140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fill="hold" grpId="5" nodeType="clickEffect">
                                  <p:stCondLst>
                                    <p:cond delay="0"/>
                                  </p:stCondLst>
                                  <p:iterate>
                                    <p:tmAbs val="0"/>
                                  </p:iterate>
                                  <p:childTnLst>
                                    <p:set>
                                      <p:cBhvr>
                                        <p:cTn id="25" fill="hold"/>
                                        <p:tgtEl>
                                          <p:spTgt spid="1404"/>
                                        </p:tgtEl>
                                        <p:attrNameLst>
                                          <p:attrName>style.visibility</p:attrName>
                                        </p:attrNameLst>
                                      </p:cBhvr>
                                      <p:to>
                                        <p:strVal val="visible"/>
                                      </p:to>
                                    </p:set>
                                    <p:animEffect transition="in" filter="fade">
                                      <p:cBhvr>
                                        <p:cTn id="26" dur="500"/>
                                        <p:tgtEl>
                                          <p:spTgt spid="140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fill="hold" grpId="6" nodeType="clickEffect">
                                  <p:stCondLst>
                                    <p:cond delay="0"/>
                                  </p:stCondLst>
                                  <p:iterate>
                                    <p:tmAbs val="0"/>
                                  </p:iterate>
                                  <p:childTnLst>
                                    <p:set>
                                      <p:cBhvr>
                                        <p:cTn id="30" fill="hold"/>
                                        <p:tgtEl>
                                          <p:spTgt spid="1406"/>
                                        </p:tgtEl>
                                        <p:attrNameLst>
                                          <p:attrName>style.visibility</p:attrName>
                                        </p:attrNameLst>
                                      </p:cBhvr>
                                      <p:to>
                                        <p:strVal val="visible"/>
                                      </p:to>
                                    </p:set>
                                    <p:animEffect transition="in" filter="fade">
                                      <p:cBhvr>
                                        <p:cTn id="31" dur="500"/>
                                        <p:tgtEl>
                                          <p:spTgt spid="140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fill="hold" grpId="7" nodeType="clickEffect">
                                  <p:stCondLst>
                                    <p:cond delay="0"/>
                                  </p:stCondLst>
                                  <p:iterate>
                                    <p:tmAbs val="0"/>
                                  </p:iterate>
                                  <p:childTnLst>
                                    <p:set>
                                      <p:cBhvr>
                                        <p:cTn id="35" fill="hold"/>
                                        <p:tgtEl>
                                          <p:spTgt spid="1407"/>
                                        </p:tgtEl>
                                        <p:attrNameLst>
                                          <p:attrName>style.visibility</p:attrName>
                                        </p:attrNameLst>
                                      </p:cBhvr>
                                      <p:to>
                                        <p:strVal val="visible"/>
                                      </p:to>
                                    </p:set>
                                    <p:animEffect transition="in" filter="fade">
                                      <p:cBhvr>
                                        <p:cTn id="36" dur="500"/>
                                        <p:tgtEl>
                                          <p:spTgt spid="140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fill="hold" grpId="8" nodeType="clickEffect">
                                  <p:stCondLst>
                                    <p:cond delay="0"/>
                                  </p:stCondLst>
                                  <p:iterate>
                                    <p:tmAbs val="0"/>
                                  </p:iterate>
                                  <p:childTnLst>
                                    <p:set>
                                      <p:cBhvr>
                                        <p:cTn id="40" fill="hold"/>
                                        <p:tgtEl>
                                          <p:spTgt spid="1408"/>
                                        </p:tgtEl>
                                        <p:attrNameLst>
                                          <p:attrName>style.visibility</p:attrName>
                                        </p:attrNameLst>
                                      </p:cBhvr>
                                      <p:to>
                                        <p:strVal val="visible"/>
                                      </p:to>
                                    </p:set>
                                    <p:animEffect transition="in" filter="fade">
                                      <p:cBhvr>
                                        <p:cTn id="41" dur="500"/>
                                        <p:tgtEl>
                                          <p:spTgt spid="1408"/>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fill="hold" grpId="9" nodeType="clickEffect">
                                  <p:stCondLst>
                                    <p:cond delay="0"/>
                                  </p:stCondLst>
                                  <p:iterate>
                                    <p:tmAbs val="0"/>
                                  </p:iterate>
                                  <p:childTnLst>
                                    <p:set>
                                      <p:cBhvr>
                                        <p:cTn id="45" fill="hold"/>
                                        <p:tgtEl>
                                          <p:spTgt spid="1409"/>
                                        </p:tgtEl>
                                        <p:attrNameLst>
                                          <p:attrName>style.visibility</p:attrName>
                                        </p:attrNameLst>
                                      </p:cBhvr>
                                      <p:to>
                                        <p:strVal val="visible"/>
                                      </p:to>
                                    </p:set>
                                    <p:animEffect transition="in" filter="fade">
                                      <p:cBhvr>
                                        <p:cTn id="46" dur="500"/>
                                        <p:tgtEl>
                                          <p:spTgt spid="14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8" grpId="2" animBg="1" advAuto="0"/>
      <p:bldP spid="1399" grpId="1" animBg="1" advAuto="0"/>
      <p:bldP spid="1403" grpId="3" animBg="1" advAuto="0"/>
      <p:bldP spid="1404" grpId="5" animBg="1" advAuto="0"/>
      <p:bldP spid="1405" grpId="4" animBg="1" advAuto="0"/>
      <p:bldP spid="1406" grpId="6" animBg="1" advAuto="0"/>
      <p:bldP spid="1407" grpId="7" animBg="1" advAuto="0"/>
      <p:bldP spid="1408" grpId="8" animBg="1" advAuto="0"/>
      <p:bldP spid="1409" grpId="9" animBg="1" advAuto="0"/>
    </p:bldLst>
  </p:timing>
</p:sld>
</file>

<file path=ppt/slides/slide10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417" name="Group 23"/>
          <p:cNvGrpSpPr/>
          <p:nvPr/>
        </p:nvGrpSpPr>
        <p:grpSpPr>
          <a:xfrm>
            <a:off x="-4339" y="127784"/>
            <a:ext cx="12191888" cy="712722"/>
            <a:chOff x="0" y="0"/>
            <a:chExt cx="12191886" cy="712720"/>
          </a:xfrm>
        </p:grpSpPr>
        <p:sp>
          <p:nvSpPr>
            <p:cNvPr id="1411"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nvGrpSpPr>
            <p:cNvPr id="1414" name="object 3"/>
            <p:cNvGrpSpPr/>
            <p:nvPr/>
          </p:nvGrpSpPr>
          <p:grpSpPr>
            <a:xfrm>
              <a:off x="9139280" y="0"/>
              <a:ext cx="3052607" cy="712721"/>
              <a:chOff x="0" y="0"/>
              <a:chExt cx="3052606" cy="712720"/>
            </a:xfrm>
          </p:grpSpPr>
          <p:sp>
            <p:nvSpPr>
              <p:cNvPr id="1412" name="Rectangle"/>
              <p:cNvSpPr/>
              <p:nvPr/>
            </p:nvSpPr>
            <p:spPr>
              <a:xfrm>
                <a:off x="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413" name="f"/>
              <p:cNvSpPr txBox="1"/>
              <p:nvPr/>
            </p:nvSpPr>
            <p:spPr>
              <a:xfrm>
                <a:off x="0" y="0"/>
                <a:ext cx="3052607" cy="14783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defTabSz="293216">
                  <a:defRPr sz="1100">
                    <a:latin typeface="Arial"/>
                    <a:ea typeface="Arial"/>
                    <a:cs typeface="Arial"/>
                    <a:sym typeface="Arial"/>
                  </a:defRPr>
                </a:lvl1pPr>
              </a:lstStyle>
              <a:p>
                <a:r>
                  <a:t>f</a:t>
                </a:r>
              </a:p>
            </p:txBody>
          </p:sp>
        </p:grpSp>
        <p:sp>
          <p:nvSpPr>
            <p:cNvPr id="1415"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416"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418" name="object 5"/>
          <p:cNvSpPr txBox="1"/>
          <p:nvPr/>
        </p:nvSpPr>
        <p:spPr>
          <a:xfrm>
            <a:off x="2895073" y="226533"/>
            <a:ext cx="3324750" cy="5758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Trainer : Mr.Madhu sundar</a:t>
            </a:r>
          </a:p>
        </p:txBody>
      </p:sp>
      <p:sp>
        <p:nvSpPr>
          <p:cNvPr id="1419" name="object 7"/>
          <p:cNvSpPr txBox="1"/>
          <p:nvPr/>
        </p:nvSpPr>
        <p:spPr>
          <a:xfrm>
            <a:off x="9655492" y="202740"/>
            <a:ext cx="2009131"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t>Chapter: 11</a:t>
            </a:r>
          </a:p>
        </p:txBody>
      </p:sp>
      <p:sp>
        <p:nvSpPr>
          <p:cNvPr id="1420" name="object 18"/>
          <p:cNvSpPr txBox="1"/>
          <p:nvPr/>
        </p:nvSpPr>
        <p:spPr>
          <a:xfrm>
            <a:off x="881121" y="2508810"/>
            <a:ext cx="9928894" cy="6666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776615" marR="3257" indent="-764550" algn="ctr" defTabSz="293216">
              <a:defRPr sz="4600" spc="-3">
                <a:solidFill>
                  <a:srgbClr val="00318B"/>
                </a:solidFill>
                <a:latin typeface="Arial"/>
                <a:ea typeface="Arial"/>
                <a:cs typeface="Arial"/>
                <a:sym typeface="Arial"/>
              </a:defRPr>
            </a:lvl1pPr>
          </a:lstStyle>
          <a:p>
            <a:r>
              <a:t>Polymorphism </a:t>
            </a:r>
          </a:p>
        </p:txBody>
      </p:sp>
      <p:sp>
        <p:nvSpPr>
          <p:cNvPr id="1421" name="object 5"/>
          <p:cNvSpPr txBox="1"/>
          <p:nvPr/>
        </p:nvSpPr>
        <p:spPr>
          <a:xfrm>
            <a:off x="6178785" y="235559"/>
            <a:ext cx="3324750"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Subject : CORE JAVA</a:t>
            </a:r>
          </a:p>
        </p:txBody>
      </p:sp>
      <p:grpSp>
        <p:nvGrpSpPr>
          <p:cNvPr id="1424" name="Group 8"/>
          <p:cNvGrpSpPr/>
          <p:nvPr/>
        </p:nvGrpSpPr>
        <p:grpSpPr>
          <a:xfrm>
            <a:off x="3712345" y="3659232"/>
            <a:ext cx="4266446" cy="3180267"/>
            <a:chOff x="0" y="0"/>
            <a:chExt cx="4266445" cy="3180266"/>
          </a:xfrm>
        </p:grpSpPr>
        <p:sp>
          <p:nvSpPr>
            <p:cNvPr id="1422" name="Rectangle 11"/>
            <p:cNvSpPr txBox="1"/>
            <p:nvPr/>
          </p:nvSpPr>
          <p:spPr>
            <a:xfrm>
              <a:off x="0" y="1861516"/>
              <a:ext cx="4266446" cy="131875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noAutofit/>
            </a:bodyPr>
            <a:lstStyle>
              <a:lvl1pPr algn="ctr" defTabSz="293216">
                <a:defRPr sz="38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pic>
          <p:nvPicPr>
            <p:cNvPr id="1423" name="Picture 7" descr="Picture 7"/>
            <p:cNvPicPr>
              <a:picLocks noChangeAspect="1"/>
            </p:cNvPicPr>
            <p:nvPr/>
          </p:nvPicPr>
          <p:blipFill>
            <a:blip r:embed="rId2">
              <a:extLst/>
            </a:blip>
            <a:stretch>
              <a:fillRect/>
            </a:stretch>
          </p:blipFill>
          <p:spPr>
            <a:xfrm>
              <a:off x="89769" y="0"/>
              <a:ext cx="4081803" cy="2103535"/>
            </a:xfrm>
            <a:prstGeom prst="rect">
              <a:avLst/>
            </a:prstGeom>
            <a:ln w="12700" cap="flat">
              <a:noFill/>
              <a:miter lim="400000"/>
            </a:ln>
            <a:effectLst/>
          </p:spPr>
        </p:pic>
      </p:grpSp>
    </p:spTree>
  </p:cSld>
  <p:clrMapOvr>
    <a:masterClrMapping/>
  </p:clrMapOvr>
  <p:transition spd="med"/>
</p:sld>
</file>

<file path=ppt/slides/slide10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428" name="Group 22"/>
          <p:cNvGrpSpPr/>
          <p:nvPr/>
        </p:nvGrpSpPr>
        <p:grpSpPr>
          <a:xfrm>
            <a:off x="3619" y="-1"/>
            <a:ext cx="3163580" cy="530762"/>
            <a:chOff x="0" y="0"/>
            <a:chExt cx="3163579" cy="530760"/>
          </a:xfrm>
        </p:grpSpPr>
        <p:sp>
          <p:nvSpPr>
            <p:cNvPr id="1426"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427"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429" name="object 9"/>
          <p:cNvSpPr txBox="1"/>
          <p:nvPr/>
        </p:nvSpPr>
        <p:spPr>
          <a:xfrm>
            <a:off x="750796" y="35184"/>
            <a:ext cx="2394797" cy="345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293216">
              <a:defRPr sz="2400">
                <a:solidFill>
                  <a:srgbClr val="FFFFFF"/>
                </a:solidFill>
                <a:latin typeface="Arial"/>
                <a:ea typeface="Arial"/>
                <a:cs typeface="Arial"/>
                <a:sym typeface="Arial"/>
              </a:defRPr>
            </a:pPr>
            <a:r>
              <a:t> </a:t>
            </a:r>
            <a:r>
              <a:rPr sz="2200" b="1"/>
              <a:t>Polymorphism </a:t>
            </a:r>
          </a:p>
        </p:txBody>
      </p:sp>
      <p:grpSp>
        <p:nvGrpSpPr>
          <p:cNvPr id="1432" name="Group 31"/>
          <p:cNvGrpSpPr/>
          <p:nvPr/>
        </p:nvGrpSpPr>
        <p:grpSpPr>
          <a:xfrm>
            <a:off x="10355320" y="5908440"/>
            <a:ext cx="1810866" cy="603236"/>
            <a:chOff x="0" y="0"/>
            <a:chExt cx="1810864" cy="603234"/>
          </a:xfrm>
        </p:grpSpPr>
        <p:pic>
          <p:nvPicPr>
            <p:cNvPr id="1430" name="Picture 33" descr="Picture 33"/>
            <p:cNvPicPr>
              <a:picLocks noChangeAspect="1"/>
            </p:cNvPicPr>
            <p:nvPr/>
          </p:nvPicPr>
          <p:blipFill>
            <a:blip r:embed="rId2">
              <a:extLst/>
            </a:blip>
            <a:stretch>
              <a:fillRect/>
            </a:stretch>
          </p:blipFill>
          <p:spPr>
            <a:xfrm>
              <a:off x="261807" y="0"/>
              <a:ext cx="1287250" cy="603235"/>
            </a:xfrm>
            <a:prstGeom prst="rect">
              <a:avLst/>
            </a:prstGeom>
            <a:ln w="12700" cap="flat">
              <a:noFill/>
              <a:miter lim="400000"/>
            </a:ln>
            <a:effectLst/>
          </p:spPr>
        </p:pic>
        <p:sp>
          <p:nvSpPr>
            <p:cNvPr id="1431"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433" name="Rectangle 1"/>
          <p:cNvSpPr txBox="1"/>
          <p:nvPr/>
        </p:nvSpPr>
        <p:spPr>
          <a:xfrm>
            <a:off x="406985" y="754653"/>
            <a:ext cx="10558433" cy="3424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One entity showing different behaviors at different places is called Polymorphism</a:t>
            </a:r>
          </a:p>
        </p:txBody>
      </p:sp>
      <p:sp>
        <p:nvSpPr>
          <p:cNvPr id="1434" name="Rectangle 11"/>
          <p:cNvSpPr txBox="1"/>
          <p:nvPr/>
        </p:nvSpPr>
        <p:spPr>
          <a:xfrm>
            <a:off x="263204" y="3556351"/>
            <a:ext cx="10019421"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Binding the method declaration to method definition by the compiler at the compile time based on the arguments is called as compile time Polymorphism.</a:t>
            </a:r>
          </a:p>
        </p:txBody>
      </p:sp>
      <p:sp>
        <p:nvSpPr>
          <p:cNvPr id="1435" name="Rectangle 12"/>
          <p:cNvSpPr txBox="1"/>
          <p:nvPr/>
        </p:nvSpPr>
        <p:spPr>
          <a:xfrm>
            <a:off x="383043" y="1186952"/>
            <a:ext cx="10198897" cy="12187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R="3257" indent="12700" defTabSz="293216">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Polymorphism is of two types</a:t>
            </a:r>
          </a:p>
          <a:p>
            <a:pPr marR="3257" indent="12700" defTabSz="293216">
              <a:defRPr sz="2000" spc="-3">
                <a:solidFill>
                  <a:srgbClr val="231F20"/>
                </a:solidFill>
                <a:latin typeface="Arial"/>
                <a:ea typeface="Arial"/>
                <a:cs typeface="Arial"/>
                <a:sym typeface="Arial"/>
              </a:defRPr>
            </a:pPr>
            <a:r>
              <a:t>        1. Compile time Polymorphism</a:t>
            </a:r>
          </a:p>
          <a:p>
            <a:pPr marR="3257" indent="12700" defTabSz="293216">
              <a:defRPr sz="2000" spc="-3">
                <a:solidFill>
                  <a:srgbClr val="231F20"/>
                </a:solidFill>
                <a:latin typeface="Arial"/>
                <a:ea typeface="Arial"/>
                <a:cs typeface="Arial"/>
                <a:sym typeface="Arial"/>
              </a:defRPr>
            </a:pPr>
            <a:r>
              <a:t>        2. Runtime Polymorphism</a:t>
            </a:r>
          </a:p>
        </p:txBody>
      </p:sp>
      <p:sp>
        <p:nvSpPr>
          <p:cNvPr id="1436" name="Rectangle 14"/>
          <p:cNvSpPr txBox="1"/>
          <p:nvPr/>
        </p:nvSpPr>
        <p:spPr>
          <a:xfrm>
            <a:off x="277258" y="4320213"/>
            <a:ext cx="10198897" cy="3424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 Since the binding is done before the execution it is called as early binding.</a:t>
            </a:r>
          </a:p>
        </p:txBody>
      </p:sp>
      <p:sp>
        <p:nvSpPr>
          <p:cNvPr id="1437" name="Rectangle 13"/>
          <p:cNvSpPr txBox="1"/>
          <p:nvPr/>
        </p:nvSpPr>
        <p:spPr>
          <a:xfrm>
            <a:off x="277258" y="4885113"/>
            <a:ext cx="10198897"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Once the binding is done it cannot be changed at the Runtime and hence it is also called as Static Binding</a:t>
            </a:r>
          </a:p>
        </p:txBody>
      </p:sp>
      <p:grpSp>
        <p:nvGrpSpPr>
          <p:cNvPr id="1440" name="Group 15"/>
          <p:cNvGrpSpPr/>
          <p:nvPr/>
        </p:nvGrpSpPr>
        <p:grpSpPr>
          <a:xfrm>
            <a:off x="-327064" y="2758189"/>
            <a:ext cx="4355681" cy="669271"/>
            <a:chOff x="0" y="0"/>
            <a:chExt cx="4355679" cy="669270"/>
          </a:xfrm>
        </p:grpSpPr>
        <p:sp>
          <p:nvSpPr>
            <p:cNvPr id="1438" name="object 4"/>
            <p:cNvSpPr/>
            <p:nvPr/>
          </p:nvSpPr>
          <p:spPr>
            <a:xfrm>
              <a:off x="0" y="6"/>
              <a:ext cx="4076552" cy="669265"/>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439" name="object 5"/>
            <p:cNvSpPr/>
            <p:nvPr/>
          </p:nvSpPr>
          <p:spPr>
            <a:xfrm>
              <a:off x="3788083" y="0"/>
              <a:ext cx="567597" cy="66926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441" name="object 9"/>
          <p:cNvSpPr txBox="1"/>
          <p:nvPr/>
        </p:nvSpPr>
        <p:spPr>
          <a:xfrm>
            <a:off x="12789" y="2810408"/>
            <a:ext cx="4090654" cy="3210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293216">
              <a:defRPr sz="2200">
                <a:solidFill>
                  <a:srgbClr val="FFFFFF"/>
                </a:solidFill>
                <a:latin typeface="Arial"/>
                <a:ea typeface="Arial"/>
                <a:cs typeface="Arial"/>
                <a:sym typeface="Arial"/>
              </a:defRPr>
            </a:pPr>
            <a:r>
              <a:t> </a:t>
            </a:r>
            <a:r>
              <a:rPr sz="2000" b="1"/>
              <a:t>Compile Time Polymorphism </a:t>
            </a:r>
          </a:p>
        </p:txBody>
      </p:sp>
      <p:sp>
        <p:nvSpPr>
          <p:cNvPr id="1442" name="Rectangle 19"/>
          <p:cNvSpPr txBox="1"/>
          <p:nvPr/>
        </p:nvSpPr>
        <p:spPr>
          <a:xfrm>
            <a:off x="276541" y="5654888"/>
            <a:ext cx="10198897" cy="3424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Method Overloading is the best example for Compile time Polymorphism</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429"/>
                                        </p:tgtEl>
                                        <p:attrNameLst>
                                          <p:attrName>style.visibility</p:attrName>
                                        </p:attrNameLst>
                                      </p:cBhvr>
                                      <p:to>
                                        <p:strVal val="visible"/>
                                      </p:to>
                                    </p:set>
                                    <p:animEffect transition="in" filter="fade">
                                      <p:cBhvr>
                                        <p:cTn id="7" dur="500"/>
                                        <p:tgtEl>
                                          <p:spTgt spid="14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433"/>
                                        </p:tgtEl>
                                        <p:attrNameLst>
                                          <p:attrName>style.visibility</p:attrName>
                                        </p:attrNameLst>
                                      </p:cBhvr>
                                      <p:to>
                                        <p:strVal val="visible"/>
                                      </p:to>
                                    </p:set>
                                    <p:animEffect transition="in" filter="fade">
                                      <p:cBhvr>
                                        <p:cTn id="12" dur="500"/>
                                        <p:tgtEl>
                                          <p:spTgt spid="143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435"/>
                                        </p:tgtEl>
                                        <p:attrNameLst>
                                          <p:attrName>style.visibility</p:attrName>
                                        </p:attrNameLst>
                                      </p:cBhvr>
                                      <p:to>
                                        <p:strVal val="visible"/>
                                      </p:to>
                                    </p:set>
                                    <p:animEffect transition="in" filter="fade">
                                      <p:cBhvr>
                                        <p:cTn id="17" dur="500"/>
                                        <p:tgtEl>
                                          <p:spTgt spid="143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441"/>
                                        </p:tgtEl>
                                        <p:attrNameLst>
                                          <p:attrName>style.visibility</p:attrName>
                                        </p:attrNameLst>
                                      </p:cBhvr>
                                      <p:to>
                                        <p:strVal val="visible"/>
                                      </p:to>
                                    </p:set>
                                    <p:animEffect transition="in" filter="fade">
                                      <p:cBhvr>
                                        <p:cTn id="22" dur="500"/>
                                        <p:tgtEl>
                                          <p:spTgt spid="144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434"/>
                                        </p:tgtEl>
                                        <p:attrNameLst>
                                          <p:attrName>style.visibility</p:attrName>
                                        </p:attrNameLst>
                                      </p:cBhvr>
                                      <p:to>
                                        <p:strVal val="visible"/>
                                      </p:to>
                                    </p:set>
                                    <p:animEffect transition="in" filter="fade">
                                      <p:cBhvr>
                                        <p:cTn id="27" dur="500"/>
                                        <p:tgtEl>
                                          <p:spTgt spid="143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436"/>
                                        </p:tgtEl>
                                        <p:attrNameLst>
                                          <p:attrName>style.visibility</p:attrName>
                                        </p:attrNameLst>
                                      </p:cBhvr>
                                      <p:to>
                                        <p:strVal val="visible"/>
                                      </p:to>
                                    </p:set>
                                    <p:animEffect transition="in" filter="fade">
                                      <p:cBhvr>
                                        <p:cTn id="32" dur="500"/>
                                        <p:tgtEl>
                                          <p:spTgt spid="143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437"/>
                                        </p:tgtEl>
                                        <p:attrNameLst>
                                          <p:attrName>style.visibility</p:attrName>
                                        </p:attrNameLst>
                                      </p:cBhvr>
                                      <p:to>
                                        <p:strVal val="visible"/>
                                      </p:to>
                                    </p:set>
                                    <p:animEffect transition="in" filter="fade">
                                      <p:cBhvr>
                                        <p:cTn id="37" dur="500"/>
                                        <p:tgtEl>
                                          <p:spTgt spid="143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442"/>
                                        </p:tgtEl>
                                        <p:attrNameLst>
                                          <p:attrName>style.visibility</p:attrName>
                                        </p:attrNameLst>
                                      </p:cBhvr>
                                      <p:to>
                                        <p:strVal val="visible"/>
                                      </p:to>
                                    </p:set>
                                    <p:animEffect transition="in" filter="fade">
                                      <p:cBhvr>
                                        <p:cTn id="42" dur="500"/>
                                        <p:tgtEl>
                                          <p:spTgt spid="14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9" grpId="1" animBg="1" advAuto="0"/>
      <p:bldP spid="1433" grpId="2" animBg="1" advAuto="0"/>
      <p:bldP spid="1434" grpId="5" animBg="1" advAuto="0"/>
      <p:bldP spid="1435" grpId="3" animBg="1" advAuto="0"/>
      <p:bldP spid="1436" grpId="6" animBg="1" advAuto="0"/>
      <p:bldP spid="1437" grpId="7" animBg="1" advAuto="0"/>
      <p:bldP spid="1441" grpId="4" animBg="1" advAuto="0"/>
      <p:bldP spid="1442" grpId="8" animBg="1" advAuto="0"/>
    </p:bldLst>
  </p:timing>
</p:sld>
</file>

<file path=ppt/slides/slide10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446" name="Group 31"/>
          <p:cNvGrpSpPr/>
          <p:nvPr/>
        </p:nvGrpSpPr>
        <p:grpSpPr>
          <a:xfrm>
            <a:off x="10355320" y="5908440"/>
            <a:ext cx="1810866" cy="603236"/>
            <a:chOff x="0" y="0"/>
            <a:chExt cx="1810864" cy="603234"/>
          </a:xfrm>
        </p:grpSpPr>
        <p:pic>
          <p:nvPicPr>
            <p:cNvPr id="1444" name="Picture 33" descr="Picture 33"/>
            <p:cNvPicPr>
              <a:picLocks noChangeAspect="1"/>
            </p:cNvPicPr>
            <p:nvPr/>
          </p:nvPicPr>
          <p:blipFill>
            <a:blip r:embed="rId2">
              <a:extLst/>
            </a:blip>
            <a:stretch>
              <a:fillRect/>
            </a:stretch>
          </p:blipFill>
          <p:spPr>
            <a:xfrm>
              <a:off x="261807" y="0"/>
              <a:ext cx="1287250" cy="603235"/>
            </a:xfrm>
            <a:prstGeom prst="rect">
              <a:avLst/>
            </a:prstGeom>
            <a:ln w="12700" cap="flat">
              <a:noFill/>
              <a:miter lim="400000"/>
            </a:ln>
            <a:effectLst/>
          </p:spPr>
        </p:pic>
        <p:sp>
          <p:nvSpPr>
            <p:cNvPr id="1445"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447" name="Rectangle 1"/>
          <p:cNvSpPr txBox="1"/>
          <p:nvPr/>
        </p:nvSpPr>
        <p:spPr>
          <a:xfrm>
            <a:off x="406985" y="754653"/>
            <a:ext cx="10558433"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Binding the method declaration to method definition by the JVM at the run time based on the objects is called as run time Polymorphism</a:t>
            </a:r>
          </a:p>
        </p:txBody>
      </p:sp>
      <p:sp>
        <p:nvSpPr>
          <p:cNvPr id="1448" name="Rectangle 11"/>
          <p:cNvSpPr txBox="1"/>
          <p:nvPr/>
        </p:nvSpPr>
        <p:spPr>
          <a:xfrm>
            <a:off x="406985" y="2499357"/>
            <a:ext cx="10019421" cy="6345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Once the binding is done it can be changed at the Runtime and hence it is also called as dynamic Binding.</a:t>
            </a:r>
          </a:p>
        </p:txBody>
      </p:sp>
      <p:sp>
        <p:nvSpPr>
          <p:cNvPr id="1449" name="Rectangle 12"/>
          <p:cNvSpPr txBox="1"/>
          <p:nvPr/>
        </p:nvSpPr>
        <p:spPr>
          <a:xfrm>
            <a:off x="406985" y="1466404"/>
            <a:ext cx="10198897" cy="6345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R="3257" indent="12700" defTabSz="293216">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 Since the binding is done during the execution it is called as late binding</a:t>
            </a:r>
          </a:p>
        </p:txBody>
      </p:sp>
      <p:sp>
        <p:nvSpPr>
          <p:cNvPr id="1450" name="Rectangle 14"/>
          <p:cNvSpPr txBox="1"/>
          <p:nvPr/>
        </p:nvSpPr>
        <p:spPr>
          <a:xfrm>
            <a:off x="406985" y="3528569"/>
            <a:ext cx="10198897" cy="3424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Method Overriding is the best example for Run time Polymorphism</a:t>
            </a:r>
          </a:p>
        </p:txBody>
      </p:sp>
      <p:sp>
        <p:nvSpPr>
          <p:cNvPr id="1451" name="Rectangle 13"/>
          <p:cNvSpPr txBox="1"/>
          <p:nvPr/>
        </p:nvSpPr>
        <p:spPr>
          <a:xfrm>
            <a:off x="406985" y="4350517"/>
            <a:ext cx="10198897" cy="9266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69887" marR="3257" indent="-357187" defTabSz="293216">
              <a:buSzPct val="100000"/>
              <a:buFont typeface="Arial"/>
              <a:buChar char="•"/>
              <a:defRPr sz="2000" b="1" spc="-3">
                <a:solidFill>
                  <a:srgbClr val="231F20"/>
                </a:solidFill>
                <a:latin typeface="Arial"/>
                <a:ea typeface="Arial"/>
                <a:cs typeface="Arial"/>
                <a:sym typeface="Arial"/>
              </a:defRPr>
            </a:pPr>
            <a:r>
              <a:t>Golden java rule </a:t>
            </a:r>
          </a:p>
          <a:p>
            <a:pPr marL="369887" marR="3257" indent="-357187" defTabSz="293216">
              <a:buSzPct val="100000"/>
              <a:buFont typeface="Arial"/>
              <a:buChar char="•"/>
              <a:defRPr sz="2000" spc="-3">
                <a:solidFill>
                  <a:srgbClr val="231F20"/>
                </a:solidFill>
                <a:latin typeface="Arial"/>
                <a:ea typeface="Arial"/>
                <a:cs typeface="Arial"/>
                <a:sym typeface="Arial"/>
              </a:defRPr>
            </a:pPr>
            <a:r>
              <a:t>***** Using an upcasted reference if you call an overriden method then you always get the implementation of subclass.</a:t>
            </a:r>
          </a:p>
        </p:txBody>
      </p:sp>
      <p:grpSp>
        <p:nvGrpSpPr>
          <p:cNvPr id="1454" name="Group 15"/>
          <p:cNvGrpSpPr/>
          <p:nvPr/>
        </p:nvGrpSpPr>
        <p:grpSpPr>
          <a:xfrm>
            <a:off x="3619" y="-5095"/>
            <a:ext cx="3454241" cy="530761"/>
            <a:chOff x="0" y="0"/>
            <a:chExt cx="3454240" cy="530760"/>
          </a:xfrm>
        </p:grpSpPr>
        <p:sp>
          <p:nvSpPr>
            <p:cNvPr id="1452" name="object 4"/>
            <p:cNvSpPr/>
            <p:nvPr/>
          </p:nvSpPr>
          <p:spPr>
            <a:xfrm>
              <a:off x="0" y="4"/>
              <a:ext cx="3232880"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453" name="object 5"/>
            <p:cNvSpPr/>
            <p:nvPr/>
          </p:nvSpPr>
          <p:spPr>
            <a:xfrm>
              <a:off x="3004112" y="0"/>
              <a:ext cx="450129"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455" name="object 9"/>
          <p:cNvSpPr txBox="1"/>
          <p:nvPr/>
        </p:nvSpPr>
        <p:spPr>
          <a:xfrm>
            <a:off x="3619" y="135298"/>
            <a:ext cx="3362101" cy="3210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293216">
              <a:defRPr sz="2200">
                <a:solidFill>
                  <a:srgbClr val="FFFFFF"/>
                </a:solidFill>
                <a:latin typeface="Arial"/>
                <a:ea typeface="Arial"/>
                <a:cs typeface="Arial"/>
                <a:sym typeface="Arial"/>
              </a:defRPr>
            </a:pPr>
            <a:r>
              <a:t> </a:t>
            </a:r>
            <a:r>
              <a:rPr sz="2000" b="1"/>
              <a:t>Run Time Polymorphism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455"/>
                                        </p:tgtEl>
                                        <p:attrNameLst>
                                          <p:attrName>style.visibility</p:attrName>
                                        </p:attrNameLst>
                                      </p:cBhvr>
                                      <p:to>
                                        <p:strVal val="visible"/>
                                      </p:to>
                                    </p:set>
                                    <p:animEffect transition="in" filter="fade">
                                      <p:cBhvr>
                                        <p:cTn id="7" dur="500"/>
                                        <p:tgtEl>
                                          <p:spTgt spid="145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447"/>
                                        </p:tgtEl>
                                        <p:attrNameLst>
                                          <p:attrName>style.visibility</p:attrName>
                                        </p:attrNameLst>
                                      </p:cBhvr>
                                      <p:to>
                                        <p:strVal val="visible"/>
                                      </p:to>
                                    </p:set>
                                    <p:animEffect transition="in" filter="fade">
                                      <p:cBhvr>
                                        <p:cTn id="12" dur="500"/>
                                        <p:tgtEl>
                                          <p:spTgt spid="144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449"/>
                                        </p:tgtEl>
                                        <p:attrNameLst>
                                          <p:attrName>style.visibility</p:attrName>
                                        </p:attrNameLst>
                                      </p:cBhvr>
                                      <p:to>
                                        <p:strVal val="visible"/>
                                      </p:to>
                                    </p:set>
                                    <p:animEffect transition="in" filter="fade">
                                      <p:cBhvr>
                                        <p:cTn id="17" dur="500"/>
                                        <p:tgtEl>
                                          <p:spTgt spid="144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448"/>
                                        </p:tgtEl>
                                        <p:attrNameLst>
                                          <p:attrName>style.visibility</p:attrName>
                                        </p:attrNameLst>
                                      </p:cBhvr>
                                      <p:to>
                                        <p:strVal val="visible"/>
                                      </p:to>
                                    </p:set>
                                    <p:animEffect transition="in" filter="fade">
                                      <p:cBhvr>
                                        <p:cTn id="22" dur="500"/>
                                        <p:tgtEl>
                                          <p:spTgt spid="144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450"/>
                                        </p:tgtEl>
                                        <p:attrNameLst>
                                          <p:attrName>style.visibility</p:attrName>
                                        </p:attrNameLst>
                                      </p:cBhvr>
                                      <p:to>
                                        <p:strVal val="visible"/>
                                      </p:to>
                                    </p:set>
                                    <p:animEffect transition="in" filter="fade">
                                      <p:cBhvr>
                                        <p:cTn id="27" dur="500"/>
                                        <p:tgtEl>
                                          <p:spTgt spid="145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451"/>
                                        </p:tgtEl>
                                        <p:attrNameLst>
                                          <p:attrName>style.visibility</p:attrName>
                                        </p:attrNameLst>
                                      </p:cBhvr>
                                      <p:to>
                                        <p:strVal val="visible"/>
                                      </p:to>
                                    </p:set>
                                    <p:animEffect transition="in" filter="fade">
                                      <p:cBhvr>
                                        <p:cTn id="32" dur="500"/>
                                        <p:tgtEl>
                                          <p:spTgt spid="14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7" grpId="2" animBg="1" advAuto="0"/>
      <p:bldP spid="1448" grpId="4" animBg="1" advAuto="0"/>
      <p:bldP spid="1449" grpId="3" animBg="1" advAuto="0"/>
      <p:bldP spid="1450" grpId="5" animBg="1" advAuto="0"/>
      <p:bldP spid="1451" grpId="6" animBg="1" advAuto="0"/>
      <p:bldP spid="1455" grpId="1" animBg="1" advAuto="0"/>
    </p:bldLst>
  </p:timing>
</p:sld>
</file>

<file path=ppt/slides/slide10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463" name="Group 23"/>
          <p:cNvGrpSpPr/>
          <p:nvPr/>
        </p:nvGrpSpPr>
        <p:grpSpPr>
          <a:xfrm>
            <a:off x="-4339" y="127784"/>
            <a:ext cx="12191888" cy="712722"/>
            <a:chOff x="0" y="0"/>
            <a:chExt cx="12191886" cy="712720"/>
          </a:xfrm>
        </p:grpSpPr>
        <p:sp>
          <p:nvSpPr>
            <p:cNvPr id="1457"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nvGrpSpPr>
            <p:cNvPr id="1460" name="object 3"/>
            <p:cNvGrpSpPr/>
            <p:nvPr/>
          </p:nvGrpSpPr>
          <p:grpSpPr>
            <a:xfrm>
              <a:off x="9139280" y="0"/>
              <a:ext cx="3052607" cy="712721"/>
              <a:chOff x="0" y="0"/>
              <a:chExt cx="3052606" cy="712720"/>
            </a:xfrm>
          </p:grpSpPr>
          <p:sp>
            <p:nvSpPr>
              <p:cNvPr id="1458" name="Rectangle"/>
              <p:cNvSpPr/>
              <p:nvPr/>
            </p:nvSpPr>
            <p:spPr>
              <a:xfrm>
                <a:off x="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459" name="f"/>
              <p:cNvSpPr txBox="1"/>
              <p:nvPr/>
            </p:nvSpPr>
            <p:spPr>
              <a:xfrm>
                <a:off x="0" y="0"/>
                <a:ext cx="3052607" cy="14783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defTabSz="293216">
                  <a:defRPr sz="1100">
                    <a:latin typeface="Arial"/>
                    <a:ea typeface="Arial"/>
                    <a:cs typeface="Arial"/>
                    <a:sym typeface="Arial"/>
                  </a:defRPr>
                </a:lvl1pPr>
              </a:lstStyle>
              <a:p>
                <a:r>
                  <a:t>f</a:t>
                </a:r>
              </a:p>
            </p:txBody>
          </p:sp>
        </p:grpSp>
        <p:sp>
          <p:nvSpPr>
            <p:cNvPr id="1461"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462"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464" name="object 5"/>
          <p:cNvSpPr txBox="1"/>
          <p:nvPr/>
        </p:nvSpPr>
        <p:spPr>
          <a:xfrm>
            <a:off x="2895073" y="226533"/>
            <a:ext cx="3324750" cy="5758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Trainer : Mr.Madhu sundar</a:t>
            </a:r>
          </a:p>
        </p:txBody>
      </p:sp>
      <p:sp>
        <p:nvSpPr>
          <p:cNvPr id="1465" name="object 7"/>
          <p:cNvSpPr txBox="1"/>
          <p:nvPr/>
        </p:nvSpPr>
        <p:spPr>
          <a:xfrm>
            <a:off x="9655492" y="202740"/>
            <a:ext cx="2009131"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t>Chapter: 12</a:t>
            </a:r>
          </a:p>
        </p:txBody>
      </p:sp>
      <p:sp>
        <p:nvSpPr>
          <p:cNvPr id="1466" name="object 18"/>
          <p:cNvSpPr txBox="1"/>
          <p:nvPr/>
        </p:nvSpPr>
        <p:spPr>
          <a:xfrm>
            <a:off x="881121" y="2508810"/>
            <a:ext cx="9928894" cy="6666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776615" marR="3257" indent="-764550" algn="ctr" defTabSz="293216">
              <a:defRPr sz="4600" spc="-3">
                <a:solidFill>
                  <a:srgbClr val="00318B"/>
                </a:solidFill>
                <a:latin typeface="Arial"/>
                <a:ea typeface="Arial"/>
                <a:cs typeface="Arial"/>
                <a:sym typeface="Arial"/>
              </a:defRPr>
            </a:lvl1pPr>
          </a:lstStyle>
          <a:p>
            <a:r>
              <a:t>Abstraction </a:t>
            </a:r>
          </a:p>
        </p:txBody>
      </p:sp>
      <p:sp>
        <p:nvSpPr>
          <p:cNvPr id="1467" name="object 5"/>
          <p:cNvSpPr txBox="1"/>
          <p:nvPr/>
        </p:nvSpPr>
        <p:spPr>
          <a:xfrm>
            <a:off x="6178785" y="235559"/>
            <a:ext cx="3324750"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Subject : CORE JAVA</a:t>
            </a:r>
          </a:p>
        </p:txBody>
      </p:sp>
      <p:grpSp>
        <p:nvGrpSpPr>
          <p:cNvPr id="1470" name="Group 8"/>
          <p:cNvGrpSpPr/>
          <p:nvPr/>
        </p:nvGrpSpPr>
        <p:grpSpPr>
          <a:xfrm>
            <a:off x="3707950" y="3796495"/>
            <a:ext cx="4275236" cy="3186820"/>
            <a:chOff x="0" y="0"/>
            <a:chExt cx="4275235" cy="3186818"/>
          </a:xfrm>
        </p:grpSpPr>
        <p:sp>
          <p:nvSpPr>
            <p:cNvPr id="1468" name="Rectangle 11"/>
            <p:cNvSpPr txBox="1"/>
            <p:nvPr/>
          </p:nvSpPr>
          <p:spPr>
            <a:xfrm>
              <a:off x="0" y="1865351"/>
              <a:ext cx="4275236" cy="132146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noAutofit/>
            </a:bodyPr>
            <a:lstStyle>
              <a:lvl1pPr algn="ctr" defTabSz="293216">
                <a:defRPr sz="38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pic>
          <p:nvPicPr>
            <p:cNvPr id="1469" name="Picture 7" descr="Picture 7"/>
            <p:cNvPicPr>
              <a:picLocks noChangeAspect="1"/>
            </p:cNvPicPr>
            <p:nvPr/>
          </p:nvPicPr>
          <p:blipFill>
            <a:blip r:embed="rId2">
              <a:extLst/>
            </a:blip>
            <a:stretch>
              <a:fillRect/>
            </a:stretch>
          </p:blipFill>
          <p:spPr>
            <a:xfrm>
              <a:off x="89954" y="0"/>
              <a:ext cx="4090212" cy="2107868"/>
            </a:xfrm>
            <a:prstGeom prst="rect">
              <a:avLst/>
            </a:prstGeom>
            <a:ln w="12700" cap="flat">
              <a:noFill/>
              <a:miter lim="400000"/>
            </a:ln>
            <a:effectLst/>
          </p:spPr>
        </p:pic>
      </p:gr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 name="Group 2"/>
          <p:cNvGrpSpPr/>
          <p:nvPr/>
        </p:nvGrpSpPr>
        <p:grpSpPr>
          <a:xfrm>
            <a:off x="10351756" y="5908442"/>
            <a:ext cx="1810867" cy="838732"/>
            <a:chOff x="0" y="0"/>
            <a:chExt cx="1810866" cy="838731"/>
          </a:xfrm>
        </p:grpSpPr>
        <p:pic>
          <p:nvPicPr>
            <p:cNvPr id="223" name="Picture 18" descr="Picture 18"/>
            <p:cNvPicPr>
              <a:picLocks noChangeAspect="1"/>
            </p:cNvPicPr>
            <p:nvPr/>
          </p:nvPicPr>
          <p:blipFill>
            <a:blip r:embed="rId2">
              <a:extLst/>
            </a:blip>
            <a:stretch>
              <a:fillRect/>
            </a:stretch>
          </p:blipFill>
          <p:spPr>
            <a:xfrm>
              <a:off x="261807" y="0"/>
              <a:ext cx="1287250" cy="603235"/>
            </a:xfrm>
            <a:prstGeom prst="rect">
              <a:avLst/>
            </a:prstGeom>
            <a:ln w="12700" cap="flat">
              <a:noFill/>
              <a:miter lim="400000"/>
            </a:ln>
            <a:effectLst/>
          </p:spPr>
        </p:pic>
        <p:sp>
          <p:nvSpPr>
            <p:cNvPr id="224"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grpSp>
        <p:nvGrpSpPr>
          <p:cNvPr id="228" name="Rectangle 5"/>
          <p:cNvGrpSpPr/>
          <p:nvPr/>
        </p:nvGrpSpPr>
        <p:grpSpPr>
          <a:xfrm>
            <a:off x="7096551" y="1350601"/>
            <a:ext cx="3096055" cy="923332"/>
            <a:chOff x="0" y="0"/>
            <a:chExt cx="3096054" cy="923331"/>
          </a:xfrm>
        </p:grpSpPr>
        <p:sp>
          <p:nvSpPr>
            <p:cNvPr id="226" name="Rectangle"/>
            <p:cNvSpPr/>
            <p:nvPr/>
          </p:nvSpPr>
          <p:spPr>
            <a:xfrm>
              <a:off x="-1" y="-1"/>
              <a:ext cx="3096056" cy="923333"/>
            </a:xfrm>
            <a:prstGeom prst="rect">
              <a:avLst/>
            </a:prstGeom>
            <a:solidFill>
              <a:srgbClr val="FFFFFF"/>
            </a:solidFill>
            <a:ln w="12700" cap="flat">
              <a:noFill/>
              <a:miter lim="400000"/>
            </a:ln>
            <a:effectLst/>
          </p:spPr>
          <p:txBody>
            <a:bodyPr wrap="square" lIns="45719" tIns="45719" rIns="45719" bIns="45719" numCol="1" anchor="ctr">
              <a:noAutofit/>
            </a:bodyPr>
            <a:lstStyle/>
            <a:p>
              <a:pPr>
                <a:tabLst>
                  <a:tab pos="76200" algn="l"/>
                </a:tabLst>
                <a:defRPr>
                  <a:solidFill>
                    <a:srgbClr val="231F20"/>
                  </a:solidFill>
                </a:defRPr>
              </a:pPr>
              <a:endParaRPr/>
            </a:p>
          </p:txBody>
        </p:sp>
        <p:sp>
          <p:nvSpPr>
            <p:cNvPr id="227" name="low level language or binary language"/>
            <p:cNvSpPr txBox="1"/>
            <p:nvPr/>
          </p:nvSpPr>
          <p:spPr>
            <a:xfrm>
              <a:off x="45719" y="136545"/>
              <a:ext cx="3004616" cy="6502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indent="8144">
                <a:tabLst>
                  <a:tab pos="76200" algn="l"/>
                </a:tabLst>
                <a:defRPr b="1">
                  <a:solidFill>
                    <a:srgbClr val="231F20"/>
                  </a:solidFill>
                </a:defRPr>
              </a:lvl1pPr>
            </a:lstStyle>
            <a:p>
              <a:r>
                <a:t>low level language or binary language</a:t>
              </a:r>
            </a:p>
          </p:txBody>
        </p:sp>
      </p:grpSp>
      <p:pic>
        <p:nvPicPr>
          <p:cNvPr id="229" name="Picture 3" descr="Picture 3"/>
          <p:cNvPicPr>
            <a:picLocks noChangeAspect="1"/>
          </p:cNvPicPr>
          <p:nvPr/>
        </p:nvPicPr>
        <p:blipFill>
          <a:blip r:embed="rId3">
            <a:extLst/>
          </a:blip>
          <a:stretch>
            <a:fillRect/>
          </a:stretch>
        </p:blipFill>
        <p:spPr>
          <a:xfrm>
            <a:off x="10465916" y="2273934"/>
            <a:ext cx="1654123" cy="1654123"/>
          </a:xfrm>
          <a:prstGeom prst="rect">
            <a:avLst/>
          </a:prstGeom>
          <a:ln w="12700">
            <a:miter lim="400000"/>
          </a:ln>
        </p:spPr>
      </p:pic>
      <p:grpSp>
        <p:nvGrpSpPr>
          <p:cNvPr id="232" name="Freeform: Shape 17"/>
          <p:cNvGrpSpPr/>
          <p:nvPr/>
        </p:nvGrpSpPr>
        <p:grpSpPr>
          <a:xfrm>
            <a:off x="6528009" y="2553161"/>
            <a:ext cx="3596588" cy="969459"/>
            <a:chOff x="0" y="0"/>
            <a:chExt cx="3596587" cy="969457"/>
          </a:xfrm>
        </p:grpSpPr>
        <p:sp>
          <p:nvSpPr>
            <p:cNvPr id="230" name="Line"/>
            <p:cNvSpPr/>
            <p:nvPr/>
          </p:nvSpPr>
          <p:spPr>
            <a:xfrm>
              <a:off x="0" y="-1"/>
              <a:ext cx="3596588" cy="969459"/>
            </a:xfrm>
            <a:custGeom>
              <a:avLst/>
              <a:gdLst/>
              <a:ahLst/>
              <a:cxnLst>
                <a:cxn ang="0">
                  <a:pos x="wd2" y="hd2"/>
                </a:cxn>
                <a:cxn ang="5400000">
                  <a:pos x="wd2" y="hd2"/>
                </a:cxn>
                <a:cxn ang="10800000">
                  <a:pos x="wd2" y="hd2"/>
                </a:cxn>
                <a:cxn ang="16200000">
                  <a:pos x="wd2" y="hd2"/>
                </a:cxn>
              </a:cxnLst>
              <a:rect l="0" t="0" r="r" b="b"/>
              <a:pathLst>
                <a:path w="21517" h="20032" extrusionOk="0">
                  <a:moveTo>
                    <a:pt x="0" y="15441"/>
                  </a:moveTo>
                  <a:cubicBezTo>
                    <a:pt x="1283" y="16727"/>
                    <a:pt x="2566" y="18013"/>
                    <a:pt x="3228" y="15973"/>
                  </a:cubicBezTo>
                  <a:cubicBezTo>
                    <a:pt x="3890" y="13933"/>
                    <a:pt x="3379" y="2977"/>
                    <a:pt x="3972" y="3199"/>
                  </a:cubicBezTo>
                  <a:cubicBezTo>
                    <a:pt x="4566" y="3421"/>
                    <a:pt x="5862" y="17836"/>
                    <a:pt x="6786" y="17304"/>
                  </a:cubicBezTo>
                  <a:cubicBezTo>
                    <a:pt x="7710" y="16771"/>
                    <a:pt x="8497" y="-349"/>
                    <a:pt x="9517" y="6"/>
                  </a:cubicBezTo>
                  <a:cubicBezTo>
                    <a:pt x="10538" y="361"/>
                    <a:pt x="11890" y="19166"/>
                    <a:pt x="12910" y="19433"/>
                  </a:cubicBezTo>
                  <a:cubicBezTo>
                    <a:pt x="13931" y="19699"/>
                    <a:pt x="14772" y="2046"/>
                    <a:pt x="15641" y="1603"/>
                  </a:cubicBezTo>
                  <a:cubicBezTo>
                    <a:pt x="16510" y="1159"/>
                    <a:pt x="17407" y="16860"/>
                    <a:pt x="18124" y="16771"/>
                  </a:cubicBezTo>
                  <a:cubicBezTo>
                    <a:pt x="18841" y="16683"/>
                    <a:pt x="19407" y="804"/>
                    <a:pt x="19945" y="1070"/>
                  </a:cubicBezTo>
                  <a:cubicBezTo>
                    <a:pt x="20483" y="1336"/>
                    <a:pt x="21352" y="18368"/>
                    <a:pt x="21352" y="18368"/>
                  </a:cubicBezTo>
                  <a:cubicBezTo>
                    <a:pt x="21600" y="21251"/>
                    <a:pt x="21517" y="19810"/>
                    <a:pt x="21434" y="18368"/>
                  </a:cubicBezTo>
                </a:path>
              </a:pathLst>
            </a:custGeom>
            <a:noFill/>
            <a:ln w="6350" cap="flat">
              <a:solidFill>
                <a:srgbClr val="000000"/>
              </a:solidFill>
              <a:prstDash val="solid"/>
              <a:miter lim="800000"/>
            </a:ln>
            <a:effectLst/>
          </p:spPr>
          <p:txBody>
            <a:bodyPr wrap="square" lIns="45719" tIns="45719" rIns="45719" bIns="45719" numCol="1" anchor="ctr">
              <a:noAutofit/>
            </a:bodyPr>
            <a:lstStyle/>
            <a:p>
              <a:endParaRPr/>
            </a:p>
          </p:txBody>
        </p:sp>
        <p:sp>
          <p:nvSpPr>
            <p:cNvPr id="231" name="0      1     0       1         0       1     0     1"/>
            <p:cNvSpPr txBox="1"/>
            <p:nvPr/>
          </p:nvSpPr>
          <p:spPr>
            <a:xfrm>
              <a:off x="48894" y="299308"/>
              <a:ext cx="3498798" cy="3708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r>
                <a:t>  0      1     0       1         0       1     0     1</a:t>
              </a:r>
            </a:p>
          </p:txBody>
        </p:sp>
      </p:grpSp>
      <p:sp>
        <p:nvSpPr>
          <p:cNvPr id="233" name="Straight Connector 23"/>
          <p:cNvSpPr/>
          <p:nvPr/>
        </p:nvSpPr>
        <p:spPr>
          <a:xfrm>
            <a:off x="6505650" y="1883724"/>
            <a:ext cx="1" cy="2665928"/>
          </a:xfrm>
          <a:prstGeom prst="line">
            <a:avLst/>
          </a:prstGeom>
          <a:ln w="6350">
            <a:solidFill>
              <a:srgbClr val="000000"/>
            </a:solidFill>
            <a:miter/>
          </a:ln>
        </p:spPr>
        <p:txBody>
          <a:bodyPr lIns="45719" rIns="45719"/>
          <a:lstStyle/>
          <a:p>
            <a:endParaRPr/>
          </a:p>
        </p:txBody>
      </p:sp>
      <p:sp>
        <p:nvSpPr>
          <p:cNvPr id="234" name="Straight Connector 25"/>
          <p:cNvSpPr/>
          <p:nvPr/>
        </p:nvSpPr>
        <p:spPr>
          <a:xfrm>
            <a:off x="6505650" y="3522619"/>
            <a:ext cx="3686955" cy="1"/>
          </a:xfrm>
          <a:prstGeom prst="line">
            <a:avLst/>
          </a:prstGeom>
          <a:ln w="6350">
            <a:solidFill>
              <a:srgbClr val="000000"/>
            </a:solidFill>
            <a:miter/>
          </a:ln>
        </p:spPr>
        <p:txBody>
          <a:bodyPr lIns="45719" rIns="45719"/>
          <a:lstStyle/>
          <a:p>
            <a:endParaRPr/>
          </a:p>
        </p:txBody>
      </p:sp>
      <p:sp>
        <p:nvSpPr>
          <p:cNvPr id="235" name="Rectangle 26"/>
          <p:cNvSpPr txBox="1"/>
          <p:nvPr/>
        </p:nvSpPr>
        <p:spPr>
          <a:xfrm>
            <a:off x="10887737" y="1712318"/>
            <a:ext cx="935966" cy="396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2000">
                <a:effectLst>
                  <a:outerShdw blurRad="38100" dist="19050" dir="2700000" rotWithShape="0">
                    <a:srgbClr val="000000">
                      <a:alpha val="40000"/>
                    </a:srgbClr>
                  </a:outerShdw>
                </a:effectLst>
              </a:defRPr>
            </a:lvl1pPr>
          </a:lstStyle>
          <a:p>
            <a:r>
              <a:t>ON/OFF</a:t>
            </a:r>
          </a:p>
        </p:txBody>
      </p:sp>
      <p:grpSp>
        <p:nvGrpSpPr>
          <p:cNvPr id="238" name="Rectangle 27"/>
          <p:cNvGrpSpPr/>
          <p:nvPr/>
        </p:nvGrpSpPr>
        <p:grpSpPr>
          <a:xfrm>
            <a:off x="4855479" y="2796007"/>
            <a:ext cx="1418999" cy="796123"/>
            <a:chOff x="0" y="0"/>
            <a:chExt cx="1418997" cy="796121"/>
          </a:xfrm>
        </p:grpSpPr>
        <p:sp>
          <p:nvSpPr>
            <p:cNvPr id="236" name="Rectangle"/>
            <p:cNvSpPr/>
            <p:nvPr/>
          </p:nvSpPr>
          <p:spPr>
            <a:xfrm>
              <a:off x="0" y="0"/>
              <a:ext cx="1418998" cy="796122"/>
            </a:xfrm>
            <a:prstGeom prst="rect">
              <a:avLst/>
            </a:prstGeom>
            <a:gradFill flip="none" rotWithShape="1">
              <a:gsLst>
                <a:gs pos="0">
                  <a:schemeClr val="accent1">
                    <a:hueOff val="276587"/>
                    <a:satOff val="-4887"/>
                    <a:lumOff val="24576"/>
                  </a:schemeClr>
                </a:gs>
                <a:gs pos="50000">
                  <a:srgbClr val="98AAD9"/>
                </a:gs>
                <a:gs pos="100000">
                  <a:schemeClr val="accent1">
                    <a:hueOff val="258141"/>
                    <a:satOff val="-1314"/>
                    <a:lumOff val="16637"/>
                  </a:schemeClr>
                </a:gs>
              </a:gsLst>
              <a:lin ang="5400000" scaled="0"/>
            </a:gradFill>
            <a:ln w="6350" cap="flat">
              <a:solidFill>
                <a:schemeClr val="accent1"/>
              </a:solidFill>
              <a:prstDash val="solid"/>
              <a:miter lim="800000"/>
            </a:ln>
            <a:effectLst/>
          </p:spPr>
          <p:txBody>
            <a:bodyPr wrap="square" lIns="45719" tIns="45719" rIns="45719" bIns="45719" numCol="1" anchor="ctr">
              <a:noAutofit/>
            </a:bodyPr>
            <a:lstStyle/>
            <a:p>
              <a:pPr algn="ctr"/>
              <a:endParaRPr/>
            </a:p>
          </p:txBody>
        </p:sp>
        <p:sp>
          <p:nvSpPr>
            <p:cNvPr id="237" name="Assembler"/>
            <p:cNvSpPr txBox="1"/>
            <p:nvPr/>
          </p:nvSpPr>
          <p:spPr>
            <a:xfrm>
              <a:off x="48895" y="212641"/>
              <a:ext cx="1321209" cy="3708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lstStyle>
            <a:p>
              <a:r>
                <a:t>Assembler</a:t>
              </a:r>
            </a:p>
          </p:txBody>
        </p:sp>
      </p:grpSp>
      <p:sp>
        <p:nvSpPr>
          <p:cNvPr id="239" name="Straight Connector 29"/>
          <p:cNvSpPr/>
          <p:nvPr/>
        </p:nvSpPr>
        <p:spPr>
          <a:xfrm>
            <a:off x="6274479" y="3184894"/>
            <a:ext cx="253531" cy="115506"/>
          </a:xfrm>
          <a:prstGeom prst="line">
            <a:avLst/>
          </a:prstGeom>
          <a:ln w="6350">
            <a:solidFill>
              <a:srgbClr val="000000"/>
            </a:solidFill>
            <a:miter/>
          </a:ln>
        </p:spPr>
        <p:txBody>
          <a:bodyPr lIns="45719" rIns="45719"/>
          <a:lstStyle/>
          <a:p>
            <a:endParaRPr/>
          </a:p>
        </p:txBody>
      </p:sp>
      <p:grpSp>
        <p:nvGrpSpPr>
          <p:cNvPr id="242" name="Rectangle 30"/>
          <p:cNvGrpSpPr/>
          <p:nvPr/>
        </p:nvGrpSpPr>
        <p:grpSpPr>
          <a:xfrm>
            <a:off x="3425778" y="2240506"/>
            <a:ext cx="1106658" cy="1867856"/>
            <a:chOff x="0" y="0"/>
            <a:chExt cx="1106657" cy="1867854"/>
          </a:xfrm>
        </p:grpSpPr>
        <p:sp>
          <p:nvSpPr>
            <p:cNvPr id="240" name="Rectangle"/>
            <p:cNvSpPr/>
            <p:nvPr/>
          </p:nvSpPr>
          <p:spPr>
            <a:xfrm>
              <a:off x="-1" y="0"/>
              <a:ext cx="1106659" cy="1867855"/>
            </a:xfrm>
            <a:prstGeom prst="rect">
              <a:avLst/>
            </a:prstGeom>
            <a:gradFill flip="none" rotWithShape="1">
              <a:gsLst>
                <a:gs pos="0">
                  <a:srgbClr val="9A9A9A"/>
                </a:gs>
                <a:gs pos="50000">
                  <a:srgbClr val="8D8D8D"/>
                </a:gs>
                <a:gs pos="100000">
                  <a:srgbClr val="787878"/>
                </a:gs>
              </a:gsLst>
              <a:lin ang="5400000" scaled="0"/>
            </a:gradFill>
            <a:ln w="6350" cap="flat">
              <a:solidFill>
                <a:srgbClr val="000000"/>
              </a:solidFill>
              <a:prstDash val="solid"/>
              <a:miter lim="800000"/>
            </a:ln>
            <a:effectLst/>
          </p:spPr>
          <p:txBody>
            <a:bodyPr wrap="square" lIns="45719" tIns="45719" rIns="45719" bIns="45719" numCol="1" anchor="ctr">
              <a:noAutofit/>
            </a:bodyPr>
            <a:lstStyle/>
            <a:p>
              <a:endParaRPr/>
            </a:p>
          </p:txBody>
        </p:sp>
        <p:sp>
          <p:nvSpPr>
            <p:cNvPr id="241" name="Take a…"/>
            <p:cNvSpPr txBox="1"/>
            <p:nvPr/>
          </p:nvSpPr>
          <p:spPr>
            <a:xfrm>
              <a:off x="48894" y="24607"/>
              <a:ext cx="1008869" cy="18186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pPr>
                <a:defRPr sz="1400"/>
              </a:pPr>
              <a:r>
                <a:t>Take a</a:t>
              </a:r>
            </a:p>
            <a:p>
              <a:pPr>
                <a:defRPr sz="1400"/>
              </a:pPr>
              <a:r>
                <a:t>Take b</a:t>
              </a:r>
            </a:p>
            <a:p>
              <a:pPr>
                <a:defRPr sz="1400"/>
              </a:pPr>
              <a:r>
                <a:t>Store 10,a</a:t>
              </a:r>
            </a:p>
            <a:p>
              <a:pPr>
                <a:defRPr sz="1400"/>
              </a:pPr>
              <a:r>
                <a:t>Store 10,b</a:t>
              </a:r>
            </a:p>
            <a:p>
              <a:pPr>
                <a:defRPr sz="1400"/>
              </a:pPr>
              <a:r>
                <a:t>Take c</a:t>
              </a:r>
            </a:p>
            <a:p>
              <a:pPr>
                <a:defRPr sz="1400"/>
              </a:pPr>
              <a:r>
                <a:t>Add a,b</a:t>
              </a:r>
            </a:p>
            <a:p>
              <a:pPr>
                <a:defRPr sz="1400"/>
              </a:pPr>
              <a:r>
                <a:t>Store c</a:t>
              </a:r>
            </a:p>
            <a:p>
              <a:pPr>
                <a:defRPr sz="1400"/>
              </a:pPr>
              <a:r>
                <a:t>Print c</a:t>
              </a:r>
            </a:p>
          </p:txBody>
        </p:sp>
      </p:grpSp>
      <p:sp>
        <p:nvSpPr>
          <p:cNvPr id="258" name="Straight Arrow Connector 32"/>
          <p:cNvSpPr/>
          <p:nvPr/>
        </p:nvSpPr>
        <p:spPr>
          <a:xfrm>
            <a:off x="4535441" y="3181321"/>
            <a:ext cx="316864" cy="392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28575">
            <a:solidFill>
              <a:srgbClr val="000000"/>
            </a:solidFill>
            <a:miter/>
            <a:tailEnd type="triangle"/>
          </a:ln>
        </p:spPr>
        <p:txBody>
          <a:bodyPr/>
          <a:lstStyle/>
          <a:p>
            <a:endParaRPr/>
          </a:p>
        </p:txBody>
      </p:sp>
      <p:grpSp>
        <p:nvGrpSpPr>
          <p:cNvPr id="246" name="Rectangle 46"/>
          <p:cNvGrpSpPr/>
          <p:nvPr/>
        </p:nvGrpSpPr>
        <p:grpSpPr>
          <a:xfrm>
            <a:off x="1593005" y="2776372"/>
            <a:ext cx="1418999" cy="796123"/>
            <a:chOff x="0" y="0"/>
            <a:chExt cx="1418997" cy="796121"/>
          </a:xfrm>
        </p:grpSpPr>
        <p:sp>
          <p:nvSpPr>
            <p:cNvPr id="244" name="Rectangle"/>
            <p:cNvSpPr/>
            <p:nvPr/>
          </p:nvSpPr>
          <p:spPr>
            <a:xfrm>
              <a:off x="0" y="0"/>
              <a:ext cx="1418998" cy="796122"/>
            </a:xfrm>
            <a:prstGeom prst="rect">
              <a:avLst/>
            </a:prstGeom>
            <a:gradFill flip="none" rotWithShape="1">
              <a:gsLst>
                <a:gs pos="0">
                  <a:schemeClr val="accent2">
                    <a:hueOff val="-368864"/>
                    <a:lumOff val="24249"/>
                  </a:schemeClr>
                </a:gs>
                <a:gs pos="50000">
                  <a:srgbClr val="F5B093"/>
                </a:gs>
                <a:gs pos="100000">
                  <a:schemeClr val="accent2">
                    <a:hueOff val="-353522"/>
                    <a:satOff val="5390"/>
                    <a:lumOff val="17469"/>
                  </a:schemeClr>
                </a:gs>
              </a:gsLst>
              <a:lin ang="5400000" scaled="0"/>
            </a:gradFill>
            <a:ln w="6350" cap="flat">
              <a:solidFill>
                <a:schemeClr val="accent2"/>
              </a:solidFill>
              <a:prstDash val="solid"/>
              <a:miter lim="800000"/>
            </a:ln>
            <a:effectLst/>
          </p:spPr>
          <p:txBody>
            <a:bodyPr wrap="square" lIns="45719" tIns="45719" rIns="45719" bIns="45719" numCol="1" anchor="ctr">
              <a:noAutofit/>
            </a:bodyPr>
            <a:lstStyle/>
            <a:p>
              <a:pPr algn="ctr"/>
              <a:endParaRPr/>
            </a:p>
          </p:txBody>
        </p:sp>
        <p:sp>
          <p:nvSpPr>
            <p:cNvPr id="245" name="Complier"/>
            <p:cNvSpPr txBox="1"/>
            <p:nvPr/>
          </p:nvSpPr>
          <p:spPr>
            <a:xfrm>
              <a:off x="48895" y="212641"/>
              <a:ext cx="1321209" cy="3708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lstStyle>
            <a:p>
              <a:r>
                <a:t>Complier</a:t>
              </a:r>
            </a:p>
          </p:txBody>
        </p:sp>
      </p:grpSp>
      <p:sp>
        <p:nvSpPr>
          <p:cNvPr id="259" name="Straight Arrow Connector 58"/>
          <p:cNvSpPr/>
          <p:nvPr/>
        </p:nvSpPr>
        <p:spPr>
          <a:xfrm>
            <a:off x="3015009" y="3174433"/>
            <a:ext cx="407595" cy="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28575">
            <a:solidFill>
              <a:srgbClr val="000000"/>
            </a:solidFill>
            <a:miter/>
            <a:tailEnd type="triangle"/>
          </a:ln>
        </p:spPr>
        <p:txBody>
          <a:bodyPr/>
          <a:lstStyle/>
          <a:p>
            <a:endParaRPr/>
          </a:p>
        </p:txBody>
      </p:sp>
      <p:grpSp>
        <p:nvGrpSpPr>
          <p:cNvPr id="250" name="Rectangle 74"/>
          <p:cNvGrpSpPr/>
          <p:nvPr/>
        </p:nvGrpSpPr>
        <p:grpSpPr>
          <a:xfrm>
            <a:off x="46655" y="2166641"/>
            <a:ext cx="1106659" cy="1867856"/>
            <a:chOff x="0" y="0"/>
            <a:chExt cx="1106657" cy="1867854"/>
          </a:xfrm>
        </p:grpSpPr>
        <p:sp>
          <p:nvSpPr>
            <p:cNvPr id="248" name="Rectangle"/>
            <p:cNvSpPr/>
            <p:nvPr/>
          </p:nvSpPr>
          <p:spPr>
            <a:xfrm>
              <a:off x="-1" y="0"/>
              <a:ext cx="1106659" cy="1867855"/>
            </a:xfrm>
            <a:prstGeom prst="rect">
              <a:avLst/>
            </a:prstGeom>
            <a:gradFill flip="none" rotWithShape="1">
              <a:gsLst>
                <a:gs pos="0">
                  <a:schemeClr val="accent6">
                    <a:hueOff val="286552"/>
                    <a:satOff val="-5983"/>
                    <a:lumOff val="26183"/>
                  </a:schemeClr>
                </a:gs>
                <a:gs pos="50000">
                  <a:srgbClr val="A9CD97"/>
                </a:gs>
                <a:gs pos="100000">
                  <a:schemeClr val="accent6">
                    <a:hueOff val="266558"/>
                    <a:satOff val="-2836"/>
                    <a:lumOff val="17637"/>
                  </a:schemeClr>
                </a:gs>
              </a:gsLst>
              <a:lin ang="5400000" scaled="0"/>
            </a:gradFill>
            <a:ln w="6350" cap="flat">
              <a:solidFill>
                <a:schemeClr val="accent6"/>
              </a:solidFill>
              <a:prstDash val="solid"/>
              <a:miter lim="800000"/>
            </a:ln>
            <a:effectLst/>
          </p:spPr>
          <p:txBody>
            <a:bodyPr wrap="square" lIns="45719" tIns="45719" rIns="45719" bIns="45719" numCol="1" anchor="ctr">
              <a:noAutofit/>
            </a:bodyPr>
            <a:lstStyle/>
            <a:p>
              <a:pPr>
                <a:defRPr sz="1400"/>
              </a:pPr>
              <a:endParaRPr/>
            </a:p>
          </p:txBody>
        </p:sp>
        <p:sp>
          <p:nvSpPr>
            <p:cNvPr id="249" name="a=10…"/>
            <p:cNvSpPr txBox="1"/>
            <p:nvPr/>
          </p:nvSpPr>
          <p:spPr>
            <a:xfrm>
              <a:off x="48894" y="348457"/>
              <a:ext cx="1008869" cy="11709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pPr>
                <a:defRPr sz="1400"/>
              </a:pPr>
              <a:r>
                <a:t>a=10</a:t>
              </a:r>
            </a:p>
            <a:p>
              <a:pPr>
                <a:defRPr sz="1400"/>
              </a:pPr>
              <a:r>
                <a:t>b=10</a:t>
              </a:r>
            </a:p>
            <a:p>
              <a:pPr>
                <a:defRPr sz="1400"/>
              </a:pPr>
              <a:r>
                <a:t>c=a+b</a:t>
              </a:r>
            </a:p>
            <a:p>
              <a:pPr>
                <a:defRPr sz="1400"/>
              </a:pPr>
              <a:r>
                <a:t>Print c</a:t>
              </a:r>
            </a:p>
          </p:txBody>
        </p:sp>
      </p:grpSp>
      <p:sp>
        <p:nvSpPr>
          <p:cNvPr id="251" name="Straight Arrow Connector 77"/>
          <p:cNvSpPr/>
          <p:nvPr/>
        </p:nvSpPr>
        <p:spPr>
          <a:xfrm>
            <a:off x="1184509" y="3174432"/>
            <a:ext cx="413776" cy="2"/>
          </a:xfrm>
          <a:prstGeom prst="line">
            <a:avLst/>
          </a:prstGeom>
          <a:ln w="28575">
            <a:solidFill>
              <a:srgbClr val="000000"/>
            </a:solidFill>
            <a:miter/>
            <a:tailEnd type="triangle"/>
          </a:ln>
        </p:spPr>
        <p:txBody>
          <a:bodyPr lIns="45719" rIns="45719"/>
          <a:lstStyle/>
          <a:p>
            <a:endParaRPr/>
          </a:p>
        </p:txBody>
      </p:sp>
      <p:sp>
        <p:nvSpPr>
          <p:cNvPr id="252" name="TextBox 79"/>
          <p:cNvSpPr txBox="1"/>
          <p:nvPr/>
        </p:nvSpPr>
        <p:spPr>
          <a:xfrm>
            <a:off x="92375" y="4143118"/>
            <a:ext cx="2680596" cy="650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indent="8144">
              <a:tabLst>
                <a:tab pos="76200" algn="l"/>
              </a:tabLst>
              <a:defRPr b="1">
                <a:solidFill>
                  <a:srgbClr val="231F20"/>
                </a:solidFill>
              </a:defRPr>
            </a:pPr>
            <a:r>
              <a:t>High level language</a:t>
            </a:r>
          </a:p>
          <a:p>
            <a:pPr indent="8144">
              <a:tabLst>
                <a:tab pos="76200" algn="l"/>
              </a:tabLst>
              <a:defRPr b="1">
                <a:solidFill>
                  <a:srgbClr val="231F20"/>
                </a:solidFill>
              </a:defRPr>
            </a:pPr>
            <a:r>
              <a:t>C, C++,java ,python ,JS, SQl</a:t>
            </a:r>
          </a:p>
        </p:txBody>
      </p:sp>
      <p:sp>
        <p:nvSpPr>
          <p:cNvPr id="253" name="TextBox 81"/>
          <p:cNvSpPr txBox="1"/>
          <p:nvPr/>
        </p:nvSpPr>
        <p:spPr>
          <a:xfrm>
            <a:off x="3321868" y="4201366"/>
            <a:ext cx="2680596" cy="650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indent="8144">
              <a:tabLst>
                <a:tab pos="76200" algn="l"/>
              </a:tabLst>
              <a:defRPr b="1">
                <a:solidFill>
                  <a:srgbClr val="231F20"/>
                </a:solidFill>
              </a:defRPr>
            </a:pPr>
            <a:r>
              <a:t>Assembly level language</a:t>
            </a:r>
          </a:p>
          <a:p>
            <a:pPr indent="8144">
              <a:tabLst>
                <a:tab pos="76200" algn="l"/>
              </a:tabLst>
              <a:defRPr b="1">
                <a:solidFill>
                  <a:srgbClr val="231F20"/>
                </a:solidFill>
              </a:defRPr>
            </a:pPr>
            <a:r>
              <a:t>8086 8085</a:t>
            </a:r>
          </a:p>
        </p:txBody>
      </p:sp>
      <p:sp>
        <p:nvSpPr>
          <p:cNvPr id="260" name="Straight Arrow Connector 83"/>
          <p:cNvSpPr/>
          <p:nvPr/>
        </p:nvSpPr>
        <p:spPr>
          <a:xfrm>
            <a:off x="2302504" y="1819833"/>
            <a:ext cx="1" cy="95336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6350">
            <a:solidFill>
              <a:srgbClr val="000000"/>
            </a:solidFill>
            <a:miter/>
            <a:tailEnd type="triangle"/>
          </a:ln>
        </p:spPr>
        <p:txBody>
          <a:bodyPr/>
          <a:lstStyle/>
          <a:p>
            <a:endParaRPr/>
          </a:p>
        </p:txBody>
      </p:sp>
      <p:sp>
        <p:nvSpPr>
          <p:cNvPr id="255" name="TextBox 86"/>
          <p:cNvSpPr txBox="1"/>
          <p:nvPr/>
        </p:nvSpPr>
        <p:spPr>
          <a:xfrm>
            <a:off x="962207" y="890193"/>
            <a:ext cx="2680596" cy="929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indent="8144">
              <a:tabLst>
                <a:tab pos="76200" algn="l"/>
              </a:tabLst>
              <a:defRPr b="1">
                <a:solidFill>
                  <a:srgbClr val="231F20"/>
                </a:solidFill>
              </a:defRPr>
            </a:lvl1pPr>
          </a:lstStyle>
          <a:p>
            <a:r>
              <a:t>Converts high level language to Assembly level language</a:t>
            </a:r>
          </a:p>
        </p:txBody>
      </p:sp>
      <p:sp>
        <p:nvSpPr>
          <p:cNvPr id="256" name="Straight Arrow Connector 89"/>
          <p:cNvSpPr/>
          <p:nvPr/>
        </p:nvSpPr>
        <p:spPr>
          <a:xfrm>
            <a:off x="6031722" y="3592129"/>
            <a:ext cx="1" cy="1297184"/>
          </a:xfrm>
          <a:prstGeom prst="line">
            <a:avLst/>
          </a:prstGeom>
          <a:ln w="6350">
            <a:solidFill>
              <a:srgbClr val="000000"/>
            </a:solidFill>
            <a:miter/>
            <a:tailEnd type="triangle"/>
          </a:ln>
        </p:spPr>
        <p:txBody>
          <a:bodyPr lIns="45719" rIns="45719"/>
          <a:lstStyle/>
          <a:p>
            <a:endParaRPr/>
          </a:p>
        </p:txBody>
      </p:sp>
      <p:sp>
        <p:nvSpPr>
          <p:cNvPr id="257" name="TextBox 93"/>
          <p:cNvSpPr txBox="1"/>
          <p:nvPr/>
        </p:nvSpPr>
        <p:spPr>
          <a:xfrm>
            <a:off x="5646656" y="4866442"/>
            <a:ext cx="3696320" cy="650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indent="8144">
              <a:tabLst>
                <a:tab pos="76200" algn="l"/>
              </a:tabLst>
              <a:defRPr b="1">
                <a:solidFill>
                  <a:srgbClr val="231F20"/>
                </a:solidFill>
              </a:defRPr>
            </a:lvl1pPr>
          </a:lstStyle>
          <a:p>
            <a:r>
              <a:t>Converts assembly level language to low level language or binary language</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229"/>
                                        </p:tgtEl>
                                        <p:attrNameLst>
                                          <p:attrName>style.visibility</p:attrName>
                                        </p:attrNameLst>
                                      </p:cBhvr>
                                      <p:to>
                                        <p:strVal val="visible"/>
                                      </p:to>
                                    </p:set>
                                    <p:animEffect transition="in" filter="fade">
                                      <p:cBhvr>
                                        <p:cTn id="7" dur="500"/>
                                        <p:tgtEl>
                                          <p:spTgt spid="2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235"/>
                                        </p:tgtEl>
                                        <p:attrNameLst>
                                          <p:attrName>style.visibility</p:attrName>
                                        </p:attrNameLst>
                                      </p:cBhvr>
                                      <p:to>
                                        <p:strVal val="visible"/>
                                      </p:to>
                                    </p:set>
                                    <p:animEffect transition="in" filter="fade">
                                      <p:cBhvr>
                                        <p:cTn id="12" dur="500"/>
                                        <p:tgtEl>
                                          <p:spTgt spid="23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234"/>
                                        </p:tgtEl>
                                        <p:attrNameLst>
                                          <p:attrName>style.visibility</p:attrName>
                                        </p:attrNameLst>
                                      </p:cBhvr>
                                      <p:to>
                                        <p:strVal val="visible"/>
                                      </p:to>
                                    </p:set>
                                    <p:animEffect transition="in" filter="fade">
                                      <p:cBhvr>
                                        <p:cTn id="17" dur="500"/>
                                        <p:tgtEl>
                                          <p:spTgt spid="234"/>
                                        </p:tgtEl>
                                      </p:cBhvr>
                                    </p:animEffect>
                                  </p:childTnLst>
                                </p:cTn>
                              </p:par>
                            </p:childTnLst>
                          </p:cTn>
                        </p:par>
                        <p:par>
                          <p:cTn id="18" fill="hold">
                            <p:stCondLst>
                              <p:cond delay="500"/>
                            </p:stCondLst>
                            <p:childTnLst>
                              <p:par>
                                <p:cTn id="19" presetID="10" presetClass="entr" fill="hold" grpId="4" nodeType="afterEffect">
                                  <p:stCondLst>
                                    <p:cond delay="0"/>
                                  </p:stCondLst>
                                  <p:iterate>
                                    <p:tmAbs val="0"/>
                                  </p:iterate>
                                  <p:childTnLst>
                                    <p:set>
                                      <p:cBhvr>
                                        <p:cTn id="20" fill="hold"/>
                                        <p:tgtEl>
                                          <p:spTgt spid="233"/>
                                        </p:tgtEl>
                                        <p:attrNameLst>
                                          <p:attrName>style.visibility</p:attrName>
                                        </p:attrNameLst>
                                      </p:cBhvr>
                                      <p:to>
                                        <p:strVal val="visible"/>
                                      </p:to>
                                    </p:set>
                                    <p:animEffect transition="in" filter="fade">
                                      <p:cBhvr>
                                        <p:cTn id="21" dur="500"/>
                                        <p:tgtEl>
                                          <p:spTgt spid="23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fill="hold" grpId="5" nodeType="clickEffect">
                                  <p:stCondLst>
                                    <p:cond delay="0"/>
                                  </p:stCondLst>
                                  <p:iterate>
                                    <p:tmAbs val="0"/>
                                  </p:iterate>
                                  <p:childTnLst>
                                    <p:set>
                                      <p:cBhvr>
                                        <p:cTn id="25" fill="hold"/>
                                        <p:tgtEl>
                                          <p:spTgt spid="232"/>
                                        </p:tgtEl>
                                        <p:attrNameLst>
                                          <p:attrName>style.visibility</p:attrName>
                                        </p:attrNameLst>
                                      </p:cBhvr>
                                      <p:to>
                                        <p:strVal val="visible"/>
                                      </p:to>
                                    </p:set>
                                    <p:animEffect transition="in" filter="fade">
                                      <p:cBhvr>
                                        <p:cTn id="26" dur="500"/>
                                        <p:tgtEl>
                                          <p:spTgt spid="23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fill="hold" grpId="6" nodeType="clickEffect">
                                  <p:stCondLst>
                                    <p:cond delay="0"/>
                                  </p:stCondLst>
                                  <p:iterate>
                                    <p:tmAbs val="0"/>
                                  </p:iterate>
                                  <p:childTnLst>
                                    <p:set>
                                      <p:cBhvr>
                                        <p:cTn id="30" fill="hold"/>
                                        <p:tgtEl>
                                          <p:spTgt spid="228"/>
                                        </p:tgtEl>
                                        <p:attrNameLst>
                                          <p:attrName>style.visibility</p:attrName>
                                        </p:attrNameLst>
                                      </p:cBhvr>
                                      <p:to>
                                        <p:strVal val="visible"/>
                                      </p:to>
                                    </p:set>
                                    <p:animEffect transition="in" filter="fade">
                                      <p:cBhvr>
                                        <p:cTn id="31" dur="500"/>
                                        <p:tgtEl>
                                          <p:spTgt spid="22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fill="hold" grpId="7" nodeType="clickEffect">
                                  <p:stCondLst>
                                    <p:cond delay="0"/>
                                  </p:stCondLst>
                                  <p:iterate>
                                    <p:tmAbs val="0"/>
                                  </p:iterate>
                                  <p:childTnLst>
                                    <p:set>
                                      <p:cBhvr>
                                        <p:cTn id="35" fill="hold"/>
                                        <p:tgtEl>
                                          <p:spTgt spid="238"/>
                                        </p:tgtEl>
                                        <p:attrNameLst>
                                          <p:attrName>style.visibility</p:attrName>
                                        </p:attrNameLst>
                                      </p:cBhvr>
                                      <p:to>
                                        <p:strVal val="visible"/>
                                      </p:to>
                                    </p:set>
                                    <p:animEffect transition="in" filter="fade">
                                      <p:cBhvr>
                                        <p:cTn id="36" dur="500"/>
                                        <p:tgtEl>
                                          <p:spTgt spid="238"/>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fill="hold" grpId="8" nodeType="clickEffect">
                                  <p:stCondLst>
                                    <p:cond delay="0"/>
                                  </p:stCondLst>
                                  <p:iterate>
                                    <p:tmAbs val="0"/>
                                  </p:iterate>
                                  <p:childTnLst>
                                    <p:set>
                                      <p:cBhvr>
                                        <p:cTn id="40" fill="hold"/>
                                        <p:tgtEl>
                                          <p:spTgt spid="242"/>
                                        </p:tgtEl>
                                        <p:attrNameLst>
                                          <p:attrName>style.visibility</p:attrName>
                                        </p:attrNameLst>
                                      </p:cBhvr>
                                      <p:to>
                                        <p:strVal val="visible"/>
                                      </p:to>
                                    </p:set>
                                    <p:animEffect transition="in" filter="fade">
                                      <p:cBhvr>
                                        <p:cTn id="41" dur="500"/>
                                        <p:tgtEl>
                                          <p:spTgt spid="242"/>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fill="hold" grpId="9" nodeType="clickEffect">
                                  <p:stCondLst>
                                    <p:cond delay="0"/>
                                  </p:stCondLst>
                                  <p:iterate>
                                    <p:tmAbs val="0"/>
                                  </p:iterate>
                                  <p:childTnLst>
                                    <p:set>
                                      <p:cBhvr>
                                        <p:cTn id="45" fill="hold"/>
                                        <p:tgtEl>
                                          <p:spTgt spid="239"/>
                                        </p:tgtEl>
                                        <p:attrNameLst>
                                          <p:attrName>style.visibility</p:attrName>
                                        </p:attrNameLst>
                                      </p:cBhvr>
                                      <p:to>
                                        <p:strVal val="visible"/>
                                      </p:to>
                                    </p:set>
                                    <p:animEffect transition="in" filter="fade">
                                      <p:cBhvr>
                                        <p:cTn id="46" dur="500"/>
                                        <p:tgtEl>
                                          <p:spTgt spid="239"/>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fill="hold" grpId="10" nodeType="clickEffect">
                                  <p:stCondLst>
                                    <p:cond delay="0"/>
                                  </p:stCondLst>
                                  <p:iterate>
                                    <p:tmAbs val="0"/>
                                  </p:iterate>
                                  <p:childTnLst>
                                    <p:set>
                                      <p:cBhvr>
                                        <p:cTn id="50" fill="hold"/>
                                        <p:tgtEl>
                                          <p:spTgt spid="253"/>
                                        </p:tgtEl>
                                        <p:attrNameLst>
                                          <p:attrName>style.visibility</p:attrName>
                                        </p:attrNameLst>
                                      </p:cBhvr>
                                      <p:to>
                                        <p:strVal val="visible"/>
                                      </p:to>
                                    </p:set>
                                    <p:animEffect transition="in" filter="fade">
                                      <p:cBhvr>
                                        <p:cTn id="51" dur="500"/>
                                        <p:tgtEl>
                                          <p:spTgt spid="253"/>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fill="hold" grpId="11" nodeType="clickEffect">
                                  <p:stCondLst>
                                    <p:cond delay="0"/>
                                  </p:stCondLst>
                                  <p:iterate>
                                    <p:tmAbs val="0"/>
                                  </p:iterate>
                                  <p:childTnLst>
                                    <p:set>
                                      <p:cBhvr>
                                        <p:cTn id="55" fill="hold"/>
                                        <p:tgtEl>
                                          <p:spTgt spid="258"/>
                                        </p:tgtEl>
                                        <p:attrNameLst>
                                          <p:attrName>style.visibility</p:attrName>
                                        </p:attrNameLst>
                                      </p:cBhvr>
                                      <p:to>
                                        <p:strVal val="visible"/>
                                      </p:to>
                                    </p:set>
                                    <p:animEffect transition="in" filter="fade">
                                      <p:cBhvr>
                                        <p:cTn id="56" dur="500"/>
                                        <p:tgtEl>
                                          <p:spTgt spid="258"/>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fill="hold" grpId="12" nodeType="clickEffect">
                                  <p:stCondLst>
                                    <p:cond delay="0"/>
                                  </p:stCondLst>
                                  <p:iterate>
                                    <p:tmAbs val="0"/>
                                  </p:iterate>
                                  <p:childTnLst>
                                    <p:set>
                                      <p:cBhvr>
                                        <p:cTn id="60" fill="hold"/>
                                        <p:tgtEl>
                                          <p:spTgt spid="259"/>
                                        </p:tgtEl>
                                        <p:attrNameLst>
                                          <p:attrName>style.visibility</p:attrName>
                                        </p:attrNameLst>
                                      </p:cBhvr>
                                      <p:to>
                                        <p:strVal val="visible"/>
                                      </p:to>
                                    </p:set>
                                    <p:animEffect transition="in" filter="fade">
                                      <p:cBhvr>
                                        <p:cTn id="61" dur="500"/>
                                        <p:tgtEl>
                                          <p:spTgt spid="259"/>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fill="hold" grpId="13" nodeType="clickEffect">
                                  <p:stCondLst>
                                    <p:cond delay="0"/>
                                  </p:stCondLst>
                                  <p:iterate>
                                    <p:tmAbs val="0"/>
                                  </p:iterate>
                                  <p:childTnLst>
                                    <p:set>
                                      <p:cBhvr>
                                        <p:cTn id="65" fill="hold"/>
                                        <p:tgtEl>
                                          <p:spTgt spid="246"/>
                                        </p:tgtEl>
                                        <p:attrNameLst>
                                          <p:attrName>style.visibility</p:attrName>
                                        </p:attrNameLst>
                                      </p:cBhvr>
                                      <p:to>
                                        <p:strVal val="visible"/>
                                      </p:to>
                                    </p:set>
                                    <p:animEffect transition="in" filter="fade">
                                      <p:cBhvr>
                                        <p:cTn id="66" dur="500"/>
                                        <p:tgtEl>
                                          <p:spTgt spid="246"/>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fill="hold" grpId="14" nodeType="clickEffect">
                                  <p:stCondLst>
                                    <p:cond delay="0"/>
                                  </p:stCondLst>
                                  <p:iterate>
                                    <p:tmAbs val="0"/>
                                  </p:iterate>
                                  <p:childTnLst>
                                    <p:set>
                                      <p:cBhvr>
                                        <p:cTn id="70" fill="hold"/>
                                        <p:tgtEl>
                                          <p:spTgt spid="251"/>
                                        </p:tgtEl>
                                        <p:attrNameLst>
                                          <p:attrName>style.visibility</p:attrName>
                                        </p:attrNameLst>
                                      </p:cBhvr>
                                      <p:to>
                                        <p:strVal val="visible"/>
                                      </p:to>
                                    </p:set>
                                    <p:animEffect transition="in" filter="fade">
                                      <p:cBhvr>
                                        <p:cTn id="71" dur="500"/>
                                        <p:tgtEl>
                                          <p:spTgt spid="251"/>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fill="hold" grpId="15" nodeType="clickEffect">
                                  <p:stCondLst>
                                    <p:cond delay="0"/>
                                  </p:stCondLst>
                                  <p:iterate>
                                    <p:tmAbs val="0"/>
                                  </p:iterate>
                                  <p:childTnLst>
                                    <p:set>
                                      <p:cBhvr>
                                        <p:cTn id="75" fill="hold"/>
                                        <p:tgtEl>
                                          <p:spTgt spid="250"/>
                                        </p:tgtEl>
                                        <p:attrNameLst>
                                          <p:attrName>style.visibility</p:attrName>
                                        </p:attrNameLst>
                                      </p:cBhvr>
                                      <p:to>
                                        <p:strVal val="visible"/>
                                      </p:to>
                                    </p:set>
                                    <p:animEffect transition="in" filter="fade">
                                      <p:cBhvr>
                                        <p:cTn id="76" dur="500"/>
                                        <p:tgtEl>
                                          <p:spTgt spid="250"/>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fill="hold" grpId="16" nodeType="clickEffect">
                                  <p:stCondLst>
                                    <p:cond delay="0"/>
                                  </p:stCondLst>
                                  <p:iterate>
                                    <p:tmAbs val="0"/>
                                  </p:iterate>
                                  <p:childTnLst>
                                    <p:set>
                                      <p:cBhvr>
                                        <p:cTn id="80" fill="hold"/>
                                        <p:tgtEl>
                                          <p:spTgt spid="252"/>
                                        </p:tgtEl>
                                        <p:attrNameLst>
                                          <p:attrName>style.visibility</p:attrName>
                                        </p:attrNameLst>
                                      </p:cBhvr>
                                      <p:to>
                                        <p:strVal val="visible"/>
                                      </p:to>
                                    </p:set>
                                    <p:animEffect transition="in" filter="fade">
                                      <p:cBhvr>
                                        <p:cTn id="81" dur="500"/>
                                        <p:tgtEl>
                                          <p:spTgt spid="252"/>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fill="hold" grpId="17" nodeType="clickEffect">
                                  <p:stCondLst>
                                    <p:cond delay="0"/>
                                  </p:stCondLst>
                                  <p:iterate>
                                    <p:tmAbs val="0"/>
                                  </p:iterate>
                                  <p:childTnLst>
                                    <p:set>
                                      <p:cBhvr>
                                        <p:cTn id="85" fill="hold"/>
                                        <p:tgtEl>
                                          <p:spTgt spid="256"/>
                                        </p:tgtEl>
                                        <p:attrNameLst>
                                          <p:attrName>style.visibility</p:attrName>
                                        </p:attrNameLst>
                                      </p:cBhvr>
                                      <p:to>
                                        <p:strVal val="visible"/>
                                      </p:to>
                                    </p:set>
                                    <p:animEffect transition="in" filter="fade">
                                      <p:cBhvr>
                                        <p:cTn id="86" dur="500"/>
                                        <p:tgtEl>
                                          <p:spTgt spid="256"/>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fill="hold" grpId="18" nodeType="clickEffect">
                                  <p:stCondLst>
                                    <p:cond delay="0"/>
                                  </p:stCondLst>
                                  <p:iterate>
                                    <p:tmAbs val="0"/>
                                  </p:iterate>
                                  <p:childTnLst>
                                    <p:set>
                                      <p:cBhvr>
                                        <p:cTn id="90" fill="hold"/>
                                        <p:tgtEl>
                                          <p:spTgt spid="257"/>
                                        </p:tgtEl>
                                        <p:attrNameLst>
                                          <p:attrName>style.visibility</p:attrName>
                                        </p:attrNameLst>
                                      </p:cBhvr>
                                      <p:to>
                                        <p:strVal val="visible"/>
                                      </p:to>
                                    </p:set>
                                    <p:animEffect transition="in" filter="fade">
                                      <p:cBhvr>
                                        <p:cTn id="91" dur="500"/>
                                        <p:tgtEl>
                                          <p:spTgt spid="257"/>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fill="hold" grpId="19" nodeType="clickEffect">
                                  <p:stCondLst>
                                    <p:cond delay="0"/>
                                  </p:stCondLst>
                                  <p:iterate>
                                    <p:tmAbs val="0"/>
                                  </p:iterate>
                                  <p:childTnLst>
                                    <p:set>
                                      <p:cBhvr>
                                        <p:cTn id="95" fill="hold"/>
                                        <p:tgtEl>
                                          <p:spTgt spid="260"/>
                                        </p:tgtEl>
                                        <p:attrNameLst>
                                          <p:attrName>style.visibility</p:attrName>
                                        </p:attrNameLst>
                                      </p:cBhvr>
                                      <p:to>
                                        <p:strVal val="visible"/>
                                      </p:to>
                                    </p:set>
                                    <p:animEffect transition="in" filter="fade">
                                      <p:cBhvr>
                                        <p:cTn id="96" dur="500"/>
                                        <p:tgtEl>
                                          <p:spTgt spid="260"/>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fill="hold" grpId="20" nodeType="clickEffect">
                                  <p:stCondLst>
                                    <p:cond delay="0"/>
                                  </p:stCondLst>
                                  <p:iterate>
                                    <p:tmAbs val="0"/>
                                  </p:iterate>
                                  <p:childTnLst>
                                    <p:set>
                                      <p:cBhvr>
                                        <p:cTn id="100" fill="hold"/>
                                        <p:tgtEl>
                                          <p:spTgt spid="255"/>
                                        </p:tgtEl>
                                        <p:attrNameLst>
                                          <p:attrName>style.visibility</p:attrName>
                                        </p:attrNameLst>
                                      </p:cBhvr>
                                      <p:to>
                                        <p:strVal val="visible"/>
                                      </p:to>
                                    </p:set>
                                    <p:animEffect transition="in" filter="fade">
                                      <p:cBhvr>
                                        <p:cTn id="101" dur="500"/>
                                        <p:tgtEl>
                                          <p:spTgt spid="2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 grpId="6" animBg="1" advAuto="0"/>
      <p:bldP spid="229" grpId="1" animBg="1" advAuto="0"/>
      <p:bldP spid="232" grpId="5" animBg="1" advAuto="0"/>
      <p:bldP spid="233" grpId="4" animBg="1" advAuto="0"/>
      <p:bldP spid="234" grpId="3" animBg="1" advAuto="0"/>
      <p:bldP spid="235" grpId="2" animBg="1" advAuto="0"/>
      <p:bldP spid="238" grpId="7" animBg="1" advAuto="0"/>
      <p:bldP spid="239" grpId="9" animBg="1" advAuto="0"/>
      <p:bldP spid="242" grpId="8" animBg="1" advAuto="0"/>
      <p:bldP spid="258" grpId="11" animBg="1" advAuto="0"/>
      <p:bldP spid="246" grpId="13" animBg="1" advAuto="0"/>
      <p:bldP spid="259" grpId="12" animBg="1" advAuto="0"/>
      <p:bldP spid="250" grpId="15" animBg="1" advAuto="0"/>
      <p:bldP spid="251" grpId="14" animBg="1" advAuto="0"/>
      <p:bldP spid="252" grpId="16" animBg="1" advAuto="0"/>
      <p:bldP spid="253" grpId="10" animBg="1" advAuto="0"/>
      <p:bldP spid="260" grpId="19" animBg="1" advAuto="0"/>
      <p:bldP spid="255" grpId="20" animBg="1" advAuto="0"/>
      <p:bldP spid="256" grpId="17" animBg="1" advAuto="0"/>
      <p:bldP spid="257" grpId="18" animBg="1" advAuto="0"/>
    </p:bldLst>
  </p:timing>
</p:sld>
</file>

<file path=ppt/slides/slide1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474" name="Group 31"/>
          <p:cNvGrpSpPr/>
          <p:nvPr/>
        </p:nvGrpSpPr>
        <p:grpSpPr>
          <a:xfrm>
            <a:off x="10355320" y="5908440"/>
            <a:ext cx="1810866" cy="603236"/>
            <a:chOff x="0" y="0"/>
            <a:chExt cx="1810864" cy="603234"/>
          </a:xfrm>
        </p:grpSpPr>
        <p:pic>
          <p:nvPicPr>
            <p:cNvPr id="1472" name="Picture 33" descr="Picture 33"/>
            <p:cNvPicPr>
              <a:picLocks noChangeAspect="1"/>
            </p:cNvPicPr>
            <p:nvPr/>
          </p:nvPicPr>
          <p:blipFill>
            <a:blip r:embed="rId2">
              <a:extLst/>
            </a:blip>
            <a:stretch>
              <a:fillRect/>
            </a:stretch>
          </p:blipFill>
          <p:spPr>
            <a:xfrm>
              <a:off x="261807" y="0"/>
              <a:ext cx="1287250" cy="603235"/>
            </a:xfrm>
            <a:prstGeom prst="rect">
              <a:avLst/>
            </a:prstGeom>
            <a:ln w="12700" cap="flat">
              <a:noFill/>
              <a:miter lim="400000"/>
            </a:ln>
            <a:effectLst/>
          </p:spPr>
        </p:pic>
        <p:sp>
          <p:nvSpPr>
            <p:cNvPr id="1473"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475" name="Rectangle 1"/>
          <p:cNvSpPr txBox="1"/>
          <p:nvPr/>
        </p:nvSpPr>
        <p:spPr>
          <a:xfrm>
            <a:off x="406985" y="754653"/>
            <a:ext cx="10558433"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r>
              <a:t>Abstraction - Hiding</a:t>
            </a:r>
          </a:p>
          <a:p>
            <a:pPr marL="369887" marR="3257" indent="-357187" defTabSz="293216">
              <a:buSzPct val="100000"/>
              <a:buFont typeface="Arial"/>
              <a:buChar char="•"/>
              <a:defRPr sz="2000" spc="-3">
                <a:solidFill>
                  <a:srgbClr val="231F20"/>
                </a:solidFill>
                <a:latin typeface="Arial"/>
                <a:ea typeface="Arial"/>
                <a:cs typeface="Arial"/>
                <a:sym typeface="Arial"/>
              </a:defRPr>
            </a:pPr>
            <a:r>
              <a:t>Abstract    - incomplete</a:t>
            </a:r>
          </a:p>
        </p:txBody>
      </p:sp>
      <p:sp>
        <p:nvSpPr>
          <p:cNvPr id="1476" name="Rectangle 11"/>
          <p:cNvSpPr txBox="1"/>
          <p:nvPr/>
        </p:nvSpPr>
        <p:spPr>
          <a:xfrm>
            <a:off x="406985" y="2363489"/>
            <a:ext cx="10019421" cy="12187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r>
              <a:t>Abstraction is achieved by creating 3 layers</a:t>
            </a:r>
          </a:p>
          <a:p>
            <a:pPr marL="369887" marR="3257" indent="-357187" defTabSz="293216">
              <a:buSzPct val="100000"/>
              <a:buFont typeface="Arial"/>
              <a:buChar char="•"/>
              <a:defRPr sz="2000" spc="-3">
                <a:solidFill>
                  <a:srgbClr val="231F20"/>
                </a:solidFill>
                <a:latin typeface="Arial"/>
                <a:ea typeface="Arial"/>
                <a:cs typeface="Arial"/>
                <a:sym typeface="Arial"/>
              </a:defRPr>
            </a:pPr>
            <a:r>
              <a:t>   - Object Implementation layer</a:t>
            </a:r>
          </a:p>
          <a:p>
            <a:pPr marL="369887" marR="3257" indent="-357187" defTabSz="293216">
              <a:buSzPct val="100000"/>
              <a:buFont typeface="Arial"/>
              <a:buChar char="•"/>
              <a:defRPr sz="2000" spc="-3">
                <a:solidFill>
                  <a:srgbClr val="231F20"/>
                </a:solidFill>
                <a:latin typeface="Arial"/>
                <a:ea typeface="Arial"/>
                <a:cs typeface="Arial"/>
                <a:sym typeface="Arial"/>
              </a:defRPr>
            </a:pPr>
            <a:r>
              <a:t>   - Object creation layer</a:t>
            </a:r>
          </a:p>
          <a:p>
            <a:pPr marL="369887" marR="3257" indent="-357187" defTabSz="293216">
              <a:buSzPct val="100000"/>
              <a:buFont typeface="Arial"/>
              <a:buChar char="•"/>
              <a:defRPr sz="2000" spc="-3">
                <a:solidFill>
                  <a:srgbClr val="231F20"/>
                </a:solidFill>
                <a:latin typeface="Arial"/>
                <a:ea typeface="Arial"/>
                <a:cs typeface="Arial"/>
                <a:sym typeface="Arial"/>
              </a:defRPr>
            </a:pPr>
            <a:r>
              <a:t>   - Object utilization layer</a:t>
            </a:r>
          </a:p>
        </p:txBody>
      </p:sp>
      <p:sp>
        <p:nvSpPr>
          <p:cNvPr id="1477" name="Rectangle 12"/>
          <p:cNvSpPr txBox="1"/>
          <p:nvPr/>
        </p:nvSpPr>
        <p:spPr>
          <a:xfrm>
            <a:off x="406985" y="1226497"/>
            <a:ext cx="10198897" cy="9266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R="3257" indent="12700" defTabSz="293216">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Hiding the implementation details of a class and exposing only the services or behaviours is called Abstraction</a:t>
            </a:r>
          </a:p>
        </p:txBody>
      </p:sp>
      <p:sp>
        <p:nvSpPr>
          <p:cNvPr id="1478" name="Rectangle 14"/>
          <p:cNvSpPr txBox="1"/>
          <p:nvPr/>
        </p:nvSpPr>
        <p:spPr>
          <a:xfrm>
            <a:off x="406985" y="3822806"/>
            <a:ext cx="10198897"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Generalize all the subclass methods and declare them as  abstract methods in a common Super Class or Super Interface and create Object Implementation layer</a:t>
            </a:r>
          </a:p>
        </p:txBody>
      </p:sp>
      <p:sp>
        <p:nvSpPr>
          <p:cNvPr id="1479" name="Rectangle 13"/>
          <p:cNvSpPr txBox="1"/>
          <p:nvPr/>
        </p:nvSpPr>
        <p:spPr>
          <a:xfrm>
            <a:off x="388911" y="4630058"/>
            <a:ext cx="10198897"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Create Object creation layer by Creating a class that will create the objects of implementation class and upcast it to Super Class or Super Interface reference.</a:t>
            </a:r>
          </a:p>
        </p:txBody>
      </p:sp>
      <p:grpSp>
        <p:nvGrpSpPr>
          <p:cNvPr id="1482" name="Group 15"/>
          <p:cNvGrpSpPr/>
          <p:nvPr/>
        </p:nvGrpSpPr>
        <p:grpSpPr>
          <a:xfrm>
            <a:off x="3619" y="-5095"/>
            <a:ext cx="3454241" cy="530761"/>
            <a:chOff x="0" y="0"/>
            <a:chExt cx="3454240" cy="530760"/>
          </a:xfrm>
        </p:grpSpPr>
        <p:sp>
          <p:nvSpPr>
            <p:cNvPr id="1480" name="object 4"/>
            <p:cNvSpPr/>
            <p:nvPr/>
          </p:nvSpPr>
          <p:spPr>
            <a:xfrm>
              <a:off x="0" y="4"/>
              <a:ext cx="3232880"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481" name="object 5"/>
            <p:cNvSpPr/>
            <p:nvPr/>
          </p:nvSpPr>
          <p:spPr>
            <a:xfrm>
              <a:off x="3004112" y="0"/>
              <a:ext cx="450129"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483" name="object 9"/>
          <p:cNvSpPr txBox="1"/>
          <p:nvPr/>
        </p:nvSpPr>
        <p:spPr>
          <a:xfrm>
            <a:off x="369663" y="75474"/>
            <a:ext cx="3362101" cy="345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293216">
              <a:defRPr sz="2200">
                <a:solidFill>
                  <a:srgbClr val="FFFFFF"/>
                </a:solidFill>
                <a:latin typeface="Arial"/>
                <a:ea typeface="Arial"/>
                <a:cs typeface="Arial"/>
                <a:sym typeface="Arial"/>
              </a:defRPr>
            </a:pPr>
            <a:r>
              <a:t> </a:t>
            </a:r>
            <a:r>
              <a:rPr sz="2400" b="1" spc="-3"/>
              <a:t>Abstraction</a:t>
            </a:r>
          </a:p>
        </p:txBody>
      </p:sp>
      <p:sp>
        <p:nvSpPr>
          <p:cNvPr id="1484" name="Rectangle 19"/>
          <p:cNvSpPr txBox="1"/>
          <p:nvPr/>
        </p:nvSpPr>
        <p:spPr>
          <a:xfrm>
            <a:off x="396780" y="5445250"/>
            <a:ext cx="10198898"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Within the Object utilization layer utilize upcasted reference returned by Object creation layer to call the Generalized methods.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483"/>
                                        </p:tgtEl>
                                        <p:attrNameLst>
                                          <p:attrName>style.visibility</p:attrName>
                                        </p:attrNameLst>
                                      </p:cBhvr>
                                      <p:to>
                                        <p:strVal val="visible"/>
                                      </p:to>
                                    </p:set>
                                    <p:animEffect transition="in" filter="fade">
                                      <p:cBhvr>
                                        <p:cTn id="7" dur="500"/>
                                        <p:tgtEl>
                                          <p:spTgt spid="148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475"/>
                                        </p:tgtEl>
                                        <p:attrNameLst>
                                          <p:attrName>style.visibility</p:attrName>
                                        </p:attrNameLst>
                                      </p:cBhvr>
                                      <p:to>
                                        <p:strVal val="visible"/>
                                      </p:to>
                                    </p:set>
                                    <p:animEffect transition="in" filter="fade">
                                      <p:cBhvr>
                                        <p:cTn id="12" dur="500"/>
                                        <p:tgtEl>
                                          <p:spTgt spid="147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477"/>
                                        </p:tgtEl>
                                        <p:attrNameLst>
                                          <p:attrName>style.visibility</p:attrName>
                                        </p:attrNameLst>
                                      </p:cBhvr>
                                      <p:to>
                                        <p:strVal val="visible"/>
                                      </p:to>
                                    </p:set>
                                    <p:animEffect transition="in" filter="fade">
                                      <p:cBhvr>
                                        <p:cTn id="17" dur="500"/>
                                        <p:tgtEl>
                                          <p:spTgt spid="147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476"/>
                                        </p:tgtEl>
                                        <p:attrNameLst>
                                          <p:attrName>style.visibility</p:attrName>
                                        </p:attrNameLst>
                                      </p:cBhvr>
                                      <p:to>
                                        <p:strVal val="visible"/>
                                      </p:to>
                                    </p:set>
                                    <p:animEffect transition="in" filter="fade">
                                      <p:cBhvr>
                                        <p:cTn id="22" dur="500"/>
                                        <p:tgtEl>
                                          <p:spTgt spid="147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478"/>
                                        </p:tgtEl>
                                        <p:attrNameLst>
                                          <p:attrName>style.visibility</p:attrName>
                                        </p:attrNameLst>
                                      </p:cBhvr>
                                      <p:to>
                                        <p:strVal val="visible"/>
                                      </p:to>
                                    </p:set>
                                    <p:animEffect transition="in" filter="fade">
                                      <p:cBhvr>
                                        <p:cTn id="27" dur="500"/>
                                        <p:tgtEl>
                                          <p:spTgt spid="147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479"/>
                                        </p:tgtEl>
                                        <p:attrNameLst>
                                          <p:attrName>style.visibility</p:attrName>
                                        </p:attrNameLst>
                                      </p:cBhvr>
                                      <p:to>
                                        <p:strVal val="visible"/>
                                      </p:to>
                                    </p:set>
                                    <p:animEffect transition="in" filter="fade">
                                      <p:cBhvr>
                                        <p:cTn id="32" dur="500"/>
                                        <p:tgtEl>
                                          <p:spTgt spid="147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484"/>
                                        </p:tgtEl>
                                        <p:attrNameLst>
                                          <p:attrName>style.visibility</p:attrName>
                                        </p:attrNameLst>
                                      </p:cBhvr>
                                      <p:to>
                                        <p:strVal val="visible"/>
                                      </p:to>
                                    </p:set>
                                    <p:animEffect transition="in" filter="fade">
                                      <p:cBhvr>
                                        <p:cTn id="37" dur="500"/>
                                        <p:tgtEl>
                                          <p:spTgt spid="1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5" grpId="2" animBg="1" advAuto="0"/>
      <p:bldP spid="1476" grpId="4" animBg="1" advAuto="0"/>
      <p:bldP spid="1477" grpId="3" animBg="1" advAuto="0"/>
      <p:bldP spid="1478" grpId="5" animBg="1" advAuto="0"/>
      <p:bldP spid="1479" grpId="6" animBg="1" advAuto="0"/>
      <p:bldP spid="1483" grpId="1" animBg="1" advAuto="0"/>
      <p:bldP spid="1484" grpId="7" animBg="1" advAuto="0"/>
    </p:bldLst>
  </p:timing>
</p:sld>
</file>

<file path=ppt/slides/slide1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488" name="Group 31"/>
          <p:cNvGrpSpPr/>
          <p:nvPr/>
        </p:nvGrpSpPr>
        <p:grpSpPr>
          <a:xfrm>
            <a:off x="10355320" y="5908440"/>
            <a:ext cx="1810866" cy="603236"/>
            <a:chOff x="0" y="0"/>
            <a:chExt cx="1810864" cy="603234"/>
          </a:xfrm>
        </p:grpSpPr>
        <p:pic>
          <p:nvPicPr>
            <p:cNvPr id="1486" name="Picture 33" descr="Picture 33"/>
            <p:cNvPicPr>
              <a:picLocks noChangeAspect="1"/>
            </p:cNvPicPr>
            <p:nvPr/>
          </p:nvPicPr>
          <p:blipFill>
            <a:blip r:embed="rId2">
              <a:extLst/>
            </a:blip>
            <a:stretch>
              <a:fillRect/>
            </a:stretch>
          </p:blipFill>
          <p:spPr>
            <a:xfrm>
              <a:off x="261807" y="0"/>
              <a:ext cx="1287250" cy="603235"/>
            </a:xfrm>
            <a:prstGeom prst="rect">
              <a:avLst/>
            </a:prstGeom>
            <a:ln w="12700" cap="flat">
              <a:noFill/>
              <a:miter lim="400000"/>
            </a:ln>
            <a:effectLst/>
          </p:spPr>
        </p:pic>
        <p:sp>
          <p:nvSpPr>
            <p:cNvPr id="1487"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489" name="Rectangle 1"/>
          <p:cNvSpPr txBox="1"/>
          <p:nvPr/>
        </p:nvSpPr>
        <p:spPr>
          <a:xfrm>
            <a:off x="406985" y="754653"/>
            <a:ext cx="10558433"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By using Abstraction we can achieve loose coupling where changes done in object implementation layer will not have any impact on object utilization layer</a:t>
            </a:r>
          </a:p>
        </p:txBody>
      </p:sp>
      <p:grpSp>
        <p:nvGrpSpPr>
          <p:cNvPr id="1492" name="Group 15"/>
          <p:cNvGrpSpPr/>
          <p:nvPr/>
        </p:nvGrpSpPr>
        <p:grpSpPr>
          <a:xfrm>
            <a:off x="3619" y="-5095"/>
            <a:ext cx="3454241" cy="530761"/>
            <a:chOff x="0" y="0"/>
            <a:chExt cx="3454240" cy="530760"/>
          </a:xfrm>
        </p:grpSpPr>
        <p:sp>
          <p:nvSpPr>
            <p:cNvPr id="1490" name="object 4"/>
            <p:cNvSpPr/>
            <p:nvPr/>
          </p:nvSpPr>
          <p:spPr>
            <a:xfrm>
              <a:off x="0" y="4"/>
              <a:ext cx="3232880"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491" name="object 5"/>
            <p:cNvSpPr/>
            <p:nvPr/>
          </p:nvSpPr>
          <p:spPr>
            <a:xfrm>
              <a:off x="3004112" y="0"/>
              <a:ext cx="450129"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493" name="object 9"/>
          <p:cNvSpPr txBox="1"/>
          <p:nvPr/>
        </p:nvSpPr>
        <p:spPr>
          <a:xfrm>
            <a:off x="369663" y="75474"/>
            <a:ext cx="3362101" cy="345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293216">
              <a:defRPr sz="2200">
                <a:solidFill>
                  <a:srgbClr val="FFFFFF"/>
                </a:solidFill>
                <a:latin typeface="Arial"/>
                <a:ea typeface="Arial"/>
                <a:cs typeface="Arial"/>
                <a:sym typeface="Arial"/>
              </a:defRPr>
            </a:pPr>
            <a:r>
              <a:t> </a:t>
            </a:r>
            <a:r>
              <a:rPr sz="2400" b="1" spc="-3"/>
              <a:t>Abstraction</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493"/>
                                        </p:tgtEl>
                                        <p:attrNameLst>
                                          <p:attrName>style.visibility</p:attrName>
                                        </p:attrNameLst>
                                      </p:cBhvr>
                                      <p:to>
                                        <p:strVal val="visible"/>
                                      </p:to>
                                    </p:set>
                                    <p:animEffect transition="in" filter="fade">
                                      <p:cBhvr>
                                        <p:cTn id="7" dur="500"/>
                                        <p:tgtEl>
                                          <p:spTgt spid="149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489"/>
                                        </p:tgtEl>
                                        <p:attrNameLst>
                                          <p:attrName>style.visibility</p:attrName>
                                        </p:attrNameLst>
                                      </p:cBhvr>
                                      <p:to>
                                        <p:strVal val="visible"/>
                                      </p:to>
                                    </p:set>
                                    <p:animEffect transition="in" filter="fade">
                                      <p:cBhvr>
                                        <p:cTn id="12" dur="500"/>
                                        <p:tgtEl>
                                          <p:spTgt spid="14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9" grpId="2" animBg="1" advAuto="0"/>
      <p:bldP spid="1493" grpId="1" animBg="1" advAuto="0"/>
    </p:bldLst>
  </p:timing>
</p:sld>
</file>

<file path=ppt/slides/slide1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501" name="Group 23"/>
          <p:cNvGrpSpPr/>
          <p:nvPr/>
        </p:nvGrpSpPr>
        <p:grpSpPr>
          <a:xfrm>
            <a:off x="-4339" y="127784"/>
            <a:ext cx="12191888" cy="712722"/>
            <a:chOff x="0" y="0"/>
            <a:chExt cx="12191886" cy="712720"/>
          </a:xfrm>
        </p:grpSpPr>
        <p:sp>
          <p:nvSpPr>
            <p:cNvPr id="1495"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nvGrpSpPr>
            <p:cNvPr id="1498" name="object 3"/>
            <p:cNvGrpSpPr/>
            <p:nvPr/>
          </p:nvGrpSpPr>
          <p:grpSpPr>
            <a:xfrm>
              <a:off x="9139280" y="0"/>
              <a:ext cx="3052607" cy="712721"/>
              <a:chOff x="0" y="0"/>
              <a:chExt cx="3052606" cy="712720"/>
            </a:xfrm>
          </p:grpSpPr>
          <p:sp>
            <p:nvSpPr>
              <p:cNvPr id="1496" name="Rectangle"/>
              <p:cNvSpPr/>
              <p:nvPr/>
            </p:nvSpPr>
            <p:spPr>
              <a:xfrm>
                <a:off x="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497" name="f"/>
              <p:cNvSpPr txBox="1"/>
              <p:nvPr/>
            </p:nvSpPr>
            <p:spPr>
              <a:xfrm>
                <a:off x="0" y="0"/>
                <a:ext cx="3052607" cy="14783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defTabSz="293216">
                  <a:defRPr sz="1100">
                    <a:latin typeface="Arial"/>
                    <a:ea typeface="Arial"/>
                    <a:cs typeface="Arial"/>
                    <a:sym typeface="Arial"/>
                  </a:defRPr>
                </a:lvl1pPr>
              </a:lstStyle>
              <a:p>
                <a:r>
                  <a:t>f</a:t>
                </a:r>
              </a:p>
            </p:txBody>
          </p:sp>
        </p:grpSp>
        <p:sp>
          <p:nvSpPr>
            <p:cNvPr id="1499"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500"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502" name="object 5"/>
          <p:cNvSpPr txBox="1"/>
          <p:nvPr/>
        </p:nvSpPr>
        <p:spPr>
          <a:xfrm>
            <a:off x="2895073" y="226533"/>
            <a:ext cx="3324750" cy="5758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Trainer : Mr.Madhu sundar</a:t>
            </a:r>
          </a:p>
        </p:txBody>
      </p:sp>
      <p:sp>
        <p:nvSpPr>
          <p:cNvPr id="1503" name="object 7"/>
          <p:cNvSpPr txBox="1"/>
          <p:nvPr/>
        </p:nvSpPr>
        <p:spPr>
          <a:xfrm>
            <a:off x="9655492" y="202740"/>
            <a:ext cx="2009131"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t>Chapter: 13</a:t>
            </a:r>
          </a:p>
        </p:txBody>
      </p:sp>
      <p:sp>
        <p:nvSpPr>
          <p:cNvPr id="1504" name="object 18"/>
          <p:cNvSpPr txBox="1"/>
          <p:nvPr/>
        </p:nvSpPr>
        <p:spPr>
          <a:xfrm>
            <a:off x="881121" y="2508810"/>
            <a:ext cx="9928894" cy="6666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776615" marR="3257" indent="-764550" algn="ctr" defTabSz="293216">
              <a:defRPr sz="4600" spc="-3">
                <a:solidFill>
                  <a:srgbClr val="00318B"/>
                </a:solidFill>
                <a:latin typeface="Arial"/>
                <a:ea typeface="Arial"/>
                <a:cs typeface="Arial"/>
                <a:sym typeface="Arial"/>
              </a:defRPr>
            </a:lvl1pPr>
          </a:lstStyle>
          <a:p>
            <a:r>
              <a:t>Java Packages </a:t>
            </a:r>
          </a:p>
        </p:txBody>
      </p:sp>
      <p:sp>
        <p:nvSpPr>
          <p:cNvPr id="1505" name="object 5"/>
          <p:cNvSpPr txBox="1"/>
          <p:nvPr/>
        </p:nvSpPr>
        <p:spPr>
          <a:xfrm>
            <a:off x="6178785" y="235559"/>
            <a:ext cx="3324750"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Subject : CORE JAVA</a:t>
            </a:r>
          </a:p>
        </p:txBody>
      </p:sp>
      <p:grpSp>
        <p:nvGrpSpPr>
          <p:cNvPr id="1508" name="Group 8"/>
          <p:cNvGrpSpPr/>
          <p:nvPr/>
        </p:nvGrpSpPr>
        <p:grpSpPr>
          <a:xfrm>
            <a:off x="3645407" y="3830286"/>
            <a:ext cx="4184572" cy="3119237"/>
            <a:chOff x="0" y="0"/>
            <a:chExt cx="4184570" cy="3119235"/>
          </a:xfrm>
        </p:grpSpPr>
        <p:sp>
          <p:nvSpPr>
            <p:cNvPr id="1506" name="Rectangle 11"/>
            <p:cNvSpPr txBox="1"/>
            <p:nvPr/>
          </p:nvSpPr>
          <p:spPr>
            <a:xfrm>
              <a:off x="0" y="1825793"/>
              <a:ext cx="4184571" cy="129344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noAutofit/>
            </a:bodyPr>
            <a:lstStyle>
              <a:lvl1pPr algn="ctr" defTabSz="293216">
                <a:defRPr sz="38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pic>
          <p:nvPicPr>
            <p:cNvPr id="1507" name="Picture 7" descr="Picture 7"/>
            <p:cNvPicPr>
              <a:picLocks noChangeAspect="1"/>
            </p:cNvPicPr>
            <p:nvPr/>
          </p:nvPicPr>
          <p:blipFill>
            <a:blip r:embed="rId2">
              <a:extLst/>
            </a:blip>
            <a:stretch>
              <a:fillRect/>
            </a:stretch>
          </p:blipFill>
          <p:spPr>
            <a:xfrm>
              <a:off x="88046" y="0"/>
              <a:ext cx="4003471" cy="2063167"/>
            </a:xfrm>
            <a:prstGeom prst="rect">
              <a:avLst/>
            </a:prstGeom>
            <a:ln w="12700" cap="flat">
              <a:noFill/>
              <a:miter lim="400000"/>
            </a:ln>
            <a:effectLst/>
          </p:spPr>
        </p:pic>
      </p:grpSp>
    </p:spTree>
  </p:cSld>
  <p:clrMapOvr>
    <a:masterClrMapping/>
  </p:clrMapOvr>
  <p:transition spd="med"/>
</p:sld>
</file>

<file path=ppt/slides/slide1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512" name="Group 31"/>
          <p:cNvGrpSpPr/>
          <p:nvPr/>
        </p:nvGrpSpPr>
        <p:grpSpPr>
          <a:xfrm>
            <a:off x="10355320" y="5908440"/>
            <a:ext cx="1810866" cy="603236"/>
            <a:chOff x="0" y="0"/>
            <a:chExt cx="1810864" cy="603234"/>
          </a:xfrm>
        </p:grpSpPr>
        <p:pic>
          <p:nvPicPr>
            <p:cNvPr id="1510" name="Picture 33" descr="Picture 33"/>
            <p:cNvPicPr>
              <a:picLocks noChangeAspect="1"/>
            </p:cNvPicPr>
            <p:nvPr/>
          </p:nvPicPr>
          <p:blipFill>
            <a:blip r:embed="rId2">
              <a:extLst/>
            </a:blip>
            <a:stretch>
              <a:fillRect/>
            </a:stretch>
          </p:blipFill>
          <p:spPr>
            <a:xfrm>
              <a:off x="261807" y="0"/>
              <a:ext cx="1287250" cy="603235"/>
            </a:xfrm>
            <a:prstGeom prst="rect">
              <a:avLst/>
            </a:prstGeom>
            <a:ln w="12700" cap="flat">
              <a:noFill/>
              <a:miter lim="400000"/>
            </a:ln>
            <a:effectLst/>
          </p:spPr>
        </p:pic>
        <p:sp>
          <p:nvSpPr>
            <p:cNvPr id="1511"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513" name="Rectangle 1"/>
          <p:cNvSpPr txBox="1"/>
          <p:nvPr/>
        </p:nvSpPr>
        <p:spPr>
          <a:xfrm>
            <a:off x="406985" y="754653"/>
            <a:ext cx="10558433" cy="11154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287019" marR="3257" indent="-274319" defTabSz="293216">
              <a:buSzPct val="100000"/>
              <a:buFont typeface="Arial"/>
              <a:buChar char="•"/>
              <a:defRPr sz="2400">
                <a:latin typeface="Arial"/>
                <a:ea typeface="Arial"/>
                <a:cs typeface="Arial"/>
                <a:sym typeface="Arial"/>
              </a:defRPr>
            </a:pPr>
            <a:r>
              <a:t>Managing Source code is difficult </a:t>
            </a:r>
          </a:p>
          <a:p>
            <a:pPr marL="287019" marR="3257" indent="-274319" defTabSz="293216">
              <a:buSzPct val="100000"/>
              <a:buFont typeface="Arial"/>
              <a:buChar char="•"/>
              <a:defRPr sz="2400">
                <a:latin typeface="Arial"/>
                <a:ea typeface="Arial"/>
                <a:cs typeface="Arial"/>
                <a:sym typeface="Arial"/>
              </a:defRPr>
            </a:pPr>
            <a:r>
              <a:t>Creates Naming collisions </a:t>
            </a:r>
          </a:p>
          <a:p>
            <a:pPr marL="287019" marR="3257" indent="-274319" defTabSz="293216">
              <a:buSzPct val="100000"/>
              <a:buFont typeface="Arial"/>
              <a:buChar char="•"/>
              <a:defRPr sz="2400">
                <a:latin typeface="Arial"/>
                <a:ea typeface="Arial"/>
                <a:cs typeface="Arial"/>
                <a:sym typeface="Arial"/>
              </a:defRPr>
            </a:pPr>
            <a:r>
              <a:t>Security for classes and its members is not guaranteed</a:t>
            </a:r>
          </a:p>
        </p:txBody>
      </p:sp>
      <p:grpSp>
        <p:nvGrpSpPr>
          <p:cNvPr id="1516" name="Group 15"/>
          <p:cNvGrpSpPr/>
          <p:nvPr/>
        </p:nvGrpSpPr>
        <p:grpSpPr>
          <a:xfrm>
            <a:off x="3619" y="-5095"/>
            <a:ext cx="3454241" cy="530761"/>
            <a:chOff x="0" y="0"/>
            <a:chExt cx="3454240" cy="530760"/>
          </a:xfrm>
        </p:grpSpPr>
        <p:sp>
          <p:nvSpPr>
            <p:cNvPr id="1514" name="object 4"/>
            <p:cNvSpPr/>
            <p:nvPr/>
          </p:nvSpPr>
          <p:spPr>
            <a:xfrm>
              <a:off x="0" y="4"/>
              <a:ext cx="3232880"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515" name="object 5"/>
            <p:cNvSpPr/>
            <p:nvPr/>
          </p:nvSpPr>
          <p:spPr>
            <a:xfrm>
              <a:off x="3004112" y="0"/>
              <a:ext cx="450129"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517" name="object 9"/>
          <p:cNvSpPr txBox="1"/>
          <p:nvPr/>
        </p:nvSpPr>
        <p:spPr>
          <a:xfrm>
            <a:off x="369663" y="75474"/>
            <a:ext cx="3362101" cy="345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293216">
              <a:defRPr sz="2200">
                <a:solidFill>
                  <a:srgbClr val="FFFFFF"/>
                </a:solidFill>
                <a:latin typeface="Arial"/>
                <a:ea typeface="Arial"/>
                <a:cs typeface="Arial"/>
                <a:sym typeface="Arial"/>
              </a:defRPr>
            </a:pPr>
            <a:r>
              <a:t> </a:t>
            </a:r>
            <a:r>
              <a:rPr sz="2400" b="1" spc="-3"/>
              <a:t>Packages</a:t>
            </a:r>
          </a:p>
        </p:txBody>
      </p:sp>
      <p:pic>
        <p:nvPicPr>
          <p:cNvPr id="1518" name="Picture 3" descr="Picture 3"/>
          <p:cNvPicPr>
            <a:picLocks noChangeAspect="1"/>
          </p:cNvPicPr>
          <p:nvPr/>
        </p:nvPicPr>
        <p:blipFill>
          <a:blip r:embed="rId3">
            <a:extLst/>
          </a:blip>
          <a:stretch>
            <a:fillRect/>
          </a:stretch>
        </p:blipFill>
        <p:spPr>
          <a:xfrm>
            <a:off x="1735748" y="1901832"/>
            <a:ext cx="8299122" cy="4715411"/>
          </a:xfrm>
          <a:prstGeom prst="rect">
            <a:avLst/>
          </a:prstGeom>
          <a:ln w="12700">
            <a:miter lim="400000"/>
          </a:ln>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517"/>
                                        </p:tgtEl>
                                        <p:attrNameLst>
                                          <p:attrName>style.visibility</p:attrName>
                                        </p:attrNameLst>
                                      </p:cBhvr>
                                      <p:to>
                                        <p:strVal val="visible"/>
                                      </p:to>
                                    </p:set>
                                    <p:animEffect transition="in" filter="fade">
                                      <p:cBhvr>
                                        <p:cTn id="7" dur="500"/>
                                        <p:tgtEl>
                                          <p:spTgt spid="15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516"/>
                                        </p:tgtEl>
                                        <p:attrNameLst>
                                          <p:attrName>style.visibility</p:attrName>
                                        </p:attrNameLst>
                                      </p:cBhvr>
                                      <p:to>
                                        <p:strVal val="visible"/>
                                      </p:to>
                                    </p:set>
                                    <p:animEffect transition="in" filter="fade">
                                      <p:cBhvr>
                                        <p:cTn id="12" dur="500"/>
                                        <p:tgtEl>
                                          <p:spTgt spid="15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518"/>
                                        </p:tgtEl>
                                        <p:attrNameLst>
                                          <p:attrName>style.visibility</p:attrName>
                                        </p:attrNameLst>
                                      </p:cBhvr>
                                      <p:to>
                                        <p:strVal val="visible"/>
                                      </p:to>
                                    </p:set>
                                    <p:animEffect transition="in" filter="fade">
                                      <p:cBhvr>
                                        <p:cTn id="17" dur="500"/>
                                        <p:tgtEl>
                                          <p:spTgt spid="15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513"/>
                                        </p:tgtEl>
                                        <p:attrNameLst>
                                          <p:attrName>style.visibility</p:attrName>
                                        </p:attrNameLst>
                                      </p:cBhvr>
                                      <p:to>
                                        <p:strVal val="visible"/>
                                      </p:to>
                                    </p:set>
                                    <p:animEffect transition="in" filter="fade">
                                      <p:cBhvr>
                                        <p:cTn id="22" dur="500"/>
                                        <p:tgtEl>
                                          <p:spTgt spid="15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3" grpId="4" animBg="1" advAuto="0"/>
      <p:bldP spid="1516" grpId="2" animBg="1" advAuto="0"/>
      <p:bldP spid="1517" grpId="1" animBg="1" advAuto="0"/>
      <p:bldP spid="1518" grpId="3" animBg="1" advAuto="0"/>
    </p:bldLst>
  </p:timing>
</p:sld>
</file>

<file path=ppt/slides/slide1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522" name="Group 31"/>
          <p:cNvGrpSpPr/>
          <p:nvPr/>
        </p:nvGrpSpPr>
        <p:grpSpPr>
          <a:xfrm>
            <a:off x="10355320" y="5908440"/>
            <a:ext cx="1810866" cy="603236"/>
            <a:chOff x="0" y="0"/>
            <a:chExt cx="1810864" cy="603234"/>
          </a:xfrm>
        </p:grpSpPr>
        <p:pic>
          <p:nvPicPr>
            <p:cNvPr id="1520" name="Picture 33" descr="Picture 33"/>
            <p:cNvPicPr>
              <a:picLocks noChangeAspect="1"/>
            </p:cNvPicPr>
            <p:nvPr/>
          </p:nvPicPr>
          <p:blipFill>
            <a:blip r:embed="rId2">
              <a:extLst/>
            </a:blip>
            <a:stretch>
              <a:fillRect/>
            </a:stretch>
          </p:blipFill>
          <p:spPr>
            <a:xfrm>
              <a:off x="261807" y="0"/>
              <a:ext cx="1287250" cy="603235"/>
            </a:xfrm>
            <a:prstGeom prst="rect">
              <a:avLst/>
            </a:prstGeom>
            <a:ln w="12700" cap="flat">
              <a:noFill/>
              <a:miter lim="400000"/>
            </a:ln>
            <a:effectLst/>
          </p:spPr>
        </p:pic>
        <p:sp>
          <p:nvSpPr>
            <p:cNvPr id="1521"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grpSp>
        <p:nvGrpSpPr>
          <p:cNvPr id="1525" name="Group 15"/>
          <p:cNvGrpSpPr/>
          <p:nvPr/>
        </p:nvGrpSpPr>
        <p:grpSpPr>
          <a:xfrm>
            <a:off x="3619" y="-5095"/>
            <a:ext cx="3454241" cy="530761"/>
            <a:chOff x="0" y="0"/>
            <a:chExt cx="3454240" cy="530760"/>
          </a:xfrm>
        </p:grpSpPr>
        <p:sp>
          <p:nvSpPr>
            <p:cNvPr id="1523" name="object 4"/>
            <p:cNvSpPr/>
            <p:nvPr/>
          </p:nvSpPr>
          <p:spPr>
            <a:xfrm>
              <a:off x="0" y="4"/>
              <a:ext cx="3232880"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524" name="object 5"/>
            <p:cNvSpPr/>
            <p:nvPr/>
          </p:nvSpPr>
          <p:spPr>
            <a:xfrm>
              <a:off x="3004112" y="0"/>
              <a:ext cx="450129"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526" name="object 9"/>
          <p:cNvSpPr txBox="1"/>
          <p:nvPr/>
        </p:nvSpPr>
        <p:spPr>
          <a:xfrm>
            <a:off x="369663" y="75474"/>
            <a:ext cx="3362101" cy="345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293216">
              <a:defRPr sz="2200">
                <a:solidFill>
                  <a:srgbClr val="FFFFFF"/>
                </a:solidFill>
                <a:latin typeface="Arial"/>
                <a:ea typeface="Arial"/>
                <a:cs typeface="Arial"/>
                <a:sym typeface="Arial"/>
              </a:defRPr>
            </a:pPr>
            <a:r>
              <a:t> </a:t>
            </a:r>
            <a:r>
              <a:rPr sz="2400" b="1" spc="-3"/>
              <a:t>Packages</a:t>
            </a:r>
          </a:p>
        </p:txBody>
      </p:sp>
      <p:pic>
        <p:nvPicPr>
          <p:cNvPr id="1527" name="Picture 4" descr="Picture 4"/>
          <p:cNvPicPr>
            <a:picLocks noChangeAspect="1"/>
          </p:cNvPicPr>
          <p:nvPr/>
        </p:nvPicPr>
        <p:blipFill>
          <a:blip r:embed="rId3">
            <a:extLst/>
          </a:blip>
          <a:stretch>
            <a:fillRect/>
          </a:stretch>
        </p:blipFill>
        <p:spPr>
          <a:xfrm>
            <a:off x="1177952" y="470327"/>
            <a:ext cx="9252303" cy="6297004"/>
          </a:xfrm>
          <a:prstGeom prst="rect">
            <a:avLst/>
          </a:prstGeom>
          <a:ln w="12700">
            <a:miter lim="400000"/>
          </a:ln>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526"/>
                                        </p:tgtEl>
                                        <p:attrNameLst>
                                          <p:attrName>style.visibility</p:attrName>
                                        </p:attrNameLst>
                                      </p:cBhvr>
                                      <p:to>
                                        <p:strVal val="visible"/>
                                      </p:to>
                                    </p:set>
                                    <p:animEffect transition="in" filter="fade">
                                      <p:cBhvr>
                                        <p:cTn id="7" dur="500"/>
                                        <p:tgtEl>
                                          <p:spTgt spid="15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525"/>
                                        </p:tgtEl>
                                        <p:attrNameLst>
                                          <p:attrName>style.visibility</p:attrName>
                                        </p:attrNameLst>
                                      </p:cBhvr>
                                      <p:to>
                                        <p:strVal val="visible"/>
                                      </p:to>
                                    </p:set>
                                    <p:animEffect transition="in" filter="fade">
                                      <p:cBhvr>
                                        <p:cTn id="12" dur="500"/>
                                        <p:tgtEl>
                                          <p:spTgt spid="15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 grpId="2" animBg="1" advAuto="0"/>
      <p:bldP spid="1526" grpId="1" animBg="1" advAuto="0"/>
    </p:bldLst>
  </p:timing>
</p:sld>
</file>

<file path=ppt/slides/slide1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531" name="Group 31"/>
          <p:cNvGrpSpPr/>
          <p:nvPr/>
        </p:nvGrpSpPr>
        <p:grpSpPr>
          <a:xfrm>
            <a:off x="10355320" y="5908440"/>
            <a:ext cx="1810866" cy="603236"/>
            <a:chOff x="0" y="0"/>
            <a:chExt cx="1810864" cy="603234"/>
          </a:xfrm>
        </p:grpSpPr>
        <p:pic>
          <p:nvPicPr>
            <p:cNvPr id="1529" name="Picture 33" descr="Picture 33"/>
            <p:cNvPicPr>
              <a:picLocks noChangeAspect="1"/>
            </p:cNvPicPr>
            <p:nvPr/>
          </p:nvPicPr>
          <p:blipFill>
            <a:blip r:embed="rId2">
              <a:extLst/>
            </a:blip>
            <a:stretch>
              <a:fillRect/>
            </a:stretch>
          </p:blipFill>
          <p:spPr>
            <a:xfrm>
              <a:off x="261807" y="0"/>
              <a:ext cx="1287250" cy="603235"/>
            </a:xfrm>
            <a:prstGeom prst="rect">
              <a:avLst/>
            </a:prstGeom>
            <a:ln w="12700" cap="flat">
              <a:noFill/>
              <a:miter lim="400000"/>
            </a:ln>
            <a:effectLst/>
          </p:spPr>
        </p:pic>
        <p:sp>
          <p:nvSpPr>
            <p:cNvPr id="1530"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532" name="Rectangle 1"/>
          <p:cNvSpPr txBox="1"/>
          <p:nvPr/>
        </p:nvSpPr>
        <p:spPr>
          <a:xfrm>
            <a:off x="406985" y="754653"/>
            <a:ext cx="10558433" cy="47239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298450" marR="3257" indent="-285750" defTabSz="293216">
              <a:buSzPct val="100000"/>
              <a:buFont typeface="Arial"/>
              <a:buChar char="•"/>
              <a:defRPr sz="2000" spc="-3">
                <a:solidFill>
                  <a:srgbClr val="231F20"/>
                </a:solidFill>
                <a:latin typeface="Arial"/>
                <a:ea typeface="Arial"/>
                <a:cs typeface="Arial"/>
                <a:sym typeface="Arial"/>
              </a:defRPr>
            </a:pPr>
            <a:r>
              <a:t> A java package is group of classes and interfaces which are related to one single module in the given project.</a:t>
            </a:r>
          </a:p>
          <a:p>
            <a:pPr marR="3257" indent="12700" defTabSz="293216">
              <a:defRPr sz="2000" spc="-3">
                <a:solidFill>
                  <a:srgbClr val="231F20"/>
                </a:solidFill>
                <a:latin typeface="Arial"/>
                <a:ea typeface="Arial"/>
                <a:cs typeface="Arial"/>
                <a:sym typeface="Arial"/>
              </a:defRPr>
            </a:pPr>
            <a:endParaRPr/>
          </a:p>
          <a:p>
            <a:pPr marR="3257" indent="12700" defTabSz="293216">
              <a:defRPr sz="2000" b="1" spc="-3">
                <a:solidFill>
                  <a:srgbClr val="231F20"/>
                </a:solidFill>
                <a:latin typeface="Arial"/>
                <a:ea typeface="Arial"/>
                <a:cs typeface="Arial"/>
                <a:sym typeface="Arial"/>
              </a:defRPr>
            </a:pPr>
            <a:r>
              <a:t>Package naming convention</a:t>
            </a:r>
          </a:p>
          <a:p>
            <a:pPr marL="369887" marR="3257" indent="-357187" defTabSz="293216">
              <a:buSzPct val="100000"/>
              <a:buFont typeface="Arial"/>
              <a:buChar char="•"/>
              <a:defRPr sz="2000" spc="-3">
                <a:solidFill>
                  <a:srgbClr val="231F20"/>
                </a:solidFill>
                <a:latin typeface="Arial"/>
                <a:ea typeface="Arial"/>
                <a:cs typeface="Arial"/>
                <a:sym typeface="Arial"/>
              </a:defRPr>
            </a:pPr>
            <a:endParaRPr/>
          </a:p>
          <a:p>
            <a:pPr marL="298450" marR="3257" indent="-285750" defTabSz="293216">
              <a:buSzPct val="100000"/>
              <a:buFont typeface="Arial"/>
              <a:buChar char="•"/>
              <a:defRPr sz="2000" spc="-3">
                <a:solidFill>
                  <a:srgbClr val="231F20"/>
                </a:solidFill>
                <a:latin typeface="Arial"/>
                <a:ea typeface="Arial"/>
                <a:cs typeface="Arial"/>
                <a:sym typeface="Arial"/>
              </a:defRPr>
            </a:pPr>
            <a:r>
              <a:t>package name is always written in all-lowercase.</a:t>
            </a:r>
          </a:p>
          <a:p>
            <a:pPr marL="369887" marR="3257" indent="-357187" defTabSz="293216">
              <a:buSzPct val="100000"/>
              <a:buFont typeface="Arial"/>
              <a:buChar char="•"/>
              <a:defRPr sz="2000" spc="-3">
                <a:solidFill>
                  <a:srgbClr val="231F20"/>
                </a:solidFill>
                <a:latin typeface="Arial"/>
                <a:ea typeface="Arial"/>
                <a:cs typeface="Arial"/>
                <a:sym typeface="Arial"/>
              </a:defRPr>
            </a:pPr>
            <a:endParaRPr/>
          </a:p>
          <a:p>
            <a:pPr marL="298450" marR="3257" indent="-285750" defTabSz="293216">
              <a:buSzPct val="100000"/>
              <a:buFont typeface="Arial"/>
              <a:buChar char="•"/>
              <a:defRPr sz="2000" spc="-3">
                <a:solidFill>
                  <a:srgbClr val="231F20"/>
                </a:solidFill>
                <a:latin typeface="Arial"/>
                <a:ea typeface="Arial"/>
                <a:cs typeface="Arial"/>
                <a:sym typeface="Arial"/>
              </a:defRPr>
            </a:pPr>
            <a:r>
              <a:t>package names are always written in reverse order of domain</a:t>
            </a:r>
          </a:p>
          <a:p>
            <a:pPr marR="3257" indent="12700" defTabSz="293216">
              <a:defRPr sz="2000" spc="-3">
                <a:solidFill>
                  <a:srgbClr val="231F20"/>
                </a:solidFill>
                <a:latin typeface="Arial"/>
                <a:ea typeface="Arial"/>
                <a:cs typeface="Arial"/>
                <a:sym typeface="Arial"/>
              </a:defRPr>
            </a:pPr>
            <a:endParaRPr/>
          </a:p>
          <a:p>
            <a:pPr marR="3257" indent="12700" defTabSz="293216">
              <a:defRPr sz="2000" spc="-3">
                <a:solidFill>
                  <a:srgbClr val="231F20"/>
                </a:solidFill>
                <a:latin typeface="Arial"/>
                <a:ea typeface="Arial"/>
                <a:cs typeface="Arial"/>
                <a:sym typeface="Arial"/>
              </a:defRPr>
            </a:pPr>
            <a:r>
              <a:t> </a:t>
            </a:r>
            <a:r>
              <a:rPr b="1"/>
              <a:t>convention</a:t>
            </a:r>
            <a:r>
              <a:t> 1</a:t>
            </a:r>
          </a:p>
          <a:p>
            <a:pPr marR="3257" indent="12700" defTabSz="293216">
              <a:defRPr sz="2000" spc="-3">
                <a:solidFill>
                  <a:srgbClr val="231F20"/>
                </a:solidFill>
                <a:latin typeface="Arial"/>
                <a:ea typeface="Arial"/>
                <a:cs typeface="Arial"/>
                <a:sym typeface="Arial"/>
              </a:defRPr>
            </a:pPr>
            <a:r>
              <a:t>  domain.appname.modulename</a:t>
            </a:r>
          </a:p>
          <a:p>
            <a:pPr marR="3257" indent="12700" defTabSz="293216">
              <a:defRPr sz="2000" spc="-3">
                <a:solidFill>
                  <a:srgbClr val="231F20"/>
                </a:solidFill>
                <a:latin typeface="Arial"/>
                <a:ea typeface="Arial"/>
                <a:cs typeface="Arial"/>
                <a:sym typeface="Arial"/>
              </a:defRPr>
            </a:pPr>
            <a:r>
              <a:t>  com.gmail.inbox  </a:t>
            </a:r>
          </a:p>
          <a:p>
            <a:pPr marR="3257" indent="12700" defTabSz="293216">
              <a:defRPr sz="2000" spc="-3">
                <a:solidFill>
                  <a:srgbClr val="231F20"/>
                </a:solidFill>
                <a:latin typeface="Arial"/>
                <a:ea typeface="Arial"/>
                <a:cs typeface="Arial"/>
                <a:sym typeface="Arial"/>
              </a:defRPr>
            </a:pPr>
            <a:endParaRPr/>
          </a:p>
          <a:p>
            <a:pPr marR="3257" indent="12700" defTabSz="293216">
              <a:defRPr sz="2000" b="1" spc="-3">
                <a:solidFill>
                  <a:srgbClr val="231F20"/>
                </a:solidFill>
                <a:latin typeface="Arial"/>
                <a:ea typeface="Arial"/>
                <a:cs typeface="Arial"/>
                <a:sym typeface="Arial"/>
              </a:defRPr>
            </a:pPr>
            <a:r>
              <a:t>  convention 2</a:t>
            </a:r>
          </a:p>
          <a:p>
            <a:pPr marR="3257" indent="12700" defTabSz="293216">
              <a:defRPr sz="2000" spc="-3">
                <a:solidFill>
                  <a:srgbClr val="231F20"/>
                </a:solidFill>
                <a:latin typeface="Arial"/>
                <a:ea typeface="Arial"/>
                <a:cs typeface="Arial"/>
                <a:sym typeface="Arial"/>
              </a:defRPr>
            </a:pPr>
            <a:r>
              <a:t>  domain.companyname.appname.modulename</a:t>
            </a:r>
          </a:p>
          <a:p>
            <a:pPr marR="3257" indent="12700" defTabSz="293216">
              <a:defRPr sz="2000" spc="-3">
                <a:solidFill>
                  <a:srgbClr val="231F20"/>
                </a:solidFill>
                <a:latin typeface="Arial"/>
                <a:ea typeface="Arial"/>
                <a:cs typeface="Arial"/>
                <a:sym typeface="Arial"/>
              </a:defRPr>
            </a:pPr>
            <a:r>
              <a:t>  com.google.gmail.inbox</a:t>
            </a:r>
          </a:p>
        </p:txBody>
      </p:sp>
      <p:grpSp>
        <p:nvGrpSpPr>
          <p:cNvPr id="1535" name="Group 15"/>
          <p:cNvGrpSpPr/>
          <p:nvPr/>
        </p:nvGrpSpPr>
        <p:grpSpPr>
          <a:xfrm>
            <a:off x="3619" y="-5095"/>
            <a:ext cx="3454241" cy="530761"/>
            <a:chOff x="0" y="0"/>
            <a:chExt cx="3454240" cy="530760"/>
          </a:xfrm>
        </p:grpSpPr>
        <p:sp>
          <p:nvSpPr>
            <p:cNvPr id="1533" name="object 4"/>
            <p:cNvSpPr/>
            <p:nvPr/>
          </p:nvSpPr>
          <p:spPr>
            <a:xfrm>
              <a:off x="0" y="4"/>
              <a:ext cx="3232880"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534" name="object 5"/>
            <p:cNvSpPr/>
            <p:nvPr/>
          </p:nvSpPr>
          <p:spPr>
            <a:xfrm>
              <a:off x="3004112" y="0"/>
              <a:ext cx="450129"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536" name="object 9"/>
          <p:cNvSpPr txBox="1"/>
          <p:nvPr/>
        </p:nvSpPr>
        <p:spPr>
          <a:xfrm>
            <a:off x="369663" y="75474"/>
            <a:ext cx="3362101" cy="345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293216">
              <a:defRPr sz="2200">
                <a:solidFill>
                  <a:srgbClr val="FFFFFF"/>
                </a:solidFill>
                <a:latin typeface="Arial"/>
                <a:ea typeface="Arial"/>
                <a:cs typeface="Arial"/>
                <a:sym typeface="Arial"/>
              </a:defRPr>
            </a:pPr>
            <a:r>
              <a:t> </a:t>
            </a:r>
            <a:r>
              <a:rPr sz="2400" b="1" spc="-3"/>
              <a:t>Packages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536"/>
                                        </p:tgtEl>
                                        <p:attrNameLst>
                                          <p:attrName>style.visibility</p:attrName>
                                        </p:attrNameLst>
                                      </p:cBhvr>
                                      <p:to>
                                        <p:strVal val="visible"/>
                                      </p:to>
                                    </p:set>
                                    <p:animEffect transition="in" filter="fade">
                                      <p:cBhvr>
                                        <p:cTn id="7" dur="500"/>
                                        <p:tgtEl>
                                          <p:spTgt spid="153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532"/>
                                        </p:tgtEl>
                                        <p:attrNameLst>
                                          <p:attrName>style.visibility</p:attrName>
                                        </p:attrNameLst>
                                      </p:cBhvr>
                                      <p:to>
                                        <p:strVal val="visible"/>
                                      </p:to>
                                    </p:set>
                                    <p:animEffect transition="in" filter="fade">
                                      <p:cBhvr>
                                        <p:cTn id="12" dur="500"/>
                                        <p:tgtEl>
                                          <p:spTgt spid="153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535"/>
                                        </p:tgtEl>
                                        <p:attrNameLst>
                                          <p:attrName>style.visibility</p:attrName>
                                        </p:attrNameLst>
                                      </p:cBhvr>
                                      <p:to>
                                        <p:strVal val="visible"/>
                                      </p:to>
                                    </p:set>
                                    <p:animEffect transition="in" filter="fade">
                                      <p:cBhvr>
                                        <p:cTn id="17" dur="500"/>
                                        <p:tgtEl>
                                          <p:spTgt spid="15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2" grpId="2" animBg="1" advAuto="0"/>
      <p:bldP spid="1535" grpId="3" animBg="1" advAuto="0"/>
      <p:bldP spid="1536" grpId="1" animBg="1" advAuto="0"/>
    </p:bldLst>
  </p:timing>
</p:sld>
</file>

<file path=ppt/slides/slide1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540" name="Group 31"/>
          <p:cNvGrpSpPr/>
          <p:nvPr/>
        </p:nvGrpSpPr>
        <p:grpSpPr>
          <a:xfrm>
            <a:off x="10355320" y="5908440"/>
            <a:ext cx="1810866" cy="603236"/>
            <a:chOff x="0" y="0"/>
            <a:chExt cx="1810864" cy="603234"/>
          </a:xfrm>
        </p:grpSpPr>
        <p:pic>
          <p:nvPicPr>
            <p:cNvPr id="1538" name="Picture 33" descr="Picture 33"/>
            <p:cNvPicPr>
              <a:picLocks noChangeAspect="1"/>
            </p:cNvPicPr>
            <p:nvPr/>
          </p:nvPicPr>
          <p:blipFill>
            <a:blip r:embed="rId2">
              <a:extLst/>
            </a:blip>
            <a:stretch>
              <a:fillRect/>
            </a:stretch>
          </p:blipFill>
          <p:spPr>
            <a:xfrm>
              <a:off x="261807" y="0"/>
              <a:ext cx="1287250" cy="603235"/>
            </a:xfrm>
            <a:prstGeom prst="rect">
              <a:avLst/>
            </a:prstGeom>
            <a:ln w="12700" cap="flat">
              <a:noFill/>
              <a:miter lim="400000"/>
            </a:ln>
            <a:effectLst/>
          </p:spPr>
        </p:pic>
        <p:sp>
          <p:nvSpPr>
            <p:cNvPr id="1539"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541" name="Rectangle 1"/>
          <p:cNvSpPr txBox="1"/>
          <p:nvPr/>
        </p:nvSpPr>
        <p:spPr>
          <a:xfrm>
            <a:off x="406985" y="754653"/>
            <a:ext cx="10558433" cy="20950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298450" marR="3257" indent="-285750" defTabSz="293216">
              <a:buSzPct val="100000"/>
              <a:buFont typeface="Arial"/>
              <a:buChar char="•"/>
              <a:defRPr sz="2000" spc="-3">
                <a:solidFill>
                  <a:srgbClr val="231F20"/>
                </a:solidFill>
                <a:latin typeface="Arial"/>
                <a:ea typeface="Arial"/>
                <a:cs typeface="Arial"/>
                <a:sym typeface="Arial"/>
              </a:defRPr>
            </a:pPr>
            <a:r>
              <a:t>Data members and function members of a class present in different package can be accessed by two ways</a:t>
            </a:r>
          </a:p>
          <a:p>
            <a:pPr marL="334168" marR="3257" indent="-321468" defTabSz="293216">
              <a:buSzPct val="100000"/>
              <a:buAutoNum type="arabicPeriod"/>
              <a:defRPr sz="2000" spc="-3">
                <a:solidFill>
                  <a:srgbClr val="231F20"/>
                </a:solidFill>
                <a:latin typeface="Arial"/>
                <a:ea typeface="Arial"/>
                <a:cs typeface="Arial"/>
                <a:sym typeface="Arial"/>
              </a:defRPr>
            </a:pPr>
            <a:r>
              <a:t>Using fully qualified class names </a:t>
            </a:r>
          </a:p>
          <a:p>
            <a:pPr marL="334168" marR="3257" indent="-321468" defTabSz="293216">
              <a:buSzPct val="100000"/>
              <a:buAutoNum type="arabicPeriod"/>
              <a:defRPr sz="2000" spc="-3">
                <a:solidFill>
                  <a:srgbClr val="231F20"/>
                </a:solidFill>
                <a:latin typeface="Arial"/>
                <a:ea typeface="Arial"/>
                <a:cs typeface="Arial"/>
                <a:sym typeface="Arial"/>
              </a:defRPr>
            </a:pPr>
            <a:r>
              <a:t>Using import statement</a:t>
            </a:r>
          </a:p>
          <a:p>
            <a:pPr marR="3257" indent="12700" defTabSz="293216">
              <a:defRPr sz="2000" spc="-3">
                <a:solidFill>
                  <a:srgbClr val="231F20"/>
                </a:solidFill>
                <a:latin typeface="Arial"/>
                <a:ea typeface="Arial"/>
                <a:cs typeface="Arial"/>
                <a:sym typeface="Arial"/>
              </a:defRPr>
            </a:pPr>
            <a:endParaRPr/>
          </a:p>
          <a:p>
            <a:pPr marL="298450" marR="3257" indent="-285750" defTabSz="293216">
              <a:buSzPct val="100000"/>
              <a:buFont typeface="Arial"/>
              <a:buChar char="•"/>
              <a:defRPr sz="2000" spc="-3">
                <a:solidFill>
                  <a:srgbClr val="231F20"/>
                </a:solidFill>
                <a:latin typeface="Arial"/>
                <a:ea typeface="Arial"/>
                <a:cs typeface="Arial"/>
                <a:sym typeface="Arial"/>
              </a:defRPr>
            </a:pPr>
            <a:r>
              <a:t> A class name which is written with its package name is called as fully qualified class name.</a:t>
            </a:r>
          </a:p>
        </p:txBody>
      </p:sp>
      <p:grpSp>
        <p:nvGrpSpPr>
          <p:cNvPr id="1544" name="Group 15"/>
          <p:cNvGrpSpPr/>
          <p:nvPr/>
        </p:nvGrpSpPr>
        <p:grpSpPr>
          <a:xfrm>
            <a:off x="3619" y="-5095"/>
            <a:ext cx="3454241" cy="530761"/>
            <a:chOff x="0" y="0"/>
            <a:chExt cx="3454240" cy="530760"/>
          </a:xfrm>
        </p:grpSpPr>
        <p:sp>
          <p:nvSpPr>
            <p:cNvPr id="1542" name="object 4"/>
            <p:cNvSpPr/>
            <p:nvPr/>
          </p:nvSpPr>
          <p:spPr>
            <a:xfrm>
              <a:off x="0" y="4"/>
              <a:ext cx="3232880"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543" name="object 5"/>
            <p:cNvSpPr/>
            <p:nvPr/>
          </p:nvSpPr>
          <p:spPr>
            <a:xfrm>
              <a:off x="3004112" y="0"/>
              <a:ext cx="450129"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545" name="object 9"/>
          <p:cNvSpPr txBox="1"/>
          <p:nvPr/>
        </p:nvSpPr>
        <p:spPr>
          <a:xfrm>
            <a:off x="369663" y="75474"/>
            <a:ext cx="3362101" cy="345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293216">
              <a:defRPr sz="2200">
                <a:solidFill>
                  <a:srgbClr val="FFFFFF"/>
                </a:solidFill>
                <a:latin typeface="Arial"/>
                <a:ea typeface="Arial"/>
                <a:cs typeface="Arial"/>
                <a:sym typeface="Arial"/>
              </a:defRPr>
            </a:pPr>
            <a:r>
              <a:t> </a:t>
            </a:r>
            <a:r>
              <a:rPr sz="2400" b="1" spc="-3"/>
              <a:t>Packages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545"/>
                                        </p:tgtEl>
                                        <p:attrNameLst>
                                          <p:attrName>style.visibility</p:attrName>
                                        </p:attrNameLst>
                                      </p:cBhvr>
                                      <p:to>
                                        <p:strVal val="visible"/>
                                      </p:to>
                                    </p:set>
                                    <p:animEffect transition="in" filter="fade">
                                      <p:cBhvr>
                                        <p:cTn id="7" dur="500"/>
                                        <p:tgtEl>
                                          <p:spTgt spid="1545"/>
                                        </p:tgtEl>
                                      </p:cBhvr>
                                    </p:animEffect>
                                  </p:childTnLst>
                                </p:cTn>
                              </p:par>
                            </p:childTnLst>
                          </p:cTn>
                        </p:par>
                        <p:par>
                          <p:cTn id="8" fill="hold">
                            <p:stCondLst>
                              <p:cond delay="500"/>
                            </p:stCondLst>
                            <p:childTnLst>
                              <p:par>
                                <p:cTn id="9" presetID="10" presetClass="entr" fill="hold" grpId="2" nodeType="afterEffect">
                                  <p:stCondLst>
                                    <p:cond delay="0"/>
                                  </p:stCondLst>
                                  <p:iterate>
                                    <p:tmAbs val="0"/>
                                  </p:iterate>
                                  <p:childTnLst>
                                    <p:set>
                                      <p:cBhvr>
                                        <p:cTn id="10" fill="hold"/>
                                        <p:tgtEl>
                                          <p:spTgt spid="1544"/>
                                        </p:tgtEl>
                                        <p:attrNameLst>
                                          <p:attrName>style.visibility</p:attrName>
                                        </p:attrNameLst>
                                      </p:cBhvr>
                                      <p:to>
                                        <p:strVal val="visible"/>
                                      </p:to>
                                    </p:set>
                                    <p:animEffect transition="in" filter="fade">
                                      <p:cBhvr>
                                        <p:cTn id="11" dur="500"/>
                                        <p:tgtEl>
                                          <p:spTgt spid="154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fill="hold" grpId="3" nodeType="clickEffect">
                                  <p:stCondLst>
                                    <p:cond delay="0"/>
                                  </p:stCondLst>
                                  <p:iterate>
                                    <p:tmAbs val="0"/>
                                  </p:iterate>
                                  <p:childTnLst>
                                    <p:set>
                                      <p:cBhvr>
                                        <p:cTn id="15" fill="hold"/>
                                        <p:tgtEl>
                                          <p:spTgt spid="1541">
                                            <p:bg/>
                                          </p:spTgt>
                                        </p:tgtEl>
                                        <p:attrNameLst>
                                          <p:attrName>style.visibility</p:attrName>
                                        </p:attrNameLst>
                                      </p:cBhvr>
                                      <p:to>
                                        <p:strVal val="visible"/>
                                      </p:to>
                                    </p:set>
                                    <p:animEffect transition="in" filter="fade">
                                      <p:cBhvr>
                                        <p:cTn id="16" dur="500"/>
                                        <p:tgtEl>
                                          <p:spTgt spid="1541">
                                            <p:bg/>
                                          </p:spTgt>
                                        </p:tgtEl>
                                      </p:cBhvr>
                                    </p:animEffect>
                                  </p:childTnLst>
                                </p:cTn>
                              </p:par>
                              <p:par>
                                <p:cTn id="17" presetID="10" presetClass="entr" presetSubtype="0" fill="hold" grpId="3" nodeType="withEffect">
                                  <p:stCondLst>
                                    <p:cond delay="0"/>
                                  </p:stCondLst>
                                  <p:iterate>
                                    <p:tmAbs val="0"/>
                                  </p:iterate>
                                  <p:childTnLst>
                                    <p:set>
                                      <p:cBhvr>
                                        <p:cTn id="18" fill="hold"/>
                                        <p:tgtEl>
                                          <p:spTgt spid="1541">
                                            <p:txEl>
                                              <p:pRg st="0" end="0"/>
                                            </p:txEl>
                                          </p:spTgt>
                                        </p:tgtEl>
                                        <p:attrNameLst>
                                          <p:attrName>style.visibility</p:attrName>
                                        </p:attrNameLst>
                                      </p:cBhvr>
                                      <p:to>
                                        <p:strVal val="visible"/>
                                      </p:to>
                                    </p:set>
                                    <p:animEffect transition="in" filter="fade">
                                      <p:cBhvr>
                                        <p:cTn id="19" dur="500"/>
                                        <p:tgtEl>
                                          <p:spTgt spid="1541">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fill="hold" grpId="3" nodeType="clickEffect">
                                  <p:stCondLst>
                                    <p:cond delay="0"/>
                                  </p:stCondLst>
                                  <p:iterate>
                                    <p:tmAbs val="0"/>
                                  </p:iterate>
                                  <p:childTnLst>
                                    <p:set>
                                      <p:cBhvr>
                                        <p:cTn id="23" fill="hold"/>
                                        <p:tgtEl>
                                          <p:spTgt spid="1541">
                                            <p:txEl>
                                              <p:pRg st="1" end="1"/>
                                            </p:txEl>
                                          </p:spTgt>
                                        </p:tgtEl>
                                        <p:attrNameLst>
                                          <p:attrName>style.visibility</p:attrName>
                                        </p:attrNameLst>
                                      </p:cBhvr>
                                      <p:to>
                                        <p:strVal val="visible"/>
                                      </p:to>
                                    </p:set>
                                    <p:animEffect transition="in" filter="fade">
                                      <p:cBhvr>
                                        <p:cTn id="24" dur="500"/>
                                        <p:tgtEl>
                                          <p:spTgt spid="1541">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fill="hold" grpId="3" nodeType="clickEffect">
                                  <p:stCondLst>
                                    <p:cond delay="0"/>
                                  </p:stCondLst>
                                  <p:iterate>
                                    <p:tmAbs val="0"/>
                                  </p:iterate>
                                  <p:childTnLst>
                                    <p:set>
                                      <p:cBhvr>
                                        <p:cTn id="28" fill="hold"/>
                                        <p:tgtEl>
                                          <p:spTgt spid="1541">
                                            <p:txEl>
                                              <p:pRg st="2" end="2"/>
                                            </p:txEl>
                                          </p:spTgt>
                                        </p:tgtEl>
                                        <p:attrNameLst>
                                          <p:attrName>style.visibility</p:attrName>
                                        </p:attrNameLst>
                                      </p:cBhvr>
                                      <p:to>
                                        <p:strVal val="visible"/>
                                      </p:to>
                                    </p:set>
                                    <p:animEffect transition="in" filter="fade">
                                      <p:cBhvr>
                                        <p:cTn id="29" dur="500"/>
                                        <p:tgtEl>
                                          <p:spTgt spid="1541">
                                            <p:txEl>
                                              <p:pRg st="2" end="2"/>
                                            </p:txEl>
                                          </p:spTgt>
                                        </p:tgtEl>
                                      </p:cBhvr>
                                    </p:animEffect>
                                  </p:childTnLst>
                                </p:cTn>
                              </p:par>
                            </p:childTnLst>
                          </p:cTn>
                        </p:par>
                        <p:par>
                          <p:cTn id="30" fill="hold">
                            <p:stCondLst>
                              <p:cond delay="500"/>
                            </p:stCondLst>
                            <p:childTnLst>
                              <p:par>
                                <p:cTn id="31" presetID="10" presetClass="entr" fill="hold" grpId="3" nodeType="afterEffect">
                                  <p:stCondLst>
                                    <p:cond delay="0"/>
                                  </p:stCondLst>
                                  <p:iterate>
                                    <p:tmAbs val="0"/>
                                  </p:iterate>
                                  <p:childTnLst>
                                    <p:set>
                                      <p:cBhvr>
                                        <p:cTn id="32" fill="hold"/>
                                        <p:tgtEl>
                                          <p:spTgt spid="1541">
                                            <p:txEl>
                                              <p:pRg st="3" end="3"/>
                                            </p:txEl>
                                          </p:spTgt>
                                        </p:tgtEl>
                                        <p:attrNameLst>
                                          <p:attrName>style.visibility</p:attrName>
                                        </p:attrNameLst>
                                      </p:cBhvr>
                                      <p:to>
                                        <p:strVal val="visible"/>
                                      </p:to>
                                    </p:set>
                                    <p:animEffect transition="in" filter="fade">
                                      <p:cBhvr>
                                        <p:cTn id="33" dur="500"/>
                                        <p:tgtEl>
                                          <p:spTgt spid="1541">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fill="hold" grpId="3" nodeType="clickEffect">
                                  <p:stCondLst>
                                    <p:cond delay="0"/>
                                  </p:stCondLst>
                                  <p:iterate>
                                    <p:tmAbs val="0"/>
                                  </p:iterate>
                                  <p:childTnLst>
                                    <p:set>
                                      <p:cBhvr>
                                        <p:cTn id="37" fill="hold"/>
                                        <p:tgtEl>
                                          <p:spTgt spid="1541">
                                            <p:txEl>
                                              <p:pRg st="4" end="4"/>
                                            </p:txEl>
                                          </p:spTgt>
                                        </p:tgtEl>
                                        <p:attrNameLst>
                                          <p:attrName>style.visibility</p:attrName>
                                        </p:attrNameLst>
                                      </p:cBhvr>
                                      <p:to>
                                        <p:strVal val="visible"/>
                                      </p:to>
                                    </p:set>
                                    <p:animEffect transition="in" filter="fade">
                                      <p:cBhvr>
                                        <p:cTn id="38" dur="500"/>
                                        <p:tgtEl>
                                          <p:spTgt spid="154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1" grpId="3" build="p" bldLvl="5" animBg="1" advAuto="0"/>
      <p:bldP spid="1544" grpId="2" animBg="1" advAuto="0"/>
      <p:bldP spid="1545" grpId="1" animBg="1" advAuto="0"/>
    </p:bldLst>
  </p:timing>
</p:sld>
</file>

<file path=ppt/slides/slide1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553" name="Group 23"/>
          <p:cNvGrpSpPr/>
          <p:nvPr/>
        </p:nvGrpSpPr>
        <p:grpSpPr>
          <a:xfrm>
            <a:off x="-4339" y="127784"/>
            <a:ext cx="12191888" cy="712722"/>
            <a:chOff x="0" y="0"/>
            <a:chExt cx="12191886" cy="712720"/>
          </a:xfrm>
        </p:grpSpPr>
        <p:sp>
          <p:nvSpPr>
            <p:cNvPr id="1547"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nvGrpSpPr>
            <p:cNvPr id="1550" name="object 3"/>
            <p:cNvGrpSpPr/>
            <p:nvPr/>
          </p:nvGrpSpPr>
          <p:grpSpPr>
            <a:xfrm>
              <a:off x="9139280" y="0"/>
              <a:ext cx="3052607" cy="712721"/>
              <a:chOff x="0" y="0"/>
              <a:chExt cx="3052606" cy="712720"/>
            </a:xfrm>
          </p:grpSpPr>
          <p:sp>
            <p:nvSpPr>
              <p:cNvPr id="1548" name="Rectangle"/>
              <p:cNvSpPr/>
              <p:nvPr/>
            </p:nvSpPr>
            <p:spPr>
              <a:xfrm>
                <a:off x="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549" name="f"/>
              <p:cNvSpPr txBox="1"/>
              <p:nvPr/>
            </p:nvSpPr>
            <p:spPr>
              <a:xfrm>
                <a:off x="0" y="0"/>
                <a:ext cx="3052607" cy="14783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defTabSz="293216">
                  <a:defRPr sz="1100">
                    <a:latin typeface="Arial"/>
                    <a:ea typeface="Arial"/>
                    <a:cs typeface="Arial"/>
                    <a:sym typeface="Arial"/>
                  </a:defRPr>
                </a:lvl1pPr>
              </a:lstStyle>
              <a:p>
                <a:r>
                  <a:t>f</a:t>
                </a:r>
              </a:p>
            </p:txBody>
          </p:sp>
        </p:grpSp>
        <p:sp>
          <p:nvSpPr>
            <p:cNvPr id="1551"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552"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554" name="object 5"/>
          <p:cNvSpPr txBox="1"/>
          <p:nvPr/>
        </p:nvSpPr>
        <p:spPr>
          <a:xfrm>
            <a:off x="2895073" y="226533"/>
            <a:ext cx="3324750" cy="5758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Trainer : Mr.Madhu sundar</a:t>
            </a:r>
          </a:p>
        </p:txBody>
      </p:sp>
      <p:sp>
        <p:nvSpPr>
          <p:cNvPr id="1555" name="object 7"/>
          <p:cNvSpPr txBox="1"/>
          <p:nvPr/>
        </p:nvSpPr>
        <p:spPr>
          <a:xfrm>
            <a:off x="9655492" y="202740"/>
            <a:ext cx="2009131"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t>Chapter: 14</a:t>
            </a:r>
          </a:p>
        </p:txBody>
      </p:sp>
      <p:sp>
        <p:nvSpPr>
          <p:cNvPr id="1556" name="object 18"/>
          <p:cNvSpPr txBox="1"/>
          <p:nvPr/>
        </p:nvSpPr>
        <p:spPr>
          <a:xfrm>
            <a:off x="881121" y="2508810"/>
            <a:ext cx="9928894" cy="6666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776615" marR="3257" indent="-764550" algn="ctr" defTabSz="293216">
              <a:defRPr sz="4600" spc="-3">
                <a:solidFill>
                  <a:srgbClr val="00318B"/>
                </a:solidFill>
                <a:latin typeface="Arial"/>
                <a:ea typeface="Arial"/>
                <a:cs typeface="Arial"/>
                <a:sym typeface="Arial"/>
              </a:defRPr>
            </a:lvl1pPr>
          </a:lstStyle>
          <a:p>
            <a:r>
              <a:t>Access Specifier</a:t>
            </a:r>
          </a:p>
        </p:txBody>
      </p:sp>
      <p:sp>
        <p:nvSpPr>
          <p:cNvPr id="1557" name="object 5"/>
          <p:cNvSpPr txBox="1"/>
          <p:nvPr/>
        </p:nvSpPr>
        <p:spPr>
          <a:xfrm>
            <a:off x="6178785" y="235559"/>
            <a:ext cx="3324750"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Subject : CORE JAVA</a:t>
            </a:r>
          </a:p>
        </p:txBody>
      </p:sp>
      <p:grpSp>
        <p:nvGrpSpPr>
          <p:cNvPr id="1560" name="Group 8"/>
          <p:cNvGrpSpPr/>
          <p:nvPr/>
        </p:nvGrpSpPr>
        <p:grpSpPr>
          <a:xfrm>
            <a:off x="3696243" y="3789010"/>
            <a:ext cx="4106781" cy="3061250"/>
            <a:chOff x="0" y="0"/>
            <a:chExt cx="4106779" cy="3061249"/>
          </a:xfrm>
        </p:grpSpPr>
        <p:sp>
          <p:nvSpPr>
            <p:cNvPr id="1558" name="Rectangle 11"/>
            <p:cNvSpPr txBox="1"/>
            <p:nvPr/>
          </p:nvSpPr>
          <p:spPr>
            <a:xfrm>
              <a:off x="0" y="1791851"/>
              <a:ext cx="4106780" cy="126939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noAutofit/>
            </a:bodyPr>
            <a:lstStyle>
              <a:lvl1pPr algn="ctr" defTabSz="293216">
                <a:defRPr sz="38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pic>
          <p:nvPicPr>
            <p:cNvPr id="1559" name="Picture 7" descr="Picture 7"/>
            <p:cNvPicPr>
              <a:picLocks noChangeAspect="1"/>
            </p:cNvPicPr>
            <p:nvPr/>
          </p:nvPicPr>
          <p:blipFill>
            <a:blip r:embed="rId2">
              <a:extLst/>
            </a:blip>
            <a:stretch>
              <a:fillRect/>
            </a:stretch>
          </p:blipFill>
          <p:spPr>
            <a:xfrm>
              <a:off x="86409" y="0"/>
              <a:ext cx="3929047" cy="2024813"/>
            </a:xfrm>
            <a:prstGeom prst="rect">
              <a:avLst/>
            </a:prstGeom>
            <a:ln w="12700" cap="flat">
              <a:noFill/>
              <a:miter lim="400000"/>
            </a:ln>
            <a:effectLst/>
          </p:spPr>
        </p:pic>
      </p:grpSp>
    </p:spTree>
  </p:cSld>
  <p:clrMapOvr>
    <a:masterClrMapping/>
  </p:clrMapOvr>
  <p:transition spd="med"/>
</p:sld>
</file>

<file path=ppt/slides/slide1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564" name="Group 31"/>
          <p:cNvGrpSpPr/>
          <p:nvPr/>
        </p:nvGrpSpPr>
        <p:grpSpPr>
          <a:xfrm>
            <a:off x="10355320" y="5908440"/>
            <a:ext cx="1810866" cy="603236"/>
            <a:chOff x="0" y="0"/>
            <a:chExt cx="1810864" cy="603234"/>
          </a:xfrm>
        </p:grpSpPr>
        <p:pic>
          <p:nvPicPr>
            <p:cNvPr id="1562" name="Picture 33" descr="Picture 33"/>
            <p:cNvPicPr>
              <a:picLocks noChangeAspect="1"/>
            </p:cNvPicPr>
            <p:nvPr/>
          </p:nvPicPr>
          <p:blipFill>
            <a:blip r:embed="rId2">
              <a:extLst/>
            </a:blip>
            <a:stretch>
              <a:fillRect/>
            </a:stretch>
          </p:blipFill>
          <p:spPr>
            <a:xfrm>
              <a:off x="261807" y="0"/>
              <a:ext cx="1287250" cy="603235"/>
            </a:xfrm>
            <a:prstGeom prst="rect">
              <a:avLst/>
            </a:prstGeom>
            <a:ln w="12700" cap="flat">
              <a:noFill/>
              <a:miter lim="400000"/>
            </a:ln>
            <a:effectLst/>
          </p:spPr>
        </p:pic>
        <p:sp>
          <p:nvSpPr>
            <p:cNvPr id="1563"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565" name="Rectangle 1"/>
          <p:cNvSpPr txBox="1"/>
          <p:nvPr/>
        </p:nvSpPr>
        <p:spPr>
          <a:xfrm>
            <a:off x="406985" y="754653"/>
            <a:ext cx="10558433"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298450" marR="3257" indent="-285750" defTabSz="293216">
              <a:buSzPct val="100000"/>
              <a:buFont typeface="Arial"/>
              <a:buChar char="•"/>
              <a:defRPr sz="2000" spc="-3">
                <a:solidFill>
                  <a:srgbClr val="231F20"/>
                </a:solidFill>
                <a:latin typeface="Arial"/>
                <a:ea typeface="Arial"/>
                <a:cs typeface="Arial"/>
                <a:sym typeface="Arial"/>
              </a:defRPr>
            </a:lvl1pPr>
          </a:lstStyle>
          <a:p>
            <a:r>
              <a:t>Access specifiers are used to provide security for the classes and its members by controlling the visibility.</a:t>
            </a:r>
          </a:p>
        </p:txBody>
      </p:sp>
      <p:grpSp>
        <p:nvGrpSpPr>
          <p:cNvPr id="1568" name="Group 15"/>
          <p:cNvGrpSpPr/>
          <p:nvPr/>
        </p:nvGrpSpPr>
        <p:grpSpPr>
          <a:xfrm>
            <a:off x="3619" y="-5095"/>
            <a:ext cx="3454241" cy="530761"/>
            <a:chOff x="0" y="0"/>
            <a:chExt cx="3454240" cy="530760"/>
          </a:xfrm>
        </p:grpSpPr>
        <p:sp>
          <p:nvSpPr>
            <p:cNvPr id="1566" name="object 4"/>
            <p:cNvSpPr/>
            <p:nvPr/>
          </p:nvSpPr>
          <p:spPr>
            <a:xfrm>
              <a:off x="0" y="4"/>
              <a:ext cx="3232880"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567" name="object 5"/>
            <p:cNvSpPr/>
            <p:nvPr/>
          </p:nvSpPr>
          <p:spPr>
            <a:xfrm>
              <a:off x="3004112" y="0"/>
              <a:ext cx="450129"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569" name="object 9"/>
          <p:cNvSpPr txBox="1"/>
          <p:nvPr/>
        </p:nvSpPr>
        <p:spPr>
          <a:xfrm>
            <a:off x="369663" y="75474"/>
            <a:ext cx="3362101" cy="345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293216">
              <a:defRPr sz="2200">
                <a:solidFill>
                  <a:srgbClr val="FFFFFF"/>
                </a:solidFill>
                <a:latin typeface="Arial"/>
                <a:ea typeface="Arial"/>
                <a:cs typeface="Arial"/>
                <a:sym typeface="Arial"/>
              </a:defRPr>
            </a:pPr>
            <a:r>
              <a:t> </a:t>
            </a:r>
            <a:r>
              <a:rPr sz="2400" b="1" spc="-3"/>
              <a:t>Access Specifier</a:t>
            </a:r>
          </a:p>
        </p:txBody>
      </p:sp>
      <p:sp>
        <p:nvSpPr>
          <p:cNvPr id="1570" name="Isosceles Triangle 2"/>
          <p:cNvSpPr/>
          <p:nvPr/>
        </p:nvSpPr>
        <p:spPr>
          <a:xfrm rot="10800000">
            <a:off x="2537785" y="1615551"/>
            <a:ext cx="5676197" cy="4895177"/>
          </a:xfrm>
          <a:prstGeom prst="triangle">
            <a:avLst/>
          </a:prstGeom>
          <a:solidFill>
            <a:schemeClr val="accent1"/>
          </a:solidFill>
          <a:ln w="3175">
            <a:solidFill>
              <a:srgbClr val="0D0D0D"/>
            </a:solidFill>
            <a:miter/>
          </a:ln>
        </p:spPr>
        <p:txBody>
          <a:bodyPr lIns="29321" tIns="29321" rIns="29321" bIns="29321" anchor="ctr"/>
          <a:lstStyle/>
          <a:p>
            <a:pPr algn="ctr" defTabSz="293216">
              <a:defRPr sz="3400">
                <a:solidFill>
                  <a:srgbClr val="FFFFFF"/>
                </a:solidFill>
                <a:latin typeface="Arial"/>
                <a:ea typeface="Arial"/>
                <a:cs typeface="Arial"/>
                <a:sym typeface="Arial"/>
              </a:defRPr>
            </a:pPr>
            <a:endParaRPr/>
          </a:p>
        </p:txBody>
      </p:sp>
      <p:sp>
        <p:nvSpPr>
          <p:cNvPr id="1571" name="TextBox 3"/>
          <p:cNvSpPr txBox="1"/>
          <p:nvPr/>
        </p:nvSpPr>
        <p:spPr>
          <a:xfrm>
            <a:off x="3504665" y="1615551"/>
            <a:ext cx="3829724" cy="725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algn="ctr" defTabSz="293216">
              <a:defRPr sz="4600">
                <a:latin typeface="Arial"/>
                <a:ea typeface="Arial"/>
                <a:cs typeface="Arial"/>
                <a:sym typeface="Arial"/>
              </a:defRPr>
            </a:lvl1pPr>
          </a:lstStyle>
          <a:p>
            <a:r>
              <a:t>Public</a:t>
            </a:r>
          </a:p>
        </p:txBody>
      </p:sp>
      <p:sp>
        <p:nvSpPr>
          <p:cNvPr id="1572" name="TextBox 4"/>
          <p:cNvSpPr txBox="1"/>
          <p:nvPr/>
        </p:nvSpPr>
        <p:spPr>
          <a:xfrm>
            <a:off x="3504665" y="2385359"/>
            <a:ext cx="3829724" cy="725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algn="ctr" defTabSz="293216">
              <a:defRPr sz="4600">
                <a:latin typeface="Arial"/>
                <a:ea typeface="Arial"/>
                <a:cs typeface="Arial"/>
                <a:sym typeface="Arial"/>
              </a:defRPr>
            </a:lvl1pPr>
          </a:lstStyle>
          <a:p>
            <a:r>
              <a:t>Protected</a:t>
            </a:r>
          </a:p>
        </p:txBody>
      </p:sp>
      <p:sp>
        <p:nvSpPr>
          <p:cNvPr id="1573" name="TextBox 5"/>
          <p:cNvSpPr txBox="1"/>
          <p:nvPr/>
        </p:nvSpPr>
        <p:spPr>
          <a:xfrm>
            <a:off x="3944276" y="3304296"/>
            <a:ext cx="2863217" cy="725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algn="ctr" defTabSz="293216">
              <a:defRPr sz="4600">
                <a:latin typeface="Arial"/>
                <a:ea typeface="Arial"/>
                <a:cs typeface="Arial"/>
                <a:sym typeface="Arial"/>
              </a:defRPr>
            </a:lvl1pPr>
          </a:lstStyle>
          <a:p>
            <a:r>
              <a:t>Pkg-level</a:t>
            </a:r>
          </a:p>
        </p:txBody>
      </p:sp>
      <p:sp>
        <p:nvSpPr>
          <p:cNvPr id="1574" name="TextBox 6"/>
          <p:cNvSpPr txBox="1"/>
          <p:nvPr/>
        </p:nvSpPr>
        <p:spPr>
          <a:xfrm>
            <a:off x="3504665" y="4448043"/>
            <a:ext cx="3829723" cy="725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algn="ctr" defTabSz="293216">
              <a:defRPr sz="4600">
                <a:latin typeface="Arial"/>
                <a:ea typeface="Arial"/>
                <a:cs typeface="Arial"/>
                <a:sym typeface="Arial"/>
              </a:defRPr>
            </a:lvl1pPr>
          </a:lstStyle>
          <a:p>
            <a:r>
              <a:t>Private</a:t>
            </a:r>
          </a:p>
        </p:txBody>
      </p:sp>
      <p:sp>
        <p:nvSpPr>
          <p:cNvPr id="1575" name="Straight Connector 8"/>
          <p:cNvSpPr/>
          <p:nvPr/>
        </p:nvSpPr>
        <p:spPr>
          <a:xfrm>
            <a:off x="2913080" y="2274477"/>
            <a:ext cx="4987539" cy="1"/>
          </a:xfrm>
          <a:prstGeom prst="line">
            <a:avLst/>
          </a:prstGeom>
          <a:ln w="3175">
            <a:solidFill>
              <a:srgbClr val="000000"/>
            </a:solidFill>
            <a:miter/>
          </a:ln>
        </p:spPr>
        <p:txBody>
          <a:bodyPr lIns="29321" tIns="29321" rIns="29321" bIns="29321"/>
          <a:lstStyle/>
          <a:p>
            <a:pPr defTabSz="293216">
              <a:defRPr sz="1100">
                <a:latin typeface="Arial"/>
                <a:ea typeface="Arial"/>
                <a:cs typeface="Arial"/>
                <a:sym typeface="Arial"/>
              </a:defRPr>
            </a:pPr>
            <a:endParaRPr/>
          </a:p>
        </p:txBody>
      </p:sp>
      <p:sp>
        <p:nvSpPr>
          <p:cNvPr id="1576" name="Straight Connector 20"/>
          <p:cNvSpPr/>
          <p:nvPr/>
        </p:nvSpPr>
        <p:spPr>
          <a:xfrm>
            <a:off x="3475343" y="3155166"/>
            <a:ext cx="3888367" cy="1"/>
          </a:xfrm>
          <a:prstGeom prst="line">
            <a:avLst/>
          </a:prstGeom>
          <a:ln w="3175">
            <a:solidFill>
              <a:srgbClr val="000000"/>
            </a:solidFill>
            <a:miter/>
          </a:ln>
        </p:spPr>
        <p:txBody>
          <a:bodyPr lIns="29321" tIns="29321" rIns="29321" bIns="29321"/>
          <a:lstStyle/>
          <a:p>
            <a:pPr defTabSz="293216">
              <a:defRPr sz="1100">
                <a:latin typeface="Arial"/>
                <a:ea typeface="Arial"/>
                <a:cs typeface="Arial"/>
                <a:sym typeface="Arial"/>
              </a:defRPr>
            </a:pPr>
            <a:endParaRPr/>
          </a:p>
        </p:txBody>
      </p:sp>
      <p:sp>
        <p:nvSpPr>
          <p:cNvPr id="1577" name="Straight Connector 21"/>
          <p:cNvSpPr/>
          <p:nvPr/>
        </p:nvSpPr>
        <p:spPr>
          <a:xfrm>
            <a:off x="4067603" y="4114224"/>
            <a:ext cx="2863217" cy="1"/>
          </a:xfrm>
          <a:prstGeom prst="line">
            <a:avLst/>
          </a:prstGeom>
          <a:ln w="3175">
            <a:solidFill>
              <a:srgbClr val="000000"/>
            </a:solidFill>
            <a:miter/>
          </a:ln>
        </p:spPr>
        <p:txBody>
          <a:bodyPr lIns="29321" tIns="29321" rIns="29321" bIns="29321"/>
          <a:lstStyle/>
          <a:p>
            <a:pPr defTabSz="293216">
              <a:defRPr sz="1100">
                <a:latin typeface="Arial"/>
                <a:ea typeface="Arial"/>
                <a:cs typeface="Arial"/>
                <a:sym typeface="Arial"/>
              </a:defRPr>
            </a:pPr>
            <a:endParaRPr/>
          </a:p>
        </p:txBody>
      </p:sp>
      <p:grpSp>
        <p:nvGrpSpPr>
          <p:cNvPr id="1580" name="Arrow: Up 23"/>
          <p:cNvGrpSpPr/>
          <p:nvPr/>
        </p:nvGrpSpPr>
        <p:grpSpPr>
          <a:xfrm>
            <a:off x="77947" y="2407061"/>
            <a:ext cx="1286822" cy="2043878"/>
            <a:chOff x="0" y="0"/>
            <a:chExt cx="1286821" cy="2043877"/>
          </a:xfrm>
        </p:grpSpPr>
        <p:sp>
          <p:nvSpPr>
            <p:cNvPr id="1578" name="Shape"/>
            <p:cNvSpPr/>
            <p:nvPr/>
          </p:nvSpPr>
          <p:spPr>
            <a:xfrm>
              <a:off x="0" y="0"/>
              <a:ext cx="1286822" cy="2043878"/>
            </a:xfrm>
            <a:custGeom>
              <a:avLst/>
              <a:gdLst/>
              <a:ahLst/>
              <a:cxnLst>
                <a:cxn ang="0">
                  <a:pos x="wd2" y="hd2"/>
                </a:cxn>
                <a:cxn ang="5400000">
                  <a:pos x="wd2" y="hd2"/>
                </a:cxn>
                <a:cxn ang="10800000">
                  <a:pos x="wd2" y="hd2"/>
                </a:cxn>
                <a:cxn ang="16200000">
                  <a:pos x="wd2" y="hd2"/>
                </a:cxn>
              </a:cxnLst>
              <a:rect l="0" t="0" r="r" b="b"/>
              <a:pathLst>
                <a:path w="21600" h="21600" extrusionOk="0">
                  <a:moveTo>
                    <a:pt x="0" y="6380"/>
                  </a:moveTo>
                  <a:lnTo>
                    <a:pt x="10800" y="0"/>
                  </a:lnTo>
                  <a:lnTo>
                    <a:pt x="21600" y="6380"/>
                  </a:lnTo>
                  <a:lnTo>
                    <a:pt x="16200" y="6380"/>
                  </a:lnTo>
                  <a:lnTo>
                    <a:pt x="16200" y="21600"/>
                  </a:lnTo>
                  <a:lnTo>
                    <a:pt x="5400" y="21600"/>
                  </a:lnTo>
                  <a:lnTo>
                    <a:pt x="5400" y="6380"/>
                  </a:lnTo>
                  <a:close/>
                </a:path>
              </a:pathLst>
            </a:custGeom>
            <a:solidFill>
              <a:schemeClr val="accent1"/>
            </a:solidFill>
            <a:ln w="3175" cap="flat">
              <a:solidFill>
                <a:srgbClr val="32538F"/>
              </a:solidFill>
              <a:prstDash val="solid"/>
              <a:miter lim="800000"/>
            </a:ln>
            <a:effectLst/>
          </p:spPr>
          <p:txBody>
            <a:bodyPr wrap="square" lIns="29321" tIns="29321" rIns="29321" bIns="29321" numCol="1" anchor="ctr">
              <a:noAutofit/>
            </a:bodyPr>
            <a:lstStyle/>
            <a:p>
              <a:pPr algn="ctr" defTabSz="293216">
                <a:defRPr sz="1100">
                  <a:solidFill>
                    <a:srgbClr val="FFFFFF"/>
                  </a:solidFill>
                  <a:latin typeface="Arial"/>
                  <a:ea typeface="Arial"/>
                  <a:cs typeface="Arial"/>
                  <a:sym typeface="Arial"/>
                </a:defRPr>
              </a:pPr>
              <a:endParaRPr/>
            </a:p>
          </p:txBody>
        </p:sp>
        <p:sp>
          <p:nvSpPr>
            <p:cNvPr id="1579" name="visibility"/>
            <p:cNvSpPr txBox="1"/>
            <p:nvPr/>
          </p:nvSpPr>
          <p:spPr>
            <a:xfrm>
              <a:off x="356392" y="967226"/>
              <a:ext cx="574037" cy="41126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ctr">
              <a:noAutofit/>
            </a:bodyPr>
            <a:lstStyle>
              <a:lvl1pPr algn="ctr" defTabSz="293216">
                <a:defRPr sz="1100">
                  <a:solidFill>
                    <a:srgbClr val="FFFFFF"/>
                  </a:solidFill>
                  <a:latin typeface="Arial"/>
                  <a:ea typeface="Arial"/>
                  <a:cs typeface="Arial"/>
                  <a:sym typeface="Arial"/>
                </a:defRPr>
              </a:lvl1pPr>
            </a:lstStyle>
            <a:p>
              <a:r>
                <a:t>visibility</a:t>
              </a:r>
            </a:p>
          </p:txBody>
        </p:sp>
      </p:grpSp>
      <p:grpSp>
        <p:nvGrpSpPr>
          <p:cNvPr id="1583" name="Arrow: Down 24"/>
          <p:cNvGrpSpPr/>
          <p:nvPr/>
        </p:nvGrpSpPr>
        <p:grpSpPr>
          <a:xfrm>
            <a:off x="1452127" y="2287074"/>
            <a:ext cx="1365118" cy="2283852"/>
            <a:chOff x="0" y="0"/>
            <a:chExt cx="1365117" cy="2283851"/>
          </a:xfrm>
        </p:grpSpPr>
        <p:sp>
          <p:nvSpPr>
            <p:cNvPr id="1581" name="Shape"/>
            <p:cNvSpPr/>
            <p:nvPr/>
          </p:nvSpPr>
          <p:spPr>
            <a:xfrm>
              <a:off x="0" y="-1"/>
              <a:ext cx="1365118" cy="2283853"/>
            </a:xfrm>
            <a:custGeom>
              <a:avLst/>
              <a:gdLst/>
              <a:ahLst/>
              <a:cxnLst>
                <a:cxn ang="0">
                  <a:pos x="wd2" y="hd2"/>
                </a:cxn>
                <a:cxn ang="5400000">
                  <a:pos x="wd2" y="hd2"/>
                </a:cxn>
                <a:cxn ang="10800000">
                  <a:pos x="wd2" y="hd2"/>
                </a:cxn>
                <a:cxn ang="16200000">
                  <a:pos x="wd2" y="hd2"/>
                </a:cxn>
              </a:cxnLst>
              <a:rect l="0" t="0" r="r" b="b"/>
              <a:pathLst>
                <a:path w="21600" h="21600" extrusionOk="0">
                  <a:moveTo>
                    <a:pt x="0" y="15145"/>
                  </a:moveTo>
                  <a:lnTo>
                    <a:pt x="5400" y="15145"/>
                  </a:lnTo>
                  <a:lnTo>
                    <a:pt x="5400" y="0"/>
                  </a:lnTo>
                  <a:lnTo>
                    <a:pt x="16200" y="0"/>
                  </a:lnTo>
                  <a:lnTo>
                    <a:pt x="16200" y="15145"/>
                  </a:lnTo>
                  <a:lnTo>
                    <a:pt x="21600" y="15145"/>
                  </a:lnTo>
                  <a:lnTo>
                    <a:pt x="10800" y="21600"/>
                  </a:lnTo>
                  <a:close/>
                </a:path>
              </a:pathLst>
            </a:custGeom>
            <a:solidFill>
              <a:schemeClr val="accent1"/>
            </a:solidFill>
            <a:ln w="3175" cap="flat">
              <a:solidFill>
                <a:srgbClr val="32538F"/>
              </a:solidFill>
              <a:prstDash val="solid"/>
              <a:miter lim="800000"/>
            </a:ln>
            <a:effectLst/>
          </p:spPr>
          <p:txBody>
            <a:bodyPr wrap="square" lIns="29321" tIns="29321" rIns="29321" bIns="29321" numCol="1" anchor="ctr">
              <a:noAutofit/>
            </a:bodyPr>
            <a:lstStyle/>
            <a:p>
              <a:pPr algn="ctr" defTabSz="293216">
                <a:defRPr sz="1100">
                  <a:solidFill>
                    <a:srgbClr val="FFFFFF"/>
                  </a:solidFill>
                  <a:latin typeface="Arial"/>
                  <a:ea typeface="Arial"/>
                  <a:cs typeface="Arial"/>
                  <a:sym typeface="Arial"/>
                </a:defRPr>
              </a:pPr>
              <a:endParaRPr/>
            </a:p>
          </p:txBody>
        </p:sp>
        <p:sp>
          <p:nvSpPr>
            <p:cNvPr id="1582" name="Security"/>
            <p:cNvSpPr txBox="1"/>
            <p:nvPr/>
          </p:nvSpPr>
          <p:spPr>
            <a:xfrm>
              <a:off x="379358" y="745548"/>
              <a:ext cx="606402" cy="45147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ctr">
              <a:noAutofit/>
            </a:bodyPr>
            <a:lstStyle>
              <a:lvl1pPr algn="ctr" defTabSz="293216">
                <a:defRPr sz="1100">
                  <a:solidFill>
                    <a:srgbClr val="FFFFFF"/>
                  </a:solidFill>
                  <a:latin typeface="Arial"/>
                  <a:ea typeface="Arial"/>
                  <a:cs typeface="Arial"/>
                  <a:sym typeface="Arial"/>
                </a:defRPr>
              </a:lvl1pPr>
            </a:lstStyle>
            <a:p>
              <a:r>
                <a:t>Security</a:t>
              </a:r>
            </a:p>
          </p:txBody>
        </p:sp>
      </p:grpSp>
      <p:grpSp>
        <p:nvGrpSpPr>
          <p:cNvPr id="1586" name="Arrow: Up 25"/>
          <p:cNvGrpSpPr/>
          <p:nvPr/>
        </p:nvGrpSpPr>
        <p:grpSpPr>
          <a:xfrm>
            <a:off x="7925973" y="2569198"/>
            <a:ext cx="1286822" cy="2043879"/>
            <a:chOff x="0" y="0"/>
            <a:chExt cx="1286821" cy="2043877"/>
          </a:xfrm>
        </p:grpSpPr>
        <p:sp>
          <p:nvSpPr>
            <p:cNvPr id="1584" name="Shape"/>
            <p:cNvSpPr/>
            <p:nvPr/>
          </p:nvSpPr>
          <p:spPr>
            <a:xfrm>
              <a:off x="0" y="0"/>
              <a:ext cx="1286822" cy="2043878"/>
            </a:xfrm>
            <a:custGeom>
              <a:avLst/>
              <a:gdLst/>
              <a:ahLst/>
              <a:cxnLst>
                <a:cxn ang="0">
                  <a:pos x="wd2" y="hd2"/>
                </a:cxn>
                <a:cxn ang="5400000">
                  <a:pos x="wd2" y="hd2"/>
                </a:cxn>
                <a:cxn ang="10800000">
                  <a:pos x="wd2" y="hd2"/>
                </a:cxn>
                <a:cxn ang="16200000">
                  <a:pos x="wd2" y="hd2"/>
                </a:cxn>
              </a:cxnLst>
              <a:rect l="0" t="0" r="r" b="b"/>
              <a:pathLst>
                <a:path w="21600" h="21600" extrusionOk="0">
                  <a:moveTo>
                    <a:pt x="0" y="6380"/>
                  </a:moveTo>
                  <a:lnTo>
                    <a:pt x="10800" y="0"/>
                  </a:lnTo>
                  <a:lnTo>
                    <a:pt x="21600" y="6380"/>
                  </a:lnTo>
                  <a:lnTo>
                    <a:pt x="16200" y="6380"/>
                  </a:lnTo>
                  <a:lnTo>
                    <a:pt x="16200" y="21600"/>
                  </a:lnTo>
                  <a:lnTo>
                    <a:pt x="5400" y="21600"/>
                  </a:lnTo>
                  <a:lnTo>
                    <a:pt x="5400" y="6380"/>
                  </a:lnTo>
                  <a:close/>
                </a:path>
              </a:pathLst>
            </a:custGeom>
            <a:solidFill>
              <a:schemeClr val="accent1"/>
            </a:solidFill>
            <a:ln w="3175" cap="flat">
              <a:solidFill>
                <a:srgbClr val="32538F"/>
              </a:solidFill>
              <a:prstDash val="solid"/>
              <a:miter lim="800000"/>
            </a:ln>
            <a:effectLst/>
          </p:spPr>
          <p:txBody>
            <a:bodyPr wrap="square" lIns="29321" tIns="29321" rIns="29321" bIns="29321" numCol="1" anchor="ctr">
              <a:noAutofit/>
            </a:bodyPr>
            <a:lstStyle/>
            <a:p>
              <a:pPr algn="ctr" defTabSz="293216">
                <a:defRPr sz="1100">
                  <a:solidFill>
                    <a:srgbClr val="FFFFFF"/>
                  </a:solidFill>
                  <a:latin typeface="Arial"/>
                  <a:ea typeface="Arial"/>
                  <a:cs typeface="Arial"/>
                  <a:sym typeface="Arial"/>
                </a:defRPr>
              </a:pPr>
              <a:endParaRPr/>
            </a:p>
          </p:txBody>
        </p:sp>
        <p:sp>
          <p:nvSpPr>
            <p:cNvPr id="1585" name="security"/>
            <p:cNvSpPr txBox="1"/>
            <p:nvPr/>
          </p:nvSpPr>
          <p:spPr>
            <a:xfrm>
              <a:off x="356392" y="967226"/>
              <a:ext cx="574037" cy="41126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ctr">
              <a:noAutofit/>
            </a:bodyPr>
            <a:lstStyle>
              <a:lvl1pPr algn="ctr" defTabSz="293216">
                <a:defRPr sz="1100">
                  <a:solidFill>
                    <a:srgbClr val="FFFFFF"/>
                  </a:solidFill>
                  <a:latin typeface="Arial"/>
                  <a:ea typeface="Arial"/>
                  <a:cs typeface="Arial"/>
                  <a:sym typeface="Arial"/>
                </a:defRPr>
              </a:lvl1pPr>
            </a:lstStyle>
            <a:p>
              <a:r>
                <a:t>security</a:t>
              </a:r>
            </a:p>
          </p:txBody>
        </p:sp>
      </p:grpSp>
      <p:grpSp>
        <p:nvGrpSpPr>
          <p:cNvPr id="1589" name="Arrow: Down 26"/>
          <p:cNvGrpSpPr/>
          <p:nvPr/>
        </p:nvGrpSpPr>
        <p:grpSpPr>
          <a:xfrm>
            <a:off x="9128848" y="2607303"/>
            <a:ext cx="1365119" cy="2101327"/>
            <a:chOff x="0" y="0"/>
            <a:chExt cx="1365117" cy="2101326"/>
          </a:xfrm>
        </p:grpSpPr>
        <p:sp>
          <p:nvSpPr>
            <p:cNvPr id="1587" name="Shape"/>
            <p:cNvSpPr/>
            <p:nvPr/>
          </p:nvSpPr>
          <p:spPr>
            <a:xfrm>
              <a:off x="-1" y="-1"/>
              <a:ext cx="1365119" cy="2101328"/>
            </a:xfrm>
            <a:custGeom>
              <a:avLst/>
              <a:gdLst/>
              <a:ahLst/>
              <a:cxnLst>
                <a:cxn ang="0">
                  <a:pos x="wd2" y="hd2"/>
                </a:cxn>
                <a:cxn ang="5400000">
                  <a:pos x="wd2" y="hd2"/>
                </a:cxn>
                <a:cxn ang="10800000">
                  <a:pos x="wd2" y="hd2"/>
                </a:cxn>
                <a:cxn ang="16200000">
                  <a:pos x="wd2" y="hd2"/>
                </a:cxn>
              </a:cxnLst>
              <a:rect l="0" t="0" r="r" b="b"/>
              <a:pathLst>
                <a:path w="21600" h="21600" extrusionOk="0">
                  <a:moveTo>
                    <a:pt x="0" y="14584"/>
                  </a:moveTo>
                  <a:lnTo>
                    <a:pt x="5400" y="14584"/>
                  </a:lnTo>
                  <a:lnTo>
                    <a:pt x="5400" y="0"/>
                  </a:lnTo>
                  <a:lnTo>
                    <a:pt x="16200" y="0"/>
                  </a:lnTo>
                  <a:lnTo>
                    <a:pt x="16200" y="14584"/>
                  </a:lnTo>
                  <a:lnTo>
                    <a:pt x="21600" y="14584"/>
                  </a:lnTo>
                  <a:lnTo>
                    <a:pt x="10800" y="21600"/>
                  </a:lnTo>
                  <a:close/>
                </a:path>
              </a:pathLst>
            </a:custGeom>
            <a:solidFill>
              <a:schemeClr val="accent1"/>
            </a:solidFill>
            <a:ln w="3175" cap="flat">
              <a:solidFill>
                <a:srgbClr val="32538F"/>
              </a:solidFill>
              <a:prstDash val="solid"/>
              <a:miter lim="800000"/>
            </a:ln>
            <a:effectLst/>
          </p:spPr>
          <p:txBody>
            <a:bodyPr wrap="square" lIns="29321" tIns="29321" rIns="29321" bIns="29321" numCol="1" anchor="ctr">
              <a:noAutofit/>
            </a:bodyPr>
            <a:lstStyle/>
            <a:p>
              <a:pPr algn="ctr" defTabSz="293216">
                <a:defRPr sz="1100">
                  <a:solidFill>
                    <a:srgbClr val="FFFFFF"/>
                  </a:solidFill>
                  <a:latin typeface="Arial"/>
                  <a:ea typeface="Arial"/>
                  <a:cs typeface="Arial"/>
                  <a:sym typeface="Arial"/>
                </a:defRPr>
              </a:pPr>
              <a:endParaRPr/>
            </a:p>
          </p:txBody>
        </p:sp>
        <p:sp>
          <p:nvSpPr>
            <p:cNvPr id="1588" name="Visibility"/>
            <p:cNvSpPr txBox="1"/>
            <p:nvPr/>
          </p:nvSpPr>
          <p:spPr>
            <a:xfrm>
              <a:off x="376314" y="672326"/>
              <a:ext cx="612489" cy="41539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ctr">
              <a:noAutofit/>
            </a:bodyPr>
            <a:lstStyle>
              <a:lvl1pPr algn="ctr" defTabSz="293216">
                <a:defRPr sz="1100">
                  <a:solidFill>
                    <a:srgbClr val="FFFFFF"/>
                  </a:solidFill>
                  <a:latin typeface="Arial"/>
                  <a:ea typeface="Arial"/>
                  <a:cs typeface="Arial"/>
                  <a:sym typeface="Arial"/>
                </a:defRPr>
              </a:lvl1pPr>
            </a:lstStyle>
            <a:p>
              <a:r>
                <a:t>Visibility</a:t>
              </a: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569"/>
                                        </p:tgtEl>
                                        <p:attrNameLst>
                                          <p:attrName>style.visibility</p:attrName>
                                        </p:attrNameLst>
                                      </p:cBhvr>
                                      <p:to>
                                        <p:strVal val="visible"/>
                                      </p:to>
                                    </p:set>
                                    <p:animEffect transition="in" filter="fade">
                                      <p:cBhvr>
                                        <p:cTn id="7" dur="500"/>
                                        <p:tgtEl>
                                          <p:spTgt spid="156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565"/>
                                        </p:tgtEl>
                                        <p:attrNameLst>
                                          <p:attrName>style.visibility</p:attrName>
                                        </p:attrNameLst>
                                      </p:cBhvr>
                                      <p:to>
                                        <p:strVal val="visible"/>
                                      </p:to>
                                    </p:set>
                                    <p:animEffect transition="in" filter="fade">
                                      <p:cBhvr>
                                        <p:cTn id="12" dur="500"/>
                                        <p:tgtEl>
                                          <p:spTgt spid="156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570"/>
                                        </p:tgtEl>
                                        <p:attrNameLst>
                                          <p:attrName>style.visibility</p:attrName>
                                        </p:attrNameLst>
                                      </p:cBhvr>
                                      <p:to>
                                        <p:strVal val="visible"/>
                                      </p:to>
                                    </p:set>
                                    <p:animEffect transition="in" filter="fade">
                                      <p:cBhvr>
                                        <p:cTn id="17" dur="500"/>
                                        <p:tgtEl>
                                          <p:spTgt spid="157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575"/>
                                        </p:tgtEl>
                                        <p:attrNameLst>
                                          <p:attrName>style.visibility</p:attrName>
                                        </p:attrNameLst>
                                      </p:cBhvr>
                                      <p:to>
                                        <p:strVal val="visible"/>
                                      </p:to>
                                    </p:set>
                                    <p:animEffect transition="in" filter="fade">
                                      <p:cBhvr>
                                        <p:cTn id="22" dur="500"/>
                                        <p:tgtEl>
                                          <p:spTgt spid="1575"/>
                                        </p:tgtEl>
                                      </p:cBhvr>
                                    </p:animEffect>
                                  </p:childTnLst>
                                </p:cTn>
                              </p:par>
                            </p:childTnLst>
                          </p:cTn>
                        </p:par>
                        <p:par>
                          <p:cTn id="23" fill="hold">
                            <p:stCondLst>
                              <p:cond delay="500"/>
                            </p:stCondLst>
                            <p:childTnLst>
                              <p:par>
                                <p:cTn id="24" presetID="10" presetClass="entr" fill="hold" grpId="5" nodeType="afterEffect">
                                  <p:stCondLst>
                                    <p:cond delay="0"/>
                                  </p:stCondLst>
                                  <p:iterate>
                                    <p:tmAbs val="0"/>
                                  </p:iterate>
                                  <p:childTnLst>
                                    <p:set>
                                      <p:cBhvr>
                                        <p:cTn id="25" fill="hold"/>
                                        <p:tgtEl>
                                          <p:spTgt spid="1576"/>
                                        </p:tgtEl>
                                        <p:attrNameLst>
                                          <p:attrName>style.visibility</p:attrName>
                                        </p:attrNameLst>
                                      </p:cBhvr>
                                      <p:to>
                                        <p:strVal val="visible"/>
                                      </p:to>
                                    </p:set>
                                    <p:animEffect transition="in" filter="fade">
                                      <p:cBhvr>
                                        <p:cTn id="26" dur="500"/>
                                        <p:tgtEl>
                                          <p:spTgt spid="1576"/>
                                        </p:tgtEl>
                                      </p:cBhvr>
                                    </p:animEffect>
                                  </p:childTnLst>
                                </p:cTn>
                              </p:par>
                            </p:childTnLst>
                          </p:cTn>
                        </p:par>
                        <p:par>
                          <p:cTn id="27" fill="hold">
                            <p:stCondLst>
                              <p:cond delay="1000"/>
                            </p:stCondLst>
                            <p:childTnLst>
                              <p:par>
                                <p:cTn id="28" presetID="10" presetClass="entr" fill="hold" grpId="6" nodeType="afterEffect">
                                  <p:stCondLst>
                                    <p:cond delay="0"/>
                                  </p:stCondLst>
                                  <p:iterate>
                                    <p:tmAbs val="0"/>
                                  </p:iterate>
                                  <p:childTnLst>
                                    <p:set>
                                      <p:cBhvr>
                                        <p:cTn id="29" fill="hold"/>
                                        <p:tgtEl>
                                          <p:spTgt spid="1577"/>
                                        </p:tgtEl>
                                        <p:attrNameLst>
                                          <p:attrName>style.visibility</p:attrName>
                                        </p:attrNameLst>
                                      </p:cBhvr>
                                      <p:to>
                                        <p:strVal val="visible"/>
                                      </p:to>
                                    </p:set>
                                    <p:animEffect transition="in" filter="fade">
                                      <p:cBhvr>
                                        <p:cTn id="30" dur="500"/>
                                        <p:tgtEl>
                                          <p:spTgt spid="157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fill="hold" grpId="7" nodeType="clickEffect">
                                  <p:stCondLst>
                                    <p:cond delay="0"/>
                                  </p:stCondLst>
                                  <p:iterate>
                                    <p:tmAbs val="0"/>
                                  </p:iterate>
                                  <p:childTnLst>
                                    <p:set>
                                      <p:cBhvr>
                                        <p:cTn id="34" fill="hold"/>
                                        <p:tgtEl>
                                          <p:spTgt spid="1571"/>
                                        </p:tgtEl>
                                        <p:attrNameLst>
                                          <p:attrName>style.visibility</p:attrName>
                                        </p:attrNameLst>
                                      </p:cBhvr>
                                      <p:to>
                                        <p:strVal val="visible"/>
                                      </p:to>
                                    </p:set>
                                    <p:animEffect transition="in" filter="fade">
                                      <p:cBhvr>
                                        <p:cTn id="35" dur="500"/>
                                        <p:tgtEl>
                                          <p:spTgt spid="157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fill="hold" grpId="8" nodeType="clickEffect">
                                  <p:stCondLst>
                                    <p:cond delay="0"/>
                                  </p:stCondLst>
                                  <p:iterate>
                                    <p:tmAbs val="0"/>
                                  </p:iterate>
                                  <p:childTnLst>
                                    <p:set>
                                      <p:cBhvr>
                                        <p:cTn id="39" fill="hold"/>
                                        <p:tgtEl>
                                          <p:spTgt spid="1572"/>
                                        </p:tgtEl>
                                        <p:attrNameLst>
                                          <p:attrName>style.visibility</p:attrName>
                                        </p:attrNameLst>
                                      </p:cBhvr>
                                      <p:to>
                                        <p:strVal val="visible"/>
                                      </p:to>
                                    </p:set>
                                    <p:animEffect transition="in" filter="fade">
                                      <p:cBhvr>
                                        <p:cTn id="40" dur="500"/>
                                        <p:tgtEl>
                                          <p:spTgt spid="1572"/>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fill="hold" grpId="9" nodeType="clickEffect">
                                  <p:stCondLst>
                                    <p:cond delay="0"/>
                                  </p:stCondLst>
                                  <p:iterate>
                                    <p:tmAbs val="0"/>
                                  </p:iterate>
                                  <p:childTnLst>
                                    <p:set>
                                      <p:cBhvr>
                                        <p:cTn id="44" fill="hold"/>
                                        <p:tgtEl>
                                          <p:spTgt spid="1573"/>
                                        </p:tgtEl>
                                        <p:attrNameLst>
                                          <p:attrName>style.visibility</p:attrName>
                                        </p:attrNameLst>
                                      </p:cBhvr>
                                      <p:to>
                                        <p:strVal val="visible"/>
                                      </p:to>
                                    </p:set>
                                    <p:animEffect transition="in" filter="fade">
                                      <p:cBhvr>
                                        <p:cTn id="45" dur="500"/>
                                        <p:tgtEl>
                                          <p:spTgt spid="1573"/>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fill="hold" grpId="10" nodeType="clickEffect">
                                  <p:stCondLst>
                                    <p:cond delay="0"/>
                                  </p:stCondLst>
                                  <p:iterate>
                                    <p:tmAbs val="0"/>
                                  </p:iterate>
                                  <p:childTnLst>
                                    <p:set>
                                      <p:cBhvr>
                                        <p:cTn id="49" fill="hold"/>
                                        <p:tgtEl>
                                          <p:spTgt spid="1574"/>
                                        </p:tgtEl>
                                        <p:attrNameLst>
                                          <p:attrName>style.visibility</p:attrName>
                                        </p:attrNameLst>
                                      </p:cBhvr>
                                      <p:to>
                                        <p:strVal val="visible"/>
                                      </p:to>
                                    </p:set>
                                    <p:animEffect transition="in" filter="fade">
                                      <p:cBhvr>
                                        <p:cTn id="50" dur="500"/>
                                        <p:tgtEl>
                                          <p:spTgt spid="1574"/>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fill="hold" grpId="11" nodeType="clickEffect">
                                  <p:stCondLst>
                                    <p:cond delay="0"/>
                                  </p:stCondLst>
                                  <p:iterate>
                                    <p:tmAbs val="0"/>
                                  </p:iterate>
                                  <p:childTnLst>
                                    <p:set>
                                      <p:cBhvr>
                                        <p:cTn id="54" fill="hold"/>
                                        <p:tgtEl>
                                          <p:spTgt spid="1580"/>
                                        </p:tgtEl>
                                        <p:attrNameLst>
                                          <p:attrName>style.visibility</p:attrName>
                                        </p:attrNameLst>
                                      </p:cBhvr>
                                      <p:to>
                                        <p:strVal val="visible"/>
                                      </p:to>
                                    </p:set>
                                    <p:animEffect transition="in" filter="fade">
                                      <p:cBhvr>
                                        <p:cTn id="55" dur="500"/>
                                        <p:tgtEl>
                                          <p:spTgt spid="1580"/>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fill="hold" grpId="12" nodeType="clickEffect">
                                  <p:stCondLst>
                                    <p:cond delay="0"/>
                                  </p:stCondLst>
                                  <p:iterate>
                                    <p:tmAbs val="0"/>
                                  </p:iterate>
                                  <p:childTnLst>
                                    <p:set>
                                      <p:cBhvr>
                                        <p:cTn id="59" fill="hold"/>
                                        <p:tgtEl>
                                          <p:spTgt spid="1583"/>
                                        </p:tgtEl>
                                        <p:attrNameLst>
                                          <p:attrName>style.visibility</p:attrName>
                                        </p:attrNameLst>
                                      </p:cBhvr>
                                      <p:to>
                                        <p:strVal val="visible"/>
                                      </p:to>
                                    </p:set>
                                    <p:animEffect transition="in" filter="fade">
                                      <p:cBhvr>
                                        <p:cTn id="60" dur="500"/>
                                        <p:tgtEl>
                                          <p:spTgt spid="1583"/>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fill="hold" grpId="13" nodeType="clickEffect">
                                  <p:stCondLst>
                                    <p:cond delay="0"/>
                                  </p:stCondLst>
                                  <p:iterate>
                                    <p:tmAbs val="0"/>
                                  </p:iterate>
                                  <p:childTnLst>
                                    <p:set>
                                      <p:cBhvr>
                                        <p:cTn id="64" fill="hold"/>
                                        <p:tgtEl>
                                          <p:spTgt spid="1586"/>
                                        </p:tgtEl>
                                        <p:attrNameLst>
                                          <p:attrName>style.visibility</p:attrName>
                                        </p:attrNameLst>
                                      </p:cBhvr>
                                      <p:to>
                                        <p:strVal val="visible"/>
                                      </p:to>
                                    </p:set>
                                    <p:animEffect transition="in" filter="fade">
                                      <p:cBhvr>
                                        <p:cTn id="65" dur="500"/>
                                        <p:tgtEl>
                                          <p:spTgt spid="1586"/>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fill="hold" grpId="14" nodeType="clickEffect">
                                  <p:stCondLst>
                                    <p:cond delay="0"/>
                                  </p:stCondLst>
                                  <p:iterate>
                                    <p:tmAbs val="0"/>
                                  </p:iterate>
                                  <p:childTnLst>
                                    <p:set>
                                      <p:cBhvr>
                                        <p:cTn id="69" fill="hold"/>
                                        <p:tgtEl>
                                          <p:spTgt spid="1589"/>
                                        </p:tgtEl>
                                        <p:attrNameLst>
                                          <p:attrName>style.visibility</p:attrName>
                                        </p:attrNameLst>
                                      </p:cBhvr>
                                      <p:to>
                                        <p:strVal val="visible"/>
                                      </p:to>
                                    </p:set>
                                    <p:animEffect transition="in" filter="fade">
                                      <p:cBhvr>
                                        <p:cTn id="70" dur="500"/>
                                        <p:tgtEl>
                                          <p:spTgt spid="15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5" grpId="2" animBg="1" advAuto="0"/>
      <p:bldP spid="1569" grpId="1" animBg="1" advAuto="0"/>
      <p:bldP spid="1570" grpId="3" animBg="1" advAuto="0"/>
      <p:bldP spid="1571" grpId="7" animBg="1" advAuto="0"/>
      <p:bldP spid="1572" grpId="8" animBg="1" advAuto="0"/>
      <p:bldP spid="1573" grpId="9" animBg="1" advAuto="0"/>
      <p:bldP spid="1574" grpId="10" animBg="1" advAuto="0"/>
      <p:bldP spid="1575" grpId="4" animBg="1" advAuto="0"/>
      <p:bldP spid="1576" grpId="5" animBg="1" advAuto="0"/>
      <p:bldP spid="1577" grpId="6" animBg="1" advAuto="0"/>
      <p:bldP spid="1580" grpId="11" animBg="1" advAuto="0"/>
      <p:bldP spid="1583" grpId="12" animBg="1" advAuto="0"/>
      <p:bldP spid="1586" grpId="13" animBg="1" advAuto="0"/>
      <p:bldP spid="1589" grpId="14" animBg="1" advAuto="0"/>
    </p:bldLst>
  </p:timing>
</p:sld>
</file>

<file path=ppt/slides/slide1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593" name="Group 31"/>
          <p:cNvGrpSpPr/>
          <p:nvPr/>
        </p:nvGrpSpPr>
        <p:grpSpPr>
          <a:xfrm>
            <a:off x="10355320" y="5908440"/>
            <a:ext cx="1810866" cy="603236"/>
            <a:chOff x="0" y="0"/>
            <a:chExt cx="1810864" cy="603234"/>
          </a:xfrm>
        </p:grpSpPr>
        <p:pic>
          <p:nvPicPr>
            <p:cNvPr id="1591" name="Picture 33" descr="Picture 33"/>
            <p:cNvPicPr>
              <a:picLocks noChangeAspect="1"/>
            </p:cNvPicPr>
            <p:nvPr/>
          </p:nvPicPr>
          <p:blipFill>
            <a:blip r:embed="rId2">
              <a:extLst/>
            </a:blip>
            <a:stretch>
              <a:fillRect/>
            </a:stretch>
          </p:blipFill>
          <p:spPr>
            <a:xfrm>
              <a:off x="261807" y="0"/>
              <a:ext cx="1287250" cy="603235"/>
            </a:xfrm>
            <a:prstGeom prst="rect">
              <a:avLst/>
            </a:prstGeom>
            <a:ln w="12700" cap="flat">
              <a:noFill/>
              <a:miter lim="400000"/>
            </a:ln>
            <a:effectLst/>
          </p:spPr>
        </p:pic>
        <p:sp>
          <p:nvSpPr>
            <p:cNvPr id="1592"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594" name="Rectangle 1"/>
          <p:cNvSpPr txBox="1"/>
          <p:nvPr/>
        </p:nvSpPr>
        <p:spPr>
          <a:xfrm>
            <a:off x="32942" y="542746"/>
            <a:ext cx="12133244" cy="58923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defTabSz="293216">
              <a:defRPr sz="2000" b="1">
                <a:latin typeface="Arial"/>
                <a:ea typeface="Arial"/>
                <a:cs typeface="Arial"/>
                <a:sym typeface="Arial"/>
              </a:defRPr>
            </a:pPr>
            <a:r>
              <a:t>public :   </a:t>
            </a:r>
          </a:p>
          <a:p>
            <a:pPr marL="285750" indent="-285750" defTabSz="293216">
              <a:buSzPct val="100000"/>
              <a:buFont typeface="Arial"/>
              <a:buChar char="•"/>
              <a:defRPr sz="2000">
                <a:latin typeface="Arial"/>
                <a:ea typeface="Arial"/>
                <a:cs typeface="Arial"/>
                <a:sym typeface="Arial"/>
              </a:defRPr>
            </a:pPr>
            <a:r>
              <a:t>if you declare any entity as public, then it can be accessed by the classes present in same  or different package.</a:t>
            </a:r>
          </a:p>
          <a:p>
            <a:pPr marL="285750" indent="-285750" defTabSz="293216">
              <a:buSzPct val="100000"/>
              <a:buFont typeface="Arial"/>
              <a:buChar char="•"/>
              <a:defRPr sz="2000">
                <a:latin typeface="Arial"/>
                <a:ea typeface="Arial"/>
                <a:cs typeface="Arial"/>
                <a:sym typeface="Arial"/>
              </a:defRPr>
            </a:pPr>
            <a:r>
              <a:t> public entities will have highest visibility and lowest security. </a:t>
            </a:r>
          </a:p>
          <a:p>
            <a:pPr defTabSz="293216">
              <a:defRPr sz="2000">
                <a:latin typeface="Arial"/>
                <a:ea typeface="Arial"/>
                <a:cs typeface="Arial"/>
                <a:sym typeface="Arial"/>
              </a:defRPr>
            </a:pPr>
            <a:r>
              <a:t>         </a:t>
            </a:r>
          </a:p>
          <a:p>
            <a:pPr defTabSz="293216">
              <a:defRPr sz="2000" b="1">
                <a:latin typeface="Arial"/>
                <a:ea typeface="Arial"/>
                <a:cs typeface="Arial"/>
                <a:sym typeface="Arial"/>
              </a:defRPr>
            </a:pPr>
            <a:r>
              <a:t>protected : </a:t>
            </a:r>
          </a:p>
          <a:p>
            <a:pPr marL="285750" indent="-285750" defTabSz="293216">
              <a:buSzPct val="100000"/>
              <a:buFont typeface="Arial"/>
              <a:buChar char="•"/>
              <a:defRPr sz="2000">
                <a:latin typeface="Arial"/>
                <a:ea typeface="Arial"/>
                <a:cs typeface="Arial"/>
                <a:sym typeface="Arial"/>
              </a:defRPr>
            </a:pPr>
            <a:r>
              <a:t>If you declare any entity as protected, then it can be accessed by the classes present in same package.</a:t>
            </a:r>
          </a:p>
          <a:p>
            <a:pPr marL="285750" indent="-285750" defTabSz="293216">
              <a:buSzPct val="100000"/>
              <a:buFont typeface="Arial"/>
              <a:buChar char="•"/>
              <a:defRPr sz="2000">
                <a:latin typeface="Arial"/>
                <a:ea typeface="Arial"/>
                <a:cs typeface="Arial"/>
                <a:sym typeface="Arial"/>
              </a:defRPr>
            </a:pPr>
            <a:r>
              <a:t>protected entity can be accessed by other class present in different package through inheritance and creating the object of </a:t>
            </a:r>
            <a:r>
              <a:rPr b="1"/>
              <a:t>SUBCLASS ONLY</a:t>
            </a:r>
            <a:r>
              <a:t>.</a:t>
            </a:r>
          </a:p>
          <a:p>
            <a:pPr defTabSz="293216">
              <a:defRPr sz="2000">
                <a:latin typeface="Arial"/>
                <a:ea typeface="Arial"/>
                <a:cs typeface="Arial"/>
                <a:sym typeface="Arial"/>
              </a:defRPr>
            </a:pPr>
            <a:endParaRPr/>
          </a:p>
          <a:p>
            <a:pPr defTabSz="293216">
              <a:defRPr sz="2000" b="1">
                <a:latin typeface="Arial"/>
                <a:ea typeface="Arial"/>
                <a:cs typeface="Arial"/>
                <a:sym typeface="Arial"/>
              </a:defRPr>
            </a:pPr>
            <a:r>
              <a:t>pkg-level(default) </a:t>
            </a:r>
            <a:r>
              <a:rPr b="0"/>
              <a:t>:</a:t>
            </a:r>
          </a:p>
          <a:p>
            <a:pPr marL="285750" indent="-285750" defTabSz="293216">
              <a:buSzPct val="100000"/>
              <a:buFont typeface="Arial"/>
              <a:buChar char="•"/>
              <a:defRPr sz="2000">
                <a:latin typeface="Arial"/>
                <a:ea typeface="Arial"/>
                <a:cs typeface="Arial"/>
                <a:sym typeface="Arial"/>
              </a:defRPr>
            </a:pPr>
            <a:r>
              <a:t>if you declare any entity without using any access specifier keyword then it is considered as pkg-level member(default member).</a:t>
            </a:r>
          </a:p>
          <a:p>
            <a:pPr marL="285750" indent="-285750" defTabSz="293216">
              <a:buSzPct val="100000"/>
              <a:buFont typeface="Arial"/>
              <a:buChar char="•"/>
              <a:defRPr sz="2000">
                <a:latin typeface="Arial"/>
                <a:ea typeface="Arial"/>
                <a:cs typeface="Arial"/>
                <a:sym typeface="Arial"/>
              </a:defRPr>
            </a:pPr>
            <a:r>
              <a:t>if you declare any entity as pkg-level(default), then it can be STRCITLY accessed ONLY by the classes present in SAME package.</a:t>
            </a:r>
          </a:p>
          <a:p>
            <a:pPr defTabSz="293216">
              <a:defRPr sz="2000">
                <a:latin typeface="Arial"/>
                <a:ea typeface="Arial"/>
                <a:cs typeface="Arial"/>
                <a:sym typeface="Arial"/>
              </a:defRPr>
            </a:pPr>
            <a:endParaRPr/>
          </a:p>
          <a:p>
            <a:pPr defTabSz="293216">
              <a:defRPr sz="2000" b="1">
                <a:latin typeface="Arial"/>
                <a:ea typeface="Arial"/>
                <a:cs typeface="Arial"/>
                <a:sym typeface="Arial"/>
              </a:defRPr>
            </a:pPr>
            <a:r>
              <a:t>private : </a:t>
            </a:r>
          </a:p>
          <a:p>
            <a:pPr marL="285750" indent="-285750" defTabSz="293216">
              <a:buSzPct val="100000"/>
              <a:buFont typeface="Arial"/>
              <a:buChar char="•"/>
              <a:defRPr sz="2000">
                <a:latin typeface="Arial"/>
                <a:ea typeface="Arial"/>
                <a:cs typeface="Arial"/>
                <a:sym typeface="Arial"/>
              </a:defRPr>
            </a:pPr>
            <a:r>
              <a:t>if you declare any entity as private, then it can be accesses ONLY by the class within which they are declared.</a:t>
            </a:r>
          </a:p>
          <a:p>
            <a:pPr marL="285750" indent="-285750" defTabSz="293216">
              <a:buSzPct val="100000"/>
              <a:buFont typeface="Arial"/>
              <a:buChar char="•"/>
              <a:defRPr sz="2000">
                <a:latin typeface="Arial"/>
                <a:ea typeface="Arial"/>
                <a:cs typeface="Arial"/>
                <a:sym typeface="Arial"/>
              </a:defRPr>
            </a:pPr>
            <a:r>
              <a:t>private entities will have highest security and lowest visibility. </a:t>
            </a:r>
          </a:p>
        </p:txBody>
      </p:sp>
      <p:grpSp>
        <p:nvGrpSpPr>
          <p:cNvPr id="1597" name="Group 15"/>
          <p:cNvGrpSpPr/>
          <p:nvPr/>
        </p:nvGrpSpPr>
        <p:grpSpPr>
          <a:xfrm>
            <a:off x="3619" y="-5095"/>
            <a:ext cx="3454241" cy="530761"/>
            <a:chOff x="0" y="0"/>
            <a:chExt cx="3454240" cy="530760"/>
          </a:xfrm>
        </p:grpSpPr>
        <p:sp>
          <p:nvSpPr>
            <p:cNvPr id="1595" name="object 4"/>
            <p:cNvSpPr/>
            <p:nvPr/>
          </p:nvSpPr>
          <p:spPr>
            <a:xfrm>
              <a:off x="0" y="4"/>
              <a:ext cx="3232880"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596" name="object 5"/>
            <p:cNvSpPr/>
            <p:nvPr/>
          </p:nvSpPr>
          <p:spPr>
            <a:xfrm>
              <a:off x="3004112" y="0"/>
              <a:ext cx="450129"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598" name="object 9"/>
          <p:cNvSpPr txBox="1"/>
          <p:nvPr/>
        </p:nvSpPr>
        <p:spPr>
          <a:xfrm>
            <a:off x="369663" y="75474"/>
            <a:ext cx="2798516" cy="345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293216">
              <a:defRPr sz="2200">
                <a:solidFill>
                  <a:srgbClr val="FFFFFF"/>
                </a:solidFill>
                <a:latin typeface="Arial"/>
                <a:ea typeface="Arial"/>
                <a:cs typeface="Arial"/>
                <a:sym typeface="Arial"/>
              </a:defRPr>
            </a:pPr>
            <a:r>
              <a:t> </a:t>
            </a:r>
            <a:r>
              <a:rPr sz="2400" b="1" spc="-3"/>
              <a:t>Access Specifier</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594">
                                            <p:bg/>
                                          </p:spTgt>
                                        </p:tgtEl>
                                        <p:attrNameLst>
                                          <p:attrName>style.visibility</p:attrName>
                                        </p:attrNameLst>
                                      </p:cBhvr>
                                      <p:to>
                                        <p:strVal val="visible"/>
                                      </p:to>
                                    </p:set>
                                    <p:animEffect transition="in" filter="fade">
                                      <p:cBhvr>
                                        <p:cTn id="7" dur="500"/>
                                        <p:tgtEl>
                                          <p:spTgt spid="1594">
                                            <p:bg/>
                                          </p:spTgt>
                                        </p:tgtEl>
                                      </p:cBhvr>
                                    </p:animEffect>
                                  </p:childTnLst>
                                </p:cTn>
                              </p:par>
                              <p:par>
                                <p:cTn id="8" presetID="10" presetClass="entr" presetSubtype="0" fill="hold" grpId="1" nodeType="withEffect">
                                  <p:stCondLst>
                                    <p:cond delay="0"/>
                                  </p:stCondLst>
                                  <p:iterate>
                                    <p:tmAbs val="0"/>
                                  </p:iterate>
                                  <p:childTnLst>
                                    <p:set>
                                      <p:cBhvr>
                                        <p:cTn id="9" fill="hold"/>
                                        <p:tgtEl>
                                          <p:spTgt spid="1594">
                                            <p:txEl>
                                              <p:pRg st="0" end="0"/>
                                            </p:txEl>
                                          </p:spTgt>
                                        </p:tgtEl>
                                        <p:attrNameLst>
                                          <p:attrName>style.visibility</p:attrName>
                                        </p:attrNameLst>
                                      </p:cBhvr>
                                      <p:to>
                                        <p:strVal val="visible"/>
                                      </p:to>
                                    </p:set>
                                    <p:animEffect transition="in" filter="fade">
                                      <p:cBhvr>
                                        <p:cTn id="10" dur="500"/>
                                        <p:tgtEl>
                                          <p:spTgt spid="159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grpId="1" nodeType="clickEffect">
                                  <p:stCondLst>
                                    <p:cond delay="0"/>
                                  </p:stCondLst>
                                  <p:iterate>
                                    <p:tmAbs val="0"/>
                                  </p:iterate>
                                  <p:childTnLst>
                                    <p:set>
                                      <p:cBhvr>
                                        <p:cTn id="14" fill="hold"/>
                                        <p:tgtEl>
                                          <p:spTgt spid="1594">
                                            <p:txEl>
                                              <p:pRg st="1" end="1"/>
                                            </p:txEl>
                                          </p:spTgt>
                                        </p:tgtEl>
                                        <p:attrNameLst>
                                          <p:attrName>style.visibility</p:attrName>
                                        </p:attrNameLst>
                                      </p:cBhvr>
                                      <p:to>
                                        <p:strVal val="visible"/>
                                      </p:to>
                                    </p:set>
                                    <p:animEffect transition="in" filter="fade">
                                      <p:cBhvr>
                                        <p:cTn id="15" dur="500"/>
                                        <p:tgtEl>
                                          <p:spTgt spid="159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fill="hold" grpId="1" nodeType="clickEffect">
                                  <p:stCondLst>
                                    <p:cond delay="0"/>
                                  </p:stCondLst>
                                  <p:iterate>
                                    <p:tmAbs val="0"/>
                                  </p:iterate>
                                  <p:childTnLst>
                                    <p:set>
                                      <p:cBhvr>
                                        <p:cTn id="19" fill="hold"/>
                                        <p:tgtEl>
                                          <p:spTgt spid="1594">
                                            <p:txEl>
                                              <p:pRg st="2" end="2"/>
                                            </p:txEl>
                                          </p:spTgt>
                                        </p:tgtEl>
                                        <p:attrNameLst>
                                          <p:attrName>style.visibility</p:attrName>
                                        </p:attrNameLst>
                                      </p:cBhvr>
                                      <p:to>
                                        <p:strVal val="visible"/>
                                      </p:to>
                                    </p:set>
                                    <p:animEffect transition="in" filter="fade">
                                      <p:cBhvr>
                                        <p:cTn id="20" dur="500"/>
                                        <p:tgtEl>
                                          <p:spTgt spid="1594">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fill="hold" grpId="1" nodeType="clickEffect">
                                  <p:stCondLst>
                                    <p:cond delay="0"/>
                                  </p:stCondLst>
                                  <p:iterate>
                                    <p:tmAbs val="0"/>
                                  </p:iterate>
                                  <p:childTnLst>
                                    <p:set>
                                      <p:cBhvr>
                                        <p:cTn id="24" fill="hold"/>
                                        <p:tgtEl>
                                          <p:spTgt spid="1594">
                                            <p:txEl>
                                              <p:pRg st="3" end="3"/>
                                            </p:txEl>
                                          </p:spTgt>
                                        </p:tgtEl>
                                        <p:attrNameLst>
                                          <p:attrName>style.visibility</p:attrName>
                                        </p:attrNameLst>
                                      </p:cBhvr>
                                      <p:to>
                                        <p:strVal val="visible"/>
                                      </p:to>
                                    </p:set>
                                    <p:animEffect transition="in" filter="fade">
                                      <p:cBhvr>
                                        <p:cTn id="25" dur="500"/>
                                        <p:tgtEl>
                                          <p:spTgt spid="1594">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fill="hold" grpId="1" nodeType="clickEffect">
                                  <p:stCondLst>
                                    <p:cond delay="0"/>
                                  </p:stCondLst>
                                  <p:iterate>
                                    <p:tmAbs val="0"/>
                                  </p:iterate>
                                  <p:childTnLst>
                                    <p:set>
                                      <p:cBhvr>
                                        <p:cTn id="29" fill="hold"/>
                                        <p:tgtEl>
                                          <p:spTgt spid="1594">
                                            <p:txEl>
                                              <p:pRg st="4" end="4"/>
                                            </p:txEl>
                                          </p:spTgt>
                                        </p:tgtEl>
                                        <p:attrNameLst>
                                          <p:attrName>style.visibility</p:attrName>
                                        </p:attrNameLst>
                                      </p:cBhvr>
                                      <p:to>
                                        <p:strVal val="visible"/>
                                      </p:to>
                                    </p:set>
                                    <p:animEffect transition="in" filter="fade">
                                      <p:cBhvr>
                                        <p:cTn id="30" dur="500"/>
                                        <p:tgtEl>
                                          <p:spTgt spid="1594">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fill="hold" grpId="1" nodeType="clickEffect">
                                  <p:stCondLst>
                                    <p:cond delay="0"/>
                                  </p:stCondLst>
                                  <p:iterate>
                                    <p:tmAbs val="0"/>
                                  </p:iterate>
                                  <p:childTnLst>
                                    <p:set>
                                      <p:cBhvr>
                                        <p:cTn id="34" fill="hold"/>
                                        <p:tgtEl>
                                          <p:spTgt spid="1594">
                                            <p:txEl>
                                              <p:pRg st="5" end="5"/>
                                            </p:txEl>
                                          </p:spTgt>
                                        </p:tgtEl>
                                        <p:attrNameLst>
                                          <p:attrName>style.visibility</p:attrName>
                                        </p:attrNameLst>
                                      </p:cBhvr>
                                      <p:to>
                                        <p:strVal val="visible"/>
                                      </p:to>
                                    </p:set>
                                    <p:animEffect transition="in" filter="fade">
                                      <p:cBhvr>
                                        <p:cTn id="35" dur="500"/>
                                        <p:tgtEl>
                                          <p:spTgt spid="1594">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fill="hold" grpId="1" nodeType="clickEffect">
                                  <p:stCondLst>
                                    <p:cond delay="0"/>
                                  </p:stCondLst>
                                  <p:iterate>
                                    <p:tmAbs val="0"/>
                                  </p:iterate>
                                  <p:childTnLst>
                                    <p:set>
                                      <p:cBhvr>
                                        <p:cTn id="39" fill="hold"/>
                                        <p:tgtEl>
                                          <p:spTgt spid="1594">
                                            <p:txEl>
                                              <p:pRg st="6" end="6"/>
                                            </p:txEl>
                                          </p:spTgt>
                                        </p:tgtEl>
                                        <p:attrNameLst>
                                          <p:attrName>style.visibility</p:attrName>
                                        </p:attrNameLst>
                                      </p:cBhvr>
                                      <p:to>
                                        <p:strVal val="visible"/>
                                      </p:to>
                                    </p:set>
                                    <p:animEffect transition="in" filter="fade">
                                      <p:cBhvr>
                                        <p:cTn id="40" dur="500"/>
                                        <p:tgtEl>
                                          <p:spTgt spid="1594">
                                            <p:txEl>
                                              <p:pRg st="6" end="6"/>
                                            </p:txEl>
                                          </p:spTgt>
                                        </p:tgtEl>
                                      </p:cBhvr>
                                    </p:animEffect>
                                  </p:childTnLst>
                                </p:cTn>
                              </p:par>
                            </p:childTnLst>
                          </p:cTn>
                        </p:par>
                        <p:par>
                          <p:cTn id="41" fill="hold">
                            <p:stCondLst>
                              <p:cond delay="500"/>
                            </p:stCondLst>
                            <p:childTnLst>
                              <p:par>
                                <p:cTn id="42" presetID="10" presetClass="entr" fill="hold" grpId="1" nodeType="afterEffect">
                                  <p:stCondLst>
                                    <p:cond delay="0"/>
                                  </p:stCondLst>
                                  <p:iterate>
                                    <p:tmAbs val="0"/>
                                  </p:iterate>
                                  <p:childTnLst>
                                    <p:set>
                                      <p:cBhvr>
                                        <p:cTn id="43" fill="hold"/>
                                        <p:tgtEl>
                                          <p:spTgt spid="1594">
                                            <p:txEl>
                                              <p:pRg st="7" end="7"/>
                                            </p:txEl>
                                          </p:spTgt>
                                        </p:tgtEl>
                                        <p:attrNameLst>
                                          <p:attrName>style.visibility</p:attrName>
                                        </p:attrNameLst>
                                      </p:cBhvr>
                                      <p:to>
                                        <p:strVal val="visible"/>
                                      </p:to>
                                    </p:set>
                                    <p:animEffect transition="in" filter="fade">
                                      <p:cBhvr>
                                        <p:cTn id="44" dur="500"/>
                                        <p:tgtEl>
                                          <p:spTgt spid="1594">
                                            <p:txEl>
                                              <p:pRg st="7" end="7"/>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fill="hold" grpId="1" nodeType="clickEffect">
                                  <p:stCondLst>
                                    <p:cond delay="0"/>
                                  </p:stCondLst>
                                  <p:iterate>
                                    <p:tmAbs val="0"/>
                                  </p:iterate>
                                  <p:childTnLst>
                                    <p:set>
                                      <p:cBhvr>
                                        <p:cTn id="48" fill="hold"/>
                                        <p:tgtEl>
                                          <p:spTgt spid="1594">
                                            <p:txEl>
                                              <p:pRg st="8" end="8"/>
                                            </p:txEl>
                                          </p:spTgt>
                                        </p:tgtEl>
                                        <p:attrNameLst>
                                          <p:attrName>style.visibility</p:attrName>
                                        </p:attrNameLst>
                                      </p:cBhvr>
                                      <p:to>
                                        <p:strVal val="visible"/>
                                      </p:to>
                                    </p:set>
                                    <p:animEffect transition="in" filter="fade">
                                      <p:cBhvr>
                                        <p:cTn id="49" dur="500"/>
                                        <p:tgtEl>
                                          <p:spTgt spid="1594">
                                            <p:txEl>
                                              <p:pRg st="8" end="8"/>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fill="hold" grpId="1" nodeType="clickEffect">
                                  <p:stCondLst>
                                    <p:cond delay="0"/>
                                  </p:stCondLst>
                                  <p:iterate>
                                    <p:tmAbs val="0"/>
                                  </p:iterate>
                                  <p:childTnLst>
                                    <p:set>
                                      <p:cBhvr>
                                        <p:cTn id="53" fill="hold"/>
                                        <p:tgtEl>
                                          <p:spTgt spid="1594">
                                            <p:txEl>
                                              <p:pRg st="9" end="9"/>
                                            </p:txEl>
                                          </p:spTgt>
                                        </p:tgtEl>
                                        <p:attrNameLst>
                                          <p:attrName>style.visibility</p:attrName>
                                        </p:attrNameLst>
                                      </p:cBhvr>
                                      <p:to>
                                        <p:strVal val="visible"/>
                                      </p:to>
                                    </p:set>
                                    <p:animEffect transition="in" filter="fade">
                                      <p:cBhvr>
                                        <p:cTn id="54" dur="500"/>
                                        <p:tgtEl>
                                          <p:spTgt spid="1594">
                                            <p:txEl>
                                              <p:pRg st="9" end="9"/>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fill="hold" grpId="1" nodeType="clickEffect">
                                  <p:stCondLst>
                                    <p:cond delay="0"/>
                                  </p:stCondLst>
                                  <p:iterate>
                                    <p:tmAbs val="0"/>
                                  </p:iterate>
                                  <p:childTnLst>
                                    <p:set>
                                      <p:cBhvr>
                                        <p:cTn id="58" fill="hold"/>
                                        <p:tgtEl>
                                          <p:spTgt spid="1594">
                                            <p:txEl>
                                              <p:pRg st="10" end="10"/>
                                            </p:txEl>
                                          </p:spTgt>
                                        </p:tgtEl>
                                        <p:attrNameLst>
                                          <p:attrName>style.visibility</p:attrName>
                                        </p:attrNameLst>
                                      </p:cBhvr>
                                      <p:to>
                                        <p:strVal val="visible"/>
                                      </p:to>
                                    </p:set>
                                    <p:animEffect transition="in" filter="fade">
                                      <p:cBhvr>
                                        <p:cTn id="59" dur="500"/>
                                        <p:tgtEl>
                                          <p:spTgt spid="1594">
                                            <p:txEl>
                                              <p:pRg st="10" end="10"/>
                                            </p:txEl>
                                          </p:spTgt>
                                        </p:tgtEl>
                                      </p:cBhvr>
                                    </p:animEffect>
                                  </p:childTnLst>
                                </p:cTn>
                              </p:par>
                            </p:childTnLst>
                          </p:cTn>
                        </p:par>
                        <p:par>
                          <p:cTn id="60" fill="hold">
                            <p:stCondLst>
                              <p:cond delay="500"/>
                            </p:stCondLst>
                            <p:childTnLst>
                              <p:par>
                                <p:cTn id="61" presetID="10" presetClass="entr" fill="hold" grpId="1" nodeType="afterEffect">
                                  <p:stCondLst>
                                    <p:cond delay="0"/>
                                  </p:stCondLst>
                                  <p:iterate>
                                    <p:tmAbs val="0"/>
                                  </p:iterate>
                                  <p:childTnLst>
                                    <p:set>
                                      <p:cBhvr>
                                        <p:cTn id="62" fill="hold"/>
                                        <p:tgtEl>
                                          <p:spTgt spid="1594">
                                            <p:txEl>
                                              <p:pRg st="11" end="11"/>
                                            </p:txEl>
                                          </p:spTgt>
                                        </p:tgtEl>
                                        <p:attrNameLst>
                                          <p:attrName>style.visibility</p:attrName>
                                        </p:attrNameLst>
                                      </p:cBhvr>
                                      <p:to>
                                        <p:strVal val="visible"/>
                                      </p:to>
                                    </p:set>
                                    <p:animEffect transition="in" filter="fade">
                                      <p:cBhvr>
                                        <p:cTn id="63" dur="500"/>
                                        <p:tgtEl>
                                          <p:spTgt spid="1594">
                                            <p:txEl>
                                              <p:pRg st="11" end="11"/>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fill="hold" grpId="1" nodeType="clickEffect">
                                  <p:stCondLst>
                                    <p:cond delay="0"/>
                                  </p:stCondLst>
                                  <p:iterate>
                                    <p:tmAbs val="0"/>
                                  </p:iterate>
                                  <p:childTnLst>
                                    <p:set>
                                      <p:cBhvr>
                                        <p:cTn id="67" fill="hold"/>
                                        <p:tgtEl>
                                          <p:spTgt spid="1594">
                                            <p:txEl>
                                              <p:pRg st="12" end="12"/>
                                            </p:txEl>
                                          </p:spTgt>
                                        </p:tgtEl>
                                        <p:attrNameLst>
                                          <p:attrName>style.visibility</p:attrName>
                                        </p:attrNameLst>
                                      </p:cBhvr>
                                      <p:to>
                                        <p:strVal val="visible"/>
                                      </p:to>
                                    </p:set>
                                    <p:animEffect transition="in" filter="fade">
                                      <p:cBhvr>
                                        <p:cTn id="68" dur="500"/>
                                        <p:tgtEl>
                                          <p:spTgt spid="1594">
                                            <p:txEl>
                                              <p:pRg st="12" end="12"/>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fill="hold" grpId="1" nodeType="clickEffect">
                                  <p:stCondLst>
                                    <p:cond delay="0"/>
                                  </p:stCondLst>
                                  <p:iterate>
                                    <p:tmAbs val="0"/>
                                  </p:iterate>
                                  <p:childTnLst>
                                    <p:set>
                                      <p:cBhvr>
                                        <p:cTn id="72" fill="hold"/>
                                        <p:tgtEl>
                                          <p:spTgt spid="1594">
                                            <p:txEl>
                                              <p:pRg st="13" end="13"/>
                                            </p:txEl>
                                          </p:spTgt>
                                        </p:tgtEl>
                                        <p:attrNameLst>
                                          <p:attrName>style.visibility</p:attrName>
                                        </p:attrNameLst>
                                      </p:cBhvr>
                                      <p:to>
                                        <p:strVal val="visible"/>
                                      </p:to>
                                    </p:set>
                                    <p:animEffect transition="in" filter="fade">
                                      <p:cBhvr>
                                        <p:cTn id="73" dur="500"/>
                                        <p:tgtEl>
                                          <p:spTgt spid="1594">
                                            <p:txEl>
                                              <p:pRg st="13" end="13"/>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fill="hold" grpId="1" nodeType="clickEffect">
                                  <p:stCondLst>
                                    <p:cond delay="0"/>
                                  </p:stCondLst>
                                  <p:iterate>
                                    <p:tmAbs val="0"/>
                                  </p:iterate>
                                  <p:childTnLst>
                                    <p:set>
                                      <p:cBhvr>
                                        <p:cTn id="77" fill="hold"/>
                                        <p:tgtEl>
                                          <p:spTgt spid="1594">
                                            <p:txEl>
                                              <p:pRg st="14" end="14"/>
                                            </p:txEl>
                                          </p:spTgt>
                                        </p:tgtEl>
                                        <p:attrNameLst>
                                          <p:attrName>style.visibility</p:attrName>
                                        </p:attrNameLst>
                                      </p:cBhvr>
                                      <p:to>
                                        <p:strVal val="visible"/>
                                      </p:to>
                                    </p:set>
                                    <p:animEffect transition="in" filter="fade">
                                      <p:cBhvr>
                                        <p:cTn id="78" dur="500"/>
                                        <p:tgtEl>
                                          <p:spTgt spid="1594">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4" grpId="1" build="p" bldLvl="5"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4" name="Group 55"/>
          <p:cNvGrpSpPr/>
          <p:nvPr/>
        </p:nvGrpSpPr>
        <p:grpSpPr>
          <a:xfrm>
            <a:off x="0" y="0"/>
            <a:ext cx="3518859" cy="833730"/>
            <a:chOff x="0" y="0"/>
            <a:chExt cx="3518858" cy="833729"/>
          </a:xfrm>
        </p:grpSpPr>
        <p:sp>
          <p:nvSpPr>
            <p:cNvPr id="262"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263"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265" name="object 11"/>
          <p:cNvSpPr txBox="1"/>
          <p:nvPr/>
        </p:nvSpPr>
        <p:spPr>
          <a:xfrm>
            <a:off x="20734" y="919904"/>
            <a:ext cx="7277636" cy="5892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400">
                <a:solidFill>
                  <a:srgbClr val="231F20"/>
                </a:solidFill>
              </a:defRPr>
            </a:pPr>
            <a:r>
              <a:t>Assembly level language created by the assembler can be executed only the same computer which has same OS and CPU in which program was develped and this makes all S/W developed using this language dependent on the platform.</a:t>
            </a:r>
          </a:p>
          <a:p>
            <a:pPr indent="8144">
              <a:tabLst>
                <a:tab pos="76200" algn="l"/>
              </a:tabLst>
              <a:defRPr sz="2400"/>
            </a:pPr>
            <a:endParaRPr/>
          </a:p>
          <a:p>
            <a:pPr marL="81851" indent="-73708">
              <a:buSzPct val="100000"/>
              <a:buChar char="•"/>
              <a:tabLst>
                <a:tab pos="76200" algn="l"/>
              </a:tabLst>
              <a:defRPr sz="2400">
                <a:solidFill>
                  <a:srgbClr val="231F20"/>
                </a:solidFill>
              </a:defRPr>
            </a:pPr>
            <a:r>
              <a:t> SunMicroSystems a software development company had the vision of developing a programming language which was completely platform independent.</a:t>
            </a:r>
          </a:p>
          <a:p>
            <a:pPr indent="8144">
              <a:tabLst>
                <a:tab pos="76200" algn="l"/>
              </a:tabLst>
              <a:defRPr sz="2400">
                <a:solidFill>
                  <a:srgbClr val="231F20"/>
                </a:solidFill>
              </a:defRPr>
            </a:pPr>
            <a:endParaRPr/>
          </a:p>
          <a:p>
            <a:pPr marL="81851" indent="-73708">
              <a:buSzPct val="100000"/>
              <a:buChar char="•"/>
              <a:tabLst>
                <a:tab pos="76200" algn="l"/>
              </a:tabLst>
              <a:defRPr sz="2400">
                <a:solidFill>
                  <a:srgbClr val="231F20"/>
                </a:solidFill>
              </a:defRPr>
            </a:pPr>
            <a:r>
              <a:t>In 1990 a team of Researchers led by </a:t>
            </a:r>
            <a:r>
              <a:rPr b="1">
                <a:solidFill>
                  <a:srgbClr val="000000"/>
                </a:solidFill>
              </a:rPr>
              <a:t>James Gosling </a:t>
            </a:r>
            <a:r>
              <a:rPr>
                <a:solidFill>
                  <a:srgbClr val="000000"/>
                </a:solidFill>
              </a:rPr>
              <a:t>starts research to develop a platform independent programming language.</a:t>
            </a:r>
          </a:p>
          <a:p>
            <a:pPr indent="8144">
              <a:tabLst>
                <a:tab pos="76200" algn="l"/>
              </a:tabLst>
              <a:defRPr sz="2400"/>
            </a:pPr>
            <a:endParaRPr>
              <a:solidFill>
                <a:srgbClr val="000000"/>
              </a:solidFill>
            </a:endParaRPr>
          </a:p>
          <a:p>
            <a:pPr marL="81851" indent="-73708">
              <a:buSzPct val="100000"/>
              <a:buChar char="•"/>
              <a:tabLst>
                <a:tab pos="76200" algn="l"/>
              </a:tabLst>
              <a:defRPr sz="2400">
                <a:solidFill>
                  <a:srgbClr val="231F20"/>
                </a:solidFill>
              </a:defRPr>
            </a:pPr>
            <a:r>
              <a:t>In the year 1995 official version of JAVA was first released to the market </a:t>
            </a:r>
          </a:p>
        </p:txBody>
      </p:sp>
      <p:sp>
        <p:nvSpPr>
          <p:cNvPr id="266" name="object 22"/>
          <p:cNvSpPr txBox="1"/>
          <p:nvPr/>
        </p:nvSpPr>
        <p:spPr>
          <a:xfrm>
            <a:off x="427097" y="26979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Birth of Java</a:t>
            </a:r>
          </a:p>
        </p:txBody>
      </p:sp>
      <p:pic>
        <p:nvPicPr>
          <p:cNvPr id="267" name="Picture 3" descr="Picture 3"/>
          <p:cNvPicPr>
            <a:picLocks noChangeAspect="1"/>
          </p:cNvPicPr>
          <p:nvPr/>
        </p:nvPicPr>
        <p:blipFill>
          <a:blip r:embed="rId2">
            <a:extLst/>
          </a:blip>
          <a:stretch>
            <a:fillRect/>
          </a:stretch>
        </p:blipFill>
        <p:spPr>
          <a:xfrm>
            <a:off x="7298369" y="15882"/>
            <a:ext cx="4893576" cy="3413120"/>
          </a:xfrm>
          <a:prstGeom prst="rect">
            <a:avLst/>
          </a:prstGeom>
          <a:ln w="12700">
            <a:miter lim="400000"/>
          </a:ln>
        </p:spPr>
      </p:pic>
      <p:pic>
        <p:nvPicPr>
          <p:cNvPr id="268" name="Picture 5" descr="Picture 5"/>
          <p:cNvPicPr>
            <a:picLocks noChangeAspect="1"/>
          </p:cNvPicPr>
          <p:nvPr/>
        </p:nvPicPr>
        <p:blipFill>
          <a:blip r:embed="rId3">
            <a:extLst/>
          </a:blip>
          <a:stretch>
            <a:fillRect/>
          </a:stretch>
        </p:blipFill>
        <p:spPr>
          <a:xfrm>
            <a:off x="7298369" y="3429000"/>
            <a:ext cx="4893632" cy="3413119"/>
          </a:xfrm>
          <a:prstGeom prst="rect">
            <a:avLst/>
          </a:prstGeom>
          <a:ln w="12700">
            <a:miter lim="400000"/>
          </a:ln>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264"/>
                                        </p:tgtEl>
                                        <p:attrNameLst>
                                          <p:attrName>style.visibility</p:attrName>
                                        </p:attrNameLst>
                                      </p:cBhvr>
                                      <p:to>
                                        <p:strVal val="visible"/>
                                      </p:to>
                                    </p:set>
                                    <p:animEffect transition="in" filter="fade">
                                      <p:cBhvr>
                                        <p:cTn id="7" dur="500"/>
                                        <p:tgtEl>
                                          <p:spTgt spid="264"/>
                                        </p:tgtEl>
                                      </p:cBhvr>
                                    </p:animEffect>
                                  </p:childTnLst>
                                </p:cTn>
                              </p:par>
                            </p:childTnLst>
                          </p:cTn>
                        </p:par>
                        <p:par>
                          <p:cTn id="8" fill="hold">
                            <p:stCondLst>
                              <p:cond delay="500"/>
                            </p:stCondLst>
                            <p:childTnLst>
                              <p:par>
                                <p:cTn id="9" presetID="10" presetClass="entr" fill="hold" grpId="2" nodeType="afterEffect">
                                  <p:stCondLst>
                                    <p:cond delay="0"/>
                                  </p:stCondLst>
                                  <p:iterate>
                                    <p:tmAbs val="0"/>
                                  </p:iterate>
                                  <p:childTnLst>
                                    <p:set>
                                      <p:cBhvr>
                                        <p:cTn id="10" fill="hold"/>
                                        <p:tgtEl>
                                          <p:spTgt spid="266"/>
                                        </p:tgtEl>
                                        <p:attrNameLst>
                                          <p:attrName>style.visibility</p:attrName>
                                        </p:attrNameLst>
                                      </p:cBhvr>
                                      <p:to>
                                        <p:strVal val="visible"/>
                                      </p:to>
                                    </p:set>
                                    <p:animEffect transition="in" filter="fade">
                                      <p:cBhvr>
                                        <p:cTn id="11" dur="500"/>
                                        <p:tgtEl>
                                          <p:spTgt spid="26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fill="hold" grpId="3" nodeType="clickEffect">
                                  <p:stCondLst>
                                    <p:cond delay="0"/>
                                  </p:stCondLst>
                                  <p:iterate>
                                    <p:tmAbs val="0"/>
                                  </p:iterate>
                                  <p:childTnLst>
                                    <p:set>
                                      <p:cBhvr>
                                        <p:cTn id="15" fill="hold"/>
                                        <p:tgtEl>
                                          <p:spTgt spid="265">
                                            <p:bg/>
                                          </p:spTgt>
                                        </p:tgtEl>
                                        <p:attrNameLst>
                                          <p:attrName>style.visibility</p:attrName>
                                        </p:attrNameLst>
                                      </p:cBhvr>
                                      <p:to>
                                        <p:strVal val="visible"/>
                                      </p:to>
                                    </p:set>
                                    <p:animEffect transition="in" filter="fade">
                                      <p:cBhvr>
                                        <p:cTn id="16" dur="500"/>
                                        <p:tgtEl>
                                          <p:spTgt spid="265">
                                            <p:bg/>
                                          </p:spTgt>
                                        </p:tgtEl>
                                      </p:cBhvr>
                                    </p:animEffect>
                                  </p:childTnLst>
                                </p:cTn>
                              </p:par>
                              <p:par>
                                <p:cTn id="17" presetID="10" presetClass="entr" presetSubtype="0" fill="hold" grpId="3" nodeType="withEffect">
                                  <p:stCondLst>
                                    <p:cond delay="0"/>
                                  </p:stCondLst>
                                  <p:iterate>
                                    <p:tmAbs val="0"/>
                                  </p:iterate>
                                  <p:childTnLst>
                                    <p:set>
                                      <p:cBhvr>
                                        <p:cTn id="18" fill="hold"/>
                                        <p:tgtEl>
                                          <p:spTgt spid="265">
                                            <p:txEl>
                                              <p:pRg st="0" end="0"/>
                                            </p:txEl>
                                          </p:spTgt>
                                        </p:tgtEl>
                                        <p:attrNameLst>
                                          <p:attrName>style.visibility</p:attrName>
                                        </p:attrNameLst>
                                      </p:cBhvr>
                                      <p:to>
                                        <p:strVal val="visible"/>
                                      </p:to>
                                    </p:set>
                                    <p:animEffect transition="in" filter="fade">
                                      <p:cBhvr>
                                        <p:cTn id="19" dur="500"/>
                                        <p:tgtEl>
                                          <p:spTgt spid="265">
                                            <p:txEl>
                                              <p:pRg st="0" end="0"/>
                                            </p:txEl>
                                          </p:spTgt>
                                        </p:tgtEl>
                                      </p:cBhvr>
                                    </p:animEffect>
                                  </p:childTnLst>
                                </p:cTn>
                              </p:par>
                            </p:childTnLst>
                          </p:cTn>
                        </p:par>
                        <p:par>
                          <p:cTn id="20" fill="hold">
                            <p:stCondLst>
                              <p:cond delay="500"/>
                            </p:stCondLst>
                            <p:childTnLst>
                              <p:par>
                                <p:cTn id="21" presetID="10" presetClass="entr" fill="hold" grpId="3" nodeType="afterEffect">
                                  <p:stCondLst>
                                    <p:cond delay="0"/>
                                  </p:stCondLst>
                                  <p:iterate>
                                    <p:tmAbs val="0"/>
                                  </p:iterate>
                                  <p:childTnLst>
                                    <p:set>
                                      <p:cBhvr>
                                        <p:cTn id="22" fill="hold"/>
                                        <p:tgtEl>
                                          <p:spTgt spid="265">
                                            <p:txEl>
                                              <p:pRg st="1" end="1"/>
                                            </p:txEl>
                                          </p:spTgt>
                                        </p:tgtEl>
                                        <p:attrNameLst>
                                          <p:attrName>style.visibility</p:attrName>
                                        </p:attrNameLst>
                                      </p:cBhvr>
                                      <p:to>
                                        <p:strVal val="visible"/>
                                      </p:to>
                                    </p:set>
                                    <p:animEffect transition="in" filter="fade">
                                      <p:cBhvr>
                                        <p:cTn id="23" dur="500"/>
                                        <p:tgtEl>
                                          <p:spTgt spid="265">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fill="hold" grpId="3" nodeType="clickEffect">
                                  <p:stCondLst>
                                    <p:cond delay="0"/>
                                  </p:stCondLst>
                                  <p:iterate>
                                    <p:tmAbs val="0"/>
                                  </p:iterate>
                                  <p:childTnLst>
                                    <p:set>
                                      <p:cBhvr>
                                        <p:cTn id="27" fill="hold"/>
                                        <p:tgtEl>
                                          <p:spTgt spid="265">
                                            <p:txEl>
                                              <p:pRg st="2" end="2"/>
                                            </p:txEl>
                                          </p:spTgt>
                                        </p:tgtEl>
                                        <p:attrNameLst>
                                          <p:attrName>style.visibility</p:attrName>
                                        </p:attrNameLst>
                                      </p:cBhvr>
                                      <p:to>
                                        <p:strVal val="visible"/>
                                      </p:to>
                                    </p:set>
                                    <p:animEffect transition="in" filter="fade">
                                      <p:cBhvr>
                                        <p:cTn id="28" dur="500"/>
                                        <p:tgtEl>
                                          <p:spTgt spid="265">
                                            <p:txEl>
                                              <p:pRg st="2" end="2"/>
                                            </p:txEl>
                                          </p:spTgt>
                                        </p:tgtEl>
                                      </p:cBhvr>
                                    </p:animEffect>
                                  </p:childTnLst>
                                </p:cTn>
                              </p:par>
                            </p:childTnLst>
                          </p:cTn>
                        </p:par>
                        <p:par>
                          <p:cTn id="29" fill="hold">
                            <p:stCondLst>
                              <p:cond delay="500"/>
                            </p:stCondLst>
                            <p:childTnLst>
                              <p:par>
                                <p:cTn id="30" presetID="10" presetClass="entr" fill="hold" grpId="3" nodeType="afterEffect">
                                  <p:stCondLst>
                                    <p:cond delay="0"/>
                                  </p:stCondLst>
                                  <p:iterate>
                                    <p:tmAbs val="0"/>
                                  </p:iterate>
                                  <p:childTnLst>
                                    <p:set>
                                      <p:cBhvr>
                                        <p:cTn id="31" fill="hold"/>
                                        <p:tgtEl>
                                          <p:spTgt spid="265">
                                            <p:txEl>
                                              <p:pRg st="3" end="3"/>
                                            </p:txEl>
                                          </p:spTgt>
                                        </p:tgtEl>
                                        <p:attrNameLst>
                                          <p:attrName>style.visibility</p:attrName>
                                        </p:attrNameLst>
                                      </p:cBhvr>
                                      <p:to>
                                        <p:strVal val="visible"/>
                                      </p:to>
                                    </p:set>
                                    <p:animEffect transition="in" filter="fade">
                                      <p:cBhvr>
                                        <p:cTn id="32" dur="500"/>
                                        <p:tgtEl>
                                          <p:spTgt spid="265">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3" nodeType="clickEffect">
                                  <p:stCondLst>
                                    <p:cond delay="0"/>
                                  </p:stCondLst>
                                  <p:iterate>
                                    <p:tmAbs val="0"/>
                                  </p:iterate>
                                  <p:childTnLst>
                                    <p:set>
                                      <p:cBhvr>
                                        <p:cTn id="36" fill="hold"/>
                                        <p:tgtEl>
                                          <p:spTgt spid="265">
                                            <p:txEl>
                                              <p:pRg st="4" end="4"/>
                                            </p:txEl>
                                          </p:spTgt>
                                        </p:tgtEl>
                                        <p:attrNameLst>
                                          <p:attrName>style.visibility</p:attrName>
                                        </p:attrNameLst>
                                      </p:cBhvr>
                                      <p:to>
                                        <p:strVal val="visible"/>
                                      </p:to>
                                    </p:set>
                                    <p:animEffect transition="in" filter="fade">
                                      <p:cBhvr>
                                        <p:cTn id="37" dur="500"/>
                                        <p:tgtEl>
                                          <p:spTgt spid="265">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4" nodeType="clickEffect">
                                  <p:stCondLst>
                                    <p:cond delay="0"/>
                                  </p:stCondLst>
                                  <p:iterate>
                                    <p:tmAbs val="0"/>
                                  </p:iterate>
                                  <p:childTnLst>
                                    <p:set>
                                      <p:cBhvr>
                                        <p:cTn id="41" fill="hold"/>
                                        <p:tgtEl>
                                          <p:spTgt spid="267"/>
                                        </p:tgtEl>
                                        <p:attrNameLst>
                                          <p:attrName>style.visibility</p:attrName>
                                        </p:attrNameLst>
                                      </p:cBhvr>
                                      <p:to>
                                        <p:strVal val="visible"/>
                                      </p:to>
                                    </p:set>
                                    <p:animEffect transition="in" filter="fade">
                                      <p:cBhvr>
                                        <p:cTn id="42" dur="500"/>
                                        <p:tgtEl>
                                          <p:spTgt spid="267"/>
                                        </p:tgtEl>
                                      </p:cBhvr>
                                    </p:animEffect>
                                  </p:childTnLst>
                                </p:cTn>
                              </p:par>
                            </p:childTnLst>
                          </p:cTn>
                        </p:par>
                        <p:par>
                          <p:cTn id="43" fill="hold">
                            <p:stCondLst>
                              <p:cond delay="500"/>
                            </p:stCondLst>
                            <p:childTnLst>
                              <p:par>
                                <p:cTn id="44" presetID="10" presetClass="entr" fill="hold" grpId="5" nodeType="afterEffect">
                                  <p:stCondLst>
                                    <p:cond delay="0"/>
                                  </p:stCondLst>
                                  <p:iterate>
                                    <p:tmAbs val="0"/>
                                  </p:iterate>
                                  <p:childTnLst>
                                    <p:set>
                                      <p:cBhvr>
                                        <p:cTn id="45" fill="hold"/>
                                        <p:tgtEl>
                                          <p:spTgt spid="268"/>
                                        </p:tgtEl>
                                        <p:attrNameLst>
                                          <p:attrName>style.visibility</p:attrName>
                                        </p:attrNameLst>
                                      </p:cBhvr>
                                      <p:to>
                                        <p:strVal val="visible"/>
                                      </p:to>
                                    </p:set>
                                    <p:animEffect transition="in" filter="fade">
                                      <p:cBhvr>
                                        <p:cTn id="46" dur="500"/>
                                        <p:tgtEl>
                                          <p:spTgt spid="268"/>
                                        </p:tgtEl>
                                      </p:cBhvr>
                                    </p:animEffect>
                                  </p:childTnLst>
                                </p:cTn>
                              </p:par>
                            </p:childTnLst>
                          </p:cTn>
                        </p:par>
                        <p:par>
                          <p:cTn id="47" fill="hold">
                            <p:stCondLst>
                              <p:cond delay="1000"/>
                            </p:stCondLst>
                            <p:childTnLst>
                              <p:par>
                                <p:cTn id="48" presetID="10" presetClass="entr" fill="hold" grpId="3" nodeType="afterEffect">
                                  <p:stCondLst>
                                    <p:cond delay="0"/>
                                  </p:stCondLst>
                                  <p:iterate>
                                    <p:tmAbs val="0"/>
                                  </p:iterate>
                                  <p:childTnLst>
                                    <p:set>
                                      <p:cBhvr>
                                        <p:cTn id="49" fill="hold"/>
                                        <p:tgtEl>
                                          <p:spTgt spid="265">
                                            <p:txEl>
                                              <p:pRg st="5" end="5"/>
                                            </p:txEl>
                                          </p:spTgt>
                                        </p:tgtEl>
                                        <p:attrNameLst>
                                          <p:attrName>style.visibility</p:attrName>
                                        </p:attrNameLst>
                                      </p:cBhvr>
                                      <p:to>
                                        <p:strVal val="visible"/>
                                      </p:to>
                                    </p:set>
                                    <p:animEffect transition="in" filter="fade">
                                      <p:cBhvr>
                                        <p:cTn id="50" dur="500"/>
                                        <p:tgtEl>
                                          <p:spTgt spid="265">
                                            <p:txEl>
                                              <p:pRg st="5" end="5"/>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fill="hold" grpId="3" nodeType="clickEffect">
                                  <p:stCondLst>
                                    <p:cond delay="0"/>
                                  </p:stCondLst>
                                  <p:iterate>
                                    <p:tmAbs val="0"/>
                                  </p:iterate>
                                  <p:childTnLst>
                                    <p:set>
                                      <p:cBhvr>
                                        <p:cTn id="54" fill="hold"/>
                                        <p:tgtEl>
                                          <p:spTgt spid="265">
                                            <p:txEl>
                                              <p:pRg st="6" end="6"/>
                                            </p:txEl>
                                          </p:spTgt>
                                        </p:tgtEl>
                                        <p:attrNameLst>
                                          <p:attrName>style.visibility</p:attrName>
                                        </p:attrNameLst>
                                      </p:cBhvr>
                                      <p:to>
                                        <p:strVal val="visible"/>
                                      </p:to>
                                    </p:set>
                                    <p:animEffect transition="in" filter="fade">
                                      <p:cBhvr>
                                        <p:cTn id="55" dur="500"/>
                                        <p:tgtEl>
                                          <p:spTgt spid="26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1" animBg="1" advAuto="0"/>
      <p:bldP spid="265" grpId="3" build="p" bldLvl="5" animBg="1" advAuto="0"/>
      <p:bldP spid="266" grpId="2" animBg="1" advAuto="0"/>
      <p:bldP spid="267" grpId="4" animBg="1" advAuto="0"/>
      <p:bldP spid="268" grpId="5" animBg="1" advAuto="0"/>
    </p:bldLst>
  </p:timing>
</p:sld>
</file>

<file path=ppt/slides/slide1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606" name="Group 23"/>
          <p:cNvGrpSpPr/>
          <p:nvPr/>
        </p:nvGrpSpPr>
        <p:grpSpPr>
          <a:xfrm>
            <a:off x="-4339" y="127784"/>
            <a:ext cx="12191888" cy="712722"/>
            <a:chOff x="0" y="0"/>
            <a:chExt cx="12191886" cy="712720"/>
          </a:xfrm>
        </p:grpSpPr>
        <p:sp>
          <p:nvSpPr>
            <p:cNvPr id="1600"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nvGrpSpPr>
            <p:cNvPr id="1603" name="object 3"/>
            <p:cNvGrpSpPr/>
            <p:nvPr/>
          </p:nvGrpSpPr>
          <p:grpSpPr>
            <a:xfrm>
              <a:off x="9139280" y="0"/>
              <a:ext cx="3052607" cy="712721"/>
              <a:chOff x="0" y="0"/>
              <a:chExt cx="3052606" cy="712720"/>
            </a:xfrm>
          </p:grpSpPr>
          <p:sp>
            <p:nvSpPr>
              <p:cNvPr id="1601" name="Rectangle"/>
              <p:cNvSpPr/>
              <p:nvPr/>
            </p:nvSpPr>
            <p:spPr>
              <a:xfrm>
                <a:off x="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602" name="f"/>
              <p:cNvSpPr txBox="1"/>
              <p:nvPr/>
            </p:nvSpPr>
            <p:spPr>
              <a:xfrm>
                <a:off x="0" y="0"/>
                <a:ext cx="3052607" cy="14783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defTabSz="293216">
                  <a:defRPr sz="1100">
                    <a:latin typeface="Arial"/>
                    <a:ea typeface="Arial"/>
                    <a:cs typeface="Arial"/>
                    <a:sym typeface="Arial"/>
                  </a:defRPr>
                </a:lvl1pPr>
              </a:lstStyle>
              <a:p>
                <a:r>
                  <a:t>f</a:t>
                </a:r>
              </a:p>
            </p:txBody>
          </p:sp>
        </p:grpSp>
        <p:sp>
          <p:nvSpPr>
            <p:cNvPr id="1604"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605"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607" name="object 5"/>
          <p:cNvSpPr txBox="1"/>
          <p:nvPr/>
        </p:nvSpPr>
        <p:spPr>
          <a:xfrm>
            <a:off x="2895073" y="226533"/>
            <a:ext cx="3324750" cy="5758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Trainer : Mr.Madhu sundar</a:t>
            </a:r>
          </a:p>
        </p:txBody>
      </p:sp>
      <p:sp>
        <p:nvSpPr>
          <p:cNvPr id="1608" name="object 7"/>
          <p:cNvSpPr txBox="1"/>
          <p:nvPr/>
        </p:nvSpPr>
        <p:spPr>
          <a:xfrm>
            <a:off x="9655492" y="202740"/>
            <a:ext cx="2009131"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t>Chapter: 15</a:t>
            </a:r>
          </a:p>
        </p:txBody>
      </p:sp>
      <p:sp>
        <p:nvSpPr>
          <p:cNvPr id="1609" name="object 18"/>
          <p:cNvSpPr txBox="1"/>
          <p:nvPr/>
        </p:nvSpPr>
        <p:spPr>
          <a:xfrm>
            <a:off x="1127158" y="2508810"/>
            <a:ext cx="9928894" cy="6666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776615" marR="3257" indent="-764550" algn="ctr" defTabSz="293216">
              <a:defRPr sz="4600" spc="-3">
                <a:solidFill>
                  <a:srgbClr val="00318B"/>
                </a:solidFill>
                <a:latin typeface="Arial"/>
                <a:ea typeface="Arial"/>
                <a:cs typeface="Arial"/>
                <a:sym typeface="Arial"/>
              </a:defRPr>
            </a:lvl1pPr>
          </a:lstStyle>
          <a:p>
            <a:r>
              <a:t>Encapsulation</a:t>
            </a:r>
          </a:p>
        </p:txBody>
      </p:sp>
      <p:sp>
        <p:nvSpPr>
          <p:cNvPr id="1610" name="object 5"/>
          <p:cNvSpPr txBox="1"/>
          <p:nvPr/>
        </p:nvSpPr>
        <p:spPr>
          <a:xfrm>
            <a:off x="6178785" y="235559"/>
            <a:ext cx="3324750"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Subject : CORE JAVA</a:t>
            </a:r>
          </a:p>
        </p:txBody>
      </p:sp>
      <p:grpSp>
        <p:nvGrpSpPr>
          <p:cNvPr id="1613" name="Group 8"/>
          <p:cNvGrpSpPr/>
          <p:nvPr/>
        </p:nvGrpSpPr>
        <p:grpSpPr>
          <a:xfrm>
            <a:off x="4015240" y="3715668"/>
            <a:ext cx="4152730" cy="3095503"/>
            <a:chOff x="0" y="0"/>
            <a:chExt cx="4152729" cy="3095501"/>
          </a:xfrm>
        </p:grpSpPr>
        <p:sp>
          <p:nvSpPr>
            <p:cNvPr id="1611" name="Rectangle 11"/>
            <p:cNvSpPr txBox="1"/>
            <p:nvPr/>
          </p:nvSpPr>
          <p:spPr>
            <a:xfrm>
              <a:off x="0" y="1811900"/>
              <a:ext cx="4152730" cy="128360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noAutofit/>
            </a:bodyPr>
            <a:lstStyle>
              <a:lvl1pPr algn="ctr" defTabSz="293216">
                <a:defRPr sz="38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pic>
          <p:nvPicPr>
            <p:cNvPr id="1612" name="Picture 7" descr="Picture 7"/>
            <p:cNvPicPr>
              <a:picLocks noChangeAspect="1"/>
            </p:cNvPicPr>
            <p:nvPr/>
          </p:nvPicPr>
          <p:blipFill>
            <a:blip r:embed="rId2">
              <a:extLst/>
            </a:blip>
            <a:stretch>
              <a:fillRect/>
            </a:stretch>
          </p:blipFill>
          <p:spPr>
            <a:xfrm>
              <a:off x="87376" y="0"/>
              <a:ext cx="3973008" cy="2047468"/>
            </a:xfrm>
            <a:prstGeom prst="rect">
              <a:avLst/>
            </a:prstGeom>
            <a:ln w="12700" cap="flat">
              <a:noFill/>
              <a:miter lim="400000"/>
            </a:ln>
            <a:effectLst/>
          </p:spPr>
        </p:pic>
      </p:grpSp>
    </p:spTree>
  </p:cSld>
  <p:clrMapOvr>
    <a:masterClrMapping/>
  </p:clrMapOvr>
  <p:transition spd="med"/>
</p:sld>
</file>

<file path=ppt/slides/slide1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617" name="Group 31"/>
          <p:cNvGrpSpPr/>
          <p:nvPr/>
        </p:nvGrpSpPr>
        <p:grpSpPr>
          <a:xfrm>
            <a:off x="10355320" y="5908440"/>
            <a:ext cx="1810866" cy="603236"/>
            <a:chOff x="0" y="0"/>
            <a:chExt cx="1810864" cy="603234"/>
          </a:xfrm>
        </p:grpSpPr>
        <p:pic>
          <p:nvPicPr>
            <p:cNvPr id="1615" name="Picture 33" descr="Picture 33"/>
            <p:cNvPicPr>
              <a:picLocks noChangeAspect="1"/>
            </p:cNvPicPr>
            <p:nvPr/>
          </p:nvPicPr>
          <p:blipFill>
            <a:blip r:embed="rId2">
              <a:extLst/>
            </a:blip>
            <a:stretch>
              <a:fillRect/>
            </a:stretch>
          </p:blipFill>
          <p:spPr>
            <a:xfrm>
              <a:off x="261807" y="0"/>
              <a:ext cx="1287250" cy="603235"/>
            </a:xfrm>
            <a:prstGeom prst="rect">
              <a:avLst/>
            </a:prstGeom>
            <a:ln w="12700" cap="flat">
              <a:noFill/>
              <a:miter lim="400000"/>
            </a:ln>
            <a:effectLst/>
          </p:spPr>
        </p:pic>
        <p:sp>
          <p:nvSpPr>
            <p:cNvPr id="1616"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618" name="Rectangle 1"/>
          <p:cNvSpPr txBox="1"/>
          <p:nvPr/>
        </p:nvSpPr>
        <p:spPr>
          <a:xfrm>
            <a:off x="324071" y="598341"/>
            <a:ext cx="10558434" cy="538267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42900" indent="-342900" defTabSz="293216">
              <a:buSzPct val="100000"/>
              <a:buFont typeface="Arial"/>
              <a:buChar char="•"/>
              <a:defRPr sz="2400">
                <a:latin typeface="Arial"/>
                <a:ea typeface="Arial"/>
                <a:cs typeface="Arial"/>
                <a:sym typeface="Arial"/>
              </a:defRPr>
            </a:pPr>
            <a:r>
              <a:t>Declaring data members as private and grant the access through getter and setter methods is called encapsulation</a:t>
            </a:r>
          </a:p>
          <a:p>
            <a:pPr defTabSz="293216">
              <a:defRPr sz="2400">
                <a:latin typeface="Arial"/>
                <a:ea typeface="Arial"/>
                <a:cs typeface="Arial"/>
                <a:sym typeface="Arial"/>
              </a:defRPr>
            </a:pPr>
            <a:endParaRPr/>
          </a:p>
          <a:p>
            <a:pPr marL="342900" indent="-342900" defTabSz="293216">
              <a:buSzPct val="100000"/>
              <a:buFont typeface="Arial"/>
              <a:buChar char="•"/>
              <a:defRPr sz="2400">
                <a:latin typeface="Arial"/>
                <a:ea typeface="Arial"/>
                <a:cs typeface="Arial"/>
                <a:sym typeface="Arial"/>
              </a:defRPr>
            </a:pPr>
            <a:r>
              <a:t>getter method returns the current value of the data member</a:t>
            </a:r>
          </a:p>
          <a:p>
            <a:pPr marL="342900" indent="-342900" defTabSz="293216">
              <a:buSzPct val="100000"/>
              <a:buFont typeface="Arial"/>
              <a:buChar char="•"/>
              <a:defRPr sz="2400">
                <a:latin typeface="Arial"/>
                <a:ea typeface="Arial"/>
                <a:cs typeface="Arial"/>
                <a:sym typeface="Arial"/>
              </a:defRPr>
            </a:pPr>
            <a:endParaRPr/>
          </a:p>
          <a:p>
            <a:pPr marL="342900" indent="-342900" defTabSz="293216">
              <a:buSzPct val="100000"/>
              <a:buFont typeface="Arial"/>
              <a:buChar char="•"/>
              <a:defRPr sz="2400">
                <a:latin typeface="Arial"/>
                <a:ea typeface="Arial"/>
                <a:cs typeface="Arial"/>
                <a:sym typeface="Arial"/>
              </a:defRPr>
            </a:pPr>
            <a:r>
              <a:t>return type of getter method depends on the data type of the data member who's value will be returned </a:t>
            </a:r>
          </a:p>
          <a:p>
            <a:pPr defTabSz="293216">
              <a:defRPr sz="2400">
                <a:latin typeface="Arial"/>
                <a:ea typeface="Arial"/>
                <a:cs typeface="Arial"/>
                <a:sym typeface="Arial"/>
              </a:defRPr>
            </a:pPr>
            <a:r>
              <a:t>  </a:t>
            </a:r>
          </a:p>
          <a:p>
            <a:pPr marL="342900" indent="-342900" defTabSz="293216">
              <a:buSzPct val="100000"/>
              <a:buFont typeface="Arial"/>
              <a:buChar char="•"/>
              <a:defRPr sz="2400">
                <a:latin typeface="Arial"/>
                <a:ea typeface="Arial"/>
                <a:cs typeface="Arial"/>
                <a:sym typeface="Arial"/>
              </a:defRPr>
            </a:pPr>
            <a:r>
              <a:t> setter method updates the value of the data member.</a:t>
            </a:r>
          </a:p>
          <a:p>
            <a:pPr marL="342900" indent="-342900" defTabSz="293216">
              <a:buSzPct val="100000"/>
              <a:buFont typeface="Arial"/>
              <a:buChar char="•"/>
              <a:defRPr sz="2400">
                <a:latin typeface="Arial"/>
                <a:ea typeface="Arial"/>
                <a:cs typeface="Arial"/>
                <a:sym typeface="Arial"/>
              </a:defRPr>
            </a:pPr>
            <a:endParaRPr/>
          </a:p>
          <a:p>
            <a:pPr marL="342900" indent="-342900" defTabSz="293216">
              <a:buSzPct val="100000"/>
              <a:buFont typeface="Arial"/>
              <a:buChar char="•"/>
              <a:defRPr sz="2400">
                <a:latin typeface="Arial"/>
                <a:ea typeface="Arial"/>
                <a:cs typeface="Arial"/>
                <a:sym typeface="Arial"/>
              </a:defRPr>
            </a:pPr>
            <a:r>
              <a:t>return type of setter method will be usually void because  it doesn't return any value.</a:t>
            </a:r>
          </a:p>
          <a:p>
            <a:pPr marL="342900" indent="-342900" defTabSz="293216">
              <a:buSzPct val="100000"/>
              <a:buFont typeface="Arial"/>
              <a:buChar char="•"/>
              <a:defRPr sz="2400">
                <a:latin typeface="Arial"/>
                <a:ea typeface="Arial"/>
                <a:cs typeface="Arial"/>
                <a:sym typeface="Arial"/>
              </a:defRPr>
            </a:pPr>
            <a:endParaRPr/>
          </a:p>
          <a:p>
            <a:pPr marL="342900" indent="-342900" defTabSz="293216">
              <a:buSzPct val="100000"/>
              <a:buFont typeface="Arial"/>
              <a:buChar char="•"/>
              <a:defRPr sz="2400">
                <a:latin typeface="Arial"/>
                <a:ea typeface="Arial"/>
                <a:cs typeface="Arial"/>
                <a:sym typeface="Arial"/>
              </a:defRPr>
            </a:pPr>
            <a:r>
              <a:t>Encapsulation is used to provide security for data members against the invalid values.  </a:t>
            </a:r>
          </a:p>
        </p:txBody>
      </p:sp>
      <p:grpSp>
        <p:nvGrpSpPr>
          <p:cNvPr id="1621" name="Group 15"/>
          <p:cNvGrpSpPr/>
          <p:nvPr/>
        </p:nvGrpSpPr>
        <p:grpSpPr>
          <a:xfrm>
            <a:off x="3619" y="-5095"/>
            <a:ext cx="3454241" cy="530761"/>
            <a:chOff x="0" y="0"/>
            <a:chExt cx="3454240" cy="530760"/>
          </a:xfrm>
        </p:grpSpPr>
        <p:sp>
          <p:nvSpPr>
            <p:cNvPr id="1619" name="object 4"/>
            <p:cNvSpPr/>
            <p:nvPr/>
          </p:nvSpPr>
          <p:spPr>
            <a:xfrm>
              <a:off x="0" y="4"/>
              <a:ext cx="3232880"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620" name="object 5"/>
            <p:cNvSpPr/>
            <p:nvPr/>
          </p:nvSpPr>
          <p:spPr>
            <a:xfrm>
              <a:off x="3004112" y="0"/>
              <a:ext cx="450129"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622" name="object 9"/>
          <p:cNvSpPr txBox="1"/>
          <p:nvPr/>
        </p:nvSpPr>
        <p:spPr>
          <a:xfrm>
            <a:off x="369663" y="75474"/>
            <a:ext cx="3362101" cy="345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293216">
              <a:defRPr sz="2200">
                <a:solidFill>
                  <a:srgbClr val="FFFFFF"/>
                </a:solidFill>
                <a:latin typeface="Arial"/>
                <a:ea typeface="Arial"/>
                <a:cs typeface="Arial"/>
                <a:sym typeface="Arial"/>
              </a:defRPr>
            </a:pPr>
            <a:r>
              <a:t> </a:t>
            </a:r>
            <a:r>
              <a:rPr sz="2400" b="1" spc="-3"/>
              <a:t>Encapsulation</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622"/>
                                        </p:tgtEl>
                                        <p:attrNameLst>
                                          <p:attrName>style.visibility</p:attrName>
                                        </p:attrNameLst>
                                      </p:cBhvr>
                                      <p:to>
                                        <p:strVal val="visible"/>
                                      </p:to>
                                    </p:set>
                                    <p:animEffect transition="in" filter="fade">
                                      <p:cBhvr>
                                        <p:cTn id="7" dur="500"/>
                                        <p:tgtEl>
                                          <p:spTgt spid="16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618"/>
                                        </p:tgtEl>
                                        <p:attrNameLst>
                                          <p:attrName>style.visibility</p:attrName>
                                        </p:attrNameLst>
                                      </p:cBhvr>
                                      <p:to>
                                        <p:strVal val="visible"/>
                                      </p:to>
                                    </p:set>
                                    <p:animEffect transition="in" filter="fade">
                                      <p:cBhvr>
                                        <p:cTn id="12" dur="500"/>
                                        <p:tgtEl>
                                          <p:spTgt spid="16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8" grpId="2" animBg="1" advAuto="0"/>
      <p:bldP spid="1622" grpId="1" animBg="1" advAuto="0"/>
    </p:bldLst>
  </p:timing>
</p:sld>
</file>

<file path=ppt/slides/slide1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630" name="Group 23"/>
          <p:cNvGrpSpPr/>
          <p:nvPr/>
        </p:nvGrpSpPr>
        <p:grpSpPr>
          <a:xfrm>
            <a:off x="-4339" y="127784"/>
            <a:ext cx="12191888" cy="712722"/>
            <a:chOff x="0" y="0"/>
            <a:chExt cx="12191886" cy="712720"/>
          </a:xfrm>
        </p:grpSpPr>
        <p:sp>
          <p:nvSpPr>
            <p:cNvPr id="1624"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nvGrpSpPr>
            <p:cNvPr id="1627" name="object 3"/>
            <p:cNvGrpSpPr/>
            <p:nvPr/>
          </p:nvGrpSpPr>
          <p:grpSpPr>
            <a:xfrm>
              <a:off x="9139280" y="0"/>
              <a:ext cx="3052607" cy="712721"/>
              <a:chOff x="0" y="0"/>
              <a:chExt cx="3052606" cy="712720"/>
            </a:xfrm>
          </p:grpSpPr>
          <p:sp>
            <p:nvSpPr>
              <p:cNvPr id="1625" name="Rectangle"/>
              <p:cNvSpPr/>
              <p:nvPr/>
            </p:nvSpPr>
            <p:spPr>
              <a:xfrm>
                <a:off x="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626" name="f"/>
              <p:cNvSpPr txBox="1"/>
              <p:nvPr/>
            </p:nvSpPr>
            <p:spPr>
              <a:xfrm>
                <a:off x="0" y="0"/>
                <a:ext cx="3052607" cy="14783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defTabSz="293216">
                  <a:defRPr sz="1100">
                    <a:latin typeface="Arial"/>
                    <a:ea typeface="Arial"/>
                    <a:cs typeface="Arial"/>
                    <a:sym typeface="Arial"/>
                  </a:defRPr>
                </a:lvl1pPr>
              </a:lstStyle>
              <a:p>
                <a:r>
                  <a:t>f</a:t>
                </a:r>
              </a:p>
            </p:txBody>
          </p:sp>
        </p:grpSp>
        <p:sp>
          <p:nvSpPr>
            <p:cNvPr id="1628"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629"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631" name="object 5"/>
          <p:cNvSpPr txBox="1"/>
          <p:nvPr/>
        </p:nvSpPr>
        <p:spPr>
          <a:xfrm>
            <a:off x="2895073" y="226533"/>
            <a:ext cx="3324750" cy="5758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Trainer : Mr.Madhu sundar</a:t>
            </a:r>
          </a:p>
        </p:txBody>
      </p:sp>
      <p:sp>
        <p:nvSpPr>
          <p:cNvPr id="1632" name="object 7"/>
          <p:cNvSpPr txBox="1"/>
          <p:nvPr/>
        </p:nvSpPr>
        <p:spPr>
          <a:xfrm>
            <a:off x="9655492" y="202740"/>
            <a:ext cx="2009131"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t>Chapter: 15</a:t>
            </a:r>
          </a:p>
        </p:txBody>
      </p:sp>
      <p:sp>
        <p:nvSpPr>
          <p:cNvPr id="1633" name="object 18"/>
          <p:cNvSpPr txBox="1"/>
          <p:nvPr/>
        </p:nvSpPr>
        <p:spPr>
          <a:xfrm>
            <a:off x="1127158" y="2508810"/>
            <a:ext cx="9928894" cy="6666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776615" marR="3257" indent="-764550" algn="ctr" defTabSz="293216">
              <a:defRPr sz="4600" spc="-3">
                <a:solidFill>
                  <a:srgbClr val="00318B"/>
                </a:solidFill>
                <a:latin typeface="Arial"/>
                <a:ea typeface="Arial"/>
                <a:cs typeface="Arial"/>
                <a:sym typeface="Arial"/>
              </a:defRPr>
            </a:lvl1pPr>
          </a:lstStyle>
          <a:p>
            <a:r>
              <a:t>SECTION 3 </a:t>
            </a:r>
          </a:p>
        </p:txBody>
      </p:sp>
      <p:sp>
        <p:nvSpPr>
          <p:cNvPr id="1634" name="object 5"/>
          <p:cNvSpPr txBox="1"/>
          <p:nvPr/>
        </p:nvSpPr>
        <p:spPr>
          <a:xfrm>
            <a:off x="6178785" y="235559"/>
            <a:ext cx="3324750"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Subject : CORE JAVA</a:t>
            </a:r>
          </a:p>
        </p:txBody>
      </p:sp>
      <p:grpSp>
        <p:nvGrpSpPr>
          <p:cNvPr id="1637" name="Group 8"/>
          <p:cNvGrpSpPr/>
          <p:nvPr/>
        </p:nvGrpSpPr>
        <p:grpSpPr>
          <a:xfrm>
            <a:off x="4015240" y="3715668"/>
            <a:ext cx="4152730" cy="3095503"/>
            <a:chOff x="0" y="0"/>
            <a:chExt cx="4152729" cy="3095501"/>
          </a:xfrm>
        </p:grpSpPr>
        <p:sp>
          <p:nvSpPr>
            <p:cNvPr id="1635" name="Rectangle 11"/>
            <p:cNvSpPr txBox="1"/>
            <p:nvPr/>
          </p:nvSpPr>
          <p:spPr>
            <a:xfrm>
              <a:off x="0" y="1811900"/>
              <a:ext cx="4152730" cy="128360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noAutofit/>
            </a:bodyPr>
            <a:lstStyle>
              <a:lvl1pPr algn="ctr" defTabSz="293216">
                <a:defRPr sz="38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pic>
          <p:nvPicPr>
            <p:cNvPr id="1636" name="Picture 7" descr="Picture 7"/>
            <p:cNvPicPr>
              <a:picLocks noChangeAspect="1"/>
            </p:cNvPicPr>
            <p:nvPr/>
          </p:nvPicPr>
          <p:blipFill>
            <a:blip r:embed="rId2">
              <a:extLst/>
            </a:blip>
            <a:stretch>
              <a:fillRect/>
            </a:stretch>
          </p:blipFill>
          <p:spPr>
            <a:xfrm>
              <a:off x="87376" y="0"/>
              <a:ext cx="3973008" cy="2047468"/>
            </a:xfrm>
            <a:prstGeom prst="rect">
              <a:avLst/>
            </a:prstGeom>
            <a:ln w="12700" cap="flat">
              <a:noFill/>
              <a:miter lim="400000"/>
            </a:ln>
            <a:effectLst/>
          </p:spPr>
        </p:pic>
      </p:grpSp>
    </p:spTree>
  </p:cSld>
  <p:clrMapOvr>
    <a:masterClrMapping/>
  </p:clrMapOvr>
  <p:transition spd="med"/>
</p:sld>
</file>

<file path=ppt/slides/slide1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645" name="Group 23"/>
          <p:cNvGrpSpPr/>
          <p:nvPr/>
        </p:nvGrpSpPr>
        <p:grpSpPr>
          <a:xfrm>
            <a:off x="-4339" y="127784"/>
            <a:ext cx="12191888" cy="712722"/>
            <a:chOff x="0" y="0"/>
            <a:chExt cx="12191886" cy="712720"/>
          </a:xfrm>
        </p:grpSpPr>
        <p:sp>
          <p:nvSpPr>
            <p:cNvPr id="1639"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nvGrpSpPr>
            <p:cNvPr id="1642" name="object 3"/>
            <p:cNvGrpSpPr/>
            <p:nvPr/>
          </p:nvGrpSpPr>
          <p:grpSpPr>
            <a:xfrm>
              <a:off x="9139280" y="0"/>
              <a:ext cx="3052607" cy="712721"/>
              <a:chOff x="0" y="0"/>
              <a:chExt cx="3052606" cy="712720"/>
            </a:xfrm>
          </p:grpSpPr>
          <p:sp>
            <p:nvSpPr>
              <p:cNvPr id="1640" name="Rectangle"/>
              <p:cNvSpPr/>
              <p:nvPr/>
            </p:nvSpPr>
            <p:spPr>
              <a:xfrm>
                <a:off x="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641" name="f"/>
              <p:cNvSpPr txBox="1"/>
              <p:nvPr/>
            </p:nvSpPr>
            <p:spPr>
              <a:xfrm>
                <a:off x="0" y="0"/>
                <a:ext cx="3052607" cy="14783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defTabSz="293216">
                  <a:defRPr sz="1100">
                    <a:latin typeface="Arial"/>
                    <a:ea typeface="Arial"/>
                    <a:cs typeface="Arial"/>
                    <a:sym typeface="Arial"/>
                  </a:defRPr>
                </a:lvl1pPr>
              </a:lstStyle>
              <a:p>
                <a:r>
                  <a:t>f</a:t>
                </a:r>
              </a:p>
            </p:txBody>
          </p:sp>
        </p:grpSp>
        <p:sp>
          <p:nvSpPr>
            <p:cNvPr id="1643"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644"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646" name="object 5"/>
          <p:cNvSpPr txBox="1"/>
          <p:nvPr/>
        </p:nvSpPr>
        <p:spPr>
          <a:xfrm>
            <a:off x="2895073" y="226533"/>
            <a:ext cx="3324750" cy="5758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Trainer : Mr.Madhu sundar</a:t>
            </a:r>
          </a:p>
        </p:txBody>
      </p:sp>
      <p:sp>
        <p:nvSpPr>
          <p:cNvPr id="1647" name="object 7"/>
          <p:cNvSpPr txBox="1"/>
          <p:nvPr/>
        </p:nvSpPr>
        <p:spPr>
          <a:xfrm>
            <a:off x="9655492" y="202740"/>
            <a:ext cx="2009131"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t>Chapter: 15</a:t>
            </a:r>
          </a:p>
        </p:txBody>
      </p:sp>
      <p:sp>
        <p:nvSpPr>
          <p:cNvPr id="1648" name="object 18"/>
          <p:cNvSpPr txBox="1"/>
          <p:nvPr/>
        </p:nvSpPr>
        <p:spPr>
          <a:xfrm>
            <a:off x="1127158" y="2508810"/>
            <a:ext cx="9928894" cy="6666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776615" marR="3257" indent="-764550" algn="ctr" defTabSz="293216">
              <a:defRPr sz="4600" spc="-3">
                <a:solidFill>
                  <a:srgbClr val="00318B"/>
                </a:solidFill>
                <a:latin typeface="Arial"/>
                <a:ea typeface="Arial"/>
                <a:cs typeface="Arial"/>
                <a:sym typeface="Arial"/>
              </a:defRPr>
            </a:lvl1pPr>
          </a:lstStyle>
          <a:p>
            <a:r>
              <a:t>Java Libraries</a:t>
            </a:r>
          </a:p>
        </p:txBody>
      </p:sp>
      <p:sp>
        <p:nvSpPr>
          <p:cNvPr id="1649" name="object 5"/>
          <p:cNvSpPr txBox="1"/>
          <p:nvPr/>
        </p:nvSpPr>
        <p:spPr>
          <a:xfrm>
            <a:off x="6178785" y="235559"/>
            <a:ext cx="3324750"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Subject : CORE JAVA</a:t>
            </a:r>
          </a:p>
        </p:txBody>
      </p:sp>
      <p:grpSp>
        <p:nvGrpSpPr>
          <p:cNvPr id="1652" name="Group 8"/>
          <p:cNvGrpSpPr/>
          <p:nvPr/>
        </p:nvGrpSpPr>
        <p:grpSpPr>
          <a:xfrm>
            <a:off x="4015240" y="3715668"/>
            <a:ext cx="4152730" cy="3095503"/>
            <a:chOff x="0" y="0"/>
            <a:chExt cx="4152729" cy="3095501"/>
          </a:xfrm>
        </p:grpSpPr>
        <p:sp>
          <p:nvSpPr>
            <p:cNvPr id="1650" name="Rectangle 11"/>
            <p:cNvSpPr txBox="1"/>
            <p:nvPr/>
          </p:nvSpPr>
          <p:spPr>
            <a:xfrm>
              <a:off x="0" y="1811900"/>
              <a:ext cx="4152730" cy="128360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noAutofit/>
            </a:bodyPr>
            <a:lstStyle>
              <a:lvl1pPr algn="ctr" defTabSz="293216">
                <a:defRPr sz="38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pic>
          <p:nvPicPr>
            <p:cNvPr id="1651" name="Picture 7" descr="Picture 7"/>
            <p:cNvPicPr>
              <a:picLocks noChangeAspect="1"/>
            </p:cNvPicPr>
            <p:nvPr/>
          </p:nvPicPr>
          <p:blipFill>
            <a:blip r:embed="rId2">
              <a:extLst/>
            </a:blip>
            <a:stretch>
              <a:fillRect/>
            </a:stretch>
          </p:blipFill>
          <p:spPr>
            <a:xfrm>
              <a:off x="87376" y="0"/>
              <a:ext cx="3973008" cy="2047468"/>
            </a:xfrm>
            <a:prstGeom prst="rect">
              <a:avLst/>
            </a:prstGeom>
            <a:ln w="12700" cap="flat">
              <a:noFill/>
              <a:miter lim="400000"/>
            </a:ln>
            <a:effectLst/>
          </p:spPr>
        </p:pic>
      </p:grpSp>
    </p:spTree>
  </p:cSld>
  <p:clrMapOvr>
    <a:masterClrMapping/>
  </p:clrMapOvr>
  <p:transition spd="me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56" name="Group 55"/>
          <p:cNvGrpSpPr/>
          <p:nvPr/>
        </p:nvGrpSpPr>
        <p:grpSpPr>
          <a:xfrm>
            <a:off x="0" y="0"/>
            <a:ext cx="3518859" cy="833730"/>
            <a:chOff x="0" y="0"/>
            <a:chExt cx="3518858" cy="833729"/>
          </a:xfrm>
        </p:grpSpPr>
        <p:sp>
          <p:nvSpPr>
            <p:cNvPr id="1654"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655"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657" name="object 22"/>
          <p:cNvSpPr txBox="1"/>
          <p:nvPr/>
        </p:nvSpPr>
        <p:spPr>
          <a:xfrm>
            <a:off x="0" y="27571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Java Libraries</a:t>
            </a:r>
          </a:p>
        </p:txBody>
      </p:sp>
      <p:grpSp>
        <p:nvGrpSpPr>
          <p:cNvPr id="1660" name="Group 2"/>
          <p:cNvGrpSpPr/>
          <p:nvPr/>
        </p:nvGrpSpPr>
        <p:grpSpPr>
          <a:xfrm>
            <a:off x="10635092" y="5999069"/>
            <a:ext cx="1810867" cy="838732"/>
            <a:chOff x="0" y="0"/>
            <a:chExt cx="1810866" cy="838731"/>
          </a:xfrm>
        </p:grpSpPr>
        <p:pic>
          <p:nvPicPr>
            <p:cNvPr id="1658" name="Picture 18" descr="Picture 18"/>
            <p:cNvPicPr>
              <a:picLocks noChangeAspect="1"/>
            </p:cNvPicPr>
            <p:nvPr/>
          </p:nvPicPr>
          <p:blipFill>
            <a:blip r:embed="rId2">
              <a:extLst/>
            </a:blip>
            <a:stretch>
              <a:fillRect/>
            </a:stretch>
          </p:blipFill>
          <p:spPr>
            <a:xfrm>
              <a:off x="261807" y="0"/>
              <a:ext cx="1287250" cy="603235"/>
            </a:xfrm>
            <a:prstGeom prst="rect">
              <a:avLst/>
            </a:prstGeom>
            <a:ln w="12700" cap="flat">
              <a:noFill/>
              <a:miter lim="400000"/>
            </a:ln>
            <a:effectLst/>
          </p:spPr>
        </p:pic>
        <p:sp>
          <p:nvSpPr>
            <p:cNvPr id="1659"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661" name="object 11"/>
          <p:cNvSpPr txBox="1"/>
          <p:nvPr/>
        </p:nvSpPr>
        <p:spPr>
          <a:xfrm>
            <a:off x="221034" y="1025380"/>
            <a:ext cx="13376301" cy="5156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defTabSz="457200">
              <a:defRPr sz="2400">
                <a:latin typeface="+mn-lt"/>
                <a:ea typeface="+mn-ea"/>
                <a:cs typeface="+mn-cs"/>
                <a:sym typeface="Helvetica"/>
              </a:defRPr>
            </a:pPr>
            <a:r>
              <a:t> * java.lang</a:t>
            </a:r>
          </a:p>
          <a:p>
            <a:pPr defTabSz="457200">
              <a:defRPr sz="2400">
                <a:latin typeface="+mn-lt"/>
                <a:ea typeface="+mn-ea"/>
                <a:cs typeface="+mn-cs"/>
                <a:sym typeface="Helvetica"/>
              </a:defRPr>
            </a:pPr>
            <a:endParaRPr/>
          </a:p>
          <a:p>
            <a:pPr marL="240631" indent="-240631" defTabSz="457200">
              <a:buSzPct val="100000"/>
              <a:buChar char="*"/>
              <a:defRPr sz="2400">
                <a:latin typeface="+mn-lt"/>
                <a:ea typeface="+mn-ea"/>
                <a:cs typeface="+mn-cs"/>
                <a:sym typeface="Helvetica"/>
              </a:defRPr>
            </a:pPr>
            <a:r>
              <a:t>It contains all the classes which are essential to write simple </a:t>
            </a:r>
          </a:p>
          <a:p>
            <a:pPr marL="240631" indent="-240631" defTabSz="457200">
              <a:buSzPct val="100000"/>
              <a:buChar char="*"/>
              <a:defRPr sz="2400">
                <a:latin typeface="+mn-lt"/>
                <a:ea typeface="+mn-ea"/>
                <a:cs typeface="+mn-cs"/>
                <a:sym typeface="Helvetica"/>
              </a:defRPr>
            </a:pPr>
            <a:r>
              <a:t> java program or to develop complicated java applications.</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To use classes of java.lang package we need not write any import statement of fully qualified class names.</a:t>
            </a:r>
          </a:p>
          <a:p>
            <a:pPr defTabSz="457200">
              <a:defRPr sz="2400">
                <a:latin typeface="+mn-lt"/>
                <a:ea typeface="+mn-ea"/>
                <a:cs typeface="+mn-cs"/>
                <a:sym typeface="Helvetica"/>
              </a:defRPr>
            </a:pPr>
            <a:endParaRPr/>
          </a:p>
          <a:p>
            <a:pPr defTabSz="457200">
              <a:defRPr sz="2400" b="1">
                <a:latin typeface="+mn-lt"/>
                <a:ea typeface="+mn-ea"/>
                <a:cs typeface="+mn-cs"/>
                <a:sym typeface="Helvetica"/>
              </a:defRPr>
            </a:pPr>
            <a:r>
              <a:t>Object class</a:t>
            </a:r>
          </a:p>
          <a:p>
            <a:pPr defTabSz="457200">
              <a:defRPr sz="2400">
                <a:latin typeface="+mn-lt"/>
                <a:ea typeface="+mn-ea"/>
                <a:cs typeface="+mn-cs"/>
                <a:sym typeface="Helvetica"/>
              </a:defRPr>
            </a:pPr>
            <a:endParaRPr/>
          </a:p>
          <a:p>
            <a:pPr defTabSz="457200">
              <a:defRPr sz="2400">
                <a:latin typeface="+mn-lt"/>
                <a:ea typeface="+mn-ea"/>
                <a:cs typeface="+mn-cs"/>
                <a:sym typeface="Helvetica"/>
              </a:defRPr>
            </a:pPr>
            <a:r>
              <a:t>* Object is super-most class in java</a:t>
            </a:r>
          </a:p>
          <a:p>
            <a:pPr defTabSz="457200">
              <a:defRPr sz="2400">
                <a:latin typeface="+mn-lt"/>
                <a:ea typeface="+mn-ea"/>
                <a:cs typeface="+mn-cs"/>
                <a:sym typeface="Helvetica"/>
              </a:defRPr>
            </a:pPr>
            <a:r>
              <a:t>* Each and every class directly or indirectly inherits from object class</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a:t>
            </a:r>
            <a:r>
              <a:rPr u="sng"/>
              <a:t>docs</a:t>
            </a:r>
            <a:r>
              <a:t> : https://docs.oracle.com/javase/8/docs/api/java/lang/Object.html</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661">
                                            <p:bg/>
                                          </p:spTgt>
                                        </p:tgtEl>
                                        <p:attrNameLst>
                                          <p:attrName>style.visibility</p:attrName>
                                        </p:attrNameLst>
                                      </p:cBhvr>
                                      <p:to>
                                        <p:strVal val="visible"/>
                                      </p:to>
                                    </p:set>
                                    <p:animEffect transition="in" filter="fade">
                                      <p:cBhvr>
                                        <p:cTn id="7" dur="0"/>
                                        <p:tgtEl>
                                          <p:spTgt spid="1661">
                                            <p:bg/>
                                          </p:spTgt>
                                        </p:tgtEl>
                                      </p:cBhvr>
                                    </p:animEffect>
                                  </p:childTnLst>
                                </p:cTn>
                              </p:par>
                              <p:par>
                                <p:cTn id="8" presetID="10" presetClass="entr" presetSubtype="0" fill="hold" grpId="1" nodeType="withEffect">
                                  <p:stCondLst>
                                    <p:cond delay="0"/>
                                  </p:stCondLst>
                                  <p:iterate>
                                    <p:tmAbs val="0"/>
                                  </p:iterate>
                                  <p:childTnLst>
                                    <p:set>
                                      <p:cBhvr>
                                        <p:cTn id="9" fill="hold"/>
                                        <p:tgtEl>
                                          <p:spTgt spid="1661">
                                            <p:txEl>
                                              <p:pRg st="0" end="0"/>
                                            </p:txEl>
                                          </p:spTgt>
                                        </p:tgtEl>
                                        <p:attrNameLst>
                                          <p:attrName>style.visibility</p:attrName>
                                        </p:attrNameLst>
                                      </p:cBhvr>
                                      <p:to>
                                        <p:strVal val="visible"/>
                                      </p:to>
                                    </p:set>
                                    <p:animEffect transition="in" filter="fade">
                                      <p:cBhvr>
                                        <p:cTn id="10" dur="0"/>
                                        <p:tgtEl>
                                          <p:spTgt spid="1661">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grpId="1" nodeType="clickEffect">
                                  <p:stCondLst>
                                    <p:cond delay="0"/>
                                  </p:stCondLst>
                                  <p:iterate>
                                    <p:tmAbs val="0"/>
                                  </p:iterate>
                                  <p:childTnLst>
                                    <p:set>
                                      <p:cBhvr>
                                        <p:cTn id="14" fill="hold"/>
                                        <p:tgtEl>
                                          <p:spTgt spid="1661">
                                            <p:txEl>
                                              <p:pRg st="1" end="1"/>
                                            </p:txEl>
                                          </p:spTgt>
                                        </p:tgtEl>
                                        <p:attrNameLst>
                                          <p:attrName>style.visibility</p:attrName>
                                        </p:attrNameLst>
                                      </p:cBhvr>
                                      <p:to>
                                        <p:strVal val="visible"/>
                                      </p:to>
                                    </p:set>
                                    <p:animEffect transition="in" filter="fade">
                                      <p:cBhvr>
                                        <p:cTn id="15" dur="0"/>
                                        <p:tgtEl>
                                          <p:spTgt spid="1661">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fill="hold" grpId="1" nodeType="clickEffect">
                                  <p:stCondLst>
                                    <p:cond delay="0"/>
                                  </p:stCondLst>
                                  <p:iterate>
                                    <p:tmAbs val="0"/>
                                  </p:iterate>
                                  <p:childTnLst>
                                    <p:set>
                                      <p:cBhvr>
                                        <p:cTn id="19" fill="hold"/>
                                        <p:tgtEl>
                                          <p:spTgt spid="1661">
                                            <p:txEl>
                                              <p:pRg st="2" end="2"/>
                                            </p:txEl>
                                          </p:spTgt>
                                        </p:tgtEl>
                                        <p:attrNameLst>
                                          <p:attrName>style.visibility</p:attrName>
                                        </p:attrNameLst>
                                      </p:cBhvr>
                                      <p:to>
                                        <p:strVal val="visible"/>
                                      </p:to>
                                    </p:set>
                                    <p:animEffect transition="in" filter="fade">
                                      <p:cBhvr>
                                        <p:cTn id="20" dur="0"/>
                                        <p:tgtEl>
                                          <p:spTgt spid="1661">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fill="hold" grpId="1" nodeType="clickEffect">
                                  <p:stCondLst>
                                    <p:cond delay="0"/>
                                  </p:stCondLst>
                                  <p:iterate>
                                    <p:tmAbs val="0"/>
                                  </p:iterate>
                                  <p:childTnLst>
                                    <p:set>
                                      <p:cBhvr>
                                        <p:cTn id="24" fill="hold"/>
                                        <p:tgtEl>
                                          <p:spTgt spid="1661">
                                            <p:txEl>
                                              <p:pRg st="3" end="3"/>
                                            </p:txEl>
                                          </p:spTgt>
                                        </p:tgtEl>
                                        <p:attrNameLst>
                                          <p:attrName>style.visibility</p:attrName>
                                        </p:attrNameLst>
                                      </p:cBhvr>
                                      <p:to>
                                        <p:strVal val="visible"/>
                                      </p:to>
                                    </p:set>
                                    <p:animEffect transition="in" filter="fade">
                                      <p:cBhvr>
                                        <p:cTn id="25" dur="0"/>
                                        <p:tgtEl>
                                          <p:spTgt spid="1661">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fill="hold" grpId="1" nodeType="clickEffect">
                                  <p:stCondLst>
                                    <p:cond delay="0"/>
                                  </p:stCondLst>
                                  <p:iterate>
                                    <p:tmAbs val="0"/>
                                  </p:iterate>
                                  <p:childTnLst>
                                    <p:set>
                                      <p:cBhvr>
                                        <p:cTn id="29" fill="hold"/>
                                        <p:tgtEl>
                                          <p:spTgt spid="1661">
                                            <p:txEl>
                                              <p:pRg st="4" end="4"/>
                                            </p:txEl>
                                          </p:spTgt>
                                        </p:tgtEl>
                                        <p:attrNameLst>
                                          <p:attrName>style.visibility</p:attrName>
                                        </p:attrNameLst>
                                      </p:cBhvr>
                                      <p:to>
                                        <p:strVal val="visible"/>
                                      </p:to>
                                    </p:set>
                                    <p:animEffect transition="in" filter="fade">
                                      <p:cBhvr>
                                        <p:cTn id="30" dur="0"/>
                                        <p:tgtEl>
                                          <p:spTgt spid="1661">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fill="hold" grpId="1" nodeType="clickEffect">
                                  <p:stCondLst>
                                    <p:cond delay="0"/>
                                  </p:stCondLst>
                                  <p:iterate>
                                    <p:tmAbs val="0"/>
                                  </p:iterate>
                                  <p:childTnLst>
                                    <p:set>
                                      <p:cBhvr>
                                        <p:cTn id="34" fill="hold"/>
                                        <p:tgtEl>
                                          <p:spTgt spid="1661">
                                            <p:txEl>
                                              <p:pRg st="5" end="5"/>
                                            </p:txEl>
                                          </p:spTgt>
                                        </p:tgtEl>
                                        <p:attrNameLst>
                                          <p:attrName>style.visibility</p:attrName>
                                        </p:attrNameLst>
                                      </p:cBhvr>
                                      <p:to>
                                        <p:strVal val="visible"/>
                                      </p:to>
                                    </p:set>
                                    <p:animEffect transition="in" filter="fade">
                                      <p:cBhvr>
                                        <p:cTn id="35" dur="0"/>
                                        <p:tgtEl>
                                          <p:spTgt spid="1661">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fill="hold" grpId="1" nodeType="clickEffect">
                                  <p:stCondLst>
                                    <p:cond delay="0"/>
                                  </p:stCondLst>
                                  <p:iterate>
                                    <p:tmAbs val="0"/>
                                  </p:iterate>
                                  <p:childTnLst>
                                    <p:set>
                                      <p:cBhvr>
                                        <p:cTn id="39" fill="hold"/>
                                        <p:tgtEl>
                                          <p:spTgt spid="1661">
                                            <p:txEl>
                                              <p:pRg st="6" end="6"/>
                                            </p:txEl>
                                          </p:spTgt>
                                        </p:tgtEl>
                                        <p:attrNameLst>
                                          <p:attrName>style.visibility</p:attrName>
                                        </p:attrNameLst>
                                      </p:cBhvr>
                                      <p:to>
                                        <p:strVal val="visible"/>
                                      </p:to>
                                    </p:set>
                                    <p:animEffect transition="in" filter="fade">
                                      <p:cBhvr>
                                        <p:cTn id="40" dur="0"/>
                                        <p:tgtEl>
                                          <p:spTgt spid="1661">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fill="hold" grpId="1" nodeType="clickEffect">
                                  <p:stCondLst>
                                    <p:cond delay="0"/>
                                  </p:stCondLst>
                                  <p:iterate>
                                    <p:tmAbs val="0"/>
                                  </p:iterate>
                                  <p:childTnLst>
                                    <p:set>
                                      <p:cBhvr>
                                        <p:cTn id="44" fill="hold"/>
                                        <p:tgtEl>
                                          <p:spTgt spid="1661">
                                            <p:txEl>
                                              <p:pRg st="7" end="7"/>
                                            </p:txEl>
                                          </p:spTgt>
                                        </p:tgtEl>
                                        <p:attrNameLst>
                                          <p:attrName>style.visibility</p:attrName>
                                        </p:attrNameLst>
                                      </p:cBhvr>
                                      <p:to>
                                        <p:strVal val="visible"/>
                                      </p:to>
                                    </p:set>
                                    <p:animEffect transition="in" filter="fade">
                                      <p:cBhvr>
                                        <p:cTn id="45" dur="0"/>
                                        <p:tgtEl>
                                          <p:spTgt spid="1661">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fill="hold" grpId="1" nodeType="clickEffect">
                                  <p:stCondLst>
                                    <p:cond delay="0"/>
                                  </p:stCondLst>
                                  <p:iterate>
                                    <p:tmAbs val="0"/>
                                  </p:iterate>
                                  <p:childTnLst>
                                    <p:set>
                                      <p:cBhvr>
                                        <p:cTn id="49" fill="hold"/>
                                        <p:tgtEl>
                                          <p:spTgt spid="1661">
                                            <p:txEl>
                                              <p:pRg st="8" end="8"/>
                                            </p:txEl>
                                          </p:spTgt>
                                        </p:tgtEl>
                                        <p:attrNameLst>
                                          <p:attrName>style.visibility</p:attrName>
                                        </p:attrNameLst>
                                      </p:cBhvr>
                                      <p:to>
                                        <p:strVal val="visible"/>
                                      </p:to>
                                    </p:set>
                                    <p:animEffect transition="in" filter="fade">
                                      <p:cBhvr>
                                        <p:cTn id="50" dur="0"/>
                                        <p:tgtEl>
                                          <p:spTgt spid="1661">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fill="hold" grpId="1" nodeType="clickEffect">
                                  <p:stCondLst>
                                    <p:cond delay="0"/>
                                  </p:stCondLst>
                                  <p:iterate>
                                    <p:tmAbs val="0"/>
                                  </p:iterate>
                                  <p:childTnLst>
                                    <p:set>
                                      <p:cBhvr>
                                        <p:cTn id="54" fill="hold"/>
                                        <p:tgtEl>
                                          <p:spTgt spid="1661">
                                            <p:txEl>
                                              <p:pRg st="9" end="9"/>
                                            </p:txEl>
                                          </p:spTgt>
                                        </p:tgtEl>
                                        <p:attrNameLst>
                                          <p:attrName>style.visibility</p:attrName>
                                        </p:attrNameLst>
                                      </p:cBhvr>
                                      <p:to>
                                        <p:strVal val="visible"/>
                                      </p:to>
                                    </p:set>
                                    <p:animEffect transition="in" filter="fade">
                                      <p:cBhvr>
                                        <p:cTn id="55" dur="0"/>
                                        <p:tgtEl>
                                          <p:spTgt spid="1661">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fill="hold" grpId="1" nodeType="clickEffect">
                                  <p:stCondLst>
                                    <p:cond delay="0"/>
                                  </p:stCondLst>
                                  <p:iterate>
                                    <p:tmAbs val="0"/>
                                  </p:iterate>
                                  <p:childTnLst>
                                    <p:set>
                                      <p:cBhvr>
                                        <p:cTn id="59" fill="hold"/>
                                        <p:tgtEl>
                                          <p:spTgt spid="1661">
                                            <p:txEl>
                                              <p:pRg st="10" end="10"/>
                                            </p:txEl>
                                          </p:spTgt>
                                        </p:tgtEl>
                                        <p:attrNameLst>
                                          <p:attrName>style.visibility</p:attrName>
                                        </p:attrNameLst>
                                      </p:cBhvr>
                                      <p:to>
                                        <p:strVal val="visible"/>
                                      </p:to>
                                    </p:set>
                                    <p:animEffect transition="in" filter="fade">
                                      <p:cBhvr>
                                        <p:cTn id="60" dur="0"/>
                                        <p:tgtEl>
                                          <p:spTgt spid="1661">
                                            <p:txEl>
                                              <p:pRg st="10" end="1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fill="hold" grpId="1" nodeType="clickEffect">
                                  <p:stCondLst>
                                    <p:cond delay="0"/>
                                  </p:stCondLst>
                                  <p:iterate>
                                    <p:tmAbs val="0"/>
                                  </p:iterate>
                                  <p:childTnLst>
                                    <p:set>
                                      <p:cBhvr>
                                        <p:cTn id="64" fill="hold"/>
                                        <p:tgtEl>
                                          <p:spTgt spid="1661">
                                            <p:txEl>
                                              <p:pRg st="11" end="11"/>
                                            </p:txEl>
                                          </p:spTgt>
                                        </p:tgtEl>
                                        <p:attrNameLst>
                                          <p:attrName>style.visibility</p:attrName>
                                        </p:attrNameLst>
                                      </p:cBhvr>
                                      <p:to>
                                        <p:strVal val="visible"/>
                                      </p:to>
                                    </p:set>
                                    <p:animEffect transition="in" filter="fade">
                                      <p:cBhvr>
                                        <p:cTn id="65" dur="0"/>
                                        <p:tgtEl>
                                          <p:spTgt spid="1661">
                                            <p:txEl>
                                              <p:pRg st="11" end="1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fill="hold" grpId="1" nodeType="clickEffect">
                                  <p:stCondLst>
                                    <p:cond delay="0"/>
                                  </p:stCondLst>
                                  <p:iterate>
                                    <p:tmAbs val="0"/>
                                  </p:iterate>
                                  <p:childTnLst>
                                    <p:set>
                                      <p:cBhvr>
                                        <p:cTn id="69" fill="hold"/>
                                        <p:tgtEl>
                                          <p:spTgt spid="1661">
                                            <p:txEl>
                                              <p:pRg st="12" end="12"/>
                                            </p:txEl>
                                          </p:spTgt>
                                        </p:tgtEl>
                                        <p:attrNameLst>
                                          <p:attrName>style.visibility</p:attrName>
                                        </p:attrNameLst>
                                      </p:cBhvr>
                                      <p:to>
                                        <p:strVal val="visible"/>
                                      </p:to>
                                    </p:set>
                                    <p:animEffect transition="in" filter="fade">
                                      <p:cBhvr>
                                        <p:cTn id="70" dur="0"/>
                                        <p:tgtEl>
                                          <p:spTgt spid="166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1" grpId="1" build="p" bldLvl="5" animBg="1" advAuto="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65" name="Group 55"/>
          <p:cNvGrpSpPr/>
          <p:nvPr/>
        </p:nvGrpSpPr>
        <p:grpSpPr>
          <a:xfrm>
            <a:off x="0" y="0"/>
            <a:ext cx="3518859" cy="833730"/>
            <a:chOff x="0" y="0"/>
            <a:chExt cx="3518858" cy="833729"/>
          </a:xfrm>
        </p:grpSpPr>
        <p:sp>
          <p:nvSpPr>
            <p:cNvPr id="1663"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664"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666" name="object 22"/>
          <p:cNvSpPr txBox="1"/>
          <p:nvPr/>
        </p:nvSpPr>
        <p:spPr>
          <a:xfrm>
            <a:off x="0" y="27571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Java Libraries</a:t>
            </a:r>
          </a:p>
        </p:txBody>
      </p:sp>
      <p:grpSp>
        <p:nvGrpSpPr>
          <p:cNvPr id="1669" name="Group 2"/>
          <p:cNvGrpSpPr/>
          <p:nvPr/>
        </p:nvGrpSpPr>
        <p:grpSpPr>
          <a:xfrm>
            <a:off x="10635092" y="5999069"/>
            <a:ext cx="1810867" cy="838732"/>
            <a:chOff x="0" y="0"/>
            <a:chExt cx="1810866" cy="838731"/>
          </a:xfrm>
        </p:grpSpPr>
        <p:pic>
          <p:nvPicPr>
            <p:cNvPr id="1667" name="Picture 18" descr="Picture 18"/>
            <p:cNvPicPr>
              <a:picLocks noChangeAspect="1"/>
            </p:cNvPicPr>
            <p:nvPr/>
          </p:nvPicPr>
          <p:blipFill>
            <a:blip r:embed="rId2">
              <a:extLst/>
            </a:blip>
            <a:stretch>
              <a:fillRect/>
            </a:stretch>
          </p:blipFill>
          <p:spPr>
            <a:xfrm>
              <a:off x="261807" y="0"/>
              <a:ext cx="1287250" cy="603235"/>
            </a:xfrm>
            <a:prstGeom prst="rect">
              <a:avLst/>
            </a:prstGeom>
            <a:ln w="12700" cap="flat">
              <a:noFill/>
              <a:miter lim="400000"/>
            </a:ln>
            <a:effectLst/>
          </p:spPr>
        </p:pic>
        <p:sp>
          <p:nvSpPr>
            <p:cNvPr id="1668"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670" name="object 11"/>
          <p:cNvSpPr txBox="1"/>
          <p:nvPr/>
        </p:nvSpPr>
        <p:spPr>
          <a:xfrm>
            <a:off x="221034" y="1025380"/>
            <a:ext cx="13376301" cy="552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defTabSz="457200">
              <a:defRPr sz="2400">
                <a:latin typeface="+mn-lt"/>
                <a:ea typeface="+mn-ea"/>
                <a:cs typeface="+mn-cs"/>
                <a:sym typeface="Helvetica"/>
              </a:defRPr>
            </a:pPr>
            <a:r>
              <a:t> * methods of Object class</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-hashCode() </a:t>
            </a:r>
          </a:p>
          <a:p>
            <a:pPr defTabSz="457200">
              <a:defRPr sz="2400">
                <a:latin typeface="+mn-lt"/>
                <a:ea typeface="+mn-ea"/>
                <a:cs typeface="+mn-cs"/>
                <a:sym typeface="Helvetica"/>
              </a:defRPr>
            </a:pPr>
            <a:r>
              <a:t>  -toString()</a:t>
            </a:r>
          </a:p>
          <a:p>
            <a:pPr defTabSz="457200">
              <a:defRPr sz="2400">
                <a:latin typeface="+mn-lt"/>
                <a:ea typeface="+mn-ea"/>
                <a:cs typeface="+mn-cs"/>
                <a:sym typeface="Helvetica"/>
              </a:defRPr>
            </a:pPr>
            <a:r>
              <a:t>  -equals()</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-wait()</a:t>
            </a:r>
          </a:p>
          <a:p>
            <a:pPr defTabSz="457200">
              <a:defRPr sz="2400">
                <a:latin typeface="+mn-lt"/>
                <a:ea typeface="+mn-ea"/>
                <a:cs typeface="+mn-cs"/>
                <a:sym typeface="Helvetica"/>
              </a:defRPr>
            </a:pPr>
            <a:r>
              <a:t>  -wait(long)</a:t>
            </a:r>
          </a:p>
          <a:p>
            <a:pPr defTabSz="457200">
              <a:defRPr sz="2400">
                <a:latin typeface="+mn-lt"/>
                <a:ea typeface="+mn-ea"/>
                <a:cs typeface="+mn-cs"/>
                <a:sym typeface="Helvetica"/>
              </a:defRPr>
            </a:pPr>
            <a:r>
              <a:t>  -wait(long,</a:t>
            </a:r>
            <a:r>
              <a:rPr u="sng"/>
              <a:t>int</a:t>
            </a:r>
            <a:r>
              <a:t>)  } --&gt; Threads</a:t>
            </a:r>
          </a:p>
          <a:p>
            <a:pPr defTabSz="457200">
              <a:defRPr sz="2400">
                <a:latin typeface="+mn-lt"/>
                <a:ea typeface="+mn-ea"/>
                <a:cs typeface="+mn-cs"/>
                <a:sym typeface="Helvetica"/>
              </a:defRPr>
            </a:pPr>
            <a:r>
              <a:t>  -notify()</a:t>
            </a:r>
          </a:p>
          <a:p>
            <a:pPr defTabSz="457200">
              <a:defRPr sz="2400">
                <a:latin typeface="+mn-lt"/>
                <a:ea typeface="+mn-ea"/>
                <a:cs typeface="+mn-cs"/>
                <a:sym typeface="Helvetica"/>
              </a:defRPr>
            </a:pPr>
            <a:r>
              <a:t>  -notifyAll()</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-clone()     --&gt; Object cloning</a:t>
            </a:r>
          </a:p>
          <a:p>
            <a:pPr defTabSz="457200">
              <a:defRPr sz="2400">
                <a:latin typeface="+mn-lt"/>
                <a:ea typeface="+mn-ea"/>
                <a:cs typeface="+mn-cs"/>
                <a:sym typeface="Helvetica"/>
              </a:defRPr>
            </a:pPr>
            <a:r>
              <a:t>  -getClass()  </a:t>
            </a:r>
          </a:p>
          <a:p>
            <a:pPr defTabSz="457200">
              <a:defRPr sz="2400">
                <a:latin typeface="+mn-lt"/>
                <a:ea typeface="+mn-ea"/>
                <a:cs typeface="+mn-cs"/>
                <a:sym typeface="Helvetica"/>
              </a:defRPr>
            </a:pPr>
            <a:r>
              <a:t>  -finalize()  --&gt; Garbage collection</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670">
                                            <p:bg/>
                                          </p:spTgt>
                                        </p:tgtEl>
                                        <p:attrNameLst>
                                          <p:attrName>style.visibility</p:attrName>
                                        </p:attrNameLst>
                                      </p:cBhvr>
                                      <p:to>
                                        <p:strVal val="visible"/>
                                      </p:to>
                                    </p:set>
                                    <p:animEffect transition="in" filter="fade">
                                      <p:cBhvr>
                                        <p:cTn id="7" dur="500"/>
                                        <p:tgtEl>
                                          <p:spTgt spid="1670">
                                            <p:bg/>
                                          </p:spTgt>
                                        </p:tgtEl>
                                      </p:cBhvr>
                                    </p:animEffect>
                                  </p:childTnLst>
                                </p:cTn>
                              </p:par>
                              <p:par>
                                <p:cTn id="8" presetID="10" presetClass="entr" presetSubtype="0" fill="hold" grpId="1" nodeType="withEffect">
                                  <p:stCondLst>
                                    <p:cond delay="0"/>
                                  </p:stCondLst>
                                  <p:iterate>
                                    <p:tmAbs val="0"/>
                                  </p:iterate>
                                  <p:childTnLst>
                                    <p:set>
                                      <p:cBhvr>
                                        <p:cTn id="9" fill="hold"/>
                                        <p:tgtEl>
                                          <p:spTgt spid="1670">
                                            <p:txEl>
                                              <p:pRg st="0" end="0"/>
                                            </p:txEl>
                                          </p:spTgt>
                                        </p:tgtEl>
                                        <p:attrNameLst>
                                          <p:attrName>style.visibility</p:attrName>
                                        </p:attrNameLst>
                                      </p:cBhvr>
                                      <p:to>
                                        <p:strVal val="visible"/>
                                      </p:to>
                                    </p:set>
                                    <p:animEffect transition="in" filter="fade">
                                      <p:cBhvr>
                                        <p:cTn id="10" dur="500"/>
                                        <p:tgtEl>
                                          <p:spTgt spid="1670">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grpId="1" nodeType="clickEffect">
                                  <p:stCondLst>
                                    <p:cond delay="0"/>
                                  </p:stCondLst>
                                  <p:iterate>
                                    <p:tmAbs val="0"/>
                                  </p:iterate>
                                  <p:childTnLst>
                                    <p:set>
                                      <p:cBhvr>
                                        <p:cTn id="14" fill="hold"/>
                                        <p:tgtEl>
                                          <p:spTgt spid="1670">
                                            <p:txEl>
                                              <p:pRg st="1" end="1"/>
                                            </p:txEl>
                                          </p:spTgt>
                                        </p:tgtEl>
                                        <p:attrNameLst>
                                          <p:attrName>style.visibility</p:attrName>
                                        </p:attrNameLst>
                                      </p:cBhvr>
                                      <p:to>
                                        <p:strVal val="visible"/>
                                      </p:to>
                                    </p:set>
                                    <p:animEffect transition="in" filter="fade">
                                      <p:cBhvr>
                                        <p:cTn id="15" dur="500"/>
                                        <p:tgtEl>
                                          <p:spTgt spid="1670">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fill="hold" grpId="1" nodeType="clickEffect">
                                  <p:stCondLst>
                                    <p:cond delay="0"/>
                                  </p:stCondLst>
                                  <p:iterate>
                                    <p:tmAbs val="0"/>
                                  </p:iterate>
                                  <p:childTnLst>
                                    <p:set>
                                      <p:cBhvr>
                                        <p:cTn id="19" fill="hold"/>
                                        <p:tgtEl>
                                          <p:spTgt spid="1670">
                                            <p:txEl>
                                              <p:pRg st="2" end="2"/>
                                            </p:txEl>
                                          </p:spTgt>
                                        </p:tgtEl>
                                        <p:attrNameLst>
                                          <p:attrName>style.visibility</p:attrName>
                                        </p:attrNameLst>
                                      </p:cBhvr>
                                      <p:to>
                                        <p:strVal val="visible"/>
                                      </p:to>
                                    </p:set>
                                    <p:animEffect transition="in" filter="fade">
                                      <p:cBhvr>
                                        <p:cTn id="20" dur="500"/>
                                        <p:tgtEl>
                                          <p:spTgt spid="1670">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fill="hold" grpId="1" nodeType="clickEffect">
                                  <p:stCondLst>
                                    <p:cond delay="0"/>
                                  </p:stCondLst>
                                  <p:iterate>
                                    <p:tmAbs val="0"/>
                                  </p:iterate>
                                  <p:childTnLst>
                                    <p:set>
                                      <p:cBhvr>
                                        <p:cTn id="24" fill="hold"/>
                                        <p:tgtEl>
                                          <p:spTgt spid="1670">
                                            <p:txEl>
                                              <p:pRg st="3" end="3"/>
                                            </p:txEl>
                                          </p:spTgt>
                                        </p:tgtEl>
                                        <p:attrNameLst>
                                          <p:attrName>style.visibility</p:attrName>
                                        </p:attrNameLst>
                                      </p:cBhvr>
                                      <p:to>
                                        <p:strVal val="visible"/>
                                      </p:to>
                                    </p:set>
                                    <p:animEffect transition="in" filter="fade">
                                      <p:cBhvr>
                                        <p:cTn id="25" dur="500"/>
                                        <p:tgtEl>
                                          <p:spTgt spid="1670">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fill="hold" grpId="1" nodeType="clickEffect">
                                  <p:stCondLst>
                                    <p:cond delay="0"/>
                                  </p:stCondLst>
                                  <p:iterate>
                                    <p:tmAbs val="0"/>
                                  </p:iterate>
                                  <p:childTnLst>
                                    <p:set>
                                      <p:cBhvr>
                                        <p:cTn id="29" fill="hold"/>
                                        <p:tgtEl>
                                          <p:spTgt spid="1670">
                                            <p:txEl>
                                              <p:pRg st="4" end="4"/>
                                            </p:txEl>
                                          </p:spTgt>
                                        </p:tgtEl>
                                        <p:attrNameLst>
                                          <p:attrName>style.visibility</p:attrName>
                                        </p:attrNameLst>
                                      </p:cBhvr>
                                      <p:to>
                                        <p:strVal val="visible"/>
                                      </p:to>
                                    </p:set>
                                    <p:animEffect transition="in" filter="fade">
                                      <p:cBhvr>
                                        <p:cTn id="30" dur="500"/>
                                        <p:tgtEl>
                                          <p:spTgt spid="1670">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fill="hold" grpId="1" nodeType="clickEffect">
                                  <p:stCondLst>
                                    <p:cond delay="0"/>
                                  </p:stCondLst>
                                  <p:iterate>
                                    <p:tmAbs val="0"/>
                                  </p:iterate>
                                  <p:childTnLst>
                                    <p:set>
                                      <p:cBhvr>
                                        <p:cTn id="34" fill="hold"/>
                                        <p:tgtEl>
                                          <p:spTgt spid="1670">
                                            <p:txEl>
                                              <p:pRg st="5" end="5"/>
                                            </p:txEl>
                                          </p:spTgt>
                                        </p:tgtEl>
                                        <p:attrNameLst>
                                          <p:attrName>style.visibility</p:attrName>
                                        </p:attrNameLst>
                                      </p:cBhvr>
                                      <p:to>
                                        <p:strVal val="visible"/>
                                      </p:to>
                                    </p:set>
                                    <p:animEffect transition="in" filter="fade">
                                      <p:cBhvr>
                                        <p:cTn id="35" dur="500"/>
                                        <p:tgtEl>
                                          <p:spTgt spid="1670">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fill="hold" grpId="1" nodeType="clickEffect">
                                  <p:stCondLst>
                                    <p:cond delay="0"/>
                                  </p:stCondLst>
                                  <p:iterate>
                                    <p:tmAbs val="0"/>
                                  </p:iterate>
                                  <p:childTnLst>
                                    <p:set>
                                      <p:cBhvr>
                                        <p:cTn id="39" fill="hold"/>
                                        <p:tgtEl>
                                          <p:spTgt spid="1670">
                                            <p:txEl>
                                              <p:pRg st="6" end="6"/>
                                            </p:txEl>
                                          </p:spTgt>
                                        </p:tgtEl>
                                        <p:attrNameLst>
                                          <p:attrName>style.visibility</p:attrName>
                                        </p:attrNameLst>
                                      </p:cBhvr>
                                      <p:to>
                                        <p:strVal val="visible"/>
                                      </p:to>
                                    </p:set>
                                    <p:animEffect transition="in" filter="fade">
                                      <p:cBhvr>
                                        <p:cTn id="40" dur="500"/>
                                        <p:tgtEl>
                                          <p:spTgt spid="1670">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fill="hold" grpId="1" nodeType="clickEffect">
                                  <p:stCondLst>
                                    <p:cond delay="0"/>
                                  </p:stCondLst>
                                  <p:iterate>
                                    <p:tmAbs val="0"/>
                                  </p:iterate>
                                  <p:childTnLst>
                                    <p:set>
                                      <p:cBhvr>
                                        <p:cTn id="44" fill="hold"/>
                                        <p:tgtEl>
                                          <p:spTgt spid="1670">
                                            <p:txEl>
                                              <p:pRg st="7" end="7"/>
                                            </p:txEl>
                                          </p:spTgt>
                                        </p:tgtEl>
                                        <p:attrNameLst>
                                          <p:attrName>style.visibility</p:attrName>
                                        </p:attrNameLst>
                                      </p:cBhvr>
                                      <p:to>
                                        <p:strVal val="visible"/>
                                      </p:to>
                                    </p:set>
                                    <p:animEffect transition="in" filter="fade">
                                      <p:cBhvr>
                                        <p:cTn id="45" dur="500"/>
                                        <p:tgtEl>
                                          <p:spTgt spid="1670">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fill="hold" grpId="1" nodeType="clickEffect">
                                  <p:stCondLst>
                                    <p:cond delay="0"/>
                                  </p:stCondLst>
                                  <p:iterate>
                                    <p:tmAbs val="0"/>
                                  </p:iterate>
                                  <p:childTnLst>
                                    <p:set>
                                      <p:cBhvr>
                                        <p:cTn id="49" fill="hold"/>
                                        <p:tgtEl>
                                          <p:spTgt spid="1670">
                                            <p:txEl>
                                              <p:pRg st="8" end="8"/>
                                            </p:txEl>
                                          </p:spTgt>
                                        </p:tgtEl>
                                        <p:attrNameLst>
                                          <p:attrName>style.visibility</p:attrName>
                                        </p:attrNameLst>
                                      </p:cBhvr>
                                      <p:to>
                                        <p:strVal val="visible"/>
                                      </p:to>
                                    </p:set>
                                    <p:animEffect transition="in" filter="fade">
                                      <p:cBhvr>
                                        <p:cTn id="50" dur="500"/>
                                        <p:tgtEl>
                                          <p:spTgt spid="1670">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fill="hold" grpId="1" nodeType="clickEffect">
                                  <p:stCondLst>
                                    <p:cond delay="0"/>
                                  </p:stCondLst>
                                  <p:iterate>
                                    <p:tmAbs val="0"/>
                                  </p:iterate>
                                  <p:childTnLst>
                                    <p:set>
                                      <p:cBhvr>
                                        <p:cTn id="54" fill="hold"/>
                                        <p:tgtEl>
                                          <p:spTgt spid="1670">
                                            <p:txEl>
                                              <p:pRg st="9" end="9"/>
                                            </p:txEl>
                                          </p:spTgt>
                                        </p:tgtEl>
                                        <p:attrNameLst>
                                          <p:attrName>style.visibility</p:attrName>
                                        </p:attrNameLst>
                                      </p:cBhvr>
                                      <p:to>
                                        <p:strVal val="visible"/>
                                      </p:to>
                                    </p:set>
                                    <p:animEffect transition="in" filter="fade">
                                      <p:cBhvr>
                                        <p:cTn id="55" dur="500"/>
                                        <p:tgtEl>
                                          <p:spTgt spid="1670">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fill="hold" grpId="1" nodeType="clickEffect">
                                  <p:stCondLst>
                                    <p:cond delay="0"/>
                                  </p:stCondLst>
                                  <p:iterate>
                                    <p:tmAbs val="0"/>
                                  </p:iterate>
                                  <p:childTnLst>
                                    <p:set>
                                      <p:cBhvr>
                                        <p:cTn id="59" fill="hold"/>
                                        <p:tgtEl>
                                          <p:spTgt spid="1670">
                                            <p:txEl>
                                              <p:pRg st="10" end="10"/>
                                            </p:txEl>
                                          </p:spTgt>
                                        </p:tgtEl>
                                        <p:attrNameLst>
                                          <p:attrName>style.visibility</p:attrName>
                                        </p:attrNameLst>
                                      </p:cBhvr>
                                      <p:to>
                                        <p:strVal val="visible"/>
                                      </p:to>
                                    </p:set>
                                    <p:animEffect transition="in" filter="fade">
                                      <p:cBhvr>
                                        <p:cTn id="60" dur="500"/>
                                        <p:tgtEl>
                                          <p:spTgt spid="1670">
                                            <p:txEl>
                                              <p:pRg st="10" end="1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fill="hold" grpId="1" nodeType="clickEffect">
                                  <p:stCondLst>
                                    <p:cond delay="0"/>
                                  </p:stCondLst>
                                  <p:iterate>
                                    <p:tmAbs val="0"/>
                                  </p:iterate>
                                  <p:childTnLst>
                                    <p:set>
                                      <p:cBhvr>
                                        <p:cTn id="64" fill="hold"/>
                                        <p:tgtEl>
                                          <p:spTgt spid="1670">
                                            <p:txEl>
                                              <p:pRg st="11" end="11"/>
                                            </p:txEl>
                                          </p:spTgt>
                                        </p:tgtEl>
                                        <p:attrNameLst>
                                          <p:attrName>style.visibility</p:attrName>
                                        </p:attrNameLst>
                                      </p:cBhvr>
                                      <p:to>
                                        <p:strVal val="visible"/>
                                      </p:to>
                                    </p:set>
                                    <p:animEffect transition="in" filter="fade">
                                      <p:cBhvr>
                                        <p:cTn id="65" dur="500"/>
                                        <p:tgtEl>
                                          <p:spTgt spid="1670">
                                            <p:txEl>
                                              <p:pRg st="11" end="1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fill="hold" grpId="1" nodeType="clickEffect">
                                  <p:stCondLst>
                                    <p:cond delay="0"/>
                                  </p:stCondLst>
                                  <p:iterate>
                                    <p:tmAbs val="0"/>
                                  </p:iterate>
                                  <p:childTnLst>
                                    <p:set>
                                      <p:cBhvr>
                                        <p:cTn id="69" fill="hold"/>
                                        <p:tgtEl>
                                          <p:spTgt spid="1670">
                                            <p:txEl>
                                              <p:pRg st="12" end="12"/>
                                            </p:txEl>
                                          </p:spTgt>
                                        </p:tgtEl>
                                        <p:attrNameLst>
                                          <p:attrName>style.visibility</p:attrName>
                                        </p:attrNameLst>
                                      </p:cBhvr>
                                      <p:to>
                                        <p:strVal val="visible"/>
                                      </p:to>
                                    </p:set>
                                    <p:animEffect transition="in" filter="fade">
                                      <p:cBhvr>
                                        <p:cTn id="70" dur="500"/>
                                        <p:tgtEl>
                                          <p:spTgt spid="1670">
                                            <p:txEl>
                                              <p:pRg st="12" end="12"/>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fill="hold" grpId="1" nodeType="clickEffect">
                                  <p:stCondLst>
                                    <p:cond delay="0"/>
                                  </p:stCondLst>
                                  <p:iterate>
                                    <p:tmAbs val="0"/>
                                  </p:iterate>
                                  <p:childTnLst>
                                    <p:set>
                                      <p:cBhvr>
                                        <p:cTn id="74" fill="hold"/>
                                        <p:tgtEl>
                                          <p:spTgt spid="1670">
                                            <p:txEl>
                                              <p:pRg st="13" end="13"/>
                                            </p:txEl>
                                          </p:spTgt>
                                        </p:tgtEl>
                                        <p:attrNameLst>
                                          <p:attrName>style.visibility</p:attrName>
                                        </p:attrNameLst>
                                      </p:cBhvr>
                                      <p:to>
                                        <p:strVal val="visible"/>
                                      </p:to>
                                    </p:set>
                                    <p:animEffect transition="in" filter="fade">
                                      <p:cBhvr>
                                        <p:cTn id="75" dur="500"/>
                                        <p:tgtEl>
                                          <p:spTgt spid="1670">
                                            <p:txEl>
                                              <p:pRg st="13" end="13"/>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fill="hold" grpId="1" nodeType="clickEffect">
                                  <p:stCondLst>
                                    <p:cond delay="0"/>
                                  </p:stCondLst>
                                  <p:iterate>
                                    <p:tmAbs val="0"/>
                                  </p:iterate>
                                  <p:childTnLst>
                                    <p:set>
                                      <p:cBhvr>
                                        <p:cTn id="79" fill="hold"/>
                                        <p:tgtEl>
                                          <p:spTgt spid="1670">
                                            <p:txEl>
                                              <p:pRg st="14" end="14"/>
                                            </p:txEl>
                                          </p:spTgt>
                                        </p:tgtEl>
                                        <p:attrNameLst>
                                          <p:attrName>style.visibility</p:attrName>
                                        </p:attrNameLst>
                                      </p:cBhvr>
                                      <p:to>
                                        <p:strVal val="visible"/>
                                      </p:to>
                                    </p:set>
                                    <p:animEffect transition="in" filter="fade">
                                      <p:cBhvr>
                                        <p:cTn id="80" dur="500"/>
                                        <p:tgtEl>
                                          <p:spTgt spid="1670">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0" grpId="1" build="p" bldLvl="5" animBg="1" advAuto="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74" name="Group 55"/>
          <p:cNvGrpSpPr/>
          <p:nvPr/>
        </p:nvGrpSpPr>
        <p:grpSpPr>
          <a:xfrm>
            <a:off x="30466" y="-1"/>
            <a:ext cx="2492727" cy="590608"/>
            <a:chOff x="0" y="0"/>
            <a:chExt cx="2492725" cy="590606"/>
          </a:xfrm>
        </p:grpSpPr>
        <p:sp>
          <p:nvSpPr>
            <p:cNvPr id="1672" name="object 4"/>
            <p:cNvSpPr/>
            <p:nvPr/>
          </p:nvSpPr>
          <p:spPr>
            <a:xfrm>
              <a:off x="-1" y="5"/>
              <a:ext cx="2255433" cy="590602"/>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673" name="object 5"/>
            <p:cNvSpPr/>
            <p:nvPr/>
          </p:nvSpPr>
          <p:spPr>
            <a:xfrm>
              <a:off x="2082028" y="-1"/>
              <a:ext cx="410698" cy="59060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675" name="object 22"/>
          <p:cNvSpPr txBox="1"/>
          <p:nvPr/>
        </p:nvSpPr>
        <p:spPr>
          <a:xfrm>
            <a:off x="220514" y="73053"/>
            <a:ext cx="2112631"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Java Libraries</a:t>
            </a:r>
          </a:p>
        </p:txBody>
      </p:sp>
      <p:grpSp>
        <p:nvGrpSpPr>
          <p:cNvPr id="1678" name="Group 2"/>
          <p:cNvGrpSpPr/>
          <p:nvPr/>
        </p:nvGrpSpPr>
        <p:grpSpPr>
          <a:xfrm>
            <a:off x="10635092" y="5999069"/>
            <a:ext cx="1810867" cy="838732"/>
            <a:chOff x="0" y="0"/>
            <a:chExt cx="1810866" cy="838731"/>
          </a:xfrm>
        </p:grpSpPr>
        <p:pic>
          <p:nvPicPr>
            <p:cNvPr id="1676" name="Picture 18" descr="Picture 18"/>
            <p:cNvPicPr>
              <a:picLocks noChangeAspect="1"/>
            </p:cNvPicPr>
            <p:nvPr/>
          </p:nvPicPr>
          <p:blipFill>
            <a:blip r:embed="rId2">
              <a:extLst/>
            </a:blip>
            <a:stretch>
              <a:fillRect/>
            </a:stretch>
          </p:blipFill>
          <p:spPr>
            <a:xfrm>
              <a:off x="261807" y="0"/>
              <a:ext cx="1287250" cy="603235"/>
            </a:xfrm>
            <a:prstGeom prst="rect">
              <a:avLst/>
            </a:prstGeom>
            <a:ln w="12700" cap="flat">
              <a:noFill/>
              <a:miter lim="400000"/>
            </a:ln>
            <a:effectLst/>
          </p:spPr>
        </p:pic>
        <p:sp>
          <p:nvSpPr>
            <p:cNvPr id="1677"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679" name="object 11"/>
          <p:cNvSpPr txBox="1"/>
          <p:nvPr/>
        </p:nvSpPr>
        <p:spPr>
          <a:xfrm>
            <a:off x="101309" y="598563"/>
            <a:ext cx="13376301" cy="5892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defTabSz="457200">
              <a:defRPr sz="2400">
                <a:latin typeface="+mn-lt"/>
                <a:ea typeface="+mn-ea"/>
                <a:cs typeface="+mn-cs"/>
                <a:sym typeface="Helvetica"/>
              </a:defRPr>
            </a:pPr>
            <a:r>
              <a:t>	hashCode()</a:t>
            </a:r>
          </a:p>
          <a:p>
            <a:pPr defTabSz="457200">
              <a:defRPr sz="2400">
                <a:latin typeface="+mn-lt"/>
                <a:ea typeface="+mn-ea"/>
                <a:cs typeface="+mn-cs"/>
                <a:sym typeface="Helvetica"/>
              </a:defRPr>
            </a:pPr>
            <a:r>
              <a:t>    * Returns a hash code value for the object.</a:t>
            </a:r>
          </a:p>
          <a:p>
            <a:pPr defTabSz="457200">
              <a:defRPr sz="2400">
                <a:latin typeface="+mn-lt"/>
                <a:ea typeface="+mn-ea"/>
                <a:cs typeface="+mn-cs"/>
                <a:sym typeface="Helvetica"/>
              </a:defRPr>
            </a:pPr>
            <a:r>
              <a:t>    * hash code value of an object is an unique integer value  which is generated </a:t>
            </a:r>
          </a:p>
          <a:p>
            <a:pPr defTabSz="457200">
              <a:defRPr sz="2400">
                <a:latin typeface="+mn-lt"/>
                <a:ea typeface="+mn-ea"/>
                <a:cs typeface="+mn-cs"/>
                <a:sym typeface="Helvetica"/>
              </a:defRPr>
            </a:pPr>
            <a:r>
              <a:t>      by the </a:t>
            </a:r>
            <a:r>
              <a:rPr u="sng"/>
              <a:t>jvm</a:t>
            </a:r>
            <a:r>
              <a:t> based on the address of the given object.</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toString()</a:t>
            </a:r>
          </a:p>
          <a:p>
            <a:pPr defTabSz="457200">
              <a:defRPr sz="2400">
                <a:latin typeface="+mn-lt"/>
                <a:ea typeface="+mn-ea"/>
                <a:cs typeface="+mn-cs"/>
                <a:sym typeface="Helvetica"/>
              </a:defRPr>
            </a:pPr>
            <a:r>
              <a:t>    * Returns string representation of the Object</a:t>
            </a:r>
          </a:p>
          <a:p>
            <a:pPr defTabSz="457200">
              <a:defRPr sz="2400">
                <a:latin typeface="+mn-lt"/>
                <a:ea typeface="+mn-ea"/>
                <a:cs typeface="+mn-cs"/>
                <a:sym typeface="Helvetica"/>
              </a:defRPr>
            </a:pPr>
            <a:r>
              <a:t>    * String representation contains</a:t>
            </a:r>
          </a:p>
          <a:p>
            <a:pPr defTabSz="457200">
              <a:defRPr sz="2400">
                <a:latin typeface="+mn-lt"/>
                <a:ea typeface="+mn-ea"/>
                <a:cs typeface="+mn-cs"/>
                <a:sym typeface="Helvetica"/>
              </a:defRPr>
            </a:pPr>
            <a:endParaRPr/>
          </a:p>
          <a:p>
            <a:pPr defTabSz="457200">
              <a:defRPr sz="2400">
                <a:latin typeface="+mn-lt"/>
                <a:ea typeface="+mn-ea"/>
                <a:cs typeface="+mn-cs"/>
                <a:sym typeface="Helvetica"/>
              </a:defRPr>
            </a:pPr>
            <a:r>
              <a:t>      *Fully qualified class name</a:t>
            </a:r>
          </a:p>
          <a:p>
            <a:pPr defTabSz="457200">
              <a:defRPr sz="2400">
                <a:latin typeface="+mn-lt"/>
                <a:ea typeface="+mn-ea"/>
                <a:cs typeface="+mn-cs"/>
                <a:sym typeface="Helvetica"/>
              </a:defRPr>
            </a:pPr>
            <a:r>
              <a:t>      *@ character</a:t>
            </a:r>
          </a:p>
          <a:p>
            <a:pPr defTabSz="457200">
              <a:defRPr sz="2400">
                <a:latin typeface="+mn-lt"/>
                <a:ea typeface="+mn-ea"/>
                <a:cs typeface="+mn-cs"/>
                <a:sym typeface="Helvetica"/>
              </a:defRPr>
            </a:pPr>
            <a:r>
              <a:t>      *hexadecimal value of hashCode</a:t>
            </a:r>
          </a:p>
          <a:p>
            <a:pPr defTabSz="457200">
              <a:defRPr sz="2400">
                <a:latin typeface="+mn-lt"/>
                <a:ea typeface="+mn-ea"/>
                <a:cs typeface="+mn-cs"/>
                <a:sym typeface="Helvetica"/>
              </a:defRPr>
            </a:pPr>
            <a:r>
              <a:t>  </a:t>
            </a:r>
          </a:p>
          <a:p>
            <a:pPr defTabSz="457200">
              <a:defRPr sz="2400" u="sng">
                <a:latin typeface="+mn-lt"/>
                <a:ea typeface="+mn-ea"/>
                <a:cs typeface="+mn-cs"/>
                <a:sym typeface="Helvetica"/>
              </a:defRPr>
            </a:pPr>
            <a:r>
              <a:rPr u="none"/>
              <a:t>    equals(</a:t>
            </a:r>
            <a:r>
              <a:t>anotherobject</a:t>
            </a:r>
            <a:r>
              <a:rPr u="none"/>
              <a:t>)</a:t>
            </a:r>
          </a:p>
          <a:p>
            <a:pPr defTabSz="457200">
              <a:defRPr sz="2400">
                <a:latin typeface="+mn-lt"/>
                <a:ea typeface="+mn-ea"/>
                <a:cs typeface="+mn-cs"/>
                <a:sym typeface="Helvetica"/>
              </a:defRPr>
            </a:pPr>
            <a:r>
              <a:t>    * it compares the </a:t>
            </a:r>
            <a:r>
              <a:rPr u="sng"/>
              <a:t>hashcode</a:t>
            </a:r>
            <a:r>
              <a:t> value of given 2 objects and returns true</a:t>
            </a:r>
          </a:p>
          <a:p>
            <a:pPr defTabSz="457200">
              <a:defRPr sz="2400">
                <a:latin typeface="+mn-lt"/>
                <a:ea typeface="+mn-ea"/>
                <a:cs typeface="+mn-cs"/>
                <a:sym typeface="Helvetica"/>
              </a:defRPr>
            </a:pPr>
            <a:r>
              <a:t>      if they are same else it returns false.</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679">
                                            <p:bg/>
                                          </p:spTgt>
                                        </p:tgtEl>
                                        <p:attrNameLst>
                                          <p:attrName>style.visibility</p:attrName>
                                        </p:attrNameLst>
                                      </p:cBhvr>
                                      <p:to>
                                        <p:strVal val="visible"/>
                                      </p:to>
                                    </p:set>
                                    <p:animEffect transition="in" filter="fade">
                                      <p:cBhvr>
                                        <p:cTn id="7" dur="500"/>
                                        <p:tgtEl>
                                          <p:spTgt spid="1679">
                                            <p:bg/>
                                          </p:spTgt>
                                        </p:tgtEl>
                                      </p:cBhvr>
                                    </p:animEffect>
                                  </p:childTnLst>
                                </p:cTn>
                              </p:par>
                              <p:par>
                                <p:cTn id="8" presetID="10" presetClass="entr" presetSubtype="0" fill="hold" grpId="1" nodeType="withEffect">
                                  <p:stCondLst>
                                    <p:cond delay="0"/>
                                  </p:stCondLst>
                                  <p:iterate>
                                    <p:tmAbs val="0"/>
                                  </p:iterate>
                                  <p:childTnLst>
                                    <p:set>
                                      <p:cBhvr>
                                        <p:cTn id="9" fill="hold"/>
                                        <p:tgtEl>
                                          <p:spTgt spid="1679">
                                            <p:txEl>
                                              <p:pRg st="0" end="0"/>
                                            </p:txEl>
                                          </p:spTgt>
                                        </p:tgtEl>
                                        <p:attrNameLst>
                                          <p:attrName>style.visibility</p:attrName>
                                        </p:attrNameLst>
                                      </p:cBhvr>
                                      <p:to>
                                        <p:strVal val="visible"/>
                                      </p:to>
                                    </p:set>
                                    <p:animEffect transition="in" filter="fade">
                                      <p:cBhvr>
                                        <p:cTn id="10" dur="500"/>
                                        <p:tgtEl>
                                          <p:spTgt spid="167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grpId="1" nodeType="clickEffect">
                                  <p:stCondLst>
                                    <p:cond delay="0"/>
                                  </p:stCondLst>
                                  <p:iterate>
                                    <p:tmAbs val="0"/>
                                  </p:iterate>
                                  <p:childTnLst>
                                    <p:set>
                                      <p:cBhvr>
                                        <p:cTn id="14" fill="hold"/>
                                        <p:tgtEl>
                                          <p:spTgt spid="1679">
                                            <p:txEl>
                                              <p:pRg st="1" end="1"/>
                                            </p:txEl>
                                          </p:spTgt>
                                        </p:tgtEl>
                                        <p:attrNameLst>
                                          <p:attrName>style.visibility</p:attrName>
                                        </p:attrNameLst>
                                      </p:cBhvr>
                                      <p:to>
                                        <p:strVal val="visible"/>
                                      </p:to>
                                    </p:set>
                                    <p:animEffect transition="in" filter="fade">
                                      <p:cBhvr>
                                        <p:cTn id="15" dur="500"/>
                                        <p:tgtEl>
                                          <p:spTgt spid="1679">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fill="hold" grpId="1" nodeType="clickEffect">
                                  <p:stCondLst>
                                    <p:cond delay="0"/>
                                  </p:stCondLst>
                                  <p:iterate>
                                    <p:tmAbs val="0"/>
                                  </p:iterate>
                                  <p:childTnLst>
                                    <p:set>
                                      <p:cBhvr>
                                        <p:cTn id="19" fill="hold"/>
                                        <p:tgtEl>
                                          <p:spTgt spid="1679">
                                            <p:txEl>
                                              <p:pRg st="2" end="2"/>
                                            </p:txEl>
                                          </p:spTgt>
                                        </p:tgtEl>
                                        <p:attrNameLst>
                                          <p:attrName>style.visibility</p:attrName>
                                        </p:attrNameLst>
                                      </p:cBhvr>
                                      <p:to>
                                        <p:strVal val="visible"/>
                                      </p:to>
                                    </p:set>
                                    <p:animEffect transition="in" filter="fade">
                                      <p:cBhvr>
                                        <p:cTn id="20" dur="500"/>
                                        <p:tgtEl>
                                          <p:spTgt spid="1679">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fill="hold" grpId="1" nodeType="clickEffect">
                                  <p:stCondLst>
                                    <p:cond delay="0"/>
                                  </p:stCondLst>
                                  <p:iterate>
                                    <p:tmAbs val="0"/>
                                  </p:iterate>
                                  <p:childTnLst>
                                    <p:set>
                                      <p:cBhvr>
                                        <p:cTn id="24" fill="hold"/>
                                        <p:tgtEl>
                                          <p:spTgt spid="1679">
                                            <p:txEl>
                                              <p:pRg st="3" end="3"/>
                                            </p:txEl>
                                          </p:spTgt>
                                        </p:tgtEl>
                                        <p:attrNameLst>
                                          <p:attrName>style.visibility</p:attrName>
                                        </p:attrNameLst>
                                      </p:cBhvr>
                                      <p:to>
                                        <p:strVal val="visible"/>
                                      </p:to>
                                    </p:set>
                                    <p:animEffect transition="in" filter="fade">
                                      <p:cBhvr>
                                        <p:cTn id="25" dur="500"/>
                                        <p:tgtEl>
                                          <p:spTgt spid="1679">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fill="hold" grpId="1" nodeType="clickEffect">
                                  <p:stCondLst>
                                    <p:cond delay="0"/>
                                  </p:stCondLst>
                                  <p:iterate>
                                    <p:tmAbs val="0"/>
                                  </p:iterate>
                                  <p:childTnLst>
                                    <p:set>
                                      <p:cBhvr>
                                        <p:cTn id="29" fill="hold"/>
                                        <p:tgtEl>
                                          <p:spTgt spid="1679">
                                            <p:txEl>
                                              <p:pRg st="4" end="4"/>
                                            </p:txEl>
                                          </p:spTgt>
                                        </p:tgtEl>
                                        <p:attrNameLst>
                                          <p:attrName>style.visibility</p:attrName>
                                        </p:attrNameLst>
                                      </p:cBhvr>
                                      <p:to>
                                        <p:strVal val="visible"/>
                                      </p:to>
                                    </p:set>
                                    <p:animEffect transition="in" filter="fade">
                                      <p:cBhvr>
                                        <p:cTn id="30" dur="500"/>
                                        <p:tgtEl>
                                          <p:spTgt spid="1679">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fill="hold" grpId="1" nodeType="clickEffect">
                                  <p:stCondLst>
                                    <p:cond delay="0"/>
                                  </p:stCondLst>
                                  <p:iterate>
                                    <p:tmAbs val="0"/>
                                  </p:iterate>
                                  <p:childTnLst>
                                    <p:set>
                                      <p:cBhvr>
                                        <p:cTn id="34" fill="hold"/>
                                        <p:tgtEl>
                                          <p:spTgt spid="1679">
                                            <p:txEl>
                                              <p:pRg st="5" end="5"/>
                                            </p:txEl>
                                          </p:spTgt>
                                        </p:tgtEl>
                                        <p:attrNameLst>
                                          <p:attrName>style.visibility</p:attrName>
                                        </p:attrNameLst>
                                      </p:cBhvr>
                                      <p:to>
                                        <p:strVal val="visible"/>
                                      </p:to>
                                    </p:set>
                                    <p:animEffect transition="in" filter="fade">
                                      <p:cBhvr>
                                        <p:cTn id="35" dur="500"/>
                                        <p:tgtEl>
                                          <p:spTgt spid="1679">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fill="hold" grpId="1" nodeType="clickEffect">
                                  <p:stCondLst>
                                    <p:cond delay="0"/>
                                  </p:stCondLst>
                                  <p:iterate>
                                    <p:tmAbs val="0"/>
                                  </p:iterate>
                                  <p:childTnLst>
                                    <p:set>
                                      <p:cBhvr>
                                        <p:cTn id="39" fill="hold"/>
                                        <p:tgtEl>
                                          <p:spTgt spid="1679">
                                            <p:txEl>
                                              <p:pRg st="6" end="6"/>
                                            </p:txEl>
                                          </p:spTgt>
                                        </p:tgtEl>
                                        <p:attrNameLst>
                                          <p:attrName>style.visibility</p:attrName>
                                        </p:attrNameLst>
                                      </p:cBhvr>
                                      <p:to>
                                        <p:strVal val="visible"/>
                                      </p:to>
                                    </p:set>
                                    <p:animEffect transition="in" filter="fade">
                                      <p:cBhvr>
                                        <p:cTn id="40" dur="500"/>
                                        <p:tgtEl>
                                          <p:spTgt spid="1679">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fill="hold" grpId="1" nodeType="clickEffect">
                                  <p:stCondLst>
                                    <p:cond delay="0"/>
                                  </p:stCondLst>
                                  <p:iterate>
                                    <p:tmAbs val="0"/>
                                  </p:iterate>
                                  <p:childTnLst>
                                    <p:set>
                                      <p:cBhvr>
                                        <p:cTn id="44" fill="hold"/>
                                        <p:tgtEl>
                                          <p:spTgt spid="1679">
                                            <p:txEl>
                                              <p:pRg st="7" end="7"/>
                                            </p:txEl>
                                          </p:spTgt>
                                        </p:tgtEl>
                                        <p:attrNameLst>
                                          <p:attrName>style.visibility</p:attrName>
                                        </p:attrNameLst>
                                      </p:cBhvr>
                                      <p:to>
                                        <p:strVal val="visible"/>
                                      </p:to>
                                    </p:set>
                                    <p:animEffect transition="in" filter="fade">
                                      <p:cBhvr>
                                        <p:cTn id="45" dur="500"/>
                                        <p:tgtEl>
                                          <p:spTgt spid="1679">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fill="hold" grpId="1" nodeType="clickEffect">
                                  <p:stCondLst>
                                    <p:cond delay="0"/>
                                  </p:stCondLst>
                                  <p:iterate>
                                    <p:tmAbs val="0"/>
                                  </p:iterate>
                                  <p:childTnLst>
                                    <p:set>
                                      <p:cBhvr>
                                        <p:cTn id="49" fill="hold"/>
                                        <p:tgtEl>
                                          <p:spTgt spid="1679">
                                            <p:txEl>
                                              <p:pRg st="8" end="8"/>
                                            </p:txEl>
                                          </p:spTgt>
                                        </p:tgtEl>
                                        <p:attrNameLst>
                                          <p:attrName>style.visibility</p:attrName>
                                        </p:attrNameLst>
                                      </p:cBhvr>
                                      <p:to>
                                        <p:strVal val="visible"/>
                                      </p:to>
                                    </p:set>
                                    <p:animEffect transition="in" filter="fade">
                                      <p:cBhvr>
                                        <p:cTn id="50" dur="500"/>
                                        <p:tgtEl>
                                          <p:spTgt spid="1679">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fill="hold" grpId="1" nodeType="clickEffect">
                                  <p:stCondLst>
                                    <p:cond delay="0"/>
                                  </p:stCondLst>
                                  <p:iterate>
                                    <p:tmAbs val="0"/>
                                  </p:iterate>
                                  <p:childTnLst>
                                    <p:set>
                                      <p:cBhvr>
                                        <p:cTn id="54" fill="hold"/>
                                        <p:tgtEl>
                                          <p:spTgt spid="1679">
                                            <p:txEl>
                                              <p:pRg st="9" end="9"/>
                                            </p:txEl>
                                          </p:spTgt>
                                        </p:tgtEl>
                                        <p:attrNameLst>
                                          <p:attrName>style.visibility</p:attrName>
                                        </p:attrNameLst>
                                      </p:cBhvr>
                                      <p:to>
                                        <p:strVal val="visible"/>
                                      </p:to>
                                    </p:set>
                                    <p:animEffect transition="in" filter="fade">
                                      <p:cBhvr>
                                        <p:cTn id="55" dur="500"/>
                                        <p:tgtEl>
                                          <p:spTgt spid="1679">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fill="hold" grpId="1" nodeType="clickEffect">
                                  <p:stCondLst>
                                    <p:cond delay="0"/>
                                  </p:stCondLst>
                                  <p:iterate>
                                    <p:tmAbs val="0"/>
                                  </p:iterate>
                                  <p:childTnLst>
                                    <p:set>
                                      <p:cBhvr>
                                        <p:cTn id="59" fill="hold"/>
                                        <p:tgtEl>
                                          <p:spTgt spid="1679">
                                            <p:txEl>
                                              <p:pRg st="10" end="10"/>
                                            </p:txEl>
                                          </p:spTgt>
                                        </p:tgtEl>
                                        <p:attrNameLst>
                                          <p:attrName>style.visibility</p:attrName>
                                        </p:attrNameLst>
                                      </p:cBhvr>
                                      <p:to>
                                        <p:strVal val="visible"/>
                                      </p:to>
                                    </p:set>
                                    <p:animEffect transition="in" filter="fade">
                                      <p:cBhvr>
                                        <p:cTn id="60" dur="500"/>
                                        <p:tgtEl>
                                          <p:spTgt spid="1679">
                                            <p:txEl>
                                              <p:pRg st="10" end="1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fill="hold" grpId="1" nodeType="clickEffect">
                                  <p:stCondLst>
                                    <p:cond delay="0"/>
                                  </p:stCondLst>
                                  <p:iterate>
                                    <p:tmAbs val="0"/>
                                  </p:iterate>
                                  <p:childTnLst>
                                    <p:set>
                                      <p:cBhvr>
                                        <p:cTn id="64" fill="hold"/>
                                        <p:tgtEl>
                                          <p:spTgt spid="1679">
                                            <p:txEl>
                                              <p:pRg st="11" end="11"/>
                                            </p:txEl>
                                          </p:spTgt>
                                        </p:tgtEl>
                                        <p:attrNameLst>
                                          <p:attrName>style.visibility</p:attrName>
                                        </p:attrNameLst>
                                      </p:cBhvr>
                                      <p:to>
                                        <p:strVal val="visible"/>
                                      </p:to>
                                    </p:set>
                                    <p:animEffect transition="in" filter="fade">
                                      <p:cBhvr>
                                        <p:cTn id="65" dur="500"/>
                                        <p:tgtEl>
                                          <p:spTgt spid="1679">
                                            <p:txEl>
                                              <p:pRg st="11" end="1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fill="hold" grpId="1" nodeType="clickEffect">
                                  <p:stCondLst>
                                    <p:cond delay="0"/>
                                  </p:stCondLst>
                                  <p:iterate>
                                    <p:tmAbs val="0"/>
                                  </p:iterate>
                                  <p:childTnLst>
                                    <p:set>
                                      <p:cBhvr>
                                        <p:cTn id="69" fill="hold"/>
                                        <p:tgtEl>
                                          <p:spTgt spid="1679">
                                            <p:txEl>
                                              <p:pRg st="12" end="12"/>
                                            </p:txEl>
                                          </p:spTgt>
                                        </p:tgtEl>
                                        <p:attrNameLst>
                                          <p:attrName>style.visibility</p:attrName>
                                        </p:attrNameLst>
                                      </p:cBhvr>
                                      <p:to>
                                        <p:strVal val="visible"/>
                                      </p:to>
                                    </p:set>
                                    <p:animEffect transition="in" filter="fade">
                                      <p:cBhvr>
                                        <p:cTn id="70" dur="500"/>
                                        <p:tgtEl>
                                          <p:spTgt spid="1679">
                                            <p:txEl>
                                              <p:pRg st="12" end="12"/>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fill="hold" grpId="1" nodeType="clickEffect">
                                  <p:stCondLst>
                                    <p:cond delay="0"/>
                                  </p:stCondLst>
                                  <p:iterate>
                                    <p:tmAbs val="0"/>
                                  </p:iterate>
                                  <p:childTnLst>
                                    <p:set>
                                      <p:cBhvr>
                                        <p:cTn id="74" fill="hold"/>
                                        <p:tgtEl>
                                          <p:spTgt spid="1679">
                                            <p:txEl>
                                              <p:pRg st="13" end="13"/>
                                            </p:txEl>
                                          </p:spTgt>
                                        </p:tgtEl>
                                        <p:attrNameLst>
                                          <p:attrName>style.visibility</p:attrName>
                                        </p:attrNameLst>
                                      </p:cBhvr>
                                      <p:to>
                                        <p:strVal val="visible"/>
                                      </p:to>
                                    </p:set>
                                    <p:animEffect transition="in" filter="fade">
                                      <p:cBhvr>
                                        <p:cTn id="75" dur="500"/>
                                        <p:tgtEl>
                                          <p:spTgt spid="1679">
                                            <p:txEl>
                                              <p:pRg st="13" end="13"/>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fill="hold" grpId="1" nodeType="clickEffect">
                                  <p:stCondLst>
                                    <p:cond delay="0"/>
                                  </p:stCondLst>
                                  <p:iterate>
                                    <p:tmAbs val="0"/>
                                  </p:iterate>
                                  <p:childTnLst>
                                    <p:set>
                                      <p:cBhvr>
                                        <p:cTn id="79" fill="hold"/>
                                        <p:tgtEl>
                                          <p:spTgt spid="1679">
                                            <p:txEl>
                                              <p:pRg st="14" end="14"/>
                                            </p:txEl>
                                          </p:spTgt>
                                        </p:tgtEl>
                                        <p:attrNameLst>
                                          <p:attrName>style.visibility</p:attrName>
                                        </p:attrNameLst>
                                      </p:cBhvr>
                                      <p:to>
                                        <p:strVal val="visible"/>
                                      </p:to>
                                    </p:set>
                                    <p:animEffect transition="in" filter="fade">
                                      <p:cBhvr>
                                        <p:cTn id="80" dur="500"/>
                                        <p:tgtEl>
                                          <p:spTgt spid="1679">
                                            <p:txEl>
                                              <p:pRg st="14" end="14"/>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fill="hold" grpId="1" nodeType="clickEffect">
                                  <p:stCondLst>
                                    <p:cond delay="0"/>
                                  </p:stCondLst>
                                  <p:iterate>
                                    <p:tmAbs val="0"/>
                                  </p:iterate>
                                  <p:childTnLst>
                                    <p:set>
                                      <p:cBhvr>
                                        <p:cTn id="84" fill="hold"/>
                                        <p:tgtEl>
                                          <p:spTgt spid="1679">
                                            <p:txEl>
                                              <p:pRg st="15" end="15"/>
                                            </p:txEl>
                                          </p:spTgt>
                                        </p:tgtEl>
                                        <p:attrNameLst>
                                          <p:attrName>style.visibility</p:attrName>
                                        </p:attrNameLst>
                                      </p:cBhvr>
                                      <p:to>
                                        <p:strVal val="visible"/>
                                      </p:to>
                                    </p:set>
                                    <p:animEffect transition="in" filter="fade">
                                      <p:cBhvr>
                                        <p:cTn id="85" dur="500"/>
                                        <p:tgtEl>
                                          <p:spTgt spid="1679">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 grpId="1" build="p" bldLvl="5" animBg="1" advAuto="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85" name="Group 23"/>
          <p:cNvGrpSpPr/>
          <p:nvPr/>
        </p:nvGrpSpPr>
        <p:grpSpPr>
          <a:xfrm>
            <a:off x="55" y="-9422"/>
            <a:ext cx="12191477" cy="712721"/>
            <a:chOff x="0" y="0"/>
            <a:chExt cx="12191475" cy="712719"/>
          </a:xfrm>
        </p:grpSpPr>
        <p:sp>
          <p:nvSpPr>
            <p:cNvPr id="1681" name="object 2"/>
            <p:cNvSpPr/>
            <p:nvPr/>
          </p:nvSpPr>
          <p:spPr>
            <a:xfrm>
              <a:off x="0" y="0"/>
              <a:ext cx="3067015" cy="712720"/>
            </a:xfrm>
            <a:prstGeom prst="rect">
              <a:avLst/>
            </a:prstGeom>
            <a:solidFill>
              <a:srgbClr val="009EF3"/>
            </a:solidFill>
            <a:ln w="12700" cap="flat">
              <a:noFill/>
              <a:miter lim="400000"/>
            </a:ln>
            <a:effectLst/>
          </p:spPr>
          <p:txBody>
            <a:bodyPr wrap="square" lIns="45719" tIns="45719" rIns="45719" bIns="45719" numCol="1" anchor="t">
              <a:noAutofit/>
            </a:bodyPr>
            <a:lstStyle/>
            <a:p>
              <a:pPr>
                <a:defRPr sz="1100"/>
              </a:pPr>
              <a:endParaRPr/>
            </a:p>
          </p:txBody>
        </p:sp>
        <p:sp>
          <p:nvSpPr>
            <p:cNvPr id="1682" name="object 3"/>
            <p:cNvSpPr/>
            <p:nvPr/>
          </p:nvSpPr>
          <p:spPr>
            <a:xfrm>
              <a:off x="9139280" y="0"/>
              <a:ext cx="3052196" cy="712720"/>
            </a:xfrm>
            <a:prstGeom prst="rect">
              <a:avLst/>
            </a:prstGeom>
            <a:solidFill>
              <a:srgbClr val="FF8200"/>
            </a:solidFill>
            <a:ln w="12700" cap="flat">
              <a:noFill/>
              <a:miter lim="400000"/>
            </a:ln>
            <a:effectLst/>
          </p:spPr>
          <p:txBody>
            <a:bodyPr wrap="square" lIns="45719" tIns="45719" rIns="45719" bIns="45719" numCol="1" anchor="t">
              <a:noAutofit/>
            </a:bodyPr>
            <a:lstStyle/>
            <a:p>
              <a:pPr>
                <a:defRPr sz="1100"/>
              </a:pPr>
              <a:endParaRPr/>
            </a:p>
          </p:txBody>
        </p:sp>
        <p:sp>
          <p:nvSpPr>
            <p:cNvPr id="1683" name="object 2"/>
            <p:cNvSpPr/>
            <p:nvPr/>
          </p:nvSpPr>
          <p:spPr>
            <a:xfrm>
              <a:off x="3046426" y="0"/>
              <a:ext cx="3067016" cy="712720"/>
            </a:xfrm>
            <a:prstGeom prst="rect">
              <a:avLst/>
            </a:prstGeom>
            <a:solidFill>
              <a:srgbClr val="FFBF00"/>
            </a:solidFill>
            <a:ln w="12700" cap="flat">
              <a:noFill/>
              <a:miter lim="400000"/>
            </a:ln>
            <a:effectLst/>
          </p:spPr>
          <p:txBody>
            <a:bodyPr wrap="square" lIns="45719" tIns="45719" rIns="45719" bIns="45719" numCol="1" anchor="t">
              <a:noAutofit/>
            </a:bodyPr>
            <a:lstStyle/>
            <a:p>
              <a:pPr>
                <a:defRPr sz="1100"/>
              </a:pPr>
              <a:endParaRPr/>
            </a:p>
          </p:txBody>
        </p:sp>
        <p:sp>
          <p:nvSpPr>
            <p:cNvPr id="1684" name="object 2"/>
            <p:cNvSpPr/>
            <p:nvPr/>
          </p:nvSpPr>
          <p:spPr>
            <a:xfrm>
              <a:off x="6092853" y="0"/>
              <a:ext cx="3067016" cy="712720"/>
            </a:xfrm>
            <a:prstGeom prst="rect">
              <a:avLst/>
            </a:prstGeom>
            <a:solidFill>
              <a:srgbClr val="FFA100"/>
            </a:solidFill>
            <a:ln w="12700" cap="flat">
              <a:noFill/>
              <a:miter lim="400000"/>
            </a:ln>
            <a:effectLst/>
          </p:spPr>
          <p:txBody>
            <a:bodyPr wrap="square" lIns="45719" tIns="45719" rIns="45719" bIns="45719" numCol="1" anchor="t">
              <a:noAutofit/>
            </a:bodyPr>
            <a:lstStyle/>
            <a:p>
              <a:pPr>
                <a:defRPr sz="1100"/>
              </a:pPr>
              <a:endParaRPr/>
            </a:p>
          </p:txBody>
        </p:sp>
      </p:grpSp>
      <p:sp>
        <p:nvSpPr>
          <p:cNvPr id="1686" name="object 5"/>
          <p:cNvSpPr txBox="1"/>
          <p:nvPr/>
        </p:nvSpPr>
        <p:spPr>
          <a:xfrm>
            <a:off x="2891510" y="226533"/>
            <a:ext cx="3324750"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317635">
              <a:spcBef>
                <a:spcPts val="400"/>
              </a:spcBef>
              <a:defRPr sz="2000" spc="-6">
                <a:solidFill>
                  <a:srgbClr val="FFFFFF"/>
                </a:solidFill>
              </a:defRPr>
            </a:lvl1pPr>
          </a:lstStyle>
          <a:p>
            <a:r>
              <a:t>Trainer : Mr.Madhu Sundar</a:t>
            </a:r>
          </a:p>
        </p:txBody>
      </p:sp>
      <p:sp>
        <p:nvSpPr>
          <p:cNvPr id="1687" name="object 7"/>
          <p:cNvSpPr txBox="1"/>
          <p:nvPr/>
        </p:nvSpPr>
        <p:spPr>
          <a:xfrm>
            <a:off x="9874918" y="202740"/>
            <a:ext cx="1786143" cy="304801"/>
          </a:xfrm>
          <a:prstGeom prst="rect">
            <a:avLst/>
          </a:prstGeom>
          <a:ln w="12700">
            <a:miter lim="400000"/>
          </a:ln>
        </p:spPr>
        <p:txBody>
          <a:bodyPr lIns="0" tIns="0" rIns="0" bIns="0">
            <a:spAutoFit/>
          </a:bodyPr>
          <a:lstStyle/>
          <a:p>
            <a:pPr indent="8145">
              <a:defRPr sz="2000" spc="-9">
                <a:solidFill>
                  <a:srgbClr val="FFFFFF"/>
                </a:solidFill>
              </a:defRPr>
            </a:pPr>
            <a:endParaRPr/>
          </a:p>
        </p:txBody>
      </p:sp>
      <p:sp>
        <p:nvSpPr>
          <p:cNvPr id="1688" name="object 18"/>
          <p:cNvSpPr txBox="1"/>
          <p:nvPr/>
        </p:nvSpPr>
        <p:spPr>
          <a:xfrm>
            <a:off x="1558344" y="2401077"/>
            <a:ext cx="9028092" cy="749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gn="ctr">
              <a:defRPr sz="4800" spc="-3">
                <a:solidFill>
                  <a:srgbClr val="231F20"/>
                </a:solidFill>
              </a:defRPr>
            </a:lvl1pPr>
          </a:lstStyle>
          <a:p>
            <a:r>
              <a:t>Strings Class</a:t>
            </a:r>
          </a:p>
        </p:txBody>
      </p:sp>
      <p:grpSp>
        <p:nvGrpSpPr>
          <p:cNvPr id="1691" name="Group 12"/>
          <p:cNvGrpSpPr/>
          <p:nvPr/>
        </p:nvGrpSpPr>
        <p:grpSpPr>
          <a:xfrm>
            <a:off x="4154897" y="4505976"/>
            <a:ext cx="3917203" cy="2862073"/>
            <a:chOff x="0" y="0"/>
            <a:chExt cx="3917202" cy="2862071"/>
          </a:xfrm>
        </p:grpSpPr>
        <p:pic>
          <p:nvPicPr>
            <p:cNvPr id="1689" name="Picture 10" descr="Picture 10"/>
            <p:cNvPicPr>
              <a:picLocks noChangeAspect="1"/>
            </p:cNvPicPr>
            <p:nvPr/>
          </p:nvPicPr>
          <p:blipFill>
            <a:blip r:embed="rId2">
              <a:extLst/>
            </a:blip>
            <a:stretch>
              <a:fillRect/>
            </a:stretch>
          </p:blipFill>
          <p:spPr>
            <a:xfrm>
              <a:off x="63987" y="0"/>
              <a:ext cx="3830406" cy="1867621"/>
            </a:xfrm>
            <a:prstGeom prst="rect">
              <a:avLst/>
            </a:prstGeom>
            <a:ln w="12700" cap="flat">
              <a:noFill/>
              <a:miter lim="400000"/>
            </a:ln>
            <a:effectLst/>
          </p:spPr>
        </p:pic>
        <p:sp>
          <p:nvSpPr>
            <p:cNvPr id="1690" name="Rectangle 11"/>
            <p:cNvSpPr txBox="1"/>
            <p:nvPr/>
          </p:nvSpPr>
          <p:spPr>
            <a:xfrm>
              <a:off x="0" y="1635027"/>
              <a:ext cx="3917203" cy="12270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38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692" name="object 5"/>
          <p:cNvSpPr txBox="1"/>
          <p:nvPr/>
        </p:nvSpPr>
        <p:spPr>
          <a:xfrm>
            <a:off x="6175221" y="235558"/>
            <a:ext cx="3324750"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317635">
              <a:spcBef>
                <a:spcPts val="400"/>
              </a:spcBef>
              <a:defRPr sz="2000" spc="-6">
                <a:solidFill>
                  <a:srgbClr val="FFFFFF"/>
                </a:solidFill>
              </a:defRPr>
            </a:lvl1pPr>
          </a:lstStyle>
          <a:p>
            <a:r>
              <a:t>Subject : CORE JAVA</a:t>
            </a:r>
          </a:p>
        </p:txBody>
      </p:sp>
    </p:spTree>
  </p:cSld>
  <p:clrMapOvr>
    <a:masterClrMapping/>
  </p:clrMapOvr>
  <p:transition spd="me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96" name="Group 55"/>
          <p:cNvGrpSpPr/>
          <p:nvPr/>
        </p:nvGrpSpPr>
        <p:grpSpPr>
          <a:xfrm>
            <a:off x="0" y="0"/>
            <a:ext cx="3518859" cy="833730"/>
            <a:chOff x="0" y="0"/>
            <a:chExt cx="3518858" cy="833729"/>
          </a:xfrm>
        </p:grpSpPr>
        <p:sp>
          <p:nvSpPr>
            <p:cNvPr id="1694"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695"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697" name="object 22"/>
          <p:cNvSpPr txBox="1"/>
          <p:nvPr/>
        </p:nvSpPr>
        <p:spPr>
          <a:xfrm>
            <a:off x="0" y="27571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Strings</a:t>
            </a:r>
          </a:p>
        </p:txBody>
      </p:sp>
      <p:grpSp>
        <p:nvGrpSpPr>
          <p:cNvPr id="1700" name="Group 2"/>
          <p:cNvGrpSpPr/>
          <p:nvPr/>
        </p:nvGrpSpPr>
        <p:grpSpPr>
          <a:xfrm>
            <a:off x="10635092" y="5999069"/>
            <a:ext cx="1810867" cy="838732"/>
            <a:chOff x="0" y="0"/>
            <a:chExt cx="1810866" cy="838731"/>
          </a:xfrm>
        </p:grpSpPr>
        <p:pic>
          <p:nvPicPr>
            <p:cNvPr id="1698" name="Picture 18" descr="Picture 18"/>
            <p:cNvPicPr>
              <a:picLocks noChangeAspect="1"/>
            </p:cNvPicPr>
            <p:nvPr/>
          </p:nvPicPr>
          <p:blipFill>
            <a:blip r:embed="rId2">
              <a:extLst/>
            </a:blip>
            <a:stretch>
              <a:fillRect/>
            </a:stretch>
          </p:blipFill>
          <p:spPr>
            <a:xfrm>
              <a:off x="261807" y="0"/>
              <a:ext cx="1287250" cy="603235"/>
            </a:xfrm>
            <a:prstGeom prst="rect">
              <a:avLst/>
            </a:prstGeom>
            <a:ln w="12700" cap="flat">
              <a:noFill/>
              <a:miter lim="400000"/>
            </a:ln>
            <a:effectLst/>
          </p:spPr>
        </p:pic>
        <p:sp>
          <p:nvSpPr>
            <p:cNvPr id="1699"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701" name="object 11"/>
          <p:cNvSpPr txBox="1"/>
          <p:nvPr/>
        </p:nvSpPr>
        <p:spPr>
          <a:xfrm>
            <a:off x="427095" y="1140335"/>
            <a:ext cx="10932071" cy="157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500">
                <a:solidFill>
                  <a:srgbClr val="231F20"/>
                </a:solidFill>
              </a:defRPr>
            </a:pPr>
            <a:r>
              <a:t> String value is a group of characters which is written in the double quotes.</a:t>
            </a:r>
          </a:p>
          <a:p>
            <a:pPr marL="81851" indent="-73708">
              <a:buSzPct val="100000"/>
              <a:buChar char="•"/>
              <a:tabLst>
                <a:tab pos="76200" algn="l"/>
              </a:tabLst>
              <a:defRPr sz="2500">
                <a:solidFill>
                  <a:srgbClr val="231F20"/>
                </a:solidFill>
              </a:defRPr>
            </a:pPr>
            <a:r>
              <a:t> We can access the characters or perform any operations on the string only by  </a:t>
            </a:r>
          </a:p>
          <a:p>
            <a:pPr indent="8144">
              <a:tabLst>
                <a:tab pos="76200" algn="l"/>
              </a:tabLst>
              <a:defRPr sz="2500">
                <a:solidFill>
                  <a:srgbClr val="231F20"/>
                </a:solidFill>
              </a:defRPr>
            </a:pPr>
            <a:r>
              <a:t>   using the methods of String.</a:t>
            </a:r>
          </a:p>
          <a:p>
            <a:pPr marL="81851" indent="-73708">
              <a:buSzPct val="100000"/>
              <a:buChar char="•"/>
              <a:tabLst>
                <a:tab pos="76200" algn="l"/>
              </a:tabLst>
              <a:defRPr sz="2500">
                <a:solidFill>
                  <a:srgbClr val="231F20"/>
                </a:solidFill>
              </a:defRPr>
            </a:pPr>
            <a:r>
              <a:t> Internally String value is stored as a character Array by the JVM.</a:t>
            </a:r>
          </a:p>
        </p:txBody>
      </p:sp>
      <p:sp>
        <p:nvSpPr>
          <p:cNvPr id="1702" name="Rectangle 1"/>
          <p:cNvSpPr txBox="1"/>
          <p:nvPr/>
        </p:nvSpPr>
        <p:spPr>
          <a:xfrm>
            <a:off x="347091" y="3358322"/>
            <a:ext cx="3512380" cy="650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3600">
                <a:effectLst>
                  <a:outerShdw blurRad="38100" dist="19050" dir="2700000" rotWithShape="0">
                    <a:srgbClr val="000000">
                      <a:alpha val="40000"/>
                    </a:srgbClr>
                  </a:outerShdw>
                </a:effectLst>
              </a:defRPr>
            </a:lvl1pPr>
          </a:lstStyle>
          <a:p>
            <a:r>
              <a:t>String str = “hello”</a:t>
            </a:r>
          </a:p>
        </p:txBody>
      </p:sp>
      <p:graphicFrame>
        <p:nvGraphicFramePr>
          <p:cNvPr id="1703" name="Table 4"/>
          <p:cNvGraphicFramePr/>
          <p:nvPr/>
        </p:nvGraphicFramePr>
        <p:xfrm>
          <a:off x="6568224" y="3358322"/>
          <a:ext cx="5331856" cy="1970543"/>
        </p:xfrm>
        <a:graphic>
          <a:graphicData uri="http://schemas.openxmlformats.org/drawingml/2006/table">
            <a:tbl>
              <a:tblPr firstRow="1" bandRow="1">
                <a:tableStyleId>{4C3C2611-4C71-4FC5-86AE-919BDF0F9419}</a:tableStyleId>
              </a:tblPr>
              <a:tblGrid>
                <a:gridCol w="1066371">
                  <a:extLst>
                    <a:ext uri="{9D8B030D-6E8A-4147-A177-3AD203B41FA5}">
                      <a16:colId xmlns:a16="http://schemas.microsoft.com/office/drawing/2014/main" val="20000"/>
                    </a:ext>
                  </a:extLst>
                </a:gridCol>
                <a:gridCol w="1066371">
                  <a:extLst>
                    <a:ext uri="{9D8B030D-6E8A-4147-A177-3AD203B41FA5}">
                      <a16:colId xmlns:a16="http://schemas.microsoft.com/office/drawing/2014/main" val="20001"/>
                    </a:ext>
                  </a:extLst>
                </a:gridCol>
                <a:gridCol w="1066371">
                  <a:extLst>
                    <a:ext uri="{9D8B030D-6E8A-4147-A177-3AD203B41FA5}">
                      <a16:colId xmlns:a16="http://schemas.microsoft.com/office/drawing/2014/main" val="20002"/>
                    </a:ext>
                  </a:extLst>
                </a:gridCol>
                <a:gridCol w="1066371">
                  <a:extLst>
                    <a:ext uri="{9D8B030D-6E8A-4147-A177-3AD203B41FA5}">
                      <a16:colId xmlns:a16="http://schemas.microsoft.com/office/drawing/2014/main" val="20003"/>
                    </a:ext>
                  </a:extLst>
                </a:gridCol>
                <a:gridCol w="1066371">
                  <a:extLst>
                    <a:ext uri="{9D8B030D-6E8A-4147-A177-3AD203B41FA5}">
                      <a16:colId xmlns:a16="http://schemas.microsoft.com/office/drawing/2014/main" val="20004"/>
                    </a:ext>
                  </a:extLst>
                </a:gridCol>
              </a:tblGrid>
              <a:tr h="985270">
                <a:tc>
                  <a:txBody>
                    <a:bodyPr/>
                    <a:lstStyle/>
                    <a:p>
                      <a:pPr algn="ctr">
                        <a:defRPr sz="1800" b="0"/>
                      </a:pPr>
                      <a:r>
                        <a:rPr sz="4400" b="1">
                          <a:solidFill>
                            <a:srgbClr val="FFFFFF"/>
                          </a:solidFill>
                        </a:rPr>
                        <a:t>‘h’</a:t>
                      </a:r>
                    </a:p>
                  </a:txBody>
                  <a:tcPr marL="45720" marR="45720" horzOverflow="overflow">
                    <a:lnL w="12700">
                      <a:solidFill>
                        <a:srgbClr val="FFFFFF"/>
                      </a:solidFill>
                    </a:lnL>
                    <a:lnR w="12700">
                      <a:solidFill>
                        <a:srgbClr val="FFFFFF"/>
                      </a:solidFill>
                    </a:lnR>
                    <a:lnT w="12700">
                      <a:solidFill>
                        <a:srgbClr val="FFFFFF"/>
                      </a:solidFill>
                    </a:lnT>
                    <a:lnB w="38100">
                      <a:solidFill>
                        <a:srgbClr val="FFFFFF"/>
                      </a:solidFill>
                    </a:lnB>
                    <a:solidFill>
                      <a:schemeClr val="accent1"/>
                    </a:solidFill>
                  </a:tcPr>
                </a:tc>
                <a:tc>
                  <a:txBody>
                    <a:bodyPr/>
                    <a:lstStyle/>
                    <a:p>
                      <a:pPr algn="ctr">
                        <a:defRPr sz="1800" b="0"/>
                      </a:pPr>
                      <a:r>
                        <a:rPr sz="4400" b="1">
                          <a:solidFill>
                            <a:srgbClr val="FFFFFF"/>
                          </a:solidFill>
                        </a:rPr>
                        <a:t>‘e’</a:t>
                      </a:r>
                    </a:p>
                  </a:txBody>
                  <a:tcPr marL="45720" marR="45720" horzOverflow="overflow">
                    <a:lnL w="12700">
                      <a:solidFill>
                        <a:srgbClr val="FFFFFF"/>
                      </a:solidFill>
                    </a:lnL>
                    <a:lnR w="12700">
                      <a:solidFill>
                        <a:srgbClr val="FFFFFF"/>
                      </a:solidFill>
                    </a:lnR>
                    <a:lnT w="12700">
                      <a:solidFill>
                        <a:srgbClr val="FFFFFF"/>
                      </a:solidFill>
                    </a:lnT>
                    <a:lnB w="38100">
                      <a:solidFill>
                        <a:srgbClr val="FFFFFF"/>
                      </a:solidFill>
                    </a:lnB>
                    <a:solidFill>
                      <a:schemeClr val="accent1"/>
                    </a:solidFill>
                  </a:tcPr>
                </a:tc>
                <a:tc>
                  <a:txBody>
                    <a:bodyPr/>
                    <a:lstStyle/>
                    <a:p>
                      <a:pPr algn="ctr">
                        <a:defRPr sz="1800" b="0"/>
                      </a:pPr>
                      <a:r>
                        <a:rPr sz="4400" b="1">
                          <a:solidFill>
                            <a:srgbClr val="FFFFFF"/>
                          </a:solidFill>
                        </a:rPr>
                        <a:t>‘l’</a:t>
                      </a:r>
                    </a:p>
                  </a:txBody>
                  <a:tcPr marL="45720" marR="45720" horzOverflow="overflow">
                    <a:lnL w="12700">
                      <a:solidFill>
                        <a:srgbClr val="FFFFFF"/>
                      </a:solidFill>
                    </a:lnL>
                    <a:lnR w="12700">
                      <a:solidFill>
                        <a:srgbClr val="FFFFFF"/>
                      </a:solidFill>
                    </a:lnR>
                    <a:lnT w="12700">
                      <a:solidFill>
                        <a:srgbClr val="FFFFFF"/>
                      </a:solidFill>
                    </a:lnT>
                    <a:lnB w="38100">
                      <a:solidFill>
                        <a:srgbClr val="FFFFFF"/>
                      </a:solidFill>
                    </a:lnB>
                    <a:solidFill>
                      <a:schemeClr val="accent1"/>
                    </a:solidFill>
                  </a:tcPr>
                </a:tc>
                <a:tc>
                  <a:txBody>
                    <a:bodyPr/>
                    <a:lstStyle/>
                    <a:p>
                      <a:pPr algn="ctr">
                        <a:defRPr sz="1800" b="0"/>
                      </a:pPr>
                      <a:r>
                        <a:rPr sz="4400" b="1">
                          <a:solidFill>
                            <a:srgbClr val="FFFFFF"/>
                          </a:solidFill>
                        </a:rPr>
                        <a:t>‘l’</a:t>
                      </a:r>
                    </a:p>
                  </a:txBody>
                  <a:tcPr marL="45720" marR="45720" horzOverflow="overflow">
                    <a:lnL w="12700">
                      <a:solidFill>
                        <a:srgbClr val="FFFFFF"/>
                      </a:solidFill>
                    </a:lnL>
                    <a:lnR w="12700">
                      <a:solidFill>
                        <a:srgbClr val="FFFFFF"/>
                      </a:solidFill>
                    </a:lnR>
                    <a:lnT w="12700">
                      <a:solidFill>
                        <a:srgbClr val="FFFFFF"/>
                      </a:solidFill>
                    </a:lnT>
                    <a:lnB w="38100">
                      <a:solidFill>
                        <a:srgbClr val="FFFFFF"/>
                      </a:solidFill>
                    </a:lnB>
                    <a:solidFill>
                      <a:schemeClr val="accent1"/>
                    </a:solidFill>
                  </a:tcPr>
                </a:tc>
                <a:tc>
                  <a:txBody>
                    <a:bodyPr/>
                    <a:lstStyle/>
                    <a:p>
                      <a:pPr algn="ctr">
                        <a:defRPr sz="1800" b="0"/>
                      </a:pPr>
                      <a:r>
                        <a:rPr sz="4400" b="1">
                          <a:solidFill>
                            <a:srgbClr val="FFFFFF"/>
                          </a:solidFill>
                        </a:rPr>
                        <a:t>‘o’</a:t>
                      </a:r>
                    </a:p>
                  </a:txBody>
                  <a:tcPr marL="45720" marR="45720" horzOverflow="overflow">
                    <a:lnL w="12700">
                      <a:solidFill>
                        <a:srgbClr val="FFFFFF"/>
                      </a:solidFill>
                    </a:lnL>
                    <a:lnR w="12700">
                      <a:solidFill>
                        <a:srgbClr val="FFFFFF"/>
                      </a:solidFill>
                    </a:lnR>
                    <a:lnT w="12700">
                      <a:solidFill>
                        <a:srgbClr val="FFFFFF"/>
                      </a:solidFill>
                    </a:lnT>
                    <a:lnB w="38100">
                      <a:solidFill>
                        <a:srgbClr val="FFFFFF"/>
                      </a:solidFill>
                    </a:lnB>
                    <a:solidFill>
                      <a:schemeClr val="accent1"/>
                    </a:solidFill>
                  </a:tcPr>
                </a:tc>
                <a:extLst>
                  <a:ext uri="{0D108BD9-81ED-4DB2-BD59-A6C34878D82A}">
                    <a16:rowId xmlns:a16="http://schemas.microsoft.com/office/drawing/2014/main" val="10000"/>
                  </a:ext>
                </a:extLst>
              </a:tr>
              <a:tr h="985270">
                <a:tc>
                  <a:txBody>
                    <a:bodyPr/>
                    <a:lstStyle/>
                    <a:p>
                      <a:pPr algn="ctr">
                        <a:defRPr sz="1800"/>
                      </a:pPr>
                      <a:r>
                        <a:rPr sz="4400"/>
                        <a:t>0</a:t>
                      </a:r>
                    </a:p>
                  </a:txBody>
                  <a:tcPr marL="45720" marR="45720" horzOverflow="overflow">
                    <a:lnL w="12700">
                      <a:solidFill>
                        <a:srgbClr val="FFFFFF"/>
                      </a:solidFill>
                    </a:lnL>
                    <a:lnR w="12700">
                      <a:solidFill>
                        <a:srgbClr val="FFFFFF"/>
                      </a:solidFill>
                    </a:lnR>
                    <a:lnT w="38100">
                      <a:solidFill>
                        <a:srgbClr val="FFFFFF"/>
                      </a:solidFill>
                    </a:lnT>
                    <a:lnB w="12700">
                      <a:solidFill>
                        <a:srgbClr val="FFFFFF"/>
                      </a:solidFill>
                    </a:lnB>
                    <a:noFill/>
                  </a:tcPr>
                </a:tc>
                <a:tc>
                  <a:txBody>
                    <a:bodyPr/>
                    <a:lstStyle/>
                    <a:p>
                      <a:pPr algn="ctr">
                        <a:defRPr sz="1800"/>
                      </a:pPr>
                      <a:r>
                        <a:rPr sz="4400"/>
                        <a:t>1</a:t>
                      </a:r>
                    </a:p>
                  </a:txBody>
                  <a:tcPr marL="45720" marR="45720" horzOverflow="overflow">
                    <a:lnL w="12700">
                      <a:solidFill>
                        <a:srgbClr val="FFFFFF"/>
                      </a:solidFill>
                    </a:lnL>
                    <a:lnR w="12700">
                      <a:solidFill>
                        <a:srgbClr val="FFFFFF"/>
                      </a:solidFill>
                    </a:lnR>
                    <a:lnT w="38100">
                      <a:solidFill>
                        <a:srgbClr val="FFFFFF"/>
                      </a:solidFill>
                    </a:lnT>
                    <a:lnB w="12700">
                      <a:solidFill>
                        <a:srgbClr val="FFFFFF"/>
                      </a:solidFill>
                    </a:lnB>
                    <a:noFill/>
                  </a:tcPr>
                </a:tc>
                <a:tc>
                  <a:txBody>
                    <a:bodyPr/>
                    <a:lstStyle/>
                    <a:p>
                      <a:pPr algn="ctr">
                        <a:defRPr sz="1800"/>
                      </a:pPr>
                      <a:r>
                        <a:rPr sz="4400"/>
                        <a:t>2</a:t>
                      </a:r>
                    </a:p>
                  </a:txBody>
                  <a:tcPr marL="45720" marR="45720" horzOverflow="overflow">
                    <a:lnL w="12700">
                      <a:solidFill>
                        <a:srgbClr val="FFFFFF"/>
                      </a:solidFill>
                    </a:lnL>
                    <a:lnR w="12700">
                      <a:solidFill>
                        <a:srgbClr val="FFFFFF"/>
                      </a:solidFill>
                    </a:lnR>
                    <a:lnT w="38100">
                      <a:solidFill>
                        <a:srgbClr val="FFFFFF"/>
                      </a:solidFill>
                    </a:lnT>
                    <a:lnB w="12700">
                      <a:solidFill>
                        <a:srgbClr val="FFFFFF"/>
                      </a:solidFill>
                    </a:lnB>
                    <a:noFill/>
                  </a:tcPr>
                </a:tc>
                <a:tc>
                  <a:txBody>
                    <a:bodyPr/>
                    <a:lstStyle/>
                    <a:p>
                      <a:pPr algn="ctr">
                        <a:defRPr sz="1800"/>
                      </a:pPr>
                      <a:r>
                        <a:rPr sz="4400"/>
                        <a:t>3</a:t>
                      </a:r>
                    </a:p>
                  </a:txBody>
                  <a:tcPr marL="45720" marR="45720" horzOverflow="overflow">
                    <a:lnL w="12700">
                      <a:solidFill>
                        <a:srgbClr val="FFFFFF"/>
                      </a:solidFill>
                    </a:lnL>
                    <a:lnR w="12700">
                      <a:solidFill>
                        <a:srgbClr val="FFFFFF"/>
                      </a:solidFill>
                    </a:lnR>
                    <a:lnT w="38100">
                      <a:solidFill>
                        <a:srgbClr val="FFFFFF"/>
                      </a:solidFill>
                    </a:lnT>
                    <a:lnB w="12700">
                      <a:solidFill>
                        <a:srgbClr val="FFFFFF"/>
                      </a:solidFill>
                    </a:lnB>
                    <a:noFill/>
                  </a:tcPr>
                </a:tc>
                <a:tc>
                  <a:txBody>
                    <a:bodyPr/>
                    <a:lstStyle/>
                    <a:p>
                      <a:pPr algn="ctr">
                        <a:defRPr sz="1800"/>
                      </a:pPr>
                      <a:r>
                        <a:rPr sz="4400"/>
                        <a:t>4</a:t>
                      </a:r>
                    </a:p>
                  </a:txBody>
                  <a:tcPr marL="45720" marR="45720" horzOverflow="overflow">
                    <a:lnL w="12700">
                      <a:solidFill>
                        <a:srgbClr val="FFFFFF"/>
                      </a:solidFill>
                    </a:lnL>
                    <a:lnR w="12700">
                      <a:solidFill>
                        <a:srgbClr val="FFFFFF"/>
                      </a:solidFill>
                    </a:lnR>
                    <a:lnT w="38100">
                      <a:solidFill>
                        <a:srgbClr val="FFFFFF"/>
                      </a:solidFill>
                    </a:lnT>
                    <a:lnB w="12700">
                      <a:solidFill>
                        <a:srgbClr val="FFFFFF"/>
                      </a:solidFill>
                    </a:lnB>
                    <a:noFill/>
                  </a:tcPr>
                </a:tc>
                <a:extLst>
                  <a:ext uri="{0D108BD9-81ED-4DB2-BD59-A6C34878D82A}">
                    <a16:rowId xmlns:a16="http://schemas.microsoft.com/office/drawing/2014/main" val="10001"/>
                  </a:ext>
                </a:extLst>
              </a:tr>
            </a:tbl>
          </a:graphicData>
        </a:graphic>
      </p:graphicFrame>
      <p:sp>
        <p:nvSpPr>
          <p:cNvPr id="1704" name="Arrow: Right 4"/>
          <p:cNvSpPr/>
          <p:nvPr/>
        </p:nvSpPr>
        <p:spPr>
          <a:xfrm>
            <a:off x="4378280" y="3396284"/>
            <a:ext cx="1416677" cy="695460"/>
          </a:xfrm>
          <a:prstGeom prst="rightArrow">
            <a:avLst>
              <a:gd name="adj1" fmla="val 50000"/>
              <a:gd name="adj2" fmla="val 50000"/>
            </a:avLst>
          </a:prstGeom>
          <a:solidFill>
            <a:schemeClr val="accent1"/>
          </a:solidFill>
          <a:ln w="12700">
            <a:solidFill>
              <a:srgbClr val="32538F"/>
            </a:solidFill>
            <a:miter/>
          </a:ln>
        </p:spPr>
        <p:txBody>
          <a:bodyPr lIns="45719" rIns="45719" anchor="ctr"/>
          <a:lstStyle/>
          <a:p>
            <a:pPr algn="ctr">
              <a:defRPr>
                <a:solidFill>
                  <a:srgbClr val="FFFFFF"/>
                </a:solidFill>
              </a:defRPr>
            </a:pPr>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701"/>
                                        </p:tgtEl>
                                        <p:attrNameLst>
                                          <p:attrName>style.visibility</p:attrName>
                                        </p:attrNameLst>
                                      </p:cBhvr>
                                      <p:to>
                                        <p:strVal val="visible"/>
                                      </p:to>
                                    </p:set>
                                    <p:animEffect transition="in" filter="fade">
                                      <p:cBhvr>
                                        <p:cTn id="7" dur="500"/>
                                        <p:tgtEl>
                                          <p:spTgt spid="170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702"/>
                                        </p:tgtEl>
                                        <p:attrNameLst>
                                          <p:attrName>style.visibility</p:attrName>
                                        </p:attrNameLst>
                                      </p:cBhvr>
                                      <p:to>
                                        <p:strVal val="visible"/>
                                      </p:to>
                                    </p:set>
                                    <p:animEffect transition="in" filter="fade">
                                      <p:cBhvr>
                                        <p:cTn id="12" dur="500"/>
                                        <p:tgtEl>
                                          <p:spTgt spid="170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703"/>
                                        </p:tgtEl>
                                        <p:attrNameLst>
                                          <p:attrName>style.visibility</p:attrName>
                                        </p:attrNameLst>
                                      </p:cBhvr>
                                      <p:to>
                                        <p:strVal val="visible"/>
                                      </p:to>
                                    </p:set>
                                    <p:animEffect transition="in" filter="fade">
                                      <p:cBhvr>
                                        <p:cTn id="17" dur="500"/>
                                        <p:tgtEl>
                                          <p:spTgt spid="17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1" grpId="1" animBg="1" advAuto="0"/>
      <p:bldP spid="1702" grpId="2" animBg="1" advAuto="0"/>
      <p:bldP spid="1703" grpId="3" animBg="1" advAuto="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08" name="Group 55"/>
          <p:cNvGrpSpPr/>
          <p:nvPr/>
        </p:nvGrpSpPr>
        <p:grpSpPr>
          <a:xfrm>
            <a:off x="0" y="0"/>
            <a:ext cx="3518859" cy="833730"/>
            <a:chOff x="0" y="0"/>
            <a:chExt cx="3518858" cy="833729"/>
          </a:xfrm>
        </p:grpSpPr>
        <p:sp>
          <p:nvSpPr>
            <p:cNvPr id="1706"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707"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709" name="object 22"/>
          <p:cNvSpPr txBox="1"/>
          <p:nvPr/>
        </p:nvSpPr>
        <p:spPr>
          <a:xfrm>
            <a:off x="0" y="27571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Methods of String </a:t>
            </a:r>
          </a:p>
        </p:txBody>
      </p:sp>
      <p:grpSp>
        <p:nvGrpSpPr>
          <p:cNvPr id="1712" name="Group 2"/>
          <p:cNvGrpSpPr/>
          <p:nvPr/>
        </p:nvGrpSpPr>
        <p:grpSpPr>
          <a:xfrm>
            <a:off x="10635092" y="5999069"/>
            <a:ext cx="1810867" cy="838732"/>
            <a:chOff x="0" y="0"/>
            <a:chExt cx="1810866" cy="838731"/>
          </a:xfrm>
        </p:grpSpPr>
        <p:pic>
          <p:nvPicPr>
            <p:cNvPr id="1710" name="Picture 18" descr="Picture 18"/>
            <p:cNvPicPr>
              <a:picLocks noChangeAspect="1"/>
            </p:cNvPicPr>
            <p:nvPr/>
          </p:nvPicPr>
          <p:blipFill>
            <a:blip r:embed="rId2">
              <a:extLst/>
            </a:blip>
            <a:stretch>
              <a:fillRect/>
            </a:stretch>
          </p:blipFill>
          <p:spPr>
            <a:xfrm>
              <a:off x="261807" y="0"/>
              <a:ext cx="1287250" cy="603235"/>
            </a:xfrm>
            <a:prstGeom prst="rect">
              <a:avLst/>
            </a:prstGeom>
            <a:ln w="12700" cap="flat">
              <a:noFill/>
              <a:miter lim="400000"/>
            </a:ln>
            <a:effectLst/>
          </p:spPr>
        </p:pic>
        <p:sp>
          <p:nvSpPr>
            <p:cNvPr id="1711"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713" name="object 11"/>
          <p:cNvSpPr txBox="1"/>
          <p:nvPr/>
        </p:nvSpPr>
        <p:spPr>
          <a:xfrm>
            <a:off x="143760" y="842277"/>
            <a:ext cx="10932071" cy="4724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500">
                <a:solidFill>
                  <a:srgbClr val="231F20"/>
                </a:solidFill>
              </a:defRPr>
            </a:pPr>
            <a:r>
              <a:t>length() : It returns the count of number of characters present in the given String.</a:t>
            </a:r>
          </a:p>
          <a:p>
            <a:pPr marL="81851" indent="-73708">
              <a:buSzPct val="100000"/>
              <a:buChar char="•"/>
              <a:tabLst>
                <a:tab pos="76200" algn="l"/>
              </a:tabLst>
              <a:defRPr sz="2500">
                <a:solidFill>
                  <a:srgbClr val="231F20"/>
                </a:solidFill>
              </a:defRPr>
            </a:pPr>
            <a:endParaRPr/>
          </a:p>
          <a:p>
            <a:pPr marL="81851" indent="-73708">
              <a:buSzPct val="100000"/>
              <a:buChar char="•"/>
              <a:tabLst>
                <a:tab pos="76200" algn="l"/>
              </a:tabLst>
              <a:defRPr sz="2500">
                <a:solidFill>
                  <a:srgbClr val="231F20"/>
                </a:solidFill>
              </a:defRPr>
            </a:pPr>
            <a:r>
              <a:t>charAt(index)  : It returns the character at the given index from the given String.</a:t>
            </a:r>
          </a:p>
          <a:p>
            <a:pPr marL="81851" indent="-73708">
              <a:buSzPct val="100000"/>
              <a:buChar char="•"/>
              <a:tabLst>
                <a:tab pos="76200" algn="l"/>
              </a:tabLst>
              <a:defRPr sz="2500">
                <a:solidFill>
                  <a:srgbClr val="231F20"/>
                </a:solidFill>
              </a:defRPr>
            </a:pPr>
            <a:endParaRPr/>
          </a:p>
          <a:p>
            <a:pPr marL="81851" indent="-73708">
              <a:buSzPct val="100000"/>
              <a:buChar char="•"/>
              <a:tabLst>
                <a:tab pos="76200" algn="l"/>
              </a:tabLst>
              <a:defRPr sz="2500">
                <a:solidFill>
                  <a:srgbClr val="231F20"/>
                </a:solidFill>
              </a:defRPr>
            </a:pPr>
            <a:r>
              <a:t>indexOf(char)  : It returns the index of the given character from the given String. It returns -ve value if the character do not exist.</a:t>
            </a:r>
          </a:p>
          <a:p>
            <a:pPr marL="81851" indent="-73708">
              <a:buSzPct val="100000"/>
              <a:buChar char="•"/>
              <a:tabLst>
                <a:tab pos="76200" algn="l"/>
              </a:tabLst>
              <a:defRPr sz="2500">
                <a:solidFill>
                  <a:srgbClr val="231F20"/>
                </a:solidFill>
              </a:defRPr>
            </a:pPr>
            <a:endParaRPr/>
          </a:p>
          <a:p>
            <a:pPr marL="81851" indent="-73708">
              <a:buSzPct val="100000"/>
              <a:buChar char="•"/>
              <a:tabLst>
                <a:tab pos="76200" algn="l"/>
              </a:tabLst>
              <a:defRPr sz="2500">
                <a:solidFill>
                  <a:srgbClr val="231F20"/>
                </a:solidFill>
              </a:defRPr>
            </a:pPr>
            <a:r>
              <a:t>indexOf(char,startIndex)  : It returns the index of the given character</a:t>
            </a:r>
          </a:p>
          <a:p>
            <a:pPr indent="8144">
              <a:tabLst>
                <a:tab pos="76200" algn="l"/>
              </a:tabLst>
              <a:defRPr sz="2500">
                <a:solidFill>
                  <a:srgbClr val="231F20"/>
                </a:solidFill>
              </a:defRPr>
            </a:pPr>
            <a:r>
              <a:t>from the given String by starting the search from the given startIndex.   </a:t>
            </a:r>
          </a:p>
          <a:p>
            <a:pPr indent="8144">
              <a:tabLst>
                <a:tab pos="76200" algn="l"/>
              </a:tabLst>
              <a:defRPr sz="2500">
                <a:solidFill>
                  <a:srgbClr val="231F20"/>
                </a:solidFill>
              </a:defRPr>
            </a:pPr>
            <a:r>
              <a:t>      </a:t>
            </a:r>
          </a:p>
          <a:p>
            <a:pPr marL="81851" indent="-73708">
              <a:buSzPct val="100000"/>
              <a:buChar char="•"/>
              <a:tabLst>
                <a:tab pos="76200" algn="l"/>
              </a:tabLst>
              <a:defRPr sz="2500">
                <a:solidFill>
                  <a:srgbClr val="231F20"/>
                </a:solidFill>
              </a:defRPr>
            </a:pPr>
            <a:r>
              <a:t>equals(string) : It compares characters of given two strings and returns</a:t>
            </a:r>
          </a:p>
          <a:p>
            <a:pPr indent="8144">
              <a:tabLst>
                <a:tab pos="76200" algn="l"/>
              </a:tabLst>
              <a:defRPr sz="2500">
                <a:solidFill>
                  <a:srgbClr val="231F20"/>
                </a:solidFill>
              </a:defRPr>
            </a:pPr>
            <a:r>
              <a:t>true if they are exactly same else it returns false.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713"/>
                                        </p:tgtEl>
                                        <p:attrNameLst>
                                          <p:attrName>style.visibility</p:attrName>
                                        </p:attrNameLst>
                                      </p:cBhvr>
                                      <p:to>
                                        <p:strVal val="visible"/>
                                      </p:to>
                                    </p:set>
                                    <p:animEffect transition="in" filter="fade">
                                      <p:cBhvr>
                                        <p:cTn id="7" dur="500"/>
                                        <p:tgtEl>
                                          <p:spTgt spid="17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3" grpId="1"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2" name="Group 2"/>
          <p:cNvGrpSpPr/>
          <p:nvPr/>
        </p:nvGrpSpPr>
        <p:grpSpPr>
          <a:xfrm>
            <a:off x="10351756" y="5908442"/>
            <a:ext cx="1810867" cy="838732"/>
            <a:chOff x="0" y="0"/>
            <a:chExt cx="1810866" cy="838731"/>
          </a:xfrm>
        </p:grpSpPr>
        <p:pic>
          <p:nvPicPr>
            <p:cNvPr id="270" name="Picture 18" descr="Picture 18"/>
            <p:cNvPicPr>
              <a:picLocks noChangeAspect="1"/>
            </p:cNvPicPr>
            <p:nvPr/>
          </p:nvPicPr>
          <p:blipFill>
            <a:blip r:embed="rId2">
              <a:extLst/>
            </a:blip>
            <a:stretch>
              <a:fillRect/>
            </a:stretch>
          </p:blipFill>
          <p:spPr>
            <a:xfrm>
              <a:off x="261807" y="0"/>
              <a:ext cx="1287250" cy="603235"/>
            </a:xfrm>
            <a:prstGeom prst="rect">
              <a:avLst/>
            </a:prstGeom>
            <a:ln w="12700" cap="flat">
              <a:noFill/>
              <a:miter lim="400000"/>
            </a:ln>
            <a:effectLst/>
          </p:spPr>
        </p:pic>
        <p:sp>
          <p:nvSpPr>
            <p:cNvPr id="271"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grpSp>
        <p:nvGrpSpPr>
          <p:cNvPr id="275" name="Rectangle 27"/>
          <p:cNvGrpSpPr/>
          <p:nvPr/>
        </p:nvGrpSpPr>
        <p:grpSpPr>
          <a:xfrm>
            <a:off x="9269328" y="1898698"/>
            <a:ext cx="2228995" cy="1386841"/>
            <a:chOff x="0" y="0"/>
            <a:chExt cx="2228993" cy="1386839"/>
          </a:xfrm>
        </p:grpSpPr>
        <p:sp>
          <p:nvSpPr>
            <p:cNvPr id="273" name="Rectangle"/>
            <p:cNvSpPr/>
            <p:nvPr/>
          </p:nvSpPr>
          <p:spPr>
            <a:xfrm>
              <a:off x="0" y="59622"/>
              <a:ext cx="2228994" cy="1267596"/>
            </a:xfrm>
            <a:prstGeom prst="rect">
              <a:avLst/>
            </a:prstGeom>
            <a:gradFill flip="none" rotWithShape="1">
              <a:gsLst>
                <a:gs pos="0">
                  <a:schemeClr val="accent1">
                    <a:hueOff val="276587"/>
                    <a:satOff val="-4887"/>
                    <a:lumOff val="24576"/>
                  </a:schemeClr>
                </a:gs>
                <a:gs pos="50000">
                  <a:srgbClr val="98AAD9"/>
                </a:gs>
                <a:gs pos="100000">
                  <a:schemeClr val="accent1">
                    <a:hueOff val="258141"/>
                    <a:satOff val="-1314"/>
                    <a:lumOff val="16637"/>
                  </a:schemeClr>
                </a:gs>
              </a:gsLst>
              <a:lin ang="5400000" scaled="0"/>
            </a:gradFill>
            <a:ln w="6350" cap="flat">
              <a:solidFill>
                <a:schemeClr val="accent1"/>
              </a:solidFill>
              <a:prstDash val="solid"/>
              <a:miter lim="800000"/>
            </a:ln>
            <a:effectLst/>
          </p:spPr>
          <p:txBody>
            <a:bodyPr wrap="square" lIns="45719" tIns="45719" rIns="45719" bIns="45719" numCol="1" anchor="ctr">
              <a:noAutofit/>
            </a:bodyPr>
            <a:lstStyle/>
            <a:p>
              <a:pPr algn="ctr"/>
              <a:endParaRPr/>
            </a:p>
          </p:txBody>
        </p:sp>
        <p:sp>
          <p:nvSpPr>
            <p:cNvPr id="274" name="JVM…"/>
            <p:cNvSpPr txBox="1"/>
            <p:nvPr/>
          </p:nvSpPr>
          <p:spPr>
            <a:xfrm>
              <a:off x="48894" y="-1"/>
              <a:ext cx="2131206" cy="13868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pPr algn="ctr">
                <a:defRPr sz="4400" b="1"/>
              </a:pPr>
              <a:r>
                <a:t>JVM</a:t>
              </a:r>
            </a:p>
            <a:p>
              <a:pPr algn="ctr">
                <a:defRPr sz="2000" b="1"/>
              </a:pPr>
              <a:r>
                <a:t>Java Virtual Machine</a:t>
              </a:r>
            </a:p>
          </p:txBody>
        </p:sp>
      </p:grpSp>
      <p:grpSp>
        <p:nvGrpSpPr>
          <p:cNvPr id="278" name="Rectangle 30"/>
          <p:cNvGrpSpPr/>
          <p:nvPr/>
        </p:nvGrpSpPr>
        <p:grpSpPr>
          <a:xfrm>
            <a:off x="6456607" y="1101393"/>
            <a:ext cx="1738362" cy="2974022"/>
            <a:chOff x="0" y="0"/>
            <a:chExt cx="1738360" cy="2974020"/>
          </a:xfrm>
        </p:grpSpPr>
        <p:sp>
          <p:nvSpPr>
            <p:cNvPr id="276" name="Rectangle"/>
            <p:cNvSpPr/>
            <p:nvPr/>
          </p:nvSpPr>
          <p:spPr>
            <a:xfrm>
              <a:off x="0" y="0"/>
              <a:ext cx="1738361" cy="2974021"/>
            </a:xfrm>
            <a:prstGeom prst="rect">
              <a:avLst/>
            </a:prstGeom>
            <a:gradFill flip="none" rotWithShape="1">
              <a:gsLst>
                <a:gs pos="0">
                  <a:schemeClr val="accent5">
                    <a:hueOff val="198858"/>
                    <a:satOff val="-2084"/>
                    <a:lumOff val="20614"/>
                  </a:schemeClr>
                </a:gs>
                <a:gs pos="50000">
                  <a:srgbClr val="A1C1E5"/>
                </a:gs>
                <a:gs pos="100000">
                  <a:schemeClr val="accent5">
                    <a:hueOff val="173799"/>
                    <a:satOff val="1446"/>
                    <a:lumOff val="13545"/>
                  </a:schemeClr>
                </a:gs>
              </a:gsLst>
              <a:lin ang="5400000" scaled="0"/>
            </a:gradFill>
            <a:ln w="6350" cap="flat">
              <a:solidFill>
                <a:schemeClr val="accent5"/>
              </a:solidFill>
              <a:prstDash val="solid"/>
              <a:miter lim="800000"/>
            </a:ln>
            <a:effectLst/>
          </p:spPr>
          <p:txBody>
            <a:bodyPr wrap="square" lIns="45719" tIns="45719" rIns="45719" bIns="45719" numCol="1" anchor="ctr">
              <a:noAutofit/>
            </a:bodyPr>
            <a:lstStyle/>
            <a:p>
              <a:pPr algn="ctr"/>
              <a:endParaRPr/>
            </a:p>
          </p:txBody>
        </p:sp>
        <p:sp>
          <p:nvSpPr>
            <p:cNvPr id="277" name="Bytecode"/>
            <p:cNvSpPr txBox="1"/>
            <p:nvPr/>
          </p:nvSpPr>
          <p:spPr>
            <a:xfrm>
              <a:off x="48895" y="1219040"/>
              <a:ext cx="1640572" cy="5359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2800" b="1"/>
              </a:lvl1pPr>
            </a:lstStyle>
            <a:p>
              <a:r>
                <a:t>Bytecode</a:t>
              </a:r>
            </a:p>
          </p:txBody>
        </p:sp>
      </p:grpSp>
      <p:sp>
        <p:nvSpPr>
          <p:cNvPr id="295" name="Straight Arrow Connector 32"/>
          <p:cNvSpPr/>
          <p:nvPr/>
        </p:nvSpPr>
        <p:spPr>
          <a:xfrm>
            <a:off x="8198095" y="2589463"/>
            <a:ext cx="1068059" cy="129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28575">
            <a:solidFill>
              <a:srgbClr val="000000"/>
            </a:solidFill>
            <a:miter/>
            <a:tailEnd type="triangle"/>
          </a:ln>
        </p:spPr>
        <p:txBody>
          <a:bodyPr/>
          <a:lstStyle/>
          <a:p>
            <a:endParaRPr/>
          </a:p>
        </p:txBody>
      </p:sp>
      <p:grpSp>
        <p:nvGrpSpPr>
          <p:cNvPr id="282" name="Rectangle 46"/>
          <p:cNvGrpSpPr/>
          <p:nvPr/>
        </p:nvGrpSpPr>
        <p:grpSpPr>
          <a:xfrm>
            <a:off x="3100960" y="1958322"/>
            <a:ext cx="2228995" cy="1267596"/>
            <a:chOff x="0" y="0"/>
            <a:chExt cx="2228993" cy="1267595"/>
          </a:xfrm>
        </p:grpSpPr>
        <p:sp>
          <p:nvSpPr>
            <p:cNvPr id="280" name="Rectangle"/>
            <p:cNvSpPr/>
            <p:nvPr/>
          </p:nvSpPr>
          <p:spPr>
            <a:xfrm>
              <a:off x="0" y="-1"/>
              <a:ext cx="2228994" cy="1267597"/>
            </a:xfrm>
            <a:prstGeom prst="rect">
              <a:avLst/>
            </a:prstGeom>
            <a:gradFill flip="none" rotWithShape="1">
              <a:gsLst>
                <a:gs pos="0">
                  <a:schemeClr val="accent2">
                    <a:hueOff val="-368864"/>
                    <a:lumOff val="24249"/>
                  </a:schemeClr>
                </a:gs>
                <a:gs pos="50000">
                  <a:srgbClr val="F5B093"/>
                </a:gs>
                <a:gs pos="100000">
                  <a:schemeClr val="accent2">
                    <a:hueOff val="-353522"/>
                    <a:satOff val="5390"/>
                    <a:lumOff val="17469"/>
                  </a:schemeClr>
                </a:gs>
              </a:gsLst>
              <a:lin ang="5400000" scaled="0"/>
            </a:gradFill>
            <a:ln w="6350" cap="flat">
              <a:solidFill>
                <a:schemeClr val="accent2"/>
              </a:solidFill>
              <a:prstDash val="solid"/>
              <a:miter lim="800000"/>
            </a:ln>
            <a:effectLst/>
          </p:spPr>
          <p:txBody>
            <a:bodyPr wrap="square" lIns="45719" tIns="45719" rIns="45719" bIns="45719" numCol="1" anchor="ctr">
              <a:noAutofit/>
            </a:bodyPr>
            <a:lstStyle/>
            <a:p>
              <a:pPr algn="ctr"/>
              <a:endParaRPr/>
            </a:p>
          </p:txBody>
        </p:sp>
        <p:sp>
          <p:nvSpPr>
            <p:cNvPr id="281" name="Javac…"/>
            <p:cNvSpPr txBox="1"/>
            <p:nvPr/>
          </p:nvSpPr>
          <p:spPr>
            <a:xfrm>
              <a:off x="48895" y="143577"/>
              <a:ext cx="2131205" cy="9804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pPr algn="ctr">
                <a:defRPr sz="2800"/>
              </a:pPr>
              <a:r>
                <a:t>Javac</a:t>
              </a:r>
            </a:p>
            <a:p>
              <a:pPr algn="ctr">
                <a:defRPr sz="2800"/>
              </a:pPr>
              <a:r>
                <a:t>Java compiler</a:t>
              </a:r>
            </a:p>
          </p:txBody>
        </p:sp>
      </p:grpSp>
      <p:sp>
        <p:nvSpPr>
          <p:cNvPr id="296" name="Straight Arrow Connector 58"/>
          <p:cNvSpPr/>
          <p:nvPr/>
        </p:nvSpPr>
        <p:spPr>
          <a:xfrm>
            <a:off x="5332985" y="2589446"/>
            <a:ext cx="1120448" cy="133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28575">
            <a:solidFill>
              <a:srgbClr val="000000"/>
            </a:solidFill>
            <a:miter/>
            <a:tailEnd type="triangle"/>
          </a:ln>
        </p:spPr>
        <p:txBody>
          <a:bodyPr/>
          <a:lstStyle/>
          <a:p>
            <a:endParaRPr/>
          </a:p>
        </p:txBody>
      </p:sp>
      <p:grpSp>
        <p:nvGrpSpPr>
          <p:cNvPr id="286" name="Rectangle 74"/>
          <p:cNvGrpSpPr/>
          <p:nvPr/>
        </p:nvGrpSpPr>
        <p:grpSpPr>
          <a:xfrm>
            <a:off x="418264" y="869999"/>
            <a:ext cx="1738361" cy="3444241"/>
            <a:chOff x="0" y="0"/>
            <a:chExt cx="1738360" cy="3444240"/>
          </a:xfrm>
        </p:grpSpPr>
        <p:sp>
          <p:nvSpPr>
            <p:cNvPr id="284" name="Rectangle"/>
            <p:cNvSpPr/>
            <p:nvPr/>
          </p:nvSpPr>
          <p:spPr>
            <a:xfrm>
              <a:off x="0" y="235109"/>
              <a:ext cx="1738361" cy="2974022"/>
            </a:xfrm>
            <a:prstGeom prst="rect">
              <a:avLst/>
            </a:prstGeom>
            <a:gradFill flip="none" rotWithShape="1">
              <a:gsLst>
                <a:gs pos="0">
                  <a:srgbClr val="474747"/>
                </a:gs>
                <a:gs pos="50000">
                  <a:srgbClr val="000000"/>
                </a:gs>
                <a:gs pos="100000">
                  <a:srgbClr val="000000"/>
                </a:gs>
              </a:gsLst>
              <a:lin ang="5400000" scaled="0"/>
            </a:gradFill>
            <a:ln w="6350" cap="flat">
              <a:solidFill>
                <a:srgbClr val="000000"/>
              </a:solidFill>
              <a:prstDash val="solid"/>
              <a:miter lim="800000"/>
            </a:ln>
            <a:effectLst/>
          </p:spPr>
          <p:txBody>
            <a:bodyPr wrap="square" lIns="45719" tIns="45719" rIns="45719" bIns="45719" numCol="1" anchor="ctr">
              <a:noAutofit/>
            </a:bodyPr>
            <a:lstStyle/>
            <a:p>
              <a:pPr>
                <a:defRPr sz="3600">
                  <a:solidFill>
                    <a:srgbClr val="FFFFFF"/>
                  </a:solidFill>
                </a:defRPr>
              </a:pPr>
              <a:endParaRPr/>
            </a:p>
          </p:txBody>
        </p:sp>
        <p:sp>
          <p:nvSpPr>
            <p:cNvPr id="285" name="-------…"/>
            <p:cNvSpPr txBox="1"/>
            <p:nvPr/>
          </p:nvSpPr>
          <p:spPr>
            <a:xfrm>
              <a:off x="48894" y="-1"/>
              <a:ext cx="1640572" cy="34442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pPr>
                <a:defRPr sz="3600">
                  <a:solidFill>
                    <a:srgbClr val="FFFFFF"/>
                  </a:solidFill>
                </a:defRPr>
              </a:pPr>
              <a:r>
                <a:t>-------</a:t>
              </a:r>
            </a:p>
            <a:p>
              <a:pPr>
                <a:defRPr sz="3600">
                  <a:solidFill>
                    <a:srgbClr val="FFFFFF"/>
                  </a:solidFill>
                </a:defRPr>
              </a:pPr>
              <a:r>
                <a:t>----</a:t>
              </a:r>
            </a:p>
            <a:p>
              <a:pPr>
                <a:defRPr sz="3600">
                  <a:solidFill>
                    <a:srgbClr val="FFFFFF"/>
                  </a:solidFill>
                </a:defRPr>
              </a:pPr>
              <a:r>
                <a:t>-----</a:t>
              </a:r>
            </a:p>
            <a:p>
              <a:pPr>
                <a:defRPr sz="3600">
                  <a:solidFill>
                    <a:srgbClr val="FFFFFF"/>
                  </a:solidFill>
                </a:defRPr>
              </a:pPr>
              <a:r>
                <a:t>-----</a:t>
              </a:r>
            </a:p>
            <a:p>
              <a:pPr>
                <a:defRPr sz="3600">
                  <a:solidFill>
                    <a:srgbClr val="FFFFFF"/>
                  </a:solidFill>
                </a:defRPr>
              </a:pPr>
              <a:r>
                <a:t>---</a:t>
              </a:r>
            </a:p>
          </p:txBody>
        </p:sp>
      </p:grpSp>
      <p:sp>
        <p:nvSpPr>
          <p:cNvPr id="297" name="Straight Arrow Connector 9"/>
          <p:cNvSpPr/>
          <p:nvPr/>
        </p:nvSpPr>
        <p:spPr>
          <a:xfrm>
            <a:off x="2159751" y="2592119"/>
            <a:ext cx="938035" cy="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28575">
            <a:solidFill>
              <a:srgbClr val="000000"/>
            </a:solidFill>
            <a:miter/>
            <a:tailEnd type="triangle"/>
          </a:ln>
        </p:spPr>
        <p:txBody>
          <a:bodyPr/>
          <a:lstStyle/>
          <a:p>
            <a:endParaRPr/>
          </a:p>
        </p:txBody>
      </p:sp>
      <p:sp>
        <p:nvSpPr>
          <p:cNvPr id="288" name="TextBox 33"/>
          <p:cNvSpPr txBox="1"/>
          <p:nvPr/>
        </p:nvSpPr>
        <p:spPr>
          <a:xfrm>
            <a:off x="374646" y="4163478"/>
            <a:ext cx="2680596" cy="5359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indent="8144">
              <a:tabLst>
                <a:tab pos="76200" algn="l"/>
              </a:tabLst>
              <a:defRPr sz="2800" b="1">
                <a:solidFill>
                  <a:srgbClr val="231F20"/>
                </a:solidFill>
              </a:defRPr>
            </a:pPr>
            <a:r>
              <a:t>Demo.</a:t>
            </a:r>
            <a:r>
              <a:rPr>
                <a:solidFill>
                  <a:srgbClr val="FF0000"/>
                </a:solidFill>
              </a:rPr>
              <a:t>java</a:t>
            </a:r>
          </a:p>
        </p:txBody>
      </p:sp>
      <p:sp>
        <p:nvSpPr>
          <p:cNvPr id="289" name="TextBox 34"/>
          <p:cNvSpPr txBox="1"/>
          <p:nvPr/>
        </p:nvSpPr>
        <p:spPr>
          <a:xfrm>
            <a:off x="317001" y="4669742"/>
            <a:ext cx="2680596" cy="1488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indent="8144">
              <a:tabLst>
                <a:tab pos="76200" algn="l"/>
              </a:tabLst>
            </a:pPr>
            <a:r>
              <a:t>Create java program using</a:t>
            </a:r>
          </a:p>
          <a:p>
            <a:pPr indent="8144">
              <a:tabLst>
                <a:tab pos="76200" algn="l"/>
              </a:tabLst>
              <a:defRPr b="1"/>
            </a:pPr>
            <a:r>
              <a:t>Code Editors : </a:t>
            </a:r>
            <a:r>
              <a:rPr b="0"/>
              <a:t>Sublime text, Notepad++, Editplus etc..</a:t>
            </a:r>
          </a:p>
          <a:p>
            <a:pPr indent="8144">
              <a:tabLst>
                <a:tab pos="76200" algn="l"/>
              </a:tabLst>
              <a:defRPr b="1"/>
            </a:pPr>
            <a:r>
              <a:t>IDE: </a:t>
            </a:r>
            <a:r>
              <a:rPr b="0"/>
              <a:t>NetBeans, Eclipse , IntelliJ , Jcreator</a:t>
            </a:r>
          </a:p>
        </p:txBody>
      </p:sp>
      <p:sp>
        <p:nvSpPr>
          <p:cNvPr id="290" name="TextBox 35"/>
          <p:cNvSpPr txBox="1"/>
          <p:nvPr/>
        </p:nvSpPr>
        <p:spPr>
          <a:xfrm>
            <a:off x="3146679" y="3309110"/>
            <a:ext cx="2903600" cy="2885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indent="8144">
              <a:tabLst>
                <a:tab pos="76200" algn="l"/>
              </a:tabLst>
            </a:pPr>
            <a:r>
              <a:t>* Check the syntax of the  </a:t>
            </a:r>
          </a:p>
          <a:p>
            <a:pPr indent="8144">
              <a:tabLst>
                <a:tab pos="76200" algn="l"/>
              </a:tabLst>
            </a:pPr>
            <a:r>
              <a:t>   program.</a:t>
            </a:r>
          </a:p>
          <a:p>
            <a:pPr indent="8144">
              <a:tabLst>
                <a:tab pos="76200" algn="l"/>
              </a:tabLst>
            </a:pPr>
            <a:r>
              <a:t>  </a:t>
            </a:r>
            <a:r>
              <a:rPr>
                <a:solidFill>
                  <a:srgbClr val="FF0000"/>
                </a:solidFill>
              </a:rPr>
              <a:t>if</a:t>
            </a:r>
            <a:r>
              <a:t> syntax mistake</a:t>
            </a:r>
          </a:p>
          <a:p>
            <a:pPr indent="8144">
              <a:tabLst>
                <a:tab pos="76200" algn="l"/>
              </a:tabLst>
            </a:pPr>
            <a:r>
              <a:t>     </a:t>
            </a:r>
            <a:r>
              <a:rPr b="1"/>
              <a:t>throw Compile Time Error</a:t>
            </a:r>
          </a:p>
          <a:p>
            <a:pPr indent="8144">
              <a:tabLst>
                <a:tab pos="76200" algn="l"/>
              </a:tabLst>
            </a:pPr>
            <a:r>
              <a:t>  </a:t>
            </a:r>
            <a:r>
              <a:rPr>
                <a:solidFill>
                  <a:srgbClr val="FF0000"/>
                </a:solidFill>
              </a:rPr>
              <a:t>else</a:t>
            </a:r>
          </a:p>
          <a:p>
            <a:pPr indent="8144">
              <a:tabLst>
                <a:tab pos="76200" algn="l"/>
              </a:tabLst>
              <a:defRPr b="1"/>
            </a:pPr>
            <a:r>
              <a:t>    create convert java code to</a:t>
            </a:r>
          </a:p>
          <a:p>
            <a:pPr indent="8144">
              <a:tabLst>
                <a:tab pos="76200" algn="l"/>
              </a:tabLst>
              <a:defRPr b="1"/>
            </a:pPr>
            <a:r>
              <a:t>   bytecode and save it </a:t>
            </a:r>
            <a:r>
              <a:rPr>
                <a:solidFill>
                  <a:srgbClr val="C55A11"/>
                </a:solidFill>
              </a:rPr>
              <a:t>.class</a:t>
            </a:r>
          </a:p>
          <a:p>
            <a:pPr indent="8144">
              <a:tabLst>
                <a:tab pos="76200" algn="l"/>
              </a:tabLst>
              <a:defRPr b="1"/>
            </a:pPr>
            <a:r>
              <a:t>  file. </a:t>
            </a:r>
          </a:p>
          <a:p>
            <a:pPr indent="8144">
              <a:tabLst>
                <a:tab pos="76200" algn="l"/>
              </a:tabLst>
            </a:pPr>
            <a:r>
              <a:t> </a:t>
            </a:r>
          </a:p>
        </p:txBody>
      </p:sp>
      <p:sp>
        <p:nvSpPr>
          <p:cNvPr id="291" name="TextBox 38"/>
          <p:cNvSpPr txBox="1"/>
          <p:nvPr/>
        </p:nvSpPr>
        <p:spPr>
          <a:xfrm>
            <a:off x="6361176" y="4130702"/>
            <a:ext cx="1788075" cy="5359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indent="8144">
              <a:tabLst>
                <a:tab pos="76200" algn="l"/>
              </a:tabLst>
              <a:defRPr sz="2800" b="1">
                <a:solidFill>
                  <a:srgbClr val="231F20"/>
                </a:solidFill>
              </a:defRPr>
            </a:pPr>
            <a:r>
              <a:t>Demo.</a:t>
            </a:r>
            <a:r>
              <a:rPr>
                <a:solidFill>
                  <a:srgbClr val="C55A11"/>
                </a:solidFill>
              </a:rPr>
              <a:t>class</a:t>
            </a:r>
          </a:p>
        </p:txBody>
      </p:sp>
      <p:sp>
        <p:nvSpPr>
          <p:cNvPr id="292" name="TextBox 28"/>
          <p:cNvSpPr txBox="1"/>
          <p:nvPr/>
        </p:nvSpPr>
        <p:spPr>
          <a:xfrm>
            <a:off x="9161764" y="3350788"/>
            <a:ext cx="2903600" cy="2606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293894" indent="-285750">
              <a:buSzPct val="100000"/>
              <a:buFont typeface="Arial"/>
              <a:buChar char="•"/>
              <a:tabLst>
                <a:tab pos="76200" algn="l"/>
              </a:tabLst>
            </a:pPr>
            <a:r>
              <a:t>Read a line of code.</a:t>
            </a:r>
          </a:p>
          <a:p>
            <a:pPr marL="293894" indent="-285750">
              <a:buSzPct val="100000"/>
              <a:buFont typeface="Arial"/>
              <a:buChar char="•"/>
              <a:tabLst>
                <a:tab pos="76200" algn="l"/>
              </a:tabLst>
            </a:pPr>
            <a:r>
              <a:t>Understand a line of code</a:t>
            </a:r>
          </a:p>
          <a:p>
            <a:pPr marL="293894" indent="-285750">
              <a:buSzPct val="100000"/>
              <a:buFont typeface="Arial"/>
              <a:buChar char="•"/>
              <a:tabLst>
                <a:tab pos="76200" algn="l"/>
              </a:tabLst>
            </a:pPr>
            <a:r>
              <a:t>Execute a line of code</a:t>
            </a:r>
          </a:p>
          <a:p>
            <a:pPr indent="8144">
              <a:tabLst>
                <a:tab pos="76200" algn="l"/>
              </a:tabLst>
            </a:pPr>
            <a:r>
              <a:t>  </a:t>
            </a:r>
            <a:r>
              <a:rPr>
                <a:solidFill>
                  <a:srgbClr val="FF0000"/>
                </a:solidFill>
              </a:rPr>
              <a:t>if</a:t>
            </a:r>
            <a:r>
              <a:t> code is not understandable</a:t>
            </a:r>
          </a:p>
          <a:p>
            <a:pPr indent="8144">
              <a:tabLst>
                <a:tab pos="76200" algn="l"/>
              </a:tabLst>
            </a:pPr>
            <a:r>
              <a:t>     </a:t>
            </a:r>
            <a:r>
              <a:rPr b="1"/>
              <a:t>throw Run Time Error</a:t>
            </a:r>
          </a:p>
          <a:p>
            <a:pPr indent="8144">
              <a:tabLst>
                <a:tab pos="76200" algn="l"/>
              </a:tabLst>
              <a:defRPr b="1"/>
            </a:pPr>
            <a:r>
              <a:t>    or Exception</a:t>
            </a:r>
          </a:p>
          <a:p>
            <a:pPr indent="8144">
              <a:tabLst>
                <a:tab pos="76200" algn="l"/>
              </a:tabLst>
            </a:pPr>
            <a:r>
              <a:t>  </a:t>
            </a:r>
            <a:r>
              <a:rPr>
                <a:solidFill>
                  <a:srgbClr val="FF0000"/>
                </a:solidFill>
              </a:rPr>
              <a:t>else</a:t>
            </a:r>
          </a:p>
          <a:p>
            <a:pPr indent="8144">
              <a:tabLst>
                <a:tab pos="76200" algn="l"/>
              </a:tabLst>
              <a:defRPr b="1"/>
            </a:pPr>
            <a:r>
              <a:t>  execute the code</a:t>
            </a:r>
            <a:r>
              <a:rPr b="0"/>
              <a:t> </a:t>
            </a:r>
          </a:p>
        </p:txBody>
      </p:sp>
      <p:sp>
        <p:nvSpPr>
          <p:cNvPr id="293" name="Rectangle 31"/>
          <p:cNvSpPr/>
          <p:nvPr/>
        </p:nvSpPr>
        <p:spPr>
          <a:xfrm>
            <a:off x="2665927" y="309093"/>
            <a:ext cx="9445157" cy="3041694"/>
          </a:xfrm>
          <a:prstGeom prst="rect">
            <a:avLst/>
          </a:prstGeom>
          <a:ln w="12700">
            <a:solidFill>
              <a:srgbClr val="000000"/>
            </a:solidFill>
            <a:prstDash val="lgDashDotDot"/>
            <a:miter/>
          </a:ln>
        </p:spPr>
        <p:txBody>
          <a:bodyPr lIns="45719" rIns="45719" anchor="ctr"/>
          <a:lstStyle/>
          <a:p>
            <a:pPr algn="ctr"/>
            <a:endParaRPr/>
          </a:p>
        </p:txBody>
      </p:sp>
      <p:sp>
        <p:nvSpPr>
          <p:cNvPr id="294" name="Rectangle 36"/>
          <p:cNvSpPr txBox="1"/>
          <p:nvPr/>
        </p:nvSpPr>
        <p:spPr>
          <a:xfrm>
            <a:off x="4741008" y="251317"/>
            <a:ext cx="5028417" cy="650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3600">
                <a:effectLst>
                  <a:outerShdw blurRad="38100" dist="19050" dir="2700000" rotWithShape="0">
                    <a:srgbClr val="000000">
                      <a:alpha val="40000"/>
                    </a:srgbClr>
                  </a:outerShdw>
                </a:effectLst>
              </a:defRPr>
            </a:lvl1pPr>
          </a:lstStyle>
          <a:p>
            <a:r>
              <a:t>JDK(Java Development Kit)</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286"/>
                                        </p:tgtEl>
                                        <p:attrNameLst>
                                          <p:attrName>style.visibility</p:attrName>
                                        </p:attrNameLst>
                                      </p:cBhvr>
                                      <p:to>
                                        <p:strVal val="visible"/>
                                      </p:to>
                                    </p:set>
                                    <p:animEffect transition="in" filter="fade">
                                      <p:cBhvr>
                                        <p:cTn id="7" dur="500"/>
                                        <p:tgtEl>
                                          <p:spTgt spid="28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288"/>
                                        </p:tgtEl>
                                        <p:attrNameLst>
                                          <p:attrName>style.visibility</p:attrName>
                                        </p:attrNameLst>
                                      </p:cBhvr>
                                      <p:to>
                                        <p:strVal val="visible"/>
                                      </p:to>
                                    </p:set>
                                    <p:animEffect transition="in" filter="fade">
                                      <p:cBhvr>
                                        <p:cTn id="12" dur="500"/>
                                        <p:tgtEl>
                                          <p:spTgt spid="28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289"/>
                                        </p:tgtEl>
                                        <p:attrNameLst>
                                          <p:attrName>style.visibility</p:attrName>
                                        </p:attrNameLst>
                                      </p:cBhvr>
                                      <p:to>
                                        <p:strVal val="visible"/>
                                      </p:to>
                                    </p:set>
                                    <p:animEffect transition="in" filter="fade">
                                      <p:cBhvr>
                                        <p:cTn id="17" dur="500"/>
                                        <p:tgtEl>
                                          <p:spTgt spid="28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297"/>
                                        </p:tgtEl>
                                        <p:attrNameLst>
                                          <p:attrName>style.visibility</p:attrName>
                                        </p:attrNameLst>
                                      </p:cBhvr>
                                      <p:to>
                                        <p:strVal val="visible"/>
                                      </p:to>
                                    </p:set>
                                    <p:animEffect transition="in" filter="fade">
                                      <p:cBhvr>
                                        <p:cTn id="22" dur="500"/>
                                        <p:tgtEl>
                                          <p:spTgt spid="29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282"/>
                                        </p:tgtEl>
                                        <p:attrNameLst>
                                          <p:attrName>style.visibility</p:attrName>
                                        </p:attrNameLst>
                                      </p:cBhvr>
                                      <p:to>
                                        <p:strVal val="visible"/>
                                      </p:to>
                                    </p:set>
                                    <p:animEffect transition="in" filter="fade">
                                      <p:cBhvr>
                                        <p:cTn id="27" dur="500"/>
                                        <p:tgtEl>
                                          <p:spTgt spid="28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290"/>
                                        </p:tgtEl>
                                        <p:attrNameLst>
                                          <p:attrName>style.visibility</p:attrName>
                                        </p:attrNameLst>
                                      </p:cBhvr>
                                      <p:to>
                                        <p:strVal val="visible"/>
                                      </p:to>
                                    </p:set>
                                    <p:animEffect transition="in" filter="fade">
                                      <p:cBhvr>
                                        <p:cTn id="32" dur="500"/>
                                        <p:tgtEl>
                                          <p:spTgt spid="29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296"/>
                                        </p:tgtEl>
                                        <p:attrNameLst>
                                          <p:attrName>style.visibility</p:attrName>
                                        </p:attrNameLst>
                                      </p:cBhvr>
                                      <p:to>
                                        <p:strVal val="visible"/>
                                      </p:to>
                                    </p:set>
                                    <p:animEffect transition="in" filter="fade">
                                      <p:cBhvr>
                                        <p:cTn id="37" dur="500"/>
                                        <p:tgtEl>
                                          <p:spTgt spid="29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278"/>
                                        </p:tgtEl>
                                        <p:attrNameLst>
                                          <p:attrName>style.visibility</p:attrName>
                                        </p:attrNameLst>
                                      </p:cBhvr>
                                      <p:to>
                                        <p:strVal val="visible"/>
                                      </p:to>
                                    </p:set>
                                    <p:animEffect transition="in" filter="fade">
                                      <p:cBhvr>
                                        <p:cTn id="42" dur="500"/>
                                        <p:tgtEl>
                                          <p:spTgt spid="27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291"/>
                                        </p:tgtEl>
                                        <p:attrNameLst>
                                          <p:attrName>style.visibility</p:attrName>
                                        </p:attrNameLst>
                                      </p:cBhvr>
                                      <p:to>
                                        <p:strVal val="visible"/>
                                      </p:to>
                                    </p:set>
                                    <p:animEffect transition="in" filter="fade">
                                      <p:cBhvr>
                                        <p:cTn id="47" dur="500"/>
                                        <p:tgtEl>
                                          <p:spTgt spid="29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295"/>
                                        </p:tgtEl>
                                        <p:attrNameLst>
                                          <p:attrName>style.visibility</p:attrName>
                                        </p:attrNameLst>
                                      </p:cBhvr>
                                      <p:to>
                                        <p:strVal val="visible"/>
                                      </p:to>
                                    </p:set>
                                    <p:animEffect transition="in" filter="fade">
                                      <p:cBhvr>
                                        <p:cTn id="52" dur="500"/>
                                        <p:tgtEl>
                                          <p:spTgt spid="29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275"/>
                                        </p:tgtEl>
                                        <p:attrNameLst>
                                          <p:attrName>style.visibility</p:attrName>
                                        </p:attrNameLst>
                                      </p:cBhvr>
                                      <p:to>
                                        <p:strVal val="visible"/>
                                      </p:to>
                                    </p:set>
                                    <p:animEffect transition="in" filter="fade">
                                      <p:cBhvr>
                                        <p:cTn id="57" dur="500"/>
                                        <p:tgtEl>
                                          <p:spTgt spid="275"/>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292"/>
                                        </p:tgtEl>
                                        <p:attrNameLst>
                                          <p:attrName>style.visibility</p:attrName>
                                        </p:attrNameLst>
                                      </p:cBhvr>
                                      <p:to>
                                        <p:strVal val="visible"/>
                                      </p:to>
                                    </p:set>
                                    <p:animEffect transition="in" filter="fade">
                                      <p:cBhvr>
                                        <p:cTn id="62" dur="500"/>
                                        <p:tgtEl>
                                          <p:spTgt spid="29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293"/>
                                        </p:tgtEl>
                                        <p:attrNameLst>
                                          <p:attrName>style.visibility</p:attrName>
                                        </p:attrNameLst>
                                      </p:cBhvr>
                                      <p:to>
                                        <p:strVal val="visible"/>
                                      </p:to>
                                    </p:set>
                                    <p:animEffect transition="in" filter="fade">
                                      <p:cBhvr>
                                        <p:cTn id="67" dur="500"/>
                                        <p:tgtEl>
                                          <p:spTgt spid="293"/>
                                        </p:tgtEl>
                                      </p:cBhvr>
                                    </p:animEffect>
                                  </p:childTnLst>
                                </p:cTn>
                              </p:par>
                            </p:childTnLst>
                          </p:cTn>
                        </p:par>
                        <p:par>
                          <p:cTn id="68" fill="hold">
                            <p:stCondLst>
                              <p:cond delay="500"/>
                            </p:stCondLst>
                            <p:childTnLst>
                              <p:par>
                                <p:cTn id="69" presetID="10" presetClass="entr" fill="hold" grpId="14" nodeType="afterEffect">
                                  <p:stCondLst>
                                    <p:cond delay="0"/>
                                  </p:stCondLst>
                                  <p:iterate>
                                    <p:tmAbs val="0"/>
                                  </p:iterate>
                                  <p:childTnLst>
                                    <p:set>
                                      <p:cBhvr>
                                        <p:cTn id="70" fill="hold"/>
                                        <p:tgtEl>
                                          <p:spTgt spid="294"/>
                                        </p:tgtEl>
                                        <p:attrNameLst>
                                          <p:attrName>style.visibility</p:attrName>
                                        </p:attrNameLst>
                                      </p:cBhvr>
                                      <p:to>
                                        <p:strVal val="visible"/>
                                      </p:to>
                                    </p:set>
                                    <p:animEffect transition="in" filter="fade">
                                      <p:cBhvr>
                                        <p:cTn id="71" dur="500"/>
                                        <p:tgtEl>
                                          <p:spTgt spid="2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 grpId="11" animBg="1" advAuto="0"/>
      <p:bldP spid="278" grpId="8" animBg="1" advAuto="0"/>
      <p:bldP spid="295" grpId="10" animBg="1" advAuto="0"/>
      <p:bldP spid="282" grpId="5" animBg="1" advAuto="0"/>
      <p:bldP spid="296" grpId="7" animBg="1" advAuto="0"/>
      <p:bldP spid="286" grpId="1" animBg="1" advAuto="0"/>
      <p:bldP spid="297" grpId="4" animBg="1" advAuto="0"/>
      <p:bldP spid="288" grpId="2" animBg="1" advAuto="0"/>
      <p:bldP spid="289" grpId="3" animBg="1" advAuto="0"/>
      <p:bldP spid="290" grpId="6" animBg="1" advAuto="0"/>
      <p:bldP spid="291" grpId="9" animBg="1" advAuto="0"/>
      <p:bldP spid="292" grpId="12" animBg="1" advAuto="0"/>
      <p:bldP spid="293" grpId="13" animBg="1" advAuto="0"/>
      <p:bldP spid="294" grpId="14" animBg="1" advAuto="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17" name="Group 55"/>
          <p:cNvGrpSpPr/>
          <p:nvPr/>
        </p:nvGrpSpPr>
        <p:grpSpPr>
          <a:xfrm>
            <a:off x="0" y="0"/>
            <a:ext cx="3518859" cy="833730"/>
            <a:chOff x="0" y="0"/>
            <a:chExt cx="3518858" cy="833729"/>
          </a:xfrm>
        </p:grpSpPr>
        <p:sp>
          <p:nvSpPr>
            <p:cNvPr id="1715"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716"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718" name="object 22"/>
          <p:cNvSpPr txBox="1"/>
          <p:nvPr/>
        </p:nvSpPr>
        <p:spPr>
          <a:xfrm>
            <a:off x="0" y="27571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Methods of String </a:t>
            </a:r>
          </a:p>
        </p:txBody>
      </p:sp>
      <p:grpSp>
        <p:nvGrpSpPr>
          <p:cNvPr id="1721" name="Group 2"/>
          <p:cNvGrpSpPr/>
          <p:nvPr/>
        </p:nvGrpSpPr>
        <p:grpSpPr>
          <a:xfrm>
            <a:off x="10635092" y="5999069"/>
            <a:ext cx="1810867" cy="838732"/>
            <a:chOff x="0" y="0"/>
            <a:chExt cx="1810866" cy="838731"/>
          </a:xfrm>
        </p:grpSpPr>
        <p:pic>
          <p:nvPicPr>
            <p:cNvPr id="1719" name="Picture 18" descr="Picture 18"/>
            <p:cNvPicPr>
              <a:picLocks noChangeAspect="1"/>
            </p:cNvPicPr>
            <p:nvPr/>
          </p:nvPicPr>
          <p:blipFill>
            <a:blip r:embed="rId2">
              <a:extLst/>
            </a:blip>
            <a:stretch>
              <a:fillRect/>
            </a:stretch>
          </p:blipFill>
          <p:spPr>
            <a:xfrm>
              <a:off x="261807" y="0"/>
              <a:ext cx="1287250" cy="603235"/>
            </a:xfrm>
            <a:prstGeom prst="rect">
              <a:avLst/>
            </a:prstGeom>
            <a:ln w="12700" cap="flat">
              <a:noFill/>
              <a:miter lim="400000"/>
            </a:ln>
            <a:effectLst/>
          </p:spPr>
        </p:pic>
        <p:sp>
          <p:nvSpPr>
            <p:cNvPr id="1720"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722" name="object 11"/>
          <p:cNvSpPr txBox="1"/>
          <p:nvPr/>
        </p:nvSpPr>
        <p:spPr>
          <a:xfrm>
            <a:off x="221034" y="495275"/>
            <a:ext cx="10932071" cy="5118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8144">
              <a:tabLst>
                <a:tab pos="76200" algn="l"/>
              </a:tabLst>
              <a:defRPr sz="2500">
                <a:solidFill>
                  <a:srgbClr val="231F20"/>
                </a:solidFill>
              </a:defRPr>
            </a:pPr>
            <a:endParaRPr/>
          </a:p>
          <a:p>
            <a:pPr indent="8144">
              <a:tabLst>
                <a:tab pos="76200" algn="l"/>
              </a:tabLst>
              <a:defRPr sz="2500">
                <a:solidFill>
                  <a:srgbClr val="231F20"/>
                </a:solidFill>
              </a:defRPr>
            </a:pPr>
            <a:endParaRPr/>
          </a:p>
          <a:p>
            <a:pPr marL="81851" indent="-73708">
              <a:buSzPct val="100000"/>
              <a:buChar char="•"/>
              <a:tabLst>
                <a:tab pos="76200" algn="l"/>
              </a:tabLst>
              <a:defRPr sz="2500">
                <a:solidFill>
                  <a:srgbClr val="231F20"/>
                </a:solidFill>
              </a:defRPr>
            </a:pPr>
            <a:r>
              <a:t>equalsIgnoreCase(string) : It compares characters of given two strings by</a:t>
            </a:r>
          </a:p>
          <a:p>
            <a:pPr indent="8144">
              <a:tabLst>
                <a:tab pos="76200" algn="l"/>
              </a:tabLst>
              <a:defRPr sz="2500">
                <a:solidFill>
                  <a:srgbClr val="231F20"/>
                </a:solidFill>
              </a:defRPr>
            </a:pPr>
            <a:r>
              <a:t>igiorning the case and returns true if they are exactly same else it returns false.  </a:t>
            </a:r>
          </a:p>
          <a:p>
            <a:pPr indent="8144">
              <a:tabLst>
                <a:tab pos="76200" algn="l"/>
              </a:tabLst>
              <a:defRPr sz="2500">
                <a:solidFill>
                  <a:srgbClr val="231F20"/>
                </a:solidFill>
              </a:defRPr>
            </a:pPr>
            <a:r>
              <a:t>              </a:t>
            </a:r>
          </a:p>
          <a:p>
            <a:pPr marL="81851" indent="-73708">
              <a:buSzPct val="100000"/>
              <a:buChar char="•"/>
              <a:tabLst>
                <a:tab pos="76200" algn="l"/>
              </a:tabLst>
              <a:defRPr sz="2500">
                <a:solidFill>
                  <a:srgbClr val="231F20"/>
                </a:solidFill>
              </a:defRPr>
            </a:pPr>
            <a:r>
              <a:t>substring(start, no.of chras) : It creates a String from the given start index with given no. of characters and returns the String.</a:t>
            </a:r>
          </a:p>
          <a:p>
            <a:pPr marL="81851" indent="-73708">
              <a:buSzPct val="100000"/>
              <a:buChar char="•"/>
              <a:tabLst>
                <a:tab pos="76200" algn="l"/>
              </a:tabLst>
              <a:defRPr sz="2500">
                <a:solidFill>
                  <a:srgbClr val="231F20"/>
                </a:solidFill>
              </a:defRPr>
            </a:pPr>
            <a:endParaRPr/>
          </a:p>
          <a:p>
            <a:pPr marL="81851" indent="-73708">
              <a:buSzPct val="100000"/>
              <a:buChar char="•"/>
              <a:tabLst>
                <a:tab pos="76200" algn="l"/>
              </a:tabLst>
              <a:defRPr sz="2500" b="1">
                <a:solidFill>
                  <a:srgbClr val="231F20"/>
                </a:solidFill>
              </a:defRPr>
            </a:pPr>
            <a:r>
              <a:t>NOTE</a:t>
            </a:r>
          </a:p>
          <a:p>
            <a:pPr marL="81851" indent="-73708">
              <a:buSzPct val="100000"/>
              <a:buChar char="•"/>
              <a:tabLst>
                <a:tab pos="76200" algn="l"/>
              </a:tabLst>
              <a:defRPr sz="2500">
                <a:solidFill>
                  <a:srgbClr val="231F20"/>
                </a:solidFill>
              </a:defRPr>
            </a:pPr>
            <a:r>
              <a:t>length and length()</a:t>
            </a:r>
          </a:p>
          <a:p>
            <a:pPr marL="81851" indent="-73708">
              <a:buSzPct val="100000"/>
              <a:buChar char="•"/>
              <a:tabLst>
                <a:tab pos="76200" algn="l"/>
              </a:tabLst>
              <a:defRPr sz="2500">
                <a:solidFill>
                  <a:srgbClr val="231F20"/>
                </a:solidFill>
              </a:defRPr>
            </a:pPr>
            <a:endParaRPr/>
          </a:p>
          <a:p>
            <a:pPr marL="81851" indent="-73708">
              <a:buSzPct val="100000"/>
              <a:buChar char="•"/>
              <a:tabLst>
                <a:tab pos="76200" algn="l"/>
              </a:tabLst>
              <a:defRPr sz="2500">
                <a:solidFill>
                  <a:srgbClr val="231F20"/>
                </a:solidFill>
              </a:defRPr>
            </a:pPr>
            <a:r>
              <a:t>length   -&gt; variable used in array</a:t>
            </a:r>
          </a:p>
          <a:p>
            <a:pPr marL="81851" indent="-73708">
              <a:buSzPct val="100000"/>
              <a:buChar char="•"/>
              <a:tabLst>
                <a:tab pos="76200" algn="l"/>
              </a:tabLst>
              <a:defRPr sz="2500">
                <a:solidFill>
                  <a:srgbClr val="231F20"/>
                </a:solidFill>
              </a:defRPr>
            </a:pPr>
            <a:r>
              <a:t>length() -&gt; method of String</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722"/>
                                        </p:tgtEl>
                                        <p:attrNameLst>
                                          <p:attrName>style.visibility</p:attrName>
                                        </p:attrNameLst>
                                      </p:cBhvr>
                                      <p:to>
                                        <p:strVal val="visible"/>
                                      </p:to>
                                    </p:set>
                                    <p:animEffect transition="in" filter="fade">
                                      <p:cBhvr>
                                        <p:cTn id="7" dur="500"/>
                                        <p:tgtEl>
                                          <p:spTgt spid="17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2" grpId="1" animBg="1" advAuto="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26" name="Group 55"/>
          <p:cNvGrpSpPr/>
          <p:nvPr/>
        </p:nvGrpSpPr>
        <p:grpSpPr>
          <a:xfrm>
            <a:off x="0" y="0"/>
            <a:ext cx="3518859" cy="833730"/>
            <a:chOff x="0" y="0"/>
            <a:chExt cx="3518858" cy="833729"/>
          </a:xfrm>
        </p:grpSpPr>
        <p:sp>
          <p:nvSpPr>
            <p:cNvPr id="1724"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725"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727" name="object 22"/>
          <p:cNvSpPr txBox="1"/>
          <p:nvPr/>
        </p:nvSpPr>
        <p:spPr>
          <a:xfrm>
            <a:off x="0" y="27571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String Class</a:t>
            </a:r>
          </a:p>
        </p:txBody>
      </p:sp>
      <p:grpSp>
        <p:nvGrpSpPr>
          <p:cNvPr id="1730" name="Group 2"/>
          <p:cNvGrpSpPr/>
          <p:nvPr/>
        </p:nvGrpSpPr>
        <p:grpSpPr>
          <a:xfrm>
            <a:off x="10635092" y="5999069"/>
            <a:ext cx="1810867" cy="838732"/>
            <a:chOff x="0" y="0"/>
            <a:chExt cx="1810866" cy="838731"/>
          </a:xfrm>
        </p:grpSpPr>
        <p:pic>
          <p:nvPicPr>
            <p:cNvPr id="1728" name="Picture 18" descr="Picture 18"/>
            <p:cNvPicPr>
              <a:picLocks noChangeAspect="1"/>
            </p:cNvPicPr>
            <p:nvPr/>
          </p:nvPicPr>
          <p:blipFill>
            <a:blip r:embed="rId2">
              <a:extLst/>
            </a:blip>
            <a:stretch>
              <a:fillRect/>
            </a:stretch>
          </p:blipFill>
          <p:spPr>
            <a:xfrm>
              <a:off x="261807" y="0"/>
              <a:ext cx="1287250" cy="603235"/>
            </a:xfrm>
            <a:prstGeom prst="rect">
              <a:avLst/>
            </a:prstGeom>
            <a:ln w="12700" cap="flat">
              <a:noFill/>
              <a:miter lim="400000"/>
            </a:ln>
            <a:effectLst/>
          </p:spPr>
        </p:pic>
        <p:sp>
          <p:nvSpPr>
            <p:cNvPr id="1729"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731" name="object 11"/>
          <p:cNvSpPr txBox="1"/>
          <p:nvPr/>
        </p:nvSpPr>
        <p:spPr>
          <a:xfrm>
            <a:off x="101309" y="865747"/>
            <a:ext cx="13376301" cy="5156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defTabSz="457200">
              <a:defRPr sz="2400">
                <a:latin typeface="+mn-lt"/>
                <a:ea typeface="+mn-ea"/>
                <a:cs typeface="+mn-cs"/>
                <a:sym typeface="Helvetica"/>
              </a:defRPr>
            </a:pPr>
            <a:r>
              <a:t> String value is group of chars written within double quotes</a:t>
            </a:r>
          </a:p>
          <a:p>
            <a:pPr defTabSz="457200">
              <a:defRPr sz="2400">
                <a:latin typeface="+mn-lt"/>
                <a:ea typeface="+mn-ea"/>
                <a:cs typeface="+mn-cs"/>
                <a:sym typeface="Helvetica"/>
              </a:defRPr>
            </a:pPr>
            <a:endParaRPr/>
          </a:p>
          <a:p>
            <a:pPr defTabSz="457200">
              <a:defRPr sz="2400">
                <a:latin typeface="+mn-lt"/>
                <a:ea typeface="+mn-ea"/>
                <a:cs typeface="+mn-cs"/>
                <a:sym typeface="Helvetica"/>
              </a:defRPr>
            </a:pPr>
            <a:r>
              <a:t>* In java String is a class which is used to store group of</a:t>
            </a:r>
          </a:p>
          <a:p>
            <a:pPr defTabSz="457200">
              <a:defRPr sz="2400">
                <a:latin typeface="+mn-lt"/>
                <a:ea typeface="+mn-ea"/>
                <a:cs typeface="+mn-cs"/>
                <a:sym typeface="Helvetica"/>
              </a:defRPr>
            </a:pPr>
            <a:r>
              <a:t>  chars the String object.</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String class is immediate sub-class of Object class</a:t>
            </a:r>
          </a:p>
          <a:p>
            <a:pPr defTabSz="457200">
              <a:defRPr sz="2400">
                <a:latin typeface="+mn-lt"/>
                <a:ea typeface="+mn-ea"/>
                <a:cs typeface="+mn-cs"/>
                <a:sym typeface="Helvetica"/>
              </a:defRPr>
            </a:pPr>
            <a:endParaRPr/>
          </a:p>
          <a:p>
            <a:pPr defTabSz="457200">
              <a:defRPr sz="2400">
                <a:latin typeface="+mn-lt"/>
                <a:ea typeface="+mn-ea"/>
                <a:cs typeface="+mn-cs"/>
                <a:sym typeface="Helvetica"/>
              </a:defRPr>
            </a:pPr>
            <a:r>
              <a:t>* String class implements </a:t>
            </a:r>
            <a:r>
              <a:rPr u="sng"/>
              <a:t>Serializable</a:t>
            </a:r>
            <a:r>
              <a:t>, Comparable&lt;String&gt;, CharSequence interfaces</a:t>
            </a:r>
          </a:p>
          <a:p>
            <a:pPr defTabSz="457200">
              <a:defRPr sz="2400">
                <a:latin typeface="+mn-lt"/>
                <a:ea typeface="+mn-ea"/>
                <a:cs typeface="+mn-cs"/>
                <a:sym typeface="Helvetica"/>
              </a:defRPr>
            </a:pPr>
            <a:endParaRPr/>
          </a:p>
          <a:p>
            <a:pPr marL="240631" indent="-240631" defTabSz="457200">
              <a:buSzPct val="100000"/>
              <a:buChar char="*"/>
              <a:defRPr sz="2400">
                <a:latin typeface="+mn-lt"/>
                <a:ea typeface="+mn-ea"/>
                <a:cs typeface="+mn-cs"/>
                <a:sym typeface="Helvetica"/>
              </a:defRPr>
            </a:pPr>
            <a:r>
              <a:t>String class is final and it cannot be inherited.</a:t>
            </a:r>
          </a:p>
          <a:p>
            <a:pPr marL="240631" indent="-240631" defTabSz="457200">
              <a:buSzPct val="100000"/>
              <a:buChar char="*"/>
              <a:defRPr sz="2400">
                <a:latin typeface="+mn-lt"/>
                <a:ea typeface="+mn-ea"/>
                <a:cs typeface="+mn-cs"/>
                <a:sym typeface="Helvetica"/>
              </a:defRPr>
            </a:pPr>
            <a:endParaRPr/>
          </a:p>
          <a:p>
            <a:pPr marL="240631" indent="-240631" defTabSz="457200">
              <a:buSzPct val="100000"/>
              <a:buChar char="*"/>
              <a:defRPr sz="2400">
                <a:latin typeface="+mn-lt"/>
                <a:ea typeface="+mn-ea"/>
                <a:cs typeface="+mn-cs"/>
                <a:sym typeface="Helvetica"/>
              </a:defRPr>
            </a:pPr>
            <a:r>
              <a:t>hashCode() of Object class is </a:t>
            </a:r>
            <a:r>
              <a:rPr u="sng"/>
              <a:t>overriden</a:t>
            </a:r>
            <a:r>
              <a:t> in String class which returns an integer value that is generated based on </a:t>
            </a:r>
            <a:r>
              <a:rPr u="sng"/>
              <a:t>unicode</a:t>
            </a:r>
            <a:r>
              <a:t> values of every character present in given String</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731">
                                            <p:bg/>
                                          </p:spTgt>
                                        </p:tgtEl>
                                        <p:attrNameLst>
                                          <p:attrName>style.visibility</p:attrName>
                                        </p:attrNameLst>
                                      </p:cBhvr>
                                      <p:to>
                                        <p:strVal val="visible"/>
                                      </p:to>
                                    </p:set>
                                    <p:animEffect transition="in" filter="fade">
                                      <p:cBhvr>
                                        <p:cTn id="7" dur="500"/>
                                        <p:tgtEl>
                                          <p:spTgt spid="1731">
                                            <p:bg/>
                                          </p:spTgt>
                                        </p:tgtEl>
                                      </p:cBhvr>
                                    </p:animEffect>
                                  </p:childTnLst>
                                </p:cTn>
                              </p:par>
                              <p:par>
                                <p:cTn id="8" presetID="10" presetClass="entr" presetSubtype="0" fill="hold" grpId="1" nodeType="withEffect">
                                  <p:stCondLst>
                                    <p:cond delay="0"/>
                                  </p:stCondLst>
                                  <p:iterate>
                                    <p:tmAbs val="0"/>
                                  </p:iterate>
                                  <p:childTnLst>
                                    <p:set>
                                      <p:cBhvr>
                                        <p:cTn id="9" fill="hold"/>
                                        <p:tgtEl>
                                          <p:spTgt spid="1731">
                                            <p:txEl>
                                              <p:pRg st="0" end="0"/>
                                            </p:txEl>
                                          </p:spTgt>
                                        </p:tgtEl>
                                        <p:attrNameLst>
                                          <p:attrName>style.visibility</p:attrName>
                                        </p:attrNameLst>
                                      </p:cBhvr>
                                      <p:to>
                                        <p:strVal val="visible"/>
                                      </p:to>
                                    </p:set>
                                    <p:animEffect transition="in" filter="fade">
                                      <p:cBhvr>
                                        <p:cTn id="10" dur="500"/>
                                        <p:tgtEl>
                                          <p:spTgt spid="1731">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grpId="1" nodeType="clickEffect">
                                  <p:stCondLst>
                                    <p:cond delay="0"/>
                                  </p:stCondLst>
                                  <p:iterate>
                                    <p:tmAbs val="0"/>
                                  </p:iterate>
                                  <p:childTnLst>
                                    <p:set>
                                      <p:cBhvr>
                                        <p:cTn id="14" fill="hold"/>
                                        <p:tgtEl>
                                          <p:spTgt spid="1731">
                                            <p:txEl>
                                              <p:pRg st="1" end="1"/>
                                            </p:txEl>
                                          </p:spTgt>
                                        </p:tgtEl>
                                        <p:attrNameLst>
                                          <p:attrName>style.visibility</p:attrName>
                                        </p:attrNameLst>
                                      </p:cBhvr>
                                      <p:to>
                                        <p:strVal val="visible"/>
                                      </p:to>
                                    </p:set>
                                    <p:animEffect transition="in" filter="fade">
                                      <p:cBhvr>
                                        <p:cTn id="15" dur="500"/>
                                        <p:tgtEl>
                                          <p:spTgt spid="1731">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fill="hold" grpId="1" nodeType="clickEffect">
                                  <p:stCondLst>
                                    <p:cond delay="0"/>
                                  </p:stCondLst>
                                  <p:iterate>
                                    <p:tmAbs val="0"/>
                                  </p:iterate>
                                  <p:childTnLst>
                                    <p:set>
                                      <p:cBhvr>
                                        <p:cTn id="19" fill="hold"/>
                                        <p:tgtEl>
                                          <p:spTgt spid="1731">
                                            <p:txEl>
                                              <p:pRg st="2" end="2"/>
                                            </p:txEl>
                                          </p:spTgt>
                                        </p:tgtEl>
                                        <p:attrNameLst>
                                          <p:attrName>style.visibility</p:attrName>
                                        </p:attrNameLst>
                                      </p:cBhvr>
                                      <p:to>
                                        <p:strVal val="visible"/>
                                      </p:to>
                                    </p:set>
                                    <p:animEffect transition="in" filter="fade">
                                      <p:cBhvr>
                                        <p:cTn id="20" dur="500"/>
                                        <p:tgtEl>
                                          <p:spTgt spid="1731">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fill="hold" grpId="1" nodeType="clickEffect">
                                  <p:stCondLst>
                                    <p:cond delay="0"/>
                                  </p:stCondLst>
                                  <p:iterate>
                                    <p:tmAbs val="0"/>
                                  </p:iterate>
                                  <p:childTnLst>
                                    <p:set>
                                      <p:cBhvr>
                                        <p:cTn id="24" fill="hold"/>
                                        <p:tgtEl>
                                          <p:spTgt spid="1731">
                                            <p:txEl>
                                              <p:pRg st="3" end="3"/>
                                            </p:txEl>
                                          </p:spTgt>
                                        </p:tgtEl>
                                        <p:attrNameLst>
                                          <p:attrName>style.visibility</p:attrName>
                                        </p:attrNameLst>
                                      </p:cBhvr>
                                      <p:to>
                                        <p:strVal val="visible"/>
                                      </p:to>
                                    </p:set>
                                    <p:animEffect transition="in" filter="fade">
                                      <p:cBhvr>
                                        <p:cTn id="25" dur="500"/>
                                        <p:tgtEl>
                                          <p:spTgt spid="1731">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fill="hold" grpId="1" nodeType="clickEffect">
                                  <p:stCondLst>
                                    <p:cond delay="0"/>
                                  </p:stCondLst>
                                  <p:iterate>
                                    <p:tmAbs val="0"/>
                                  </p:iterate>
                                  <p:childTnLst>
                                    <p:set>
                                      <p:cBhvr>
                                        <p:cTn id="29" fill="hold"/>
                                        <p:tgtEl>
                                          <p:spTgt spid="1731">
                                            <p:txEl>
                                              <p:pRg st="4" end="4"/>
                                            </p:txEl>
                                          </p:spTgt>
                                        </p:tgtEl>
                                        <p:attrNameLst>
                                          <p:attrName>style.visibility</p:attrName>
                                        </p:attrNameLst>
                                      </p:cBhvr>
                                      <p:to>
                                        <p:strVal val="visible"/>
                                      </p:to>
                                    </p:set>
                                    <p:animEffect transition="in" filter="fade">
                                      <p:cBhvr>
                                        <p:cTn id="30" dur="500"/>
                                        <p:tgtEl>
                                          <p:spTgt spid="1731">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fill="hold" grpId="1" nodeType="clickEffect">
                                  <p:stCondLst>
                                    <p:cond delay="0"/>
                                  </p:stCondLst>
                                  <p:iterate>
                                    <p:tmAbs val="0"/>
                                  </p:iterate>
                                  <p:childTnLst>
                                    <p:set>
                                      <p:cBhvr>
                                        <p:cTn id="34" fill="hold"/>
                                        <p:tgtEl>
                                          <p:spTgt spid="1731">
                                            <p:txEl>
                                              <p:pRg st="5" end="5"/>
                                            </p:txEl>
                                          </p:spTgt>
                                        </p:tgtEl>
                                        <p:attrNameLst>
                                          <p:attrName>style.visibility</p:attrName>
                                        </p:attrNameLst>
                                      </p:cBhvr>
                                      <p:to>
                                        <p:strVal val="visible"/>
                                      </p:to>
                                    </p:set>
                                    <p:animEffect transition="in" filter="fade">
                                      <p:cBhvr>
                                        <p:cTn id="35" dur="500"/>
                                        <p:tgtEl>
                                          <p:spTgt spid="1731">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fill="hold" grpId="1" nodeType="clickEffect">
                                  <p:stCondLst>
                                    <p:cond delay="0"/>
                                  </p:stCondLst>
                                  <p:iterate>
                                    <p:tmAbs val="0"/>
                                  </p:iterate>
                                  <p:childTnLst>
                                    <p:set>
                                      <p:cBhvr>
                                        <p:cTn id="39" fill="hold"/>
                                        <p:tgtEl>
                                          <p:spTgt spid="1731">
                                            <p:txEl>
                                              <p:pRg st="6" end="6"/>
                                            </p:txEl>
                                          </p:spTgt>
                                        </p:tgtEl>
                                        <p:attrNameLst>
                                          <p:attrName>style.visibility</p:attrName>
                                        </p:attrNameLst>
                                      </p:cBhvr>
                                      <p:to>
                                        <p:strVal val="visible"/>
                                      </p:to>
                                    </p:set>
                                    <p:animEffect transition="in" filter="fade">
                                      <p:cBhvr>
                                        <p:cTn id="40" dur="500"/>
                                        <p:tgtEl>
                                          <p:spTgt spid="1731">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fill="hold" grpId="1" nodeType="clickEffect">
                                  <p:stCondLst>
                                    <p:cond delay="0"/>
                                  </p:stCondLst>
                                  <p:iterate>
                                    <p:tmAbs val="0"/>
                                  </p:iterate>
                                  <p:childTnLst>
                                    <p:set>
                                      <p:cBhvr>
                                        <p:cTn id="44" fill="hold"/>
                                        <p:tgtEl>
                                          <p:spTgt spid="1731">
                                            <p:txEl>
                                              <p:pRg st="7" end="7"/>
                                            </p:txEl>
                                          </p:spTgt>
                                        </p:tgtEl>
                                        <p:attrNameLst>
                                          <p:attrName>style.visibility</p:attrName>
                                        </p:attrNameLst>
                                      </p:cBhvr>
                                      <p:to>
                                        <p:strVal val="visible"/>
                                      </p:to>
                                    </p:set>
                                    <p:animEffect transition="in" filter="fade">
                                      <p:cBhvr>
                                        <p:cTn id="45" dur="500"/>
                                        <p:tgtEl>
                                          <p:spTgt spid="1731">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fill="hold" grpId="1" nodeType="clickEffect">
                                  <p:stCondLst>
                                    <p:cond delay="0"/>
                                  </p:stCondLst>
                                  <p:iterate>
                                    <p:tmAbs val="0"/>
                                  </p:iterate>
                                  <p:childTnLst>
                                    <p:set>
                                      <p:cBhvr>
                                        <p:cTn id="49" fill="hold"/>
                                        <p:tgtEl>
                                          <p:spTgt spid="1731">
                                            <p:txEl>
                                              <p:pRg st="8" end="8"/>
                                            </p:txEl>
                                          </p:spTgt>
                                        </p:tgtEl>
                                        <p:attrNameLst>
                                          <p:attrName>style.visibility</p:attrName>
                                        </p:attrNameLst>
                                      </p:cBhvr>
                                      <p:to>
                                        <p:strVal val="visible"/>
                                      </p:to>
                                    </p:set>
                                    <p:animEffect transition="in" filter="fade">
                                      <p:cBhvr>
                                        <p:cTn id="50" dur="500"/>
                                        <p:tgtEl>
                                          <p:spTgt spid="1731">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fill="hold" grpId="1" nodeType="clickEffect">
                                  <p:stCondLst>
                                    <p:cond delay="0"/>
                                  </p:stCondLst>
                                  <p:iterate>
                                    <p:tmAbs val="0"/>
                                  </p:iterate>
                                  <p:childTnLst>
                                    <p:set>
                                      <p:cBhvr>
                                        <p:cTn id="54" fill="hold"/>
                                        <p:tgtEl>
                                          <p:spTgt spid="1731">
                                            <p:txEl>
                                              <p:pRg st="9" end="9"/>
                                            </p:txEl>
                                          </p:spTgt>
                                        </p:tgtEl>
                                        <p:attrNameLst>
                                          <p:attrName>style.visibility</p:attrName>
                                        </p:attrNameLst>
                                      </p:cBhvr>
                                      <p:to>
                                        <p:strVal val="visible"/>
                                      </p:to>
                                    </p:set>
                                    <p:animEffect transition="in" filter="fade">
                                      <p:cBhvr>
                                        <p:cTn id="55" dur="500"/>
                                        <p:tgtEl>
                                          <p:spTgt spid="1731">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fill="hold" grpId="1" nodeType="clickEffect">
                                  <p:stCondLst>
                                    <p:cond delay="0"/>
                                  </p:stCondLst>
                                  <p:iterate>
                                    <p:tmAbs val="0"/>
                                  </p:iterate>
                                  <p:childTnLst>
                                    <p:set>
                                      <p:cBhvr>
                                        <p:cTn id="59" fill="hold"/>
                                        <p:tgtEl>
                                          <p:spTgt spid="1731">
                                            <p:txEl>
                                              <p:pRg st="10" end="10"/>
                                            </p:txEl>
                                          </p:spTgt>
                                        </p:tgtEl>
                                        <p:attrNameLst>
                                          <p:attrName>style.visibility</p:attrName>
                                        </p:attrNameLst>
                                      </p:cBhvr>
                                      <p:to>
                                        <p:strVal val="visible"/>
                                      </p:to>
                                    </p:set>
                                    <p:animEffect transition="in" filter="fade">
                                      <p:cBhvr>
                                        <p:cTn id="60" dur="500"/>
                                        <p:tgtEl>
                                          <p:spTgt spid="1731">
                                            <p:txEl>
                                              <p:pRg st="10" end="1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fill="hold" grpId="1" nodeType="clickEffect">
                                  <p:stCondLst>
                                    <p:cond delay="0"/>
                                  </p:stCondLst>
                                  <p:iterate>
                                    <p:tmAbs val="0"/>
                                  </p:iterate>
                                  <p:childTnLst>
                                    <p:set>
                                      <p:cBhvr>
                                        <p:cTn id="64" fill="hold"/>
                                        <p:tgtEl>
                                          <p:spTgt spid="1731">
                                            <p:txEl>
                                              <p:pRg st="11" end="11"/>
                                            </p:txEl>
                                          </p:spTgt>
                                        </p:tgtEl>
                                        <p:attrNameLst>
                                          <p:attrName>style.visibility</p:attrName>
                                        </p:attrNameLst>
                                      </p:cBhvr>
                                      <p:to>
                                        <p:strVal val="visible"/>
                                      </p:to>
                                    </p:set>
                                    <p:animEffect transition="in" filter="fade">
                                      <p:cBhvr>
                                        <p:cTn id="65" dur="500"/>
                                        <p:tgtEl>
                                          <p:spTgt spid="1731">
                                            <p:txEl>
                                              <p:pRg st="11" end="1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fill="hold" grpId="1" nodeType="clickEffect">
                                  <p:stCondLst>
                                    <p:cond delay="0"/>
                                  </p:stCondLst>
                                  <p:iterate>
                                    <p:tmAbs val="0"/>
                                  </p:iterate>
                                  <p:childTnLst>
                                    <p:set>
                                      <p:cBhvr>
                                        <p:cTn id="69" fill="hold"/>
                                        <p:tgtEl>
                                          <p:spTgt spid="1731">
                                            <p:txEl>
                                              <p:pRg st="12" end="12"/>
                                            </p:txEl>
                                          </p:spTgt>
                                        </p:tgtEl>
                                        <p:attrNameLst>
                                          <p:attrName>style.visibility</p:attrName>
                                        </p:attrNameLst>
                                      </p:cBhvr>
                                      <p:to>
                                        <p:strVal val="visible"/>
                                      </p:to>
                                    </p:set>
                                    <p:animEffect transition="in" filter="fade">
                                      <p:cBhvr>
                                        <p:cTn id="70" dur="500"/>
                                        <p:tgtEl>
                                          <p:spTgt spid="173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1" grpId="1" build="p" bldLvl="5" animBg="1" advAuto="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35" name="Group 55"/>
          <p:cNvGrpSpPr/>
          <p:nvPr/>
        </p:nvGrpSpPr>
        <p:grpSpPr>
          <a:xfrm>
            <a:off x="0" y="0"/>
            <a:ext cx="3518859" cy="833730"/>
            <a:chOff x="0" y="0"/>
            <a:chExt cx="3518858" cy="833729"/>
          </a:xfrm>
        </p:grpSpPr>
        <p:sp>
          <p:nvSpPr>
            <p:cNvPr id="1733"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734"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736" name="object 22"/>
          <p:cNvSpPr txBox="1"/>
          <p:nvPr/>
        </p:nvSpPr>
        <p:spPr>
          <a:xfrm>
            <a:off x="0" y="27571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String Class</a:t>
            </a:r>
          </a:p>
        </p:txBody>
      </p:sp>
      <p:grpSp>
        <p:nvGrpSpPr>
          <p:cNvPr id="1739" name="Group 2"/>
          <p:cNvGrpSpPr/>
          <p:nvPr/>
        </p:nvGrpSpPr>
        <p:grpSpPr>
          <a:xfrm>
            <a:off x="10635092" y="5999069"/>
            <a:ext cx="1810867" cy="838732"/>
            <a:chOff x="0" y="0"/>
            <a:chExt cx="1810866" cy="838731"/>
          </a:xfrm>
        </p:grpSpPr>
        <p:pic>
          <p:nvPicPr>
            <p:cNvPr id="1737" name="Picture 18" descr="Picture 18"/>
            <p:cNvPicPr>
              <a:picLocks noChangeAspect="1"/>
            </p:cNvPicPr>
            <p:nvPr/>
          </p:nvPicPr>
          <p:blipFill>
            <a:blip r:embed="rId2">
              <a:extLst/>
            </a:blip>
            <a:stretch>
              <a:fillRect/>
            </a:stretch>
          </p:blipFill>
          <p:spPr>
            <a:xfrm>
              <a:off x="261807" y="0"/>
              <a:ext cx="1287250" cy="603235"/>
            </a:xfrm>
            <a:prstGeom prst="rect">
              <a:avLst/>
            </a:prstGeom>
            <a:ln w="12700" cap="flat">
              <a:noFill/>
              <a:miter lim="400000"/>
            </a:ln>
            <a:effectLst/>
          </p:spPr>
        </p:pic>
        <p:sp>
          <p:nvSpPr>
            <p:cNvPr id="1738"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740" name="object 11"/>
          <p:cNvSpPr txBox="1"/>
          <p:nvPr/>
        </p:nvSpPr>
        <p:spPr>
          <a:xfrm>
            <a:off x="101309" y="865747"/>
            <a:ext cx="13376301" cy="4787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defTabSz="457200">
              <a:defRPr sz="2400">
                <a:latin typeface="+mn-lt"/>
                <a:ea typeface="+mn-ea"/>
                <a:cs typeface="+mn-cs"/>
                <a:sym typeface="Helvetica"/>
              </a:defRPr>
            </a:pPr>
            <a:r>
              <a:t>* toString() of Object class is </a:t>
            </a:r>
            <a:r>
              <a:rPr u="sng"/>
              <a:t>overriden</a:t>
            </a:r>
            <a:r>
              <a:t> in String class</a:t>
            </a:r>
          </a:p>
          <a:p>
            <a:pPr defTabSz="457200">
              <a:defRPr sz="2400">
                <a:latin typeface="+mn-lt"/>
                <a:ea typeface="+mn-ea"/>
                <a:cs typeface="+mn-cs"/>
                <a:sym typeface="Helvetica"/>
              </a:defRPr>
            </a:pPr>
            <a:r>
              <a:t>  which returns the string value present in given string</a:t>
            </a:r>
          </a:p>
          <a:p>
            <a:pPr defTabSz="457200">
              <a:defRPr sz="2400">
                <a:latin typeface="+mn-lt"/>
                <a:ea typeface="+mn-ea"/>
                <a:cs typeface="+mn-cs"/>
                <a:sym typeface="Helvetica"/>
              </a:defRPr>
            </a:pPr>
            <a:r>
              <a:t>  object.</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equals() of Object class is </a:t>
            </a:r>
            <a:r>
              <a:rPr u="sng"/>
              <a:t>overriden</a:t>
            </a:r>
            <a:r>
              <a:t> in String class</a:t>
            </a:r>
          </a:p>
          <a:p>
            <a:pPr defTabSz="457200">
              <a:defRPr sz="2400">
                <a:latin typeface="+mn-lt"/>
                <a:ea typeface="+mn-ea"/>
                <a:cs typeface="+mn-cs"/>
                <a:sym typeface="Helvetica"/>
              </a:defRPr>
            </a:pPr>
            <a:r>
              <a:t>  which compares characters present in given 2 strings</a:t>
            </a:r>
          </a:p>
          <a:p>
            <a:pPr defTabSz="457200">
              <a:defRPr sz="2400">
                <a:latin typeface="+mn-lt"/>
                <a:ea typeface="+mn-ea"/>
                <a:cs typeface="+mn-cs"/>
                <a:sym typeface="Helvetica"/>
              </a:defRPr>
            </a:pPr>
            <a:r>
              <a:t>  and returns true if they are same else returns false</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String objects are created in special memory area called string pool in heap </a:t>
            </a:r>
            <a:r>
              <a:rPr u="sng"/>
              <a:t>areaa</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The String pool consist of two parts </a:t>
            </a:r>
          </a:p>
          <a:p>
            <a:pPr defTabSz="457200">
              <a:defRPr sz="2400">
                <a:latin typeface="+mn-lt"/>
                <a:ea typeface="+mn-ea"/>
                <a:cs typeface="+mn-cs"/>
                <a:sym typeface="Helvetica"/>
              </a:defRPr>
            </a:pPr>
            <a:r>
              <a:t>  1.Constant pool</a:t>
            </a:r>
          </a:p>
          <a:p>
            <a:pPr defTabSz="457200">
              <a:defRPr sz="2400">
                <a:latin typeface="+mn-lt"/>
                <a:ea typeface="+mn-ea"/>
                <a:cs typeface="+mn-cs"/>
                <a:sym typeface="Helvetica"/>
              </a:defRPr>
            </a:pPr>
            <a:r>
              <a:t>  2.Non-constant pool</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740">
                                            <p:bg/>
                                          </p:spTgt>
                                        </p:tgtEl>
                                        <p:attrNameLst>
                                          <p:attrName>style.visibility</p:attrName>
                                        </p:attrNameLst>
                                      </p:cBhvr>
                                      <p:to>
                                        <p:strVal val="visible"/>
                                      </p:to>
                                    </p:set>
                                    <p:animEffect transition="in" filter="fade">
                                      <p:cBhvr>
                                        <p:cTn id="7" dur="500"/>
                                        <p:tgtEl>
                                          <p:spTgt spid="1740">
                                            <p:bg/>
                                          </p:spTgt>
                                        </p:tgtEl>
                                      </p:cBhvr>
                                    </p:animEffect>
                                  </p:childTnLst>
                                </p:cTn>
                              </p:par>
                              <p:par>
                                <p:cTn id="8" presetID="10" presetClass="entr" presetSubtype="0" fill="hold" grpId="1" nodeType="withEffect">
                                  <p:stCondLst>
                                    <p:cond delay="0"/>
                                  </p:stCondLst>
                                  <p:iterate>
                                    <p:tmAbs val="0"/>
                                  </p:iterate>
                                  <p:childTnLst>
                                    <p:set>
                                      <p:cBhvr>
                                        <p:cTn id="9" fill="hold"/>
                                        <p:tgtEl>
                                          <p:spTgt spid="1740">
                                            <p:txEl>
                                              <p:pRg st="0" end="0"/>
                                            </p:txEl>
                                          </p:spTgt>
                                        </p:tgtEl>
                                        <p:attrNameLst>
                                          <p:attrName>style.visibility</p:attrName>
                                        </p:attrNameLst>
                                      </p:cBhvr>
                                      <p:to>
                                        <p:strVal val="visible"/>
                                      </p:to>
                                    </p:set>
                                    <p:animEffect transition="in" filter="fade">
                                      <p:cBhvr>
                                        <p:cTn id="10" dur="500"/>
                                        <p:tgtEl>
                                          <p:spTgt spid="1740">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grpId="1" nodeType="clickEffect">
                                  <p:stCondLst>
                                    <p:cond delay="0"/>
                                  </p:stCondLst>
                                  <p:iterate>
                                    <p:tmAbs val="0"/>
                                  </p:iterate>
                                  <p:childTnLst>
                                    <p:set>
                                      <p:cBhvr>
                                        <p:cTn id="14" fill="hold"/>
                                        <p:tgtEl>
                                          <p:spTgt spid="1740">
                                            <p:txEl>
                                              <p:pRg st="1" end="1"/>
                                            </p:txEl>
                                          </p:spTgt>
                                        </p:tgtEl>
                                        <p:attrNameLst>
                                          <p:attrName>style.visibility</p:attrName>
                                        </p:attrNameLst>
                                      </p:cBhvr>
                                      <p:to>
                                        <p:strVal val="visible"/>
                                      </p:to>
                                    </p:set>
                                    <p:animEffect transition="in" filter="fade">
                                      <p:cBhvr>
                                        <p:cTn id="15" dur="500"/>
                                        <p:tgtEl>
                                          <p:spTgt spid="1740">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fill="hold" grpId="1" nodeType="clickEffect">
                                  <p:stCondLst>
                                    <p:cond delay="0"/>
                                  </p:stCondLst>
                                  <p:iterate>
                                    <p:tmAbs val="0"/>
                                  </p:iterate>
                                  <p:childTnLst>
                                    <p:set>
                                      <p:cBhvr>
                                        <p:cTn id="19" fill="hold"/>
                                        <p:tgtEl>
                                          <p:spTgt spid="1740">
                                            <p:txEl>
                                              <p:pRg st="2" end="2"/>
                                            </p:txEl>
                                          </p:spTgt>
                                        </p:tgtEl>
                                        <p:attrNameLst>
                                          <p:attrName>style.visibility</p:attrName>
                                        </p:attrNameLst>
                                      </p:cBhvr>
                                      <p:to>
                                        <p:strVal val="visible"/>
                                      </p:to>
                                    </p:set>
                                    <p:animEffect transition="in" filter="fade">
                                      <p:cBhvr>
                                        <p:cTn id="20" dur="500"/>
                                        <p:tgtEl>
                                          <p:spTgt spid="1740">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fill="hold" grpId="1" nodeType="clickEffect">
                                  <p:stCondLst>
                                    <p:cond delay="0"/>
                                  </p:stCondLst>
                                  <p:iterate>
                                    <p:tmAbs val="0"/>
                                  </p:iterate>
                                  <p:childTnLst>
                                    <p:set>
                                      <p:cBhvr>
                                        <p:cTn id="24" fill="hold"/>
                                        <p:tgtEl>
                                          <p:spTgt spid="1740">
                                            <p:txEl>
                                              <p:pRg st="3" end="3"/>
                                            </p:txEl>
                                          </p:spTgt>
                                        </p:tgtEl>
                                        <p:attrNameLst>
                                          <p:attrName>style.visibility</p:attrName>
                                        </p:attrNameLst>
                                      </p:cBhvr>
                                      <p:to>
                                        <p:strVal val="visible"/>
                                      </p:to>
                                    </p:set>
                                    <p:animEffect transition="in" filter="fade">
                                      <p:cBhvr>
                                        <p:cTn id="25" dur="500"/>
                                        <p:tgtEl>
                                          <p:spTgt spid="1740">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fill="hold" grpId="1" nodeType="clickEffect">
                                  <p:stCondLst>
                                    <p:cond delay="0"/>
                                  </p:stCondLst>
                                  <p:iterate>
                                    <p:tmAbs val="0"/>
                                  </p:iterate>
                                  <p:childTnLst>
                                    <p:set>
                                      <p:cBhvr>
                                        <p:cTn id="29" fill="hold"/>
                                        <p:tgtEl>
                                          <p:spTgt spid="1740">
                                            <p:txEl>
                                              <p:pRg st="4" end="4"/>
                                            </p:txEl>
                                          </p:spTgt>
                                        </p:tgtEl>
                                        <p:attrNameLst>
                                          <p:attrName>style.visibility</p:attrName>
                                        </p:attrNameLst>
                                      </p:cBhvr>
                                      <p:to>
                                        <p:strVal val="visible"/>
                                      </p:to>
                                    </p:set>
                                    <p:animEffect transition="in" filter="fade">
                                      <p:cBhvr>
                                        <p:cTn id="30" dur="500"/>
                                        <p:tgtEl>
                                          <p:spTgt spid="1740">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fill="hold" grpId="1" nodeType="clickEffect">
                                  <p:stCondLst>
                                    <p:cond delay="0"/>
                                  </p:stCondLst>
                                  <p:iterate>
                                    <p:tmAbs val="0"/>
                                  </p:iterate>
                                  <p:childTnLst>
                                    <p:set>
                                      <p:cBhvr>
                                        <p:cTn id="34" fill="hold"/>
                                        <p:tgtEl>
                                          <p:spTgt spid="1740">
                                            <p:txEl>
                                              <p:pRg st="5" end="5"/>
                                            </p:txEl>
                                          </p:spTgt>
                                        </p:tgtEl>
                                        <p:attrNameLst>
                                          <p:attrName>style.visibility</p:attrName>
                                        </p:attrNameLst>
                                      </p:cBhvr>
                                      <p:to>
                                        <p:strVal val="visible"/>
                                      </p:to>
                                    </p:set>
                                    <p:animEffect transition="in" filter="fade">
                                      <p:cBhvr>
                                        <p:cTn id="35" dur="500"/>
                                        <p:tgtEl>
                                          <p:spTgt spid="1740">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fill="hold" grpId="1" nodeType="clickEffect">
                                  <p:stCondLst>
                                    <p:cond delay="0"/>
                                  </p:stCondLst>
                                  <p:iterate>
                                    <p:tmAbs val="0"/>
                                  </p:iterate>
                                  <p:childTnLst>
                                    <p:set>
                                      <p:cBhvr>
                                        <p:cTn id="39" fill="hold"/>
                                        <p:tgtEl>
                                          <p:spTgt spid="1740">
                                            <p:txEl>
                                              <p:pRg st="6" end="6"/>
                                            </p:txEl>
                                          </p:spTgt>
                                        </p:tgtEl>
                                        <p:attrNameLst>
                                          <p:attrName>style.visibility</p:attrName>
                                        </p:attrNameLst>
                                      </p:cBhvr>
                                      <p:to>
                                        <p:strVal val="visible"/>
                                      </p:to>
                                    </p:set>
                                    <p:animEffect transition="in" filter="fade">
                                      <p:cBhvr>
                                        <p:cTn id="40" dur="500"/>
                                        <p:tgtEl>
                                          <p:spTgt spid="1740">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fill="hold" grpId="1" nodeType="clickEffect">
                                  <p:stCondLst>
                                    <p:cond delay="0"/>
                                  </p:stCondLst>
                                  <p:iterate>
                                    <p:tmAbs val="0"/>
                                  </p:iterate>
                                  <p:childTnLst>
                                    <p:set>
                                      <p:cBhvr>
                                        <p:cTn id="44" fill="hold"/>
                                        <p:tgtEl>
                                          <p:spTgt spid="1740">
                                            <p:txEl>
                                              <p:pRg st="7" end="7"/>
                                            </p:txEl>
                                          </p:spTgt>
                                        </p:tgtEl>
                                        <p:attrNameLst>
                                          <p:attrName>style.visibility</p:attrName>
                                        </p:attrNameLst>
                                      </p:cBhvr>
                                      <p:to>
                                        <p:strVal val="visible"/>
                                      </p:to>
                                    </p:set>
                                    <p:animEffect transition="in" filter="fade">
                                      <p:cBhvr>
                                        <p:cTn id="45" dur="500"/>
                                        <p:tgtEl>
                                          <p:spTgt spid="1740">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fill="hold" grpId="1" nodeType="clickEffect">
                                  <p:stCondLst>
                                    <p:cond delay="0"/>
                                  </p:stCondLst>
                                  <p:iterate>
                                    <p:tmAbs val="0"/>
                                  </p:iterate>
                                  <p:childTnLst>
                                    <p:set>
                                      <p:cBhvr>
                                        <p:cTn id="49" fill="hold"/>
                                        <p:tgtEl>
                                          <p:spTgt spid="1740">
                                            <p:txEl>
                                              <p:pRg st="8" end="8"/>
                                            </p:txEl>
                                          </p:spTgt>
                                        </p:tgtEl>
                                        <p:attrNameLst>
                                          <p:attrName>style.visibility</p:attrName>
                                        </p:attrNameLst>
                                      </p:cBhvr>
                                      <p:to>
                                        <p:strVal val="visible"/>
                                      </p:to>
                                    </p:set>
                                    <p:animEffect transition="in" filter="fade">
                                      <p:cBhvr>
                                        <p:cTn id="50" dur="500"/>
                                        <p:tgtEl>
                                          <p:spTgt spid="1740">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fill="hold" grpId="1" nodeType="clickEffect">
                                  <p:stCondLst>
                                    <p:cond delay="0"/>
                                  </p:stCondLst>
                                  <p:iterate>
                                    <p:tmAbs val="0"/>
                                  </p:iterate>
                                  <p:childTnLst>
                                    <p:set>
                                      <p:cBhvr>
                                        <p:cTn id="54" fill="hold"/>
                                        <p:tgtEl>
                                          <p:spTgt spid="1740">
                                            <p:txEl>
                                              <p:pRg st="9" end="9"/>
                                            </p:txEl>
                                          </p:spTgt>
                                        </p:tgtEl>
                                        <p:attrNameLst>
                                          <p:attrName>style.visibility</p:attrName>
                                        </p:attrNameLst>
                                      </p:cBhvr>
                                      <p:to>
                                        <p:strVal val="visible"/>
                                      </p:to>
                                    </p:set>
                                    <p:animEffect transition="in" filter="fade">
                                      <p:cBhvr>
                                        <p:cTn id="55" dur="500"/>
                                        <p:tgtEl>
                                          <p:spTgt spid="1740">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fill="hold" grpId="1" nodeType="clickEffect">
                                  <p:stCondLst>
                                    <p:cond delay="0"/>
                                  </p:stCondLst>
                                  <p:iterate>
                                    <p:tmAbs val="0"/>
                                  </p:iterate>
                                  <p:childTnLst>
                                    <p:set>
                                      <p:cBhvr>
                                        <p:cTn id="59" fill="hold"/>
                                        <p:tgtEl>
                                          <p:spTgt spid="1740">
                                            <p:txEl>
                                              <p:pRg st="10" end="10"/>
                                            </p:txEl>
                                          </p:spTgt>
                                        </p:tgtEl>
                                        <p:attrNameLst>
                                          <p:attrName>style.visibility</p:attrName>
                                        </p:attrNameLst>
                                      </p:cBhvr>
                                      <p:to>
                                        <p:strVal val="visible"/>
                                      </p:to>
                                    </p:set>
                                    <p:animEffect transition="in" filter="fade">
                                      <p:cBhvr>
                                        <p:cTn id="60" dur="500"/>
                                        <p:tgtEl>
                                          <p:spTgt spid="1740">
                                            <p:txEl>
                                              <p:pRg st="10" end="1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fill="hold" grpId="1" nodeType="clickEffect">
                                  <p:stCondLst>
                                    <p:cond delay="0"/>
                                  </p:stCondLst>
                                  <p:iterate>
                                    <p:tmAbs val="0"/>
                                  </p:iterate>
                                  <p:childTnLst>
                                    <p:set>
                                      <p:cBhvr>
                                        <p:cTn id="64" fill="hold"/>
                                        <p:tgtEl>
                                          <p:spTgt spid="1740">
                                            <p:txEl>
                                              <p:pRg st="11" end="11"/>
                                            </p:txEl>
                                          </p:spTgt>
                                        </p:tgtEl>
                                        <p:attrNameLst>
                                          <p:attrName>style.visibility</p:attrName>
                                        </p:attrNameLst>
                                      </p:cBhvr>
                                      <p:to>
                                        <p:strVal val="visible"/>
                                      </p:to>
                                    </p:set>
                                    <p:animEffect transition="in" filter="fade">
                                      <p:cBhvr>
                                        <p:cTn id="65" dur="500"/>
                                        <p:tgtEl>
                                          <p:spTgt spid="1740">
                                            <p:txEl>
                                              <p:pRg st="11" end="1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fill="hold" grpId="1" nodeType="clickEffect">
                                  <p:stCondLst>
                                    <p:cond delay="0"/>
                                  </p:stCondLst>
                                  <p:iterate>
                                    <p:tmAbs val="0"/>
                                  </p:iterate>
                                  <p:childTnLst>
                                    <p:set>
                                      <p:cBhvr>
                                        <p:cTn id="69" fill="hold"/>
                                        <p:tgtEl>
                                          <p:spTgt spid="1740">
                                            <p:txEl>
                                              <p:pRg st="12" end="12"/>
                                            </p:txEl>
                                          </p:spTgt>
                                        </p:tgtEl>
                                        <p:attrNameLst>
                                          <p:attrName>style.visibility</p:attrName>
                                        </p:attrNameLst>
                                      </p:cBhvr>
                                      <p:to>
                                        <p:strVal val="visible"/>
                                      </p:to>
                                    </p:set>
                                    <p:animEffect transition="in" filter="fade">
                                      <p:cBhvr>
                                        <p:cTn id="70" dur="500"/>
                                        <p:tgtEl>
                                          <p:spTgt spid="1740">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 grpId="1" build="p" bldLvl="5" animBg="1" advAuto="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4" name="Group 55"/>
          <p:cNvGrpSpPr/>
          <p:nvPr/>
        </p:nvGrpSpPr>
        <p:grpSpPr>
          <a:xfrm>
            <a:off x="0" y="0"/>
            <a:ext cx="3518859" cy="833730"/>
            <a:chOff x="0" y="0"/>
            <a:chExt cx="3518858" cy="833729"/>
          </a:xfrm>
        </p:grpSpPr>
        <p:sp>
          <p:nvSpPr>
            <p:cNvPr id="1742"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743"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745" name="object 22"/>
          <p:cNvSpPr txBox="1"/>
          <p:nvPr/>
        </p:nvSpPr>
        <p:spPr>
          <a:xfrm>
            <a:off x="0" y="27571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String Class</a:t>
            </a:r>
          </a:p>
        </p:txBody>
      </p:sp>
      <p:grpSp>
        <p:nvGrpSpPr>
          <p:cNvPr id="1748" name="Group 2"/>
          <p:cNvGrpSpPr/>
          <p:nvPr/>
        </p:nvGrpSpPr>
        <p:grpSpPr>
          <a:xfrm>
            <a:off x="10635092" y="5999069"/>
            <a:ext cx="1810867" cy="838732"/>
            <a:chOff x="0" y="0"/>
            <a:chExt cx="1810866" cy="838731"/>
          </a:xfrm>
        </p:grpSpPr>
        <p:pic>
          <p:nvPicPr>
            <p:cNvPr id="1746" name="Picture 18" descr="Picture 18"/>
            <p:cNvPicPr>
              <a:picLocks noChangeAspect="1"/>
            </p:cNvPicPr>
            <p:nvPr/>
          </p:nvPicPr>
          <p:blipFill>
            <a:blip r:embed="rId2">
              <a:extLst/>
            </a:blip>
            <a:stretch>
              <a:fillRect/>
            </a:stretch>
          </p:blipFill>
          <p:spPr>
            <a:xfrm>
              <a:off x="261807" y="0"/>
              <a:ext cx="1287250" cy="603235"/>
            </a:xfrm>
            <a:prstGeom prst="rect">
              <a:avLst/>
            </a:prstGeom>
            <a:ln w="12700" cap="flat">
              <a:noFill/>
              <a:miter lim="400000"/>
            </a:ln>
            <a:effectLst/>
          </p:spPr>
        </p:pic>
        <p:sp>
          <p:nvSpPr>
            <p:cNvPr id="1747"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749" name="object 11"/>
          <p:cNvSpPr txBox="1"/>
          <p:nvPr/>
        </p:nvSpPr>
        <p:spPr>
          <a:xfrm>
            <a:off x="101309" y="865747"/>
            <a:ext cx="13376301" cy="5156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defTabSz="457200">
              <a:defRPr sz="2400">
                <a:latin typeface="+mn-lt"/>
                <a:ea typeface="+mn-ea"/>
                <a:cs typeface="+mn-cs"/>
                <a:sym typeface="Helvetica"/>
              </a:defRPr>
            </a:pPr>
            <a:r>
              <a:t>* String objects can be created in 2 </a:t>
            </a:r>
            <a:r>
              <a:rPr u="sng"/>
              <a:t>diff</a:t>
            </a:r>
            <a:r>
              <a:t> ways</a:t>
            </a:r>
          </a:p>
          <a:p>
            <a:pPr defTabSz="457200">
              <a:defRPr sz="2400">
                <a:latin typeface="+mn-lt"/>
                <a:ea typeface="+mn-ea"/>
                <a:cs typeface="+mn-cs"/>
                <a:sym typeface="Helvetica"/>
              </a:defRPr>
            </a:pPr>
            <a:r>
              <a:t>  1. By using new operator</a:t>
            </a:r>
          </a:p>
          <a:p>
            <a:pPr defTabSz="457200">
              <a:defRPr sz="2400">
                <a:latin typeface="+mn-lt"/>
                <a:ea typeface="+mn-ea"/>
                <a:cs typeface="+mn-cs"/>
                <a:sym typeface="Helvetica"/>
              </a:defRPr>
            </a:pPr>
            <a:r>
              <a:t>  2. Without using new operator</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If you create a String object without using new operator then the object will be</a:t>
            </a:r>
          </a:p>
          <a:p>
            <a:pPr defTabSz="457200">
              <a:defRPr sz="2400">
                <a:latin typeface="+mn-lt"/>
                <a:ea typeface="+mn-ea"/>
                <a:cs typeface="+mn-cs"/>
                <a:sym typeface="Helvetica"/>
              </a:defRPr>
            </a:pPr>
            <a:r>
              <a:t>  created in Constant pool.</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If you create a String object by using new operator then the object will be </a:t>
            </a:r>
          </a:p>
          <a:p>
            <a:pPr defTabSz="457200">
              <a:defRPr sz="2400">
                <a:latin typeface="+mn-lt"/>
                <a:ea typeface="+mn-ea"/>
                <a:cs typeface="+mn-cs"/>
                <a:sym typeface="Helvetica"/>
              </a:defRPr>
            </a:pPr>
            <a:r>
              <a:t>  created in non-constant pool.</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Note : == operator compares address of given two Objects.</a:t>
            </a:r>
          </a:p>
          <a:p>
            <a:pPr defTabSz="457200">
              <a:defRPr sz="2400">
                <a:latin typeface="+mn-lt"/>
                <a:ea typeface="+mn-ea"/>
                <a:cs typeface="+mn-cs"/>
                <a:sym typeface="Helvetica"/>
              </a:defRPr>
            </a:pPr>
            <a:r>
              <a:t>* Within constant pool duplicates are not allowed.</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 Within non-constant pool duplicates are allowed.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749">
                                            <p:bg/>
                                          </p:spTgt>
                                        </p:tgtEl>
                                        <p:attrNameLst>
                                          <p:attrName>style.visibility</p:attrName>
                                        </p:attrNameLst>
                                      </p:cBhvr>
                                      <p:to>
                                        <p:strVal val="visible"/>
                                      </p:to>
                                    </p:set>
                                    <p:animEffect transition="in" filter="fade">
                                      <p:cBhvr>
                                        <p:cTn id="7" dur="500"/>
                                        <p:tgtEl>
                                          <p:spTgt spid="1749">
                                            <p:bg/>
                                          </p:spTgt>
                                        </p:tgtEl>
                                      </p:cBhvr>
                                    </p:animEffect>
                                  </p:childTnLst>
                                </p:cTn>
                              </p:par>
                              <p:par>
                                <p:cTn id="8" presetID="10" presetClass="entr" presetSubtype="0" fill="hold" grpId="1" nodeType="withEffect">
                                  <p:stCondLst>
                                    <p:cond delay="0"/>
                                  </p:stCondLst>
                                  <p:iterate>
                                    <p:tmAbs val="0"/>
                                  </p:iterate>
                                  <p:childTnLst>
                                    <p:set>
                                      <p:cBhvr>
                                        <p:cTn id="9" fill="hold"/>
                                        <p:tgtEl>
                                          <p:spTgt spid="1749">
                                            <p:txEl>
                                              <p:pRg st="0" end="0"/>
                                            </p:txEl>
                                          </p:spTgt>
                                        </p:tgtEl>
                                        <p:attrNameLst>
                                          <p:attrName>style.visibility</p:attrName>
                                        </p:attrNameLst>
                                      </p:cBhvr>
                                      <p:to>
                                        <p:strVal val="visible"/>
                                      </p:to>
                                    </p:set>
                                    <p:animEffect transition="in" filter="fade">
                                      <p:cBhvr>
                                        <p:cTn id="10" dur="500"/>
                                        <p:tgtEl>
                                          <p:spTgt spid="174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grpId="1" nodeType="clickEffect">
                                  <p:stCondLst>
                                    <p:cond delay="0"/>
                                  </p:stCondLst>
                                  <p:iterate>
                                    <p:tmAbs val="0"/>
                                  </p:iterate>
                                  <p:childTnLst>
                                    <p:set>
                                      <p:cBhvr>
                                        <p:cTn id="14" fill="hold"/>
                                        <p:tgtEl>
                                          <p:spTgt spid="1749">
                                            <p:txEl>
                                              <p:pRg st="1" end="1"/>
                                            </p:txEl>
                                          </p:spTgt>
                                        </p:tgtEl>
                                        <p:attrNameLst>
                                          <p:attrName>style.visibility</p:attrName>
                                        </p:attrNameLst>
                                      </p:cBhvr>
                                      <p:to>
                                        <p:strVal val="visible"/>
                                      </p:to>
                                    </p:set>
                                    <p:animEffect transition="in" filter="fade">
                                      <p:cBhvr>
                                        <p:cTn id="15" dur="500"/>
                                        <p:tgtEl>
                                          <p:spTgt spid="1749">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fill="hold" grpId="1" nodeType="clickEffect">
                                  <p:stCondLst>
                                    <p:cond delay="0"/>
                                  </p:stCondLst>
                                  <p:iterate>
                                    <p:tmAbs val="0"/>
                                  </p:iterate>
                                  <p:childTnLst>
                                    <p:set>
                                      <p:cBhvr>
                                        <p:cTn id="19" fill="hold"/>
                                        <p:tgtEl>
                                          <p:spTgt spid="1749">
                                            <p:txEl>
                                              <p:pRg st="2" end="2"/>
                                            </p:txEl>
                                          </p:spTgt>
                                        </p:tgtEl>
                                        <p:attrNameLst>
                                          <p:attrName>style.visibility</p:attrName>
                                        </p:attrNameLst>
                                      </p:cBhvr>
                                      <p:to>
                                        <p:strVal val="visible"/>
                                      </p:to>
                                    </p:set>
                                    <p:animEffect transition="in" filter="fade">
                                      <p:cBhvr>
                                        <p:cTn id="20" dur="500"/>
                                        <p:tgtEl>
                                          <p:spTgt spid="1749">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fill="hold" grpId="1" nodeType="clickEffect">
                                  <p:stCondLst>
                                    <p:cond delay="0"/>
                                  </p:stCondLst>
                                  <p:iterate>
                                    <p:tmAbs val="0"/>
                                  </p:iterate>
                                  <p:childTnLst>
                                    <p:set>
                                      <p:cBhvr>
                                        <p:cTn id="24" fill="hold"/>
                                        <p:tgtEl>
                                          <p:spTgt spid="1749">
                                            <p:txEl>
                                              <p:pRg st="3" end="3"/>
                                            </p:txEl>
                                          </p:spTgt>
                                        </p:tgtEl>
                                        <p:attrNameLst>
                                          <p:attrName>style.visibility</p:attrName>
                                        </p:attrNameLst>
                                      </p:cBhvr>
                                      <p:to>
                                        <p:strVal val="visible"/>
                                      </p:to>
                                    </p:set>
                                    <p:animEffect transition="in" filter="fade">
                                      <p:cBhvr>
                                        <p:cTn id="25" dur="500"/>
                                        <p:tgtEl>
                                          <p:spTgt spid="1749">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fill="hold" grpId="1" nodeType="clickEffect">
                                  <p:stCondLst>
                                    <p:cond delay="0"/>
                                  </p:stCondLst>
                                  <p:iterate>
                                    <p:tmAbs val="0"/>
                                  </p:iterate>
                                  <p:childTnLst>
                                    <p:set>
                                      <p:cBhvr>
                                        <p:cTn id="29" fill="hold"/>
                                        <p:tgtEl>
                                          <p:spTgt spid="1749">
                                            <p:txEl>
                                              <p:pRg st="4" end="4"/>
                                            </p:txEl>
                                          </p:spTgt>
                                        </p:tgtEl>
                                        <p:attrNameLst>
                                          <p:attrName>style.visibility</p:attrName>
                                        </p:attrNameLst>
                                      </p:cBhvr>
                                      <p:to>
                                        <p:strVal val="visible"/>
                                      </p:to>
                                    </p:set>
                                    <p:animEffect transition="in" filter="fade">
                                      <p:cBhvr>
                                        <p:cTn id="30" dur="500"/>
                                        <p:tgtEl>
                                          <p:spTgt spid="1749">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fill="hold" grpId="1" nodeType="clickEffect">
                                  <p:stCondLst>
                                    <p:cond delay="0"/>
                                  </p:stCondLst>
                                  <p:iterate>
                                    <p:tmAbs val="0"/>
                                  </p:iterate>
                                  <p:childTnLst>
                                    <p:set>
                                      <p:cBhvr>
                                        <p:cTn id="34" fill="hold"/>
                                        <p:tgtEl>
                                          <p:spTgt spid="1749">
                                            <p:txEl>
                                              <p:pRg st="5" end="5"/>
                                            </p:txEl>
                                          </p:spTgt>
                                        </p:tgtEl>
                                        <p:attrNameLst>
                                          <p:attrName>style.visibility</p:attrName>
                                        </p:attrNameLst>
                                      </p:cBhvr>
                                      <p:to>
                                        <p:strVal val="visible"/>
                                      </p:to>
                                    </p:set>
                                    <p:animEffect transition="in" filter="fade">
                                      <p:cBhvr>
                                        <p:cTn id="35" dur="500"/>
                                        <p:tgtEl>
                                          <p:spTgt spid="1749">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fill="hold" grpId="1" nodeType="clickEffect">
                                  <p:stCondLst>
                                    <p:cond delay="0"/>
                                  </p:stCondLst>
                                  <p:iterate>
                                    <p:tmAbs val="0"/>
                                  </p:iterate>
                                  <p:childTnLst>
                                    <p:set>
                                      <p:cBhvr>
                                        <p:cTn id="39" fill="hold"/>
                                        <p:tgtEl>
                                          <p:spTgt spid="1749">
                                            <p:txEl>
                                              <p:pRg st="6" end="6"/>
                                            </p:txEl>
                                          </p:spTgt>
                                        </p:tgtEl>
                                        <p:attrNameLst>
                                          <p:attrName>style.visibility</p:attrName>
                                        </p:attrNameLst>
                                      </p:cBhvr>
                                      <p:to>
                                        <p:strVal val="visible"/>
                                      </p:to>
                                    </p:set>
                                    <p:animEffect transition="in" filter="fade">
                                      <p:cBhvr>
                                        <p:cTn id="40" dur="500"/>
                                        <p:tgtEl>
                                          <p:spTgt spid="1749">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fill="hold" grpId="1" nodeType="clickEffect">
                                  <p:stCondLst>
                                    <p:cond delay="0"/>
                                  </p:stCondLst>
                                  <p:iterate>
                                    <p:tmAbs val="0"/>
                                  </p:iterate>
                                  <p:childTnLst>
                                    <p:set>
                                      <p:cBhvr>
                                        <p:cTn id="44" fill="hold"/>
                                        <p:tgtEl>
                                          <p:spTgt spid="1749">
                                            <p:txEl>
                                              <p:pRg st="7" end="7"/>
                                            </p:txEl>
                                          </p:spTgt>
                                        </p:tgtEl>
                                        <p:attrNameLst>
                                          <p:attrName>style.visibility</p:attrName>
                                        </p:attrNameLst>
                                      </p:cBhvr>
                                      <p:to>
                                        <p:strVal val="visible"/>
                                      </p:to>
                                    </p:set>
                                    <p:animEffect transition="in" filter="fade">
                                      <p:cBhvr>
                                        <p:cTn id="45" dur="500"/>
                                        <p:tgtEl>
                                          <p:spTgt spid="1749">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fill="hold" grpId="1" nodeType="clickEffect">
                                  <p:stCondLst>
                                    <p:cond delay="0"/>
                                  </p:stCondLst>
                                  <p:iterate>
                                    <p:tmAbs val="0"/>
                                  </p:iterate>
                                  <p:childTnLst>
                                    <p:set>
                                      <p:cBhvr>
                                        <p:cTn id="49" fill="hold"/>
                                        <p:tgtEl>
                                          <p:spTgt spid="1749">
                                            <p:txEl>
                                              <p:pRg st="8" end="8"/>
                                            </p:txEl>
                                          </p:spTgt>
                                        </p:tgtEl>
                                        <p:attrNameLst>
                                          <p:attrName>style.visibility</p:attrName>
                                        </p:attrNameLst>
                                      </p:cBhvr>
                                      <p:to>
                                        <p:strVal val="visible"/>
                                      </p:to>
                                    </p:set>
                                    <p:animEffect transition="in" filter="fade">
                                      <p:cBhvr>
                                        <p:cTn id="50" dur="500"/>
                                        <p:tgtEl>
                                          <p:spTgt spid="1749">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fill="hold" grpId="1" nodeType="clickEffect">
                                  <p:stCondLst>
                                    <p:cond delay="0"/>
                                  </p:stCondLst>
                                  <p:iterate>
                                    <p:tmAbs val="0"/>
                                  </p:iterate>
                                  <p:childTnLst>
                                    <p:set>
                                      <p:cBhvr>
                                        <p:cTn id="54" fill="hold"/>
                                        <p:tgtEl>
                                          <p:spTgt spid="1749">
                                            <p:txEl>
                                              <p:pRg st="9" end="9"/>
                                            </p:txEl>
                                          </p:spTgt>
                                        </p:tgtEl>
                                        <p:attrNameLst>
                                          <p:attrName>style.visibility</p:attrName>
                                        </p:attrNameLst>
                                      </p:cBhvr>
                                      <p:to>
                                        <p:strVal val="visible"/>
                                      </p:to>
                                    </p:set>
                                    <p:animEffect transition="in" filter="fade">
                                      <p:cBhvr>
                                        <p:cTn id="55" dur="500"/>
                                        <p:tgtEl>
                                          <p:spTgt spid="1749">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fill="hold" grpId="1" nodeType="clickEffect">
                                  <p:stCondLst>
                                    <p:cond delay="0"/>
                                  </p:stCondLst>
                                  <p:iterate>
                                    <p:tmAbs val="0"/>
                                  </p:iterate>
                                  <p:childTnLst>
                                    <p:set>
                                      <p:cBhvr>
                                        <p:cTn id="59" fill="hold"/>
                                        <p:tgtEl>
                                          <p:spTgt spid="1749">
                                            <p:txEl>
                                              <p:pRg st="10" end="10"/>
                                            </p:txEl>
                                          </p:spTgt>
                                        </p:tgtEl>
                                        <p:attrNameLst>
                                          <p:attrName>style.visibility</p:attrName>
                                        </p:attrNameLst>
                                      </p:cBhvr>
                                      <p:to>
                                        <p:strVal val="visible"/>
                                      </p:to>
                                    </p:set>
                                    <p:animEffect transition="in" filter="fade">
                                      <p:cBhvr>
                                        <p:cTn id="60" dur="500"/>
                                        <p:tgtEl>
                                          <p:spTgt spid="1749">
                                            <p:txEl>
                                              <p:pRg st="10" end="1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fill="hold" grpId="1" nodeType="clickEffect">
                                  <p:stCondLst>
                                    <p:cond delay="0"/>
                                  </p:stCondLst>
                                  <p:iterate>
                                    <p:tmAbs val="0"/>
                                  </p:iterate>
                                  <p:childTnLst>
                                    <p:set>
                                      <p:cBhvr>
                                        <p:cTn id="64" fill="hold"/>
                                        <p:tgtEl>
                                          <p:spTgt spid="1749">
                                            <p:txEl>
                                              <p:pRg st="11" end="11"/>
                                            </p:txEl>
                                          </p:spTgt>
                                        </p:tgtEl>
                                        <p:attrNameLst>
                                          <p:attrName>style.visibility</p:attrName>
                                        </p:attrNameLst>
                                      </p:cBhvr>
                                      <p:to>
                                        <p:strVal val="visible"/>
                                      </p:to>
                                    </p:set>
                                    <p:animEffect transition="in" filter="fade">
                                      <p:cBhvr>
                                        <p:cTn id="65" dur="500"/>
                                        <p:tgtEl>
                                          <p:spTgt spid="1749">
                                            <p:txEl>
                                              <p:pRg st="11" end="1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fill="hold" grpId="1" nodeType="clickEffect">
                                  <p:stCondLst>
                                    <p:cond delay="0"/>
                                  </p:stCondLst>
                                  <p:iterate>
                                    <p:tmAbs val="0"/>
                                  </p:iterate>
                                  <p:childTnLst>
                                    <p:set>
                                      <p:cBhvr>
                                        <p:cTn id="69" fill="hold"/>
                                        <p:tgtEl>
                                          <p:spTgt spid="1749">
                                            <p:txEl>
                                              <p:pRg st="12" end="12"/>
                                            </p:txEl>
                                          </p:spTgt>
                                        </p:tgtEl>
                                        <p:attrNameLst>
                                          <p:attrName>style.visibility</p:attrName>
                                        </p:attrNameLst>
                                      </p:cBhvr>
                                      <p:to>
                                        <p:strVal val="visible"/>
                                      </p:to>
                                    </p:set>
                                    <p:animEffect transition="in" filter="fade">
                                      <p:cBhvr>
                                        <p:cTn id="70" dur="500"/>
                                        <p:tgtEl>
                                          <p:spTgt spid="1749">
                                            <p:txEl>
                                              <p:pRg st="12" end="12"/>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fill="hold" grpId="1" nodeType="clickEffect">
                                  <p:stCondLst>
                                    <p:cond delay="0"/>
                                  </p:stCondLst>
                                  <p:iterate>
                                    <p:tmAbs val="0"/>
                                  </p:iterate>
                                  <p:childTnLst>
                                    <p:set>
                                      <p:cBhvr>
                                        <p:cTn id="74" fill="hold"/>
                                        <p:tgtEl>
                                          <p:spTgt spid="1749">
                                            <p:txEl>
                                              <p:pRg st="13" end="13"/>
                                            </p:txEl>
                                          </p:spTgt>
                                        </p:tgtEl>
                                        <p:attrNameLst>
                                          <p:attrName>style.visibility</p:attrName>
                                        </p:attrNameLst>
                                      </p:cBhvr>
                                      <p:to>
                                        <p:strVal val="visible"/>
                                      </p:to>
                                    </p:set>
                                    <p:animEffect transition="in" filter="fade">
                                      <p:cBhvr>
                                        <p:cTn id="75" dur="500"/>
                                        <p:tgtEl>
                                          <p:spTgt spid="174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9" grpId="1" build="p" bldLvl="5" animBg="1" advAuto="0"/>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53" name="Group 55"/>
          <p:cNvGrpSpPr/>
          <p:nvPr/>
        </p:nvGrpSpPr>
        <p:grpSpPr>
          <a:xfrm>
            <a:off x="0" y="0"/>
            <a:ext cx="3518859" cy="833730"/>
            <a:chOff x="0" y="0"/>
            <a:chExt cx="3518858" cy="833729"/>
          </a:xfrm>
        </p:grpSpPr>
        <p:sp>
          <p:nvSpPr>
            <p:cNvPr id="1751"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752"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754" name="object 22"/>
          <p:cNvSpPr txBox="1"/>
          <p:nvPr/>
        </p:nvSpPr>
        <p:spPr>
          <a:xfrm>
            <a:off x="0" y="27571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String Class</a:t>
            </a:r>
          </a:p>
        </p:txBody>
      </p:sp>
      <p:grpSp>
        <p:nvGrpSpPr>
          <p:cNvPr id="1757" name="Group 2"/>
          <p:cNvGrpSpPr/>
          <p:nvPr/>
        </p:nvGrpSpPr>
        <p:grpSpPr>
          <a:xfrm>
            <a:off x="10635092" y="5999069"/>
            <a:ext cx="1810867" cy="838732"/>
            <a:chOff x="0" y="0"/>
            <a:chExt cx="1810866" cy="838731"/>
          </a:xfrm>
        </p:grpSpPr>
        <p:pic>
          <p:nvPicPr>
            <p:cNvPr id="1755" name="Picture 18" descr="Picture 18"/>
            <p:cNvPicPr>
              <a:picLocks noChangeAspect="1"/>
            </p:cNvPicPr>
            <p:nvPr/>
          </p:nvPicPr>
          <p:blipFill>
            <a:blip r:embed="rId2">
              <a:extLst/>
            </a:blip>
            <a:stretch>
              <a:fillRect/>
            </a:stretch>
          </p:blipFill>
          <p:spPr>
            <a:xfrm>
              <a:off x="261807" y="0"/>
              <a:ext cx="1287250" cy="603235"/>
            </a:xfrm>
            <a:prstGeom prst="rect">
              <a:avLst/>
            </a:prstGeom>
            <a:ln w="12700" cap="flat">
              <a:noFill/>
              <a:miter lim="400000"/>
            </a:ln>
            <a:effectLst/>
          </p:spPr>
        </p:pic>
        <p:sp>
          <p:nvSpPr>
            <p:cNvPr id="1756"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758" name="object 11"/>
          <p:cNvSpPr txBox="1"/>
          <p:nvPr/>
        </p:nvSpPr>
        <p:spPr>
          <a:xfrm>
            <a:off x="101309" y="865747"/>
            <a:ext cx="13376301" cy="4051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defTabSz="457200">
              <a:defRPr sz="2400">
                <a:latin typeface="+mn-lt"/>
                <a:ea typeface="+mn-ea"/>
                <a:cs typeface="+mn-cs"/>
                <a:sym typeface="Helvetica"/>
              </a:defRPr>
            </a:pPr>
            <a:r>
              <a:t> * If you create any string object in following format then the resultant string object</a:t>
            </a:r>
          </a:p>
          <a:p>
            <a:pPr defTabSz="457200">
              <a:defRPr sz="2400">
                <a:latin typeface="+mn-lt"/>
                <a:ea typeface="+mn-ea"/>
                <a:cs typeface="+mn-cs"/>
                <a:sym typeface="Helvetica"/>
              </a:defRPr>
            </a:pPr>
            <a:r>
              <a:t>   will be created in non-constant pool.</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 + </a:t>
            </a:r>
            <a:r>
              <a:rPr u="sng"/>
              <a:t>Svar</a:t>
            </a:r>
          </a:p>
          <a:p>
            <a:pPr defTabSz="457200">
              <a:defRPr sz="2400">
                <a:latin typeface="+mn-lt"/>
                <a:ea typeface="+mn-ea"/>
                <a:cs typeface="+mn-cs"/>
                <a:sym typeface="Helvetica"/>
              </a:defRPr>
            </a:pPr>
            <a:r>
              <a:t>   </a:t>
            </a:r>
            <a:r>
              <a:rPr u="sng"/>
              <a:t>Svar</a:t>
            </a:r>
            <a:r>
              <a:t> + ""</a:t>
            </a:r>
          </a:p>
          <a:p>
            <a:pPr defTabSz="457200">
              <a:defRPr sz="2400" u="sng">
                <a:latin typeface="+mn-lt"/>
                <a:ea typeface="+mn-ea"/>
                <a:cs typeface="+mn-cs"/>
                <a:sym typeface="Helvetica"/>
              </a:defRPr>
            </a:pPr>
            <a:r>
              <a:rPr u="none"/>
              <a:t>   </a:t>
            </a:r>
            <a:r>
              <a:t>Svar</a:t>
            </a:r>
            <a:r>
              <a:rPr u="none"/>
              <a:t> + </a:t>
            </a:r>
            <a:r>
              <a:t>Svar</a:t>
            </a:r>
          </a:p>
          <a:p>
            <a:pPr defTabSz="457200">
              <a:defRPr sz="2400" u="sng">
                <a:latin typeface="+mn-lt"/>
                <a:ea typeface="+mn-ea"/>
                <a:cs typeface="+mn-cs"/>
                <a:sym typeface="Helvetica"/>
              </a:defRPr>
            </a:pPr>
            <a:endParaRPr/>
          </a:p>
          <a:p>
            <a:pPr defTabSz="457200">
              <a:defRPr sz="2400">
                <a:latin typeface="+mn-lt"/>
                <a:ea typeface="+mn-ea"/>
                <a:cs typeface="+mn-cs"/>
                <a:sym typeface="Helvetica"/>
              </a:defRPr>
            </a:pPr>
            <a:r>
              <a:t>String class is immutable. Explain **** or Why String objects are immutable</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If you try to re-</a:t>
            </a:r>
            <a:r>
              <a:rPr u="sng"/>
              <a:t>intialize</a:t>
            </a:r>
            <a:r>
              <a:t> a string object then, a new object will be created with the new value</a:t>
            </a:r>
          </a:p>
          <a:p>
            <a:pPr defTabSz="457200">
              <a:defRPr sz="2400">
                <a:latin typeface="+mn-lt"/>
                <a:ea typeface="+mn-ea"/>
                <a:cs typeface="+mn-cs"/>
                <a:sym typeface="Helvetica"/>
              </a:defRPr>
            </a:pPr>
            <a:r>
              <a:t> &amp; the reference variable starts pointing to new object leaving old object </a:t>
            </a:r>
            <a:r>
              <a:rPr u="sng"/>
              <a:t>de</a:t>
            </a:r>
            <a:r>
              <a:t>-referenced.</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758">
                                            <p:bg/>
                                          </p:spTgt>
                                        </p:tgtEl>
                                        <p:attrNameLst>
                                          <p:attrName>style.visibility</p:attrName>
                                        </p:attrNameLst>
                                      </p:cBhvr>
                                      <p:to>
                                        <p:strVal val="visible"/>
                                      </p:to>
                                    </p:set>
                                    <p:animEffect transition="in" filter="fade">
                                      <p:cBhvr>
                                        <p:cTn id="7" dur="500"/>
                                        <p:tgtEl>
                                          <p:spTgt spid="1758">
                                            <p:bg/>
                                          </p:spTgt>
                                        </p:tgtEl>
                                      </p:cBhvr>
                                    </p:animEffect>
                                  </p:childTnLst>
                                </p:cTn>
                              </p:par>
                              <p:par>
                                <p:cTn id="8" presetID="10" presetClass="entr" presetSubtype="0" fill="hold" grpId="1" nodeType="withEffect">
                                  <p:stCondLst>
                                    <p:cond delay="0"/>
                                  </p:stCondLst>
                                  <p:iterate>
                                    <p:tmAbs val="0"/>
                                  </p:iterate>
                                  <p:childTnLst>
                                    <p:set>
                                      <p:cBhvr>
                                        <p:cTn id="9" fill="hold"/>
                                        <p:tgtEl>
                                          <p:spTgt spid="1758">
                                            <p:txEl>
                                              <p:pRg st="0" end="0"/>
                                            </p:txEl>
                                          </p:spTgt>
                                        </p:tgtEl>
                                        <p:attrNameLst>
                                          <p:attrName>style.visibility</p:attrName>
                                        </p:attrNameLst>
                                      </p:cBhvr>
                                      <p:to>
                                        <p:strVal val="visible"/>
                                      </p:to>
                                    </p:set>
                                    <p:animEffect transition="in" filter="fade">
                                      <p:cBhvr>
                                        <p:cTn id="10" dur="500"/>
                                        <p:tgtEl>
                                          <p:spTgt spid="1758">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grpId="1" nodeType="clickEffect">
                                  <p:stCondLst>
                                    <p:cond delay="0"/>
                                  </p:stCondLst>
                                  <p:iterate>
                                    <p:tmAbs val="0"/>
                                  </p:iterate>
                                  <p:childTnLst>
                                    <p:set>
                                      <p:cBhvr>
                                        <p:cTn id="14" fill="hold"/>
                                        <p:tgtEl>
                                          <p:spTgt spid="1758">
                                            <p:txEl>
                                              <p:pRg st="1" end="1"/>
                                            </p:txEl>
                                          </p:spTgt>
                                        </p:tgtEl>
                                        <p:attrNameLst>
                                          <p:attrName>style.visibility</p:attrName>
                                        </p:attrNameLst>
                                      </p:cBhvr>
                                      <p:to>
                                        <p:strVal val="visible"/>
                                      </p:to>
                                    </p:set>
                                    <p:animEffect transition="in" filter="fade">
                                      <p:cBhvr>
                                        <p:cTn id="15" dur="500"/>
                                        <p:tgtEl>
                                          <p:spTgt spid="1758">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fill="hold" grpId="1" nodeType="clickEffect">
                                  <p:stCondLst>
                                    <p:cond delay="0"/>
                                  </p:stCondLst>
                                  <p:iterate>
                                    <p:tmAbs val="0"/>
                                  </p:iterate>
                                  <p:childTnLst>
                                    <p:set>
                                      <p:cBhvr>
                                        <p:cTn id="19" fill="hold"/>
                                        <p:tgtEl>
                                          <p:spTgt spid="1758">
                                            <p:txEl>
                                              <p:pRg st="2" end="2"/>
                                            </p:txEl>
                                          </p:spTgt>
                                        </p:tgtEl>
                                        <p:attrNameLst>
                                          <p:attrName>style.visibility</p:attrName>
                                        </p:attrNameLst>
                                      </p:cBhvr>
                                      <p:to>
                                        <p:strVal val="visible"/>
                                      </p:to>
                                    </p:set>
                                    <p:animEffect transition="in" filter="fade">
                                      <p:cBhvr>
                                        <p:cTn id="20" dur="500"/>
                                        <p:tgtEl>
                                          <p:spTgt spid="1758">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fill="hold" grpId="1" nodeType="clickEffect">
                                  <p:stCondLst>
                                    <p:cond delay="0"/>
                                  </p:stCondLst>
                                  <p:iterate>
                                    <p:tmAbs val="0"/>
                                  </p:iterate>
                                  <p:childTnLst>
                                    <p:set>
                                      <p:cBhvr>
                                        <p:cTn id="24" fill="hold"/>
                                        <p:tgtEl>
                                          <p:spTgt spid="1758">
                                            <p:txEl>
                                              <p:pRg st="3" end="3"/>
                                            </p:txEl>
                                          </p:spTgt>
                                        </p:tgtEl>
                                        <p:attrNameLst>
                                          <p:attrName>style.visibility</p:attrName>
                                        </p:attrNameLst>
                                      </p:cBhvr>
                                      <p:to>
                                        <p:strVal val="visible"/>
                                      </p:to>
                                    </p:set>
                                    <p:animEffect transition="in" filter="fade">
                                      <p:cBhvr>
                                        <p:cTn id="25" dur="500"/>
                                        <p:tgtEl>
                                          <p:spTgt spid="1758">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fill="hold" grpId="1" nodeType="clickEffect">
                                  <p:stCondLst>
                                    <p:cond delay="0"/>
                                  </p:stCondLst>
                                  <p:iterate>
                                    <p:tmAbs val="0"/>
                                  </p:iterate>
                                  <p:childTnLst>
                                    <p:set>
                                      <p:cBhvr>
                                        <p:cTn id="29" fill="hold"/>
                                        <p:tgtEl>
                                          <p:spTgt spid="1758">
                                            <p:txEl>
                                              <p:pRg st="4" end="4"/>
                                            </p:txEl>
                                          </p:spTgt>
                                        </p:tgtEl>
                                        <p:attrNameLst>
                                          <p:attrName>style.visibility</p:attrName>
                                        </p:attrNameLst>
                                      </p:cBhvr>
                                      <p:to>
                                        <p:strVal val="visible"/>
                                      </p:to>
                                    </p:set>
                                    <p:animEffect transition="in" filter="fade">
                                      <p:cBhvr>
                                        <p:cTn id="30" dur="500"/>
                                        <p:tgtEl>
                                          <p:spTgt spid="1758">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fill="hold" grpId="1" nodeType="clickEffect">
                                  <p:stCondLst>
                                    <p:cond delay="0"/>
                                  </p:stCondLst>
                                  <p:iterate>
                                    <p:tmAbs val="0"/>
                                  </p:iterate>
                                  <p:childTnLst>
                                    <p:set>
                                      <p:cBhvr>
                                        <p:cTn id="34" fill="hold"/>
                                        <p:tgtEl>
                                          <p:spTgt spid="1758">
                                            <p:txEl>
                                              <p:pRg st="5" end="5"/>
                                            </p:txEl>
                                          </p:spTgt>
                                        </p:tgtEl>
                                        <p:attrNameLst>
                                          <p:attrName>style.visibility</p:attrName>
                                        </p:attrNameLst>
                                      </p:cBhvr>
                                      <p:to>
                                        <p:strVal val="visible"/>
                                      </p:to>
                                    </p:set>
                                    <p:animEffect transition="in" filter="fade">
                                      <p:cBhvr>
                                        <p:cTn id="35" dur="500"/>
                                        <p:tgtEl>
                                          <p:spTgt spid="1758">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fill="hold" grpId="1" nodeType="clickEffect">
                                  <p:stCondLst>
                                    <p:cond delay="0"/>
                                  </p:stCondLst>
                                  <p:iterate>
                                    <p:tmAbs val="0"/>
                                  </p:iterate>
                                  <p:childTnLst>
                                    <p:set>
                                      <p:cBhvr>
                                        <p:cTn id="39" fill="hold"/>
                                        <p:tgtEl>
                                          <p:spTgt spid="1758">
                                            <p:txEl>
                                              <p:pRg st="6" end="6"/>
                                            </p:txEl>
                                          </p:spTgt>
                                        </p:tgtEl>
                                        <p:attrNameLst>
                                          <p:attrName>style.visibility</p:attrName>
                                        </p:attrNameLst>
                                      </p:cBhvr>
                                      <p:to>
                                        <p:strVal val="visible"/>
                                      </p:to>
                                    </p:set>
                                    <p:animEffect transition="in" filter="fade">
                                      <p:cBhvr>
                                        <p:cTn id="40" dur="500"/>
                                        <p:tgtEl>
                                          <p:spTgt spid="1758">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fill="hold" grpId="1" nodeType="clickEffect">
                                  <p:stCondLst>
                                    <p:cond delay="0"/>
                                  </p:stCondLst>
                                  <p:iterate>
                                    <p:tmAbs val="0"/>
                                  </p:iterate>
                                  <p:childTnLst>
                                    <p:set>
                                      <p:cBhvr>
                                        <p:cTn id="44" fill="hold"/>
                                        <p:tgtEl>
                                          <p:spTgt spid="1758">
                                            <p:txEl>
                                              <p:pRg st="7" end="7"/>
                                            </p:txEl>
                                          </p:spTgt>
                                        </p:tgtEl>
                                        <p:attrNameLst>
                                          <p:attrName>style.visibility</p:attrName>
                                        </p:attrNameLst>
                                      </p:cBhvr>
                                      <p:to>
                                        <p:strVal val="visible"/>
                                      </p:to>
                                    </p:set>
                                    <p:animEffect transition="in" filter="fade">
                                      <p:cBhvr>
                                        <p:cTn id="45" dur="500"/>
                                        <p:tgtEl>
                                          <p:spTgt spid="1758">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fill="hold" grpId="1" nodeType="clickEffect">
                                  <p:stCondLst>
                                    <p:cond delay="0"/>
                                  </p:stCondLst>
                                  <p:iterate>
                                    <p:tmAbs val="0"/>
                                  </p:iterate>
                                  <p:childTnLst>
                                    <p:set>
                                      <p:cBhvr>
                                        <p:cTn id="49" fill="hold"/>
                                        <p:tgtEl>
                                          <p:spTgt spid="1758">
                                            <p:txEl>
                                              <p:pRg st="8" end="8"/>
                                            </p:txEl>
                                          </p:spTgt>
                                        </p:tgtEl>
                                        <p:attrNameLst>
                                          <p:attrName>style.visibility</p:attrName>
                                        </p:attrNameLst>
                                      </p:cBhvr>
                                      <p:to>
                                        <p:strVal val="visible"/>
                                      </p:to>
                                    </p:set>
                                    <p:animEffect transition="in" filter="fade">
                                      <p:cBhvr>
                                        <p:cTn id="50" dur="500"/>
                                        <p:tgtEl>
                                          <p:spTgt spid="1758">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fill="hold" grpId="1" nodeType="clickEffect">
                                  <p:stCondLst>
                                    <p:cond delay="0"/>
                                  </p:stCondLst>
                                  <p:iterate>
                                    <p:tmAbs val="0"/>
                                  </p:iterate>
                                  <p:childTnLst>
                                    <p:set>
                                      <p:cBhvr>
                                        <p:cTn id="54" fill="hold"/>
                                        <p:tgtEl>
                                          <p:spTgt spid="1758">
                                            <p:txEl>
                                              <p:pRg st="9" end="9"/>
                                            </p:txEl>
                                          </p:spTgt>
                                        </p:tgtEl>
                                        <p:attrNameLst>
                                          <p:attrName>style.visibility</p:attrName>
                                        </p:attrNameLst>
                                      </p:cBhvr>
                                      <p:to>
                                        <p:strVal val="visible"/>
                                      </p:to>
                                    </p:set>
                                    <p:animEffect transition="in" filter="fade">
                                      <p:cBhvr>
                                        <p:cTn id="55" dur="500"/>
                                        <p:tgtEl>
                                          <p:spTgt spid="1758">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fill="hold" grpId="1" nodeType="clickEffect">
                                  <p:stCondLst>
                                    <p:cond delay="0"/>
                                  </p:stCondLst>
                                  <p:iterate>
                                    <p:tmAbs val="0"/>
                                  </p:iterate>
                                  <p:childTnLst>
                                    <p:set>
                                      <p:cBhvr>
                                        <p:cTn id="59" fill="hold"/>
                                        <p:tgtEl>
                                          <p:spTgt spid="1758">
                                            <p:txEl>
                                              <p:pRg st="10" end="10"/>
                                            </p:txEl>
                                          </p:spTgt>
                                        </p:tgtEl>
                                        <p:attrNameLst>
                                          <p:attrName>style.visibility</p:attrName>
                                        </p:attrNameLst>
                                      </p:cBhvr>
                                      <p:to>
                                        <p:strVal val="visible"/>
                                      </p:to>
                                    </p:set>
                                    <p:animEffect transition="in" filter="fade">
                                      <p:cBhvr>
                                        <p:cTn id="60" dur="500"/>
                                        <p:tgtEl>
                                          <p:spTgt spid="175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8" grpId="1" build="p" bldLvl="5" animBg="1" advAuto="0"/>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62" name="Group 55"/>
          <p:cNvGrpSpPr/>
          <p:nvPr/>
        </p:nvGrpSpPr>
        <p:grpSpPr>
          <a:xfrm>
            <a:off x="0" y="0"/>
            <a:ext cx="3518859" cy="833730"/>
            <a:chOff x="0" y="0"/>
            <a:chExt cx="3518858" cy="833729"/>
          </a:xfrm>
        </p:grpSpPr>
        <p:sp>
          <p:nvSpPr>
            <p:cNvPr id="1760"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761"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763" name="object 22"/>
          <p:cNvSpPr txBox="1"/>
          <p:nvPr/>
        </p:nvSpPr>
        <p:spPr>
          <a:xfrm>
            <a:off x="0" y="27571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String Class</a:t>
            </a:r>
          </a:p>
        </p:txBody>
      </p:sp>
      <p:grpSp>
        <p:nvGrpSpPr>
          <p:cNvPr id="1766" name="Group 2"/>
          <p:cNvGrpSpPr/>
          <p:nvPr/>
        </p:nvGrpSpPr>
        <p:grpSpPr>
          <a:xfrm>
            <a:off x="10635092" y="5999069"/>
            <a:ext cx="1810867" cy="838732"/>
            <a:chOff x="0" y="0"/>
            <a:chExt cx="1810866" cy="838731"/>
          </a:xfrm>
        </p:grpSpPr>
        <p:pic>
          <p:nvPicPr>
            <p:cNvPr id="1764" name="Picture 18" descr="Picture 18"/>
            <p:cNvPicPr>
              <a:picLocks noChangeAspect="1"/>
            </p:cNvPicPr>
            <p:nvPr/>
          </p:nvPicPr>
          <p:blipFill>
            <a:blip r:embed="rId2">
              <a:extLst/>
            </a:blip>
            <a:stretch>
              <a:fillRect/>
            </a:stretch>
          </p:blipFill>
          <p:spPr>
            <a:xfrm>
              <a:off x="261807" y="0"/>
              <a:ext cx="1287250" cy="603235"/>
            </a:xfrm>
            <a:prstGeom prst="rect">
              <a:avLst/>
            </a:prstGeom>
            <a:ln w="12700" cap="flat">
              <a:noFill/>
              <a:miter lim="400000"/>
            </a:ln>
            <a:effectLst/>
          </p:spPr>
        </p:pic>
        <p:sp>
          <p:nvSpPr>
            <p:cNvPr id="1765"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767" name="object 11"/>
          <p:cNvSpPr txBox="1"/>
          <p:nvPr/>
        </p:nvSpPr>
        <p:spPr>
          <a:xfrm>
            <a:off x="101309" y="865747"/>
            <a:ext cx="13376301" cy="4787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defTabSz="457200">
              <a:defRPr sz="2400">
                <a:latin typeface="+mn-lt"/>
                <a:ea typeface="+mn-ea"/>
                <a:cs typeface="+mn-cs"/>
                <a:sym typeface="Helvetica"/>
              </a:defRPr>
            </a:pPr>
            <a:r>
              <a:t>Advantage : If 2 </a:t>
            </a:r>
            <a:r>
              <a:rPr u="sng"/>
              <a:t>ref</a:t>
            </a:r>
            <a:r>
              <a:t>. variables are pointing same string object</a:t>
            </a:r>
          </a:p>
          <a:p>
            <a:pPr defTabSz="457200">
              <a:defRPr sz="2400">
                <a:latin typeface="+mn-lt"/>
                <a:ea typeface="+mn-ea"/>
                <a:cs typeface="+mn-cs"/>
                <a:sym typeface="Helvetica"/>
              </a:defRPr>
            </a:pPr>
            <a:r>
              <a:t>             then changes done on the object through one reference</a:t>
            </a:r>
          </a:p>
          <a:p>
            <a:pPr defTabSz="457200">
              <a:defRPr sz="2400">
                <a:latin typeface="+mn-lt"/>
                <a:ea typeface="+mn-ea"/>
                <a:cs typeface="+mn-cs"/>
                <a:sym typeface="Helvetica"/>
              </a:defRPr>
            </a:pPr>
            <a:r>
              <a:t>             variable will not effect another reference variable. </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Disadvantage : If you </a:t>
            </a:r>
            <a:r>
              <a:rPr u="sng"/>
              <a:t>reintialize</a:t>
            </a:r>
            <a:r>
              <a:t> same reference variable for n number</a:t>
            </a:r>
          </a:p>
          <a:p>
            <a:pPr defTabSz="457200">
              <a:defRPr sz="2400">
                <a:latin typeface="+mn-lt"/>
                <a:ea typeface="+mn-ea"/>
                <a:cs typeface="+mn-cs"/>
                <a:sym typeface="Helvetica"/>
              </a:defRPr>
            </a:pPr>
            <a:r>
              <a:t>                of times then it will result in creation of multiple</a:t>
            </a:r>
          </a:p>
          <a:p>
            <a:pPr defTabSz="457200">
              <a:defRPr sz="2400">
                <a:latin typeface="+mn-lt"/>
                <a:ea typeface="+mn-ea"/>
                <a:cs typeface="+mn-cs"/>
                <a:sym typeface="Helvetica"/>
              </a:defRPr>
            </a:pPr>
            <a:r>
              <a:t>                </a:t>
            </a:r>
            <a:r>
              <a:rPr u="sng"/>
              <a:t>de</a:t>
            </a:r>
            <a:r>
              <a:t>-referenced objects which will occupy the memory space</a:t>
            </a:r>
          </a:p>
          <a:p>
            <a:pPr defTabSz="457200">
              <a:defRPr sz="2400">
                <a:latin typeface="+mn-lt"/>
                <a:ea typeface="+mn-ea"/>
                <a:cs typeface="+mn-cs"/>
                <a:sym typeface="Helvetica"/>
              </a:defRPr>
            </a:pPr>
            <a:r>
              <a:t>                and may lead to OutofMemoryError.</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To overcome the disadvantage of immutable property java developers </a:t>
            </a:r>
          </a:p>
          <a:p>
            <a:pPr defTabSz="457200">
              <a:defRPr sz="2400">
                <a:latin typeface="+mn-lt"/>
                <a:ea typeface="+mn-ea"/>
                <a:cs typeface="+mn-cs"/>
                <a:sym typeface="Helvetica"/>
              </a:defRPr>
            </a:pPr>
            <a:r>
              <a:t>created two new classes</a:t>
            </a:r>
          </a:p>
          <a:p>
            <a:pPr defTabSz="457200">
              <a:defRPr sz="2400">
                <a:latin typeface="+mn-lt"/>
                <a:ea typeface="+mn-ea"/>
                <a:cs typeface="+mn-cs"/>
                <a:sym typeface="Helvetica"/>
              </a:defRPr>
            </a:pPr>
            <a:r>
              <a:t>1. StringBuffer</a:t>
            </a:r>
          </a:p>
          <a:p>
            <a:pPr defTabSz="457200">
              <a:defRPr sz="2400">
                <a:latin typeface="+mn-lt"/>
                <a:ea typeface="+mn-ea"/>
                <a:cs typeface="+mn-cs"/>
                <a:sym typeface="Helvetica"/>
              </a:defRPr>
            </a:pPr>
            <a:r>
              <a:t>2. StringBuilder</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767">
                                            <p:bg/>
                                          </p:spTgt>
                                        </p:tgtEl>
                                        <p:attrNameLst>
                                          <p:attrName>style.visibility</p:attrName>
                                        </p:attrNameLst>
                                      </p:cBhvr>
                                      <p:to>
                                        <p:strVal val="visible"/>
                                      </p:to>
                                    </p:set>
                                    <p:animEffect transition="in" filter="fade">
                                      <p:cBhvr>
                                        <p:cTn id="7" dur="500"/>
                                        <p:tgtEl>
                                          <p:spTgt spid="1767">
                                            <p:bg/>
                                          </p:spTgt>
                                        </p:tgtEl>
                                      </p:cBhvr>
                                    </p:animEffect>
                                  </p:childTnLst>
                                </p:cTn>
                              </p:par>
                              <p:par>
                                <p:cTn id="8" presetID="10" presetClass="entr" presetSubtype="0" fill="hold" grpId="1" nodeType="withEffect">
                                  <p:stCondLst>
                                    <p:cond delay="0"/>
                                  </p:stCondLst>
                                  <p:iterate>
                                    <p:tmAbs val="0"/>
                                  </p:iterate>
                                  <p:childTnLst>
                                    <p:set>
                                      <p:cBhvr>
                                        <p:cTn id="9" fill="hold"/>
                                        <p:tgtEl>
                                          <p:spTgt spid="1767">
                                            <p:txEl>
                                              <p:pRg st="0" end="0"/>
                                            </p:txEl>
                                          </p:spTgt>
                                        </p:tgtEl>
                                        <p:attrNameLst>
                                          <p:attrName>style.visibility</p:attrName>
                                        </p:attrNameLst>
                                      </p:cBhvr>
                                      <p:to>
                                        <p:strVal val="visible"/>
                                      </p:to>
                                    </p:set>
                                    <p:animEffect transition="in" filter="fade">
                                      <p:cBhvr>
                                        <p:cTn id="10" dur="500"/>
                                        <p:tgtEl>
                                          <p:spTgt spid="176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grpId="1" nodeType="clickEffect">
                                  <p:stCondLst>
                                    <p:cond delay="0"/>
                                  </p:stCondLst>
                                  <p:iterate>
                                    <p:tmAbs val="0"/>
                                  </p:iterate>
                                  <p:childTnLst>
                                    <p:set>
                                      <p:cBhvr>
                                        <p:cTn id="14" fill="hold"/>
                                        <p:tgtEl>
                                          <p:spTgt spid="1767">
                                            <p:txEl>
                                              <p:pRg st="1" end="1"/>
                                            </p:txEl>
                                          </p:spTgt>
                                        </p:tgtEl>
                                        <p:attrNameLst>
                                          <p:attrName>style.visibility</p:attrName>
                                        </p:attrNameLst>
                                      </p:cBhvr>
                                      <p:to>
                                        <p:strVal val="visible"/>
                                      </p:to>
                                    </p:set>
                                    <p:animEffect transition="in" filter="fade">
                                      <p:cBhvr>
                                        <p:cTn id="15" dur="500"/>
                                        <p:tgtEl>
                                          <p:spTgt spid="1767">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fill="hold" grpId="1" nodeType="clickEffect">
                                  <p:stCondLst>
                                    <p:cond delay="0"/>
                                  </p:stCondLst>
                                  <p:iterate>
                                    <p:tmAbs val="0"/>
                                  </p:iterate>
                                  <p:childTnLst>
                                    <p:set>
                                      <p:cBhvr>
                                        <p:cTn id="19" fill="hold"/>
                                        <p:tgtEl>
                                          <p:spTgt spid="1767">
                                            <p:txEl>
                                              <p:pRg st="2" end="2"/>
                                            </p:txEl>
                                          </p:spTgt>
                                        </p:tgtEl>
                                        <p:attrNameLst>
                                          <p:attrName>style.visibility</p:attrName>
                                        </p:attrNameLst>
                                      </p:cBhvr>
                                      <p:to>
                                        <p:strVal val="visible"/>
                                      </p:to>
                                    </p:set>
                                    <p:animEffect transition="in" filter="fade">
                                      <p:cBhvr>
                                        <p:cTn id="20" dur="500"/>
                                        <p:tgtEl>
                                          <p:spTgt spid="1767">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fill="hold" grpId="1" nodeType="clickEffect">
                                  <p:stCondLst>
                                    <p:cond delay="0"/>
                                  </p:stCondLst>
                                  <p:iterate>
                                    <p:tmAbs val="0"/>
                                  </p:iterate>
                                  <p:childTnLst>
                                    <p:set>
                                      <p:cBhvr>
                                        <p:cTn id="24" fill="hold"/>
                                        <p:tgtEl>
                                          <p:spTgt spid="1767">
                                            <p:txEl>
                                              <p:pRg st="3" end="3"/>
                                            </p:txEl>
                                          </p:spTgt>
                                        </p:tgtEl>
                                        <p:attrNameLst>
                                          <p:attrName>style.visibility</p:attrName>
                                        </p:attrNameLst>
                                      </p:cBhvr>
                                      <p:to>
                                        <p:strVal val="visible"/>
                                      </p:to>
                                    </p:set>
                                    <p:animEffect transition="in" filter="fade">
                                      <p:cBhvr>
                                        <p:cTn id="25" dur="500"/>
                                        <p:tgtEl>
                                          <p:spTgt spid="1767">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fill="hold" grpId="1" nodeType="clickEffect">
                                  <p:stCondLst>
                                    <p:cond delay="0"/>
                                  </p:stCondLst>
                                  <p:iterate>
                                    <p:tmAbs val="0"/>
                                  </p:iterate>
                                  <p:childTnLst>
                                    <p:set>
                                      <p:cBhvr>
                                        <p:cTn id="29" fill="hold"/>
                                        <p:tgtEl>
                                          <p:spTgt spid="1767">
                                            <p:txEl>
                                              <p:pRg st="4" end="4"/>
                                            </p:txEl>
                                          </p:spTgt>
                                        </p:tgtEl>
                                        <p:attrNameLst>
                                          <p:attrName>style.visibility</p:attrName>
                                        </p:attrNameLst>
                                      </p:cBhvr>
                                      <p:to>
                                        <p:strVal val="visible"/>
                                      </p:to>
                                    </p:set>
                                    <p:animEffect transition="in" filter="fade">
                                      <p:cBhvr>
                                        <p:cTn id="30" dur="500"/>
                                        <p:tgtEl>
                                          <p:spTgt spid="1767">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fill="hold" grpId="1" nodeType="clickEffect">
                                  <p:stCondLst>
                                    <p:cond delay="0"/>
                                  </p:stCondLst>
                                  <p:iterate>
                                    <p:tmAbs val="0"/>
                                  </p:iterate>
                                  <p:childTnLst>
                                    <p:set>
                                      <p:cBhvr>
                                        <p:cTn id="34" fill="hold"/>
                                        <p:tgtEl>
                                          <p:spTgt spid="1767">
                                            <p:txEl>
                                              <p:pRg st="5" end="5"/>
                                            </p:txEl>
                                          </p:spTgt>
                                        </p:tgtEl>
                                        <p:attrNameLst>
                                          <p:attrName>style.visibility</p:attrName>
                                        </p:attrNameLst>
                                      </p:cBhvr>
                                      <p:to>
                                        <p:strVal val="visible"/>
                                      </p:to>
                                    </p:set>
                                    <p:animEffect transition="in" filter="fade">
                                      <p:cBhvr>
                                        <p:cTn id="35" dur="500"/>
                                        <p:tgtEl>
                                          <p:spTgt spid="1767">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fill="hold" grpId="1" nodeType="clickEffect">
                                  <p:stCondLst>
                                    <p:cond delay="0"/>
                                  </p:stCondLst>
                                  <p:iterate>
                                    <p:tmAbs val="0"/>
                                  </p:iterate>
                                  <p:childTnLst>
                                    <p:set>
                                      <p:cBhvr>
                                        <p:cTn id="39" fill="hold"/>
                                        <p:tgtEl>
                                          <p:spTgt spid="1767">
                                            <p:txEl>
                                              <p:pRg st="6" end="6"/>
                                            </p:txEl>
                                          </p:spTgt>
                                        </p:tgtEl>
                                        <p:attrNameLst>
                                          <p:attrName>style.visibility</p:attrName>
                                        </p:attrNameLst>
                                      </p:cBhvr>
                                      <p:to>
                                        <p:strVal val="visible"/>
                                      </p:to>
                                    </p:set>
                                    <p:animEffect transition="in" filter="fade">
                                      <p:cBhvr>
                                        <p:cTn id="40" dur="500"/>
                                        <p:tgtEl>
                                          <p:spTgt spid="1767">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fill="hold" grpId="1" nodeType="clickEffect">
                                  <p:stCondLst>
                                    <p:cond delay="0"/>
                                  </p:stCondLst>
                                  <p:iterate>
                                    <p:tmAbs val="0"/>
                                  </p:iterate>
                                  <p:childTnLst>
                                    <p:set>
                                      <p:cBhvr>
                                        <p:cTn id="44" fill="hold"/>
                                        <p:tgtEl>
                                          <p:spTgt spid="1767">
                                            <p:txEl>
                                              <p:pRg st="7" end="7"/>
                                            </p:txEl>
                                          </p:spTgt>
                                        </p:tgtEl>
                                        <p:attrNameLst>
                                          <p:attrName>style.visibility</p:attrName>
                                        </p:attrNameLst>
                                      </p:cBhvr>
                                      <p:to>
                                        <p:strVal val="visible"/>
                                      </p:to>
                                    </p:set>
                                    <p:animEffect transition="in" filter="fade">
                                      <p:cBhvr>
                                        <p:cTn id="45" dur="500"/>
                                        <p:tgtEl>
                                          <p:spTgt spid="1767">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fill="hold" grpId="1" nodeType="clickEffect">
                                  <p:stCondLst>
                                    <p:cond delay="0"/>
                                  </p:stCondLst>
                                  <p:iterate>
                                    <p:tmAbs val="0"/>
                                  </p:iterate>
                                  <p:childTnLst>
                                    <p:set>
                                      <p:cBhvr>
                                        <p:cTn id="49" fill="hold"/>
                                        <p:tgtEl>
                                          <p:spTgt spid="1767">
                                            <p:txEl>
                                              <p:pRg st="8" end="8"/>
                                            </p:txEl>
                                          </p:spTgt>
                                        </p:tgtEl>
                                        <p:attrNameLst>
                                          <p:attrName>style.visibility</p:attrName>
                                        </p:attrNameLst>
                                      </p:cBhvr>
                                      <p:to>
                                        <p:strVal val="visible"/>
                                      </p:to>
                                    </p:set>
                                    <p:animEffect transition="in" filter="fade">
                                      <p:cBhvr>
                                        <p:cTn id="50" dur="500"/>
                                        <p:tgtEl>
                                          <p:spTgt spid="1767">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fill="hold" grpId="1" nodeType="clickEffect">
                                  <p:stCondLst>
                                    <p:cond delay="0"/>
                                  </p:stCondLst>
                                  <p:iterate>
                                    <p:tmAbs val="0"/>
                                  </p:iterate>
                                  <p:childTnLst>
                                    <p:set>
                                      <p:cBhvr>
                                        <p:cTn id="54" fill="hold"/>
                                        <p:tgtEl>
                                          <p:spTgt spid="1767">
                                            <p:txEl>
                                              <p:pRg st="9" end="9"/>
                                            </p:txEl>
                                          </p:spTgt>
                                        </p:tgtEl>
                                        <p:attrNameLst>
                                          <p:attrName>style.visibility</p:attrName>
                                        </p:attrNameLst>
                                      </p:cBhvr>
                                      <p:to>
                                        <p:strVal val="visible"/>
                                      </p:to>
                                    </p:set>
                                    <p:animEffect transition="in" filter="fade">
                                      <p:cBhvr>
                                        <p:cTn id="55" dur="500"/>
                                        <p:tgtEl>
                                          <p:spTgt spid="1767">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fill="hold" grpId="1" nodeType="clickEffect">
                                  <p:stCondLst>
                                    <p:cond delay="0"/>
                                  </p:stCondLst>
                                  <p:iterate>
                                    <p:tmAbs val="0"/>
                                  </p:iterate>
                                  <p:childTnLst>
                                    <p:set>
                                      <p:cBhvr>
                                        <p:cTn id="59" fill="hold"/>
                                        <p:tgtEl>
                                          <p:spTgt spid="1767">
                                            <p:txEl>
                                              <p:pRg st="10" end="10"/>
                                            </p:txEl>
                                          </p:spTgt>
                                        </p:tgtEl>
                                        <p:attrNameLst>
                                          <p:attrName>style.visibility</p:attrName>
                                        </p:attrNameLst>
                                      </p:cBhvr>
                                      <p:to>
                                        <p:strVal val="visible"/>
                                      </p:to>
                                    </p:set>
                                    <p:animEffect transition="in" filter="fade">
                                      <p:cBhvr>
                                        <p:cTn id="60" dur="500"/>
                                        <p:tgtEl>
                                          <p:spTgt spid="1767">
                                            <p:txEl>
                                              <p:pRg st="10" end="1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fill="hold" grpId="1" nodeType="clickEffect">
                                  <p:stCondLst>
                                    <p:cond delay="0"/>
                                  </p:stCondLst>
                                  <p:iterate>
                                    <p:tmAbs val="0"/>
                                  </p:iterate>
                                  <p:childTnLst>
                                    <p:set>
                                      <p:cBhvr>
                                        <p:cTn id="64" fill="hold"/>
                                        <p:tgtEl>
                                          <p:spTgt spid="1767">
                                            <p:txEl>
                                              <p:pRg st="11" end="11"/>
                                            </p:txEl>
                                          </p:spTgt>
                                        </p:tgtEl>
                                        <p:attrNameLst>
                                          <p:attrName>style.visibility</p:attrName>
                                        </p:attrNameLst>
                                      </p:cBhvr>
                                      <p:to>
                                        <p:strVal val="visible"/>
                                      </p:to>
                                    </p:set>
                                    <p:animEffect transition="in" filter="fade">
                                      <p:cBhvr>
                                        <p:cTn id="65" dur="500"/>
                                        <p:tgtEl>
                                          <p:spTgt spid="1767">
                                            <p:txEl>
                                              <p:pRg st="11" end="1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fill="hold" grpId="1" nodeType="clickEffect">
                                  <p:stCondLst>
                                    <p:cond delay="0"/>
                                  </p:stCondLst>
                                  <p:iterate>
                                    <p:tmAbs val="0"/>
                                  </p:iterate>
                                  <p:childTnLst>
                                    <p:set>
                                      <p:cBhvr>
                                        <p:cTn id="69" fill="hold"/>
                                        <p:tgtEl>
                                          <p:spTgt spid="1767">
                                            <p:txEl>
                                              <p:pRg st="12" end="12"/>
                                            </p:txEl>
                                          </p:spTgt>
                                        </p:tgtEl>
                                        <p:attrNameLst>
                                          <p:attrName>style.visibility</p:attrName>
                                        </p:attrNameLst>
                                      </p:cBhvr>
                                      <p:to>
                                        <p:strVal val="visible"/>
                                      </p:to>
                                    </p:set>
                                    <p:animEffect transition="in" filter="fade">
                                      <p:cBhvr>
                                        <p:cTn id="70" dur="500"/>
                                        <p:tgtEl>
                                          <p:spTgt spid="176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7" grpId="1" build="p" bldLvl="5" animBg="1" advAuto="0"/>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73" name="Group 23"/>
          <p:cNvGrpSpPr/>
          <p:nvPr/>
        </p:nvGrpSpPr>
        <p:grpSpPr>
          <a:xfrm>
            <a:off x="55" y="-9422"/>
            <a:ext cx="12191477" cy="712721"/>
            <a:chOff x="0" y="0"/>
            <a:chExt cx="12191475" cy="712719"/>
          </a:xfrm>
        </p:grpSpPr>
        <p:sp>
          <p:nvSpPr>
            <p:cNvPr id="1769" name="object 2"/>
            <p:cNvSpPr/>
            <p:nvPr/>
          </p:nvSpPr>
          <p:spPr>
            <a:xfrm>
              <a:off x="0" y="0"/>
              <a:ext cx="3067015" cy="712720"/>
            </a:xfrm>
            <a:prstGeom prst="rect">
              <a:avLst/>
            </a:prstGeom>
            <a:solidFill>
              <a:srgbClr val="009EF3"/>
            </a:solidFill>
            <a:ln w="12700" cap="flat">
              <a:noFill/>
              <a:miter lim="400000"/>
            </a:ln>
            <a:effectLst/>
          </p:spPr>
          <p:txBody>
            <a:bodyPr wrap="square" lIns="45719" tIns="45719" rIns="45719" bIns="45719" numCol="1" anchor="t">
              <a:noAutofit/>
            </a:bodyPr>
            <a:lstStyle/>
            <a:p>
              <a:pPr>
                <a:defRPr sz="1100"/>
              </a:pPr>
              <a:endParaRPr/>
            </a:p>
          </p:txBody>
        </p:sp>
        <p:sp>
          <p:nvSpPr>
            <p:cNvPr id="1770" name="object 3"/>
            <p:cNvSpPr/>
            <p:nvPr/>
          </p:nvSpPr>
          <p:spPr>
            <a:xfrm>
              <a:off x="9139280" y="0"/>
              <a:ext cx="3052196" cy="712720"/>
            </a:xfrm>
            <a:prstGeom prst="rect">
              <a:avLst/>
            </a:prstGeom>
            <a:solidFill>
              <a:srgbClr val="FF8200"/>
            </a:solidFill>
            <a:ln w="12700" cap="flat">
              <a:noFill/>
              <a:miter lim="400000"/>
            </a:ln>
            <a:effectLst/>
          </p:spPr>
          <p:txBody>
            <a:bodyPr wrap="square" lIns="45719" tIns="45719" rIns="45719" bIns="45719" numCol="1" anchor="t">
              <a:noAutofit/>
            </a:bodyPr>
            <a:lstStyle/>
            <a:p>
              <a:pPr>
                <a:defRPr sz="1100"/>
              </a:pPr>
              <a:endParaRPr/>
            </a:p>
          </p:txBody>
        </p:sp>
        <p:sp>
          <p:nvSpPr>
            <p:cNvPr id="1771" name="object 2"/>
            <p:cNvSpPr/>
            <p:nvPr/>
          </p:nvSpPr>
          <p:spPr>
            <a:xfrm>
              <a:off x="3046426" y="0"/>
              <a:ext cx="3067016" cy="712720"/>
            </a:xfrm>
            <a:prstGeom prst="rect">
              <a:avLst/>
            </a:prstGeom>
            <a:solidFill>
              <a:srgbClr val="FFBF00"/>
            </a:solidFill>
            <a:ln w="12700" cap="flat">
              <a:noFill/>
              <a:miter lim="400000"/>
            </a:ln>
            <a:effectLst/>
          </p:spPr>
          <p:txBody>
            <a:bodyPr wrap="square" lIns="45719" tIns="45719" rIns="45719" bIns="45719" numCol="1" anchor="t">
              <a:noAutofit/>
            </a:bodyPr>
            <a:lstStyle/>
            <a:p>
              <a:pPr>
                <a:defRPr sz="1100"/>
              </a:pPr>
              <a:endParaRPr/>
            </a:p>
          </p:txBody>
        </p:sp>
        <p:sp>
          <p:nvSpPr>
            <p:cNvPr id="1772" name="object 2"/>
            <p:cNvSpPr/>
            <p:nvPr/>
          </p:nvSpPr>
          <p:spPr>
            <a:xfrm>
              <a:off x="6092853" y="0"/>
              <a:ext cx="3067016" cy="712720"/>
            </a:xfrm>
            <a:prstGeom prst="rect">
              <a:avLst/>
            </a:prstGeom>
            <a:solidFill>
              <a:srgbClr val="FFA100"/>
            </a:solidFill>
            <a:ln w="12700" cap="flat">
              <a:noFill/>
              <a:miter lim="400000"/>
            </a:ln>
            <a:effectLst/>
          </p:spPr>
          <p:txBody>
            <a:bodyPr wrap="square" lIns="45719" tIns="45719" rIns="45719" bIns="45719" numCol="1" anchor="t">
              <a:noAutofit/>
            </a:bodyPr>
            <a:lstStyle/>
            <a:p>
              <a:pPr>
                <a:defRPr sz="1100"/>
              </a:pPr>
              <a:endParaRPr/>
            </a:p>
          </p:txBody>
        </p:sp>
      </p:grpSp>
      <p:sp>
        <p:nvSpPr>
          <p:cNvPr id="1774" name="object 5"/>
          <p:cNvSpPr txBox="1"/>
          <p:nvPr/>
        </p:nvSpPr>
        <p:spPr>
          <a:xfrm>
            <a:off x="2891510" y="226533"/>
            <a:ext cx="3324750"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317635">
              <a:spcBef>
                <a:spcPts val="400"/>
              </a:spcBef>
              <a:defRPr sz="2000" spc="-6">
                <a:solidFill>
                  <a:srgbClr val="FFFFFF"/>
                </a:solidFill>
              </a:defRPr>
            </a:lvl1pPr>
          </a:lstStyle>
          <a:p>
            <a:r>
              <a:t>Trainer : Mr.Madhu Sundar</a:t>
            </a:r>
          </a:p>
        </p:txBody>
      </p:sp>
      <p:sp>
        <p:nvSpPr>
          <p:cNvPr id="1775" name="object 7"/>
          <p:cNvSpPr txBox="1"/>
          <p:nvPr/>
        </p:nvSpPr>
        <p:spPr>
          <a:xfrm>
            <a:off x="9874918" y="202740"/>
            <a:ext cx="1786143" cy="304801"/>
          </a:xfrm>
          <a:prstGeom prst="rect">
            <a:avLst/>
          </a:prstGeom>
          <a:ln w="12700">
            <a:miter lim="400000"/>
          </a:ln>
        </p:spPr>
        <p:txBody>
          <a:bodyPr lIns="0" tIns="0" rIns="0" bIns="0">
            <a:spAutoFit/>
          </a:bodyPr>
          <a:lstStyle/>
          <a:p>
            <a:pPr indent="8145">
              <a:defRPr sz="2000" spc="-9">
                <a:solidFill>
                  <a:srgbClr val="FFFFFF"/>
                </a:solidFill>
              </a:defRPr>
            </a:pPr>
            <a:endParaRPr/>
          </a:p>
        </p:txBody>
      </p:sp>
      <p:sp>
        <p:nvSpPr>
          <p:cNvPr id="1776" name="object 18"/>
          <p:cNvSpPr txBox="1"/>
          <p:nvPr/>
        </p:nvSpPr>
        <p:spPr>
          <a:xfrm>
            <a:off x="1558344" y="2401077"/>
            <a:ext cx="9028092" cy="1498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gn="ctr">
              <a:defRPr sz="4800" spc="-3">
                <a:solidFill>
                  <a:srgbClr val="231F20"/>
                </a:solidFill>
              </a:defRPr>
            </a:lvl1pPr>
          </a:lstStyle>
          <a:p>
            <a:r>
              <a:t>StringBuffer and StringBuilder Classes</a:t>
            </a:r>
          </a:p>
        </p:txBody>
      </p:sp>
      <p:grpSp>
        <p:nvGrpSpPr>
          <p:cNvPr id="1779" name="Group 12"/>
          <p:cNvGrpSpPr/>
          <p:nvPr/>
        </p:nvGrpSpPr>
        <p:grpSpPr>
          <a:xfrm>
            <a:off x="3919189" y="4419867"/>
            <a:ext cx="4152911" cy="3034291"/>
            <a:chOff x="0" y="0"/>
            <a:chExt cx="4152910" cy="3034289"/>
          </a:xfrm>
        </p:grpSpPr>
        <p:pic>
          <p:nvPicPr>
            <p:cNvPr id="1777" name="Picture 10" descr="Picture 10"/>
            <p:cNvPicPr>
              <a:picLocks noChangeAspect="1"/>
            </p:cNvPicPr>
            <p:nvPr/>
          </p:nvPicPr>
          <p:blipFill>
            <a:blip r:embed="rId2">
              <a:extLst/>
            </a:blip>
            <a:stretch>
              <a:fillRect/>
            </a:stretch>
          </p:blipFill>
          <p:spPr>
            <a:xfrm>
              <a:off x="67837" y="0"/>
              <a:ext cx="4060892" cy="1980000"/>
            </a:xfrm>
            <a:prstGeom prst="rect">
              <a:avLst/>
            </a:prstGeom>
            <a:ln w="12700" cap="flat">
              <a:noFill/>
              <a:miter lim="400000"/>
            </a:ln>
            <a:effectLst/>
          </p:spPr>
        </p:pic>
        <p:sp>
          <p:nvSpPr>
            <p:cNvPr id="1778" name="Rectangle 11"/>
            <p:cNvSpPr txBox="1"/>
            <p:nvPr/>
          </p:nvSpPr>
          <p:spPr>
            <a:xfrm>
              <a:off x="0" y="1733411"/>
              <a:ext cx="4152911" cy="130087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noAutofit/>
            </a:bodyPr>
            <a:lstStyle>
              <a:lvl1pPr algn="ctr">
                <a:defRPr sz="38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780" name="object 5"/>
          <p:cNvSpPr txBox="1"/>
          <p:nvPr/>
        </p:nvSpPr>
        <p:spPr>
          <a:xfrm>
            <a:off x="6175221" y="235558"/>
            <a:ext cx="3324750"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317635">
              <a:spcBef>
                <a:spcPts val="400"/>
              </a:spcBef>
              <a:defRPr sz="2000" spc="-6">
                <a:solidFill>
                  <a:srgbClr val="FFFFFF"/>
                </a:solidFill>
              </a:defRPr>
            </a:lvl1pPr>
          </a:lstStyle>
          <a:p>
            <a:r>
              <a:t>Subject : CORE JAVA</a:t>
            </a:r>
          </a:p>
        </p:txBody>
      </p:sp>
    </p:spTree>
  </p:cSld>
  <p:clrMapOvr>
    <a:masterClrMapping/>
  </p:clrMapOvr>
  <p:transition spd="me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84" name="Group 55"/>
          <p:cNvGrpSpPr/>
          <p:nvPr/>
        </p:nvGrpSpPr>
        <p:grpSpPr>
          <a:xfrm>
            <a:off x="0" y="0"/>
            <a:ext cx="3518859" cy="833730"/>
            <a:chOff x="0" y="0"/>
            <a:chExt cx="3518858" cy="833729"/>
          </a:xfrm>
        </p:grpSpPr>
        <p:sp>
          <p:nvSpPr>
            <p:cNvPr id="1782"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783"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785" name="object 22"/>
          <p:cNvSpPr txBox="1"/>
          <p:nvPr/>
        </p:nvSpPr>
        <p:spPr>
          <a:xfrm>
            <a:off x="0" y="27571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StringBuffer Class</a:t>
            </a:r>
          </a:p>
        </p:txBody>
      </p:sp>
      <p:grpSp>
        <p:nvGrpSpPr>
          <p:cNvPr id="1788" name="Group 2"/>
          <p:cNvGrpSpPr/>
          <p:nvPr/>
        </p:nvGrpSpPr>
        <p:grpSpPr>
          <a:xfrm>
            <a:off x="10635092" y="5999069"/>
            <a:ext cx="1810867" cy="838732"/>
            <a:chOff x="0" y="0"/>
            <a:chExt cx="1810866" cy="838731"/>
          </a:xfrm>
        </p:grpSpPr>
        <p:pic>
          <p:nvPicPr>
            <p:cNvPr id="1786" name="Picture 18" descr="Picture 18"/>
            <p:cNvPicPr>
              <a:picLocks noChangeAspect="1"/>
            </p:cNvPicPr>
            <p:nvPr/>
          </p:nvPicPr>
          <p:blipFill>
            <a:blip r:embed="rId2">
              <a:extLst/>
            </a:blip>
            <a:stretch>
              <a:fillRect/>
            </a:stretch>
          </p:blipFill>
          <p:spPr>
            <a:xfrm>
              <a:off x="261807" y="0"/>
              <a:ext cx="1287250" cy="603235"/>
            </a:xfrm>
            <a:prstGeom prst="rect">
              <a:avLst/>
            </a:prstGeom>
            <a:ln w="12700" cap="flat">
              <a:noFill/>
              <a:miter lim="400000"/>
            </a:ln>
            <a:effectLst/>
          </p:spPr>
        </p:pic>
        <p:sp>
          <p:nvSpPr>
            <p:cNvPr id="1787"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789" name="object 11"/>
          <p:cNvSpPr txBox="1"/>
          <p:nvPr/>
        </p:nvSpPr>
        <p:spPr>
          <a:xfrm>
            <a:off x="101309" y="865747"/>
            <a:ext cx="13376301" cy="4787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defTabSz="457200">
              <a:defRPr sz="2400">
                <a:latin typeface="+mn-lt"/>
                <a:ea typeface="+mn-ea"/>
                <a:cs typeface="+mn-cs"/>
                <a:sym typeface="Helvetica"/>
              </a:defRPr>
            </a:pPr>
            <a:r>
              <a:t>java.lang.Stringbuffer</a:t>
            </a:r>
          </a:p>
          <a:p>
            <a:pPr defTabSz="457200">
              <a:defRPr sz="2400">
                <a:latin typeface="+mn-lt"/>
                <a:ea typeface="+mn-ea"/>
                <a:cs typeface="+mn-cs"/>
                <a:sym typeface="Helvetica"/>
              </a:defRPr>
            </a:pPr>
            <a:endParaRPr/>
          </a:p>
          <a:p>
            <a:pPr defTabSz="457200">
              <a:defRPr sz="2400">
                <a:latin typeface="+mn-lt"/>
                <a:ea typeface="+mn-ea"/>
                <a:cs typeface="+mn-cs"/>
                <a:sym typeface="Helvetica"/>
              </a:defRPr>
            </a:pPr>
            <a:r>
              <a:t>* write a function to return the first half of the given string</a:t>
            </a:r>
          </a:p>
          <a:p>
            <a:pPr defTabSz="457200">
              <a:defRPr sz="2400">
                <a:latin typeface="+mn-lt"/>
                <a:ea typeface="+mn-ea"/>
                <a:cs typeface="+mn-cs"/>
                <a:sym typeface="Helvetica"/>
              </a:defRPr>
            </a:pPr>
            <a:endParaRPr/>
          </a:p>
          <a:p>
            <a:pPr defTabSz="457200">
              <a:defRPr sz="2400">
                <a:latin typeface="+mn-lt"/>
                <a:ea typeface="+mn-ea"/>
                <a:cs typeface="+mn-cs"/>
                <a:sym typeface="Helvetica"/>
              </a:defRPr>
            </a:pPr>
            <a:r>
              <a:t>* StrinBuffer is mutable sequence of characters. </a:t>
            </a:r>
          </a:p>
          <a:p>
            <a:pPr defTabSz="457200">
              <a:defRPr sz="2400">
                <a:latin typeface="+mn-lt"/>
                <a:ea typeface="+mn-ea"/>
                <a:cs typeface="+mn-cs"/>
                <a:sym typeface="Helvetica"/>
              </a:defRPr>
            </a:pPr>
            <a:endParaRPr/>
          </a:p>
          <a:p>
            <a:pPr defTabSz="457200">
              <a:defRPr sz="2400">
                <a:latin typeface="+mn-lt"/>
                <a:ea typeface="+mn-ea"/>
                <a:cs typeface="+mn-cs"/>
                <a:sym typeface="Helvetica"/>
              </a:defRPr>
            </a:pPr>
            <a:r>
              <a:t>* A string buffer is like a String but can be modified without creating any </a:t>
            </a:r>
            <a:r>
              <a:rPr u="sng"/>
              <a:t>de</a:t>
            </a:r>
            <a:r>
              <a:t>-referenced objects.</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StringBuffer is final and cannot be inherited</a:t>
            </a:r>
          </a:p>
          <a:p>
            <a:pPr defTabSz="457200">
              <a:defRPr sz="2400">
                <a:latin typeface="+mn-lt"/>
                <a:ea typeface="+mn-ea"/>
                <a:cs typeface="+mn-cs"/>
                <a:sym typeface="Helvetica"/>
              </a:defRPr>
            </a:pPr>
            <a:endParaRPr/>
          </a:p>
          <a:p>
            <a:pPr defTabSz="457200">
              <a:defRPr sz="2400">
                <a:latin typeface="+mn-lt"/>
                <a:ea typeface="+mn-ea"/>
                <a:cs typeface="+mn-cs"/>
                <a:sym typeface="Helvetica"/>
              </a:defRPr>
            </a:pPr>
            <a:r>
              <a:t>* StringBuffer is immediate sub-class of Object class</a:t>
            </a:r>
          </a:p>
          <a:p>
            <a:pPr defTabSz="457200">
              <a:defRPr sz="2400">
                <a:latin typeface="+mn-lt"/>
                <a:ea typeface="+mn-ea"/>
                <a:cs typeface="+mn-cs"/>
                <a:sym typeface="Helvetica"/>
              </a:defRPr>
            </a:pPr>
            <a:endParaRPr/>
          </a:p>
          <a:p>
            <a:pPr defTabSz="457200">
              <a:defRPr sz="2400">
                <a:latin typeface="+mn-lt"/>
                <a:ea typeface="+mn-ea"/>
                <a:cs typeface="+mn-cs"/>
                <a:sym typeface="Helvetica"/>
              </a:defRPr>
            </a:pPr>
            <a:r>
              <a:t>* Any modification to StringBuffer can be done only by using the methods of StringBuffer class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789">
                                            <p:bg/>
                                          </p:spTgt>
                                        </p:tgtEl>
                                        <p:attrNameLst>
                                          <p:attrName>style.visibility</p:attrName>
                                        </p:attrNameLst>
                                      </p:cBhvr>
                                      <p:to>
                                        <p:strVal val="visible"/>
                                      </p:to>
                                    </p:set>
                                    <p:animEffect transition="in" filter="fade">
                                      <p:cBhvr>
                                        <p:cTn id="7" dur="500"/>
                                        <p:tgtEl>
                                          <p:spTgt spid="1789">
                                            <p:bg/>
                                          </p:spTgt>
                                        </p:tgtEl>
                                      </p:cBhvr>
                                    </p:animEffect>
                                  </p:childTnLst>
                                </p:cTn>
                              </p:par>
                              <p:par>
                                <p:cTn id="8" presetID="10" presetClass="entr" presetSubtype="0" fill="hold" grpId="1" nodeType="withEffect">
                                  <p:stCondLst>
                                    <p:cond delay="0"/>
                                  </p:stCondLst>
                                  <p:iterate>
                                    <p:tmAbs val="0"/>
                                  </p:iterate>
                                  <p:childTnLst>
                                    <p:set>
                                      <p:cBhvr>
                                        <p:cTn id="9" fill="hold"/>
                                        <p:tgtEl>
                                          <p:spTgt spid="1789">
                                            <p:txEl>
                                              <p:pRg st="0" end="0"/>
                                            </p:txEl>
                                          </p:spTgt>
                                        </p:tgtEl>
                                        <p:attrNameLst>
                                          <p:attrName>style.visibility</p:attrName>
                                        </p:attrNameLst>
                                      </p:cBhvr>
                                      <p:to>
                                        <p:strVal val="visible"/>
                                      </p:to>
                                    </p:set>
                                    <p:animEffect transition="in" filter="fade">
                                      <p:cBhvr>
                                        <p:cTn id="10" dur="500"/>
                                        <p:tgtEl>
                                          <p:spTgt spid="178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grpId="1" nodeType="clickEffect">
                                  <p:stCondLst>
                                    <p:cond delay="0"/>
                                  </p:stCondLst>
                                  <p:iterate>
                                    <p:tmAbs val="0"/>
                                  </p:iterate>
                                  <p:childTnLst>
                                    <p:set>
                                      <p:cBhvr>
                                        <p:cTn id="14" fill="hold"/>
                                        <p:tgtEl>
                                          <p:spTgt spid="1789">
                                            <p:txEl>
                                              <p:pRg st="1" end="1"/>
                                            </p:txEl>
                                          </p:spTgt>
                                        </p:tgtEl>
                                        <p:attrNameLst>
                                          <p:attrName>style.visibility</p:attrName>
                                        </p:attrNameLst>
                                      </p:cBhvr>
                                      <p:to>
                                        <p:strVal val="visible"/>
                                      </p:to>
                                    </p:set>
                                    <p:animEffect transition="in" filter="fade">
                                      <p:cBhvr>
                                        <p:cTn id="15" dur="500"/>
                                        <p:tgtEl>
                                          <p:spTgt spid="1789">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fill="hold" grpId="1" nodeType="clickEffect">
                                  <p:stCondLst>
                                    <p:cond delay="0"/>
                                  </p:stCondLst>
                                  <p:iterate>
                                    <p:tmAbs val="0"/>
                                  </p:iterate>
                                  <p:childTnLst>
                                    <p:set>
                                      <p:cBhvr>
                                        <p:cTn id="19" fill="hold"/>
                                        <p:tgtEl>
                                          <p:spTgt spid="1789">
                                            <p:txEl>
                                              <p:pRg st="2" end="2"/>
                                            </p:txEl>
                                          </p:spTgt>
                                        </p:tgtEl>
                                        <p:attrNameLst>
                                          <p:attrName>style.visibility</p:attrName>
                                        </p:attrNameLst>
                                      </p:cBhvr>
                                      <p:to>
                                        <p:strVal val="visible"/>
                                      </p:to>
                                    </p:set>
                                    <p:animEffect transition="in" filter="fade">
                                      <p:cBhvr>
                                        <p:cTn id="20" dur="500"/>
                                        <p:tgtEl>
                                          <p:spTgt spid="1789">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fill="hold" grpId="1" nodeType="clickEffect">
                                  <p:stCondLst>
                                    <p:cond delay="0"/>
                                  </p:stCondLst>
                                  <p:iterate>
                                    <p:tmAbs val="0"/>
                                  </p:iterate>
                                  <p:childTnLst>
                                    <p:set>
                                      <p:cBhvr>
                                        <p:cTn id="24" fill="hold"/>
                                        <p:tgtEl>
                                          <p:spTgt spid="1789">
                                            <p:txEl>
                                              <p:pRg st="3" end="3"/>
                                            </p:txEl>
                                          </p:spTgt>
                                        </p:tgtEl>
                                        <p:attrNameLst>
                                          <p:attrName>style.visibility</p:attrName>
                                        </p:attrNameLst>
                                      </p:cBhvr>
                                      <p:to>
                                        <p:strVal val="visible"/>
                                      </p:to>
                                    </p:set>
                                    <p:animEffect transition="in" filter="fade">
                                      <p:cBhvr>
                                        <p:cTn id="25" dur="500"/>
                                        <p:tgtEl>
                                          <p:spTgt spid="1789">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fill="hold" grpId="1" nodeType="clickEffect">
                                  <p:stCondLst>
                                    <p:cond delay="0"/>
                                  </p:stCondLst>
                                  <p:iterate>
                                    <p:tmAbs val="0"/>
                                  </p:iterate>
                                  <p:childTnLst>
                                    <p:set>
                                      <p:cBhvr>
                                        <p:cTn id="29" fill="hold"/>
                                        <p:tgtEl>
                                          <p:spTgt spid="1789">
                                            <p:txEl>
                                              <p:pRg st="4" end="4"/>
                                            </p:txEl>
                                          </p:spTgt>
                                        </p:tgtEl>
                                        <p:attrNameLst>
                                          <p:attrName>style.visibility</p:attrName>
                                        </p:attrNameLst>
                                      </p:cBhvr>
                                      <p:to>
                                        <p:strVal val="visible"/>
                                      </p:to>
                                    </p:set>
                                    <p:animEffect transition="in" filter="fade">
                                      <p:cBhvr>
                                        <p:cTn id="30" dur="500"/>
                                        <p:tgtEl>
                                          <p:spTgt spid="1789">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fill="hold" grpId="1" nodeType="clickEffect">
                                  <p:stCondLst>
                                    <p:cond delay="0"/>
                                  </p:stCondLst>
                                  <p:iterate>
                                    <p:tmAbs val="0"/>
                                  </p:iterate>
                                  <p:childTnLst>
                                    <p:set>
                                      <p:cBhvr>
                                        <p:cTn id="34" fill="hold"/>
                                        <p:tgtEl>
                                          <p:spTgt spid="1789">
                                            <p:txEl>
                                              <p:pRg st="5" end="5"/>
                                            </p:txEl>
                                          </p:spTgt>
                                        </p:tgtEl>
                                        <p:attrNameLst>
                                          <p:attrName>style.visibility</p:attrName>
                                        </p:attrNameLst>
                                      </p:cBhvr>
                                      <p:to>
                                        <p:strVal val="visible"/>
                                      </p:to>
                                    </p:set>
                                    <p:animEffect transition="in" filter="fade">
                                      <p:cBhvr>
                                        <p:cTn id="35" dur="500"/>
                                        <p:tgtEl>
                                          <p:spTgt spid="1789">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fill="hold" grpId="1" nodeType="clickEffect">
                                  <p:stCondLst>
                                    <p:cond delay="0"/>
                                  </p:stCondLst>
                                  <p:iterate>
                                    <p:tmAbs val="0"/>
                                  </p:iterate>
                                  <p:childTnLst>
                                    <p:set>
                                      <p:cBhvr>
                                        <p:cTn id="39" fill="hold"/>
                                        <p:tgtEl>
                                          <p:spTgt spid="1789">
                                            <p:txEl>
                                              <p:pRg st="6" end="6"/>
                                            </p:txEl>
                                          </p:spTgt>
                                        </p:tgtEl>
                                        <p:attrNameLst>
                                          <p:attrName>style.visibility</p:attrName>
                                        </p:attrNameLst>
                                      </p:cBhvr>
                                      <p:to>
                                        <p:strVal val="visible"/>
                                      </p:to>
                                    </p:set>
                                    <p:animEffect transition="in" filter="fade">
                                      <p:cBhvr>
                                        <p:cTn id="40" dur="500"/>
                                        <p:tgtEl>
                                          <p:spTgt spid="1789">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fill="hold" grpId="1" nodeType="clickEffect">
                                  <p:stCondLst>
                                    <p:cond delay="0"/>
                                  </p:stCondLst>
                                  <p:iterate>
                                    <p:tmAbs val="0"/>
                                  </p:iterate>
                                  <p:childTnLst>
                                    <p:set>
                                      <p:cBhvr>
                                        <p:cTn id="44" fill="hold"/>
                                        <p:tgtEl>
                                          <p:spTgt spid="1789">
                                            <p:txEl>
                                              <p:pRg st="7" end="7"/>
                                            </p:txEl>
                                          </p:spTgt>
                                        </p:tgtEl>
                                        <p:attrNameLst>
                                          <p:attrName>style.visibility</p:attrName>
                                        </p:attrNameLst>
                                      </p:cBhvr>
                                      <p:to>
                                        <p:strVal val="visible"/>
                                      </p:to>
                                    </p:set>
                                    <p:animEffect transition="in" filter="fade">
                                      <p:cBhvr>
                                        <p:cTn id="45" dur="500"/>
                                        <p:tgtEl>
                                          <p:spTgt spid="1789">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fill="hold" grpId="1" nodeType="clickEffect">
                                  <p:stCondLst>
                                    <p:cond delay="0"/>
                                  </p:stCondLst>
                                  <p:iterate>
                                    <p:tmAbs val="0"/>
                                  </p:iterate>
                                  <p:childTnLst>
                                    <p:set>
                                      <p:cBhvr>
                                        <p:cTn id="49" fill="hold"/>
                                        <p:tgtEl>
                                          <p:spTgt spid="1789">
                                            <p:txEl>
                                              <p:pRg st="8" end="8"/>
                                            </p:txEl>
                                          </p:spTgt>
                                        </p:tgtEl>
                                        <p:attrNameLst>
                                          <p:attrName>style.visibility</p:attrName>
                                        </p:attrNameLst>
                                      </p:cBhvr>
                                      <p:to>
                                        <p:strVal val="visible"/>
                                      </p:to>
                                    </p:set>
                                    <p:animEffect transition="in" filter="fade">
                                      <p:cBhvr>
                                        <p:cTn id="50" dur="500"/>
                                        <p:tgtEl>
                                          <p:spTgt spid="1789">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fill="hold" grpId="1" nodeType="clickEffect">
                                  <p:stCondLst>
                                    <p:cond delay="0"/>
                                  </p:stCondLst>
                                  <p:iterate>
                                    <p:tmAbs val="0"/>
                                  </p:iterate>
                                  <p:childTnLst>
                                    <p:set>
                                      <p:cBhvr>
                                        <p:cTn id="54" fill="hold"/>
                                        <p:tgtEl>
                                          <p:spTgt spid="1789">
                                            <p:txEl>
                                              <p:pRg st="9" end="9"/>
                                            </p:txEl>
                                          </p:spTgt>
                                        </p:tgtEl>
                                        <p:attrNameLst>
                                          <p:attrName>style.visibility</p:attrName>
                                        </p:attrNameLst>
                                      </p:cBhvr>
                                      <p:to>
                                        <p:strVal val="visible"/>
                                      </p:to>
                                    </p:set>
                                    <p:animEffect transition="in" filter="fade">
                                      <p:cBhvr>
                                        <p:cTn id="55" dur="500"/>
                                        <p:tgtEl>
                                          <p:spTgt spid="1789">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fill="hold" grpId="1" nodeType="clickEffect">
                                  <p:stCondLst>
                                    <p:cond delay="0"/>
                                  </p:stCondLst>
                                  <p:iterate>
                                    <p:tmAbs val="0"/>
                                  </p:iterate>
                                  <p:childTnLst>
                                    <p:set>
                                      <p:cBhvr>
                                        <p:cTn id="59" fill="hold"/>
                                        <p:tgtEl>
                                          <p:spTgt spid="1789">
                                            <p:txEl>
                                              <p:pRg st="10" end="10"/>
                                            </p:txEl>
                                          </p:spTgt>
                                        </p:tgtEl>
                                        <p:attrNameLst>
                                          <p:attrName>style.visibility</p:attrName>
                                        </p:attrNameLst>
                                      </p:cBhvr>
                                      <p:to>
                                        <p:strVal val="visible"/>
                                      </p:to>
                                    </p:set>
                                    <p:animEffect transition="in" filter="fade">
                                      <p:cBhvr>
                                        <p:cTn id="60" dur="500"/>
                                        <p:tgtEl>
                                          <p:spTgt spid="1789">
                                            <p:txEl>
                                              <p:pRg st="10" end="1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fill="hold" grpId="1" nodeType="clickEffect">
                                  <p:stCondLst>
                                    <p:cond delay="0"/>
                                  </p:stCondLst>
                                  <p:iterate>
                                    <p:tmAbs val="0"/>
                                  </p:iterate>
                                  <p:childTnLst>
                                    <p:set>
                                      <p:cBhvr>
                                        <p:cTn id="64" fill="hold"/>
                                        <p:tgtEl>
                                          <p:spTgt spid="1789">
                                            <p:txEl>
                                              <p:pRg st="11" end="11"/>
                                            </p:txEl>
                                          </p:spTgt>
                                        </p:tgtEl>
                                        <p:attrNameLst>
                                          <p:attrName>style.visibility</p:attrName>
                                        </p:attrNameLst>
                                      </p:cBhvr>
                                      <p:to>
                                        <p:strVal val="visible"/>
                                      </p:to>
                                    </p:set>
                                    <p:animEffect transition="in" filter="fade">
                                      <p:cBhvr>
                                        <p:cTn id="65" dur="500"/>
                                        <p:tgtEl>
                                          <p:spTgt spid="1789">
                                            <p:txEl>
                                              <p:pRg st="11" end="1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fill="hold" grpId="1" nodeType="clickEffect">
                                  <p:stCondLst>
                                    <p:cond delay="0"/>
                                  </p:stCondLst>
                                  <p:iterate>
                                    <p:tmAbs val="0"/>
                                  </p:iterate>
                                  <p:childTnLst>
                                    <p:set>
                                      <p:cBhvr>
                                        <p:cTn id="69" fill="hold"/>
                                        <p:tgtEl>
                                          <p:spTgt spid="1789">
                                            <p:txEl>
                                              <p:pRg st="12" end="12"/>
                                            </p:txEl>
                                          </p:spTgt>
                                        </p:tgtEl>
                                        <p:attrNameLst>
                                          <p:attrName>style.visibility</p:attrName>
                                        </p:attrNameLst>
                                      </p:cBhvr>
                                      <p:to>
                                        <p:strVal val="visible"/>
                                      </p:to>
                                    </p:set>
                                    <p:animEffect transition="in" filter="fade">
                                      <p:cBhvr>
                                        <p:cTn id="70" dur="500"/>
                                        <p:tgtEl>
                                          <p:spTgt spid="178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9" grpId="1" build="p" bldLvl="5" animBg="1" advAuto="0"/>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93" name="Group 55"/>
          <p:cNvGrpSpPr/>
          <p:nvPr/>
        </p:nvGrpSpPr>
        <p:grpSpPr>
          <a:xfrm>
            <a:off x="0" y="0"/>
            <a:ext cx="3518859" cy="833730"/>
            <a:chOff x="0" y="0"/>
            <a:chExt cx="3518858" cy="833729"/>
          </a:xfrm>
        </p:grpSpPr>
        <p:sp>
          <p:nvSpPr>
            <p:cNvPr id="1791"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792"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794" name="object 22"/>
          <p:cNvSpPr txBox="1"/>
          <p:nvPr/>
        </p:nvSpPr>
        <p:spPr>
          <a:xfrm>
            <a:off x="0" y="27571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StringBuffer Class</a:t>
            </a:r>
          </a:p>
        </p:txBody>
      </p:sp>
      <p:grpSp>
        <p:nvGrpSpPr>
          <p:cNvPr id="1797" name="Group 2"/>
          <p:cNvGrpSpPr/>
          <p:nvPr/>
        </p:nvGrpSpPr>
        <p:grpSpPr>
          <a:xfrm>
            <a:off x="10635092" y="5999069"/>
            <a:ext cx="1810867" cy="838732"/>
            <a:chOff x="0" y="0"/>
            <a:chExt cx="1810866" cy="838731"/>
          </a:xfrm>
        </p:grpSpPr>
        <p:pic>
          <p:nvPicPr>
            <p:cNvPr id="1795" name="Picture 18" descr="Picture 18"/>
            <p:cNvPicPr>
              <a:picLocks noChangeAspect="1"/>
            </p:cNvPicPr>
            <p:nvPr/>
          </p:nvPicPr>
          <p:blipFill>
            <a:blip r:embed="rId2">
              <a:extLst/>
            </a:blip>
            <a:stretch>
              <a:fillRect/>
            </a:stretch>
          </p:blipFill>
          <p:spPr>
            <a:xfrm>
              <a:off x="261807" y="0"/>
              <a:ext cx="1287250" cy="603235"/>
            </a:xfrm>
            <a:prstGeom prst="rect">
              <a:avLst/>
            </a:prstGeom>
            <a:ln w="12700" cap="flat">
              <a:noFill/>
              <a:miter lim="400000"/>
            </a:ln>
            <a:effectLst/>
          </p:spPr>
        </p:pic>
        <p:sp>
          <p:nvSpPr>
            <p:cNvPr id="1796"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798" name="object 11"/>
          <p:cNvSpPr txBox="1"/>
          <p:nvPr/>
        </p:nvSpPr>
        <p:spPr>
          <a:xfrm>
            <a:off x="101309" y="865747"/>
            <a:ext cx="13376301" cy="3683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defTabSz="457200">
              <a:defRPr sz="2400">
                <a:latin typeface="+mn-lt"/>
                <a:ea typeface="+mn-ea"/>
                <a:cs typeface="+mn-cs"/>
                <a:sym typeface="Helvetica"/>
              </a:defRPr>
            </a:pPr>
            <a:r>
              <a:t>* + (concatenation) operator is not supported by StringBuffer</a:t>
            </a:r>
          </a:p>
          <a:p>
            <a:pPr defTabSz="457200">
              <a:defRPr sz="2400">
                <a:latin typeface="+mn-lt"/>
                <a:ea typeface="+mn-ea"/>
                <a:cs typeface="+mn-cs"/>
                <a:sym typeface="Helvetica"/>
              </a:defRPr>
            </a:pPr>
            <a:endParaRPr/>
          </a:p>
          <a:p>
            <a:pPr defTabSz="457200">
              <a:defRPr sz="2400">
                <a:latin typeface="+mn-lt"/>
                <a:ea typeface="+mn-ea"/>
                <a:cs typeface="+mn-cs"/>
                <a:sym typeface="Helvetica"/>
              </a:defRPr>
            </a:pPr>
            <a:r>
              <a:t>* StringBuffer objects can be created only by using new operator.</a:t>
            </a:r>
          </a:p>
          <a:p>
            <a:pPr defTabSz="457200">
              <a:defRPr sz="2400">
                <a:latin typeface="+mn-lt"/>
                <a:ea typeface="+mn-ea"/>
                <a:cs typeface="+mn-cs"/>
                <a:sym typeface="Helvetica"/>
              </a:defRPr>
            </a:pPr>
            <a:endParaRPr/>
          </a:p>
          <a:p>
            <a:pPr marL="240631" indent="-240631" defTabSz="457200">
              <a:buSzPct val="100000"/>
              <a:buChar char="*"/>
              <a:defRPr sz="2400">
                <a:latin typeface="+mn-lt"/>
                <a:ea typeface="+mn-ea"/>
                <a:cs typeface="+mn-cs"/>
                <a:sym typeface="Helvetica"/>
              </a:defRPr>
            </a:pPr>
            <a:r>
              <a:t>toString() of Object class is </a:t>
            </a:r>
            <a:r>
              <a:rPr u="sng"/>
              <a:t>overriden</a:t>
            </a:r>
            <a:r>
              <a:t> in StringBuffer class which returns the string value present i     in given string object.</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StringBuffer is a thread-safe class and safe for use by multiple threads</a:t>
            </a:r>
          </a:p>
          <a:p>
            <a:pPr defTabSz="457200">
              <a:defRPr sz="2400">
                <a:latin typeface="+mn-lt"/>
                <a:ea typeface="+mn-ea"/>
                <a:cs typeface="+mn-cs"/>
                <a:sym typeface="Helvetica"/>
              </a:defRPr>
            </a:pPr>
            <a:r>
              <a:t>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798">
                                            <p:bg/>
                                          </p:spTgt>
                                        </p:tgtEl>
                                        <p:attrNameLst>
                                          <p:attrName>style.visibility</p:attrName>
                                        </p:attrNameLst>
                                      </p:cBhvr>
                                      <p:to>
                                        <p:strVal val="visible"/>
                                      </p:to>
                                    </p:set>
                                    <p:animEffect transition="in" filter="fade">
                                      <p:cBhvr>
                                        <p:cTn id="7" dur="500"/>
                                        <p:tgtEl>
                                          <p:spTgt spid="1798">
                                            <p:bg/>
                                          </p:spTgt>
                                        </p:tgtEl>
                                      </p:cBhvr>
                                    </p:animEffect>
                                  </p:childTnLst>
                                </p:cTn>
                              </p:par>
                              <p:par>
                                <p:cTn id="8" presetID="10" presetClass="entr" presetSubtype="0" fill="hold" grpId="1" nodeType="withEffect">
                                  <p:stCondLst>
                                    <p:cond delay="0"/>
                                  </p:stCondLst>
                                  <p:iterate>
                                    <p:tmAbs val="0"/>
                                  </p:iterate>
                                  <p:childTnLst>
                                    <p:set>
                                      <p:cBhvr>
                                        <p:cTn id="9" fill="hold"/>
                                        <p:tgtEl>
                                          <p:spTgt spid="1798">
                                            <p:txEl>
                                              <p:pRg st="0" end="0"/>
                                            </p:txEl>
                                          </p:spTgt>
                                        </p:tgtEl>
                                        <p:attrNameLst>
                                          <p:attrName>style.visibility</p:attrName>
                                        </p:attrNameLst>
                                      </p:cBhvr>
                                      <p:to>
                                        <p:strVal val="visible"/>
                                      </p:to>
                                    </p:set>
                                    <p:animEffect transition="in" filter="fade">
                                      <p:cBhvr>
                                        <p:cTn id="10" dur="500"/>
                                        <p:tgtEl>
                                          <p:spTgt spid="1798">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grpId="1" nodeType="clickEffect">
                                  <p:stCondLst>
                                    <p:cond delay="0"/>
                                  </p:stCondLst>
                                  <p:iterate>
                                    <p:tmAbs val="0"/>
                                  </p:iterate>
                                  <p:childTnLst>
                                    <p:set>
                                      <p:cBhvr>
                                        <p:cTn id="14" fill="hold"/>
                                        <p:tgtEl>
                                          <p:spTgt spid="1798">
                                            <p:txEl>
                                              <p:pRg st="1" end="1"/>
                                            </p:txEl>
                                          </p:spTgt>
                                        </p:tgtEl>
                                        <p:attrNameLst>
                                          <p:attrName>style.visibility</p:attrName>
                                        </p:attrNameLst>
                                      </p:cBhvr>
                                      <p:to>
                                        <p:strVal val="visible"/>
                                      </p:to>
                                    </p:set>
                                    <p:animEffect transition="in" filter="fade">
                                      <p:cBhvr>
                                        <p:cTn id="15" dur="500"/>
                                        <p:tgtEl>
                                          <p:spTgt spid="1798">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fill="hold" grpId="1" nodeType="clickEffect">
                                  <p:stCondLst>
                                    <p:cond delay="0"/>
                                  </p:stCondLst>
                                  <p:iterate>
                                    <p:tmAbs val="0"/>
                                  </p:iterate>
                                  <p:childTnLst>
                                    <p:set>
                                      <p:cBhvr>
                                        <p:cTn id="19" fill="hold"/>
                                        <p:tgtEl>
                                          <p:spTgt spid="1798">
                                            <p:txEl>
                                              <p:pRg st="2" end="2"/>
                                            </p:txEl>
                                          </p:spTgt>
                                        </p:tgtEl>
                                        <p:attrNameLst>
                                          <p:attrName>style.visibility</p:attrName>
                                        </p:attrNameLst>
                                      </p:cBhvr>
                                      <p:to>
                                        <p:strVal val="visible"/>
                                      </p:to>
                                    </p:set>
                                    <p:animEffect transition="in" filter="fade">
                                      <p:cBhvr>
                                        <p:cTn id="20" dur="500"/>
                                        <p:tgtEl>
                                          <p:spTgt spid="1798">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fill="hold" grpId="1" nodeType="clickEffect">
                                  <p:stCondLst>
                                    <p:cond delay="0"/>
                                  </p:stCondLst>
                                  <p:iterate>
                                    <p:tmAbs val="0"/>
                                  </p:iterate>
                                  <p:childTnLst>
                                    <p:set>
                                      <p:cBhvr>
                                        <p:cTn id="24" fill="hold"/>
                                        <p:tgtEl>
                                          <p:spTgt spid="1798">
                                            <p:txEl>
                                              <p:pRg st="3" end="3"/>
                                            </p:txEl>
                                          </p:spTgt>
                                        </p:tgtEl>
                                        <p:attrNameLst>
                                          <p:attrName>style.visibility</p:attrName>
                                        </p:attrNameLst>
                                      </p:cBhvr>
                                      <p:to>
                                        <p:strVal val="visible"/>
                                      </p:to>
                                    </p:set>
                                    <p:animEffect transition="in" filter="fade">
                                      <p:cBhvr>
                                        <p:cTn id="25" dur="500"/>
                                        <p:tgtEl>
                                          <p:spTgt spid="1798">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fill="hold" grpId="1" nodeType="clickEffect">
                                  <p:stCondLst>
                                    <p:cond delay="0"/>
                                  </p:stCondLst>
                                  <p:iterate>
                                    <p:tmAbs val="0"/>
                                  </p:iterate>
                                  <p:childTnLst>
                                    <p:set>
                                      <p:cBhvr>
                                        <p:cTn id="29" fill="hold"/>
                                        <p:tgtEl>
                                          <p:spTgt spid="1798">
                                            <p:txEl>
                                              <p:pRg st="4" end="4"/>
                                            </p:txEl>
                                          </p:spTgt>
                                        </p:tgtEl>
                                        <p:attrNameLst>
                                          <p:attrName>style.visibility</p:attrName>
                                        </p:attrNameLst>
                                      </p:cBhvr>
                                      <p:to>
                                        <p:strVal val="visible"/>
                                      </p:to>
                                    </p:set>
                                    <p:animEffect transition="in" filter="fade">
                                      <p:cBhvr>
                                        <p:cTn id="30" dur="500"/>
                                        <p:tgtEl>
                                          <p:spTgt spid="1798">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fill="hold" grpId="1" nodeType="clickEffect">
                                  <p:stCondLst>
                                    <p:cond delay="0"/>
                                  </p:stCondLst>
                                  <p:iterate>
                                    <p:tmAbs val="0"/>
                                  </p:iterate>
                                  <p:childTnLst>
                                    <p:set>
                                      <p:cBhvr>
                                        <p:cTn id="34" fill="hold"/>
                                        <p:tgtEl>
                                          <p:spTgt spid="1798">
                                            <p:txEl>
                                              <p:pRg st="5" end="5"/>
                                            </p:txEl>
                                          </p:spTgt>
                                        </p:tgtEl>
                                        <p:attrNameLst>
                                          <p:attrName>style.visibility</p:attrName>
                                        </p:attrNameLst>
                                      </p:cBhvr>
                                      <p:to>
                                        <p:strVal val="visible"/>
                                      </p:to>
                                    </p:set>
                                    <p:animEffect transition="in" filter="fade">
                                      <p:cBhvr>
                                        <p:cTn id="35" dur="500"/>
                                        <p:tgtEl>
                                          <p:spTgt spid="1798">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fill="hold" grpId="1" nodeType="clickEffect">
                                  <p:stCondLst>
                                    <p:cond delay="0"/>
                                  </p:stCondLst>
                                  <p:iterate>
                                    <p:tmAbs val="0"/>
                                  </p:iterate>
                                  <p:childTnLst>
                                    <p:set>
                                      <p:cBhvr>
                                        <p:cTn id="39" fill="hold"/>
                                        <p:tgtEl>
                                          <p:spTgt spid="1798">
                                            <p:txEl>
                                              <p:pRg st="6" end="6"/>
                                            </p:txEl>
                                          </p:spTgt>
                                        </p:tgtEl>
                                        <p:attrNameLst>
                                          <p:attrName>style.visibility</p:attrName>
                                        </p:attrNameLst>
                                      </p:cBhvr>
                                      <p:to>
                                        <p:strVal val="visible"/>
                                      </p:to>
                                    </p:set>
                                    <p:animEffect transition="in" filter="fade">
                                      <p:cBhvr>
                                        <p:cTn id="40" dur="500"/>
                                        <p:tgtEl>
                                          <p:spTgt spid="1798">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fill="hold" grpId="1" nodeType="clickEffect">
                                  <p:stCondLst>
                                    <p:cond delay="0"/>
                                  </p:stCondLst>
                                  <p:iterate>
                                    <p:tmAbs val="0"/>
                                  </p:iterate>
                                  <p:childTnLst>
                                    <p:set>
                                      <p:cBhvr>
                                        <p:cTn id="44" fill="hold"/>
                                        <p:tgtEl>
                                          <p:spTgt spid="1798">
                                            <p:txEl>
                                              <p:pRg st="7" end="7"/>
                                            </p:txEl>
                                          </p:spTgt>
                                        </p:tgtEl>
                                        <p:attrNameLst>
                                          <p:attrName>style.visibility</p:attrName>
                                        </p:attrNameLst>
                                      </p:cBhvr>
                                      <p:to>
                                        <p:strVal val="visible"/>
                                      </p:to>
                                    </p:set>
                                    <p:animEffect transition="in" filter="fade">
                                      <p:cBhvr>
                                        <p:cTn id="45" dur="500"/>
                                        <p:tgtEl>
                                          <p:spTgt spid="1798">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fill="hold" grpId="1" nodeType="clickEffect">
                                  <p:stCondLst>
                                    <p:cond delay="0"/>
                                  </p:stCondLst>
                                  <p:iterate>
                                    <p:tmAbs val="0"/>
                                  </p:iterate>
                                  <p:childTnLst>
                                    <p:set>
                                      <p:cBhvr>
                                        <p:cTn id="49" fill="hold"/>
                                        <p:tgtEl>
                                          <p:spTgt spid="1798">
                                            <p:txEl>
                                              <p:pRg st="8" end="8"/>
                                            </p:txEl>
                                          </p:spTgt>
                                        </p:tgtEl>
                                        <p:attrNameLst>
                                          <p:attrName>style.visibility</p:attrName>
                                        </p:attrNameLst>
                                      </p:cBhvr>
                                      <p:to>
                                        <p:strVal val="visible"/>
                                      </p:to>
                                    </p:set>
                                    <p:animEffect transition="in" filter="fade">
                                      <p:cBhvr>
                                        <p:cTn id="50" dur="500"/>
                                        <p:tgtEl>
                                          <p:spTgt spid="179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8" grpId="1" build="p" bldLvl="5" animBg="1" advAuto="0"/>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02" name="Group 55"/>
          <p:cNvGrpSpPr/>
          <p:nvPr/>
        </p:nvGrpSpPr>
        <p:grpSpPr>
          <a:xfrm>
            <a:off x="0" y="0"/>
            <a:ext cx="3518859" cy="833730"/>
            <a:chOff x="0" y="0"/>
            <a:chExt cx="3518858" cy="833729"/>
          </a:xfrm>
        </p:grpSpPr>
        <p:sp>
          <p:nvSpPr>
            <p:cNvPr id="1800"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801"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803" name="object 22"/>
          <p:cNvSpPr txBox="1"/>
          <p:nvPr/>
        </p:nvSpPr>
        <p:spPr>
          <a:xfrm>
            <a:off x="0" y="27571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StringBuilder Class</a:t>
            </a:r>
          </a:p>
        </p:txBody>
      </p:sp>
      <p:grpSp>
        <p:nvGrpSpPr>
          <p:cNvPr id="1806" name="Group 2"/>
          <p:cNvGrpSpPr/>
          <p:nvPr/>
        </p:nvGrpSpPr>
        <p:grpSpPr>
          <a:xfrm>
            <a:off x="10635092" y="5999069"/>
            <a:ext cx="1810867" cy="838732"/>
            <a:chOff x="0" y="0"/>
            <a:chExt cx="1810866" cy="838731"/>
          </a:xfrm>
        </p:grpSpPr>
        <p:pic>
          <p:nvPicPr>
            <p:cNvPr id="1804" name="Picture 18" descr="Picture 18"/>
            <p:cNvPicPr>
              <a:picLocks noChangeAspect="1"/>
            </p:cNvPicPr>
            <p:nvPr/>
          </p:nvPicPr>
          <p:blipFill>
            <a:blip r:embed="rId2">
              <a:extLst/>
            </a:blip>
            <a:stretch>
              <a:fillRect/>
            </a:stretch>
          </p:blipFill>
          <p:spPr>
            <a:xfrm>
              <a:off x="261807" y="0"/>
              <a:ext cx="1287250" cy="603235"/>
            </a:xfrm>
            <a:prstGeom prst="rect">
              <a:avLst/>
            </a:prstGeom>
            <a:ln w="12700" cap="flat">
              <a:noFill/>
              <a:miter lim="400000"/>
            </a:ln>
            <a:effectLst/>
          </p:spPr>
        </p:pic>
        <p:sp>
          <p:nvSpPr>
            <p:cNvPr id="1805"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807" name="object 11"/>
          <p:cNvSpPr txBox="1"/>
          <p:nvPr/>
        </p:nvSpPr>
        <p:spPr>
          <a:xfrm>
            <a:off x="101309" y="865747"/>
            <a:ext cx="13376301" cy="368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defTabSz="457200">
              <a:defRPr sz="2400">
                <a:latin typeface="+mn-lt"/>
                <a:ea typeface="+mn-ea"/>
                <a:cs typeface="+mn-cs"/>
                <a:sym typeface="Helvetica"/>
              </a:defRPr>
            </a:lvl1pPr>
          </a:lstStyle>
          <a:p>
            <a:r>
              <a:t>* StringBuilder are not safe for use by multiple threads.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807">
                                            <p:bg/>
                                          </p:spTgt>
                                        </p:tgtEl>
                                        <p:attrNameLst>
                                          <p:attrName>style.visibility</p:attrName>
                                        </p:attrNameLst>
                                      </p:cBhvr>
                                      <p:to>
                                        <p:strVal val="visible"/>
                                      </p:to>
                                    </p:set>
                                    <p:animEffect transition="in" filter="fade">
                                      <p:cBhvr>
                                        <p:cTn id="7" dur="500"/>
                                        <p:tgtEl>
                                          <p:spTgt spid="1807">
                                            <p:bg/>
                                          </p:spTgt>
                                        </p:tgtEl>
                                      </p:cBhvr>
                                    </p:animEffect>
                                  </p:childTnLst>
                                </p:cTn>
                              </p:par>
                              <p:par>
                                <p:cTn id="8" presetID="10" presetClass="entr" presetSubtype="0" fill="hold" grpId="1" nodeType="withEffect">
                                  <p:stCondLst>
                                    <p:cond delay="0"/>
                                  </p:stCondLst>
                                  <p:iterate>
                                    <p:tmAbs val="0"/>
                                  </p:iterate>
                                  <p:childTnLst>
                                    <p:set>
                                      <p:cBhvr>
                                        <p:cTn id="9" fill="hold"/>
                                        <p:tgtEl>
                                          <p:spTgt spid="1807">
                                            <p:txEl>
                                              <p:pRg st="0" end="0"/>
                                            </p:txEl>
                                          </p:spTgt>
                                        </p:tgtEl>
                                        <p:attrNameLst>
                                          <p:attrName>style.visibility</p:attrName>
                                        </p:attrNameLst>
                                      </p:cBhvr>
                                      <p:to>
                                        <p:strVal val="visible"/>
                                      </p:to>
                                    </p:set>
                                    <p:animEffect transition="in" filter="fade">
                                      <p:cBhvr>
                                        <p:cTn id="10" dur="500"/>
                                        <p:tgtEl>
                                          <p:spTgt spid="180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7" grpId="1" build="p" bldLvl="5"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3" name="Group 23"/>
          <p:cNvGrpSpPr/>
          <p:nvPr/>
        </p:nvGrpSpPr>
        <p:grpSpPr>
          <a:xfrm>
            <a:off x="56" y="44669"/>
            <a:ext cx="12191477" cy="712721"/>
            <a:chOff x="0" y="0"/>
            <a:chExt cx="12191475" cy="712719"/>
          </a:xfrm>
        </p:grpSpPr>
        <p:sp>
          <p:nvSpPr>
            <p:cNvPr id="299" name="object 2"/>
            <p:cNvSpPr/>
            <p:nvPr/>
          </p:nvSpPr>
          <p:spPr>
            <a:xfrm>
              <a:off x="0" y="0"/>
              <a:ext cx="3067015" cy="712720"/>
            </a:xfrm>
            <a:prstGeom prst="rect">
              <a:avLst/>
            </a:prstGeom>
            <a:solidFill>
              <a:srgbClr val="009EF3"/>
            </a:solidFill>
            <a:ln w="12700" cap="flat">
              <a:noFill/>
              <a:miter lim="400000"/>
            </a:ln>
            <a:effectLst/>
          </p:spPr>
          <p:txBody>
            <a:bodyPr wrap="square" lIns="45719" tIns="45719" rIns="45719" bIns="45719" numCol="1" anchor="t">
              <a:noAutofit/>
            </a:bodyPr>
            <a:lstStyle/>
            <a:p>
              <a:pPr>
                <a:defRPr sz="1100"/>
              </a:pPr>
              <a:endParaRPr/>
            </a:p>
          </p:txBody>
        </p:sp>
        <p:sp>
          <p:nvSpPr>
            <p:cNvPr id="300" name="object 3"/>
            <p:cNvSpPr/>
            <p:nvPr/>
          </p:nvSpPr>
          <p:spPr>
            <a:xfrm>
              <a:off x="9139280" y="0"/>
              <a:ext cx="3052196" cy="712720"/>
            </a:xfrm>
            <a:prstGeom prst="rect">
              <a:avLst/>
            </a:prstGeom>
            <a:solidFill>
              <a:srgbClr val="FF8200"/>
            </a:solidFill>
            <a:ln w="12700" cap="flat">
              <a:noFill/>
              <a:miter lim="400000"/>
            </a:ln>
            <a:effectLst/>
          </p:spPr>
          <p:txBody>
            <a:bodyPr wrap="square" lIns="45719" tIns="45719" rIns="45719" bIns="45719" numCol="1" anchor="t">
              <a:noAutofit/>
            </a:bodyPr>
            <a:lstStyle/>
            <a:p>
              <a:pPr>
                <a:defRPr sz="1100"/>
              </a:pPr>
              <a:endParaRPr/>
            </a:p>
          </p:txBody>
        </p:sp>
        <p:sp>
          <p:nvSpPr>
            <p:cNvPr id="301" name="object 2"/>
            <p:cNvSpPr/>
            <p:nvPr/>
          </p:nvSpPr>
          <p:spPr>
            <a:xfrm>
              <a:off x="3046426" y="0"/>
              <a:ext cx="3067016" cy="712720"/>
            </a:xfrm>
            <a:prstGeom prst="rect">
              <a:avLst/>
            </a:prstGeom>
            <a:solidFill>
              <a:srgbClr val="FFBF00"/>
            </a:solidFill>
            <a:ln w="12700" cap="flat">
              <a:noFill/>
              <a:miter lim="400000"/>
            </a:ln>
            <a:effectLst/>
          </p:spPr>
          <p:txBody>
            <a:bodyPr wrap="square" lIns="45719" tIns="45719" rIns="45719" bIns="45719" numCol="1" anchor="t">
              <a:noAutofit/>
            </a:bodyPr>
            <a:lstStyle/>
            <a:p>
              <a:pPr>
                <a:defRPr sz="1100"/>
              </a:pPr>
              <a:endParaRPr/>
            </a:p>
          </p:txBody>
        </p:sp>
        <p:sp>
          <p:nvSpPr>
            <p:cNvPr id="302" name="object 2"/>
            <p:cNvSpPr/>
            <p:nvPr/>
          </p:nvSpPr>
          <p:spPr>
            <a:xfrm>
              <a:off x="6092853" y="0"/>
              <a:ext cx="3067016" cy="712720"/>
            </a:xfrm>
            <a:prstGeom prst="rect">
              <a:avLst/>
            </a:prstGeom>
            <a:solidFill>
              <a:srgbClr val="FFA100"/>
            </a:solidFill>
            <a:ln w="12700" cap="flat">
              <a:noFill/>
              <a:miter lim="400000"/>
            </a:ln>
            <a:effectLst/>
          </p:spPr>
          <p:txBody>
            <a:bodyPr wrap="square" lIns="45719" tIns="45719" rIns="45719" bIns="45719" numCol="1" anchor="t">
              <a:noAutofit/>
            </a:bodyPr>
            <a:lstStyle/>
            <a:p>
              <a:pPr>
                <a:defRPr sz="1100"/>
              </a:pPr>
              <a:endParaRPr/>
            </a:p>
          </p:txBody>
        </p:sp>
      </p:grpSp>
      <p:sp>
        <p:nvSpPr>
          <p:cNvPr id="304" name="object 4"/>
          <p:cNvSpPr txBox="1"/>
          <p:nvPr/>
        </p:nvSpPr>
        <p:spPr>
          <a:xfrm>
            <a:off x="524893" y="211766"/>
            <a:ext cx="2459867"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000" spc="-6">
                <a:solidFill>
                  <a:srgbClr val="FFFFFF"/>
                </a:solidFill>
              </a:defRPr>
            </a:lvl1pPr>
          </a:lstStyle>
          <a:p>
            <a:r>
              <a:t>Duration : 2hrs </a:t>
            </a:r>
          </a:p>
        </p:txBody>
      </p:sp>
      <p:sp>
        <p:nvSpPr>
          <p:cNvPr id="305" name="object 5"/>
          <p:cNvSpPr txBox="1"/>
          <p:nvPr/>
        </p:nvSpPr>
        <p:spPr>
          <a:xfrm>
            <a:off x="2891510" y="226533"/>
            <a:ext cx="3324750"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317635">
              <a:spcBef>
                <a:spcPts val="400"/>
              </a:spcBef>
              <a:defRPr sz="2000" spc="-6">
                <a:solidFill>
                  <a:srgbClr val="FFFFFF"/>
                </a:solidFill>
              </a:defRPr>
            </a:lvl1pPr>
          </a:lstStyle>
          <a:p>
            <a:r>
              <a:t>Trainer : Mr.Madhu Sundar</a:t>
            </a:r>
          </a:p>
        </p:txBody>
      </p:sp>
      <p:sp>
        <p:nvSpPr>
          <p:cNvPr id="306" name="object 18"/>
          <p:cNvSpPr txBox="1"/>
          <p:nvPr/>
        </p:nvSpPr>
        <p:spPr>
          <a:xfrm>
            <a:off x="2191147" y="2429201"/>
            <a:ext cx="9028091" cy="749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4800" spc="-3">
                <a:solidFill>
                  <a:srgbClr val="231F20"/>
                </a:solidFill>
              </a:defRPr>
            </a:lvl1pPr>
          </a:lstStyle>
          <a:p>
            <a:r>
              <a:t>Installation of JDK and Sublime Text</a:t>
            </a:r>
          </a:p>
        </p:txBody>
      </p:sp>
      <p:grpSp>
        <p:nvGrpSpPr>
          <p:cNvPr id="309" name="Group 12"/>
          <p:cNvGrpSpPr/>
          <p:nvPr/>
        </p:nvGrpSpPr>
        <p:grpSpPr>
          <a:xfrm>
            <a:off x="4045554" y="3693570"/>
            <a:ext cx="4100892" cy="2996283"/>
            <a:chOff x="0" y="0"/>
            <a:chExt cx="4100891" cy="2996281"/>
          </a:xfrm>
        </p:grpSpPr>
        <p:pic>
          <p:nvPicPr>
            <p:cNvPr id="307" name="Picture 10" descr="Picture 10"/>
            <p:cNvPicPr>
              <a:picLocks noChangeAspect="1"/>
            </p:cNvPicPr>
            <p:nvPr/>
          </p:nvPicPr>
          <p:blipFill>
            <a:blip r:embed="rId2">
              <a:extLst/>
            </a:blip>
            <a:stretch>
              <a:fillRect/>
            </a:stretch>
          </p:blipFill>
          <p:spPr>
            <a:xfrm>
              <a:off x="66987" y="0"/>
              <a:ext cx="4010025" cy="1955199"/>
            </a:xfrm>
            <a:prstGeom prst="rect">
              <a:avLst/>
            </a:prstGeom>
            <a:ln w="12700" cap="flat">
              <a:noFill/>
              <a:miter lim="400000"/>
            </a:ln>
            <a:effectLst/>
          </p:spPr>
        </p:pic>
        <p:sp>
          <p:nvSpPr>
            <p:cNvPr id="308" name="Rectangle 11"/>
            <p:cNvSpPr txBox="1"/>
            <p:nvPr/>
          </p:nvSpPr>
          <p:spPr>
            <a:xfrm>
              <a:off x="0" y="1711698"/>
              <a:ext cx="4100892" cy="128458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noAutofit/>
            </a:bodyPr>
            <a:lstStyle>
              <a:lvl1pPr algn="ctr">
                <a:defRPr sz="38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310" name="object 5"/>
          <p:cNvSpPr txBox="1"/>
          <p:nvPr/>
        </p:nvSpPr>
        <p:spPr>
          <a:xfrm>
            <a:off x="6175221" y="235558"/>
            <a:ext cx="3324750"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317635">
              <a:spcBef>
                <a:spcPts val="400"/>
              </a:spcBef>
              <a:defRPr sz="2000" spc="-6">
                <a:solidFill>
                  <a:srgbClr val="FFFFFF"/>
                </a:solidFill>
              </a:defRPr>
            </a:lvl1pPr>
          </a:lstStyle>
          <a:p>
            <a:r>
              <a:t>Subject : CORE JAVA</a:t>
            </a:r>
          </a:p>
        </p:txBody>
      </p:sp>
    </p:spTree>
  </p:cSld>
  <p:clrMapOvr>
    <a:masterClrMapping/>
  </p:clrMapOvr>
  <p:transition spd="me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13" name="Group 23"/>
          <p:cNvGrpSpPr/>
          <p:nvPr/>
        </p:nvGrpSpPr>
        <p:grpSpPr>
          <a:xfrm>
            <a:off x="55" y="-9422"/>
            <a:ext cx="12191477" cy="712721"/>
            <a:chOff x="0" y="0"/>
            <a:chExt cx="12191475" cy="712719"/>
          </a:xfrm>
        </p:grpSpPr>
        <p:sp>
          <p:nvSpPr>
            <p:cNvPr id="1809" name="object 2"/>
            <p:cNvSpPr/>
            <p:nvPr/>
          </p:nvSpPr>
          <p:spPr>
            <a:xfrm>
              <a:off x="0" y="0"/>
              <a:ext cx="3067015" cy="712720"/>
            </a:xfrm>
            <a:prstGeom prst="rect">
              <a:avLst/>
            </a:prstGeom>
            <a:solidFill>
              <a:srgbClr val="009EF3"/>
            </a:solidFill>
            <a:ln w="12700" cap="flat">
              <a:noFill/>
              <a:miter lim="400000"/>
            </a:ln>
            <a:effectLst/>
          </p:spPr>
          <p:txBody>
            <a:bodyPr wrap="square" lIns="45719" tIns="45719" rIns="45719" bIns="45719" numCol="1" anchor="t">
              <a:noAutofit/>
            </a:bodyPr>
            <a:lstStyle/>
            <a:p>
              <a:pPr>
                <a:defRPr sz="1100"/>
              </a:pPr>
              <a:endParaRPr/>
            </a:p>
          </p:txBody>
        </p:sp>
        <p:sp>
          <p:nvSpPr>
            <p:cNvPr id="1810" name="object 3"/>
            <p:cNvSpPr/>
            <p:nvPr/>
          </p:nvSpPr>
          <p:spPr>
            <a:xfrm>
              <a:off x="9139280" y="0"/>
              <a:ext cx="3052196" cy="712720"/>
            </a:xfrm>
            <a:prstGeom prst="rect">
              <a:avLst/>
            </a:prstGeom>
            <a:solidFill>
              <a:srgbClr val="FF8200"/>
            </a:solidFill>
            <a:ln w="12700" cap="flat">
              <a:noFill/>
              <a:miter lim="400000"/>
            </a:ln>
            <a:effectLst/>
          </p:spPr>
          <p:txBody>
            <a:bodyPr wrap="square" lIns="45719" tIns="45719" rIns="45719" bIns="45719" numCol="1" anchor="t">
              <a:noAutofit/>
            </a:bodyPr>
            <a:lstStyle/>
            <a:p>
              <a:pPr>
                <a:defRPr sz="1100"/>
              </a:pPr>
              <a:endParaRPr/>
            </a:p>
          </p:txBody>
        </p:sp>
        <p:sp>
          <p:nvSpPr>
            <p:cNvPr id="1811" name="object 2"/>
            <p:cNvSpPr/>
            <p:nvPr/>
          </p:nvSpPr>
          <p:spPr>
            <a:xfrm>
              <a:off x="3046426" y="0"/>
              <a:ext cx="3067016" cy="712720"/>
            </a:xfrm>
            <a:prstGeom prst="rect">
              <a:avLst/>
            </a:prstGeom>
            <a:solidFill>
              <a:srgbClr val="FFBF00"/>
            </a:solidFill>
            <a:ln w="12700" cap="flat">
              <a:noFill/>
              <a:miter lim="400000"/>
            </a:ln>
            <a:effectLst/>
          </p:spPr>
          <p:txBody>
            <a:bodyPr wrap="square" lIns="45719" tIns="45719" rIns="45719" bIns="45719" numCol="1" anchor="t">
              <a:noAutofit/>
            </a:bodyPr>
            <a:lstStyle/>
            <a:p>
              <a:pPr>
                <a:defRPr sz="1100"/>
              </a:pPr>
              <a:endParaRPr/>
            </a:p>
          </p:txBody>
        </p:sp>
        <p:sp>
          <p:nvSpPr>
            <p:cNvPr id="1812" name="object 2"/>
            <p:cNvSpPr/>
            <p:nvPr/>
          </p:nvSpPr>
          <p:spPr>
            <a:xfrm>
              <a:off x="6092853" y="0"/>
              <a:ext cx="3067016" cy="712720"/>
            </a:xfrm>
            <a:prstGeom prst="rect">
              <a:avLst/>
            </a:prstGeom>
            <a:solidFill>
              <a:srgbClr val="FFA100"/>
            </a:solidFill>
            <a:ln w="12700" cap="flat">
              <a:noFill/>
              <a:miter lim="400000"/>
            </a:ln>
            <a:effectLst/>
          </p:spPr>
          <p:txBody>
            <a:bodyPr wrap="square" lIns="45719" tIns="45719" rIns="45719" bIns="45719" numCol="1" anchor="t">
              <a:noAutofit/>
            </a:bodyPr>
            <a:lstStyle/>
            <a:p>
              <a:pPr>
                <a:defRPr sz="1100"/>
              </a:pPr>
              <a:endParaRPr/>
            </a:p>
          </p:txBody>
        </p:sp>
      </p:grpSp>
      <p:sp>
        <p:nvSpPr>
          <p:cNvPr id="1814" name="object 5"/>
          <p:cNvSpPr txBox="1"/>
          <p:nvPr/>
        </p:nvSpPr>
        <p:spPr>
          <a:xfrm>
            <a:off x="2891510" y="226533"/>
            <a:ext cx="3324750"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317635">
              <a:spcBef>
                <a:spcPts val="400"/>
              </a:spcBef>
              <a:defRPr sz="2000" spc="-6">
                <a:solidFill>
                  <a:srgbClr val="FFFFFF"/>
                </a:solidFill>
              </a:defRPr>
            </a:lvl1pPr>
          </a:lstStyle>
          <a:p>
            <a:r>
              <a:t>Trainer : Mr.Madhu Sundar</a:t>
            </a:r>
          </a:p>
        </p:txBody>
      </p:sp>
      <p:sp>
        <p:nvSpPr>
          <p:cNvPr id="1815" name="object 7"/>
          <p:cNvSpPr txBox="1"/>
          <p:nvPr/>
        </p:nvSpPr>
        <p:spPr>
          <a:xfrm>
            <a:off x="9874918" y="202740"/>
            <a:ext cx="1786143" cy="304801"/>
          </a:xfrm>
          <a:prstGeom prst="rect">
            <a:avLst/>
          </a:prstGeom>
          <a:ln w="12700">
            <a:miter lim="400000"/>
          </a:ln>
        </p:spPr>
        <p:txBody>
          <a:bodyPr lIns="0" tIns="0" rIns="0" bIns="0">
            <a:spAutoFit/>
          </a:bodyPr>
          <a:lstStyle/>
          <a:p>
            <a:pPr indent="8145">
              <a:defRPr sz="2000" spc="-9">
                <a:solidFill>
                  <a:srgbClr val="FFFFFF"/>
                </a:solidFill>
              </a:defRPr>
            </a:pPr>
            <a:endParaRPr/>
          </a:p>
        </p:txBody>
      </p:sp>
      <p:sp>
        <p:nvSpPr>
          <p:cNvPr id="1816" name="object 18"/>
          <p:cNvSpPr txBox="1"/>
          <p:nvPr/>
        </p:nvSpPr>
        <p:spPr>
          <a:xfrm>
            <a:off x="1558344" y="2401077"/>
            <a:ext cx="9028092" cy="749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gn="ctr">
              <a:defRPr sz="4800" spc="-3">
                <a:solidFill>
                  <a:srgbClr val="231F20"/>
                </a:solidFill>
              </a:defRPr>
            </a:lvl1pPr>
          </a:lstStyle>
          <a:p>
            <a:r>
              <a:t>Exception Handling</a:t>
            </a:r>
          </a:p>
        </p:txBody>
      </p:sp>
      <p:grpSp>
        <p:nvGrpSpPr>
          <p:cNvPr id="1819" name="Group 12"/>
          <p:cNvGrpSpPr/>
          <p:nvPr/>
        </p:nvGrpSpPr>
        <p:grpSpPr>
          <a:xfrm>
            <a:off x="4154897" y="4505976"/>
            <a:ext cx="3917203" cy="2862073"/>
            <a:chOff x="0" y="0"/>
            <a:chExt cx="3917202" cy="2862071"/>
          </a:xfrm>
        </p:grpSpPr>
        <p:pic>
          <p:nvPicPr>
            <p:cNvPr id="1817" name="Picture 10" descr="Picture 10"/>
            <p:cNvPicPr>
              <a:picLocks noChangeAspect="1"/>
            </p:cNvPicPr>
            <p:nvPr/>
          </p:nvPicPr>
          <p:blipFill>
            <a:blip r:embed="rId2">
              <a:extLst/>
            </a:blip>
            <a:stretch>
              <a:fillRect/>
            </a:stretch>
          </p:blipFill>
          <p:spPr>
            <a:xfrm>
              <a:off x="63987" y="0"/>
              <a:ext cx="3830406" cy="1867621"/>
            </a:xfrm>
            <a:prstGeom prst="rect">
              <a:avLst/>
            </a:prstGeom>
            <a:ln w="12700" cap="flat">
              <a:noFill/>
              <a:miter lim="400000"/>
            </a:ln>
            <a:effectLst/>
          </p:spPr>
        </p:pic>
        <p:sp>
          <p:nvSpPr>
            <p:cNvPr id="1818" name="Rectangle 11"/>
            <p:cNvSpPr txBox="1"/>
            <p:nvPr/>
          </p:nvSpPr>
          <p:spPr>
            <a:xfrm>
              <a:off x="0" y="1635027"/>
              <a:ext cx="3917203" cy="12270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38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820" name="object 5"/>
          <p:cNvSpPr txBox="1"/>
          <p:nvPr/>
        </p:nvSpPr>
        <p:spPr>
          <a:xfrm>
            <a:off x="6175221" y="235558"/>
            <a:ext cx="3324750"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317635">
              <a:spcBef>
                <a:spcPts val="400"/>
              </a:spcBef>
              <a:defRPr sz="2000" spc="-6">
                <a:solidFill>
                  <a:srgbClr val="FFFFFF"/>
                </a:solidFill>
              </a:defRPr>
            </a:lvl1pPr>
          </a:lstStyle>
          <a:p>
            <a:r>
              <a:t>Subject : CORE JAVA</a:t>
            </a:r>
          </a:p>
        </p:txBody>
      </p:sp>
    </p:spTree>
  </p:cSld>
  <p:clrMapOvr>
    <a:masterClrMapping/>
  </p:clrMapOvr>
  <p:transition spd="me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24" name="Group 55"/>
          <p:cNvGrpSpPr/>
          <p:nvPr/>
        </p:nvGrpSpPr>
        <p:grpSpPr>
          <a:xfrm>
            <a:off x="0" y="0"/>
            <a:ext cx="3518859" cy="833730"/>
            <a:chOff x="0" y="0"/>
            <a:chExt cx="3518858" cy="833729"/>
          </a:xfrm>
        </p:grpSpPr>
        <p:sp>
          <p:nvSpPr>
            <p:cNvPr id="1822"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823"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825" name="object 22"/>
          <p:cNvSpPr txBox="1"/>
          <p:nvPr/>
        </p:nvSpPr>
        <p:spPr>
          <a:xfrm>
            <a:off x="0" y="27571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Exception Handling</a:t>
            </a:r>
          </a:p>
        </p:txBody>
      </p:sp>
      <p:grpSp>
        <p:nvGrpSpPr>
          <p:cNvPr id="1828" name="Group 2"/>
          <p:cNvGrpSpPr/>
          <p:nvPr/>
        </p:nvGrpSpPr>
        <p:grpSpPr>
          <a:xfrm>
            <a:off x="10635092" y="5999069"/>
            <a:ext cx="1810867" cy="838732"/>
            <a:chOff x="0" y="0"/>
            <a:chExt cx="1810866" cy="838731"/>
          </a:xfrm>
        </p:grpSpPr>
        <p:pic>
          <p:nvPicPr>
            <p:cNvPr id="1826" name="Picture 18" descr="Picture 18"/>
            <p:cNvPicPr>
              <a:picLocks noChangeAspect="1"/>
            </p:cNvPicPr>
            <p:nvPr/>
          </p:nvPicPr>
          <p:blipFill>
            <a:blip r:embed="rId2">
              <a:extLst/>
            </a:blip>
            <a:stretch>
              <a:fillRect/>
            </a:stretch>
          </p:blipFill>
          <p:spPr>
            <a:xfrm>
              <a:off x="261807" y="0"/>
              <a:ext cx="1287250" cy="603235"/>
            </a:xfrm>
            <a:prstGeom prst="rect">
              <a:avLst/>
            </a:prstGeom>
            <a:ln w="12700" cap="flat">
              <a:noFill/>
              <a:miter lim="400000"/>
            </a:ln>
            <a:effectLst/>
          </p:spPr>
        </p:pic>
        <p:sp>
          <p:nvSpPr>
            <p:cNvPr id="1827"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829" name="object 11"/>
          <p:cNvSpPr txBox="1"/>
          <p:nvPr/>
        </p:nvSpPr>
        <p:spPr>
          <a:xfrm>
            <a:off x="101309" y="865747"/>
            <a:ext cx="13376301" cy="5156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defTabSz="457200">
              <a:defRPr sz="2400">
                <a:latin typeface="+mn-lt"/>
                <a:ea typeface="+mn-ea"/>
                <a:cs typeface="+mn-cs"/>
                <a:sym typeface="Helvetica"/>
              </a:defRPr>
            </a:pPr>
            <a:r>
              <a:t>* Exception is an unexpected event which occurs at Runtime due to </a:t>
            </a:r>
          </a:p>
          <a:p>
            <a:pPr defTabSz="457200">
              <a:defRPr sz="2400">
                <a:latin typeface="+mn-lt"/>
                <a:ea typeface="+mn-ea"/>
                <a:cs typeface="+mn-cs"/>
                <a:sym typeface="Helvetica"/>
              </a:defRPr>
            </a:pPr>
            <a:r>
              <a:t>  unexpected operation performed by a single line of code</a:t>
            </a:r>
          </a:p>
          <a:p>
            <a:pPr defTabSz="457200">
              <a:defRPr sz="2400">
                <a:latin typeface="+mn-lt"/>
                <a:ea typeface="+mn-ea"/>
                <a:cs typeface="+mn-cs"/>
                <a:sym typeface="Helvetica"/>
              </a:defRPr>
            </a:pPr>
            <a:endParaRPr/>
          </a:p>
          <a:p>
            <a:pPr defTabSz="457200">
              <a:defRPr sz="2400">
                <a:latin typeface="+mn-lt"/>
                <a:ea typeface="+mn-ea"/>
                <a:cs typeface="+mn-cs"/>
                <a:sym typeface="Helvetica"/>
              </a:defRPr>
            </a:pPr>
            <a:r>
              <a:t>* Exception handling is writing code which will recover the program</a:t>
            </a:r>
          </a:p>
          <a:p>
            <a:pPr defTabSz="457200">
              <a:defRPr sz="2400">
                <a:latin typeface="+mn-lt"/>
                <a:ea typeface="+mn-ea"/>
                <a:cs typeface="+mn-cs"/>
                <a:sym typeface="Helvetica"/>
              </a:defRPr>
            </a:pPr>
            <a:r>
              <a:t>  from the exception and continue the execution.</a:t>
            </a:r>
          </a:p>
          <a:p>
            <a:pPr defTabSz="457200">
              <a:defRPr sz="2400">
                <a:latin typeface="+mn-lt"/>
                <a:ea typeface="+mn-ea"/>
                <a:cs typeface="+mn-cs"/>
                <a:sym typeface="Helvetica"/>
              </a:defRPr>
            </a:pPr>
            <a:endParaRPr/>
          </a:p>
          <a:p>
            <a:pPr defTabSz="457200">
              <a:defRPr sz="2400">
                <a:latin typeface="+mn-lt"/>
                <a:ea typeface="+mn-ea"/>
                <a:cs typeface="+mn-cs"/>
                <a:sym typeface="Helvetica"/>
              </a:defRPr>
            </a:pPr>
            <a:r>
              <a:t>* Error is an unexpected event which occurs at Runtime due to</a:t>
            </a:r>
          </a:p>
          <a:p>
            <a:pPr defTabSz="457200">
              <a:defRPr sz="2400">
                <a:latin typeface="+mn-lt"/>
                <a:ea typeface="+mn-ea"/>
                <a:cs typeface="+mn-cs"/>
                <a:sym typeface="Helvetica"/>
              </a:defRPr>
            </a:pPr>
            <a:r>
              <a:t>  hardware or software failure of the system.</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When ever there is an exception JVM will create an Object of </a:t>
            </a:r>
          </a:p>
          <a:p>
            <a:pPr defTabSz="457200">
              <a:defRPr sz="2400">
                <a:latin typeface="+mn-lt"/>
                <a:ea typeface="+mn-ea"/>
                <a:cs typeface="+mn-cs"/>
                <a:sym typeface="Helvetica"/>
              </a:defRPr>
            </a:pPr>
            <a:r>
              <a:t>  corresponding exception class.</a:t>
            </a:r>
          </a:p>
          <a:p>
            <a:pPr defTabSz="457200">
              <a:defRPr sz="2400">
                <a:latin typeface="+mn-lt"/>
                <a:ea typeface="+mn-ea"/>
                <a:cs typeface="+mn-cs"/>
                <a:sym typeface="Helvetica"/>
              </a:defRPr>
            </a:pPr>
            <a:endParaRPr/>
          </a:p>
          <a:p>
            <a:pPr defTabSz="457200">
              <a:defRPr sz="2400">
                <a:latin typeface="+mn-lt"/>
                <a:ea typeface="+mn-ea"/>
                <a:cs typeface="+mn-cs"/>
                <a:sym typeface="Helvetica"/>
              </a:defRPr>
            </a:pPr>
            <a:r>
              <a:t>* JVM will pass the exception object to the method which created the</a:t>
            </a:r>
          </a:p>
          <a:p>
            <a:pPr defTabSz="457200">
              <a:defRPr sz="2400">
                <a:latin typeface="+mn-lt"/>
                <a:ea typeface="+mn-ea"/>
                <a:cs typeface="+mn-cs"/>
                <a:sym typeface="Helvetica"/>
              </a:defRPr>
            </a:pPr>
            <a:r>
              <a:t>  exception by using throw keyword.</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829">
                                            <p:bg/>
                                          </p:spTgt>
                                        </p:tgtEl>
                                        <p:attrNameLst>
                                          <p:attrName>style.visibility</p:attrName>
                                        </p:attrNameLst>
                                      </p:cBhvr>
                                      <p:to>
                                        <p:strVal val="visible"/>
                                      </p:to>
                                    </p:set>
                                    <p:animEffect transition="in" filter="fade">
                                      <p:cBhvr>
                                        <p:cTn id="7" dur="500"/>
                                        <p:tgtEl>
                                          <p:spTgt spid="1829">
                                            <p:bg/>
                                          </p:spTgt>
                                        </p:tgtEl>
                                      </p:cBhvr>
                                    </p:animEffect>
                                  </p:childTnLst>
                                </p:cTn>
                              </p:par>
                              <p:par>
                                <p:cTn id="8" presetID="10" presetClass="entr" presetSubtype="0" fill="hold" grpId="1" nodeType="withEffect">
                                  <p:stCondLst>
                                    <p:cond delay="0"/>
                                  </p:stCondLst>
                                  <p:iterate>
                                    <p:tmAbs val="0"/>
                                  </p:iterate>
                                  <p:childTnLst>
                                    <p:set>
                                      <p:cBhvr>
                                        <p:cTn id="9" fill="hold"/>
                                        <p:tgtEl>
                                          <p:spTgt spid="1829">
                                            <p:txEl>
                                              <p:pRg st="0" end="0"/>
                                            </p:txEl>
                                          </p:spTgt>
                                        </p:tgtEl>
                                        <p:attrNameLst>
                                          <p:attrName>style.visibility</p:attrName>
                                        </p:attrNameLst>
                                      </p:cBhvr>
                                      <p:to>
                                        <p:strVal val="visible"/>
                                      </p:to>
                                    </p:set>
                                    <p:animEffect transition="in" filter="fade">
                                      <p:cBhvr>
                                        <p:cTn id="10" dur="500"/>
                                        <p:tgtEl>
                                          <p:spTgt spid="182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grpId="1" nodeType="clickEffect">
                                  <p:stCondLst>
                                    <p:cond delay="0"/>
                                  </p:stCondLst>
                                  <p:iterate>
                                    <p:tmAbs val="0"/>
                                  </p:iterate>
                                  <p:childTnLst>
                                    <p:set>
                                      <p:cBhvr>
                                        <p:cTn id="14" fill="hold"/>
                                        <p:tgtEl>
                                          <p:spTgt spid="1829">
                                            <p:txEl>
                                              <p:pRg st="1" end="1"/>
                                            </p:txEl>
                                          </p:spTgt>
                                        </p:tgtEl>
                                        <p:attrNameLst>
                                          <p:attrName>style.visibility</p:attrName>
                                        </p:attrNameLst>
                                      </p:cBhvr>
                                      <p:to>
                                        <p:strVal val="visible"/>
                                      </p:to>
                                    </p:set>
                                    <p:animEffect transition="in" filter="fade">
                                      <p:cBhvr>
                                        <p:cTn id="15" dur="500"/>
                                        <p:tgtEl>
                                          <p:spTgt spid="1829">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fill="hold" grpId="1" nodeType="clickEffect">
                                  <p:stCondLst>
                                    <p:cond delay="0"/>
                                  </p:stCondLst>
                                  <p:iterate>
                                    <p:tmAbs val="0"/>
                                  </p:iterate>
                                  <p:childTnLst>
                                    <p:set>
                                      <p:cBhvr>
                                        <p:cTn id="19" fill="hold"/>
                                        <p:tgtEl>
                                          <p:spTgt spid="1829">
                                            <p:txEl>
                                              <p:pRg st="2" end="2"/>
                                            </p:txEl>
                                          </p:spTgt>
                                        </p:tgtEl>
                                        <p:attrNameLst>
                                          <p:attrName>style.visibility</p:attrName>
                                        </p:attrNameLst>
                                      </p:cBhvr>
                                      <p:to>
                                        <p:strVal val="visible"/>
                                      </p:to>
                                    </p:set>
                                    <p:animEffect transition="in" filter="fade">
                                      <p:cBhvr>
                                        <p:cTn id="20" dur="500"/>
                                        <p:tgtEl>
                                          <p:spTgt spid="1829">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fill="hold" grpId="1" nodeType="clickEffect">
                                  <p:stCondLst>
                                    <p:cond delay="0"/>
                                  </p:stCondLst>
                                  <p:iterate>
                                    <p:tmAbs val="0"/>
                                  </p:iterate>
                                  <p:childTnLst>
                                    <p:set>
                                      <p:cBhvr>
                                        <p:cTn id="24" fill="hold"/>
                                        <p:tgtEl>
                                          <p:spTgt spid="1829">
                                            <p:txEl>
                                              <p:pRg st="3" end="3"/>
                                            </p:txEl>
                                          </p:spTgt>
                                        </p:tgtEl>
                                        <p:attrNameLst>
                                          <p:attrName>style.visibility</p:attrName>
                                        </p:attrNameLst>
                                      </p:cBhvr>
                                      <p:to>
                                        <p:strVal val="visible"/>
                                      </p:to>
                                    </p:set>
                                    <p:animEffect transition="in" filter="fade">
                                      <p:cBhvr>
                                        <p:cTn id="25" dur="500"/>
                                        <p:tgtEl>
                                          <p:spTgt spid="1829">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fill="hold" grpId="1" nodeType="clickEffect">
                                  <p:stCondLst>
                                    <p:cond delay="0"/>
                                  </p:stCondLst>
                                  <p:iterate>
                                    <p:tmAbs val="0"/>
                                  </p:iterate>
                                  <p:childTnLst>
                                    <p:set>
                                      <p:cBhvr>
                                        <p:cTn id="29" fill="hold"/>
                                        <p:tgtEl>
                                          <p:spTgt spid="1829">
                                            <p:txEl>
                                              <p:pRg st="4" end="4"/>
                                            </p:txEl>
                                          </p:spTgt>
                                        </p:tgtEl>
                                        <p:attrNameLst>
                                          <p:attrName>style.visibility</p:attrName>
                                        </p:attrNameLst>
                                      </p:cBhvr>
                                      <p:to>
                                        <p:strVal val="visible"/>
                                      </p:to>
                                    </p:set>
                                    <p:animEffect transition="in" filter="fade">
                                      <p:cBhvr>
                                        <p:cTn id="30" dur="500"/>
                                        <p:tgtEl>
                                          <p:spTgt spid="1829">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fill="hold" grpId="1" nodeType="clickEffect">
                                  <p:stCondLst>
                                    <p:cond delay="0"/>
                                  </p:stCondLst>
                                  <p:iterate>
                                    <p:tmAbs val="0"/>
                                  </p:iterate>
                                  <p:childTnLst>
                                    <p:set>
                                      <p:cBhvr>
                                        <p:cTn id="34" fill="hold"/>
                                        <p:tgtEl>
                                          <p:spTgt spid="1829">
                                            <p:txEl>
                                              <p:pRg st="5" end="5"/>
                                            </p:txEl>
                                          </p:spTgt>
                                        </p:tgtEl>
                                        <p:attrNameLst>
                                          <p:attrName>style.visibility</p:attrName>
                                        </p:attrNameLst>
                                      </p:cBhvr>
                                      <p:to>
                                        <p:strVal val="visible"/>
                                      </p:to>
                                    </p:set>
                                    <p:animEffect transition="in" filter="fade">
                                      <p:cBhvr>
                                        <p:cTn id="35" dur="500"/>
                                        <p:tgtEl>
                                          <p:spTgt spid="1829">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fill="hold" grpId="1" nodeType="clickEffect">
                                  <p:stCondLst>
                                    <p:cond delay="0"/>
                                  </p:stCondLst>
                                  <p:iterate>
                                    <p:tmAbs val="0"/>
                                  </p:iterate>
                                  <p:childTnLst>
                                    <p:set>
                                      <p:cBhvr>
                                        <p:cTn id="39" fill="hold"/>
                                        <p:tgtEl>
                                          <p:spTgt spid="1829">
                                            <p:txEl>
                                              <p:pRg st="6" end="6"/>
                                            </p:txEl>
                                          </p:spTgt>
                                        </p:tgtEl>
                                        <p:attrNameLst>
                                          <p:attrName>style.visibility</p:attrName>
                                        </p:attrNameLst>
                                      </p:cBhvr>
                                      <p:to>
                                        <p:strVal val="visible"/>
                                      </p:to>
                                    </p:set>
                                    <p:animEffect transition="in" filter="fade">
                                      <p:cBhvr>
                                        <p:cTn id="40" dur="500"/>
                                        <p:tgtEl>
                                          <p:spTgt spid="1829">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fill="hold" grpId="1" nodeType="clickEffect">
                                  <p:stCondLst>
                                    <p:cond delay="0"/>
                                  </p:stCondLst>
                                  <p:iterate>
                                    <p:tmAbs val="0"/>
                                  </p:iterate>
                                  <p:childTnLst>
                                    <p:set>
                                      <p:cBhvr>
                                        <p:cTn id="44" fill="hold"/>
                                        <p:tgtEl>
                                          <p:spTgt spid="1829">
                                            <p:txEl>
                                              <p:pRg st="7" end="7"/>
                                            </p:txEl>
                                          </p:spTgt>
                                        </p:tgtEl>
                                        <p:attrNameLst>
                                          <p:attrName>style.visibility</p:attrName>
                                        </p:attrNameLst>
                                      </p:cBhvr>
                                      <p:to>
                                        <p:strVal val="visible"/>
                                      </p:to>
                                    </p:set>
                                    <p:animEffect transition="in" filter="fade">
                                      <p:cBhvr>
                                        <p:cTn id="45" dur="500"/>
                                        <p:tgtEl>
                                          <p:spTgt spid="1829">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fill="hold" grpId="1" nodeType="clickEffect">
                                  <p:stCondLst>
                                    <p:cond delay="0"/>
                                  </p:stCondLst>
                                  <p:iterate>
                                    <p:tmAbs val="0"/>
                                  </p:iterate>
                                  <p:childTnLst>
                                    <p:set>
                                      <p:cBhvr>
                                        <p:cTn id="49" fill="hold"/>
                                        <p:tgtEl>
                                          <p:spTgt spid="1829">
                                            <p:txEl>
                                              <p:pRg st="8" end="8"/>
                                            </p:txEl>
                                          </p:spTgt>
                                        </p:tgtEl>
                                        <p:attrNameLst>
                                          <p:attrName>style.visibility</p:attrName>
                                        </p:attrNameLst>
                                      </p:cBhvr>
                                      <p:to>
                                        <p:strVal val="visible"/>
                                      </p:to>
                                    </p:set>
                                    <p:animEffect transition="in" filter="fade">
                                      <p:cBhvr>
                                        <p:cTn id="50" dur="500"/>
                                        <p:tgtEl>
                                          <p:spTgt spid="1829">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fill="hold" grpId="1" nodeType="clickEffect">
                                  <p:stCondLst>
                                    <p:cond delay="0"/>
                                  </p:stCondLst>
                                  <p:iterate>
                                    <p:tmAbs val="0"/>
                                  </p:iterate>
                                  <p:childTnLst>
                                    <p:set>
                                      <p:cBhvr>
                                        <p:cTn id="54" fill="hold"/>
                                        <p:tgtEl>
                                          <p:spTgt spid="1829">
                                            <p:txEl>
                                              <p:pRg st="9" end="9"/>
                                            </p:txEl>
                                          </p:spTgt>
                                        </p:tgtEl>
                                        <p:attrNameLst>
                                          <p:attrName>style.visibility</p:attrName>
                                        </p:attrNameLst>
                                      </p:cBhvr>
                                      <p:to>
                                        <p:strVal val="visible"/>
                                      </p:to>
                                    </p:set>
                                    <p:animEffect transition="in" filter="fade">
                                      <p:cBhvr>
                                        <p:cTn id="55" dur="500"/>
                                        <p:tgtEl>
                                          <p:spTgt spid="1829">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fill="hold" grpId="1" nodeType="clickEffect">
                                  <p:stCondLst>
                                    <p:cond delay="0"/>
                                  </p:stCondLst>
                                  <p:iterate>
                                    <p:tmAbs val="0"/>
                                  </p:iterate>
                                  <p:childTnLst>
                                    <p:set>
                                      <p:cBhvr>
                                        <p:cTn id="59" fill="hold"/>
                                        <p:tgtEl>
                                          <p:spTgt spid="1829">
                                            <p:txEl>
                                              <p:pRg st="10" end="10"/>
                                            </p:txEl>
                                          </p:spTgt>
                                        </p:tgtEl>
                                        <p:attrNameLst>
                                          <p:attrName>style.visibility</p:attrName>
                                        </p:attrNameLst>
                                      </p:cBhvr>
                                      <p:to>
                                        <p:strVal val="visible"/>
                                      </p:to>
                                    </p:set>
                                    <p:animEffect transition="in" filter="fade">
                                      <p:cBhvr>
                                        <p:cTn id="60" dur="500"/>
                                        <p:tgtEl>
                                          <p:spTgt spid="1829">
                                            <p:txEl>
                                              <p:pRg st="10" end="1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fill="hold" grpId="1" nodeType="clickEffect">
                                  <p:stCondLst>
                                    <p:cond delay="0"/>
                                  </p:stCondLst>
                                  <p:iterate>
                                    <p:tmAbs val="0"/>
                                  </p:iterate>
                                  <p:childTnLst>
                                    <p:set>
                                      <p:cBhvr>
                                        <p:cTn id="64" fill="hold"/>
                                        <p:tgtEl>
                                          <p:spTgt spid="1829">
                                            <p:txEl>
                                              <p:pRg st="11" end="11"/>
                                            </p:txEl>
                                          </p:spTgt>
                                        </p:tgtEl>
                                        <p:attrNameLst>
                                          <p:attrName>style.visibility</p:attrName>
                                        </p:attrNameLst>
                                      </p:cBhvr>
                                      <p:to>
                                        <p:strVal val="visible"/>
                                      </p:to>
                                    </p:set>
                                    <p:animEffect transition="in" filter="fade">
                                      <p:cBhvr>
                                        <p:cTn id="65" dur="500"/>
                                        <p:tgtEl>
                                          <p:spTgt spid="1829">
                                            <p:txEl>
                                              <p:pRg st="11" end="1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fill="hold" grpId="1" nodeType="clickEffect">
                                  <p:stCondLst>
                                    <p:cond delay="0"/>
                                  </p:stCondLst>
                                  <p:iterate>
                                    <p:tmAbs val="0"/>
                                  </p:iterate>
                                  <p:childTnLst>
                                    <p:set>
                                      <p:cBhvr>
                                        <p:cTn id="69" fill="hold"/>
                                        <p:tgtEl>
                                          <p:spTgt spid="1829">
                                            <p:txEl>
                                              <p:pRg st="12" end="12"/>
                                            </p:txEl>
                                          </p:spTgt>
                                        </p:tgtEl>
                                        <p:attrNameLst>
                                          <p:attrName>style.visibility</p:attrName>
                                        </p:attrNameLst>
                                      </p:cBhvr>
                                      <p:to>
                                        <p:strVal val="visible"/>
                                      </p:to>
                                    </p:set>
                                    <p:animEffect transition="in" filter="fade">
                                      <p:cBhvr>
                                        <p:cTn id="70" dur="500"/>
                                        <p:tgtEl>
                                          <p:spTgt spid="1829">
                                            <p:txEl>
                                              <p:pRg st="12" end="12"/>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fill="hold" grpId="1" nodeType="clickEffect">
                                  <p:stCondLst>
                                    <p:cond delay="0"/>
                                  </p:stCondLst>
                                  <p:iterate>
                                    <p:tmAbs val="0"/>
                                  </p:iterate>
                                  <p:childTnLst>
                                    <p:set>
                                      <p:cBhvr>
                                        <p:cTn id="74" fill="hold"/>
                                        <p:tgtEl>
                                          <p:spTgt spid="1829">
                                            <p:txEl>
                                              <p:pRg st="13" end="13"/>
                                            </p:txEl>
                                          </p:spTgt>
                                        </p:tgtEl>
                                        <p:attrNameLst>
                                          <p:attrName>style.visibility</p:attrName>
                                        </p:attrNameLst>
                                      </p:cBhvr>
                                      <p:to>
                                        <p:strVal val="visible"/>
                                      </p:to>
                                    </p:set>
                                    <p:animEffect transition="in" filter="fade">
                                      <p:cBhvr>
                                        <p:cTn id="75" dur="500"/>
                                        <p:tgtEl>
                                          <p:spTgt spid="182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9" grpId="1" build="p" bldLvl="5" animBg="1" advAuto="0"/>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33" name="Group 55"/>
          <p:cNvGrpSpPr/>
          <p:nvPr/>
        </p:nvGrpSpPr>
        <p:grpSpPr>
          <a:xfrm>
            <a:off x="0" y="0"/>
            <a:ext cx="3518859" cy="833730"/>
            <a:chOff x="0" y="0"/>
            <a:chExt cx="3518858" cy="833729"/>
          </a:xfrm>
        </p:grpSpPr>
        <p:sp>
          <p:nvSpPr>
            <p:cNvPr id="1831"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832"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834" name="object 22"/>
          <p:cNvSpPr txBox="1"/>
          <p:nvPr/>
        </p:nvSpPr>
        <p:spPr>
          <a:xfrm>
            <a:off x="0" y="27571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Exception Handling</a:t>
            </a:r>
          </a:p>
        </p:txBody>
      </p:sp>
      <p:grpSp>
        <p:nvGrpSpPr>
          <p:cNvPr id="1837" name="Group 2"/>
          <p:cNvGrpSpPr/>
          <p:nvPr/>
        </p:nvGrpSpPr>
        <p:grpSpPr>
          <a:xfrm>
            <a:off x="10635092" y="5999069"/>
            <a:ext cx="1810867" cy="838732"/>
            <a:chOff x="0" y="0"/>
            <a:chExt cx="1810866" cy="838731"/>
          </a:xfrm>
        </p:grpSpPr>
        <p:pic>
          <p:nvPicPr>
            <p:cNvPr id="1835" name="Picture 18" descr="Picture 18"/>
            <p:cNvPicPr>
              <a:picLocks noChangeAspect="1"/>
            </p:cNvPicPr>
            <p:nvPr/>
          </p:nvPicPr>
          <p:blipFill>
            <a:blip r:embed="rId2">
              <a:extLst/>
            </a:blip>
            <a:stretch>
              <a:fillRect/>
            </a:stretch>
          </p:blipFill>
          <p:spPr>
            <a:xfrm>
              <a:off x="261807" y="0"/>
              <a:ext cx="1287250" cy="603235"/>
            </a:xfrm>
            <a:prstGeom prst="rect">
              <a:avLst/>
            </a:prstGeom>
            <a:ln w="12700" cap="flat">
              <a:noFill/>
              <a:miter lim="400000"/>
            </a:ln>
            <a:effectLst/>
          </p:spPr>
        </p:pic>
        <p:sp>
          <p:nvSpPr>
            <p:cNvPr id="1836"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838" name="object 11"/>
          <p:cNvSpPr txBox="1"/>
          <p:nvPr/>
        </p:nvSpPr>
        <p:spPr>
          <a:xfrm>
            <a:off x="101309" y="865747"/>
            <a:ext cx="13376301" cy="3683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defTabSz="457200">
              <a:defRPr sz="2400">
                <a:latin typeface="+mn-lt"/>
                <a:ea typeface="+mn-ea"/>
                <a:cs typeface="+mn-cs"/>
                <a:sym typeface="Helvetica"/>
              </a:defRPr>
            </a:pPr>
            <a:r>
              <a:t>* If the method is not able to handle the exception object, then</a:t>
            </a:r>
          </a:p>
          <a:p>
            <a:pPr defTabSz="457200">
              <a:defRPr sz="2400">
                <a:latin typeface="+mn-lt"/>
                <a:ea typeface="+mn-ea"/>
                <a:cs typeface="+mn-cs"/>
                <a:sym typeface="Helvetica"/>
              </a:defRPr>
            </a:pPr>
            <a:r>
              <a:t>  JVM will terminate the method's execution.</a:t>
            </a:r>
          </a:p>
          <a:p>
            <a:pPr defTabSz="457200">
              <a:defRPr sz="2400">
                <a:latin typeface="+mn-lt"/>
                <a:ea typeface="+mn-ea"/>
                <a:cs typeface="+mn-cs"/>
                <a:sym typeface="Helvetica"/>
              </a:defRPr>
            </a:pPr>
            <a:endParaRPr/>
          </a:p>
          <a:p>
            <a:pPr defTabSz="457200">
              <a:defRPr sz="2400">
                <a:latin typeface="+mn-lt"/>
                <a:ea typeface="+mn-ea"/>
                <a:cs typeface="+mn-cs"/>
                <a:sym typeface="Helvetica"/>
              </a:defRPr>
            </a:pPr>
            <a:r>
              <a:t>* If no methods are handling the exception object then JVM will call</a:t>
            </a:r>
          </a:p>
          <a:p>
            <a:pPr defTabSz="457200">
              <a:defRPr sz="2400">
                <a:latin typeface="+mn-lt"/>
                <a:ea typeface="+mn-ea"/>
                <a:cs typeface="+mn-cs"/>
                <a:sym typeface="Helvetica"/>
              </a:defRPr>
            </a:pPr>
            <a:r>
              <a:t>  Default Exception Handler which will handle the exception Object.</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Default exception handler will handle the exception and prints</a:t>
            </a:r>
          </a:p>
          <a:p>
            <a:pPr defTabSz="457200">
              <a:defRPr sz="2400">
                <a:latin typeface="+mn-lt"/>
                <a:ea typeface="+mn-ea"/>
                <a:cs typeface="+mn-cs"/>
                <a:sym typeface="Helvetica"/>
              </a:defRPr>
            </a:pPr>
            <a:r>
              <a:t>  - Name of the exception </a:t>
            </a:r>
          </a:p>
          <a:p>
            <a:pPr defTabSz="457200">
              <a:defRPr sz="2400">
                <a:latin typeface="+mn-lt"/>
                <a:ea typeface="+mn-ea"/>
                <a:cs typeface="+mn-cs"/>
                <a:sym typeface="Helvetica"/>
              </a:defRPr>
            </a:pPr>
            <a:r>
              <a:t>  - Reason for the exception</a:t>
            </a:r>
          </a:p>
          <a:p>
            <a:pPr defTabSz="457200">
              <a:defRPr sz="2400">
                <a:latin typeface="+mn-lt"/>
                <a:ea typeface="+mn-ea"/>
                <a:cs typeface="+mn-cs"/>
                <a:sym typeface="Helvetica"/>
              </a:defRPr>
            </a:pPr>
            <a:r>
              <a:t>  - Complete stack Trace</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838">
                                            <p:bg/>
                                          </p:spTgt>
                                        </p:tgtEl>
                                        <p:attrNameLst>
                                          <p:attrName>style.visibility</p:attrName>
                                        </p:attrNameLst>
                                      </p:cBhvr>
                                      <p:to>
                                        <p:strVal val="visible"/>
                                      </p:to>
                                    </p:set>
                                    <p:animEffect transition="in" filter="fade">
                                      <p:cBhvr>
                                        <p:cTn id="7" dur="500"/>
                                        <p:tgtEl>
                                          <p:spTgt spid="1838">
                                            <p:bg/>
                                          </p:spTgt>
                                        </p:tgtEl>
                                      </p:cBhvr>
                                    </p:animEffect>
                                  </p:childTnLst>
                                </p:cTn>
                              </p:par>
                              <p:par>
                                <p:cTn id="8" presetID="10" presetClass="entr" presetSubtype="0" fill="hold" grpId="1" nodeType="withEffect">
                                  <p:stCondLst>
                                    <p:cond delay="0"/>
                                  </p:stCondLst>
                                  <p:iterate>
                                    <p:tmAbs val="0"/>
                                  </p:iterate>
                                  <p:childTnLst>
                                    <p:set>
                                      <p:cBhvr>
                                        <p:cTn id="9" fill="hold"/>
                                        <p:tgtEl>
                                          <p:spTgt spid="1838">
                                            <p:txEl>
                                              <p:pRg st="0" end="0"/>
                                            </p:txEl>
                                          </p:spTgt>
                                        </p:tgtEl>
                                        <p:attrNameLst>
                                          <p:attrName>style.visibility</p:attrName>
                                        </p:attrNameLst>
                                      </p:cBhvr>
                                      <p:to>
                                        <p:strVal val="visible"/>
                                      </p:to>
                                    </p:set>
                                    <p:animEffect transition="in" filter="fade">
                                      <p:cBhvr>
                                        <p:cTn id="10" dur="500"/>
                                        <p:tgtEl>
                                          <p:spTgt spid="1838">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grpId="1" nodeType="clickEffect">
                                  <p:stCondLst>
                                    <p:cond delay="0"/>
                                  </p:stCondLst>
                                  <p:iterate>
                                    <p:tmAbs val="0"/>
                                  </p:iterate>
                                  <p:childTnLst>
                                    <p:set>
                                      <p:cBhvr>
                                        <p:cTn id="14" fill="hold"/>
                                        <p:tgtEl>
                                          <p:spTgt spid="1838">
                                            <p:txEl>
                                              <p:pRg st="1" end="1"/>
                                            </p:txEl>
                                          </p:spTgt>
                                        </p:tgtEl>
                                        <p:attrNameLst>
                                          <p:attrName>style.visibility</p:attrName>
                                        </p:attrNameLst>
                                      </p:cBhvr>
                                      <p:to>
                                        <p:strVal val="visible"/>
                                      </p:to>
                                    </p:set>
                                    <p:animEffect transition="in" filter="fade">
                                      <p:cBhvr>
                                        <p:cTn id="15" dur="500"/>
                                        <p:tgtEl>
                                          <p:spTgt spid="1838">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fill="hold" grpId="1" nodeType="clickEffect">
                                  <p:stCondLst>
                                    <p:cond delay="0"/>
                                  </p:stCondLst>
                                  <p:iterate>
                                    <p:tmAbs val="0"/>
                                  </p:iterate>
                                  <p:childTnLst>
                                    <p:set>
                                      <p:cBhvr>
                                        <p:cTn id="19" fill="hold"/>
                                        <p:tgtEl>
                                          <p:spTgt spid="1838">
                                            <p:txEl>
                                              <p:pRg st="2" end="2"/>
                                            </p:txEl>
                                          </p:spTgt>
                                        </p:tgtEl>
                                        <p:attrNameLst>
                                          <p:attrName>style.visibility</p:attrName>
                                        </p:attrNameLst>
                                      </p:cBhvr>
                                      <p:to>
                                        <p:strVal val="visible"/>
                                      </p:to>
                                    </p:set>
                                    <p:animEffect transition="in" filter="fade">
                                      <p:cBhvr>
                                        <p:cTn id="20" dur="500"/>
                                        <p:tgtEl>
                                          <p:spTgt spid="1838">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fill="hold" grpId="1" nodeType="clickEffect">
                                  <p:stCondLst>
                                    <p:cond delay="0"/>
                                  </p:stCondLst>
                                  <p:iterate>
                                    <p:tmAbs val="0"/>
                                  </p:iterate>
                                  <p:childTnLst>
                                    <p:set>
                                      <p:cBhvr>
                                        <p:cTn id="24" fill="hold"/>
                                        <p:tgtEl>
                                          <p:spTgt spid="1838">
                                            <p:txEl>
                                              <p:pRg st="3" end="3"/>
                                            </p:txEl>
                                          </p:spTgt>
                                        </p:tgtEl>
                                        <p:attrNameLst>
                                          <p:attrName>style.visibility</p:attrName>
                                        </p:attrNameLst>
                                      </p:cBhvr>
                                      <p:to>
                                        <p:strVal val="visible"/>
                                      </p:to>
                                    </p:set>
                                    <p:animEffect transition="in" filter="fade">
                                      <p:cBhvr>
                                        <p:cTn id="25" dur="500"/>
                                        <p:tgtEl>
                                          <p:spTgt spid="1838">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fill="hold" grpId="1" nodeType="clickEffect">
                                  <p:stCondLst>
                                    <p:cond delay="0"/>
                                  </p:stCondLst>
                                  <p:iterate>
                                    <p:tmAbs val="0"/>
                                  </p:iterate>
                                  <p:childTnLst>
                                    <p:set>
                                      <p:cBhvr>
                                        <p:cTn id="29" fill="hold"/>
                                        <p:tgtEl>
                                          <p:spTgt spid="1838">
                                            <p:txEl>
                                              <p:pRg st="4" end="4"/>
                                            </p:txEl>
                                          </p:spTgt>
                                        </p:tgtEl>
                                        <p:attrNameLst>
                                          <p:attrName>style.visibility</p:attrName>
                                        </p:attrNameLst>
                                      </p:cBhvr>
                                      <p:to>
                                        <p:strVal val="visible"/>
                                      </p:to>
                                    </p:set>
                                    <p:animEffect transition="in" filter="fade">
                                      <p:cBhvr>
                                        <p:cTn id="30" dur="500"/>
                                        <p:tgtEl>
                                          <p:spTgt spid="1838">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fill="hold" grpId="1" nodeType="clickEffect">
                                  <p:stCondLst>
                                    <p:cond delay="0"/>
                                  </p:stCondLst>
                                  <p:iterate>
                                    <p:tmAbs val="0"/>
                                  </p:iterate>
                                  <p:childTnLst>
                                    <p:set>
                                      <p:cBhvr>
                                        <p:cTn id="34" fill="hold"/>
                                        <p:tgtEl>
                                          <p:spTgt spid="1838">
                                            <p:txEl>
                                              <p:pRg st="5" end="5"/>
                                            </p:txEl>
                                          </p:spTgt>
                                        </p:tgtEl>
                                        <p:attrNameLst>
                                          <p:attrName>style.visibility</p:attrName>
                                        </p:attrNameLst>
                                      </p:cBhvr>
                                      <p:to>
                                        <p:strVal val="visible"/>
                                      </p:to>
                                    </p:set>
                                    <p:animEffect transition="in" filter="fade">
                                      <p:cBhvr>
                                        <p:cTn id="35" dur="500"/>
                                        <p:tgtEl>
                                          <p:spTgt spid="1838">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fill="hold" grpId="1" nodeType="clickEffect">
                                  <p:stCondLst>
                                    <p:cond delay="0"/>
                                  </p:stCondLst>
                                  <p:iterate>
                                    <p:tmAbs val="0"/>
                                  </p:iterate>
                                  <p:childTnLst>
                                    <p:set>
                                      <p:cBhvr>
                                        <p:cTn id="39" fill="hold"/>
                                        <p:tgtEl>
                                          <p:spTgt spid="1838">
                                            <p:txEl>
                                              <p:pRg st="6" end="6"/>
                                            </p:txEl>
                                          </p:spTgt>
                                        </p:tgtEl>
                                        <p:attrNameLst>
                                          <p:attrName>style.visibility</p:attrName>
                                        </p:attrNameLst>
                                      </p:cBhvr>
                                      <p:to>
                                        <p:strVal val="visible"/>
                                      </p:to>
                                    </p:set>
                                    <p:animEffect transition="in" filter="fade">
                                      <p:cBhvr>
                                        <p:cTn id="40" dur="500"/>
                                        <p:tgtEl>
                                          <p:spTgt spid="1838">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fill="hold" grpId="1" nodeType="clickEffect">
                                  <p:stCondLst>
                                    <p:cond delay="0"/>
                                  </p:stCondLst>
                                  <p:iterate>
                                    <p:tmAbs val="0"/>
                                  </p:iterate>
                                  <p:childTnLst>
                                    <p:set>
                                      <p:cBhvr>
                                        <p:cTn id="44" fill="hold"/>
                                        <p:tgtEl>
                                          <p:spTgt spid="1838">
                                            <p:txEl>
                                              <p:pRg st="7" end="7"/>
                                            </p:txEl>
                                          </p:spTgt>
                                        </p:tgtEl>
                                        <p:attrNameLst>
                                          <p:attrName>style.visibility</p:attrName>
                                        </p:attrNameLst>
                                      </p:cBhvr>
                                      <p:to>
                                        <p:strVal val="visible"/>
                                      </p:to>
                                    </p:set>
                                    <p:animEffect transition="in" filter="fade">
                                      <p:cBhvr>
                                        <p:cTn id="45" dur="500"/>
                                        <p:tgtEl>
                                          <p:spTgt spid="1838">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fill="hold" grpId="1" nodeType="clickEffect">
                                  <p:stCondLst>
                                    <p:cond delay="0"/>
                                  </p:stCondLst>
                                  <p:iterate>
                                    <p:tmAbs val="0"/>
                                  </p:iterate>
                                  <p:childTnLst>
                                    <p:set>
                                      <p:cBhvr>
                                        <p:cTn id="49" fill="hold"/>
                                        <p:tgtEl>
                                          <p:spTgt spid="1838">
                                            <p:txEl>
                                              <p:pRg st="8" end="8"/>
                                            </p:txEl>
                                          </p:spTgt>
                                        </p:tgtEl>
                                        <p:attrNameLst>
                                          <p:attrName>style.visibility</p:attrName>
                                        </p:attrNameLst>
                                      </p:cBhvr>
                                      <p:to>
                                        <p:strVal val="visible"/>
                                      </p:to>
                                    </p:set>
                                    <p:animEffect transition="in" filter="fade">
                                      <p:cBhvr>
                                        <p:cTn id="50" dur="500"/>
                                        <p:tgtEl>
                                          <p:spTgt spid="1838">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fill="hold" grpId="1" nodeType="clickEffect">
                                  <p:stCondLst>
                                    <p:cond delay="0"/>
                                  </p:stCondLst>
                                  <p:iterate>
                                    <p:tmAbs val="0"/>
                                  </p:iterate>
                                  <p:childTnLst>
                                    <p:set>
                                      <p:cBhvr>
                                        <p:cTn id="54" fill="hold"/>
                                        <p:tgtEl>
                                          <p:spTgt spid="1838">
                                            <p:txEl>
                                              <p:pRg st="9" end="9"/>
                                            </p:txEl>
                                          </p:spTgt>
                                        </p:tgtEl>
                                        <p:attrNameLst>
                                          <p:attrName>style.visibility</p:attrName>
                                        </p:attrNameLst>
                                      </p:cBhvr>
                                      <p:to>
                                        <p:strVal val="visible"/>
                                      </p:to>
                                    </p:set>
                                    <p:animEffect transition="in" filter="fade">
                                      <p:cBhvr>
                                        <p:cTn id="55" dur="500"/>
                                        <p:tgtEl>
                                          <p:spTgt spid="183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8" grpId="1" build="p" bldLvl="5" animBg="1" advAuto="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2" name="Group 55"/>
          <p:cNvGrpSpPr/>
          <p:nvPr/>
        </p:nvGrpSpPr>
        <p:grpSpPr>
          <a:xfrm>
            <a:off x="0" y="0"/>
            <a:ext cx="3518859" cy="833730"/>
            <a:chOff x="0" y="0"/>
            <a:chExt cx="3518858" cy="833729"/>
          </a:xfrm>
        </p:grpSpPr>
        <p:sp>
          <p:nvSpPr>
            <p:cNvPr id="1840"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841"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843" name="object 22"/>
          <p:cNvSpPr txBox="1"/>
          <p:nvPr/>
        </p:nvSpPr>
        <p:spPr>
          <a:xfrm>
            <a:off x="0" y="27571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Exception Handling</a:t>
            </a:r>
          </a:p>
        </p:txBody>
      </p:sp>
      <p:grpSp>
        <p:nvGrpSpPr>
          <p:cNvPr id="1846" name="Group 2"/>
          <p:cNvGrpSpPr/>
          <p:nvPr/>
        </p:nvGrpSpPr>
        <p:grpSpPr>
          <a:xfrm>
            <a:off x="10635092" y="5999069"/>
            <a:ext cx="1810867" cy="838732"/>
            <a:chOff x="0" y="0"/>
            <a:chExt cx="1810866" cy="838731"/>
          </a:xfrm>
        </p:grpSpPr>
        <p:pic>
          <p:nvPicPr>
            <p:cNvPr id="1844" name="Picture 18" descr="Picture 18"/>
            <p:cNvPicPr>
              <a:picLocks noChangeAspect="1"/>
            </p:cNvPicPr>
            <p:nvPr/>
          </p:nvPicPr>
          <p:blipFill>
            <a:blip r:embed="rId2">
              <a:extLst/>
            </a:blip>
            <a:stretch>
              <a:fillRect/>
            </a:stretch>
          </p:blipFill>
          <p:spPr>
            <a:xfrm>
              <a:off x="261807" y="0"/>
              <a:ext cx="1287250" cy="603235"/>
            </a:xfrm>
            <a:prstGeom prst="rect">
              <a:avLst/>
            </a:prstGeom>
            <a:ln w="12700" cap="flat">
              <a:noFill/>
              <a:miter lim="400000"/>
            </a:ln>
            <a:effectLst/>
          </p:spPr>
        </p:pic>
        <p:sp>
          <p:nvSpPr>
            <p:cNvPr id="1845"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847" name="object 11"/>
          <p:cNvSpPr txBox="1"/>
          <p:nvPr/>
        </p:nvSpPr>
        <p:spPr>
          <a:xfrm>
            <a:off x="101309" y="865747"/>
            <a:ext cx="13376301" cy="552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defTabSz="457200">
              <a:defRPr sz="2400">
                <a:latin typeface="+mn-lt"/>
                <a:ea typeface="+mn-ea"/>
                <a:cs typeface="+mn-cs"/>
                <a:sym typeface="Helvetica"/>
              </a:defRPr>
            </a:pPr>
            <a:r>
              <a:t>try-catch block</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try</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a:t>
            </a:r>
            <a:r>
              <a:rPr u="sng"/>
              <a:t>risky</a:t>
            </a:r>
            <a:r>
              <a:t> lines of code</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catch(ExceptionClass </a:t>
            </a:r>
            <a:r>
              <a:rPr u="sng"/>
              <a:t>ref</a:t>
            </a:r>
            <a:r>
              <a:t>)</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alternate code</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endParaRPr/>
          </a:p>
          <a:p>
            <a:pPr defTabSz="457200">
              <a:defRPr sz="2400">
                <a:latin typeface="+mn-lt"/>
                <a:ea typeface="+mn-ea"/>
                <a:cs typeface="+mn-cs"/>
                <a:sym typeface="Helvetica"/>
              </a:defRPr>
            </a:pPr>
            <a:r>
              <a:t> try with multiple catch blocks</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Exception e  = new ArithmeticException();</a:t>
            </a:r>
          </a:p>
          <a:p>
            <a:pPr defTabSz="457200">
              <a:defRPr sz="2400">
                <a:latin typeface="+mn-lt"/>
                <a:ea typeface="+mn-ea"/>
                <a:cs typeface="+mn-cs"/>
                <a:sym typeface="Helvetica"/>
              </a:defRPr>
            </a:pPr>
            <a:r>
              <a:t> Exception e2 = new ArrayIndexOutOfBoundsException();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847">
                                            <p:bg/>
                                          </p:spTgt>
                                        </p:tgtEl>
                                        <p:attrNameLst>
                                          <p:attrName>style.visibility</p:attrName>
                                        </p:attrNameLst>
                                      </p:cBhvr>
                                      <p:to>
                                        <p:strVal val="visible"/>
                                      </p:to>
                                    </p:set>
                                    <p:animEffect transition="in" filter="fade">
                                      <p:cBhvr>
                                        <p:cTn id="7" dur="500"/>
                                        <p:tgtEl>
                                          <p:spTgt spid="1847">
                                            <p:bg/>
                                          </p:spTgt>
                                        </p:tgtEl>
                                      </p:cBhvr>
                                    </p:animEffect>
                                  </p:childTnLst>
                                </p:cTn>
                              </p:par>
                              <p:par>
                                <p:cTn id="8" presetID="10" presetClass="entr" presetSubtype="0" fill="hold" grpId="1" nodeType="withEffect">
                                  <p:stCondLst>
                                    <p:cond delay="0"/>
                                  </p:stCondLst>
                                  <p:iterate>
                                    <p:tmAbs val="0"/>
                                  </p:iterate>
                                  <p:childTnLst>
                                    <p:set>
                                      <p:cBhvr>
                                        <p:cTn id="9" fill="hold"/>
                                        <p:tgtEl>
                                          <p:spTgt spid="1847">
                                            <p:txEl>
                                              <p:pRg st="0" end="0"/>
                                            </p:txEl>
                                          </p:spTgt>
                                        </p:tgtEl>
                                        <p:attrNameLst>
                                          <p:attrName>style.visibility</p:attrName>
                                        </p:attrNameLst>
                                      </p:cBhvr>
                                      <p:to>
                                        <p:strVal val="visible"/>
                                      </p:to>
                                    </p:set>
                                    <p:animEffect transition="in" filter="fade">
                                      <p:cBhvr>
                                        <p:cTn id="10" dur="500"/>
                                        <p:tgtEl>
                                          <p:spTgt spid="184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grpId="1" nodeType="clickEffect">
                                  <p:stCondLst>
                                    <p:cond delay="0"/>
                                  </p:stCondLst>
                                  <p:iterate>
                                    <p:tmAbs val="0"/>
                                  </p:iterate>
                                  <p:childTnLst>
                                    <p:set>
                                      <p:cBhvr>
                                        <p:cTn id="14" fill="hold"/>
                                        <p:tgtEl>
                                          <p:spTgt spid="1847">
                                            <p:txEl>
                                              <p:pRg st="1" end="1"/>
                                            </p:txEl>
                                          </p:spTgt>
                                        </p:tgtEl>
                                        <p:attrNameLst>
                                          <p:attrName>style.visibility</p:attrName>
                                        </p:attrNameLst>
                                      </p:cBhvr>
                                      <p:to>
                                        <p:strVal val="visible"/>
                                      </p:to>
                                    </p:set>
                                    <p:animEffect transition="in" filter="fade">
                                      <p:cBhvr>
                                        <p:cTn id="15" dur="500"/>
                                        <p:tgtEl>
                                          <p:spTgt spid="1847">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fill="hold" grpId="1" nodeType="clickEffect">
                                  <p:stCondLst>
                                    <p:cond delay="0"/>
                                  </p:stCondLst>
                                  <p:iterate>
                                    <p:tmAbs val="0"/>
                                  </p:iterate>
                                  <p:childTnLst>
                                    <p:set>
                                      <p:cBhvr>
                                        <p:cTn id="19" fill="hold"/>
                                        <p:tgtEl>
                                          <p:spTgt spid="1847">
                                            <p:txEl>
                                              <p:pRg st="2" end="2"/>
                                            </p:txEl>
                                          </p:spTgt>
                                        </p:tgtEl>
                                        <p:attrNameLst>
                                          <p:attrName>style.visibility</p:attrName>
                                        </p:attrNameLst>
                                      </p:cBhvr>
                                      <p:to>
                                        <p:strVal val="visible"/>
                                      </p:to>
                                    </p:set>
                                    <p:animEffect transition="in" filter="fade">
                                      <p:cBhvr>
                                        <p:cTn id="20" dur="500"/>
                                        <p:tgtEl>
                                          <p:spTgt spid="1847">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fill="hold" grpId="1" nodeType="clickEffect">
                                  <p:stCondLst>
                                    <p:cond delay="0"/>
                                  </p:stCondLst>
                                  <p:iterate>
                                    <p:tmAbs val="0"/>
                                  </p:iterate>
                                  <p:childTnLst>
                                    <p:set>
                                      <p:cBhvr>
                                        <p:cTn id="24" fill="hold"/>
                                        <p:tgtEl>
                                          <p:spTgt spid="1847">
                                            <p:txEl>
                                              <p:pRg st="3" end="3"/>
                                            </p:txEl>
                                          </p:spTgt>
                                        </p:tgtEl>
                                        <p:attrNameLst>
                                          <p:attrName>style.visibility</p:attrName>
                                        </p:attrNameLst>
                                      </p:cBhvr>
                                      <p:to>
                                        <p:strVal val="visible"/>
                                      </p:to>
                                    </p:set>
                                    <p:animEffect transition="in" filter="fade">
                                      <p:cBhvr>
                                        <p:cTn id="25" dur="500"/>
                                        <p:tgtEl>
                                          <p:spTgt spid="1847">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fill="hold" grpId="1" nodeType="clickEffect">
                                  <p:stCondLst>
                                    <p:cond delay="0"/>
                                  </p:stCondLst>
                                  <p:iterate>
                                    <p:tmAbs val="0"/>
                                  </p:iterate>
                                  <p:childTnLst>
                                    <p:set>
                                      <p:cBhvr>
                                        <p:cTn id="29" fill="hold"/>
                                        <p:tgtEl>
                                          <p:spTgt spid="1847">
                                            <p:txEl>
                                              <p:pRg st="4" end="4"/>
                                            </p:txEl>
                                          </p:spTgt>
                                        </p:tgtEl>
                                        <p:attrNameLst>
                                          <p:attrName>style.visibility</p:attrName>
                                        </p:attrNameLst>
                                      </p:cBhvr>
                                      <p:to>
                                        <p:strVal val="visible"/>
                                      </p:to>
                                    </p:set>
                                    <p:animEffect transition="in" filter="fade">
                                      <p:cBhvr>
                                        <p:cTn id="30" dur="500"/>
                                        <p:tgtEl>
                                          <p:spTgt spid="1847">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fill="hold" grpId="1" nodeType="clickEffect">
                                  <p:stCondLst>
                                    <p:cond delay="0"/>
                                  </p:stCondLst>
                                  <p:iterate>
                                    <p:tmAbs val="0"/>
                                  </p:iterate>
                                  <p:childTnLst>
                                    <p:set>
                                      <p:cBhvr>
                                        <p:cTn id="34" fill="hold"/>
                                        <p:tgtEl>
                                          <p:spTgt spid="1847">
                                            <p:txEl>
                                              <p:pRg st="5" end="5"/>
                                            </p:txEl>
                                          </p:spTgt>
                                        </p:tgtEl>
                                        <p:attrNameLst>
                                          <p:attrName>style.visibility</p:attrName>
                                        </p:attrNameLst>
                                      </p:cBhvr>
                                      <p:to>
                                        <p:strVal val="visible"/>
                                      </p:to>
                                    </p:set>
                                    <p:animEffect transition="in" filter="fade">
                                      <p:cBhvr>
                                        <p:cTn id="35" dur="500"/>
                                        <p:tgtEl>
                                          <p:spTgt spid="1847">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fill="hold" grpId="1" nodeType="clickEffect">
                                  <p:stCondLst>
                                    <p:cond delay="0"/>
                                  </p:stCondLst>
                                  <p:iterate>
                                    <p:tmAbs val="0"/>
                                  </p:iterate>
                                  <p:childTnLst>
                                    <p:set>
                                      <p:cBhvr>
                                        <p:cTn id="39" fill="hold"/>
                                        <p:tgtEl>
                                          <p:spTgt spid="1847">
                                            <p:txEl>
                                              <p:pRg st="6" end="6"/>
                                            </p:txEl>
                                          </p:spTgt>
                                        </p:tgtEl>
                                        <p:attrNameLst>
                                          <p:attrName>style.visibility</p:attrName>
                                        </p:attrNameLst>
                                      </p:cBhvr>
                                      <p:to>
                                        <p:strVal val="visible"/>
                                      </p:to>
                                    </p:set>
                                    <p:animEffect transition="in" filter="fade">
                                      <p:cBhvr>
                                        <p:cTn id="40" dur="500"/>
                                        <p:tgtEl>
                                          <p:spTgt spid="1847">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fill="hold" grpId="1" nodeType="clickEffect">
                                  <p:stCondLst>
                                    <p:cond delay="0"/>
                                  </p:stCondLst>
                                  <p:iterate>
                                    <p:tmAbs val="0"/>
                                  </p:iterate>
                                  <p:childTnLst>
                                    <p:set>
                                      <p:cBhvr>
                                        <p:cTn id="44" fill="hold"/>
                                        <p:tgtEl>
                                          <p:spTgt spid="1847">
                                            <p:txEl>
                                              <p:pRg st="7" end="7"/>
                                            </p:txEl>
                                          </p:spTgt>
                                        </p:tgtEl>
                                        <p:attrNameLst>
                                          <p:attrName>style.visibility</p:attrName>
                                        </p:attrNameLst>
                                      </p:cBhvr>
                                      <p:to>
                                        <p:strVal val="visible"/>
                                      </p:to>
                                    </p:set>
                                    <p:animEffect transition="in" filter="fade">
                                      <p:cBhvr>
                                        <p:cTn id="45" dur="500"/>
                                        <p:tgtEl>
                                          <p:spTgt spid="1847">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fill="hold" grpId="1" nodeType="clickEffect">
                                  <p:stCondLst>
                                    <p:cond delay="0"/>
                                  </p:stCondLst>
                                  <p:iterate>
                                    <p:tmAbs val="0"/>
                                  </p:iterate>
                                  <p:childTnLst>
                                    <p:set>
                                      <p:cBhvr>
                                        <p:cTn id="49" fill="hold"/>
                                        <p:tgtEl>
                                          <p:spTgt spid="1847">
                                            <p:txEl>
                                              <p:pRg st="8" end="8"/>
                                            </p:txEl>
                                          </p:spTgt>
                                        </p:tgtEl>
                                        <p:attrNameLst>
                                          <p:attrName>style.visibility</p:attrName>
                                        </p:attrNameLst>
                                      </p:cBhvr>
                                      <p:to>
                                        <p:strVal val="visible"/>
                                      </p:to>
                                    </p:set>
                                    <p:animEffect transition="in" filter="fade">
                                      <p:cBhvr>
                                        <p:cTn id="50" dur="500"/>
                                        <p:tgtEl>
                                          <p:spTgt spid="1847">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fill="hold" grpId="1" nodeType="clickEffect">
                                  <p:stCondLst>
                                    <p:cond delay="0"/>
                                  </p:stCondLst>
                                  <p:iterate>
                                    <p:tmAbs val="0"/>
                                  </p:iterate>
                                  <p:childTnLst>
                                    <p:set>
                                      <p:cBhvr>
                                        <p:cTn id="54" fill="hold"/>
                                        <p:tgtEl>
                                          <p:spTgt spid="1847">
                                            <p:txEl>
                                              <p:pRg st="9" end="9"/>
                                            </p:txEl>
                                          </p:spTgt>
                                        </p:tgtEl>
                                        <p:attrNameLst>
                                          <p:attrName>style.visibility</p:attrName>
                                        </p:attrNameLst>
                                      </p:cBhvr>
                                      <p:to>
                                        <p:strVal val="visible"/>
                                      </p:to>
                                    </p:set>
                                    <p:animEffect transition="in" filter="fade">
                                      <p:cBhvr>
                                        <p:cTn id="55" dur="500"/>
                                        <p:tgtEl>
                                          <p:spTgt spid="1847">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fill="hold" grpId="1" nodeType="clickEffect">
                                  <p:stCondLst>
                                    <p:cond delay="0"/>
                                  </p:stCondLst>
                                  <p:iterate>
                                    <p:tmAbs val="0"/>
                                  </p:iterate>
                                  <p:childTnLst>
                                    <p:set>
                                      <p:cBhvr>
                                        <p:cTn id="59" fill="hold"/>
                                        <p:tgtEl>
                                          <p:spTgt spid="1847">
                                            <p:txEl>
                                              <p:pRg st="10" end="10"/>
                                            </p:txEl>
                                          </p:spTgt>
                                        </p:tgtEl>
                                        <p:attrNameLst>
                                          <p:attrName>style.visibility</p:attrName>
                                        </p:attrNameLst>
                                      </p:cBhvr>
                                      <p:to>
                                        <p:strVal val="visible"/>
                                      </p:to>
                                    </p:set>
                                    <p:animEffect transition="in" filter="fade">
                                      <p:cBhvr>
                                        <p:cTn id="60" dur="500"/>
                                        <p:tgtEl>
                                          <p:spTgt spid="1847">
                                            <p:txEl>
                                              <p:pRg st="10" end="1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fill="hold" grpId="1" nodeType="clickEffect">
                                  <p:stCondLst>
                                    <p:cond delay="0"/>
                                  </p:stCondLst>
                                  <p:iterate>
                                    <p:tmAbs val="0"/>
                                  </p:iterate>
                                  <p:childTnLst>
                                    <p:set>
                                      <p:cBhvr>
                                        <p:cTn id="64" fill="hold"/>
                                        <p:tgtEl>
                                          <p:spTgt spid="1847">
                                            <p:txEl>
                                              <p:pRg st="11" end="11"/>
                                            </p:txEl>
                                          </p:spTgt>
                                        </p:tgtEl>
                                        <p:attrNameLst>
                                          <p:attrName>style.visibility</p:attrName>
                                        </p:attrNameLst>
                                      </p:cBhvr>
                                      <p:to>
                                        <p:strVal val="visible"/>
                                      </p:to>
                                    </p:set>
                                    <p:animEffect transition="in" filter="fade">
                                      <p:cBhvr>
                                        <p:cTn id="65" dur="500"/>
                                        <p:tgtEl>
                                          <p:spTgt spid="1847">
                                            <p:txEl>
                                              <p:pRg st="11" end="1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fill="hold" grpId="1" nodeType="clickEffect">
                                  <p:stCondLst>
                                    <p:cond delay="0"/>
                                  </p:stCondLst>
                                  <p:iterate>
                                    <p:tmAbs val="0"/>
                                  </p:iterate>
                                  <p:childTnLst>
                                    <p:set>
                                      <p:cBhvr>
                                        <p:cTn id="69" fill="hold"/>
                                        <p:tgtEl>
                                          <p:spTgt spid="1847">
                                            <p:txEl>
                                              <p:pRg st="12" end="12"/>
                                            </p:txEl>
                                          </p:spTgt>
                                        </p:tgtEl>
                                        <p:attrNameLst>
                                          <p:attrName>style.visibility</p:attrName>
                                        </p:attrNameLst>
                                      </p:cBhvr>
                                      <p:to>
                                        <p:strVal val="visible"/>
                                      </p:to>
                                    </p:set>
                                    <p:animEffect transition="in" filter="fade">
                                      <p:cBhvr>
                                        <p:cTn id="70" dur="500"/>
                                        <p:tgtEl>
                                          <p:spTgt spid="1847">
                                            <p:txEl>
                                              <p:pRg st="12" end="12"/>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fill="hold" grpId="1" nodeType="clickEffect">
                                  <p:stCondLst>
                                    <p:cond delay="0"/>
                                  </p:stCondLst>
                                  <p:iterate>
                                    <p:tmAbs val="0"/>
                                  </p:iterate>
                                  <p:childTnLst>
                                    <p:set>
                                      <p:cBhvr>
                                        <p:cTn id="74" fill="hold"/>
                                        <p:tgtEl>
                                          <p:spTgt spid="1847">
                                            <p:txEl>
                                              <p:pRg st="13" end="13"/>
                                            </p:txEl>
                                          </p:spTgt>
                                        </p:tgtEl>
                                        <p:attrNameLst>
                                          <p:attrName>style.visibility</p:attrName>
                                        </p:attrNameLst>
                                      </p:cBhvr>
                                      <p:to>
                                        <p:strVal val="visible"/>
                                      </p:to>
                                    </p:set>
                                    <p:animEffect transition="in" filter="fade">
                                      <p:cBhvr>
                                        <p:cTn id="75" dur="500"/>
                                        <p:tgtEl>
                                          <p:spTgt spid="1847">
                                            <p:txEl>
                                              <p:pRg st="13" end="13"/>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fill="hold" grpId="1" nodeType="clickEffect">
                                  <p:stCondLst>
                                    <p:cond delay="0"/>
                                  </p:stCondLst>
                                  <p:iterate>
                                    <p:tmAbs val="0"/>
                                  </p:iterate>
                                  <p:childTnLst>
                                    <p:set>
                                      <p:cBhvr>
                                        <p:cTn id="79" fill="hold"/>
                                        <p:tgtEl>
                                          <p:spTgt spid="1847">
                                            <p:txEl>
                                              <p:pRg st="14" end="14"/>
                                            </p:txEl>
                                          </p:spTgt>
                                        </p:tgtEl>
                                        <p:attrNameLst>
                                          <p:attrName>style.visibility</p:attrName>
                                        </p:attrNameLst>
                                      </p:cBhvr>
                                      <p:to>
                                        <p:strVal val="visible"/>
                                      </p:to>
                                    </p:set>
                                    <p:animEffect transition="in" filter="fade">
                                      <p:cBhvr>
                                        <p:cTn id="80" dur="500"/>
                                        <p:tgtEl>
                                          <p:spTgt spid="1847">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7" grpId="1" build="p" bldLvl="5" animBg="1" advAuto="0"/>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51" name="Group 55"/>
          <p:cNvGrpSpPr/>
          <p:nvPr/>
        </p:nvGrpSpPr>
        <p:grpSpPr>
          <a:xfrm>
            <a:off x="0" y="0"/>
            <a:ext cx="3518859" cy="833730"/>
            <a:chOff x="0" y="0"/>
            <a:chExt cx="3518858" cy="833729"/>
          </a:xfrm>
        </p:grpSpPr>
        <p:sp>
          <p:nvSpPr>
            <p:cNvPr id="1849"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850"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852" name="object 22"/>
          <p:cNvSpPr txBox="1"/>
          <p:nvPr/>
        </p:nvSpPr>
        <p:spPr>
          <a:xfrm>
            <a:off x="0" y="27571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Exception Handling</a:t>
            </a:r>
          </a:p>
        </p:txBody>
      </p:sp>
      <p:sp>
        <p:nvSpPr>
          <p:cNvPr id="1856" name="object 11"/>
          <p:cNvSpPr txBox="1"/>
          <p:nvPr/>
        </p:nvSpPr>
        <p:spPr>
          <a:xfrm>
            <a:off x="101309" y="865747"/>
            <a:ext cx="13376301" cy="480131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defTabSz="457200">
              <a:defRPr sz="2400">
                <a:latin typeface="+mn-lt"/>
                <a:ea typeface="+mn-ea"/>
                <a:cs typeface="+mn-cs"/>
                <a:sym typeface="Helvetica"/>
              </a:defRPr>
            </a:pPr>
            <a:r>
              <a:rPr dirty="0" smtClean="0"/>
              <a:t>  </a:t>
            </a:r>
            <a:endParaRPr dirty="0"/>
          </a:p>
          <a:p>
            <a:pPr defTabSz="457200">
              <a:defRPr sz="2400">
                <a:latin typeface="+mn-lt"/>
                <a:ea typeface="+mn-ea"/>
                <a:cs typeface="+mn-cs"/>
                <a:sym typeface="Helvetica"/>
              </a:defRPr>
            </a:pPr>
            <a:r>
              <a:rPr dirty="0"/>
              <a:t> Exception are of 2 types</a:t>
            </a:r>
          </a:p>
          <a:p>
            <a:pPr defTabSz="457200">
              <a:defRPr sz="2400">
                <a:latin typeface="+mn-lt"/>
                <a:ea typeface="+mn-ea"/>
                <a:cs typeface="+mn-cs"/>
                <a:sym typeface="Helvetica"/>
              </a:defRPr>
            </a:pPr>
            <a:endParaRPr dirty="0"/>
          </a:p>
          <a:p>
            <a:pPr defTabSz="457200">
              <a:defRPr sz="2400">
                <a:latin typeface="+mn-lt"/>
                <a:ea typeface="+mn-ea"/>
                <a:cs typeface="+mn-cs"/>
                <a:sym typeface="Helvetica"/>
              </a:defRPr>
            </a:pPr>
            <a:r>
              <a:rPr dirty="0"/>
              <a:t>  1. Checked exception</a:t>
            </a:r>
          </a:p>
          <a:p>
            <a:pPr defTabSz="457200">
              <a:defRPr sz="2400">
                <a:latin typeface="+mn-lt"/>
                <a:ea typeface="+mn-ea"/>
                <a:cs typeface="+mn-cs"/>
                <a:sym typeface="Helvetica"/>
              </a:defRPr>
            </a:pPr>
            <a:r>
              <a:rPr dirty="0"/>
              <a:t>  2. Unchecked exception</a:t>
            </a:r>
          </a:p>
          <a:p>
            <a:pPr defTabSz="457200">
              <a:defRPr sz="2400">
                <a:latin typeface="+mn-lt"/>
                <a:ea typeface="+mn-ea"/>
                <a:cs typeface="+mn-cs"/>
                <a:sym typeface="Helvetica"/>
              </a:defRPr>
            </a:pPr>
            <a:r>
              <a:rPr dirty="0"/>
              <a:t>  </a:t>
            </a:r>
          </a:p>
          <a:p>
            <a:pPr defTabSz="457200">
              <a:defRPr sz="2400">
                <a:latin typeface="+mn-lt"/>
                <a:ea typeface="+mn-ea"/>
                <a:cs typeface="+mn-cs"/>
                <a:sym typeface="Helvetica"/>
              </a:defRPr>
            </a:pPr>
            <a:r>
              <a:rPr dirty="0"/>
              <a:t>   * Exceptions which are not checked by the compiler at the compile time  are called as unchecked </a:t>
            </a:r>
          </a:p>
          <a:p>
            <a:pPr defTabSz="457200">
              <a:defRPr sz="2400">
                <a:latin typeface="+mn-lt"/>
                <a:ea typeface="+mn-ea"/>
                <a:cs typeface="+mn-cs"/>
                <a:sym typeface="Helvetica"/>
              </a:defRPr>
            </a:pPr>
            <a:r>
              <a:rPr dirty="0"/>
              <a:t>     exceptions.</a:t>
            </a:r>
          </a:p>
          <a:p>
            <a:pPr defTabSz="457200">
              <a:defRPr sz="2400">
                <a:latin typeface="+mn-lt"/>
                <a:ea typeface="+mn-ea"/>
                <a:cs typeface="+mn-cs"/>
                <a:sym typeface="Helvetica"/>
              </a:defRPr>
            </a:pPr>
            <a:r>
              <a:rPr dirty="0"/>
              <a:t>  </a:t>
            </a:r>
          </a:p>
          <a:p>
            <a:pPr defTabSz="457200">
              <a:defRPr sz="2400">
                <a:latin typeface="+mn-lt"/>
                <a:ea typeface="+mn-ea"/>
                <a:cs typeface="+mn-cs"/>
                <a:sym typeface="Helvetica"/>
              </a:defRPr>
            </a:pPr>
            <a:r>
              <a:rPr dirty="0"/>
              <a:t>  * Leaving </a:t>
            </a:r>
            <a:r>
              <a:rPr dirty="0" err="1"/>
              <a:t>RuntimeException</a:t>
            </a:r>
            <a:r>
              <a:rPr dirty="0"/>
              <a:t> and its Subclasses all other exceptions are checked exceptions.</a:t>
            </a:r>
          </a:p>
          <a:p>
            <a:pPr defTabSz="457200">
              <a:defRPr sz="2400">
                <a:latin typeface="+mn-lt"/>
                <a:ea typeface="+mn-ea"/>
                <a:cs typeface="+mn-cs"/>
                <a:sym typeface="Helvetica"/>
              </a:defRPr>
            </a:pPr>
            <a:r>
              <a:rPr dirty="0"/>
              <a:t>    </a:t>
            </a:r>
          </a:p>
          <a:p>
            <a:pPr defTabSz="457200">
              <a:defRPr sz="2400">
                <a:latin typeface="+mn-lt"/>
                <a:ea typeface="+mn-ea"/>
                <a:cs typeface="+mn-cs"/>
                <a:sym typeface="Helvetica"/>
              </a:defRPr>
            </a:pPr>
            <a:r>
              <a:rPr dirty="0"/>
              <a:t>  * </a:t>
            </a:r>
            <a:r>
              <a:rPr dirty="0" err="1"/>
              <a:t>RuntimeException</a:t>
            </a:r>
            <a:r>
              <a:rPr dirty="0"/>
              <a:t> and all of its Subclasses are Unchecked exceptions.</a:t>
            </a:r>
          </a:p>
          <a:p>
            <a:pPr defTabSz="457200">
              <a:defRPr sz="2400">
                <a:latin typeface="+mn-lt"/>
                <a:ea typeface="+mn-ea"/>
                <a:cs typeface="+mn-cs"/>
                <a:sym typeface="Helvetica"/>
              </a:defRPr>
            </a:pPr>
            <a:r>
              <a:rPr dirty="0"/>
              <a:t>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856">
                                            <p:bg/>
                                          </p:spTgt>
                                        </p:tgtEl>
                                        <p:attrNameLst>
                                          <p:attrName>style.visibility</p:attrName>
                                        </p:attrNameLst>
                                      </p:cBhvr>
                                      <p:to>
                                        <p:strVal val="visible"/>
                                      </p:to>
                                    </p:set>
                                    <p:animEffect transition="in" filter="fade">
                                      <p:cBhvr>
                                        <p:cTn id="7" dur="500"/>
                                        <p:tgtEl>
                                          <p:spTgt spid="1856">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1" nodeType="clickEffect">
                                  <p:stCondLst>
                                    <p:cond delay="0"/>
                                  </p:stCondLst>
                                  <p:iterate>
                                    <p:tmAbs val="0"/>
                                  </p:iterate>
                                  <p:childTnLst>
                                    <p:set>
                                      <p:cBhvr>
                                        <p:cTn id="11" fill="hold"/>
                                        <p:tgtEl>
                                          <p:spTgt spid="1856">
                                            <p:txEl>
                                              <p:pRg st="0" end="0"/>
                                            </p:txEl>
                                          </p:spTgt>
                                        </p:tgtEl>
                                        <p:attrNameLst>
                                          <p:attrName>style.visibility</p:attrName>
                                        </p:attrNameLst>
                                      </p:cBhvr>
                                      <p:to>
                                        <p:strVal val="visible"/>
                                      </p:to>
                                    </p:set>
                                    <p:animEffect transition="in" filter="fade">
                                      <p:cBhvr>
                                        <p:cTn id="12" dur="500"/>
                                        <p:tgtEl>
                                          <p:spTgt spid="185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1" nodeType="clickEffect">
                                  <p:stCondLst>
                                    <p:cond delay="0"/>
                                  </p:stCondLst>
                                  <p:iterate>
                                    <p:tmAbs val="0"/>
                                  </p:iterate>
                                  <p:childTnLst>
                                    <p:set>
                                      <p:cBhvr>
                                        <p:cTn id="16" fill="hold"/>
                                        <p:tgtEl>
                                          <p:spTgt spid="1856">
                                            <p:txEl>
                                              <p:pRg st="1" end="1"/>
                                            </p:txEl>
                                          </p:spTgt>
                                        </p:tgtEl>
                                        <p:attrNameLst>
                                          <p:attrName>style.visibility</p:attrName>
                                        </p:attrNameLst>
                                      </p:cBhvr>
                                      <p:to>
                                        <p:strVal val="visible"/>
                                      </p:to>
                                    </p:set>
                                    <p:animEffect transition="in" filter="fade">
                                      <p:cBhvr>
                                        <p:cTn id="17" dur="500"/>
                                        <p:tgtEl>
                                          <p:spTgt spid="185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1" nodeType="clickEffect">
                                  <p:stCondLst>
                                    <p:cond delay="0"/>
                                  </p:stCondLst>
                                  <p:iterate>
                                    <p:tmAbs val="0"/>
                                  </p:iterate>
                                  <p:childTnLst>
                                    <p:set>
                                      <p:cBhvr>
                                        <p:cTn id="21" fill="hold"/>
                                        <p:tgtEl>
                                          <p:spTgt spid="1856">
                                            <p:txEl>
                                              <p:pRg st="3" end="3"/>
                                            </p:txEl>
                                          </p:spTgt>
                                        </p:tgtEl>
                                        <p:attrNameLst>
                                          <p:attrName>style.visibility</p:attrName>
                                        </p:attrNameLst>
                                      </p:cBhvr>
                                      <p:to>
                                        <p:strVal val="visible"/>
                                      </p:to>
                                    </p:set>
                                    <p:animEffect transition="in" filter="fade">
                                      <p:cBhvr>
                                        <p:cTn id="22" dur="500"/>
                                        <p:tgtEl>
                                          <p:spTgt spid="185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1" nodeType="clickEffect">
                                  <p:stCondLst>
                                    <p:cond delay="0"/>
                                  </p:stCondLst>
                                  <p:iterate>
                                    <p:tmAbs val="0"/>
                                  </p:iterate>
                                  <p:childTnLst>
                                    <p:set>
                                      <p:cBhvr>
                                        <p:cTn id="26" fill="hold"/>
                                        <p:tgtEl>
                                          <p:spTgt spid="1856">
                                            <p:txEl>
                                              <p:pRg st="4" end="4"/>
                                            </p:txEl>
                                          </p:spTgt>
                                        </p:tgtEl>
                                        <p:attrNameLst>
                                          <p:attrName>style.visibility</p:attrName>
                                        </p:attrNameLst>
                                      </p:cBhvr>
                                      <p:to>
                                        <p:strVal val="visible"/>
                                      </p:to>
                                    </p:set>
                                    <p:animEffect transition="in" filter="fade">
                                      <p:cBhvr>
                                        <p:cTn id="27" dur="500"/>
                                        <p:tgtEl>
                                          <p:spTgt spid="185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1" nodeType="clickEffect">
                                  <p:stCondLst>
                                    <p:cond delay="0"/>
                                  </p:stCondLst>
                                  <p:iterate>
                                    <p:tmAbs val="0"/>
                                  </p:iterate>
                                  <p:childTnLst>
                                    <p:set>
                                      <p:cBhvr>
                                        <p:cTn id="31" fill="hold"/>
                                        <p:tgtEl>
                                          <p:spTgt spid="1856">
                                            <p:txEl>
                                              <p:pRg st="5" end="5"/>
                                            </p:txEl>
                                          </p:spTgt>
                                        </p:tgtEl>
                                        <p:attrNameLst>
                                          <p:attrName>style.visibility</p:attrName>
                                        </p:attrNameLst>
                                      </p:cBhvr>
                                      <p:to>
                                        <p:strVal val="visible"/>
                                      </p:to>
                                    </p:set>
                                    <p:animEffect transition="in" filter="fade">
                                      <p:cBhvr>
                                        <p:cTn id="32" dur="500"/>
                                        <p:tgtEl>
                                          <p:spTgt spid="185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1" nodeType="clickEffect">
                                  <p:stCondLst>
                                    <p:cond delay="0"/>
                                  </p:stCondLst>
                                  <p:iterate>
                                    <p:tmAbs val="0"/>
                                  </p:iterate>
                                  <p:childTnLst>
                                    <p:set>
                                      <p:cBhvr>
                                        <p:cTn id="36" fill="hold"/>
                                        <p:tgtEl>
                                          <p:spTgt spid="1856">
                                            <p:txEl>
                                              <p:pRg st="6" end="6"/>
                                            </p:txEl>
                                          </p:spTgt>
                                        </p:tgtEl>
                                        <p:attrNameLst>
                                          <p:attrName>style.visibility</p:attrName>
                                        </p:attrNameLst>
                                      </p:cBhvr>
                                      <p:to>
                                        <p:strVal val="visible"/>
                                      </p:to>
                                    </p:set>
                                    <p:animEffect transition="in" filter="fade">
                                      <p:cBhvr>
                                        <p:cTn id="37" dur="500"/>
                                        <p:tgtEl>
                                          <p:spTgt spid="185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1" nodeType="clickEffect">
                                  <p:stCondLst>
                                    <p:cond delay="0"/>
                                  </p:stCondLst>
                                  <p:iterate>
                                    <p:tmAbs val="0"/>
                                  </p:iterate>
                                  <p:childTnLst>
                                    <p:set>
                                      <p:cBhvr>
                                        <p:cTn id="41" fill="hold"/>
                                        <p:tgtEl>
                                          <p:spTgt spid="1856">
                                            <p:txEl>
                                              <p:pRg st="7" end="7"/>
                                            </p:txEl>
                                          </p:spTgt>
                                        </p:tgtEl>
                                        <p:attrNameLst>
                                          <p:attrName>style.visibility</p:attrName>
                                        </p:attrNameLst>
                                      </p:cBhvr>
                                      <p:to>
                                        <p:strVal val="visible"/>
                                      </p:to>
                                    </p:set>
                                    <p:animEffect transition="in" filter="fade">
                                      <p:cBhvr>
                                        <p:cTn id="42" dur="500"/>
                                        <p:tgtEl>
                                          <p:spTgt spid="185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1" nodeType="clickEffect">
                                  <p:stCondLst>
                                    <p:cond delay="0"/>
                                  </p:stCondLst>
                                  <p:iterate>
                                    <p:tmAbs val="0"/>
                                  </p:iterate>
                                  <p:childTnLst>
                                    <p:set>
                                      <p:cBhvr>
                                        <p:cTn id="46" fill="hold"/>
                                        <p:tgtEl>
                                          <p:spTgt spid="1856">
                                            <p:txEl>
                                              <p:pRg st="8" end="8"/>
                                            </p:txEl>
                                          </p:spTgt>
                                        </p:tgtEl>
                                        <p:attrNameLst>
                                          <p:attrName>style.visibility</p:attrName>
                                        </p:attrNameLst>
                                      </p:cBhvr>
                                      <p:to>
                                        <p:strVal val="visible"/>
                                      </p:to>
                                    </p:set>
                                    <p:animEffect transition="in" filter="fade">
                                      <p:cBhvr>
                                        <p:cTn id="47" dur="500"/>
                                        <p:tgtEl>
                                          <p:spTgt spid="185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 nodeType="clickEffect">
                                  <p:stCondLst>
                                    <p:cond delay="0"/>
                                  </p:stCondLst>
                                  <p:iterate>
                                    <p:tmAbs val="0"/>
                                  </p:iterate>
                                  <p:childTnLst>
                                    <p:set>
                                      <p:cBhvr>
                                        <p:cTn id="51" fill="hold"/>
                                        <p:tgtEl>
                                          <p:spTgt spid="1856">
                                            <p:txEl>
                                              <p:pRg st="9" end="9"/>
                                            </p:txEl>
                                          </p:spTgt>
                                        </p:tgtEl>
                                        <p:attrNameLst>
                                          <p:attrName>style.visibility</p:attrName>
                                        </p:attrNameLst>
                                      </p:cBhvr>
                                      <p:to>
                                        <p:strVal val="visible"/>
                                      </p:to>
                                    </p:set>
                                    <p:animEffect transition="in" filter="fade">
                                      <p:cBhvr>
                                        <p:cTn id="52" dur="500"/>
                                        <p:tgtEl>
                                          <p:spTgt spid="1856">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 nodeType="clickEffect">
                                  <p:stCondLst>
                                    <p:cond delay="0"/>
                                  </p:stCondLst>
                                  <p:iterate>
                                    <p:tmAbs val="0"/>
                                  </p:iterate>
                                  <p:childTnLst>
                                    <p:set>
                                      <p:cBhvr>
                                        <p:cTn id="56" fill="hold"/>
                                        <p:tgtEl>
                                          <p:spTgt spid="1856">
                                            <p:txEl>
                                              <p:pRg st="10" end="10"/>
                                            </p:txEl>
                                          </p:spTgt>
                                        </p:tgtEl>
                                        <p:attrNameLst>
                                          <p:attrName>style.visibility</p:attrName>
                                        </p:attrNameLst>
                                      </p:cBhvr>
                                      <p:to>
                                        <p:strVal val="visible"/>
                                      </p:to>
                                    </p:set>
                                    <p:animEffect transition="in" filter="fade">
                                      <p:cBhvr>
                                        <p:cTn id="57" dur="500"/>
                                        <p:tgtEl>
                                          <p:spTgt spid="1856">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 nodeType="clickEffect">
                                  <p:stCondLst>
                                    <p:cond delay="0"/>
                                  </p:stCondLst>
                                  <p:iterate>
                                    <p:tmAbs val="0"/>
                                  </p:iterate>
                                  <p:childTnLst>
                                    <p:set>
                                      <p:cBhvr>
                                        <p:cTn id="61" fill="hold"/>
                                        <p:tgtEl>
                                          <p:spTgt spid="1856">
                                            <p:txEl>
                                              <p:pRg st="11" end="11"/>
                                            </p:txEl>
                                          </p:spTgt>
                                        </p:tgtEl>
                                        <p:attrNameLst>
                                          <p:attrName>style.visibility</p:attrName>
                                        </p:attrNameLst>
                                      </p:cBhvr>
                                      <p:to>
                                        <p:strVal val="visible"/>
                                      </p:to>
                                    </p:set>
                                    <p:animEffect transition="in" filter="fade">
                                      <p:cBhvr>
                                        <p:cTn id="62" dur="500"/>
                                        <p:tgtEl>
                                          <p:spTgt spid="1856">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 nodeType="clickEffect">
                                  <p:stCondLst>
                                    <p:cond delay="0"/>
                                  </p:stCondLst>
                                  <p:iterate>
                                    <p:tmAbs val="0"/>
                                  </p:iterate>
                                  <p:childTnLst>
                                    <p:set>
                                      <p:cBhvr>
                                        <p:cTn id="66" fill="hold"/>
                                        <p:tgtEl>
                                          <p:spTgt spid="1856">
                                            <p:txEl>
                                              <p:pRg st="12" end="12"/>
                                            </p:txEl>
                                          </p:spTgt>
                                        </p:tgtEl>
                                        <p:attrNameLst>
                                          <p:attrName>style.visibility</p:attrName>
                                        </p:attrNameLst>
                                      </p:cBhvr>
                                      <p:to>
                                        <p:strVal val="visible"/>
                                      </p:to>
                                    </p:set>
                                    <p:animEffect transition="in" filter="fade">
                                      <p:cBhvr>
                                        <p:cTn id="67" dur="500"/>
                                        <p:tgtEl>
                                          <p:spTgt spid="1856">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6" grpId="1" build="p" bldLvl="5" animBg="1" advAuto="0"/>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1" name="object 22"/>
          <p:cNvSpPr txBox="1"/>
          <p:nvPr/>
        </p:nvSpPr>
        <p:spPr>
          <a:xfrm>
            <a:off x="0" y="27571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Exception Handling</a:t>
            </a:r>
          </a:p>
        </p:txBody>
      </p:sp>
      <p:sp>
        <p:nvSpPr>
          <p:cNvPr id="1865" name="object 11"/>
          <p:cNvSpPr txBox="1"/>
          <p:nvPr/>
        </p:nvSpPr>
        <p:spPr>
          <a:xfrm>
            <a:off x="101309" y="854024"/>
            <a:ext cx="13376301" cy="5892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defTabSz="457200">
              <a:defRPr sz="2400" b="1">
                <a:latin typeface="+mn-lt"/>
                <a:ea typeface="+mn-ea"/>
                <a:cs typeface="+mn-cs"/>
                <a:sym typeface="Helvetica"/>
              </a:defRPr>
            </a:pPr>
            <a:r>
              <a:rPr dirty="0"/>
              <a:t>* Exception propagation : </a:t>
            </a:r>
          </a:p>
          <a:p>
            <a:pPr defTabSz="457200">
              <a:defRPr sz="2400">
                <a:latin typeface="+mn-lt"/>
                <a:ea typeface="+mn-ea"/>
                <a:cs typeface="+mn-cs"/>
                <a:sym typeface="Helvetica"/>
              </a:defRPr>
            </a:pPr>
            <a:r>
              <a:rPr dirty="0"/>
              <a:t>    Passing the exception object from called method to calling method is </a:t>
            </a:r>
          </a:p>
          <a:p>
            <a:pPr defTabSz="457200">
              <a:defRPr sz="2400">
                <a:latin typeface="+mn-lt"/>
                <a:ea typeface="+mn-ea"/>
                <a:cs typeface="+mn-cs"/>
                <a:sym typeface="Helvetica"/>
              </a:defRPr>
            </a:pPr>
            <a:r>
              <a:rPr dirty="0"/>
              <a:t>    known as Exception propagation.</a:t>
            </a:r>
          </a:p>
          <a:p>
            <a:pPr defTabSz="457200">
              <a:defRPr sz="2400">
                <a:latin typeface="+mn-lt"/>
                <a:ea typeface="+mn-ea"/>
                <a:cs typeface="+mn-cs"/>
                <a:sym typeface="Helvetica"/>
              </a:defRPr>
            </a:pPr>
            <a:r>
              <a:rPr dirty="0"/>
              <a:t>  </a:t>
            </a:r>
          </a:p>
          <a:p>
            <a:pPr defTabSz="457200">
              <a:defRPr sz="2400">
                <a:latin typeface="+mn-lt"/>
                <a:ea typeface="+mn-ea"/>
                <a:cs typeface="+mn-cs"/>
                <a:sym typeface="Helvetica"/>
              </a:defRPr>
            </a:pPr>
            <a:r>
              <a:rPr dirty="0"/>
              <a:t>  * Unchecked exceptions will be implicitly propagated by the JVM.  </a:t>
            </a:r>
          </a:p>
          <a:p>
            <a:pPr defTabSz="457200">
              <a:defRPr sz="2400">
                <a:latin typeface="+mn-lt"/>
                <a:ea typeface="+mn-ea"/>
                <a:cs typeface="+mn-cs"/>
                <a:sym typeface="Helvetica"/>
              </a:defRPr>
            </a:pPr>
            <a:r>
              <a:rPr dirty="0"/>
              <a:t>  </a:t>
            </a:r>
          </a:p>
          <a:p>
            <a:pPr defTabSz="457200">
              <a:defRPr sz="2400" b="1">
                <a:latin typeface="+mn-lt"/>
                <a:ea typeface="+mn-ea"/>
                <a:cs typeface="+mn-cs"/>
                <a:sym typeface="Helvetica"/>
              </a:defRPr>
            </a:pPr>
            <a:r>
              <a:rPr dirty="0"/>
              <a:t>  throws keyword</a:t>
            </a:r>
          </a:p>
          <a:p>
            <a:pPr defTabSz="457200">
              <a:defRPr sz="2400">
                <a:latin typeface="+mn-lt"/>
                <a:ea typeface="+mn-ea"/>
                <a:cs typeface="+mn-cs"/>
                <a:sym typeface="Helvetica"/>
              </a:defRPr>
            </a:pPr>
            <a:r>
              <a:rPr dirty="0"/>
              <a:t>  </a:t>
            </a:r>
          </a:p>
          <a:p>
            <a:pPr defTabSz="457200">
              <a:defRPr sz="2400">
                <a:latin typeface="+mn-lt"/>
                <a:ea typeface="+mn-ea"/>
                <a:cs typeface="+mn-cs"/>
                <a:sym typeface="Helvetica"/>
              </a:defRPr>
            </a:pPr>
            <a:r>
              <a:rPr dirty="0"/>
              <a:t>  * throws keyword is used to propagate checked exceptions explicitly</a:t>
            </a:r>
          </a:p>
          <a:p>
            <a:pPr defTabSz="457200">
              <a:defRPr sz="2400">
                <a:latin typeface="+mn-lt"/>
                <a:ea typeface="+mn-ea"/>
                <a:cs typeface="+mn-cs"/>
                <a:sym typeface="Helvetica"/>
              </a:defRPr>
            </a:pPr>
            <a:r>
              <a:rPr dirty="0"/>
              <a:t>    by the programmer.</a:t>
            </a:r>
          </a:p>
          <a:p>
            <a:pPr defTabSz="457200">
              <a:defRPr sz="2400">
                <a:latin typeface="+mn-lt"/>
                <a:ea typeface="+mn-ea"/>
                <a:cs typeface="+mn-cs"/>
                <a:sym typeface="Helvetica"/>
              </a:defRPr>
            </a:pPr>
            <a:r>
              <a:rPr dirty="0"/>
              <a:t>  </a:t>
            </a:r>
          </a:p>
          <a:p>
            <a:pPr defTabSz="457200">
              <a:defRPr sz="2400" b="1">
                <a:latin typeface="+mn-lt"/>
                <a:ea typeface="+mn-ea"/>
                <a:cs typeface="+mn-cs"/>
                <a:sym typeface="Helvetica"/>
              </a:defRPr>
            </a:pPr>
            <a:r>
              <a:rPr dirty="0"/>
              <a:t>  </a:t>
            </a:r>
            <a:r>
              <a:rPr dirty="0" smtClean="0"/>
              <a:t>throw keyword</a:t>
            </a:r>
          </a:p>
          <a:p>
            <a:pPr defTabSz="457200">
              <a:defRPr sz="2400">
                <a:latin typeface="+mn-lt"/>
                <a:ea typeface="+mn-ea"/>
                <a:cs typeface="+mn-cs"/>
                <a:sym typeface="Helvetica"/>
              </a:defRPr>
            </a:pPr>
            <a:endParaRPr dirty="0" smtClean="0"/>
          </a:p>
          <a:p>
            <a:pPr defTabSz="457200">
              <a:defRPr sz="2400">
                <a:latin typeface="+mn-lt"/>
                <a:ea typeface="+mn-ea"/>
                <a:cs typeface="+mn-cs"/>
                <a:sym typeface="Helvetica"/>
              </a:defRPr>
            </a:pPr>
            <a:r>
              <a:rPr dirty="0" smtClean="0"/>
              <a:t>  * throw keyword is used to throw the exception explicitly by the </a:t>
            </a:r>
          </a:p>
          <a:p>
            <a:pPr defTabSz="457200">
              <a:defRPr sz="2400">
                <a:latin typeface="+mn-lt"/>
                <a:ea typeface="+mn-ea"/>
                <a:cs typeface="+mn-cs"/>
                <a:sym typeface="Helvetica"/>
              </a:defRPr>
            </a:pPr>
            <a:r>
              <a:rPr dirty="0" smtClean="0"/>
              <a:t>    programmer according to the application requirements.</a:t>
            </a:r>
          </a:p>
          <a:p>
            <a:pPr defTabSz="457200">
              <a:defRPr sz="2400">
                <a:latin typeface="+mn-lt"/>
                <a:ea typeface="+mn-ea"/>
                <a:cs typeface="+mn-cs"/>
                <a:sym typeface="Helvetica"/>
              </a:defRPr>
            </a:pPr>
            <a:r>
              <a:rPr dirty="0" smtClean="0"/>
              <a:t>  </a:t>
            </a:r>
            <a:endParaRPr dirty="0"/>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865">
                                            <p:bg/>
                                          </p:spTgt>
                                        </p:tgtEl>
                                        <p:attrNameLst>
                                          <p:attrName>style.visibility</p:attrName>
                                        </p:attrNameLst>
                                      </p:cBhvr>
                                      <p:to>
                                        <p:strVal val="visible"/>
                                      </p:to>
                                    </p:set>
                                    <p:animEffect transition="in" filter="fade">
                                      <p:cBhvr>
                                        <p:cTn id="7" dur="500"/>
                                        <p:tgtEl>
                                          <p:spTgt spid="1865">
                                            <p:bg/>
                                          </p:spTgt>
                                        </p:tgtEl>
                                      </p:cBhvr>
                                    </p:animEffect>
                                  </p:childTnLst>
                                </p:cTn>
                              </p:par>
                              <p:par>
                                <p:cTn id="8" presetID="10" presetClass="entr" presetSubtype="0" fill="hold" grpId="1" nodeType="withEffect">
                                  <p:stCondLst>
                                    <p:cond delay="0"/>
                                  </p:stCondLst>
                                  <p:iterate>
                                    <p:tmAbs val="0"/>
                                  </p:iterate>
                                  <p:childTnLst>
                                    <p:set>
                                      <p:cBhvr>
                                        <p:cTn id="9" fill="hold"/>
                                        <p:tgtEl>
                                          <p:spTgt spid="1865">
                                            <p:txEl>
                                              <p:pRg st="0" end="0"/>
                                            </p:txEl>
                                          </p:spTgt>
                                        </p:tgtEl>
                                        <p:attrNameLst>
                                          <p:attrName>style.visibility</p:attrName>
                                        </p:attrNameLst>
                                      </p:cBhvr>
                                      <p:to>
                                        <p:strVal val="visible"/>
                                      </p:to>
                                    </p:set>
                                    <p:animEffect transition="in" filter="fade">
                                      <p:cBhvr>
                                        <p:cTn id="10" dur="500"/>
                                        <p:tgtEl>
                                          <p:spTgt spid="186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grpId="1" nodeType="clickEffect">
                                  <p:stCondLst>
                                    <p:cond delay="0"/>
                                  </p:stCondLst>
                                  <p:iterate>
                                    <p:tmAbs val="0"/>
                                  </p:iterate>
                                  <p:childTnLst>
                                    <p:set>
                                      <p:cBhvr>
                                        <p:cTn id="14" fill="hold"/>
                                        <p:tgtEl>
                                          <p:spTgt spid="1865">
                                            <p:txEl>
                                              <p:pRg st="1" end="1"/>
                                            </p:txEl>
                                          </p:spTgt>
                                        </p:tgtEl>
                                        <p:attrNameLst>
                                          <p:attrName>style.visibility</p:attrName>
                                        </p:attrNameLst>
                                      </p:cBhvr>
                                      <p:to>
                                        <p:strVal val="visible"/>
                                      </p:to>
                                    </p:set>
                                    <p:animEffect transition="in" filter="fade">
                                      <p:cBhvr>
                                        <p:cTn id="15" dur="500"/>
                                        <p:tgtEl>
                                          <p:spTgt spid="186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fill="hold" grpId="1" nodeType="clickEffect">
                                  <p:stCondLst>
                                    <p:cond delay="0"/>
                                  </p:stCondLst>
                                  <p:iterate>
                                    <p:tmAbs val="0"/>
                                  </p:iterate>
                                  <p:childTnLst>
                                    <p:set>
                                      <p:cBhvr>
                                        <p:cTn id="19" fill="hold"/>
                                        <p:tgtEl>
                                          <p:spTgt spid="1865">
                                            <p:txEl>
                                              <p:pRg st="2" end="2"/>
                                            </p:txEl>
                                          </p:spTgt>
                                        </p:tgtEl>
                                        <p:attrNameLst>
                                          <p:attrName>style.visibility</p:attrName>
                                        </p:attrNameLst>
                                      </p:cBhvr>
                                      <p:to>
                                        <p:strVal val="visible"/>
                                      </p:to>
                                    </p:set>
                                    <p:animEffect transition="in" filter="fade">
                                      <p:cBhvr>
                                        <p:cTn id="20" dur="500"/>
                                        <p:tgtEl>
                                          <p:spTgt spid="186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fill="hold" grpId="1" nodeType="clickEffect">
                                  <p:stCondLst>
                                    <p:cond delay="0"/>
                                  </p:stCondLst>
                                  <p:iterate>
                                    <p:tmAbs val="0"/>
                                  </p:iterate>
                                  <p:childTnLst>
                                    <p:set>
                                      <p:cBhvr>
                                        <p:cTn id="24" fill="hold"/>
                                        <p:tgtEl>
                                          <p:spTgt spid="1865">
                                            <p:txEl>
                                              <p:pRg st="3" end="3"/>
                                            </p:txEl>
                                          </p:spTgt>
                                        </p:tgtEl>
                                        <p:attrNameLst>
                                          <p:attrName>style.visibility</p:attrName>
                                        </p:attrNameLst>
                                      </p:cBhvr>
                                      <p:to>
                                        <p:strVal val="visible"/>
                                      </p:to>
                                    </p:set>
                                    <p:animEffect transition="in" filter="fade">
                                      <p:cBhvr>
                                        <p:cTn id="25" dur="500"/>
                                        <p:tgtEl>
                                          <p:spTgt spid="1865">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fill="hold" grpId="1" nodeType="clickEffect">
                                  <p:stCondLst>
                                    <p:cond delay="0"/>
                                  </p:stCondLst>
                                  <p:iterate>
                                    <p:tmAbs val="0"/>
                                  </p:iterate>
                                  <p:childTnLst>
                                    <p:set>
                                      <p:cBhvr>
                                        <p:cTn id="29" fill="hold"/>
                                        <p:tgtEl>
                                          <p:spTgt spid="1865">
                                            <p:txEl>
                                              <p:pRg st="4" end="4"/>
                                            </p:txEl>
                                          </p:spTgt>
                                        </p:tgtEl>
                                        <p:attrNameLst>
                                          <p:attrName>style.visibility</p:attrName>
                                        </p:attrNameLst>
                                      </p:cBhvr>
                                      <p:to>
                                        <p:strVal val="visible"/>
                                      </p:to>
                                    </p:set>
                                    <p:animEffect transition="in" filter="fade">
                                      <p:cBhvr>
                                        <p:cTn id="30" dur="500"/>
                                        <p:tgtEl>
                                          <p:spTgt spid="1865">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fill="hold" grpId="1" nodeType="clickEffect">
                                  <p:stCondLst>
                                    <p:cond delay="0"/>
                                  </p:stCondLst>
                                  <p:iterate>
                                    <p:tmAbs val="0"/>
                                  </p:iterate>
                                  <p:childTnLst>
                                    <p:set>
                                      <p:cBhvr>
                                        <p:cTn id="34" fill="hold"/>
                                        <p:tgtEl>
                                          <p:spTgt spid="1865">
                                            <p:txEl>
                                              <p:pRg st="5" end="5"/>
                                            </p:txEl>
                                          </p:spTgt>
                                        </p:tgtEl>
                                        <p:attrNameLst>
                                          <p:attrName>style.visibility</p:attrName>
                                        </p:attrNameLst>
                                      </p:cBhvr>
                                      <p:to>
                                        <p:strVal val="visible"/>
                                      </p:to>
                                    </p:set>
                                    <p:animEffect transition="in" filter="fade">
                                      <p:cBhvr>
                                        <p:cTn id="35" dur="500"/>
                                        <p:tgtEl>
                                          <p:spTgt spid="1865">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fill="hold" grpId="1" nodeType="clickEffect">
                                  <p:stCondLst>
                                    <p:cond delay="0"/>
                                  </p:stCondLst>
                                  <p:iterate>
                                    <p:tmAbs val="0"/>
                                  </p:iterate>
                                  <p:childTnLst>
                                    <p:set>
                                      <p:cBhvr>
                                        <p:cTn id="39" fill="hold"/>
                                        <p:tgtEl>
                                          <p:spTgt spid="1865">
                                            <p:txEl>
                                              <p:pRg st="6" end="6"/>
                                            </p:txEl>
                                          </p:spTgt>
                                        </p:tgtEl>
                                        <p:attrNameLst>
                                          <p:attrName>style.visibility</p:attrName>
                                        </p:attrNameLst>
                                      </p:cBhvr>
                                      <p:to>
                                        <p:strVal val="visible"/>
                                      </p:to>
                                    </p:set>
                                    <p:animEffect transition="in" filter="fade">
                                      <p:cBhvr>
                                        <p:cTn id="40" dur="500"/>
                                        <p:tgtEl>
                                          <p:spTgt spid="1865">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fill="hold" grpId="1" nodeType="clickEffect">
                                  <p:stCondLst>
                                    <p:cond delay="0"/>
                                  </p:stCondLst>
                                  <p:iterate>
                                    <p:tmAbs val="0"/>
                                  </p:iterate>
                                  <p:childTnLst>
                                    <p:set>
                                      <p:cBhvr>
                                        <p:cTn id="44" fill="hold"/>
                                        <p:tgtEl>
                                          <p:spTgt spid="1865">
                                            <p:txEl>
                                              <p:pRg st="7" end="7"/>
                                            </p:txEl>
                                          </p:spTgt>
                                        </p:tgtEl>
                                        <p:attrNameLst>
                                          <p:attrName>style.visibility</p:attrName>
                                        </p:attrNameLst>
                                      </p:cBhvr>
                                      <p:to>
                                        <p:strVal val="visible"/>
                                      </p:to>
                                    </p:set>
                                    <p:animEffect transition="in" filter="fade">
                                      <p:cBhvr>
                                        <p:cTn id="45" dur="500"/>
                                        <p:tgtEl>
                                          <p:spTgt spid="1865">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fill="hold" grpId="1" nodeType="clickEffect">
                                  <p:stCondLst>
                                    <p:cond delay="0"/>
                                  </p:stCondLst>
                                  <p:iterate>
                                    <p:tmAbs val="0"/>
                                  </p:iterate>
                                  <p:childTnLst>
                                    <p:set>
                                      <p:cBhvr>
                                        <p:cTn id="49" fill="hold"/>
                                        <p:tgtEl>
                                          <p:spTgt spid="1865">
                                            <p:txEl>
                                              <p:pRg st="8" end="8"/>
                                            </p:txEl>
                                          </p:spTgt>
                                        </p:tgtEl>
                                        <p:attrNameLst>
                                          <p:attrName>style.visibility</p:attrName>
                                        </p:attrNameLst>
                                      </p:cBhvr>
                                      <p:to>
                                        <p:strVal val="visible"/>
                                      </p:to>
                                    </p:set>
                                    <p:animEffect transition="in" filter="fade">
                                      <p:cBhvr>
                                        <p:cTn id="50" dur="500"/>
                                        <p:tgtEl>
                                          <p:spTgt spid="1865">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fill="hold" grpId="1" nodeType="clickEffect">
                                  <p:stCondLst>
                                    <p:cond delay="0"/>
                                  </p:stCondLst>
                                  <p:iterate>
                                    <p:tmAbs val="0"/>
                                  </p:iterate>
                                  <p:childTnLst>
                                    <p:set>
                                      <p:cBhvr>
                                        <p:cTn id="54" fill="hold"/>
                                        <p:tgtEl>
                                          <p:spTgt spid="1865">
                                            <p:txEl>
                                              <p:pRg st="9" end="9"/>
                                            </p:txEl>
                                          </p:spTgt>
                                        </p:tgtEl>
                                        <p:attrNameLst>
                                          <p:attrName>style.visibility</p:attrName>
                                        </p:attrNameLst>
                                      </p:cBhvr>
                                      <p:to>
                                        <p:strVal val="visible"/>
                                      </p:to>
                                    </p:set>
                                    <p:animEffect transition="in" filter="fade">
                                      <p:cBhvr>
                                        <p:cTn id="55" dur="500"/>
                                        <p:tgtEl>
                                          <p:spTgt spid="1865">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fill="hold" grpId="1" nodeType="clickEffect">
                                  <p:stCondLst>
                                    <p:cond delay="0"/>
                                  </p:stCondLst>
                                  <p:iterate>
                                    <p:tmAbs val="0"/>
                                  </p:iterate>
                                  <p:childTnLst>
                                    <p:set>
                                      <p:cBhvr>
                                        <p:cTn id="59" fill="hold"/>
                                        <p:tgtEl>
                                          <p:spTgt spid="1865">
                                            <p:txEl>
                                              <p:pRg st="10" end="10"/>
                                            </p:txEl>
                                          </p:spTgt>
                                        </p:tgtEl>
                                        <p:attrNameLst>
                                          <p:attrName>style.visibility</p:attrName>
                                        </p:attrNameLst>
                                      </p:cBhvr>
                                      <p:to>
                                        <p:strVal val="visible"/>
                                      </p:to>
                                    </p:set>
                                    <p:animEffect transition="in" filter="fade">
                                      <p:cBhvr>
                                        <p:cTn id="60" dur="500"/>
                                        <p:tgtEl>
                                          <p:spTgt spid="1865">
                                            <p:txEl>
                                              <p:pRg st="10" end="1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fill="hold" grpId="1" nodeType="clickEffect">
                                  <p:stCondLst>
                                    <p:cond delay="0"/>
                                  </p:stCondLst>
                                  <p:iterate>
                                    <p:tmAbs val="0"/>
                                  </p:iterate>
                                  <p:childTnLst>
                                    <p:set>
                                      <p:cBhvr>
                                        <p:cTn id="64" fill="hold"/>
                                        <p:tgtEl>
                                          <p:spTgt spid="1865">
                                            <p:txEl>
                                              <p:pRg st="11" end="11"/>
                                            </p:txEl>
                                          </p:spTgt>
                                        </p:tgtEl>
                                        <p:attrNameLst>
                                          <p:attrName>style.visibility</p:attrName>
                                        </p:attrNameLst>
                                      </p:cBhvr>
                                      <p:to>
                                        <p:strVal val="visible"/>
                                      </p:to>
                                    </p:set>
                                    <p:animEffect transition="in" filter="fade">
                                      <p:cBhvr>
                                        <p:cTn id="65" dur="500"/>
                                        <p:tgtEl>
                                          <p:spTgt spid="1865">
                                            <p:txEl>
                                              <p:pRg st="11" end="1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fill="hold" grpId="1" nodeType="clickEffect">
                                  <p:stCondLst>
                                    <p:cond delay="0"/>
                                  </p:stCondLst>
                                  <p:iterate>
                                    <p:tmAbs val="0"/>
                                  </p:iterate>
                                  <p:childTnLst>
                                    <p:set>
                                      <p:cBhvr>
                                        <p:cTn id="69" fill="hold"/>
                                        <p:tgtEl>
                                          <p:spTgt spid="1865">
                                            <p:txEl>
                                              <p:pRg st="12" end="12"/>
                                            </p:txEl>
                                          </p:spTgt>
                                        </p:tgtEl>
                                        <p:attrNameLst>
                                          <p:attrName>style.visibility</p:attrName>
                                        </p:attrNameLst>
                                      </p:cBhvr>
                                      <p:to>
                                        <p:strVal val="visible"/>
                                      </p:to>
                                    </p:set>
                                    <p:animEffect transition="in" filter="fade">
                                      <p:cBhvr>
                                        <p:cTn id="70" dur="500"/>
                                        <p:tgtEl>
                                          <p:spTgt spid="1865">
                                            <p:txEl>
                                              <p:pRg st="12" end="12"/>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fill="hold" grpId="1" nodeType="clickEffect">
                                  <p:stCondLst>
                                    <p:cond delay="0"/>
                                  </p:stCondLst>
                                  <p:iterate>
                                    <p:tmAbs val="0"/>
                                  </p:iterate>
                                  <p:childTnLst>
                                    <p:set>
                                      <p:cBhvr>
                                        <p:cTn id="74" fill="hold"/>
                                        <p:tgtEl>
                                          <p:spTgt spid="1865">
                                            <p:txEl>
                                              <p:pRg st="13" end="13"/>
                                            </p:txEl>
                                          </p:spTgt>
                                        </p:tgtEl>
                                        <p:attrNameLst>
                                          <p:attrName>style.visibility</p:attrName>
                                        </p:attrNameLst>
                                      </p:cBhvr>
                                      <p:to>
                                        <p:strVal val="visible"/>
                                      </p:to>
                                    </p:set>
                                    <p:animEffect transition="in" filter="fade">
                                      <p:cBhvr>
                                        <p:cTn id="75" dur="500"/>
                                        <p:tgtEl>
                                          <p:spTgt spid="1865">
                                            <p:txEl>
                                              <p:pRg st="13" end="13"/>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fill="hold" grpId="1" nodeType="clickEffect">
                                  <p:stCondLst>
                                    <p:cond delay="0"/>
                                  </p:stCondLst>
                                  <p:iterate>
                                    <p:tmAbs val="0"/>
                                  </p:iterate>
                                  <p:childTnLst>
                                    <p:set>
                                      <p:cBhvr>
                                        <p:cTn id="79" fill="hold"/>
                                        <p:tgtEl>
                                          <p:spTgt spid="1865">
                                            <p:txEl>
                                              <p:pRg st="14" end="14"/>
                                            </p:txEl>
                                          </p:spTgt>
                                        </p:tgtEl>
                                        <p:attrNameLst>
                                          <p:attrName>style.visibility</p:attrName>
                                        </p:attrNameLst>
                                      </p:cBhvr>
                                      <p:to>
                                        <p:strVal val="visible"/>
                                      </p:to>
                                    </p:set>
                                    <p:animEffect transition="in" filter="fade">
                                      <p:cBhvr>
                                        <p:cTn id="80" dur="500"/>
                                        <p:tgtEl>
                                          <p:spTgt spid="1865">
                                            <p:txEl>
                                              <p:pRg st="14" end="14"/>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fill="hold" grpId="1" nodeType="clickEffect">
                                  <p:stCondLst>
                                    <p:cond delay="0"/>
                                  </p:stCondLst>
                                  <p:iterate>
                                    <p:tmAbs val="0"/>
                                  </p:iterate>
                                  <p:childTnLst>
                                    <p:set>
                                      <p:cBhvr>
                                        <p:cTn id="84" fill="hold"/>
                                        <p:tgtEl>
                                          <p:spTgt spid="1865">
                                            <p:txEl>
                                              <p:pRg st="15" end="15"/>
                                            </p:txEl>
                                          </p:spTgt>
                                        </p:tgtEl>
                                        <p:attrNameLst>
                                          <p:attrName>style.visibility</p:attrName>
                                        </p:attrNameLst>
                                      </p:cBhvr>
                                      <p:to>
                                        <p:strVal val="visible"/>
                                      </p:to>
                                    </p:set>
                                    <p:animEffect transition="in" filter="fade">
                                      <p:cBhvr>
                                        <p:cTn id="85" dur="500"/>
                                        <p:tgtEl>
                                          <p:spTgt spid="1865">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5" grpId="1" build="p" bldLvl="5" animBg="1" advAuto="0"/>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769" y="234462"/>
            <a:ext cx="11717216" cy="6623538"/>
          </a:xfrm>
        </p:spPr>
        <p:txBody>
          <a:bodyPr/>
          <a:lstStyle/>
          <a:p>
            <a:r>
              <a:rPr lang="en-US" b="1" dirty="0" smtClean="0"/>
              <a:t>Customized Exception;</a:t>
            </a:r>
            <a:br>
              <a:rPr lang="en-US" b="1" dirty="0" smtClean="0"/>
            </a:br>
            <a:r>
              <a:rPr lang="en-US" b="1" dirty="0"/>
              <a:t> </a:t>
            </a:r>
            <a:r>
              <a:rPr lang="en-US" b="1" dirty="0" smtClean="0"/>
              <a:t>  creating our own exception as per the application requirement is known as customized exception.</a:t>
            </a:r>
            <a:br>
              <a:rPr lang="en-US" b="1" dirty="0" smtClean="0"/>
            </a:br>
            <a:r>
              <a:rPr lang="en-US" b="1" dirty="0"/>
              <a:t/>
            </a:r>
            <a:br>
              <a:rPr lang="en-US" b="1" dirty="0"/>
            </a:br>
            <a:r>
              <a:rPr lang="en-US" b="1" dirty="0" smtClean="0"/>
              <a:t>Steps to create customized exception;</a:t>
            </a:r>
            <a:br>
              <a:rPr lang="en-US" b="1" dirty="0" smtClean="0"/>
            </a:br>
            <a:r>
              <a:rPr lang="en-US" b="1" dirty="0" smtClean="0"/>
              <a:t>1. create a class which extends Exception</a:t>
            </a:r>
            <a:br>
              <a:rPr lang="en-US" b="1" dirty="0" smtClean="0"/>
            </a:br>
            <a:r>
              <a:rPr lang="en-US" b="1" dirty="0" smtClean="0"/>
              <a:t>2. create a object of subclass by using </a:t>
            </a:r>
            <a:r>
              <a:rPr lang="en-US" b="1" dirty="0" err="1" smtClean="0"/>
              <a:t>thow</a:t>
            </a:r>
            <a:r>
              <a:rPr lang="en-US" b="1" dirty="0" smtClean="0"/>
              <a:t> keyword.</a:t>
            </a:r>
            <a:br>
              <a:rPr lang="en-US" b="1" dirty="0" smtClean="0"/>
            </a:br>
            <a:endParaRPr lang="en-IN" b="1" dirty="0"/>
          </a:p>
        </p:txBody>
      </p:sp>
    </p:spTree>
    <p:extLst>
      <p:ext uri="{BB962C8B-B14F-4D97-AF65-F5344CB8AC3E}">
        <p14:creationId xmlns:p14="http://schemas.microsoft.com/office/powerpoint/2010/main" val="951444214"/>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4" name="Group 55"/>
          <p:cNvGrpSpPr/>
          <p:nvPr/>
        </p:nvGrpSpPr>
        <p:grpSpPr>
          <a:xfrm>
            <a:off x="0" y="0"/>
            <a:ext cx="3518859" cy="833730"/>
            <a:chOff x="0" y="0"/>
            <a:chExt cx="3518858" cy="833729"/>
          </a:xfrm>
        </p:grpSpPr>
        <p:sp>
          <p:nvSpPr>
            <p:cNvPr id="312"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313"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315" name="object 11"/>
          <p:cNvSpPr txBox="1"/>
          <p:nvPr/>
        </p:nvSpPr>
        <p:spPr>
          <a:xfrm>
            <a:off x="436810" y="1204606"/>
            <a:ext cx="10345846" cy="1181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500">
                <a:solidFill>
                  <a:srgbClr val="231F20"/>
                </a:solidFill>
              </a:defRPr>
            </a:pPr>
            <a:r>
              <a:t> How to set-up JDK for java development.</a:t>
            </a:r>
          </a:p>
          <a:p>
            <a:pPr marL="81851" indent="-73708">
              <a:buSzPct val="100000"/>
              <a:buChar char="•"/>
              <a:tabLst>
                <a:tab pos="76200" algn="l"/>
              </a:tabLst>
              <a:defRPr sz="2500">
                <a:solidFill>
                  <a:srgbClr val="231F20"/>
                </a:solidFill>
              </a:defRPr>
            </a:pPr>
            <a:r>
              <a:t> Learn how to compile and execute java programs</a:t>
            </a:r>
          </a:p>
          <a:p>
            <a:pPr marL="81851" indent="-73708">
              <a:buSzPct val="100000"/>
              <a:buChar char="•"/>
              <a:tabLst>
                <a:tab pos="76200" algn="l"/>
              </a:tabLst>
              <a:defRPr sz="2500">
                <a:solidFill>
                  <a:srgbClr val="231F20"/>
                </a:solidFill>
              </a:defRPr>
            </a:pPr>
            <a:r>
              <a:t> Understanding structure of java program.</a:t>
            </a:r>
          </a:p>
        </p:txBody>
      </p:sp>
      <p:sp>
        <p:nvSpPr>
          <p:cNvPr id="316" name="object 22"/>
          <p:cNvSpPr txBox="1"/>
          <p:nvPr/>
        </p:nvSpPr>
        <p:spPr>
          <a:xfrm>
            <a:off x="427097" y="26979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8145">
              <a:defRPr sz="2800" spc="-6">
                <a:solidFill>
                  <a:srgbClr val="FFFFFF"/>
                </a:solidFill>
              </a:defRPr>
            </a:pPr>
            <a:r>
              <a:t>Learning</a:t>
            </a:r>
            <a:r>
              <a:rPr spc="-22"/>
              <a:t> </a:t>
            </a:r>
            <a:r>
              <a:rPr spc="-3"/>
              <a:t>objectives</a:t>
            </a:r>
          </a:p>
        </p:txBody>
      </p:sp>
      <p:grpSp>
        <p:nvGrpSpPr>
          <p:cNvPr id="319" name="Group 2"/>
          <p:cNvGrpSpPr/>
          <p:nvPr/>
        </p:nvGrpSpPr>
        <p:grpSpPr>
          <a:xfrm>
            <a:off x="10351756" y="5908442"/>
            <a:ext cx="1810867" cy="838732"/>
            <a:chOff x="0" y="0"/>
            <a:chExt cx="1810866" cy="838731"/>
          </a:xfrm>
        </p:grpSpPr>
        <p:pic>
          <p:nvPicPr>
            <p:cNvPr id="317" name="Picture 18" descr="Picture 18"/>
            <p:cNvPicPr>
              <a:picLocks noChangeAspect="1"/>
            </p:cNvPicPr>
            <p:nvPr/>
          </p:nvPicPr>
          <p:blipFill>
            <a:blip r:embed="rId2">
              <a:extLst/>
            </a:blip>
            <a:stretch>
              <a:fillRect/>
            </a:stretch>
          </p:blipFill>
          <p:spPr>
            <a:xfrm>
              <a:off x="261807" y="0"/>
              <a:ext cx="1287250" cy="603235"/>
            </a:xfrm>
            <a:prstGeom prst="rect">
              <a:avLst/>
            </a:prstGeom>
            <a:ln w="12700" cap="flat">
              <a:noFill/>
              <a:miter lim="400000"/>
            </a:ln>
            <a:effectLst/>
          </p:spPr>
        </p:pic>
        <p:sp>
          <p:nvSpPr>
            <p:cNvPr id="318"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5" name="Group 23"/>
          <p:cNvGrpSpPr/>
          <p:nvPr/>
        </p:nvGrpSpPr>
        <p:grpSpPr>
          <a:xfrm>
            <a:off x="55" y="-9422"/>
            <a:ext cx="12191477" cy="712721"/>
            <a:chOff x="0" y="0"/>
            <a:chExt cx="12191475" cy="712719"/>
          </a:xfrm>
        </p:grpSpPr>
        <p:sp>
          <p:nvSpPr>
            <p:cNvPr id="321" name="object 2"/>
            <p:cNvSpPr/>
            <p:nvPr/>
          </p:nvSpPr>
          <p:spPr>
            <a:xfrm>
              <a:off x="0" y="0"/>
              <a:ext cx="3067015" cy="712720"/>
            </a:xfrm>
            <a:prstGeom prst="rect">
              <a:avLst/>
            </a:prstGeom>
            <a:solidFill>
              <a:srgbClr val="009EF3"/>
            </a:solidFill>
            <a:ln w="12700" cap="flat">
              <a:noFill/>
              <a:miter lim="400000"/>
            </a:ln>
            <a:effectLst/>
          </p:spPr>
          <p:txBody>
            <a:bodyPr wrap="square" lIns="45719" tIns="45719" rIns="45719" bIns="45719" numCol="1" anchor="t">
              <a:noAutofit/>
            </a:bodyPr>
            <a:lstStyle/>
            <a:p>
              <a:pPr>
                <a:defRPr sz="1100"/>
              </a:pPr>
              <a:endParaRPr/>
            </a:p>
          </p:txBody>
        </p:sp>
        <p:sp>
          <p:nvSpPr>
            <p:cNvPr id="322" name="object 3"/>
            <p:cNvSpPr/>
            <p:nvPr/>
          </p:nvSpPr>
          <p:spPr>
            <a:xfrm>
              <a:off x="9139280" y="0"/>
              <a:ext cx="3052196" cy="712720"/>
            </a:xfrm>
            <a:prstGeom prst="rect">
              <a:avLst/>
            </a:prstGeom>
            <a:solidFill>
              <a:srgbClr val="FF8200"/>
            </a:solidFill>
            <a:ln w="12700" cap="flat">
              <a:noFill/>
              <a:miter lim="400000"/>
            </a:ln>
            <a:effectLst/>
          </p:spPr>
          <p:txBody>
            <a:bodyPr wrap="square" lIns="45719" tIns="45719" rIns="45719" bIns="45719" numCol="1" anchor="t">
              <a:noAutofit/>
            </a:bodyPr>
            <a:lstStyle/>
            <a:p>
              <a:pPr>
                <a:defRPr sz="1100"/>
              </a:pPr>
              <a:endParaRPr/>
            </a:p>
          </p:txBody>
        </p:sp>
        <p:sp>
          <p:nvSpPr>
            <p:cNvPr id="323" name="object 2"/>
            <p:cNvSpPr/>
            <p:nvPr/>
          </p:nvSpPr>
          <p:spPr>
            <a:xfrm>
              <a:off x="3046426" y="0"/>
              <a:ext cx="3067016" cy="712720"/>
            </a:xfrm>
            <a:prstGeom prst="rect">
              <a:avLst/>
            </a:prstGeom>
            <a:solidFill>
              <a:srgbClr val="FFBF00"/>
            </a:solidFill>
            <a:ln w="12700" cap="flat">
              <a:noFill/>
              <a:miter lim="400000"/>
            </a:ln>
            <a:effectLst/>
          </p:spPr>
          <p:txBody>
            <a:bodyPr wrap="square" lIns="45719" tIns="45719" rIns="45719" bIns="45719" numCol="1" anchor="t">
              <a:noAutofit/>
            </a:bodyPr>
            <a:lstStyle/>
            <a:p>
              <a:pPr>
                <a:defRPr sz="1100"/>
              </a:pPr>
              <a:endParaRPr/>
            </a:p>
          </p:txBody>
        </p:sp>
        <p:sp>
          <p:nvSpPr>
            <p:cNvPr id="324" name="object 2"/>
            <p:cNvSpPr/>
            <p:nvPr/>
          </p:nvSpPr>
          <p:spPr>
            <a:xfrm>
              <a:off x="6092853" y="0"/>
              <a:ext cx="3067016" cy="712720"/>
            </a:xfrm>
            <a:prstGeom prst="rect">
              <a:avLst/>
            </a:prstGeom>
            <a:solidFill>
              <a:srgbClr val="FFA100"/>
            </a:solidFill>
            <a:ln w="12700" cap="flat">
              <a:noFill/>
              <a:miter lim="400000"/>
            </a:ln>
            <a:effectLst/>
          </p:spPr>
          <p:txBody>
            <a:bodyPr wrap="square" lIns="45719" tIns="45719" rIns="45719" bIns="45719" numCol="1" anchor="t">
              <a:noAutofit/>
            </a:bodyPr>
            <a:lstStyle/>
            <a:p>
              <a:pPr>
                <a:defRPr sz="1100"/>
              </a:pPr>
              <a:endParaRPr/>
            </a:p>
          </p:txBody>
        </p:sp>
      </p:grpSp>
      <p:sp>
        <p:nvSpPr>
          <p:cNvPr id="326" name="object 5"/>
          <p:cNvSpPr txBox="1"/>
          <p:nvPr/>
        </p:nvSpPr>
        <p:spPr>
          <a:xfrm>
            <a:off x="2891510" y="226533"/>
            <a:ext cx="3324750"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317635">
              <a:spcBef>
                <a:spcPts val="400"/>
              </a:spcBef>
              <a:defRPr sz="2000" spc="-6">
                <a:solidFill>
                  <a:srgbClr val="FFFFFF"/>
                </a:solidFill>
              </a:defRPr>
            </a:lvl1pPr>
          </a:lstStyle>
          <a:p>
            <a:r>
              <a:t>Trainer : Mr.Madhu Sundar</a:t>
            </a:r>
          </a:p>
        </p:txBody>
      </p:sp>
      <p:sp>
        <p:nvSpPr>
          <p:cNvPr id="327" name="object 7"/>
          <p:cNvSpPr txBox="1"/>
          <p:nvPr/>
        </p:nvSpPr>
        <p:spPr>
          <a:xfrm>
            <a:off x="9874918" y="202740"/>
            <a:ext cx="1786143"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000" spc="-9">
                <a:solidFill>
                  <a:srgbClr val="FFFFFF"/>
                </a:solidFill>
              </a:defRPr>
            </a:lvl1pPr>
          </a:lstStyle>
          <a:p>
            <a:r>
              <a:t>Chapter 1</a:t>
            </a:r>
          </a:p>
        </p:txBody>
      </p:sp>
      <p:sp>
        <p:nvSpPr>
          <p:cNvPr id="328" name="object 18"/>
          <p:cNvSpPr txBox="1"/>
          <p:nvPr/>
        </p:nvSpPr>
        <p:spPr>
          <a:xfrm>
            <a:off x="1558344" y="2401077"/>
            <a:ext cx="9028092" cy="749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4800" spc="-3">
                <a:solidFill>
                  <a:srgbClr val="231F20"/>
                </a:solidFill>
              </a:defRPr>
            </a:lvl1pPr>
          </a:lstStyle>
          <a:p>
            <a:r>
              <a:t>Keywords, Identifiers and Variables</a:t>
            </a:r>
          </a:p>
        </p:txBody>
      </p:sp>
      <p:grpSp>
        <p:nvGrpSpPr>
          <p:cNvPr id="331" name="Group 12"/>
          <p:cNvGrpSpPr/>
          <p:nvPr/>
        </p:nvGrpSpPr>
        <p:grpSpPr>
          <a:xfrm>
            <a:off x="4137398" y="3938549"/>
            <a:ext cx="4084688" cy="2984443"/>
            <a:chOff x="0" y="0"/>
            <a:chExt cx="4084686" cy="2984441"/>
          </a:xfrm>
        </p:grpSpPr>
        <p:pic>
          <p:nvPicPr>
            <p:cNvPr id="329" name="Picture 10" descr="Picture 10"/>
            <p:cNvPicPr>
              <a:picLocks noChangeAspect="1"/>
            </p:cNvPicPr>
            <p:nvPr/>
          </p:nvPicPr>
          <p:blipFill>
            <a:blip r:embed="rId2">
              <a:extLst/>
            </a:blip>
            <a:stretch>
              <a:fillRect/>
            </a:stretch>
          </p:blipFill>
          <p:spPr>
            <a:xfrm>
              <a:off x="66723" y="0"/>
              <a:ext cx="3994179" cy="1947473"/>
            </a:xfrm>
            <a:prstGeom prst="rect">
              <a:avLst/>
            </a:prstGeom>
            <a:ln w="12700" cap="flat">
              <a:noFill/>
              <a:miter lim="400000"/>
            </a:ln>
            <a:effectLst/>
          </p:spPr>
        </p:pic>
        <p:sp>
          <p:nvSpPr>
            <p:cNvPr id="330" name="Rectangle 11"/>
            <p:cNvSpPr txBox="1"/>
            <p:nvPr/>
          </p:nvSpPr>
          <p:spPr>
            <a:xfrm>
              <a:off x="0" y="1704934"/>
              <a:ext cx="4084687" cy="127950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noAutofit/>
            </a:bodyPr>
            <a:lstStyle>
              <a:lvl1pPr algn="ctr">
                <a:defRPr sz="38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332" name="object 5"/>
          <p:cNvSpPr txBox="1"/>
          <p:nvPr/>
        </p:nvSpPr>
        <p:spPr>
          <a:xfrm>
            <a:off x="6175221" y="235558"/>
            <a:ext cx="3324750"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317635">
              <a:spcBef>
                <a:spcPts val="400"/>
              </a:spcBef>
              <a:defRPr sz="2000" spc="-6">
                <a:solidFill>
                  <a:srgbClr val="FFFFFF"/>
                </a:solidFill>
              </a:defRPr>
            </a:lvl1pPr>
          </a:lstStyle>
          <a:p>
            <a:r>
              <a:t>Subject : CORE JAVA</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6" name="Group 55"/>
          <p:cNvGrpSpPr/>
          <p:nvPr/>
        </p:nvGrpSpPr>
        <p:grpSpPr>
          <a:xfrm>
            <a:off x="0" y="0"/>
            <a:ext cx="3518859" cy="833730"/>
            <a:chOff x="0" y="0"/>
            <a:chExt cx="3518858" cy="833729"/>
          </a:xfrm>
        </p:grpSpPr>
        <p:sp>
          <p:nvSpPr>
            <p:cNvPr id="334"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335"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337" name="object 11"/>
          <p:cNvSpPr txBox="1"/>
          <p:nvPr/>
        </p:nvSpPr>
        <p:spPr>
          <a:xfrm>
            <a:off x="436810" y="1204607"/>
            <a:ext cx="10345846" cy="787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500">
                <a:solidFill>
                  <a:srgbClr val="231F20"/>
                </a:solidFill>
              </a:defRPr>
            </a:pPr>
            <a:r>
              <a:t> Keywords are those reserved words which will have a pre-defined</a:t>
            </a:r>
          </a:p>
          <a:p>
            <a:pPr indent="8144">
              <a:tabLst>
                <a:tab pos="76200" algn="l"/>
              </a:tabLst>
              <a:defRPr sz="2500">
                <a:solidFill>
                  <a:srgbClr val="231F20"/>
                </a:solidFill>
              </a:defRPr>
            </a:pPr>
            <a:r>
              <a:t>   meaning defined in the programming language.</a:t>
            </a:r>
          </a:p>
        </p:txBody>
      </p:sp>
      <p:sp>
        <p:nvSpPr>
          <p:cNvPr id="338" name="object 22"/>
          <p:cNvSpPr txBox="1"/>
          <p:nvPr/>
        </p:nvSpPr>
        <p:spPr>
          <a:xfrm>
            <a:off x="427097" y="26979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Keywords</a:t>
            </a:r>
          </a:p>
        </p:txBody>
      </p:sp>
      <p:grpSp>
        <p:nvGrpSpPr>
          <p:cNvPr id="341" name="Group 2"/>
          <p:cNvGrpSpPr/>
          <p:nvPr/>
        </p:nvGrpSpPr>
        <p:grpSpPr>
          <a:xfrm>
            <a:off x="10351756" y="5908442"/>
            <a:ext cx="1810867" cy="838732"/>
            <a:chOff x="0" y="0"/>
            <a:chExt cx="1810866" cy="838731"/>
          </a:xfrm>
        </p:grpSpPr>
        <p:pic>
          <p:nvPicPr>
            <p:cNvPr id="339" name="Picture 18" descr="Picture 18"/>
            <p:cNvPicPr>
              <a:picLocks noChangeAspect="1"/>
            </p:cNvPicPr>
            <p:nvPr/>
          </p:nvPicPr>
          <p:blipFill>
            <a:blip r:embed="rId2">
              <a:extLst/>
            </a:blip>
            <a:stretch>
              <a:fillRect/>
            </a:stretch>
          </p:blipFill>
          <p:spPr>
            <a:xfrm>
              <a:off x="261807" y="0"/>
              <a:ext cx="1287250" cy="603235"/>
            </a:xfrm>
            <a:prstGeom prst="rect">
              <a:avLst/>
            </a:prstGeom>
            <a:ln w="12700" cap="flat">
              <a:noFill/>
              <a:miter lim="400000"/>
            </a:ln>
            <a:effectLst/>
          </p:spPr>
        </p:pic>
        <p:sp>
          <p:nvSpPr>
            <p:cNvPr id="340"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342" name="object 11"/>
          <p:cNvSpPr txBox="1"/>
          <p:nvPr/>
        </p:nvSpPr>
        <p:spPr>
          <a:xfrm>
            <a:off x="427096" y="2102150"/>
            <a:ext cx="10345846" cy="393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 Keyword should be written only in lowercase.</a:t>
            </a:r>
          </a:p>
        </p:txBody>
      </p:sp>
      <p:sp>
        <p:nvSpPr>
          <p:cNvPr id="343" name="Rectangle 1"/>
          <p:cNvSpPr txBox="1"/>
          <p:nvPr/>
        </p:nvSpPr>
        <p:spPr>
          <a:xfrm>
            <a:off x="516862" y="2743204"/>
            <a:ext cx="11338233" cy="5359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800" u="sng">
                <a:solidFill>
                  <a:srgbClr val="0563C1"/>
                </a:solidFill>
                <a:uFill>
                  <a:solidFill>
                    <a:srgbClr val="0563C1"/>
                  </a:solidFill>
                </a:uFill>
                <a:hlinkClick r:id="rId3"/>
              </a:defRPr>
            </a:lvl1pPr>
          </a:lstStyle>
          <a:p>
            <a:pPr>
              <a:defRPr u="none">
                <a:solidFill>
                  <a:srgbClr val="000000"/>
                </a:solidFill>
                <a:uFillTx/>
              </a:defRPr>
            </a:pPr>
            <a:r>
              <a:rPr u="sng">
                <a:solidFill>
                  <a:srgbClr val="0563C1"/>
                </a:solidFill>
                <a:uFill>
                  <a:solidFill>
                    <a:srgbClr val="0563C1"/>
                  </a:solidFill>
                </a:uFill>
                <a:hlinkClick r:id="rId3"/>
              </a:rPr>
              <a:t>https://docs.oracle.com/javase/tutorial/java/nutsandbolts/_keywords.html</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337"/>
                                        </p:tgtEl>
                                        <p:attrNameLst>
                                          <p:attrName>style.visibility</p:attrName>
                                        </p:attrNameLst>
                                      </p:cBhvr>
                                      <p:to>
                                        <p:strVal val="visible"/>
                                      </p:to>
                                    </p:set>
                                    <p:animEffect transition="in" filter="fade">
                                      <p:cBhvr>
                                        <p:cTn id="7" dur="500"/>
                                        <p:tgtEl>
                                          <p:spTgt spid="3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342"/>
                                        </p:tgtEl>
                                        <p:attrNameLst>
                                          <p:attrName>style.visibility</p:attrName>
                                        </p:attrNameLst>
                                      </p:cBhvr>
                                      <p:to>
                                        <p:strVal val="visible"/>
                                      </p:to>
                                    </p:set>
                                    <p:animEffect transition="in" filter="fade">
                                      <p:cBhvr>
                                        <p:cTn id="12" dur="750"/>
                                        <p:tgtEl>
                                          <p:spTgt spid="34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343"/>
                                        </p:tgtEl>
                                        <p:attrNameLst>
                                          <p:attrName>style.visibility</p:attrName>
                                        </p:attrNameLst>
                                      </p:cBhvr>
                                      <p:to>
                                        <p:strVal val="visible"/>
                                      </p:to>
                                    </p:set>
                                    <p:animEffect transition="in" filter="fade">
                                      <p:cBhvr>
                                        <p:cTn id="17" dur="500"/>
                                        <p:tgtEl>
                                          <p:spTgt spid="3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 grpId="1" animBg="1" advAuto="0"/>
      <p:bldP spid="342" grpId="2" animBg="1" advAuto="0"/>
      <p:bldP spid="343" grpId="3" animBg="1" advAuto="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7" name="Group 55"/>
          <p:cNvGrpSpPr/>
          <p:nvPr/>
        </p:nvGrpSpPr>
        <p:grpSpPr>
          <a:xfrm>
            <a:off x="0" y="0"/>
            <a:ext cx="3518859" cy="833730"/>
            <a:chOff x="0" y="0"/>
            <a:chExt cx="3518858" cy="833729"/>
          </a:xfrm>
        </p:grpSpPr>
        <p:sp>
          <p:nvSpPr>
            <p:cNvPr id="345"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346"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348" name="object 11"/>
          <p:cNvSpPr txBox="1"/>
          <p:nvPr/>
        </p:nvSpPr>
        <p:spPr>
          <a:xfrm>
            <a:off x="436810" y="1204606"/>
            <a:ext cx="10345846" cy="393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 Identifiers are the names given for an entity in a program</a:t>
            </a:r>
          </a:p>
        </p:txBody>
      </p:sp>
      <p:sp>
        <p:nvSpPr>
          <p:cNvPr id="349" name="object 22"/>
          <p:cNvSpPr txBox="1"/>
          <p:nvPr/>
        </p:nvSpPr>
        <p:spPr>
          <a:xfrm>
            <a:off x="427097" y="26979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Identifiers</a:t>
            </a:r>
          </a:p>
        </p:txBody>
      </p:sp>
      <p:grpSp>
        <p:nvGrpSpPr>
          <p:cNvPr id="352" name="Group 2"/>
          <p:cNvGrpSpPr/>
          <p:nvPr/>
        </p:nvGrpSpPr>
        <p:grpSpPr>
          <a:xfrm>
            <a:off x="10351756" y="5908442"/>
            <a:ext cx="1810867" cy="838732"/>
            <a:chOff x="0" y="0"/>
            <a:chExt cx="1810866" cy="838731"/>
          </a:xfrm>
        </p:grpSpPr>
        <p:pic>
          <p:nvPicPr>
            <p:cNvPr id="350" name="Picture 18" descr="Picture 18"/>
            <p:cNvPicPr>
              <a:picLocks noChangeAspect="1"/>
            </p:cNvPicPr>
            <p:nvPr/>
          </p:nvPicPr>
          <p:blipFill>
            <a:blip r:embed="rId2">
              <a:extLst/>
            </a:blip>
            <a:stretch>
              <a:fillRect/>
            </a:stretch>
          </p:blipFill>
          <p:spPr>
            <a:xfrm>
              <a:off x="261807" y="0"/>
              <a:ext cx="1287250" cy="603235"/>
            </a:xfrm>
            <a:prstGeom prst="rect">
              <a:avLst/>
            </a:prstGeom>
            <a:ln w="12700" cap="flat">
              <a:noFill/>
              <a:miter lim="400000"/>
            </a:ln>
            <a:effectLst/>
          </p:spPr>
        </p:pic>
        <p:sp>
          <p:nvSpPr>
            <p:cNvPr id="351"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353" name="object 11"/>
          <p:cNvSpPr txBox="1"/>
          <p:nvPr/>
        </p:nvSpPr>
        <p:spPr>
          <a:xfrm>
            <a:off x="436810" y="1696903"/>
            <a:ext cx="10345846" cy="393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 In java identifiers are used to identify Class, Methods and Variables.</a:t>
            </a:r>
          </a:p>
        </p:txBody>
      </p:sp>
      <p:sp>
        <p:nvSpPr>
          <p:cNvPr id="354" name="object 11"/>
          <p:cNvSpPr txBox="1"/>
          <p:nvPr/>
        </p:nvSpPr>
        <p:spPr>
          <a:xfrm>
            <a:off x="436810" y="2317399"/>
            <a:ext cx="10345846" cy="787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4">
              <a:tabLst>
                <a:tab pos="76200" algn="l"/>
              </a:tabLst>
              <a:defRPr sz="2500" b="1">
                <a:solidFill>
                  <a:srgbClr val="231F20"/>
                </a:solidFill>
              </a:defRPr>
            </a:lvl1pPr>
          </a:lstStyle>
          <a:p>
            <a:r>
              <a:t>RULES OF IDENTIFIERS.</a:t>
            </a:r>
          </a:p>
        </p:txBody>
      </p:sp>
      <p:sp>
        <p:nvSpPr>
          <p:cNvPr id="355" name="Rectangle 3"/>
          <p:cNvSpPr txBox="1"/>
          <p:nvPr/>
        </p:nvSpPr>
        <p:spPr>
          <a:xfrm>
            <a:off x="482531" y="2925567"/>
            <a:ext cx="8860448" cy="485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marL="465343" indent="-457200">
              <a:buSzPct val="100000"/>
              <a:buChar char="✓"/>
              <a:tabLst>
                <a:tab pos="76200" algn="l"/>
              </a:tabLst>
              <a:defRPr sz="2500">
                <a:solidFill>
                  <a:srgbClr val="231F20"/>
                </a:solidFill>
              </a:defRPr>
            </a:lvl1pPr>
          </a:lstStyle>
          <a:p>
            <a:r>
              <a:t>Identifiers can be alpha-numeric.</a:t>
            </a:r>
          </a:p>
        </p:txBody>
      </p:sp>
      <p:sp>
        <p:nvSpPr>
          <p:cNvPr id="356" name="Rectangle 13"/>
          <p:cNvSpPr txBox="1"/>
          <p:nvPr/>
        </p:nvSpPr>
        <p:spPr>
          <a:xfrm>
            <a:off x="482531" y="3413393"/>
            <a:ext cx="8860448" cy="485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465343" indent="-457200">
              <a:buSzPct val="100000"/>
              <a:buChar char="✓"/>
              <a:tabLst>
                <a:tab pos="76200" algn="l"/>
              </a:tabLst>
              <a:defRPr sz="2500">
                <a:solidFill>
                  <a:srgbClr val="231F20"/>
                </a:solidFill>
              </a:defRPr>
            </a:pPr>
            <a:r>
              <a:t>Identifiers </a:t>
            </a:r>
            <a:r>
              <a:rPr b="1">
                <a:solidFill>
                  <a:srgbClr val="FF0000"/>
                </a:solidFill>
              </a:rPr>
              <a:t>should not </a:t>
            </a:r>
            <a:r>
              <a:rPr>
                <a:solidFill>
                  <a:srgbClr val="000000"/>
                </a:solidFill>
              </a:rPr>
              <a:t>start with numeric</a:t>
            </a:r>
            <a:r>
              <a:rPr b="1">
                <a:solidFill>
                  <a:srgbClr val="FF0000"/>
                </a:solidFill>
              </a:rPr>
              <a:t> </a:t>
            </a:r>
            <a:r>
              <a:t>.</a:t>
            </a:r>
          </a:p>
        </p:txBody>
      </p:sp>
      <p:sp>
        <p:nvSpPr>
          <p:cNvPr id="357" name="Rectangle 14"/>
          <p:cNvSpPr txBox="1"/>
          <p:nvPr/>
        </p:nvSpPr>
        <p:spPr>
          <a:xfrm>
            <a:off x="472817" y="3901220"/>
            <a:ext cx="10264118" cy="485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marL="465343" indent="-457200">
              <a:buSzPct val="100000"/>
              <a:buChar char="✓"/>
              <a:tabLst>
                <a:tab pos="76200" algn="l"/>
              </a:tabLst>
              <a:defRPr sz="2500"/>
            </a:lvl1pPr>
          </a:lstStyle>
          <a:p>
            <a:r>
              <a:t>$ and _ are the only 2 special characters that can be used with Identifiers.</a:t>
            </a:r>
          </a:p>
        </p:txBody>
      </p:sp>
      <p:sp>
        <p:nvSpPr>
          <p:cNvPr id="358" name="Rectangle 15"/>
          <p:cNvSpPr txBox="1"/>
          <p:nvPr/>
        </p:nvSpPr>
        <p:spPr>
          <a:xfrm>
            <a:off x="472817" y="4876189"/>
            <a:ext cx="10264118" cy="485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marL="465343" indent="-457200">
              <a:buSzPct val="100000"/>
              <a:buChar char="✓"/>
              <a:tabLst>
                <a:tab pos="76200" algn="l"/>
              </a:tabLst>
              <a:defRPr sz="2500"/>
            </a:lvl1pPr>
          </a:lstStyle>
          <a:p>
            <a:r>
              <a:t>Single _ is an invalid identifier in java.</a:t>
            </a:r>
          </a:p>
        </p:txBody>
      </p:sp>
      <p:sp>
        <p:nvSpPr>
          <p:cNvPr id="359" name="Rectangle 16"/>
          <p:cNvSpPr txBox="1"/>
          <p:nvPr/>
        </p:nvSpPr>
        <p:spPr>
          <a:xfrm>
            <a:off x="472817" y="5363386"/>
            <a:ext cx="10264118" cy="485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465343" indent="-457200">
              <a:buSzPct val="100000"/>
              <a:buChar char="✓"/>
              <a:tabLst>
                <a:tab pos="76200" algn="l"/>
              </a:tabLst>
              <a:defRPr sz="2500"/>
            </a:pPr>
            <a:r>
              <a:t>Keywords </a:t>
            </a:r>
            <a:r>
              <a:rPr b="1">
                <a:solidFill>
                  <a:srgbClr val="FF0000"/>
                </a:solidFill>
              </a:rPr>
              <a:t>can not</a:t>
            </a:r>
            <a:r>
              <a:rPr>
                <a:solidFill>
                  <a:srgbClr val="FF0000"/>
                </a:solidFill>
              </a:rPr>
              <a:t> </a:t>
            </a:r>
            <a:r>
              <a:t>be used as identifiers.</a:t>
            </a:r>
          </a:p>
        </p:txBody>
      </p:sp>
      <p:sp>
        <p:nvSpPr>
          <p:cNvPr id="360" name="Rectangle 17"/>
          <p:cNvSpPr txBox="1"/>
          <p:nvPr/>
        </p:nvSpPr>
        <p:spPr>
          <a:xfrm>
            <a:off x="482531" y="4389023"/>
            <a:ext cx="10264118" cy="485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marL="465343" indent="-457200">
              <a:buSzPct val="100000"/>
              <a:buChar char="✓"/>
              <a:tabLst>
                <a:tab pos="76200" algn="l"/>
              </a:tabLst>
              <a:defRPr sz="2500"/>
            </a:lvl1pPr>
          </a:lstStyle>
          <a:p>
            <a:r>
              <a:t>Identifiers can start with $ or _</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348"/>
                                        </p:tgtEl>
                                        <p:attrNameLst>
                                          <p:attrName>style.visibility</p:attrName>
                                        </p:attrNameLst>
                                      </p:cBhvr>
                                      <p:to>
                                        <p:strVal val="visible"/>
                                      </p:to>
                                    </p:set>
                                    <p:animEffect transition="in" filter="fade">
                                      <p:cBhvr>
                                        <p:cTn id="7" dur="500"/>
                                        <p:tgtEl>
                                          <p:spTgt spid="3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353"/>
                                        </p:tgtEl>
                                        <p:attrNameLst>
                                          <p:attrName>style.visibility</p:attrName>
                                        </p:attrNameLst>
                                      </p:cBhvr>
                                      <p:to>
                                        <p:strVal val="visible"/>
                                      </p:to>
                                    </p:set>
                                    <p:animEffect transition="in" filter="fade">
                                      <p:cBhvr>
                                        <p:cTn id="12" dur="750"/>
                                        <p:tgtEl>
                                          <p:spTgt spid="35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354"/>
                                        </p:tgtEl>
                                        <p:attrNameLst>
                                          <p:attrName>style.visibility</p:attrName>
                                        </p:attrNameLst>
                                      </p:cBhvr>
                                      <p:to>
                                        <p:strVal val="visible"/>
                                      </p:to>
                                    </p:set>
                                    <p:animEffect transition="in" filter="fade">
                                      <p:cBhvr>
                                        <p:cTn id="17" dur="750"/>
                                        <p:tgtEl>
                                          <p:spTgt spid="35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355"/>
                                        </p:tgtEl>
                                        <p:attrNameLst>
                                          <p:attrName>style.visibility</p:attrName>
                                        </p:attrNameLst>
                                      </p:cBhvr>
                                      <p:to>
                                        <p:strVal val="visible"/>
                                      </p:to>
                                    </p:set>
                                    <p:animEffect transition="in" filter="fade">
                                      <p:cBhvr>
                                        <p:cTn id="22" dur="500"/>
                                        <p:tgtEl>
                                          <p:spTgt spid="35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356"/>
                                        </p:tgtEl>
                                        <p:attrNameLst>
                                          <p:attrName>style.visibility</p:attrName>
                                        </p:attrNameLst>
                                      </p:cBhvr>
                                      <p:to>
                                        <p:strVal val="visible"/>
                                      </p:to>
                                    </p:set>
                                    <p:animEffect transition="in" filter="fade">
                                      <p:cBhvr>
                                        <p:cTn id="27" dur="500"/>
                                        <p:tgtEl>
                                          <p:spTgt spid="35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357"/>
                                        </p:tgtEl>
                                        <p:attrNameLst>
                                          <p:attrName>style.visibility</p:attrName>
                                        </p:attrNameLst>
                                      </p:cBhvr>
                                      <p:to>
                                        <p:strVal val="visible"/>
                                      </p:to>
                                    </p:set>
                                    <p:animEffect transition="in" filter="fade">
                                      <p:cBhvr>
                                        <p:cTn id="32" dur="500"/>
                                        <p:tgtEl>
                                          <p:spTgt spid="35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360"/>
                                        </p:tgtEl>
                                        <p:attrNameLst>
                                          <p:attrName>style.visibility</p:attrName>
                                        </p:attrNameLst>
                                      </p:cBhvr>
                                      <p:to>
                                        <p:strVal val="visible"/>
                                      </p:to>
                                    </p:set>
                                    <p:animEffect transition="in" filter="fade">
                                      <p:cBhvr>
                                        <p:cTn id="37" dur="500"/>
                                        <p:tgtEl>
                                          <p:spTgt spid="36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358"/>
                                        </p:tgtEl>
                                        <p:attrNameLst>
                                          <p:attrName>style.visibility</p:attrName>
                                        </p:attrNameLst>
                                      </p:cBhvr>
                                      <p:to>
                                        <p:strVal val="visible"/>
                                      </p:to>
                                    </p:set>
                                    <p:animEffect transition="in" filter="fade">
                                      <p:cBhvr>
                                        <p:cTn id="42" dur="500"/>
                                        <p:tgtEl>
                                          <p:spTgt spid="35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359"/>
                                        </p:tgtEl>
                                        <p:attrNameLst>
                                          <p:attrName>style.visibility</p:attrName>
                                        </p:attrNameLst>
                                      </p:cBhvr>
                                      <p:to>
                                        <p:strVal val="visible"/>
                                      </p:to>
                                    </p:set>
                                    <p:animEffect transition="in" filter="fade">
                                      <p:cBhvr>
                                        <p:cTn id="47" dur="500"/>
                                        <p:tgtEl>
                                          <p:spTgt spid="3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 grpId="1" animBg="1" advAuto="0"/>
      <p:bldP spid="353" grpId="2" animBg="1" advAuto="0"/>
      <p:bldP spid="354" grpId="3" animBg="1" advAuto="0"/>
      <p:bldP spid="355" grpId="4" animBg="1" advAuto="0"/>
      <p:bldP spid="356" grpId="5" animBg="1" advAuto="0"/>
      <p:bldP spid="357" grpId="6" animBg="1" advAuto="0"/>
      <p:bldP spid="358" grpId="8" animBg="1" advAuto="0"/>
      <p:bldP spid="359" grpId="9" animBg="1" advAuto="0"/>
      <p:bldP spid="360" grpId="7"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4" name="Group 55"/>
          <p:cNvGrpSpPr/>
          <p:nvPr/>
        </p:nvGrpSpPr>
        <p:grpSpPr>
          <a:xfrm>
            <a:off x="0" y="0"/>
            <a:ext cx="3518859" cy="833730"/>
            <a:chOff x="0" y="0"/>
            <a:chExt cx="3518858" cy="833729"/>
          </a:xfrm>
        </p:grpSpPr>
        <p:sp>
          <p:nvSpPr>
            <p:cNvPr id="362"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363"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365" name="object 11"/>
          <p:cNvSpPr txBox="1"/>
          <p:nvPr/>
        </p:nvSpPr>
        <p:spPr>
          <a:xfrm>
            <a:off x="436810" y="1204607"/>
            <a:ext cx="10345846" cy="787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A named memory location which is used to store values for the program is called as variable.</a:t>
            </a:r>
          </a:p>
        </p:txBody>
      </p:sp>
      <p:sp>
        <p:nvSpPr>
          <p:cNvPr id="366" name="object 22"/>
          <p:cNvSpPr txBox="1"/>
          <p:nvPr/>
        </p:nvSpPr>
        <p:spPr>
          <a:xfrm>
            <a:off x="427097" y="26979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Variables</a:t>
            </a:r>
          </a:p>
        </p:txBody>
      </p:sp>
      <p:grpSp>
        <p:nvGrpSpPr>
          <p:cNvPr id="369" name="Group 2"/>
          <p:cNvGrpSpPr/>
          <p:nvPr/>
        </p:nvGrpSpPr>
        <p:grpSpPr>
          <a:xfrm>
            <a:off x="10351756" y="5908442"/>
            <a:ext cx="1810867" cy="838732"/>
            <a:chOff x="0" y="0"/>
            <a:chExt cx="1810866" cy="838731"/>
          </a:xfrm>
        </p:grpSpPr>
        <p:pic>
          <p:nvPicPr>
            <p:cNvPr id="367" name="Picture 18" descr="Picture 18"/>
            <p:cNvPicPr>
              <a:picLocks noChangeAspect="1"/>
            </p:cNvPicPr>
            <p:nvPr/>
          </p:nvPicPr>
          <p:blipFill>
            <a:blip r:embed="rId2">
              <a:extLst/>
            </a:blip>
            <a:stretch>
              <a:fillRect/>
            </a:stretch>
          </p:blipFill>
          <p:spPr>
            <a:xfrm>
              <a:off x="261807" y="0"/>
              <a:ext cx="1287250" cy="603235"/>
            </a:xfrm>
            <a:prstGeom prst="rect">
              <a:avLst/>
            </a:prstGeom>
            <a:ln w="12700" cap="flat">
              <a:noFill/>
              <a:miter lim="400000"/>
            </a:ln>
            <a:effectLst/>
          </p:spPr>
        </p:pic>
        <p:sp>
          <p:nvSpPr>
            <p:cNvPr id="368"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370" name="object 11"/>
          <p:cNvSpPr txBox="1"/>
          <p:nvPr/>
        </p:nvSpPr>
        <p:spPr>
          <a:xfrm>
            <a:off x="436810" y="2317399"/>
            <a:ext cx="10345846" cy="393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4">
              <a:tabLst>
                <a:tab pos="76200" algn="l"/>
              </a:tabLst>
              <a:defRPr sz="2500" b="1">
                <a:solidFill>
                  <a:srgbClr val="231F20"/>
                </a:solidFill>
              </a:defRPr>
            </a:lvl1pPr>
          </a:lstStyle>
          <a:p>
            <a:r>
              <a:t>To use a variable we have to follow 3 steps</a:t>
            </a:r>
          </a:p>
        </p:txBody>
      </p:sp>
      <p:sp>
        <p:nvSpPr>
          <p:cNvPr id="371" name="Rectangle 3"/>
          <p:cNvSpPr txBox="1"/>
          <p:nvPr/>
        </p:nvSpPr>
        <p:spPr>
          <a:xfrm>
            <a:off x="482531" y="2925567"/>
            <a:ext cx="8860448" cy="485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marL="465343" indent="-457200">
              <a:buSzPct val="100000"/>
              <a:buChar char="✓"/>
              <a:tabLst>
                <a:tab pos="76200" algn="l"/>
              </a:tabLst>
              <a:defRPr sz="2500">
                <a:solidFill>
                  <a:srgbClr val="231F20"/>
                </a:solidFill>
              </a:defRPr>
            </a:lvl1pPr>
          </a:lstStyle>
          <a:p>
            <a:r>
              <a:t>Declaration</a:t>
            </a:r>
          </a:p>
        </p:txBody>
      </p:sp>
      <p:sp>
        <p:nvSpPr>
          <p:cNvPr id="372" name="Rectangle 13"/>
          <p:cNvSpPr txBox="1"/>
          <p:nvPr/>
        </p:nvSpPr>
        <p:spPr>
          <a:xfrm>
            <a:off x="482531" y="3413393"/>
            <a:ext cx="8860448" cy="485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marL="465343" indent="-457200">
              <a:buSzPct val="100000"/>
              <a:buChar char="✓"/>
              <a:tabLst>
                <a:tab pos="76200" algn="l"/>
              </a:tabLst>
              <a:defRPr sz="2500">
                <a:solidFill>
                  <a:srgbClr val="231F20"/>
                </a:solidFill>
              </a:defRPr>
            </a:lvl1pPr>
          </a:lstStyle>
          <a:p>
            <a:r>
              <a:t>Initialization</a:t>
            </a:r>
          </a:p>
        </p:txBody>
      </p:sp>
      <p:sp>
        <p:nvSpPr>
          <p:cNvPr id="373" name="Rectangle 14"/>
          <p:cNvSpPr txBox="1"/>
          <p:nvPr/>
        </p:nvSpPr>
        <p:spPr>
          <a:xfrm>
            <a:off x="472817" y="3901220"/>
            <a:ext cx="10264118" cy="485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marL="465343" indent="-457200">
              <a:buSzPct val="100000"/>
              <a:buChar char="✓"/>
              <a:tabLst>
                <a:tab pos="76200" algn="l"/>
              </a:tabLst>
              <a:defRPr sz="2500"/>
            </a:lvl1pPr>
          </a:lstStyle>
          <a:p>
            <a:r>
              <a:t>Utilization</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365"/>
                                        </p:tgtEl>
                                        <p:attrNameLst>
                                          <p:attrName>style.visibility</p:attrName>
                                        </p:attrNameLst>
                                      </p:cBhvr>
                                      <p:to>
                                        <p:strVal val="visible"/>
                                      </p:to>
                                    </p:set>
                                    <p:animEffect transition="in" filter="fade">
                                      <p:cBhvr>
                                        <p:cTn id="7" dur="500"/>
                                        <p:tgtEl>
                                          <p:spTgt spid="36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370"/>
                                        </p:tgtEl>
                                        <p:attrNameLst>
                                          <p:attrName>style.visibility</p:attrName>
                                        </p:attrNameLst>
                                      </p:cBhvr>
                                      <p:to>
                                        <p:strVal val="visible"/>
                                      </p:to>
                                    </p:set>
                                    <p:animEffect transition="in" filter="fade">
                                      <p:cBhvr>
                                        <p:cTn id="12" dur="750"/>
                                        <p:tgtEl>
                                          <p:spTgt spid="37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371"/>
                                        </p:tgtEl>
                                        <p:attrNameLst>
                                          <p:attrName>style.visibility</p:attrName>
                                        </p:attrNameLst>
                                      </p:cBhvr>
                                      <p:to>
                                        <p:strVal val="visible"/>
                                      </p:to>
                                    </p:set>
                                    <p:animEffect transition="in" filter="fade">
                                      <p:cBhvr>
                                        <p:cTn id="17" dur="500"/>
                                        <p:tgtEl>
                                          <p:spTgt spid="37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372"/>
                                        </p:tgtEl>
                                        <p:attrNameLst>
                                          <p:attrName>style.visibility</p:attrName>
                                        </p:attrNameLst>
                                      </p:cBhvr>
                                      <p:to>
                                        <p:strVal val="visible"/>
                                      </p:to>
                                    </p:set>
                                    <p:animEffect transition="in" filter="fade">
                                      <p:cBhvr>
                                        <p:cTn id="22" dur="500"/>
                                        <p:tgtEl>
                                          <p:spTgt spid="37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373"/>
                                        </p:tgtEl>
                                        <p:attrNameLst>
                                          <p:attrName>style.visibility</p:attrName>
                                        </p:attrNameLst>
                                      </p:cBhvr>
                                      <p:to>
                                        <p:strVal val="visible"/>
                                      </p:to>
                                    </p:set>
                                    <p:animEffect transition="in" filter="fade">
                                      <p:cBhvr>
                                        <p:cTn id="27" dur="500"/>
                                        <p:tgtEl>
                                          <p:spTgt spid="3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 grpId="1" animBg="1" advAuto="0"/>
      <p:bldP spid="370" grpId="2" animBg="1" advAuto="0"/>
      <p:bldP spid="371" grpId="3" animBg="1" advAuto="0"/>
      <p:bldP spid="372" grpId="4" animBg="1" advAuto="0"/>
      <p:bldP spid="373" grpId="5"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9" name="Group 23"/>
          <p:cNvGrpSpPr/>
          <p:nvPr/>
        </p:nvGrpSpPr>
        <p:grpSpPr>
          <a:xfrm>
            <a:off x="56" y="44669"/>
            <a:ext cx="12191477" cy="712721"/>
            <a:chOff x="0" y="0"/>
            <a:chExt cx="12191475" cy="712719"/>
          </a:xfrm>
        </p:grpSpPr>
        <p:sp>
          <p:nvSpPr>
            <p:cNvPr id="115" name="object 2"/>
            <p:cNvSpPr/>
            <p:nvPr/>
          </p:nvSpPr>
          <p:spPr>
            <a:xfrm>
              <a:off x="0" y="0"/>
              <a:ext cx="3067015" cy="712720"/>
            </a:xfrm>
            <a:prstGeom prst="rect">
              <a:avLst/>
            </a:prstGeom>
            <a:solidFill>
              <a:srgbClr val="009EF3"/>
            </a:solidFill>
            <a:ln w="12700" cap="flat">
              <a:noFill/>
              <a:miter lim="400000"/>
            </a:ln>
            <a:effectLst/>
          </p:spPr>
          <p:txBody>
            <a:bodyPr wrap="square" lIns="45719" tIns="45719" rIns="45719" bIns="45719" numCol="1" anchor="t">
              <a:noAutofit/>
            </a:bodyPr>
            <a:lstStyle/>
            <a:p>
              <a:pPr>
                <a:defRPr sz="1100"/>
              </a:pPr>
              <a:endParaRPr/>
            </a:p>
          </p:txBody>
        </p:sp>
        <p:sp>
          <p:nvSpPr>
            <p:cNvPr id="116" name="object 3"/>
            <p:cNvSpPr/>
            <p:nvPr/>
          </p:nvSpPr>
          <p:spPr>
            <a:xfrm>
              <a:off x="9139280" y="0"/>
              <a:ext cx="3052196" cy="712720"/>
            </a:xfrm>
            <a:prstGeom prst="rect">
              <a:avLst/>
            </a:prstGeom>
            <a:solidFill>
              <a:srgbClr val="FF8200"/>
            </a:solidFill>
            <a:ln w="12700" cap="flat">
              <a:noFill/>
              <a:miter lim="400000"/>
            </a:ln>
            <a:effectLst/>
          </p:spPr>
          <p:txBody>
            <a:bodyPr wrap="square" lIns="45719" tIns="45719" rIns="45719" bIns="45719" numCol="1" anchor="t">
              <a:noAutofit/>
            </a:bodyPr>
            <a:lstStyle/>
            <a:p>
              <a:pPr>
                <a:defRPr sz="1100"/>
              </a:pPr>
              <a:endParaRPr/>
            </a:p>
          </p:txBody>
        </p:sp>
        <p:sp>
          <p:nvSpPr>
            <p:cNvPr id="117" name="object 2"/>
            <p:cNvSpPr/>
            <p:nvPr/>
          </p:nvSpPr>
          <p:spPr>
            <a:xfrm>
              <a:off x="3046426" y="0"/>
              <a:ext cx="3067016" cy="712720"/>
            </a:xfrm>
            <a:prstGeom prst="rect">
              <a:avLst/>
            </a:prstGeom>
            <a:solidFill>
              <a:srgbClr val="FFBF00"/>
            </a:solidFill>
            <a:ln w="12700" cap="flat">
              <a:noFill/>
              <a:miter lim="400000"/>
            </a:ln>
            <a:effectLst/>
          </p:spPr>
          <p:txBody>
            <a:bodyPr wrap="square" lIns="45719" tIns="45719" rIns="45719" bIns="45719" numCol="1" anchor="t">
              <a:noAutofit/>
            </a:bodyPr>
            <a:lstStyle/>
            <a:p>
              <a:pPr>
                <a:defRPr sz="1100"/>
              </a:pPr>
              <a:endParaRPr/>
            </a:p>
          </p:txBody>
        </p:sp>
        <p:sp>
          <p:nvSpPr>
            <p:cNvPr id="118" name="object 2"/>
            <p:cNvSpPr/>
            <p:nvPr/>
          </p:nvSpPr>
          <p:spPr>
            <a:xfrm>
              <a:off x="6092853" y="0"/>
              <a:ext cx="3067016" cy="712720"/>
            </a:xfrm>
            <a:prstGeom prst="rect">
              <a:avLst/>
            </a:prstGeom>
            <a:solidFill>
              <a:srgbClr val="FFA100"/>
            </a:solidFill>
            <a:ln w="12700" cap="flat">
              <a:noFill/>
              <a:miter lim="400000"/>
            </a:ln>
            <a:effectLst/>
          </p:spPr>
          <p:txBody>
            <a:bodyPr wrap="square" lIns="45719" tIns="45719" rIns="45719" bIns="45719" numCol="1" anchor="t">
              <a:noAutofit/>
            </a:bodyPr>
            <a:lstStyle/>
            <a:p>
              <a:pPr>
                <a:defRPr sz="1100"/>
              </a:pPr>
              <a:endParaRPr/>
            </a:p>
          </p:txBody>
        </p:sp>
      </p:grpSp>
      <p:sp>
        <p:nvSpPr>
          <p:cNvPr id="120" name="object 4"/>
          <p:cNvSpPr txBox="1"/>
          <p:nvPr/>
        </p:nvSpPr>
        <p:spPr>
          <a:xfrm>
            <a:off x="524893" y="211766"/>
            <a:ext cx="2459867"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000" spc="-6">
                <a:solidFill>
                  <a:srgbClr val="FFFFFF"/>
                </a:solidFill>
              </a:defRPr>
            </a:lvl1pPr>
          </a:lstStyle>
          <a:p>
            <a:r>
              <a:t>Duration : 2hrs </a:t>
            </a:r>
          </a:p>
        </p:txBody>
      </p:sp>
      <p:sp>
        <p:nvSpPr>
          <p:cNvPr id="121" name="object 5"/>
          <p:cNvSpPr txBox="1"/>
          <p:nvPr/>
        </p:nvSpPr>
        <p:spPr>
          <a:xfrm>
            <a:off x="2891510" y="226533"/>
            <a:ext cx="3324750"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317635">
              <a:spcBef>
                <a:spcPts val="400"/>
              </a:spcBef>
              <a:defRPr sz="2000" spc="-6">
                <a:solidFill>
                  <a:srgbClr val="FFFFFF"/>
                </a:solidFill>
              </a:defRPr>
            </a:lvl1pPr>
          </a:lstStyle>
          <a:p>
            <a:r>
              <a:t>Trainer : Mr.Madhu Sundar</a:t>
            </a:r>
          </a:p>
        </p:txBody>
      </p:sp>
      <p:sp>
        <p:nvSpPr>
          <p:cNvPr id="122" name="object 18"/>
          <p:cNvSpPr txBox="1"/>
          <p:nvPr/>
        </p:nvSpPr>
        <p:spPr>
          <a:xfrm>
            <a:off x="1558344" y="2401077"/>
            <a:ext cx="9028092" cy="749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4800" spc="-3">
                <a:solidFill>
                  <a:srgbClr val="231F20"/>
                </a:solidFill>
              </a:defRPr>
            </a:lvl1pPr>
          </a:lstStyle>
          <a:p>
            <a:r>
              <a:t>Software Development Introduction</a:t>
            </a:r>
          </a:p>
        </p:txBody>
      </p:sp>
      <p:grpSp>
        <p:nvGrpSpPr>
          <p:cNvPr id="125" name="Group 12"/>
          <p:cNvGrpSpPr/>
          <p:nvPr/>
        </p:nvGrpSpPr>
        <p:grpSpPr>
          <a:xfrm>
            <a:off x="4119900" y="4493191"/>
            <a:ext cx="3952200" cy="2887643"/>
            <a:chOff x="0" y="0"/>
            <a:chExt cx="3952199" cy="2887641"/>
          </a:xfrm>
        </p:grpSpPr>
        <p:pic>
          <p:nvPicPr>
            <p:cNvPr id="123" name="Picture 10" descr="Picture 10"/>
            <p:cNvPicPr>
              <a:picLocks noChangeAspect="1"/>
            </p:cNvPicPr>
            <p:nvPr/>
          </p:nvPicPr>
          <p:blipFill>
            <a:blip r:embed="rId2">
              <a:extLst/>
            </a:blip>
            <a:stretch>
              <a:fillRect/>
            </a:stretch>
          </p:blipFill>
          <p:spPr>
            <a:xfrm>
              <a:off x="64559" y="0"/>
              <a:ext cx="3864627" cy="1884307"/>
            </a:xfrm>
            <a:prstGeom prst="rect">
              <a:avLst/>
            </a:prstGeom>
            <a:ln w="12700" cap="flat">
              <a:noFill/>
              <a:miter lim="400000"/>
            </a:ln>
            <a:effectLst/>
          </p:spPr>
        </p:pic>
        <p:sp>
          <p:nvSpPr>
            <p:cNvPr id="124" name="Rectangle 11"/>
            <p:cNvSpPr txBox="1"/>
            <p:nvPr/>
          </p:nvSpPr>
          <p:spPr>
            <a:xfrm>
              <a:off x="0" y="1649634"/>
              <a:ext cx="3952200" cy="123800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noAutofit/>
            </a:bodyPr>
            <a:lstStyle>
              <a:lvl1pPr algn="ctr">
                <a:defRPr sz="38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26" name="object 5"/>
          <p:cNvSpPr txBox="1"/>
          <p:nvPr/>
        </p:nvSpPr>
        <p:spPr>
          <a:xfrm>
            <a:off x="6175221" y="235558"/>
            <a:ext cx="3324750"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317635">
              <a:spcBef>
                <a:spcPts val="400"/>
              </a:spcBef>
              <a:defRPr sz="2000" spc="-6">
                <a:solidFill>
                  <a:srgbClr val="FFFFFF"/>
                </a:solidFill>
              </a:defRPr>
            </a:lvl1pPr>
          </a:lstStyle>
          <a:p>
            <a:r>
              <a:t>Subject : CORE JAVA</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7" name="Group 55"/>
          <p:cNvGrpSpPr/>
          <p:nvPr/>
        </p:nvGrpSpPr>
        <p:grpSpPr>
          <a:xfrm>
            <a:off x="0" y="0"/>
            <a:ext cx="3518859" cy="833730"/>
            <a:chOff x="0" y="0"/>
            <a:chExt cx="3518858" cy="833729"/>
          </a:xfrm>
        </p:grpSpPr>
        <p:sp>
          <p:nvSpPr>
            <p:cNvPr id="375"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376"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378" name="object 11"/>
          <p:cNvSpPr txBox="1"/>
          <p:nvPr/>
        </p:nvSpPr>
        <p:spPr>
          <a:xfrm>
            <a:off x="427096" y="909349"/>
            <a:ext cx="10345846" cy="787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Declaration is a statement which written to specify the type of data to be stored in the given variable.</a:t>
            </a:r>
          </a:p>
        </p:txBody>
      </p:sp>
      <p:sp>
        <p:nvSpPr>
          <p:cNvPr id="379" name="object 22"/>
          <p:cNvSpPr txBox="1"/>
          <p:nvPr/>
        </p:nvSpPr>
        <p:spPr>
          <a:xfrm>
            <a:off x="427097" y="26979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Variables</a:t>
            </a:r>
          </a:p>
        </p:txBody>
      </p:sp>
      <p:grpSp>
        <p:nvGrpSpPr>
          <p:cNvPr id="382" name="Group 2"/>
          <p:cNvGrpSpPr/>
          <p:nvPr/>
        </p:nvGrpSpPr>
        <p:grpSpPr>
          <a:xfrm>
            <a:off x="10351756" y="5908442"/>
            <a:ext cx="1810867" cy="838732"/>
            <a:chOff x="0" y="0"/>
            <a:chExt cx="1810866" cy="838731"/>
          </a:xfrm>
        </p:grpSpPr>
        <p:pic>
          <p:nvPicPr>
            <p:cNvPr id="380" name="Picture 18" descr="Picture 18"/>
            <p:cNvPicPr>
              <a:picLocks noChangeAspect="1"/>
            </p:cNvPicPr>
            <p:nvPr/>
          </p:nvPicPr>
          <p:blipFill>
            <a:blip r:embed="rId2">
              <a:extLst/>
            </a:blip>
            <a:stretch>
              <a:fillRect/>
            </a:stretch>
          </p:blipFill>
          <p:spPr>
            <a:xfrm>
              <a:off x="261807" y="0"/>
              <a:ext cx="1287250" cy="603235"/>
            </a:xfrm>
            <a:prstGeom prst="rect">
              <a:avLst/>
            </a:prstGeom>
            <a:ln w="12700" cap="flat">
              <a:noFill/>
              <a:miter lim="400000"/>
            </a:ln>
            <a:effectLst/>
          </p:spPr>
        </p:pic>
        <p:sp>
          <p:nvSpPr>
            <p:cNvPr id="381"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383" name="object 11"/>
          <p:cNvSpPr txBox="1"/>
          <p:nvPr/>
        </p:nvSpPr>
        <p:spPr>
          <a:xfrm>
            <a:off x="427096" y="1808455"/>
            <a:ext cx="10345846" cy="393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4">
              <a:tabLst>
                <a:tab pos="76200" algn="l"/>
              </a:tabLst>
              <a:defRPr sz="2500" b="1">
                <a:solidFill>
                  <a:srgbClr val="231F20"/>
                </a:solidFill>
              </a:defRPr>
            </a:lvl1pPr>
          </a:lstStyle>
          <a:p>
            <a:r>
              <a:t>syntax : datatype varName;</a:t>
            </a:r>
          </a:p>
        </p:txBody>
      </p:sp>
      <p:graphicFrame>
        <p:nvGraphicFramePr>
          <p:cNvPr id="384" name="Table 4"/>
          <p:cNvGraphicFramePr/>
          <p:nvPr/>
        </p:nvGraphicFramePr>
        <p:xfrm>
          <a:off x="427096" y="2399852"/>
          <a:ext cx="9399484" cy="4367521"/>
        </p:xfrm>
        <a:graphic>
          <a:graphicData uri="http://schemas.openxmlformats.org/drawingml/2006/table">
            <a:tbl>
              <a:tblPr firstRow="1" bandRow="1">
                <a:tableStyleId>{4C3C2611-4C71-4FC5-86AE-919BDF0F9419}</a:tableStyleId>
              </a:tblPr>
              <a:tblGrid>
                <a:gridCol w="3133161">
                  <a:extLst>
                    <a:ext uri="{9D8B030D-6E8A-4147-A177-3AD203B41FA5}">
                      <a16:colId xmlns:a16="http://schemas.microsoft.com/office/drawing/2014/main" val="20000"/>
                    </a:ext>
                  </a:extLst>
                </a:gridCol>
                <a:gridCol w="3133161">
                  <a:extLst>
                    <a:ext uri="{9D8B030D-6E8A-4147-A177-3AD203B41FA5}">
                      <a16:colId xmlns:a16="http://schemas.microsoft.com/office/drawing/2014/main" val="20001"/>
                    </a:ext>
                  </a:extLst>
                </a:gridCol>
                <a:gridCol w="3133161">
                  <a:extLst>
                    <a:ext uri="{9D8B030D-6E8A-4147-A177-3AD203B41FA5}">
                      <a16:colId xmlns:a16="http://schemas.microsoft.com/office/drawing/2014/main" val="20002"/>
                    </a:ext>
                  </a:extLst>
                </a:gridCol>
              </a:tblGrid>
              <a:tr h="485280">
                <a:tc>
                  <a:txBody>
                    <a:bodyPr/>
                    <a:lstStyle/>
                    <a:p>
                      <a:pPr algn="l">
                        <a:defRPr sz="1800" b="0"/>
                      </a:pPr>
                      <a:r>
                        <a:rPr b="1">
                          <a:solidFill>
                            <a:srgbClr val="FFFFFF"/>
                          </a:solidFill>
                        </a:rPr>
                        <a:t>DataType</a:t>
                      </a:r>
                    </a:p>
                  </a:txBody>
                  <a:tcPr marL="45720" marR="45720" horzOverflow="overflow">
                    <a:lnL w="12700">
                      <a:solidFill>
                        <a:srgbClr val="FFFFFF"/>
                      </a:solidFill>
                    </a:lnL>
                    <a:lnR w="12700">
                      <a:solidFill>
                        <a:srgbClr val="FFFFFF"/>
                      </a:solidFill>
                    </a:lnR>
                    <a:lnT w="12700">
                      <a:solidFill>
                        <a:srgbClr val="FFFFFF"/>
                      </a:solidFill>
                    </a:lnT>
                    <a:lnB w="38100">
                      <a:solidFill>
                        <a:srgbClr val="FFFFFF"/>
                      </a:solidFill>
                    </a:lnB>
                    <a:solidFill>
                      <a:schemeClr val="accent4"/>
                    </a:solidFill>
                  </a:tcPr>
                </a:tc>
                <a:tc>
                  <a:txBody>
                    <a:bodyPr/>
                    <a:lstStyle/>
                    <a:p>
                      <a:pPr algn="l">
                        <a:defRPr sz="1800" b="0"/>
                      </a:pPr>
                      <a:r>
                        <a:rPr b="1">
                          <a:solidFill>
                            <a:srgbClr val="FFFFFF"/>
                          </a:solidFill>
                        </a:rPr>
                        <a:t>Capacity</a:t>
                      </a:r>
                    </a:p>
                  </a:txBody>
                  <a:tcPr marL="45720" marR="45720" horzOverflow="overflow">
                    <a:lnL w="12700">
                      <a:solidFill>
                        <a:srgbClr val="FFFFFF"/>
                      </a:solidFill>
                    </a:lnL>
                    <a:lnR w="12700">
                      <a:solidFill>
                        <a:srgbClr val="FFFFFF"/>
                      </a:solidFill>
                    </a:lnR>
                    <a:lnT w="12700">
                      <a:solidFill>
                        <a:srgbClr val="FFFFFF"/>
                      </a:solidFill>
                    </a:lnT>
                    <a:lnB w="38100">
                      <a:solidFill>
                        <a:srgbClr val="FFFFFF"/>
                      </a:solidFill>
                    </a:lnB>
                    <a:solidFill>
                      <a:schemeClr val="accent4"/>
                    </a:solidFill>
                  </a:tcPr>
                </a:tc>
                <a:tc>
                  <a:txBody>
                    <a:bodyPr/>
                    <a:lstStyle/>
                    <a:p>
                      <a:pPr algn="l">
                        <a:defRPr sz="1800" b="0"/>
                      </a:pPr>
                      <a:r>
                        <a:rPr b="1">
                          <a:solidFill>
                            <a:srgbClr val="FFFFFF"/>
                          </a:solidFill>
                        </a:rPr>
                        <a:t>Default value</a:t>
                      </a:r>
                    </a:p>
                  </a:txBody>
                  <a:tcPr marL="45720" marR="45720" horzOverflow="overflow">
                    <a:lnL w="12700">
                      <a:solidFill>
                        <a:srgbClr val="FFFFFF"/>
                      </a:solidFill>
                    </a:lnL>
                    <a:lnR w="12700">
                      <a:solidFill>
                        <a:srgbClr val="FFFFFF"/>
                      </a:solidFill>
                    </a:lnR>
                    <a:lnT w="12700">
                      <a:solidFill>
                        <a:srgbClr val="FFFFFF"/>
                      </a:solidFill>
                    </a:lnT>
                    <a:lnB w="38100">
                      <a:solidFill>
                        <a:srgbClr val="FFFFFF"/>
                      </a:solidFill>
                    </a:lnB>
                    <a:solidFill>
                      <a:schemeClr val="accent4"/>
                    </a:solidFill>
                  </a:tcPr>
                </a:tc>
                <a:extLst>
                  <a:ext uri="{0D108BD9-81ED-4DB2-BD59-A6C34878D82A}">
                    <a16:rowId xmlns:a16="http://schemas.microsoft.com/office/drawing/2014/main" val="10000"/>
                  </a:ext>
                </a:extLst>
              </a:tr>
              <a:tr h="485280">
                <a:tc>
                  <a:txBody>
                    <a:bodyPr/>
                    <a:lstStyle/>
                    <a:p>
                      <a:pPr algn="l">
                        <a:defRPr sz="1800"/>
                      </a:pPr>
                      <a:r>
                        <a:rPr b="1">
                          <a:solidFill>
                            <a:srgbClr val="00B0F0"/>
                          </a:solidFill>
                        </a:rPr>
                        <a:t>byte </a:t>
                      </a:r>
                    </a:p>
                  </a:txBody>
                  <a:tcPr marL="45720" marR="45720" horzOverflow="overflow">
                    <a:lnL w="12700">
                      <a:solidFill>
                        <a:srgbClr val="FFFFFF"/>
                      </a:solidFill>
                    </a:lnL>
                    <a:lnR w="12700">
                      <a:solidFill>
                        <a:srgbClr val="FFFFFF"/>
                      </a:solidFill>
                    </a:lnR>
                    <a:lnT w="38100">
                      <a:solidFill>
                        <a:srgbClr val="FFFFFF"/>
                      </a:solidFill>
                    </a:lnT>
                    <a:lnB w="12700">
                      <a:solidFill>
                        <a:srgbClr val="FFFFFF"/>
                      </a:solidFill>
                    </a:lnB>
                  </a:tcPr>
                </a:tc>
                <a:tc>
                  <a:txBody>
                    <a:bodyPr/>
                    <a:lstStyle/>
                    <a:p>
                      <a:pPr algn="l">
                        <a:defRPr sz="1800"/>
                      </a:pPr>
                      <a:r>
                        <a:t>8-bits or 1-byte</a:t>
                      </a:r>
                    </a:p>
                  </a:txBody>
                  <a:tcPr marL="45720" marR="45720" horzOverflow="overflow">
                    <a:lnL w="12700">
                      <a:solidFill>
                        <a:srgbClr val="FFFFFF"/>
                      </a:solidFill>
                    </a:lnL>
                    <a:lnR w="12700">
                      <a:solidFill>
                        <a:srgbClr val="FFFFFF"/>
                      </a:solidFill>
                    </a:lnR>
                    <a:lnT w="38100">
                      <a:solidFill>
                        <a:srgbClr val="FFFFFF"/>
                      </a:solidFill>
                    </a:lnT>
                    <a:lnB w="12700">
                      <a:solidFill>
                        <a:srgbClr val="FFFFFF"/>
                      </a:solidFill>
                    </a:lnB>
                  </a:tcPr>
                </a:tc>
                <a:tc>
                  <a:txBody>
                    <a:bodyPr/>
                    <a:lstStyle/>
                    <a:p>
                      <a:pPr algn="l">
                        <a:defRPr sz="1800"/>
                      </a:pPr>
                      <a:r>
                        <a:t>0</a:t>
                      </a:r>
                    </a:p>
                  </a:txBody>
                  <a:tcPr marL="45720" marR="45720" horzOverflow="overflow">
                    <a:lnL w="12700">
                      <a:solidFill>
                        <a:srgbClr val="FFFFFF"/>
                      </a:solidFill>
                    </a:lnL>
                    <a:lnR w="12700">
                      <a:solidFill>
                        <a:srgbClr val="FFFFFF"/>
                      </a:solidFill>
                    </a:lnR>
                    <a:lnT w="38100">
                      <a:solidFill>
                        <a:srgbClr val="FFFFFF"/>
                      </a:solidFill>
                    </a:lnT>
                    <a:lnB w="12700">
                      <a:solidFill>
                        <a:srgbClr val="FFFFFF"/>
                      </a:solidFill>
                    </a:lnB>
                  </a:tcPr>
                </a:tc>
                <a:extLst>
                  <a:ext uri="{0D108BD9-81ED-4DB2-BD59-A6C34878D82A}">
                    <a16:rowId xmlns:a16="http://schemas.microsoft.com/office/drawing/2014/main" val="10001"/>
                  </a:ext>
                </a:extLst>
              </a:tr>
              <a:tr h="485280">
                <a:tc>
                  <a:txBody>
                    <a:bodyPr/>
                    <a:lstStyle/>
                    <a:p>
                      <a:pPr algn="l">
                        <a:defRPr sz="1800"/>
                      </a:pPr>
                      <a:r>
                        <a:rPr b="1">
                          <a:solidFill>
                            <a:srgbClr val="00B0F0"/>
                          </a:solidFill>
                        </a:rPr>
                        <a:t>short</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tc>
                  <a:txBody>
                    <a:bodyPr/>
                    <a:lstStyle/>
                    <a:p>
                      <a:pPr algn="l">
                        <a:defRPr sz="1800"/>
                      </a:pPr>
                      <a:r>
                        <a:t>16-bits or 2-bytes</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tc>
                  <a:txBody>
                    <a:bodyPr/>
                    <a:lstStyle/>
                    <a:p>
                      <a:pPr algn="l">
                        <a:defRPr sz="1800"/>
                      </a:pPr>
                      <a:r>
                        <a:t>0</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extLst>
                  <a:ext uri="{0D108BD9-81ED-4DB2-BD59-A6C34878D82A}">
                    <a16:rowId xmlns:a16="http://schemas.microsoft.com/office/drawing/2014/main" val="10002"/>
                  </a:ext>
                </a:extLst>
              </a:tr>
              <a:tr h="485280">
                <a:tc>
                  <a:txBody>
                    <a:bodyPr/>
                    <a:lstStyle/>
                    <a:p>
                      <a:pPr algn="l">
                        <a:defRPr sz="1800"/>
                      </a:pPr>
                      <a:r>
                        <a:rPr b="1">
                          <a:solidFill>
                            <a:srgbClr val="00B0F0"/>
                          </a:solidFill>
                        </a:rPr>
                        <a:t>int</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tc>
                  <a:txBody>
                    <a:bodyPr/>
                    <a:lstStyle/>
                    <a:p>
                      <a:pPr algn="l">
                        <a:defRPr sz="1800"/>
                      </a:pPr>
                      <a:r>
                        <a:t>32-bits or 4-bytes</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tc>
                  <a:txBody>
                    <a:bodyPr/>
                    <a:lstStyle/>
                    <a:p>
                      <a:pPr algn="l">
                        <a:defRPr sz="1800"/>
                      </a:pPr>
                      <a:r>
                        <a:t>0</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extLst>
                  <a:ext uri="{0D108BD9-81ED-4DB2-BD59-A6C34878D82A}">
                    <a16:rowId xmlns:a16="http://schemas.microsoft.com/office/drawing/2014/main" val="10003"/>
                  </a:ext>
                </a:extLst>
              </a:tr>
              <a:tr h="485280">
                <a:tc>
                  <a:txBody>
                    <a:bodyPr/>
                    <a:lstStyle/>
                    <a:p>
                      <a:pPr algn="l">
                        <a:defRPr sz="1800"/>
                      </a:pPr>
                      <a:r>
                        <a:rPr b="1">
                          <a:solidFill>
                            <a:srgbClr val="00B0F0"/>
                          </a:solidFill>
                        </a:rPr>
                        <a:t>long</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tc>
                  <a:txBody>
                    <a:bodyPr/>
                    <a:lstStyle/>
                    <a:p>
                      <a:pPr algn="l">
                        <a:defRPr sz="1800"/>
                      </a:pPr>
                      <a:r>
                        <a:t>64-bits or 8-bytes</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tc>
                  <a:txBody>
                    <a:bodyPr/>
                    <a:lstStyle/>
                    <a:p>
                      <a:pPr algn="l">
                        <a:defRPr sz="1800"/>
                      </a:pPr>
                      <a:r>
                        <a:t>0l</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extLst>
                  <a:ext uri="{0D108BD9-81ED-4DB2-BD59-A6C34878D82A}">
                    <a16:rowId xmlns:a16="http://schemas.microsoft.com/office/drawing/2014/main" val="10004"/>
                  </a:ext>
                </a:extLst>
              </a:tr>
              <a:tr h="485280">
                <a:tc>
                  <a:txBody>
                    <a:bodyPr/>
                    <a:lstStyle/>
                    <a:p>
                      <a:pPr algn="l">
                        <a:defRPr sz="1800"/>
                      </a:pPr>
                      <a:r>
                        <a:rPr>
                          <a:solidFill>
                            <a:srgbClr val="FF0000"/>
                          </a:solidFill>
                        </a:rPr>
                        <a:t>float</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tc>
                  <a:txBody>
                    <a:bodyPr/>
                    <a:lstStyle/>
                    <a:p>
                      <a:pPr algn="l">
                        <a:defRPr sz="1800"/>
                      </a:pPr>
                      <a:r>
                        <a:t>32-bits or 4-bytes</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tc>
                  <a:txBody>
                    <a:bodyPr/>
                    <a:lstStyle/>
                    <a:p>
                      <a:pPr algn="l">
                        <a:defRPr sz="1800"/>
                      </a:pPr>
                      <a:r>
                        <a:t>0.0f</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extLst>
                  <a:ext uri="{0D108BD9-81ED-4DB2-BD59-A6C34878D82A}">
                    <a16:rowId xmlns:a16="http://schemas.microsoft.com/office/drawing/2014/main" val="10005"/>
                  </a:ext>
                </a:extLst>
              </a:tr>
              <a:tr h="485280">
                <a:tc>
                  <a:txBody>
                    <a:bodyPr/>
                    <a:lstStyle/>
                    <a:p>
                      <a:pPr algn="l">
                        <a:defRPr sz="1800"/>
                      </a:pPr>
                      <a:r>
                        <a:rPr>
                          <a:solidFill>
                            <a:srgbClr val="FF0000"/>
                          </a:solidFill>
                        </a:rPr>
                        <a:t>double </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tc>
                  <a:txBody>
                    <a:bodyPr/>
                    <a:lstStyle/>
                    <a:p>
                      <a:pPr algn="l">
                        <a:defRPr sz="1800"/>
                      </a:pPr>
                      <a:r>
                        <a:t>64-bits or 8-bytes</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tc>
                  <a:txBody>
                    <a:bodyPr/>
                    <a:lstStyle/>
                    <a:p>
                      <a:pPr algn="l">
                        <a:defRPr sz="1800"/>
                      </a:pPr>
                      <a:r>
                        <a:t>0.0</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extLst>
                  <a:ext uri="{0D108BD9-81ED-4DB2-BD59-A6C34878D82A}">
                    <a16:rowId xmlns:a16="http://schemas.microsoft.com/office/drawing/2014/main" val="10006"/>
                  </a:ext>
                </a:extLst>
              </a:tr>
              <a:tr h="485280">
                <a:tc>
                  <a:txBody>
                    <a:bodyPr/>
                    <a:lstStyle/>
                    <a:p>
                      <a:pPr algn="l">
                        <a:defRPr sz="1800"/>
                      </a:pPr>
                      <a:r>
                        <a:rPr>
                          <a:solidFill>
                            <a:srgbClr val="231F20"/>
                          </a:solidFill>
                        </a:rPr>
                        <a:t>char</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tc>
                  <a:txBody>
                    <a:bodyPr/>
                    <a:lstStyle/>
                    <a:p>
                      <a:pPr algn="l">
                        <a:defRPr sz="1800"/>
                      </a:pPr>
                      <a:r>
                        <a:t>16-bits or 2-bytes</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tc>
                  <a:txBody>
                    <a:bodyPr/>
                    <a:lstStyle/>
                    <a:p>
                      <a:pPr algn="l">
                        <a:defRPr sz="1800"/>
                      </a:pPr>
                      <a:r>
                        <a:t>Space</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extLst>
                  <a:ext uri="{0D108BD9-81ED-4DB2-BD59-A6C34878D82A}">
                    <a16:rowId xmlns:a16="http://schemas.microsoft.com/office/drawing/2014/main" val="10007"/>
                  </a:ext>
                </a:extLst>
              </a:tr>
              <a:tr h="485280">
                <a:tc>
                  <a:txBody>
                    <a:bodyPr/>
                    <a:lstStyle/>
                    <a:p>
                      <a:pPr algn="l">
                        <a:defRPr sz="1800"/>
                      </a:pPr>
                      <a:r>
                        <a:rPr>
                          <a:solidFill>
                            <a:srgbClr val="231F20"/>
                          </a:solidFill>
                        </a:rPr>
                        <a:t>boolean</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tc>
                  <a:txBody>
                    <a:bodyPr/>
                    <a:lstStyle/>
                    <a:p>
                      <a:pPr algn="l">
                        <a:defRPr sz="1800"/>
                      </a:pPr>
                      <a:r>
                        <a:t>8-bits or 1-byte</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tc>
                  <a:txBody>
                    <a:bodyPr/>
                    <a:lstStyle/>
                    <a:p>
                      <a:pPr algn="l">
                        <a:defRPr sz="1800"/>
                      </a:pPr>
                      <a:r>
                        <a:t>false</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extLst>
                  <a:ext uri="{0D108BD9-81ED-4DB2-BD59-A6C34878D82A}">
                    <a16:rowId xmlns:a16="http://schemas.microsoft.com/office/drawing/2014/main" val="10008"/>
                  </a:ext>
                </a:extLst>
              </a:tr>
            </a:tbl>
          </a:graphicData>
        </a:graphic>
      </p:graphicFrame>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378"/>
                                        </p:tgtEl>
                                        <p:attrNameLst>
                                          <p:attrName>style.visibility</p:attrName>
                                        </p:attrNameLst>
                                      </p:cBhvr>
                                      <p:to>
                                        <p:strVal val="visible"/>
                                      </p:to>
                                    </p:set>
                                    <p:animEffect transition="in" filter="fade">
                                      <p:cBhvr>
                                        <p:cTn id="7" dur="500"/>
                                        <p:tgtEl>
                                          <p:spTgt spid="37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383"/>
                                        </p:tgtEl>
                                        <p:attrNameLst>
                                          <p:attrName>style.visibility</p:attrName>
                                        </p:attrNameLst>
                                      </p:cBhvr>
                                      <p:to>
                                        <p:strVal val="visible"/>
                                      </p:to>
                                    </p:set>
                                    <p:animEffect transition="in" filter="fade">
                                      <p:cBhvr>
                                        <p:cTn id="12" dur="750"/>
                                        <p:tgtEl>
                                          <p:spTgt spid="38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384"/>
                                        </p:tgtEl>
                                        <p:attrNameLst>
                                          <p:attrName>style.visibility</p:attrName>
                                        </p:attrNameLst>
                                      </p:cBhvr>
                                      <p:to>
                                        <p:strVal val="visible"/>
                                      </p:to>
                                    </p:set>
                                    <p:animEffect transition="in" filter="fade">
                                      <p:cBhvr>
                                        <p:cTn id="17" dur="500"/>
                                        <p:tgtEl>
                                          <p:spTgt spid="3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 grpId="1" animBg="1" advAuto="0"/>
      <p:bldP spid="383" grpId="2" animBg="1" advAuto="0"/>
      <p:bldP spid="384" grpId="3" animBg="1" advAuto="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8" name="Group 55"/>
          <p:cNvGrpSpPr/>
          <p:nvPr/>
        </p:nvGrpSpPr>
        <p:grpSpPr>
          <a:xfrm>
            <a:off x="0" y="0"/>
            <a:ext cx="3518859" cy="833730"/>
            <a:chOff x="0" y="0"/>
            <a:chExt cx="3518858" cy="833729"/>
          </a:xfrm>
        </p:grpSpPr>
        <p:sp>
          <p:nvSpPr>
            <p:cNvPr id="386"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387"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389" name="object 11"/>
          <p:cNvSpPr txBox="1"/>
          <p:nvPr/>
        </p:nvSpPr>
        <p:spPr>
          <a:xfrm>
            <a:off x="427096" y="1117876"/>
            <a:ext cx="12192003" cy="1181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500">
                <a:solidFill>
                  <a:srgbClr val="231F20"/>
                </a:solidFill>
              </a:defRPr>
            </a:pPr>
            <a:r>
              <a:t>Initialization : It is a statement which is written to store the data within a variable using assignment operator(=).</a:t>
            </a:r>
          </a:p>
          <a:p>
            <a:pPr indent="8144">
              <a:tabLst>
                <a:tab pos="76200" algn="l"/>
              </a:tabLst>
              <a:defRPr sz="2500" b="1">
                <a:solidFill>
                  <a:srgbClr val="231F20"/>
                </a:solidFill>
              </a:defRPr>
            </a:pPr>
            <a:r>
              <a:t>syntax : varName = value;</a:t>
            </a:r>
          </a:p>
        </p:txBody>
      </p:sp>
      <p:sp>
        <p:nvSpPr>
          <p:cNvPr id="390" name="object 22"/>
          <p:cNvSpPr txBox="1"/>
          <p:nvPr/>
        </p:nvSpPr>
        <p:spPr>
          <a:xfrm>
            <a:off x="427097" y="26979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Initialization</a:t>
            </a:r>
          </a:p>
        </p:txBody>
      </p:sp>
      <p:grpSp>
        <p:nvGrpSpPr>
          <p:cNvPr id="393" name="Group 2"/>
          <p:cNvGrpSpPr/>
          <p:nvPr/>
        </p:nvGrpSpPr>
        <p:grpSpPr>
          <a:xfrm>
            <a:off x="10351756" y="5908442"/>
            <a:ext cx="1810867" cy="838732"/>
            <a:chOff x="0" y="0"/>
            <a:chExt cx="1810866" cy="838731"/>
          </a:xfrm>
        </p:grpSpPr>
        <p:pic>
          <p:nvPicPr>
            <p:cNvPr id="391" name="Picture 18" descr="Picture 18"/>
            <p:cNvPicPr>
              <a:picLocks noChangeAspect="1"/>
            </p:cNvPicPr>
            <p:nvPr/>
          </p:nvPicPr>
          <p:blipFill>
            <a:blip r:embed="rId2">
              <a:extLst/>
            </a:blip>
            <a:stretch>
              <a:fillRect/>
            </a:stretch>
          </p:blipFill>
          <p:spPr>
            <a:xfrm>
              <a:off x="261807" y="0"/>
              <a:ext cx="1287250" cy="603235"/>
            </a:xfrm>
            <a:prstGeom prst="rect">
              <a:avLst/>
            </a:prstGeom>
            <a:ln w="12700" cap="flat">
              <a:noFill/>
              <a:miter lim="400000"/>
            </a:ln>
            <a:effectLst/>
          </p:spPr>
        </p:pic>
        <p:sp>
          <p:nvSpPr>
            <p:cNvPr id="392"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394" name="object 11"/>
          <p:cNvSpPr txBox="1"/>
          <p:nvPr/>
        </p:nvSpPr>
        <p:spPr>
          <a:xfrm>
            <a:off x="427095" y="3712269"/>
            <a:ext cx="12192003" cy="1181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8144">
              <a:tabLst>
                <a:tab pos="76200" algn="l"/>
              </a:tabLst>
              <a:defRPr sz="2500">
                <a:solidFill>
                  <a:srgbClr val="231F20"/>
                </a:solidFill>
              </a:defRPr>
            </a:pPr>
            <a:endParaRPr/>
          </a:p>
          <a:p>
            <a:pPr marL="81851" indent="-73708">
              <a:buSzPct val="100000"/>
              <a:buChar char="•"/>
              <a:tabLst>
                <a:tab pos="76200" algn="l"/>
              </a:tabLst>
              <a:defRPr sz="2500">
                <a:solidFill>
                  <a:srgbClr val="231F20"/>
                </a:solidFill>
              </a:defRPr>
            </a:pPr>
            <a:r>
              <a:t>Utilization : It is one or group of statements which is written to use the value in the variable to perform the operation.</a:t>
            </a:r>
          </a:p>
        </p:txBody>
      </p:sp>
      <p:grpSp>
        <p:nvGrpSpPr>
          <p:cNvPr id="397" name="Group 13"/>
          <p:cNvGrpSpPr/>
          <p:nvPr/>
        </p:nvGrpSpPr>
        <p:grpSpPr>
          <a:xfrm>
            <a:off x="-1" y="2946387"/>
            <a:ext cx="3518861" cy="833730"/>
            <a:chOff x="0" y="0"/>
            <a:chExt cx="3518859" cy="833729"/>
          </a:xfrm>
        </p:grpSpPr>
        <p:sp>
          <p:nvSpPr>
            <p:cNvPr id="395" name="object 4"/>
            <p:cNvSpPr/>
            <p:nvPr/>
          </p:nvSpPr>
          <p:spPr>
            <a:xfrm>
              <a:off x="0" y="7"/>
              <a:ext cx="3183883"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396" name="object 5"/>
            <p:cNvSpPr/>
            <p:nvPr/>
          </p:nvSpPr>
          <p:spPr>
            <a:xfrm>
              <a:off x="2939097" y="0"/>
              <a:ext cx="579763" cy="83372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398" name="object 22"/>
          <p:cNvSpPr txBox="1"/>
          <p:nvPr/>
        </p:nvSpPr>
        <p:spPr>
          <a:xfrm>
            <a:off x="579497" y="3204036"/>
            <a:ext cx="3523218" cy="495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3200">
                <a:solidFill>
                  <a:srgbClr val="FFFFFF"/>
                </a:solidFill>
              </a:defRPr>
            </a:lvl1pPr>
          </a:lstStyle>
          <a:p>
            <a:r>
              <a:t>Utilization</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388"/>
                                        </p:tgtEl>
                                        <p:attrNameLst>
                                          <p:attrName>style.visibility</p:attrName>
                                        </p:attrNameLst>
                                      </p:cBhvr>
                                      <p:to>
                                        <p:strVal val="visible"/>
                                      </p:to>
                                    </p:set>
                                    <p:animEffect transition="in" filter="fade">
                                      <p:cBhvr>
                                        <p:cTn id="7" dur="500"/>
                                        <p:tgtEl>
                                          <p:spTgt spid="388"/>
                                        </p:tgtEl>
                                      </p:cBhvr>
                                    </p:animEffect>
                                  </p:childTnLst>
                                </p:cTn>
                              </p:par>
                            </p:childTnLst>
                          </p:cTn>
                        </p:par>
                        <p:par>
                          <p:cTn id="8" fill="hold">
                            <p:stCondLst>
                              <p:cond delay="500"/>
                            </p:stCondLst>
                            <p:childTnLst>
                              <p:par>
                                <p:cTn id="9" presetID="10" presetClass="entr" fill="hold" grpId="2" nodeType="afterEffect">
                                  <p:stCondLst>
                                    <p:cond delay="0"/>
                                  </p:stCondLst>
                                  <p:iterate>
                                    <p:tmAbs val="0"/>
                                  </p:iterate>
                                  <p:childTnLst>
                                    <p:set>
                                      <p:cBhvr>
                                        <p:cTn id="10" fill="hold"/>
                                        <p:tgtEl>
                                          <p:spTgt spid="390"/>
                                        </p:tgtEl>
                                        <p:attrNameLst>
                                          <p:attrName>style.visibility</p:attrName>
                                        </p:attrNameLst>
                                      </p:cBhvr>
                                      <p:to>
                                        <p:strVal val="visible"/>
                                      </p:to>
                                    </p:set>
                                    <p:animEffect transition="in" filter="fade">
                                      <p:cBhvr>
                                        <p:cTn id="11" dur="500"/>
                                        <p:tgtEl>
                                          <p:spTgt spid="39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fill="hold" grpId="3" nodeType="clickEffect">
                                  <p:stCondLst>
                                    <p:cond delay="0"/>
                                  </p:stCondLst>
                                  <p:iterate>
                                    <p:tmAbs val="0"/>
                                  </p:iterate>
                                  <p:childTnLst>
                                    <p:set>
                                      <p:cBhvr>
                                        <p:cTn id="15" fill="hold"/>
                                        <p:tgtEl>
                                          <p:spTgt spid="389"/>
                                        </p:tgtEl>
                                        <p:attrNameLst>
                                          <p:attrName>style.visibility</p:attrName>
                                        </p:attrNameLst>
                                      </p:cBhvr>
                                      <p:to>
                                        <p:strVal val="visible"/>
                                      </p:to>
                                    </p:set>
                                    <p:animEffect transition="in" filter="fade">
                                      <p:cBhvr>
                                        <p:cTn id="16" dur="500"/>
                                        <p:tgtEl>
                                          <p:spTgt spid="38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fill="hold" grpId="4" nodeType="clickEffect">
                                  <p:stCondLst>
                                    <p:cond delay="0"/>
                                  </p:stCondLst>
                                  <p:iterate>
                                    <p:tmAbs val="0"/>
                                  </p:iterate>
                                  <p:childTnLst>
                                    <p:set>
                                      <p:cBhvr>
                                        <p:cTn id="20" fill="hold"/>
                                        <p:tgtEl>
                                          <p:spTgt spid="397"/>
                                        </p:tgtEl>
                                        <p:attrNameLst>
                                          <p:attrName>style.visibility</p:attrName>
                                        </p:attrNameLst>
                                      </p:cBhvr>
                                      <p:to>
                                        <p:strVal val="visible"/>
                                      </p:to>
                                    </p:set>
                                    <p:animEffect transition="in" filter="fade">
                                      <p:cBhvr>
                                        <p:cTn id="21" dur="500"/>
                                        <p:tgtEl>
                                          <p:spTgt spid="397"/>
                                        </p:tgtEl>
                                      </p:cBhvr>
                                    </p:animEffect>
                                  </p:childTnLst>
                                </p:cTn>
                              </p:par>
                            </p:childTnLst>
                          </p:cTn>
                        </p:par>
                        <p:par>
                          <p:cTn id="22" fill="hold">
                            <p:stCondLst>
                              <p:cond delay="500"/>
                            </p:stCondLst>
                            <p:childTnLst>
                              <p:par>
                                <p:cTn id="23" presetID="10" presetClass="entr" fill="hold" grpId="5" nodeType="afterEffect">
                                  <p:stCondLst>
                                    <p:cond delay="0"/>
                                  </p:stCondLst>
                                  <p:iterate>
                                    <p:tmAbs val="0"/>
                                  </p:iterate>
                                  <p:childTnLst>
                                    <p:set>
                                      <p:cBhvr>
                                        <p:cTn id="24" fill="hold"/>
                                        <p:tgtEl>
                                          <p:spTgt spid="398"/>
                                        </p:tgtEl>
                                        <p:attrNameLst>
                                          <p:attrName>style.visibility</p:attrName>
                                        </p:attrNameLst>
                                      </p:cBhvr>
                                      <p:to>
                                        <p:strVal val="visible"/>
                                      </p:to>
                                    </p:set>
                                    <p:animEffect transition="in" filter="fade">
                                      <p:cBhvr>
                                        <p:cTn id="25" dur="500"/>
                                        <p:tgtEl>
                                          <p:spTgt spid="39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fill="hold" grpId="6" nodeType="clickEffect">
                                  <p:stCondLst>
                                    <p:cond delay="0"/>
                                  </p:stCondLst>
                                  <p:iterate>
                                    <p:tmAbs val="0"/>
                                  </p:iterate>
                                  <p:childTnLst>
                                    <p:set>
                                      <p:cBhvr>
                                        <p:cTn id="29" fill="hold"/>
                                        <p:tgtEl>
                                          <p:spTgt spid="394"/>
                                        </p:tgtEl>
                                        <p:attrNameLst>
                                          <p:attrName>style.visibility</p:attrName>
                                        </p:attrNameLst>
                                      </p:cBhvr>
                                      <p:to>
                                        <p:strVal val="visible"/>
                                      </p:to>
                                    </p:set>
                                    <p:animEffect transition="in" filter="fade">
                                      <p:cBhvr>
                                        <p:cTn id="30" dur="500"/>
                                        <p:tgtEl>
                                          <p:spTgt spid="3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 grpId="1" animBg="1" advAuto="0"/>
      <p:bldP spid="389" grpId="3" animBg="1" advAuto="0"/>
      <p:bldP spid="390" grpId="2" animBg="1" advAuto="0"/>
      <p:bldP spid="394" grpId="6" animBg="1" advAuto="0"/>
      <p:bldP spid="397" grpId="4" animBg="1" advAuto="0"/>
      <p:bldP spid="398" grpId="5" animBg="1" advAuto="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4" name="Group 23"/>
          <p:cNvGrpSpPr/>
          <p:nvPr/>
        </p:nvGrpSpPr>
        <p:grpSpPr>
          <a:xfrm>
            <a:off x="-1" y="1235"/>
            <a:ext cx="12191590" cy="712721"/>
            <a:chOff x="0" y="0"/>
            <a:chExt cx="12191588" cy="712719"/>
          </a:xfrm>
        </p:grpSpPr>
        <p:sp>
          <p:nvSpPr>
            <p:cNvPr id="400" name="object 2"/>
            <p:cNvSpPr/>
            <p:nvPr/>
          </p:nvSpPr>
          <p:spPr>
            <a:xfrm>
              <a:off x="0" y="0"/>
              <a:ext cx="3067044" cy="712720"/>
            </a:xfrm>
            <a:prstGeom prst="rect">
              <a:avLst/>
            </a:prstGeom>
            <a:solidFill>
              <a:srgbClr val="009EF3"/>
            </a:solidFill>
            <a:ln w="12700" cap="flat">
              <a:noFill/>
              <a:miter lim="400000"/>
            </a:ln>
            <a:effectLst/>
          </p:spPr>
          <p:txBody>
            <a:bodyPr wrap="square" lIns="45719" tIns="45719" rIns="45719" bIns="45719" numCol="1" anchor="t">
              <a:noAutofit/>
            </a:bodyPr>
            <a:lstStyle/>
            <a:p>
              <a:pPr>
                <a:defRPr sz="1100"/>
              </a:pPr>
              <a:endParaRPr/>
            </a:p>
          </p:txBody>
        </p:sp>
        <p:sp>
          <p:nvSpPr>
            <p:cNvPr id="401" name="object 3"/>
            <p:cNvSpPr/>
            <p:nvPr/>
          </p:nvSpPr>
          <p:spPr>
            <a:xfrm>
              <a:off x="9139365" y="0"/>
              <a:ext cx="3052224" cy="712720"/>
            </a:xfrm>
            <a:prstGeom prst="rect">
              <a:avLst/>
            </a:prstGeom>
            <a:solidFill>
              <a:srgbClr val="FF8200"/>
            </a:solidFill>
            <a:ln w="12700" cap="flat">
              <a:noFill/>
              <a:miter lim="400000"/>
            </a:ln>
            <a:effectLst/>
          </p:spPr>
          <p:txBody>
            <a:bodyPr wrap="square" lIns="45719" tIns="45719" rIns="45719" bIns="45719" numCol="1" anchor="t">
              <a:noAutofit/>
            </a:bodyPr>
            <a:lstStyle/>
            <a:p>
              <a:pPr>
                <a:defRPr sz="1100"/>
              </a:pPr>
              <a:endParaRPr/>
            </a:p>
          </p:txBody>
        </p:sp>
        <p:sp>
          <p:nvSpPr>
            <p:cNvPr id="402" name="object 2"/>
            <p:cNvSpPr/>
            <p:nvPr/>
          </p:nvSpPr>
          <p:spPr>
            <a:xfrm>
              <a:off x="3046454" y="0"/>
              <a:ext cx="3067045" cy="712720"/>
            </a:xfrm>
            <a:prstGeom prst="rect">
              <a:avLst/>
            </a:prstGeom>
            <a:solidFill>
              <a:srgbClr val="FFBF00"/>
            </a:solidFill>
            <a:ln w="12700" cap="flat">
              <a:noFill/>
              <a:miter lim="400000"/>
            </a:ln>
            <a:effectLst/>
          </p:spPr>
          <p:txBody>
            <a:bodyPr wrap="square" lIns="45719" tIns="45719" rIns="45719" bIns="45719" numCol="1" anchor="t">
              <a:noAutofit/>
            </a:bodyPr>
            <a:lstStyle/>
            <a:p>
              <a:pPr>
                <a:defRPr sz="1100"/>
              </a:pPr>
              <a:endParaRPr/>
            </a:p>
          </p:txBody>
        </p:sp>
        <p:sp>
          <p:nvSpPr>
            <p:cNvPr id="403" name="object 2"/>
            <p:cNvSpPr/>
            <p:nvPr/>
          </p:nvSpPr>
          <p:spPr>
            <a:xfrm>
              <a:off x="6092909" y="0"/>
              <a:ext cx="3067045" cy="712720"/>
            </a:xfrm>
            <a:prstGeom prst="rect">
              <a:avLst/>
            </a:prstGeom>
            <a:solidFill>
              <a:srgbClr val="FFA100"/>
            </a:solidFill>
            <a:ln w="12700" cap="flat">
              <a:noFill/>
              <a:miter lim="400000"/>
            </a:ln>
            <a:effectLst/>
          </p:spPr>
          <p:txBody>
            <a:bodyPr wrap="square" lIns="45719" tIns="45719" rIns="45719" bIns="45719" numCol="1" anchor="t">
              <a:noAutofit/>
            </a:bodyPr>
            <a:lstStyle/>
            <a:p>
              <a:pPr>
                <a:defRPr sz="1100"/>
              </a:pPr>
              <a:endParaRPr/>
            </a:p>
          </p:txBody>
        </p:sp>
      </p:grpSp>
      <p:sp>
        <p:nvSpPr>
          <p:cNvPr id="405" name="object 4"/>
          <p:cNvSpPr txBox="1"/>
          <p:nvPr/>
        </p:nvSpPr>
        <p:spPr>
          <a:xfrm>
            <a:off x="506033" y="168333"/>
            <a:ext cx="2459891"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000" spc="-6">
                <a:solidFill>
                  <a:srgbClr val="FFFFFF"/>
                </a:solidFill>
              </a:defRPr>
            </a:lvl1pPr>
          </a:lstStyle>
          <a:p>
            <a:r>
              <a:t>Duration : 2hrs </a:t>
            </a:r>
          </a:p>
        </p:txBody>
      </p:sp>
      <p:sp>
        <p:nvSpPr>
          <p:cNvPr id="406" name="object 5"/>
          <p:cNvSpPr txBox="1"/>
          <p:nvPr/>
        </p:nvSpPr>
        <p:spPr>
          <a:xfrm>
            <a:off x="2874323" y="183099"/>
            <a:ext cx="3324781"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317635">
              <a:spcBef>
                <a:spcPts val="400"/>
              </a:spcBef>
              <a:defRPr sz="2000" spc="-6">
                <a:solidFill>
                  <a:srgbClr val="FFFFFF"/>
                </a:solidFill>
              </a:defRPr>
            </a:lvl1pPr>
          </a:lstStyle>
          <a:p>
            <a:r>
              <a:t>Trainer : Mr.Madhu Sundar</a:t>
            </a:r>
          </a:p>
        </p:txBody>
      </p:sp>
      <p:sp>
        <p:nvSpPr>
          <p:cNvPr id="407" name="object 7"/>
          <p:cNvSpPr txBox="1"/>
          <p:nvPr/>
        </p:nvSpPr>
        <p:spPr>
          <a:xfrm>
            <a:off x="9854756" y="159306"/>
            <a:ext cx="1786159"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000" spc="-9">
                <a:solidFill>
                  <a:srgbClr val="FFFFFF"/>
                </a:solidFill>
              </a:defRPr>
            </a:lvl1pPr>
          </a:lstStyle>
          <a:p>
            <a:r>
              <a:t>Chapter 2</a:t>
            </a:r>
          </a:p>
        </p:txBody>
      </p:sp>
      <p:sp>
        <p:nvSpPr>
          <p:cNvPr id="408" name="object 18"/>
          <p:cNvSpPr txBox="1"/>
          <p:nvPr/>
        </p:nvSpPr>
        <p:spPr>
          <a:xfrm>
            <a:off x="1558344" y="2401077"/>
            <a:ext cx="9028092" cy="749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gn="ctr">
              <a:defRPr sz="4800" spc="-3">
                <a:solidFill>
                  <a:srgbClr val="231F20"/>
                </a:solidFill>
              </a:defRPr>
            </a:lvl1pPr>
          </a:lstStyle>
          <a:p>
            <a:r>
              <a:t>Operators</a:t>
            </a:r>
          </a:p>
        </p:txBody>
      </p:sp>
      <p:grpSp>
        <p:nvGrpSpPr>
          <p:cNvPr id="411" name="Group 12"/>
          <p:cNvGrpSpPr/>
          <p:nvPr/>
        </p:nvGrpSpPr>
        <p:grpSpPr>
          <a:xfrm>
            <a:off x="4137398" y="4431265"/>
            <a:ext cx="4121711" cy="3011494"/>
            <a:chOff x="0" y="0"/>
            <a:chExt cx="4121710" cy="3011492"/>
          </a:xfrm>
        </p:grpSpPr>
        <p:pic>
          <p:nvPicPr>
            <p:cNvPr id="409" name="Picture 10" descr="Picture 10"/>
            <p:cNvPicPr>
              <a:picLocks noChangeAspect="1"/>
            </p:cNvPicPr>
            <p:nvPr/>
          </p:nvPicPr>
          <p:blipFill>
            <a:blip r:embed="rId2">
              <a:extLst/>
            </a:blip>
            <a:stretch>
              <a:fillRect/>
            </a:stretch>
          </p:blipFill>
          <p:spPr>
            <a:xfrm>
              <a:off x="67327" y="0"/>
              <a:ext cx="4030383" cy="1965125"/>
            </a:xfrm>
            <a:prstGeom prst="rect">
              <a:avLst/>
            </a:prstGeom>
            <a:ln w="12700" cap="flat">
              <a:noFill/>
              <a:miter lim="400000"/>
            </a:ln>
            <a:effectLst/>
          </p:spPr>
        </p:pic>
        <p:sp>
          <p:nvSpPr>
            <p:cNvPr id="410" name="Rectangle 11"/>
            <p:cNvSpPr txBox="1"/>
            <p:nvPr/>
          </p:nvSpPr>
          <p:spPr>
            <a:xfrm>
              <a:off x="0" y="1720388"/>
              <a:ext cx="4121711" cy="129110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noAutofit/>
            </a:bodyPr>
            <a:lstStyle>
              <a:lvl1pPr algn="ctr">
                <a:defRPr sz="38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412" name="object 5"/>
          <p:cNvSpPr txBox="1"/>
          <p:nvPr/>
        </p:nvSpPr>
        <p:spPr>
          <a:xfrm>
            <a:off x="6158033" y="192124"/>
            <a:ext cx="3324781"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317635">
              <a:spcBef>
                <a:spcPts val="400"/>
              </a:spcBef>
              <a:defRPr sz="2000" spc="-6">
                <a:solidFill>
                  <a:srgbClr val="FFFFFF"/>
                </a:solidFill>
              </a:defRPr>
            </a:lvl1pPr>
          </a:lstStyle>
          <a:p>
            <a:r>
              <a:t>Subject : CORE JAVA</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6" name="Group 55"/>
          <p:cNvGrpSpPr/>
          <p:nvPr/>
        </p:nvGrpSpPr>
        <p:grpSpPr>
          <a:xfrm>
            <a:off x="0" y="0"/>
            <a:ext cx="3518859" cy="833730"/>
            <a:chOff x="0" y="0"/>
            <a:chExt cx="3518858" cy="833729"/>
          </a:xfrm>
        </p:grpSpPr>
        <p:sp>
          <p:nvSpPr>
            <p:cNvPr id="414"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415"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417" name="object 11"/>
          <p:cNvSpPr txBox="1"/>
          <p:nvPr/>
        </p:nvSpPr>
        <p:spPr>
          <a:xfrm>
            <a:off x="436810" y="1204606"/>
            <a:ext cx="10345846" cy="393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 Operator performs operations on operands and produce results.</a:t>
            </a:r>
          </a:p>
        </p:txBody>
      </p:sp>
      <p:sp>
        <p:nvSpPr>
          <p:cNvPr id="418" name="object 22"/>
          <p:cNvSpPr txBox="1"/>
          <p:nvPr/>
        </p:nvSpPr>
        <p:spPr>
          <a:xfrm>
            <a:off x="427097" y="26979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Operators</a:t>
            </a:r>
          </a:p>
        </p:txBody>
      </p:sp>
      <p:grpSp>
        <p:nvGrpSpPr>
          <p:cNvPr id="421" name="Group 2"/>
          <p:cNvGrpSpPr/>
          <p:nvPr/>
        </p:nvGrpSpPr>
        <p:grpSpPr>
          <a:xfrm>
            <a:off x="10351756" y="5908442"/>
            <a:ext cx="1810867" cy="838732"/>
            <a:chOff x="0" y="0"/>
            <a:chExt cx="1810866" cy="838731"/>
          </a:xfrm>
        </p:grpSpPr>
        <p:pic>
          <p:nvPicPr>
            <p:cNvPr id="419" name="Picture 18" descr="Picture 18"/>
            <p:cNvPicPr>
              <a:picLocks noChangeAspect="1"/>
            </p:cNvPicPr>
            <p:nvPr/>
          </p:nvPicPr>
          <p:blipFill>
            <a:blip r:embed="rId2">
              <a:extLst/>
            </a:blip>
            <a:stretch>
              <a:fillRect/>
            </a:stretch>
          </p:blipFill>
          <p:spPr>
            <a:xfrm>
              <a:off x="261807" y="0"/>
              <a:ext cx="1287250" cy="603235"/>
            </a:xfrm>
            <a:prstGeom prst="rect">
              <a:avLst/>
            </a:prstGeom>
            <a:ln w="12700" cap="flat">
              <a:noFill/>
              <a:miter lim="400000"/>
            </a:ln>
            <a:effectLst/>
          </p:spPr>
        </p:pic>
        <p:sp>
          <p:nvSpPr>
            <p:cNvPr id="420"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422" name="object 11"/>
          <p:cNvSpPr txBox="1"/>
          <p:nvPr/>
        </p:nvSpPr>
        <p:spPr>
          <a:xfrm>
            <a:off x="795434" y="1883055"/>
            <a:ext cx="10345846" cy="393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4">
              <a:tabLst>
                <a:tab pos="76200" algn="l"/>
              </a:tabLst>
              <a:defRPr sz="2500" b="1">
                <a:solidFill>
                  <a:srgbClr val="231F20"/>
                </a:solidFill>
              </a:defRPr>
            </a:lvl1pPr>
          </a:lstStyle>
          <a:p>
            <a:r>
              <a:t>Types of operators</a:t>
            </a:r>
          </a:p>
        </p:txBody>
      </p:sp>
      <p:sp>
        <p:nvSpPr>
          <p:cNvPr id="423" name="Rectangle 13"/>
          <p:cNvSpPr txBox="1"/>
          <p:nvPr/>
        </p:nvSpPr>
        <p:spPr>
          <a:xfrm>
            <a:off x="336906" y="5897676"/>
            <a:ext cx="8860448" cy="485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marL="465343" indent="-457200">
              <a:buSzPct val="100000"/>
              <a:buChar char="✓"/>
              <a:tabLst>
                <a:tab pos="76200" algn="l"/>
              </a:tabLst>
              <a:defRPr sz="2500">
                <a:solidFill>
                  <a:srgbClr val="231F20"/>
                </a:solidFill>
              </a:defRPr>
            </a:lvl1pPr>
          </a:lstStyle>
          <a:p>
            <a:r>
              <a:t>Bitwise Operators &amp; | ^</a:t>
            </a:r>
          </a:p>
        </p:txBody>
      </p:sp>
      <p:sp>
        <p:nvSpPr>
          <p:cNvPr id="424" name="Rectangle 14"/>
          <p:cNvSpPr txBox="1"/>
          <p:nvPr/>
        </p:nvSpPr>
        <p:spPr>
          <a:xfrm>
            <a:off x="303727" y="5257929"/>
            <a:ext cx="10264118" cy="485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marL="465343" indent="-457200">
              <a:buSzPct val="100000"/>
              <a:buChar char="✓"/>
              <a:tabLst>
                <a:tab pos="76200" algn="l"/>
              </a:tabLst>
              <a:defRPr sz="2500"/>
            </a:lvl1pPr>
          </a:lstStyle>
          <a:p>
            <a:r>
              <a:t>Logical Operators   &amp;&amp; || ^</a:t>
            </a:r>
          </a:p>
        </p:txBody>
      </p:sp>
      <p:sp>
        <p:nvSpPr>
          <p:cNvPr id="425" name="Rectangle 15"/>
          <p:cNvSpPr txBox="1"/>
          <p:nvPr/>
        </p:nvSpPr>
        <p:spPr>
          <a:xfrm>
            <a:off x="303727" y="3318736"/>
            <a:ext cx="10264118" cy="878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465343" indent="-457200">
              <a:buSzPct val="100000"/>
              <a:buChar char="✓"/>
              <a:tabLst>
                <a:tab pos="76200" algn="l"/>
              </a:tabLst>
              <a:defRPr sz="2500"/>
            </a:pPr>
            <a:r>
              <a:t>Increment and Decrement Operators</a:t>
            </a:r>
          </a:p>
          <a:p>
            <a:pPr indent="8144">
              <a:tabLst>
                <a:tab pos="76200" algn="l"/>
              </a:tabLst>
              <a:defRPr sz="2500"/>
            </a:pPr>
            <a:r>
              <a:t>      ++ --</a:t>
            </a:r>
          </a:p>
        </p:txBody>
      </p:sp>
      <p:sp>
        <p:nvSpPr>
          <p:cNvPr id="426" name="Rectangle 16"/>
          <p:cNvSpPr txBox="1"/>
          <p:nvPr/>
        </p:nvSpPr>
        <p:spPr>
          <a:xfrm>
            <a:off x="336906" y="2409682"/>
            <a:ext cx="10264118" cy="878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465343" indent="-457200">
              <a:buSzPct val="100000"/>
              <a:buChar char="✓"/>
              <a:tabLst>
                <a:tab pos="76200" algn="l"/>
              </a:tabLst>
              <a:defRPr sz="2500"/>
            </a:pPr>
            <a:r>
              <a:t>Arithmetic Operators</a:t>
            </a:r>
          </a:p>
          <a:p>
            <a:pPr indent="8144">
              <a:tabLst>
                <a:tab pos="76200" algn="l"/>
              </a:tabLst>
              <a:defRPr sz="2500"/>
            </a:pPr>
            <a:r>
              <a:t>       + - * / %</a:t>
            </a:r>
          </a:p>
        </p:txBody>
      </p:sp>
      <p:sp>
        <p:nvSpPr>
          <p:cNvPr id="427" name="Rectangle 17"/>
          <p:cNvSpPr txBox="1"/>
          <p:nvPr/>
        </p:nvSpPr>
        <p:spPr>
          <a:xfrm>
            <a:off x="303727" y="4296221"/>
            <a:ext cx="10264118" cy="878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465343" indent="-457200">
              <a:buSzPct val="100000"/>
              <a:buChar char="✓"/>
              <a:tabLst>
                <a:tab pos="76200" algn="l"/>
              </a:tabLst>
              <a:defRPr sz="2500"/>
            </a:pPr>
            <a:r>
              <a:t>Comparison Operators or Relational Operators</a:t>
            </a:r>
          </a:p>
          <a:p>
            <a:pPr indent="8144">
              <a:tabLst>
                <a:tab pos="76200" algn="l"/>
              </a:tabLst>
              <a:defRPr sz="2500"/>
            </a:pPr>
            <a:r>
              <a:t>       &lt; &gt; == != &lt;= &gt;=</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417"/>
                                        </p:tgtEl>
                                        <p:attrNameLst>
                                          <p:attrName>style.visibility</p:attrName>
                                        </p:attrNameLst>
                                      </p:cBhvr>
                                      <p:to>
                                        <p:strVal val="visible"/>
                                      </p:to>
                                    </p:set>
                                    <p:animEffect transition="in" filter="fade">
                                      <p:cBhvr>
                                        <p:cTn id="7" dur="500"/>
                                        <p:tgtEl>
                                          <p:spTgt spid="4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422"/>
                                        </p:tgtEl>
                                        <p:attrNameLst>
                                          <p:attrName>style.visibility</p:attrName>
                                        </p:attrNameLst>
                                      </p:cBhvr>
                                      <p:to>
                                        <p:strVal val="visible"/>
                                      </p:to>
                                    </p:set>
                                    <p:animEffect transition="in" filter="fade">
                                      <p:cBhvr>
                                        <p:cTn id="12" dur="750"/>
                                        <p:tgtEl>
                                          <p:spTgt spid="4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426"/>
                                        </p:tgtEl>
                                        <p:attrNameLst>
                                          <p:attrName>style.visibility</p:attrName>
                                        </p:attrNameLst>
                                      </p:cBhvr>
                                      <p:to>
                                        <p:strVal val="visible"/>
                                      </p:to>
                                    </p:set>
                                    <p:animEffect transition="in" filter="fade">
                                      <p:cBhvr>
                                        <p:cTn id="17" dur="500"/>
                                        <p:tgtEl>
                                          <p:spTgt spid="42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425"/>
                                        </p:tgtEl>
                                        <p:attrNameLst>
                                          <p:attrName>style.visibility</p:attrName>
                                        </p:attrNameLst>
                                      </p:cBhvr>
                                      <p:to>
                                        <p:strVal val="visible"/>
                                      </p:to>
                                    </p:set>
                                    <p:animEffect transition="in" filter="fade">
                                      <p:cBhvr>
                                        <p:cTn id="22" dur="500"/>
                                        <p:tgtEl>
                                          <p:spTgt spid="42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427"/>
                                        </p:tgtEl>
                                        <p:attrNameLst>
                                          <p:attrName>style.visibility</p:attrName>
                                        </p:attrNameLst>
                                      </p:cBhvr>
                                      <p:to>
                                        <p:strVal val="visible"/>
                                      </p:to>
                                    </p:set>
                                    <p:animEffect transition="in" filter="fade">
                                      <p:cBhvr>
                                        <p:cTn id="27" dur="500"/>
                                        <p:tgtEl>
                                          <p:spTgt spid="42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424"/>
                                        </p:tgtEl>
                                        <p:attrNameLst>
                                          <p:attrName>style.visibility</p:attrName>
                                        </p:attrNameLst>
                                      </p:cBhvr>
                                      <p:to>
                                        <p:strVal val="visible"/>
                                      </p:to>
                                    </p:set>
                                    <p:animEffect transition="in" filter="fade">
                                      <p:cBhvr>
                                        <p:cTn id="32" dur="500"/>
                                        <p:tgtEl>
                                          <p:spTgt spid="42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423"/>
                                        </p:tgtEl>
                                        <p:attrNameLst>
                                          <p:attrName>style.visibility</p:attrName>
                                        </p:attrNameLst>
                                      </p:cBhvr>
                                      <p:to>
                                        <p:strVal val="visible"/>
                                      </p:to>
                                    </p:set>
                                    <p:animEffect transition="in" filter="fade">
                                      <p:cBhvr>
                                        <p:cTn id="37" dur="500"/>
                                        <p:tgtEl>
                                          <p:spTgt spid="4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7" grpId="1" animBg="1" advAuto="0"/>
      <p:bldP spid="422" grpId="2" animBg="1" advAuto="0"/>
      <p:bldP spid="423" grpId="7" animBg="1" advAuto="0"/>
      <p:bldP spid="424" grpId="6" animBg="1" advAuto="0"/>
      <p:bldP spid="425" grpId="4" animBg="1" advAuto="0"/>
      <p:bldP spid="426" grpId="3" animBg="1" advAuto="0"/>
      <p:bldP spid="427" grpId="5" animBg="1" advAuto="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1" name="Group 2"/>
          <p:cNvGrpSpPr/>
          <p:nvPr/>
        </p:nvGrpSpPr>
        <p:grpSpPr>
          <a:xfrm>
            <a:off x="10635092" y="5999069"/>
            <a:ext cx="1810867" cy="838732"/>
            <a:chOff x="0" y="0"/>
            <a:chExt cx="1810866" cy="838731"/>
          </a:xfrm>
        </p:grpSpPr>
        <p:pic>
          <p:nvPicPr>
            <p:cNvPr id="429" name="Picture 18" descr="Picture 18"/>
            <p:cNvPicPr>
              <a:picLocks noChangeAspect="1"/>
            </p:cNvPicPr>
            <p:nvPr/>
          </p:nvPicPr>
          <p:blipFill>
            <a:blip r:embed="rId2">
              <a:extLst/>
            </a:blip>
            <a:stretch>
              <a:fillRect/>
            </a:stretch>
          </p:blipFill>
          <p:spPr>
            <a:xfrm>
              <a:off x="261807" y="0"/>
              <a:ext cx="1287250" cy="603235"/>
            </a:xfrm>
            <a:prstGeom prst="rect">
              <a:avLst/>
            </a:prstGeom>
            <a:ln w="12700" cap="flat">
              <a:noFill/>
              <a:miter lim="400000"/>
            </a:ln>
            <a:effectLst/>
          </p:spPr>
        </p:pic>
        <p:sp>
          <p:nvSpPr>
            <p:cNvPr id="430"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graphicFrame>
        <p:nvGraphicFramePr>
          <p:cNvPr id="432" name="Table 1"/>
          <p:cNvGraphicFramePr/>
          <p:nvPr/>
        </p:nvGraphicFramePr>
        <p:xfrm>
          <a:off x="532659" y="237354"/>
          <a:ext cx="10756313" cy="6615882"/>
        </p:xfrm>
        <a:graphic>
          <a:graphicData uri="http://schemas.openxmlformats.org/drawingml/2006/table">
            <a:tbl>
              <a:tblPr>
                <a:tableStyleId>{4C3C2611-4C71-4FC5-86AE-919BDF0F9419}</a:tableStyleId>
              </a:tblPr>
              <a:tblGrid>
                <a:gridCol w="1132696">
                  <a:extLst>
                    <a:ext uri="{9D8B030D-6E8A-4147-A177-3AD203B41FA5}">
                      <a16:colId xmlns:a16="http://schemas.microsoft.com/office/drawing/2014/main" val="20000"/>
                    </a:ext>
                  </a:extLst>
                </a:gridCol>
                <a:gridCol w="4190723">
                  <a:extLst>
                    <a:ext uri="{9D8B030D-6E8A-4147-A177-3AD203B41FA5}">
                      <a16:colId xmlns:a16="http://schemas.microsoft.com/office/drawing/2014/main" val="20001"/>
                    </a:ext>
                  </a:extLst>
                </a:gridCol>
                <a:gridCol w="5420192">
                  <a:extLst>
                    <a:ext uri="{9D8B030D-6E8A-4147-A177-3AD203B41FA5}">
                      <a16:colId xmlns:a16="http://schemas.microsoft.com/office/drawing/2014/main" val="20002"/>
                    </a:ext>
                  </a:extLst>
                </a:gridCol>
              </a:tblGrid>
              <a:tr h="409627">
                <a:tc>
                  <a:txBody>
                    <a:bodyPr/>
                    <a:lstStyle/>
                    <a:p>
                      <a:pPr algn="l">
                        <a:defRPr sz="1800"/>
                      </a:pPr>
                      <a:r>
                        <a:t>Priority</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Operator</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Operation</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0"/>
                  </a:ext>
                </a:extLst>
              </a:tr>
              <a:tr h="409627">
                <a:tc>
                  <a:txBody>
                    <a:bodyPr/>
                    <a:lstStyle/>
                    <a:p>
                      <a:pPr algn="l">
                        <a:defRPr sz="1800"/>
                      </a:pPr>
                      <a:r>
                        <a:t>1</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   []   -&gt;   .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Function call, scope, array/member access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1"/>
                  </a:ext>
                </a:extLst>
              </a:tr>
              <a:tr h="634947">
                <a:tc>
                  <a:txBody>
                    <a:bodyPr/>
                    <a:lstStyle/>
                    <a:p>
                      <a:pPr algn="l">
                        <a:defRPr sz="1800"/>
                      </a:pPr>
                      <a:r>
                        <a:t>2</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   ~   -   +   *   &amp;   </a:t>
                      </a:r>
                      <a:r>
                        <a:rPr u="sng">
                          <a:solidFill>
                            <a:srgbClr val="0563C1"/>
                          </a:solidFill>
                          <a:uFill>
                            <a:solidFill>
                              <a:srgbClr val="0563C1"/>
                            </a:solidFill>
                          </a:uFill>
                          <a:hlinkClick r:id="rId3"/>
                        </a:rPr>
                        <a:t>sizeof</a:t>
                      </a:r>
                      <a:r>
                        <a:t>   </a:t>
                      </a:r>
                      <a:r>
                        <a:rPr u="sng">
                          <a:solidFill>
                            <a:srgbClr val="0563C1"/>
                          </a:solidFill>
                          <a:uFill>
                            <a:solidFill>
                              <a:srgbClr val="0563C1"/>
                            </a:solidFill>
                          </a:uFill>
                          <a:hlinkClick r:id="rId4"/>
                        </a:rPr>
                        <a:t>type cast</a:t>
                      </a:r>
                      <a:r>
                        <a:t>   ++   --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(most) unary operators, </a:t>
                      </a:r>
                      <a:r>
                        <a:rPr u="sng">
                          <a:solidFill>
                            <a:srgbClr val="0563C1"/>
                          </a:solidFill>
                          <a:uFill>
                            <a:solidFill>
                              <a:srgbClr val="0563C1"/>
                            </a:solidFill>
                          </a:uFill>
                          <a:hlinkClick r:id="rId3"/>
                        </a:rPr>
                        <a:t>sizeof</a:t>
                      </a:r>
                      <a:r>
                        <a:t> and </a:t>
                      </a:r>
                      <a:r>
                        <a:rPr u="sng">
                          <a:solidFill>
                            <a:srgbClr val="0563C1"/>
                          </a:solidFill>
                          <a:uFill>
                            <a:solidFill>
                              <a:srgbClr val="0563C1"/>
                            </a:solidFill>
                          </a:uFill>
                          <a:hlinkClick r:id="rId4"/>
                        </a:rPr>
                        <a:t>type casts</a:t>
                      </a:r>
                      <a:r>
                        <a:t> (right to left)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2"/>
                  </a:ext>
                </a:extLst>
              </a:tr>
              <a:tr h="353137">
                <a:tc>
                  <a:txBody>
                    <a:bodyPr/>
                    <a:lstStyle/>
                    <a:p>
                      <a:pPr algn="l">
                        <a:defRPr sz="1800"/>
                      </a:pPr>
                      <a:r>
                        <a:t>3</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   /   % MOD</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Multiplication, division, </a:t>
                      </a:r>
                      <a:r>
                        <a:rPr u="sng">
                          <a:solidFill>
                            <a:srgbClr val="0563C1"/>
                          </a:solidFill>
                          <a:uFill>
                            <a:solidFill>
                              <a:srgbClr val="0563C1"/>
                            </a:solidFill>
                          </a:uFill>
                          <a:hlinkClick r:id="rId5"/>
                        </a:rPr>
                        <a:t>modulo</a:t>
                      </a:r>
                      <a:r>
                        <a:t>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3"/>
                  </a:ext>
                </a:extLst>
              </a:tr>
              <a:tr h="353137">
                <a:tc>
                  <a:txBody>
                    <a:bodyPr/>
                    <a:lstStyle/>
                    <a:p>
                      <a:pPr algn="l">
                        <a:defRPr sz="1800"/>
                      </a:pPr>
                      <a:r>
                        <a:t>4</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Addition and subtraction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4"/>
                  </a:ext>
                </a:extLst>
              </a:tr>
              <a:tr h="353137">
                <a:tc>
                  <a:txBody>
                    <a:bodyPr/>
                    <a:lstStyle/>
                    <a:p>
                      <a:pPr algn="l">
                        <a:defRPr sz="1800"/>
                      </a:pPr>
                      <a:r>
                        <a:t>5</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&lt;&lt;   &gt;&gt;</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Bitwise shift left and right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5"/>
                  </a:ext>
                </a:extLst>
              </a:tr>
              <a:tr h="409627">
                <a:tc>
                  <a:txBody>
                    <a:bodyPr/>
                    <a:lstStyle/>
                    <a:p>
                      <a:pPr algn="l">
                        <a:defRPr sz="1800"/>
                      </a:pPr>
                      <a:r>
                        <a:t>6</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&lt;   &lt;=   &gt;   &gt;=</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Comparisons: less-than and greater-than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6"/>
                  </a:ext>
                </a:extLst>
              </a:tr>
              <a:tr h="353137">
                <a:tc>
                  <a:txBody>
                    <a:bodyPr/>
                    <a:lstStyle/>
                    <a:p>
                      <a:pPr algn="l">
                        <a:defRPr sz="1800"/>
                      </a:pPr>
                      <a:r>
                        <a:t>7</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Comparisons: equal and not equal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7"/>
                  </a:ext>
                </a:extLst>
              </a:tr>
              <a:tr h="353137">
                <a:tc>
                  <a:txBody>
                    <a:bodyPr/>
                    <a:lstStyle/>
                    <a:p>
                      <a:pPr algn="l">
                        <a:defRPr sz="1800"/>
                      </a:pPr>
                      <a:r>
                        <a:t>8</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&amp;</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Bitwise AND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8"/>
                  </a:ext>
                </a:extLst>
              </a:tr>
              <a:tr h="353137">
                <a:tc>
                  <a:txBody>
                    <a:bodyPr/>
                    <a:lstStyle/>
                    <a:p>
                      <a:pPr algn="l">
                        <a:defRPr sz="1800"/>
                      </a:pPr>
                      <a:r>
                        <a:t>9</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Bitwise exclusive OR (XOR)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9"/>
                  </a:ext>
                </a:extLst>
              </a:tr>
              <a:tr h="353137">
                <a:tc>
                  <a:txBody>
                    <a:bodyPr/>
                    <a:lstStyle/>
                    <a:p>
                      <a:pPr algn="l">
                        <a:defRPr sz="1800"/>
                      </a:pPr>
                      <a:r>
                        <a:t>10</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Bitwise inclusive (normal) OR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0"/>
                  </a:ext>
                </a:extLst>
              </a:tr>
              <a:tr h="353137">
                <a:tc>
                  <a:txBody>
                    <a:bodyPr/>
                    <a:lstStyle/>
                    <a:p>
                      <a:pPr algn="l">
                        <a:defRPr sz="1800"/>
                      </a:pPr>
                      <a:r>
                        <a:t>11</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&amp;&amp;</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Logical AND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1"/>
                  </a:ext>
                </a:extLst>
              </a:tr>
              <a:tr h="353137">
                <a:tc>
                  <a:txBody>
                    <a:bodyPr/>
                    <a:lstStyle/>
                    <a:p>
                      <a:pPr algn="l">
                        <a:defRPr sz="1800"/>
                      </a:pPr>
                      <a:r>
                        <a:t>12</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Logical OR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2"/>
                  </a:ext>
                </a:extLst>
              </a:tr>
              <a:tr h="353137">
                <a:tc>
                  <a:txBody>
                    <a:bodyPr/>
                    <a:lstStyle/>
                    <a:p>
                      <a:pPr algn="l">
                        <a:defRPr sz="1800"/>
                      </a:pPr>
                      <a:r>
                        <a:t>13</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Conditional expression (ternary)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3"/>
                  </a:ext>
                </a:extLst>
              </a:tr>
              <a:tr h="634947">
                <a:tc>
                  <a:txBody>
                    <a:bodyPr/>
                    <a:lstStyle/>
                    <a:p>
                      <a:pPr algn="l">
                        <a:defRPr sz="1800"/>
                      </a:pPr>
                      <a:r>
                        <a:t>14</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   +=   -=   *=   /=   %=   &amp;=   |=   ^=   &lt;&lt;=   &gt;&gt;=</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Assignment operators (right to left)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4"/>
                  </a:ext>
                </a:extLst>
              </a:tr>
              <a:tr h="353137">
                <a:tc>
                  <a:txBody>
                    <a:bodyPr/>
                    <a:lstStyle/>
                    <a:p>
                      <a:pPr algn="l">
                        <a:defRPr sz="1800"/>
                      </a:pPr>
                      <a:r>
                        <a:t>15</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rPr u="sng">
                          <a:solidFill>
                            <a:srgbClr val="0563C1"/>
                          </a:solidFill>
                          <a:uFill>
                            <a:solidFill>
                              <a:srgbClr val="0563C1"/>
                            </a:solidFill>
                          </a:uFill>
                          <a:hlinkClick r:id="rId6"/>
                        </a:rPr>
                        <a:t>Comma operator</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5"/>
                  </a:ext>
                </a:extLst>
              </a:tr>
            </a:tbl>
          </a:graphicData>
        </a:graphic>
      </p:graphicFrame>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6" name="Group 55"/>
          <p:cNvGrpSpPr/>
          <p:nvPr/>
        </p:nvGrpSpPr>
        <p:grpSpPr>
          <a:xfrm>
            <a:off x="0" y="0"/>
            <a:ext cx="3518859" cy="833730"/>
            <a:chOff x="0" y="0"/>
            <a:chExt cx="3518858" cy="833729"/>
          </a:xfrm>
        </p:grpSpPr>
        <p:sp>
          <p:nvSpPr>
            <p:cNvPr id="434"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435"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437" name="object 11"/>
          <p:cNvSpPr txBox="1"/>
          <p:nvPr/>
        </p:nvSpPr>
        <p:spPr>
          <a:xfrm>
            <a:off x="427096" y="930873"/>
            <a:ext cx="10345846" cy="393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 Increment operator will increase the value of a variable by one unit;</a:t>
            </a:r>
          </a:p>
        </p:txBody>
      </p:sp>
      <p:sp>
        <p:nvSpPr>
          <p:cNvPr id="438" name="object 22"/>
          <p:cNvSpPr txBox="1"/>
          <p:nvPr/>
        </p:nvSpPr>
        <p:spPr>
          <a:xfrm>
            <a:off x="427097" y="26979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Increment Operator</a:t>
            </a:r>
          </a:p>
        </p:txBody>
      </p:sp>
      <p:grpSp>
        <p:nvGrpSpPr>
          <p:cNvPr id="441" name="Group 2"/>
          <p:cNvGrpSpPr/>
          <p:nvPr/>
        </p:nvGrpSpPr>
        <p:grpSpPr>
          <a:xfrm>
            <a:off x="10351756" y="5908442"/>
            <a:ext cx="1810867" cy="838732"/>
            <a:chOff x="0" y="0"/>
            <a:chExt cx="1810866" cy="838731"/>
          </a:xfrm>
        </p:grpSpPr>
        <p:pic>
          <p:nvPicPr>
            <p:cNvPr id="439" name="Picture 18" descr="Picture 18"/>
            <p:cNvPicPr>
              <a:picLocks noChangeAspect="1"/>
            </p:cNvPicPr>
            <p:nvPr/>
          </p:nvPicPr>
          <p:blipFill>
            <a:blip r:embed="rId2">
              <a:extLst/>
            </a:blip>
            <a:stretch>
              <a:fillRect/>
            </a:stretch>
          </p:blipFill>
          <p:spPr>
            <a:xfrm>
              <a:off x="261807" y="0"/>
              <a:ext cx="1287250" cy="603235"/>
            </a:xfrm>
            <a:prstGeom prst="rect">
              <a:avLst/>
            </a:prstGeom>
            <a:ln w="12700" cap="flat">
              <a:noFill/>
              <a:miter lim="400000"/>
            </a:ln>
            <a:effectLst/>
          </p:spPr>
        </p:pic>
        <p:sp>
          <p:nvSpPr>
            <p:cNvPr id="440"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442" name="object 11"/>
          <p:cNvSpPr txBox="1"/>
          <p:nvPr/>
        </p:nvSpPr>
        <p:spPr>
          <a:xfrm>
            <a:off x="427096" y="1337403"/>
            <a:ext cx="10345846" cy="157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500">
                <a:solidFill>
                  <a:srgbClr val="231F20"/>
                </a:solidFill>
              </a:defRPr>
            </a:pPr>
            <a:r>
              <a:t>Pre-Increment    Post-Increment</a:t>
            </a:r>
          </a:p>
          <a:p>
            <a:pPr indent="8144">
              <a:tabLst>
                <a:tab pos="76200" algn="l"/>
              </a:tabLst>
              <a:defRPr sz="2500">
                <a:solidFill>
                  <a:srgbClr val="231F20"/>
                </a:solidFill>
              </a:defRPr>
            </a:pPr>
            <a:r>
              <a:t>   *increment      *substitute</a:t>
            </a:r>
          </a:p>
          <a:p>
            <a:pPr indent="8144">
              <a:tabLst>
                <a:tab pos="76200" algn="l"/>
              </a:tabLst>
              <a:defRPr sz="2500">
                <a:solidFill>
                  <a:srgbClr val="231F20"/>
                </a:solidFill>
              </a:defRPr>
            </a:pPr>
            <a:r>
              <a:t>   *substitute      *operation</a:t>
            </a:r>
          </a:p>
          <a:p>
            <a:pPr indent="8144">
              <a:tabLst>
                <a:tab pos="76200" algn="l"/>
              </a:tabLst>
              <a:defRPr sz="2500">
                <a:solidFill>
                  <a:srgbClr val="231F20"/>
                </a:solidFill>
              </a:defRPr>
            </a:pPr>
            <a:r>
              <a:t>   *operation       *increment</a:t>
            </a:r>
          </a:p>
        </p:txBody>
      </p:sp>
      <p:sp>
        <p:nvSpPr>
          <p:cNvPr id="443" name="object 11"/>
          <p:cNvSpPr txBox="1"/>
          <p:nvPr/>
        </p:nvSpPr>
        <p:spPr>
          <a:xfrm>
            <a:off x="427096" y="3045548"/>
            <a:ext cx="10345846" cy="787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Both Pre-Increment and Post-Increment Operators will show same results if they are used without any expressions or java statements.</a:t>
            </a:r>
          </a:p>
        </p:txBody>
      </p:sp>
      <p:sp>
        <p:nvSpPr>
          <p:cNvPr id="444" name="object 11"/>
          <p:cNvSpPr txBox="1"/>
          <p:nvPr/>
        </p:nvSpPr>
        <p:spPr>
          <a:xfrm>
            <a:off x="427097" y="3976149"/>
            <a:ext cx="11755133" cy="1181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Whenever the increment Operator is used with a character variable the unicode value of the character will be increased and its corresponding character will be stored in the given variable.</a:t>
            </a:r>
          </a:p>
        </p:txBody>
      </p:sp>
      <p:sp>
        <p:nvSpPr>
          <p:cNvPr id="445" name="object 11"/>
          <p:cNvSpPr txBox="1"/>
          <p:nvPr/>
        </p:nvSpPr>
        <p:spPr>
          <a:xfrm>
            <a:off x="436810" y="5197065"/>
            <a:ext cx="10345846" cy="393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 Boolean variables cant be used with increment operator.</a:t>
            </a:r>
          </a:p>
        </p:txBody>
      </p:sp>
      <p:sp>
        <p:nvSpPr>
          <p:cNvPr id="446" name="object 11"/>
          <p:cNvSpPr txBox="1"/>
          <p:nvPr/>
        </p:nvSpPr>
        <p:spPr>
          <a:xfrm>
            <a:off x="427096" y="5689362"/>
            <a:ext cx="10345846" cy="393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 Values cant be directly used with increment operator</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437"/>
                                        </p:tgtEl>
                                        <p:attrNameLst>
                                          <p:attrName>style.visibility</p:attrName>
                                        </p:attrNameLst>
                                      </p:cBhvr>
                                      <p:to>
                                        <p:strVal val="visible"/>
                                      </p:to>
                                    </p:set>
                                    <p:animEffect transition="in" filter="fade">
                                      <p:cBhvr>
                                        <p:cTn id="7" dur="500"/>
                                        <p:tgtEl>
                                          <p:spTgt spid="4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442"/>
                                        </p:tgtEl>
                                        <p:attrNameLst>
                                          <p:attrName>style.visibility</p:attrName>
                                        </p:attrNameLst>
                                      </p:cBhvr>
                                      <p:to>
                                        <p:strVal val="visible"/>
                                      </p:to>
                                    </p:set>
                                    <p:animEffect transition="in" filter="fade">
                                      <p:cBhvr>
                                        <p:cTn id="12" dur="500"/>
                                        <p:tgtEl>
                                          <p:spTgt spid="44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443"/>
                                        </p:tgtEl>
                                        <p:attrNameLst>
                                          <p:attrName>style.visibility</p:attrName>
                                        </p:attrNameLst>
                                      </p:cBhvr>
                                      <p:to>
                                        <p:strVal val="visible"/>
                                      </p:to>
                                    </p:set>
                                    <p:animEffect transition="in" filter="fade">
                                      <p:cBhvr>
                                        <p:cTn id="17" dur="500"/>
                                        <p:tgtEl>
                                          <p:spTgt spid="44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444"/>
                                        </p:tgtEl>
                                        <p:attrNameLst>
                                          <p:attrName>style.visibility</p:attrName>
                                        </p:attrNameLst>
                                      </p:cBhvr>
                                      <p:to>
                                        <p:strVal val="visible"/>
                                      </p:to>
                                    </p:set>
                                    <p:animEffect transition="in" filter="fade">
                                      <p:cBhvr>
                                        <p:cTn id="22" dur="500"/>
                                        <p:tgtEl>
                                          <p:spTgt spid="44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445"/>
                                        </p:tgtEl>
                                        <p:attrNameLst>
                                          <p:attrName>style.visibility</p:attrName>
                                        </p:attrNameLst>
                                      </p:cBhvr>
                                      <p:to>
                                        <p:strVal val="visible"/>
                                      </p:to>
                                    </p:set>
                                    <p:animEffect transition="in" filter="fade">
                                      <p:cBhvr>
                                        <p:cTn id="27" dur="500"/>
                                        <p:tgtEl>
                                          <p:spTgt spid="44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446"/>
                                        </p:tgtEl>
                                        <p:attrNameLst>
                                          <p:attrName>style.visibility</p:attrName>
                                        </p:attrNameLst>
                                      </p:cBhvr>
                                      <p:to>
                                        <p:strVal val="visible"/>
                                      </p:to>
                                    </p:set>
                                    <p:animEffect transition="in" filter="fade">
                                      <p:cBhvr>
                                        <p:cTn id="32" dur="500"/>
                                        <p:tgtEl>
                                          <p:spTgt spid="4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7" grpId="1" animBg="1" advAuto="0"/>
      <p:bldP spid="442" grpId="2" animBg="1" advAuto="0"/>
      <p:bldP spid="443" grpId="3" animBg="1" advAuto="0"/>
      <p:bldP spid="444" grpId="4" animBg="1" advAuto="0"/>
      <p:bldP spid="445" grpId="5" animBg="1" advAuto="0"/>
      <p:bldP spid="446" grpId="6" animBg="1" advAuto="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0" name="Group 55"/>
          <p:cNvGrpSpPr/>
          <p:nvPr/>
        </p:nvGrpSpPr>
        <p:grpSpPr>
          <a:xfrm>
            <a:off x="0" y="0"/>
            <a:ext cx="3518859" cy="833730"/>
            <a:chOff x="0" y="0"/>
            <a:chExt cx="3518858" cy="833729"/>
          </a:xfrm>
        </p:grpSpPr>
        <p:sp>
          <p:nvSpPr>
            <p:cNvPr id="448"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449"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451" name="object 11"/>
          <p:cNvSpPr txBox="1"/>
          <p:nvPr/>
        </p:nvSpPr>
        <p:spPr>
          <a:xfrm>
            <a:off x="427097" y="930873"/>
            <a:ext cx="11337806" cy="393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 Comparison operators will compare given 2 values and returns a Boolean result</a:t>
            </a:r>
          </a:p>
        </p:txBody>
      </p:sp>
      <p:sp>
        <p:nvSpPr>
          <p:cNvPr id="452" name="object 22"/>
          <p:cNvSpPr txBox="1"/>
          <p:nvPr/>
        </p:nvSpPr>
        <p:spPr>
          <a:xfrm>
            <a:off x="427097" y="269798"/>
            <a:ext cx="3523218" cy="368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400" spc="-6">
                <a:solidFill>
                  <a:srgbClr val="FFFFFF"/>
                </a:solidFill>
              </a:defRPr>
            </a:lvl1pPr>
          </a:lstStyle>
          <a:p>
            <a:r>
              <a:t>Comparison Operators</a:t>
            </a:r>
          </a:p>
        </p:txBody>
      </p:sp>
      <p:grpSp>
        <p:nvGrpSpPr>
          <p:cNvPr id="455" name="Group 2"/>
          <p:cNvGrpSpPr/>
          <p:nvPr/>
        </p:nvGrpSpPr>
        <p:grpSpPr>
          <a:xfrm>
            <a:off x="10351756" y="5908442"/>
            <a:ext cx="1810867" cy="838732"/>
            <a:chOff x="0" y="0"/>
            <a:chExt cx="1810866" cy="838731"/>
          </a:xfrm>
        </p:grpSpPr>
        <p:pic>
          <p:nvPicPr>
            <p:cNvPr id="453" name="Picture 18" descr="Picture 18"/>
            <p:cNvPicPr>
              <a:picLocks noChangeAspect="1"/>
            </p:cNvPicPr>
            <p:nvPr/>
          </p:nvPicPr>
          <p:blipFill>
            <a:blip r:embed="rId2">
              <a:extLst/>
            </a:blip>
            <a:stretch>
              <a:fillRect/>
            </a:stretch>
          </p:blipFill>
          <p:spPr>
            <a:xfrm>
              <a:off x="261807" y="0"/>
              <a:ext cx="1287250" cy="603235"/>
            </a:xfrm>
            <a:prstGeom prst="rect">
              <a:avLst/>
            </a:prstGeom>
            <a:ln w="12700" cap="flat">
              <a:noFill/>
              <a:miter lim="400000"/>
            </a:ln>
            <a:effectLst/>
          </p:spPr>
        </p:pic>
        <p:sp>
          <p:nvSpPr>
            <p:cNvPr id="454"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456" name="object 11"/>
          <p:cNvSpPr txBox="1"/>
          <p:nvPr/>
        </p:nvSpPr>
        <p:spPr>
          <a:xfrm>
            <a:off x="427096" y="3045548"/>
            <a:ext cx="10345846" cy="787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500">
                <a:solidFill>
                  <a:srgbClr val="231F20"/>
                </a:solidFill>
              </a:defRPr>
            </a:pPr>
            <a:r>
              <a:t> Logical operators are used to combine multiple Boolean conditions as ONE </a:t>
            </a:r>
          </a:p>
          <a:p>
            <a:pPr indent="8144">
              <a:tabLst>
                <a:tab pos="76200" algn="l"/>
              </a:tabLst>
              <a:defRPr sz="2500">
                <a:solidFill>
                  <a:srgbClr val="231F20"/>
                </a:solidFill>
              </a:defRPr>
            </a:pPr>
            <a:r>
              <a:t>   single condition.</a:t>
            </a:r>
          </a:p>
        </p:txBody>
      </p:sp>
      <p:sp>
        <p:nvSpPr>
          <p:cNvPr id="457" name="object 11"/>
          <p:cNvSpPr txBox="1"/>
          <p:nvPr/>
        </p:nvSpPr>
        <p:spPr>
          <a:xfrm>
            <a:off x="427097" y="3976149"/>
            <a:ext cx="11755133" cy="393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Logical operators will always return a Boolean result</a:t>
            </a:r>
          </a:p>
        </p:txBody>
      </p:sp>
      <p:sp>
        <p:nvSpPr>
          <p:cNvPr id="458" name="object 11"/>
          <p:cNvSpPr txBox="1"/>
          <p:nvPr/>
        </p:nvSpPr>
        <p:spPr>
          <a:xfrm>
            <a:off x="427096" y="4646518"/>
            <a:ext cx="10345846" cy="393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Different types of logical operators are</a:t>
            </a:r>
          </a:p>
        </p:txBody>
      </p:sp>
      <p:sp>
        <p:nvSpPr>
          <p:cNvPr id="459" name="object 11"/>
          <p:cNvSpPr txBox="1"/>
          <p:nvPr/>
        </p:nvSpPr>
        <p:spPr>
          <a:xfrm>
            <a:off x="427096" y="5264293"/>
            <a:ext cx="10345846" cy="1181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500">
                <a:solidFill>
                  <a:srgbClr val="231F20"/>
                </a:solidFill>
              </a:defRPr>
            </a:pPr>
            <a:r>
              <a:t> Logical AND (&amp;&amp;)</a:t>
            </a:r>
          </a:p>
          <a:p>
            <a:pPr marL="81851" indent="-73708">
              <a:buSzPct val="100000"/>
              <a:buChar char="•"/>
              <a:tabLst>
                <a:tab pos="76200" algn="l"/>
              </a:tabLst>
              <a:defRPr sz="2500">
                <a:solidFill>
                  <a:srgbClr val="231F20"/>
                </a:solidFill>
              </a:defRPr>
            </a:pPr>
            <a:r>
              <a:t> Logical OR(||)</a:t>
            </a:r>
          </a:p>
          <a:p>
            <a:pPr marL="81851" indent="-73708">
              <a:buSzPct val="100000"/>
              <a:buChar char="•"/>
              <a:tabLst>
                <a:tab pos="76200" algn="l"/>
              </a:tabLst>
              <a:defRPr sz="2500">
                <a:solidFill>
                  <a:srgbClr val="231F20"/>
                </a:solidFill>
              </a:defRPr>
            </a:pPr>
            <a:r>
              <a:t> Logical XOR(^)</a:t>
            </a:r>
          </a:p>
        </p:txBody>
      </p:sp>
      <p:grpSp>
        <p:nvGrpSpPr>
          <p:cNvPr id="462" name="Group 15"/>
          <p:cNvGrpSpPr/>
          <p:nvPr/>
        </p:nvGrpSpPr>
        <p:grpSpPr>
          <a:xfrm>
            <a:off x="-1" y="1787502"/>
            <a:ext cx="3518861" cy="833731"/>
            <a:chOff x="0" y="0"/>
            <a:chExt cx="3518859" cy="833729"/>
          </a:xfrm>
        </p:grpSpPr>
        <p:sp>
          <p:nvSpPr>
            <p:cNvPr id="460" name="object 4"/>
            <p:cNvSpPr/>
            <p:nvPr/>
          </p:nvSpPr>
          <p:spPr>
            <a:xfrm>
              <a:off x="0" y="7"/>
              <a:ext cx="3183883" cy="833723"/>
            </a:xfrm>
            <a:prstGeom prst="rect">
              <a:avLst/>
            </a:pr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sp>
          <p:nvSpPr>
            <p:cNvPr id="461" name="object 5"/>
            <p:cNvSpPr/>
            <p:nvPr/>
          </p:nvSpPr>
          <p:spPr>
            <a:xfrm>
              <a:off x="2939097" y="0"/>
              <a:ext cx="579763" cy="83372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grpSp>
      <p:sp>
        <p:nvSpPr>
          <p:cNvPr id="463" name="object 22"/>
          <p:cNvSpPr txBox="1"/>
          <p:nvPr/>
        </p:nvSpPr>
        <p:spPr>
          <a:xfrm>
            <a:off x="427097" y="2057302"/>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Logical Operators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451"/>
                                        </p:tgtEl>
                                        <p:attrNameLst>
                                          <p:attrName>style.visibility</p:attrName>
                                        </p:attrNameLst>
                                      </p:cBhvr>
                                      <p:to>
                                        <p:strVal val="visible"/>
                                      </p:to>
                                    </p:set>
                                    <p:animEffect transition="in" filter="fade">
                                      <p:cBhvr>
                                        <p:cTn id="7" dur="500"/>
                                        <p:tgtEl>
                                          <p:spTgt spid="45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462"/>
                                        </p:tgtEl>
                                        <p:attrNameLst>
                                          <p:attrName>style.visibility</p:attrName>
                                        </p:attrNameLst>
                                      </p:cBhvr>
                                      <p:to>
                                        <p:strVal val="visible"/>
                                      </p:to>
                                    </p:set>
                                    <p:animEffect transition="in" filter="fade">
                                      <p:cBhvr>
                                        <p:cTn id="12" dur="500"/>
                                        <p:tgtEl>
                                          <p:spTgt spid="462"/>
                                        </p:tgtEl>
                                      </p:cBhvr>
                                    </p:animEffect>
                                  </p:childTnLst>
                                </p:cTn>
                              </p:par>
                            </p:childTnLst>
                          </p:cTn>
                        </p:par>
                        <p:par>
                          <p:cTn id="13" fill="hold">
                            <p:stCondLst>
                              <p:cond delay="500"/>
                            </p:stCondLst>
                            <p:childTnLst>
                              <p:par>
                                <p:cTn id="14" presetID="10" presetClass="entr" fill="hold" grpId="3" nodeType="afterEffect">
                                  <p:stCondLst>
                                    <p:cond delay="0"/>
                                  </p:stCondLst>
                                  <p:iterate>
                                    <p:tmAbs val="0"/>
                                  </p:iterate>
                                  <p:childTnLst>
                                    <p:set>
                                      <p:cBhvr>
                                        <p:cTn id="15" fill="hold"/>
                                        <p:tgtEl>
                                          <p:spTgt spid="463"/>
                                        </p:tgtEl>
                                        <p:attrNameLst>
                                          <p:attrName>style.visibility</p:attrName>
                                        </p:attrNameLst>
                                      </p:cBhvr>
                                      <p:to>
                                        <p:strVal val="visible"/>
                                      </p:to>
                                    </p:set>
                                    <p:animEffect transition="in" filter="fade">
                                      <p:cBhvr>
                                        <p:cTn id="16" dur="500"/>
                                        <p:tgtEl>
                                          <p:spTgt spid="46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fill="hold" grpId="4" nodeType="clickEffect">
                                  <p:stCondLst>
                                    <p:cond delay="0"/>
                                  </p:stCondLst>
                                  <p:iterate>
                                    <p:tmAbs val="0"/>
                                  </p:iterate>
                                  <p:childTnLst>
                                    <p:set>
                                      <p:cBhvr>
                                        <p:cTn id="20" fill="hold"/>
                                        <p:tgtEl>
                                          <p:spTgt spid="456"/>
                                        </p:tgtEl>
                                        <p:attrNameLst>
                                          <p:attrName>style.visibility</p:attrName>
                                        </p:attrNameLst>
                                      </p:cBhvr>
                                      <p:to>
                                        <p:strVal val="visible"/>
                                      </p:to>
                                    </p:set>
                                    <p:animEffect transition="in" filter="fade">
                                      <p:cBhvr>
                                        <p:cTn id="21" dur="500"/>
                                        <p:tgtEl>
                                          <p:spTgt spid="45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fill="hold" grpId="5" nodeType="clickEffect">
                                  <p:stCondLst>
                                    <p:cond delay="0"/>
                                  </p:stCondLst>
                                  <p:iterate>
                                    <p:tmAbs val="0"/>
                                  </p:iterate>
                                  <p:childTnLst>
                                    <p:set>
                                      <p:cBhvr>
                                        <p:cTn id="25" fill="hold"/>
                                        <p:tgtEl>
                                          <p:spTgt spid="457"/>
                                        </p:tgtEl>
                                        <p:attrNameLst>
                                          <p:attrName>style.visibility</p:attrName>
                                        </p:attrNameLst>
                                      </p:cBhvr>
                                      <p:to>
                                        <p:strVal val="visible"/>
                                      </p:to>
                                    </p:set>
                                    <p:animEffect transition="in" filter="fade">
                                      <p:cBhvr>
                                        <p:cTn id="26" dur="500"/>
                                        <p:tgtEl>
                                          <p:spTgt spid="45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fill="hold" grpId="6" nodeType="clickEffect">
                                  <p:stCondLst>
                                    <p:cond delay="0"/>
                                  </p:stCondLst>
                                  <p:iterate>
                                    <p:tmAbs val="0"/>
                                  </p:iterate>
                                  <p:childTnLst>
                                    <p:set>
                                      <p:cBhvr>
                                        <p:cTn id="30" fill="hold"/>
                                        <p:tgtEl>
                                          <p:spTgt spid="458"/>
                                        </p:tgtEl>
                                        <p:attrNameLst>
                                          <p:attrName>style.visibility</p:attrName>
                                        </p:attrNameLst>
                                      </p:cBhvr>
                                      <p:to>
                                        <p:strVal val="visible"/>
                                      </p:to>
                                    </p:set>
                                    <p:animEffect transition="in" filter="fade">
                                      <p:cBhvr>
                                        <p:cTn id="31" dur="500"/>
                                        <p:tgtEl>
                                          <p:spTgt spid="45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fill="hold" grpId="7" nodeType="clickEffect">
                                  <p:stCondLst>
                                    <p:cond delay="0"/>
                                  </p:stCondLst>
                                  <p:iterate>
                                    <p:tmAbs val="0"/>
                                  </p:iterate>
                                  <p:childTnLst>
                                    <p:set>
                                      <p:cBhvr>
                                        <p:cTn id="35" fill="hold"/>
                                        <p:tgtEl>
                                          <p:spTgt spid="459"/>
                                        </p:tgtEl>
                                        <p:attrNameLst>
                                          <p:attrName>style.visibility</p:attrName>
                                        </p:attrNameLst>
                                      </p:cBhvr>
                                      <p:to>
                                        <p:strVal val="visible"/>
                                      </p:to>
                                    </p:set>
                                    <p:animEffect transition="in" filter="fade">
                                      <p:cBhvr>
                                        <p:cTn id="36" dur="500"/>
                                        <p:tgtEl>
                                          <p:spTgt spid="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 grpId="1" animBg="1" advAuto="0"/>
      <p:bldP spid="456" grpId="4" animBg="1" advAuto="0"/>
      <p:bldP spid="457" grpId="5" animBg="1" advAuto="0"/>
      <p:bldP spid="458" grpId="6" animBg="1" advAuto="0"/>
      <p:bldP spid="459" grpId="7" animBg="1" advAuto="0"/>
      <p:bldP spid="462" grpId="2" animBg="1" advAuto="0"/>
      <p:bldP spid="463" grpId="3" animBg="1" advAuto="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7" name="Group 55"/>
          <p:cNvGrpSpPr/>
          <p:nvPr/>
        </p:nvGrpSpPr>
        <p:grpSpPr>
          <a:xfrm>
            <a:off x="0" y="0"/>
            <a:ext cx="3518859" cy="833730"/>
            <a:chOff x="0" y="0"/>
            <a:chExt cx="3518858" cy="833729"/>
          </a:xfrm>
        </p:grpSpPr>
        <p:sp>
          <p:nvSpPr>
            <p:cNvPr id="465" name="object 4"/>
            <p:cNvSpPr/>
            <p:nvPr/>
          </p:nvSpPr>
          <p:spPr>
            <a:xfrm>
              <a:off x="-1" y="7"/>
              <a:ext cx="3183884" cy="833723"/>
            </a:xfrm>
            <a:prstGeom prst="rect">
              <a:avLst/>
            </a:pr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sp>
          <p:nvSpPr>
            <p:cNvPr id="466"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grpSp>
      <p:sp>
        <p:nvSpPr>
          <p:cNvPr id="468" name="object 11"/>
          <p:cNvSpPr txBox="1"/>
          <p:nvPr/>
        </p:nvSpPr>
        <p:spPr>
          <a:xfrm>
            <a:off x="427097" y="930874"/>
            <a:ext cx="11337806" cy="838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500"/>
            </a:pPr>
            <a:r>
              <a:t> </a:t>
            </a:r>
            <a:r>
              <a:rPr sz="2800" spc="-6"/>
              <a:t>Logical AND &amp;&amp;</a:t>
            </a:r>
            <a:r>
              <a:rPr sz="2800"/>
              <a:t> </a:t>
            </a:r>
            <a:r>
              <a:rPr>
                <a:solidFill>
                  <a:srgbClr val="231F20"/>
                </a:solidFill>
              </a:rPr>
              <a:t>operators will return TRUE if and only if the result of both the   </a:t>
            </a:r>
          </a:p>
          <a:p>
            <a:pPr indent="8144">
              <a:tabLst>
                <a:tab pos="76200" algn="l"/>
              </a:tabLst>
              <a:defRPr sz="2500">
                <a:solidFill>
                  <a:srgbClr val="231F20"/>
                </a:solidFill>
              </a:defRPr>
            </a:pPr>
            <a:r>
              <a:t>   Boolean condition’s result is TRUE and in all other cases it returns FALSE</a:t>
            </a:r>
          </a:p>
        </p:txBody>
      </p:sp>
      <p:sp>
        <p:nvSpPr>
          <p:cNvPr id="469" name="object 22"/>
          <p:cNvSpPr txBox="1"/>
          <p:nvPr/>
        </p:nvSpPr>
        <p:spPr>
          <a:xfrm>
            <a:off x="427097" y="269798"/>
            <a:ext cx="3523218" cy="368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400" spc="-6">
                <a:solidFill>
                  <a:srgbClr val="FFFFFF"/>
                </a:solidFill>
              </a:defRPr>
            </a:lvl1pPr>
          </a:lstStyle>
          <a:p>
            <a:r>
              <a:t>Logical AND &amp;&amp;</a:t>
            </a:r>
          </a:p>
        </p:txBody>
      </p:sp>
      <p:grpSp>
        <p:nvGrpSpPr>
          <p:cNvPr id="472" name="Group 2"/>
          <p:cNvGrpSpPr/>
          <p:nvPr/>
        </p:nvGrpSpPr>
        <p:grpSpPr>
          <a:xfrm>
            <a:off x="10351756" y="5908442"/>
            <a:ext cx="1810867" cy="838732"/>
            <a:chOff x="0" y="0"/>
            <a:chExt cx="1810866" cy="838731"/>
          </a:xfrm>
        </p:grpSpPr>
        <p:pic>
          <p:nvPicPr>
            <p:cNvPr id="470" name="Picture 18" descr="Picture 18"/>
            <p:cNvPicPr>
              <a:picLocks noChangeAspect="1"/>
            </p:cNvPicPr>
            <p:nvPr/>
          </p:nvPicPr>
          <p:blipFill>
            <a:blip r:embed="rId2">
              <a:extLst/>
            </a:blip>
            <a:stretch>
              <a:fillRect/>
            </a:stretch>
          </p:blipFill>
          <p:spPr>
            <a:xfrm>
              <a:off x="261807" y="0"/>
              <a:ext cx="1287250" cy="603235"/>
            </a:xfrm>
            <a:prstGeom prst="rect">
              <a:avLst/>
            </a:prstGeom>
            <a:ln w="12700" cap="flat">
              <a:noFill/>
              <a:miter lim="400000"/>
            </a:ln>
            <a:effectLst/>
          </p:spPr>
        </p:pic>
        <p:sp>
          <p:nvSpPr>
            <p:cNvPr id="471"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473" name="object 11"/>
          <p:cNvSpPr txBox="1"/>
          <p:nvPr/>
        </p:nvSpPr>
        <p:spPr>
          <a:xfrm>
            <a:off x="427096" y="1933898"/>
            <a:ext cx="10345846" cy="393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 TRUTH table for LOGICAL AND (&amp;&amp;)</a:t>
            </a:r>
          </a:p>
        </p:txBody>
      </p:sp>
      <p:graphicFrame>
        <p:nvGraphicFramePr>
          <p:cNvPr id="474" name="Table 3"/>
          <p:cNvGraphicFramePr/>
          <p:nvPr/>
        </p:nvGraphicFramePr>
        <p:xfrm>
          <a:off x="764660" y="2565513"/>
          <a:ext cx="4683103" cy="3191342"/>
        </p:xfrm>
        <a:graphic>
          <a:graphicData uri="http://schemas.openxmlformats.org/drawingml/2006/table">
            <a:tbl>
              <a:tblPr firstRow="1" bandRow="1">
                <a:tableStyleId>{4C3C2611-4C71-4FC5-86AE-919BDF0F9419}</a:tableStyleId>
              </a:tblPr>
              <a:tblGrid>
                <a:gridCol w="1561034">
                  <a:extLst>
                    <a:ext uri="{9D8B030D-6E8A-4147-A177-3AD203B41FA5}">
                      <a16:colId xmlns:a16="http://schemas.microsoft.com/office/drawing/2014/main" val="20000"/>
                    </a:ext>
                  </a:extLst>
                </a:gridCol>
                <a:gridCol w="1561034">
                  <a:extLst>
                    <a:ext uri="{9D8B030D-6E8A-4147-A177-3AD203B41FA5}">
                      <a16:colId xmlns:a16="http://schemas.microsoft.com/office/drawing/2014/main" val="20001"/>
                    </a:ext>
                  </a:extLst>
                </a:gridCol>
                <a:gridCol w="1561034">
                  <a:extLst>
                    <a:ext uri="{9D8B030D-6E8A-4147-A177-3AD203B41FA5}">
                      <a16:colId xmlns:a16="http://schemas.microsoft.com/office/drawing/2014/main" val="20002"/>
                    </a:ext>
                  </a:extLst>
                </a:gridCol>
              </a:tblGrid>
              <a:tr h="638268">
                <a:tc>
                  <a:txBody>
                    <a:bodyPr/>
                    <a:lstStyle/>
                    <a:p>
                      <a:pPr algn="ctr">
                        <a:defRPr sz="1800" b="0"/>
                      </a:pPr>
                      <a:r>
                        <a:rPr b="1"/>
                        <a:t>CONDITION
1</a:t>
                      </a:r>
                    </a:p>
                  </a:txBody>
                  <a:tcPr marL="45720" marR="45720" horzOverflow="overflow"/>
                </a:tc>
                <a:tc>
                  <a:txBody>
                    <a:bodyPr/>
                    <a:lstStyle/>
                    <a:p>
                      <a:pPr algn="ctr">
                        <a:defRPr sz="1800"/>
                      </a:pPr>
                      <a:r>
                        <a:t>CONDITION</a:t>
                      </a:r>
                    </a:p>
                    <a:p>
                      <a:pPr algn="ctr">
                        <a:defRPr sz="1800"/>
                      </a:pPr>
                      <a:r>
                        <a:t>2</a:t>
                      </a:r>
                    </a:p>
                  </a:txBody>
                  <a:tcPr marL="45720" marR="45720" horzOverflow="overflow"/>
                </a:tc>
                <a:tc>
                  <a:txBody>
                    <a:bodyPr/>
                    <a:lstStyle/>
                    <a:p>
                      <a:pPr algn="ctr">
                        <a:defRPr sz="1800"/>
                      </a:pPr>
                      <a:r>
                        <a:t>RESULT</a:t>
                      </a:r>
                    </a:p>
                    <a:p>
                      <a:pPr algn="ctr">
                        <a:defRPr sz="1800"/>
                      </a:pPr>
                      <a:r>
                        <a:t>         </a:t>
                      </a:r>
                    </a:p>
                  </a:txBody>
                  <a:tcPr marL="45720" marR="45720" horzOverflow="overflow"/>
                </a:tc>
                <a:extLst>
                  <a:ext uri="{0D108BD9-81ED-4DB2-BD59-A6C34878D82A}">
                    <a16:rowId xmlns:a16="http://schemas.microsoft.com/office/drawing/2014/main" val="10000"/>
                  </a:ext>
                </a:extLst>
              </a:tr>
              <a:tr h="638268">
                <a:tc>
                  <a:txBody>
                    <a:bodyPr/>
                    <a:lstStyle/>
                    <a:p>
                      <a:pPr algn="ctr">
                        <a:defRPr sz="1800"/>
                      </a:pPr>
                      <a:r>
                        <a:rPr sz="2400"/>
                        <a:t>TRUE</a:t>
                      </a:r>
                    </a:p>
                  </a:txBody>
                  <a:tcPr marL="45720" marR="45720" horzOverflow="overflow"/>
                </a:tc>
                <a:tc>
                  <a:txBody>
                    <a:bodyPr/>
                    <a:lstStyle/>
                    <a:p>
                      <a:pPr algn="ctr">
                        <a:defRPr sz="1800"/>
                      </a:pPr>
                      <a:r>
                        <a:rPr sz="2400"/>
                        <a:t>TRUE</a:t>
                      </a:r>
                    </a:p>
                  </a:txBody>
                  <a:tcPr marL="45720" marR="45720" horzOverflow="overflow"/>
                </a:tc>
                <a:tc>
                  <a:txBody>
                    <a:bodyPr/>
                    <a:lstStyle/>
                    <a:p>
                      <a:pPr algn="ctr">
                        <a:defRPr sz="1800"/>
                      </a:pPr>
                      <a:r>
                        <a:rPr sz="2400"/>
                        <a:t>TRUE</a:t>
                      </a:r>
                    </a:p>
                  </a:txBody>
                  <a:tcPr marL="45720" marR="45720" horzOverflow="overflow"/>
                </a:tc>
                <a:extLst>
                  <a:ext uri="{0D108BD9-81ED-4DB2-BD59-A6C34878D82A}">
                    <a16:rowId xmlns:a16="http://schemas.microsoft.com/office/drawing/2014/main" val="10001"/>
                  </a:ext>
                </a:extLst>
              </a:tr>
              <a:tr h="638268">
                <a:tc>
                  <a:txBody>
                    <a:bodyPr/>
                    <a:lstStyle/>
                    <a:p>
                      <a:pPr algn="ctr">
                        <a:defRPr sz="1800"/>
                      </a:pPr>
                      <a:r>
                        <a:rPr sz="2400"/>
                        <a:t>TRUE</a:t>
                      </a:r>
                    </a:p>
                  </a:txBody>
                  <a:tcPr marL="45720" marR="45720" horzOverflow="overflow"/>
                </a:tc>
                <a:tc>
                  <a:txBody>
                    <a:bodyPr/>
                    <a:lstStyle/>
                    <a:p>
                      <a:pPr algn="ctr">
                        <a:defRPr sz="1800"/>
                      </a:pPr>
                      <a:r>
                        <a:rPr sz="2400"/>
                        <a:t>FALSE</a:t>
                      </a:r>
                    </a:p>
                  </a:txBody>
                  <a:tcPr marL="45720" marR="45720" horzOverflow="overflow"/>
                </a:tc>
                <a:tc>
                  <a:txBody>
                    <a:bodyPr/>
                    <a:lstStyle/>
                    <a:p>
                      <a:pPr algn="ctr">
                        <a:defRPr sz="1800"/>
                      </a:pPr>
                      <a:r>
                        <a:rPr sz="2400"/>
                        <a:t>FALSE</a:t>
                      </a:r>
                    </a:p>
                  </a:txBody>
                  <a:tcPr marL="45720" marR="45720" horzOverflow="overflow"/>
                </a:tc>
                <a:extLst>
                  <a:ext uri="{0D108BD9-81ED-4DB2-BD59-A6C34878D82A}">
                    <a16:rowId xmlns:a16="http://schemas.microsoft.com/office/drawing/2014/main" val="10002"/>
                  </a:ext>
                </a:extLst>
              </a:tr>
              <a:tr h="638268">
                <a:tc>
                  <a:txBody>
                    <a:bodyPr/>
                    <a:lstStyle/>
                    <a:p>
                      <a:pPr algn="ctr">
                        <a:defRPr sz="1800"/>
                      </a:pPr>
                      <a:r>
                        <a:rPr sz="2400"/>
                        <a:t>FALSE</a:t>
                      </a:r>
                    </a:p>
                  </a:txBody>
                  <a:tcPr marL="45720" marR="45720" horzOverflow="overflow"/>
                </a:tc>
                <a:tc>
                  <a:txBody>
                    <a:bodyPr/>
                    <a:lstStyle/>
                    <a:p>
                      <a:pPr algn="ctr">
                        <a:defRPr sz="1800"/>
                      </a:pPr>
                      <a:r>
                        <a:rPr sz="2400"/>
                        <a:t>TRUE</a:t>
                      </a:r>
                    </a:p>
                  </a:txBody>
                  <a:tcPr marL="45720" marR="45720" horzOverflow="overflow"/>
                </a:tc>
                <a:tc>
                  <a:txBody>
                    <a:bodyPr/>
                    <a:lstStyle/>
                    <a:p>
                      <a:pPr algn="ctr">
                        <a:defRPr sz="1800"/>
                      </a:pPr>
                      <a:r>
                        <a:rPr sz="2400"/>
                        <a:t>FALSE</a:t>
                      </a:r>
                    </a:p>
                  </a:txBody>
                  <a:tcPr marL="45720" marR="45720" horzOverflow="overflow"/>
                </a:tc>
                <a:extLst>
                  <a:ext uri="{0D108BD9-81ED-4DB2-BD59-A6C34878D82A}">
                    <a16:rowId xmlns:a16="http://schemas.microsoft.com/office/drawing/2014/main" val="10003"/>
                  </a:ext>
                </a:extLst>
              </a:tr>
              <a:tr h="638268">
                <a:tc>
                  <a:txBody>
                    <a:bodyPr/>
                    <a:lstStyle/>
                    <a:p>
                      <a:pPr algn="ctr">
                        <a:defRPr sz="1800"/>
                      </a:pPr>
                      <a:r>
                        <a:rPr sz="2400"/>
                        <a:t>FALSE</a:t>
                      </a:r>
                    </a:p>
                  </a:txBody>
                  <a:tcPr marL="45720" marR="45720" horzOverflow="overflow"/>
                </a:tc>
                <a:tc>
                  <a:txBody>
                    <a:bodyPr/>
                    <a:lstStyle/>
                    <a:p>
                      <a:pPr algn="ctr">
                        <a:defRPr sz="1800"/>
                      </a:pPr>
                      <a:r>
                        <a:rPr sz="2400"/>
                        <a:t>FALSE</a:t>
                      </a:r>
                    </a:p>
                  </a:txBody>
                  <a:tcPr marL="45720" marR="45720" horzOverflow="overflow"/>
                </a:tc>
                <a:tc>
                  <a:txBody>
                    <a:bodyPr/>
                    <a:lstStyle/>
                    <a:p>
                      <a:pPr algn="ctr">
                        <a:defRPr sz="1800"/>
                      </a:pPr>
                      <a:r>
                        <a:rPr sz="2400"/>
                        <a:t>FALSE</a:t>
                      </a:r>
                    </a:p>
                  </a:txBody>
                  <a:tcPr marL="45720" marR="45720" horzOverflow="overflow"/>
                </a:tc>
                <a:extLst>
                  <a:ext uri="{0D108BD9-81ED-4DB2-BD59-A6C34878D82A}">
                    <a16:rowId xmlns:a16="http://schemas.microsoft.com/office/drawing/2014/main" val="10004"/>
                  </a:ext>
                </a:extLst>
              </a:tr>
            </a:tbl>
          </a:graphicData>
        </a:graphic>
      </p:graphicFrame>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468"/>
                                        </p:tgtEl>
                                        <p:attrNameLst>
                                          <p:attrName>style.visibility</p:attrName>
                                        </p:attrNameLst>
                                      </p:cBhvr>
                                      <p:to>
                                        <p:strVal val="visible"/>
                                      </p:to>
                                    </p:set>
                                    <p:animEffect transition="in" filter="fade">
                                      <p:cBhvr>
                                        <p:cTn id="7" dur="500"/>
                                        <p:tgtEl>
                                          <p:spTgt spid="46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473"/>
                                        </p:tgtEl>
                                        <p:attrNameLst>
                                          <p:attrName>style.visibility</p:attrName>
                                        </p:attrNameLst>
                                      </p:cBhvr>
                                      <p:to>
                                        <p:strVal val="visible"/>
                                      </p:to>
                                    </p:set>
                                    <p:animEffect transition="in" filter="fade">
                                      <p:cBhvr>
                                        <p:cTn id="12" dur="500"/>
                                        <p:tgtEl>
                                          <p:spTgt spid="47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474"/>
                                        </p:tgtEl>
                                        <p:attrNameLst>
                                          <p:attrName>style.visibility</p:attrName>
                                        </p:attrNameLst>
                                      </p:cBhvr>
                                      <p:to>
                                        <p:strVal val="visible"/>
                                      </p:to>
                                    </p:set>
                                    <p:animEffect transition="in" filter="fade">
                                      <p:cBhvr>
                                        <p:cTn id="17" dur="500"/>
                                        <p:tgtEl>
                                          <p:spTgt spid="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8" grpId="1" animBg="1" advAuto="0"/>
      <p:bldP spid="473" grpId="2" animBg="1" advAuto="0"/>
      <p:bldP spid="474" grpId="3" animBg="1" advAuto="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8" name="Group 55"/>
          <p:cNvGrpSpPr/>
          <p:nvPr/>
        </p:nvGrpSpPr>
        <p:grpSpPr>
          <a:xfrm>
            <a:off x="0" y="0"/>
            <a:ext cx="3518859" cy="833730"/>
            <a:chOff x="0" y="0"/>
            <a:chExt cx="3518858" cy="833729"/>
          </a:xfrm>
        </p:grpSpPr>
        <p:sp>
          <p:nvSpPr>
            <p:cNvPr id="476" name="object 4"/>
            <p:cNvSpPr/>
            <p:nvPr/>
          </p:nvSpPr>
          <p:spPr>
            <a:xfrm>
              <a:off x="-1" y="7"/>
              <a:ext cx="3183884" cy="833723"/>
            </a:xfrm>
            <a:prstGeom prst="rect">
              <a:avLst/>
            </a:pr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sp>
          <p:nvSpPr>
            <p:cNvPr id="477"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grpSp>
      <p:sp>
        <p:nvSpPr>
          <p:cNvPr id="479" name="object 11"/>
          <p:cNvSpPr txBox="1"/>
          <p:nvPr/>
        </p:nvSpPr>
        <p:spPr>
          <a:xfrm>
            <a:off x="427097" y="930874"/>
            <a:ext cx="11337806" cy="838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500"/>
            </a:pPr>
            <a:r>
              <a:t> </a:t>
            </a:r>
            <a:r>
              <a:rPr sz="2800" spc="-6"/>
              <a:t>Logical OR ||</a:t>
            </a:r>
            <a:r>
              <a:rPr sz="2800"/>
              <a:t> </a:t>
            </a:r>
            <a:r>
              <a:rPr>
                <a:solidFill>
                  <a:srgbClr val="231F20"/>
                </a:solidFill>
              </a:rPr>
              <a:t>operator will return FALSE if and only if the result of both the   </a:t>
            </a:r>
          </a:p>
          <a:p>
            <a:pPr indent="8144">
              <a:tabLst>
                <a:tab pos="76200" algn="l"/>
              </a:tabLst>
              <a:defRPr sz="2500">
                <a:solidFill>
                  <a:srgbClr val="231F20"/>
                </a:solidFill>
              </a:defRPr>
            </a:pPr>
            <a:r>
              <a:t>   Boolean condition’s result is FALSE and in all other cases it returns TRUE</a:t>
            </a:r>
          </a:p>
        </p:txBody>
      </p:sp>
      <p:sp>
        <p:nvSpPr>
          <p:cNvPr id="480" name="object 22"/>
          <p:cNvSpPr txBox="1"/>
          <p:nvPr/>
        </p:nvSpPr>
        <p:spPr>
          <a:xfrm>
            <a:off x="427097" y="269798"/>
            <a:ext cx="3523218" cy="368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400" spc="-6">
                <a:solidFill>
                  <a:srgbClr val="FFFFFF"/>
                </a:solidFill>
              </a:defRPr>
            </a:lvl1pPr>
          </a:lstStyle>
          <a:p>
            <a:r>
              <a:t>Logical OR ||</a:t>
            </a:r>
          </a:p>
        </p:txBody>
      </p:sp>
      <p:grpSp>
        <p:nvGrpSpPr>
          <p:cNvPr id="483" name="Group 2"/>
          <p:cNvGrpSpPr/>
          <p:nvPr/>
        </p:nvGrpSpPr>
        <p:grpSpPr>
          <a:xfrm>
            <a:off x="10351756" y="5908442"/>
            <a:ext cx="1810867" cy="838732"/>
            <a:chOff x="0" y="0"/>
            <a:chExt cx="1810866" cy="838731"/>
          </a:xfrm>
        </p:grpSpPr>
        <p:pic>
          <p:nvPicPr>
            <p:cNvPr id="481" name="Picture 18" descr="Picture 18"/>
            <p:cNvPicPr>
              <a:picLocks noChangeAspect="1"/>
            </p:cNvPicPr>
            <p:nvPr/>
          </p:nvPicPr>
          <p:blipFill>
            <a:blip r:embed="rId2">
              <a:extLst/>
            </a:blip>
            <a:stretch>
              <a:fillRect/>
            </a:stretch>
          </p:blipFill>
          <p:spPr>
            <a:xfrm>
              <a:off x="261807" y="0"/>
              <a:ext cx="1287250" cy="603235"/>
            </a:xfrm>
            <a:prstGeom prst="rect">
              <a:avLst/>
            </a:prstGeom>
            <a:ln w="12700" cap="flat">
              <a:noFill/>
              <a:miter lim="400000"/>
            </a:ln>
            <a:effectLst/>
          </p:spPr>
        </p:pic>
        <p:sp>
          <p:nvSpPr>
            <p:cNvPr id="482"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484" name="object 11"/>
          <p:cNvSpPr txBox="1"/>
          <p:nvPr/>
        </p:nvSpPr>
        <p:spPr>
          <a:xfrm>
            <a:off x="427096" y="1933898"/>
            <a:ext cx="10345846" cy="393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 TRUTH table for LOGICAL OR (||)</a:t>
            </a:r>
          </a:p>
        </p:txBody>
      </p:sp>
      <p:graphicFrame>
        <p:nvGraphicFramePr>
          <p:cNvPr id="485" name="Table 3"/>
          <p:cNvGraphicFramePr/>
          <p:nvPr/>
        </p:nvGraphicFramePr>
        <p:xfrm>
          <a:off x="764660" y="2565513"/>
          <a:ext cx="4683103" cy="3191342"/>
        </p:xfrm>
        <a:graphic>
          <a:graphicData uri="http://schemas.openxmlformats.org/drawingml/2006/table">
            <a:tbl>
              <a:tblPr firstRow="1" bandRow="1">
                <a:tableStyleId>{4C3C2611-4C71-4FC5-86AE-919BDF0F9419}</a:tableStyleId>
              </a:tblPr>
              <a:tblGrid>
                <a:gridCol w="1561034">
                  <a:extLst>
                    <a:ext uri="{9D8B030D-6E8A-4147-A177-3AD203B41FA5}">
                      <a16:colId xmlns:a16="http://schemas.microsoft.com/office/drawing/2014/main" val="20000"/>
                    </a:ext>
                  </a:extLst>
                </a:gridCol>
                <a:gridCol w="1561034">
                  <a:extLst>
                    <a:ext uri="{9D8B030D-6E8A-4147-A177-3AD203B41FA5}">
                      <a16:colId xmlns:a16="http://schemas.microsoft.com/office/drawing/2014/main" val="20001"/>
                    </a:ext>
                  </a:extLst>
                </a:gridCol>
                <a:gridCol w="1561034">
                  <a:extLst>
                    <a:ext uri="{9D8B030D-6E8A-4147-A177-3AD203B41FA5}">
                      <a16:colId xmlns:a16="http://schemas.microsoft.com/office/drawing/2014/main" val="20002"/>
                    </a:ext>
                  </a:extLst>
                </a:gridCol>
              </a:tblGrid>
              <a:tr h="638268">
                <a:tc>
                  <a:txBody>
                    <a:bodyPr/>
                    <a:lstStyle/>
                    <a:p>
                      <a:pPr algn="ctr">
                        <a:defRPr sz="1800" b="0"/>
                      </a:pPr>
                      <a:r>
                        <a:rPr b="1"/>
                        <a:t>CONDITION
1</a:t>
                      </a:r>
                    </a:p>
                  </a:txBody>
                  <a:tcPr marL="45720" marR="45720" horzOverflow="overflow"/>
                </a:tc>
                <a:tc>
                  <a:txBody>
                    <a:bodyPr/>
                    <a:lstStyle/>
                    <a:p>
                      <a:pPr algn="ctr">
                        <a:defRPr sz="1800"/>
                      </a:pPr>
                      <a:r>
                        <a:t>CONDITION</a:t>
                      </a:r>
                    </a:p>
                    <a:p>
                      <a:pPr algn="ctr">
                        <a:defRPr sz="1800"/>
                      </a:pPr>
                      <a:r>
                        <a:t>2</a:t>
                      </a:r>
                    </a:p>
                  </a:txBody>
                  <a:tcPr marL="45720" marR="45720" horzOverflow="overflow"/>
                </a:tc>
                <a:tc>
                  <a:txBody>
                    <a:bodyPr/>
                    <a:lstStyle/>
                    <a:p>
                      <a:pPr algn="ctr">
                        <a:defRPr sz="1800"/>
                      </a:pPr>
                      <a:r>
                        <a:t>RESULT</a:t>
                      </a:r>
                    </a:p>
                    <a:p>
                      <a:pPr algn="ctr">
                        <a:defRPr sz="1800"/>
                      </a:pPr>
                      <a:r>
                        <a:t>         </a:t>
                      </a:r>
                    </a:p>
                  </a:txBody>
                  <a:tcPr marL="45720" marR="45720" horzOverflow="overflow"/>
                </a:tc>
                <a:extLst>
                  <a:ext uri="{0D108BD9-81ED-4DB2-BD59-A6C34878D82A}">
                    <a16:rowId xmlns:a16="http://schemas.microsoft.com/office/drawing/2014/main" val="10000"/>
                  </a:ext>
                </a:extLst>
              </a:tr>
              <a:tr h="638268">
                <a:tc>
                  <a:txBody>
                    <a:bodyPr/>
                    <a:lstStyle/>
                    <a:p>
                      <a:pPr algn="ctr">
                        <a:defRPr sz="1800"/>
                      </a:pPr>
                      <a:r>
                        <a:rPr sz="2400"/>
                        <a:t>TRUE</a:t>
                      </a:r>
                    </a:p>
                  </a:txBody>
                  <a:tcPr marL="45720" marR="45720" horzOverflow="overflow"/>
                </a:tc>
                <a:tc>
                  <a:txBody>
                    <a:bodyPr/>
                    <a:lstStyle/>
                    <a:p>
                      <a:pPr algn="ctr">
                        <a:defRPr sz="1800"/>
                      </a:pPr>
                      <a:r>
                        <a:rPr sz="2400"/>
                        <a:t>TRUE</a:t>
                      </a:r>
                    </a:p>
                  </a:txBody>
                  <a:tcPr marL="45720" marR="45720" horzOverflow="overflow"/>
                </a:tc>
                <a:tc>
                  <a:txBody>
                    <a:bodyPr/>
                    <a:lstStyle/>
                    <a:p>
                      <a:pPr algn="ctr">
                        <a:defRPr sz="1800"/>
                      </a:pPr>
                      <a:r>
                        <a:rPr sz="2400"/>
                        <a:t>TRUE</a:t>
                      </a:r>
                    </a:p>
                  </a:txBody>
                  <a:tcPr marL="45720" marR="45720" horzOverflow="overflow"/>
                </a:tc>
                <a:extLst>
                  <a:ext uri="{0D108BD9-81ED-4DB2-BD59-A6C34878D82A}">
                    <a16:rowId xmlns:a16="http://schemas.microsoft.com/office/drawing/2014/main" val="10001"/>
                  </a:ext>
                </a:extLst>
              </a:tr>
              <a:tr h="638268">
                <a:tc>
                  <a:txBody>
                    <a:bodyPr/>
                    <a:lstStyle/>
                    <a:p>
                      <a:pPr algn="ctr">
                        <a:defRPr sz="1800"/>
                      </a:pPr>
                      <a:r>
                        <a:rPr sz="2400"/>
                        <a:t>TRUE</a:t>
                      </a:r>
                    </a:p>
                  </a:txBody>
                  <a:tcPr marL="45720" marR="45720" horzOverflow="overflow"/>
                </a:tc>
                <a:tc>
                  <a:txBody>
                    <a:bodyPr/>
                    <a:lstStyle/>
                    <a:p>
                      <a:pPr algn="ctr">
                        <a:defRPr sz="1800"/>
                      </a:pPr>
                      <a:r>
                        <a:rPr sz="2400"/>
                        <a:t>FALSE</a:t>
                      </a:r>
                    </a:p>
                  </a:txBody>
                  <a:tcPr marL="45720" marR="45720" horzOverflow="overflow"/>
                </a:tc>
                <a:tc>
                  <a:txBody>
                    <a:bodyPr/>
                    <a:lstStyle/>
                    <a:p>
                      <a:pPr algn="ctr">
                        <a:defRPr sz="1800"/>
                      </a:pPr>
                      <a:r>
                        <a:rPr sz="2400"/>
                        <a:t>TRUE</a:t>
                      </a:r>
                    </a:p>
                  </a:txBody>
                  <a:tcPr marL="45720" marR="45720" horzOverflow="overflow"/>
                </a:tc>
                <a:extLst>
                  <a:ext uri="{0D108BD9-81ED-4DB2-BD59-A6C34878D82A}">
                    <a16:rowId xmlns:a16="http://schemas.microsoft.com/office/drawing/2014/main" val="10002"/>
                  </a:ext>
                </a:extLst>
              </a:tr>
              <a:tr h="638268">
                <a:tc>
                  <a:txBody>
                    <a:bodyPr/>
                    <a:lstStyle/>
                    <a:p>
                      <a:pPr algn="ctr">
                        <a:defRPr sz="1800"/>
                      </a:pPr>
                      <a:r>
                        <a:rPr sz="2400"/>
                        <a:t>FALSE</a:t>
                      </a:r>
                    </a:p>
                  </a:txBody>
                  <a:tcPr marL="45720" marR="45720" horzOverflow="overflow"/>
                </a:tc>
                <a:tc>
                  <a:txBody>
                    <a:bodyPr/>
                    <a:lstStyle/>
                    <a:p>
                      <a:pPr algn="ctr">
                        <a:defRPr sz="1800"/>
                      </a:pPr>
                      <a:r>
                        <a:rPr sz="2400"/>
                        <a:t>TRUE</a:t>
                      </a:r>
                    </a:p>
                  </a:txBody>
                  <a:tcPr marL="45720" marR="45720" horzOverflow="overflow"/>
                </a:tc>
                <a:tc>
                  <a:txBody>
                    <a:bodyPr/>
                    <a:lstStyle/>
                    <a:p>
                      <a:pPr algn="ctr">
                        <a:defRPr sz="1800"/>
                      </a:pPr>
                      <a:r>
                        <a:rPr sz="2400"/>
                        <a:t>TRUE</a:t>
                      </a:r>
                    </a:p>
                  </a:txBody>
                  <a:tcPr marL="45720" marR="45720" horzOverflow="overflow"/>
                </a:tc>
                <a:extLst>
                  <a:ext uri="{0D108BD9-81ED-4DB2-BD59-A6C34878D82A}">
                    <a16:rowId xmlns:a16="http://schemas.microsoft.com/office/drawing/2014/main" val="10003"/>
                  </a:ext>
                </a:extLst>
              </a:tr>
              <a:tr h="638268">
                <a:tc>
                  <a:txBody>
                    <a:bodyPr/>
                    <a:lstStyle/>
                    <a:p>
                      <a:pPr algn="ctr">
                        <a:defRPr sz="1800"/>
                      </a:pPr>
                      <a:r>
                        <a:rPr sz="2400"/>
                        <a:t>FALSE</a:t>
                      </a:r>
                    </a:p>
                  </a:txBody>
                  <a:tcPr marL="45720" marR="45720" horzOverflow="overflow"/>
                </a:tc>
                <a:tc>
                  <a:txBody>
                    <a:bodyPr/>
                    <a:lstStyle/>
                    <a:p>
                      <a:pPr algn="ctr">
                        <a:defRPr sz="1800"/>
                      </a:pPr>
                      <a:r>
                        <a:rPr sz="2400"/>
                        <a:t>FALSE</a:t>
                      </a:r>
                    </a:p>
                  </a:txBody>
                  <a:tcPr marL="45720" marR="45720" horzOverflow="overflow"/>
                </a:tc>
                <a:tc>
                  <a:txBody>
                    <a:bodyPr/>
                    <a:lstStyle/>
                    <a:p>
                      <a:pPr algn="ctr">
                        <a:defRPr sz="1800"/>
                      </a:pPr>
                      <a:r>
                        <a:rPr sz="2400"/>
                        <a:t>FALSE</a:t>
                      </a:r>
                    </a:p>
                  </a:txBody>
                  <a:tcPr marL="45720" marR="45720" horzOverflow="overflow"/>
                </a:tc>
                <a:extLst>
                  <a:ext uri="{0D108BD9-81ED-4DB2-BD59-A6C34878D82A}">
                    <a16:rowId xmlns:a16="http://schemas.microsoft.com/office/drawing/2014/main" val="10004"/>
                  </a:ext>
                </a:extLst>
              </a:tr>
            </a:tbl>
          </a:graphicData>
        </a:graphic>
      </p:graphicFrame>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479"/>
                                        </p:tgtEl>
                                        <p:attrNameLst>
                                          <p:attrName>style.visibility</p:attrName>
                                        </p:attrNameLst>
                                      </p:cBhvr>
                                      <p:to>
                                        <p:strVal val="visible"/>
                                      </p:to>
                                    </p:set>
                                    <p:animEffect transition="in" filter="fade">
                                      <p:cBhvr>
                                        <p:cTn id="7" dur="500"/>
                                        <p:tgtEl>
                                          <p:spTgt spid="47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484"/>
                                        </p:tgtEl>
                                        <p:attrNameLst>
                                          <p:attrName>style.visibility</p:attrName>
                                        </p:attrNameLst>
                                      </p:cBhvr>
                                      <p:to>
                                        <p:strVal val="visible"/>
                                      </p:to>
                                    </p:set>
                                    <p:animEffect transition="in" filter="fade">
                                      <p:cBhvr>
                                        <p:cTn id="12" dur="500"/>
                                        <p:tgtEl>
                                          <p:spTgt spid="48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485"/>
                                        </p:tgtEl>
                                        <p:attrNameLst>
                                          <p:attrName>style.visibility</p:attrName>
                                        </p:attrNameLst>
                                      </p:cBhvr>
                                      <p:to>
                                        <p:strVal val="visible"/>
                                      </p:to>
                                    </p:set>
                                    <p:animEffect transition="in" filter="fade">
                                      <p:cBhvr>
                                        <p:cTn id="17" dur="500"/>
                                        <p:tgtEl>
                                          <p:spTgt spid="4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 grpId="1" animBg="1" advAuto="0"/>
      <p:bldP spid="484" grpId="2" animBg="1" advAuto="0"/>
      <p:bldP spid="485" grpId="3" animBg="1" advAuto="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9" name="Group 55"/>
          <p:cNvGrpSpPr/>
          <p:nvPr/>
        </p:nvGrpSpPr>
        <p:grpSpPr>
          <a:xfrm>
            <a:off x="0" y="0"/>
            <a:ext cx="3518859" cy="833730"/>
            <a:chOff x="0" y="0"/>
            <a:chExt cx="3518858" cy="833729"/>
          </a:xfrm>
        </p:grpSpPr>
        <p:sp>
          <p:nvSpPr>
            <p:cNvPr id="487" name="object 4"/>
            <p:cNvSpPr/>
            <p:nvPr/>
          </p:nvSpPr>
          <p:spPr>
            <a:xfrm>
              <a:off x="-1" y="7"/>
              <a:ext cx="3183884" cy="833723"/>
            </a:xfrm>
            <a:prstGeom prst="rect">
              <a:avLst/>
            </a:pr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sp>
          <p:nvSpPr>
            <p:cNvPr id="488"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grpSp>
      <p:sp>
        <p:nvSpPr>
          <p:cNvPr id="490" name="object 11"/>
          <p:cNvSpPr txBox="1"/>
          <p:nvPr/>
        </p:nvSpPr>
        <p:spPr>
          <a:xfrm>
            <a:off x="427097" y="930874"/>
            <a:ext cx="11337806" cy="838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500"/>
            </a:pPr>
            <a:r>
              <a:t> </a:t>
            </a:r>
            <a:r>
              <a:rPr sz="2800" spc="-6"/>
              <a:t>Logical XOR ^</a:t>
            </a:r>
            <a:r>
              <a:rPr sz="2800"/>
              <a:t> </a:t>
            </a:r>
            <a:r>
              <a:rPr>
                <a:solidFill>
                  <a:srgbClr val="231F20"/>
                </a:solidFill>
              </a:rPr>
              <a:t>operator will return FALSE if and only if the result of both the   </a:t>
            </a:r>
          </a:p>
          <a:p>
            <a:pPr indent="8144">
              <a:tabLst>
                <a:tab pos="76200" algn="l"/>
              </a:tabLst>
              <a:defRPr sz="2500">
                <a:solidFill>
                  <a:srgbClr val="231F20"/>
                </a:solidFill>
              </a:defRPr>
            </a:pPr>
            <a:r>
              <a:t>   Boolean condition’s result is FALSE or TRUE and in all other cases it returns TRUE</a:t>
            </a:r>
          </a:p>
        </p:txBody>
      </p:sp>
      <p:sp>
        <p:nvSpPr>
          <p:cNvPr id="491" name="object 22"/>
          <p:cNvSpPr txBox="1"/>
          <p:nvPr/>
        </p:nvSpPr>
        <p:spPr>
          <a:xfrm>
            <a:off x="427097" y="269798"/>
            <a:ext cx="3523218" cy="368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400" spc="-6">
                <a:solidFill>
                  <a:srgbClr val="FFFFFF"/>
                </a:solidFill>
              </a:defRPr>
            </a:lvl1pPr>
          </a:lstStyle>
          <a:p>
            <a:r>
              <a:t>Logical XOR ^</a:t>
            </a:r>
          </a:p>
        </p:txBody>
      </p:sp>
      <p:grpSp>
        <p:nvGrpSpPr>
          <p:cNvPr id="494" name="Group 2"/>
          <p:cNvGrpSpPr/>
          <p:nvPr/>
        </p:nvGrpSpPr>
        <p:grpSpPr>
          <a:xfrm>
            <a:off x="10351756" y="5908442"/>
            <a:ext cx="1810867" cy="838732"/>
            <a:chOff x="0" y="0"/>
            <a:chExt cx="1810866" cy="838731"/>
          </a:xfrm>
        </p:grpSpPr>
        <p:pic>
          <p:nvPicPr>
            <p:cNvPr id="492" name="Picture 18" descr="Picture 18"/>
            <p:cNvPicPr>
              <a:picLocks noChangeAspect="1"/>
            </p:cNvPicPr>
            <p:nvPr/>
          </p:nvPicPr>
          <p:blipFill>
            <a:blip r:embed="rId2">
              <a:extLst/>
            </a:blip>
            <a:stretch>
              <a:fillRect/>
            </a:stretch>
          </p:blipFill>
          <p:spPr>
            <a:xfrm>
              <a:off x="261807" y="0"/>
              <a:ext cx="1287250" cy="603235"/>
            </a:xfrm>
            <a:prstGeom prst="rect">
              <a:avLst/>
            </a:prstGeom>
            <a:ln w="12700" cap="flat">
              <a:noFill/>
              <a:miter lim="400000"/>
            </a:ln>
            <a:effectLst/>
          </p:spPr>
        </p:pic>
        <p:sp>
          <p:nvSpPr>
            <p:cNvPr id="493"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495" name="object 11"/>
          <p:cNvSpPr txBox="1"/>
          <p:nvPr/>
        </p:nvSpPr>
        <p:spPr>
          <a:xfrm>
            <a:off x="427096" y="1933898"/>
            <a:ext cx="10345846" cy="393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500">
                <a:solidFill>
                  <a:srgbClr val="231F20"/>
                </a:solidFill>
              </a:defRPr>
            </a:pPr>
            <a:r>
              <a:t> TRUTH table for </a:t>
            </a:r>
            <a:r>
              <a:rPr sz="2400" spc="-6">
                <a:solidFill>
                  <a:srgbClr val="000000"/>
                </a:solidFill>
              </a:rPr>
              <a:t>Logical XOR ^</a:t>
            </a:r>
            <a:r>
              <a:rPr sz="2400">
                <a:solidFill>
                  <a:srgbClr val="000000"/>
                </a:solidFill>
              </a:rPr>
              <a:t> </a:t>
            </a:r>
          </a:p>
        </p:txBody>
      </p:sp>
      <p:graphicFrame>
        <p:nvGraphicFramePr>
          <p:cNvPr id="496" name="Table 3"/>
          <p:cNvGraphicFramePr/>
          <p:nvPr/>
        </p:nvGraphicFramePr>
        <p:xfrm>
          <a:off x="764660" y="2565513"/>
          <a:ext cx="4683103" cy="3191342"/>
        </p:xfrm>
        <a:graphic>
          <a:graphicData uri="http://schemas.openxmlformats.org/drawingml/2006/table">
            <a:tbl>
              <a:tblPr firstRow="1" bandRow="1">
                <a:tableStyleId>{4C3C2611-4C71-4FC5-86AE-919BDF0F9419}</a:tableStyleId>
              </a:tblPr>
              <a:tblGrid>
                <a:gridCol w="1561034">
                  <a:extLst>
                    <a:ext uri="{9D8B030D-6E8A-4147-A177-3AD203B41FA5}">
                      <a16:colId xmlns:a16="http://schemas.microsoft.com/office/drawing/2014/main" val="20000"/>
                    </a:ext>
                  </a:extLst>
                </a:gridCol>
                <a:gridCol w="1561034">
                  <a:extLst>
                    <a:ext uri="{9D8B030D-6E8A-4147-A177-3AD203B41FA5}">
                      <a16:colId xmlns:a16="http://schemas.microsoft.com/office/drawing/2014/main" val="20001"/>
                    </a:ext>
                  </a:extLst>
                </a:gridCol>
                <a:gridCol w="1561034">
                  <a:extLst>
                    <a:ext uri="{9D8B030D-6E8A-4147-A177-3AD203B41FA5}">
                      <a16:colId xmlns:a16="http://schemas.microsoft.com/office/drawing/2014/main" val="20002"/>
                    </a:ext>
                  </a:extLst>
                </a:gridCol>
              </a:tblGrid>
              <a:tr h="638268">
                <a:tc>
                  <a:txBody>
                    <a:bodyPr/>
                    <a:lstStyle/>
                    <a:p>
                      <a:pPr algn="ctr">
                        <a:defRPr sz="1800" b="0"/>
                      </a:pPr>
                      <a:r>
                        <a:rPr b="1"/>
                        <a:t>CONDITION
1</a:t>
                      </a:r>
                    </a:p>
                  </a:txBody>
                  <a:tcPr marL="45720" marR="45720" horzOverflow="overflow"/>
                </a:tc>
                <a:tc>
                  <a:txBody>
                    <a:bodyPr/>
                    <a:lstStyle/>
                    <a:p>
                      <a:pPr algn="ctr">
                        <a:defRPr sz="1800"/>
                      </a:pPr>
                      <a:r>
                        <a:t>CONDITION</a:t>
                      </a:r>
                    </a:p>
                    <a:p>
                      <a:pPr algn="ctr">
                        <a:defRPr sz="1800"/>
                      </a:pPr>
                      <a:r>
                        <a:t>2</a:t>
                      </a:r>
                    </a:p>
                  </a:txBody>
                  <a:tcPr marL="45720" marR="45720" horzOverflow="overflow"/>
                </a:tc>
                <a:tc>
                  <a:txBody>
                    <a:bodyPr/>
                    <a:lstStyle/>
                    <a:p>
                      <a:pPr algn="ctr">
                        <a:defRPr sz="1800"/>
                      </a:pPr>
                      <a:r>
                        <a:t>RESULT</a:t>
                      </a:r>
                    </a:p>
                    <a:p>
                      <a:pPr algn="ctr">
                        <a:defRPr sz="1800"/>
                      </a:pPr>
                      <a:r>
                        <a:t>         </a:t>
                      </a:r>
                    </a:p>
                  </a:txBody>
                  <a:tcPr marL="45720" marR="45720" horzOverflow="overflow"/>
                </a:tc>
                <a:extLst>
                  <a:ext uri="{0D108BD9-81ED-4DB2-BD59-A6C34878D82A}">
                    <a16:rowId xmlns:a16="http://schemas.microsoft.com/office/drawing/2014/main" val="10000"/>
                  </a:ext>
                </a:extLst>
              </a:tr>
              <a:tr h="638268">
                <a:tc>
                  <a:txBody>
                    <a:bodyPr/>
                    <a:lstStyle/>
                    <a:p>
                      <a:pPr algn="ctr">
                        <a:defRPr sz="1800"/>
                      </a:pPr>
                      <a:r>
                        <a:rPr sz="2400"/>
                        <a:t>TRUE</a:t>
                      </a:r>
                    </a:p>
                  </a:txBody>
                  <a:tcPr marL="45720" marR="45720" horzOverflow="overflow"/>
                </a:tc>
                <a:tc>
                  <a:txBody>
                    <a:bodyPr/>
                    <a:lstStyle/>
                    <a:p>
                      <a:pPr algn="ctr">
                        <a:defRPr sz="1800"/>
                      </a:pPr>
                      <a:r>
                        <a:rPr sz="2400"/>
                        <a:t>TRUE</a:t>
                      </a:r>
                    </a:p>
                  </a:txBody>
                  <a:tcPr marL="45720" marR="45720" horzOverflow="overflow"/>
                </a:tc>
                <a:tc>
                  <a:txBody>
                    <a:bodyPr/>
                    <a:lstStyle/>
                    <a:p>
                      <a:pPr algn="ctr">
                        <a:defRPr sz="1800"/>
                      </a:pPr>
                      <a:r>
                        <a:rPr sz="2400"/>
                        <a:t>FALSE</a:t>
                      </a:r>
                    </a:p>
                  </a:txBody>
                  <a:tcPr marL="45720" marR="45720" horzOverflow="overflow"/>
                </a:tc>
                <a:extLst>
                  <a:ext uri="{0D108BD9-81ED-4DB2-BD59-A6C34878D82A}">
                    <a16:rowId xmlns:a16="http://schemas.microsoft.com/office/drawing/2014/main" val="10001"/>
                  </a:ext>
                </a:extLst>
              </a:tr>
              <a:tr h="638268">
                <a:tc>
                  <a:txBody>
                    <a:bodyPr/>
                    <a:lstStyle/>
                    <a:p>
                      <a:pPr algn="ctr">
                        <a:defRPr sz="1800"/>
                      </a:pPr>
                      <a:r>
                        <a:rPr sz="2400"/>
                        <a:t>TRUE</a:t>
                      </a:r>
                    </a:p>
                  </a:txBody>
                  <a:tcPr marL="45720" marR="45720" horzOverflow="overflow"/>
                </a:tc>
                <a:tc>
                  <a:txBody>
                    <a:bodyPr/>
                    <a:lstStyle/>
                    <a:p>
                      <a:pPr algn="ctr">
                        <a:defRPr sz="1800"/>
                      </a:pPr>
                      <a:r>
                        <a:rPr sz="2400"/>
                        <a:t>FALSE</a:t>
                      </a:r>
                    </a:p>
                  </a:txBody>
                  <a:tcPr marL="45720" marR="45720" horzOverflow="overflow"/>
                </a:tc>
                <a:tc>
                  <a:txBody>
                    <a:bodyPr/>
                    <a:lstStyle/>
                    <a:p>
                      <a:pPr algn="ctr">
                        <a:defRPr sz="1800"/>
                      </a:pPr>
                      <a:r>
                        <a:rPr sz="2400"/>
                        <a:t>TRUE</a:t>
                      </a:r>
                    </a:p>
                  </a:txBody>
                  <a:tcPr marL="45720" marR="45720" horzOverflow="overflow"/>
                </a:tc>
                <a:extLst>
                  <a:ext uri="{0D108BD9-81ED-4DB2-BD59-A6C34878D82A}">
                    <a16:rowId xmlns:a16="http://schemas.microsoft.com/office/drawing/2014/main" val="10002"/>
                  </a:ext>
                </a:extLst>
              </a:tr>
              <a:tr h="638268">
                <a:tc>
                  <a:txBody>
                    <a:bodyPr/>
                    <a:lstStyle/>
                    <a:p>
                      <a:pPr algn="ctr">
                        <a:defRPr sz="1800"/>
                      </a:pPr>
                      <a:r>
                        <a:rPr sz="2400"/>
                        <a:t>FALSE</a:t>
                      </a:r>
                    </a:p>
                  </a:txBody>
                  <a:tcPr marL="45720" marR="45720" horzOverflow="overflow"/>
                </a:tc>
                <a:tc>
                  <a:txBody>
                    <a:bodyPr/>
                    <a:lstStyle/>
                    <a:p>
                      <a:pPr algn="ctr">
                        <a:defRPr sz="1800"/>
                      </a:pPr>
                      <a:r>
                        <a:rPr sz="2400"/>
                        <a:t>TRUE</a:t>
                      </a:r>
                    </a:p>
                  </a:txBody>
                  <a:tcPr marL="45720" marR="45720" horzOverflow="overflow"/>
                </a:tc>
                <a:tc>
                  <a:txBody>
                    <a:bodyPr/>
                    <a:lstStyle/>
                    <a:p>
                      <a:pPr algn="ctr">
                        <a:defRPr sz="1800"/>
                      </a:pPr>
                      <a:r>
                        <a:rPr sz="2400"/>
                        <a:t>TRUE</a:t>
                      </a:r>
                    </a:p>
                  </a:txBody>
                  <a:tcPr marL="45720" marR="45720" horzOverflow="overflow"/>
                </a:tc>
                <a:extLst>
                  <a:ext uri="{0D108BD9-81ED-4DB2-BD59-A6C34878D82A}">
                    <a16:rowId xmlns:a16="http://schemas.microsoft.com/office/drawing/2014/main" val="10003"/>
                  </a:ext>
                </a:extLst>
              </a:tr>
              <a:tr h="638268">
                <a:tc>
                  <a:txBody>
                    <a:bodyPr/>
                    <a:lstStyle/>
                    <a:p>
                      <a:pPr algn="ctr">
                        <a:defRPr sz="1800"/>
                      </a:pPr>
                      <a:r>
                        <a:rPr sz="2400"/>
                        <a:t>FALSE</a:t>
                      </a:r>
                    </a:p>
                  </a:txBody>
                  <a:tcPr marL="45720" marR="45720" horzOverflow="overflow"/>
                </a:tc>
                <a:tc>
                  <a:txBody>
                    <a:bodyPr/>
                    <a:lstStyle/>
                    <a:p>
                      <a:pPr algn="ctr">
                        <a:defRPr sz="1800"/>
                      </a:pPr>
                      <a:r>
                        <a:rPr sz="2400"/>
                        <a:t>FALSE</a:t>
                      </a:r>
                    </a:p>
                  </a:txBody>
                  <a:tcPr marL="45720" marR="45720" horzOverflow="overflow"/>
                </a:tc>
                <a:tc>
                  <a:txBody>
                    <a:bodyPr/>
                    <a:lstStyle/>
                    <a:p>
                      <a:pPr algn="ctr">
                        <a:defRPr sz="1800"/>
                      </a:pPr>
                      <a:r>
                        <a:rPr sz="2400"/>
                        <a:t>FALSE</a:t>
                      </a:r>
                    </a:p>
                  </a:txBody>
                  <a:tcPr marL="45720" marR="45720" horzOverflow="overflow"/>
                </a:tc>
                <a:extLst>
                  <a:ext uri="{0D108BD9-81ED-4DB2-BD59-A6C34878D82A}">
                    <a16:rowId xmlns:a16="http://schemas.microsoft.com/office/drawing/2014/main" val="10004"/>
                  </a:ext>
                </a:extLst>
              </a:tr>
            </a:tbl>
          </a:graphicData>
        </a:graphic>
      </p:graphicFrame>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490"/>
                                        </p:tgtEl>
                                        <p:attrNameLst>
                                          <p:attrName>style.visibility</p:attrName>
                                        </p:attrNameLst>
                                      </p:cBhvr>
                                      <p:to>
                                        <p:strVal val="visible"/>
                                      </p:to>
                                    </p:set>
                                    <p:animEffect transition="in" filter="fade">
                                      <p:cBhvr>
                                        <p:cTn id="7" dur="500"/>
                                        <p:tgtEl>
                                          <p:spTgt spid="49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495"/>
                                        </p:tgtEl>
                                        <p:attrNameLst>
                                          <p:attrName>style.visibility</p:attrName>
                                        </p:attrNameLst>
                                      </p:cBhvr>
                                      <p:to>
                                        <p:strVal val="visible"/>
                                      </p:to>
                                    </p:set>
                                    <p:animEffect transition="in" filter="fade">
                                      <p:cBhvr>
                                        <p:cTn id="12" dur="500"/>
                                        <p:tgtEl>
                                          <p:spTgt spid="49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496"/>
                                        </p:tgtEl>
                                        <p:attrNameLst>
                                          <p:attrName>style.visibility</p:attrName>
                                        </p:attrNameLst>
                                      </p:cBhvr>
                                      <p:to>
                                        <p:strVal val="visible"/>
                                      </p:to>
                                    </p:set>
                                    <p:animEffect transition="in" filter="fade">
                                      <p:cBhvr>
                                        <p:cTn id="17" dur="500"/>
                                        <p:tgtEl>
                                          <p:spTgt spid="4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 grpId="1" animBg="1" advAuto="0"/>
      <p:bldP spid="495" grpId="2" animBg="1" advAuto="0"/>
      <p:bldP spid="496" grpId="3"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0" name="Group 55"/>
          <p:cNvGrpSpPr/>
          <p:nvPr/>
        </p:nvGrpSpPr>
        <p:grpSpPr>
          <a:xfrm>
            <a:off x="0" y="0"/>
            <a:ext cx="3518859" cy="833730"/>
            <a:chOff x="0" y="0"/>
            <a:chExt cx="3518858" cy="833729"/>
          </a:xfrm>
        </p:grpSpPr>
        <p:sp>
          <p:nvSpPr>
            <p:cNvPr id="128"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29"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31" name="object 11"/>
          <p:cNvSpPr txBox="1"/>
          <p:nvPr/>
        </p:nvSpPr>
        <p:spPr>
          <a:xfrm>
            <a:off x="543006" y="1421520"/>
            <a:ext cx="10345846" cy="787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465343" indent="-457200">
              <a:buSzPct val="100000"/>
              <a:buFont typeface="Arial"/>
              <a:buChar char="•"/>
              <a:tabLst>
                <a:tab pos="76200" algn="l"/>
              </a:tabLst>
              <a:defRPr sz="2500">
                <a:solidFill>
                  <a:srgbClr val="231F20"/>
                </a:solidFill>
              </a:defRPr>
            </a:lvl1pPr>
          </a:lstStyle>
          <a:p>
            <a:r>
              <a:t>Software : A software is a group programs which is developed to solve a business problem.</a:t>
            </a:r>
          </a:p>
        </p:txBody>
      </p:sp>
      <p:sp>
        <p:nvSpPr>
          <p:cNvPr id="132" name="object 22"/>
          <p:cNvSpPr txBox="1"/>
          <p:nvPr/>
        </p:nvSpPr>
        <p:spPr>
          <a:xfrm>
            <a:off x="427097" y="26979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Software</a:t>
            </a:r>
          </a:p>
        </p:txBody>
      </p:sp>
      <p:grpSp>
        <p:nvGrpSpPr>
          <p:cNvPr id="135" name="Group 2"/>
          <p:cNvGrpSpPr/>
          <p:nvPr/>
        </p:nvGrpSpPr>
        <p:grpSpPr>
          <a:xfrm>
            <a:off x="10351756" y="5908442"/>
            <a:ext cx="1810867" cy="838732"/>
            <a:chOff x="0" y="0"/>
            <a:chExt cx="1810866" cy="838731"/>
          </a:xfrm>
        </p:grpSpPr>
        <p:pic>
          <p:nvPicPr>
            <p:cNvPr id="133" name="Picture 18" descr="Picture 18"/>
            <p:cNvPicPr>
              <a:picLocks noChangeAspect="1"/>
            </p:cNvPicPr>
            <p:nvPr/>
          </p:nvPicPr>
          <p:blipFill>
            <a:blip r:embed="rId2">
              <a:extLst/>
            </a:blip>
            <a:stretch>
              <a:fillRect/>
            </a:stretch>
          </p:blipFill>
          <p:spPr>
            <a:xfrm>
              <a:off x="261807" y="0"/>
              <a:ext cx="1287250" cy="603235"/>
            </a:xfrm>
            <a:prstGeom prst="rect">
              <a:avLst/>
            </a:prstGeom>
            <a:ln w="12700" cap="flat">
              <a:noFill/>
              <a:miter lim="400000"/>
            </a:ln>
            <a:effectLst/>
          </p:spPr>
        </p:pic>
        <p:sp>
          <p:nvSpPr>
            <p:cNvPr id="134"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36" name="Rectangle 3"/>
          <p:cNvSpPr txBox="1"/>
          <p:nvPr/>
        </p:nvSpPr>
        <p:spPr>
          <a:xfrm>
            <a:off x="472816" y="2371605"/>
            <a:ext cx="11236653" cy="878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marL="465343" indent="-457200">
              <a:buSzPct val="100000"/>
              <a:buFont typeface="Arial"/>
              <a:buChar char="•"/>
              <a:tabLst>
                <a:tab pos="76200" algn="l"/>
              </a:tabLst>
              <a:defRPr sz="2500">
                <a:solidFill>
                  <a:srgbClr val="231F20"/>
                </a:solidFill>
              </a:defRPr>
            </a:lvl1pPr>
          </a:lstStyle>
          <a:p>
            <a:r>
              <a:t>Program :  It is a set of instructions which are developed to perform a particular task.</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31"/>
                                        </p:tgtEl>
                                        <p:attrNameLst>
                                          <p:attrName>style.visibility</p:attrName>
                                        </p:attrNameLst>
                                      </p:cBhvr>
                                      <p:to>
                                        <p:strVal val="visible"/>
                                      </p:to>
                                    </p:set>
                                    <p:animEffect transition="in" filter="fade">
                                      <p:cBhvr>
                                        <p:cTn id="7" dur="500"/>
                                        <p:tgtEl>
                                          <p:spTgt spid="1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36"/>
                                        </p:tgtEl>
                                        <p:attrNameLst>
                                          <p:attrName>style.visibility</p:attrName>
                                        </p:attrNameLst>
                                      </p:cBhvr>
                                      <p:to>
                                        <p:strVal val="visible"/>
                                      </p:to>
                                    </p:set>
                                    <p:animEffect transition="in" filter="fade">
                                      <p:cBhvr>
                                        <p:cTn id="12" dur="500"/>
                                        <p:tgtEl>
                                          <p:spTgt spid="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1" animBg="1" advAuto="0"/>
      <p:bldP spid="136" grpId="2" animBg="1" advAuto="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0" name="Group 55"/>
          <p:cNvGrpSpPr/>
          <p:nvPr/>
        </p:nvGrpSpPr>
        <p:grpSpPr>
          <a:xfrm>
            <a:off x="0" y="0"/>
            <a:ext cx="3518859" cy="833730"/>
            <a:chOff x="0" y="0"/>
            <a:chExt cx="3518858" cy="833729"/>
          </a:xfrm>
        </p:grpSpPr>
        <p:sp>
          <p:nvSpPr>
            <p:cNvPr id="498" name="object 4"/>
            <p:cNvSpPr/>
            <p:nvPr/>
          </p:nvSpPr>
          <p:spPr>
            <a:xfrm>
              <a:off x="-1" y="7"/>
              <a:ext cx="3183884" cy="833723"/>
            </a:xfrm>
            <a:prstGeom prst="rect">
              <a:avLst/>
            </a:pr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sp>
          <p:nvSpPr>
            <p:cNvPr id="499"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grpSp>
      <p:sp>
        <p:nvSpPr>
          <p:cNvPr id="501" name="object 11"/>
          <p:cNvSpPr txBox="1"/>
          <p:nvPr/>
        </p:nvSpPr>
        <p:spPr>
          <a:xfrm>
            <a:off x="427097" y="1039316"/>
            <a:ext cx="11337806" cy="787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500"/>
            </a:pPr>
            <a:r>
              <a:t> Bitwise operator will perform bitwise operations on every bit of given value and</a:t>
            </a:r>
          </a:p>
          <a:p>
            <a:pPr indent="8144">
              <a:tabLst>
                <a:tab pos="76200" algn="l"/>
              </a:tabLst>
              <a:defRPr sz="2500">
                <a:solidFill>
                  <a:srgbClr val="231F20"/>
                </a:solidFill>
              </a:defRPr>
            </a:pPr>
            <a:r>
              <a:t>   produce results as 0 or 1</a:t>
            </a:r>
          </a:p>
        </p:txBody>
      </p:sp>
      <p:sp>
        <p:nvSpPr>
          <p:cNvPr id="502" name="object 22"/>
          <p:cNvSpPr txBox="1"/>
          <p:nvPr/>
        </p:nvSpPr>
        <p:spPr>
          <a:xfrm>
            <a:off x="427097" y="26979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Bitwise Operator</a:t>
            </a:r>
          </a:p>
        </p:txBody>
      </p:sp>
      <p:grpSp>
        <p:nvGrpSpPr>
          <p:cNvPr id="505" name="Group 2"/>
          <p:cNvGrpSpPr/>
          <p:nvPr/>
        </p:nvGrpSpPr>
        <p:grpSpPr>
          <a:xfrm>
            <a:off x="10351756" y="5908442"/>
            <a:ext cx="1810867" cy="838732"/>
            <a:chOff x="0" y="0"/>
            <a:chExt cx="1810866" cy="838731"/>
          </a:xfrm>
        </p:grpSpPr>
        <p:pic>
          <p:nvPicPr>
            <p:cNvPr id="503" name="Picture 18" descr="Picture 18"/>
            <p:cNvPicPr>
              <a:picLocks noChangeAspect="1"/>
            </p:cNvPicPr>
            <p:nvPr/>
          </p:nvPicPr>
          <p:blipFill>
            <a:blip r:embed="rId2">
              <a:extLst/>
            </a:blip>
            <a:stretch>
              <a:fillRect/>
            </a:stretch>
          </p:blipFill>
          <p:spPr>
            <a:xfrm>
              <a:off x="261807" y="0"/>
              <a:ext cx="1287250" cy="603235"/>
            </a:xfrm>
            <a:prstGeom prst="rect">
              <a:avLst/>
            </a:prstGeom>
            <a:ln w="12700" cap="flat">
              <a:noFill/>
              <a:miter lim="400000"/>
            </a:ln>
            <a:effectLst/>
          </p:spPr>
        </p:pic>
        <p:sp>
          <p:nvSpPr>
            <p:cNvPr id="504"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506" name="TextBox 3"/>
          <p:cNvSpPr txBox="1"/>
          <p:nvPr/>
        </p:nvSpPr>
        <p:spPr>
          <a:xfrm>
            <a:off x="472816" y="1841653"/>
            <a:ext cx="3092549" cy="4561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25</a:t>
            </a:r>
          </a:p>
          <a:p>
            <a:r>
              <a:t>2|12-1</a:t>
            </a:r>
          </a:p>
          <a:p>
            <a:r>
              <a:t>2|6-0</a:t>
            </a:r>
          </a:p>
          <a:p>
            <a:r>
              <a:t>2|3-0</a:t>
            </a:r>
          </a:p>
          <a:p>
            <a:r>
              <a:t>2|1-1</a:t>
            </a:r>
          </a:p>
          <a:p>
            <a:pPr>
              <a:defRPr b="1"/>
            </a:pPr>
            <a:r>
              <a:t>Result : 11001</a:t>
            </a:r>
          </a:p>
          <a:p>
            <a:r>
              <a:t> 100</a:t>
            </a:r>
          </a:p>
          <a:p>
            <a:r>
              <a:t>2|50-0</a:t>
            </a:r>
          </a:p>
          <a:p>
            <a:r>
              <a:t>2|25-0</a:t>
            </a:r>
          </a:p>
          <a:p>
            <a:r>
              <a:t>2|12-1</a:t>
            </a:r>
          </a:p>
          <a:p>
            <a:r>
              <a:t>2|6-0</a:t>
            </a:r>
          </a:p>
          <a:p>
            <a:r>
              <a:t>2|3-0</a:t>
            </a:r>
          </a:p>
          <a:p>
            <a:r>
              <a:t>2|1-1</a:t>
            </a:r>
          </a:p>
          <a:p>
            <a:pPr>
              <a:defRPr b="1"/>
            </a:pPr>
            <a:r>
              <a:t>Result : 1100100</a:t>
            </a:r>
          </a:p>
          <a:p>
            <a:endParaRPr/>
          </a:p>
        </p:txBody>
      </p:sp>
      <p:sp>
        <p:nvSpPr>
          <p:cNvPr id="507" name="TextBox 25"/>
          <p:cNvSpPr txBox="1"/>
          <p:nvPr/>
        </p:nvSpPr>
        <p:spPr>
          <a:xfrm>
            <a:off x="3199585" y="2038697"/>
            <a:ext cx="2460037" cy="45999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3200" b="1"/>
            </a:pPr>
            <a:r>
              <a:t>0011001</a:t>
            </a:r>
          </a:p>
          <a:p>
            <a:pPr>
              <a:defRPr sz="3200" b="1"/>
            </a:pPr>
            <a:r>
              <a:t>1100100(&amp;)</a:t>
            </a:r>
          </a:p>
          <a:p>
            <a:pPr>
              <a:defRPr sz="3200" b="1"/>
            </a:pPr>
            <a:r>
              <a:t>------------------</a:t>
            </a:r>
          </a:p>
          <a:p>
            <a:pPr>
              <a:defRPr sz="3200" b="1"/>
            </a:pPr>
            <a:r>
              <a:t>0000000</a:t>
            </a:r>
          </a:p>
          <a:p>
            <a:pPr>
              <a:defRPr sz="2400" b="1"/>
            </a:pPr>
            <a:r>
              <a:t>0*2^6+ 0*2^5+ 0*2^4+ 0*2^3+ 0*2^2+ 0*2^1+</a:t>
            </a:r>
          </a:p>
          <a:p>
            <a:pPr>
              <a:defRPr sz="2400" b="1"/>
            </a:pPr>
            <a:r>
              <a:t>0*2^0 =</a:t>
            </a:r>
          </a:p>
          <a:p>
            <a:pPr>
              <a:defRPr sz="3200" b="1"/>
            </a:pPr>
            <a:r>
              <a:t>RESULT : 0</a:t>
            </a:r>
          </a:p>
          <a:p>
            <a:endParaRPr/>
          </a:p>
        </p:txBody>
      </p:sp>
      <p:sp>
        <p:nvSpPr>
          <p:cNvPr id="508" name="TextBox 26"/>
          <p:cNvSpPr txBox="1"/>
          <p:nvPr/>
        </p:nvSpPr>
        <p:spPr>
          <a:xfrm>
            <a:off x="6075162" y="2038697"/>
            <a:ext cx="2460037" cy="291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3200" b="1"/>
            </a:pPr>
            <a:r>
              <a:t>0011001</a:t>
            </a:r>
          </a:p>
          <a:p>
            <a:pPr>
              <a:defRPr sz="3200" b="1"/>
            </a:pPr>
            <a:r>
              <a:t>1100100(|)</a:t>
            </a:r>
          </a:p>
          <a:p>
            <a:pPr>
              <a:defRPr sz="3200" b="1"/>
            </a:pPr>
            <a:r>
              <a:t>------------------</a:t>
            </a:r>
          </a:p>
          <a:p>
            <a:pPr>
              <a:defRPr sz="3200" b="1"/>
            </a:pPr>
            <a:r>
              <a:t>1111101</a:t>
            </a:r>
          </a:p>
          <a:p>
            <a:endParaRPr/>
          </a:p>
          <a:p>
            <a:endParaRPr/>
          </a:p>
        </p:txBody>
      </p:sp>
      <p:sp>
        <p:nvSpPr>
          <p:cNvPr id="509" name="TextBox 27"/>
          <p:cNvSpPr txBox="1"/>
          <p:nvPr/>
        </p:nvSpPr>
        <p:spPr>
          <a:xfrm>
            <a:off x="8950739" y="2038695"/>
            <a:ext cx="2460036" cy="2631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3200" b="1"/>
            </a:pPr>
            <a:r>
              <a:t>0011001</a:t>
            </a:r>
          </a:p>
          <a:p>
            <a:pPr>
              <a:defRPr sz="3200" b="1"/>
            </a:pPr>
            <a:r>
              <a:t>1100100(^)</a:t>
            </a:r>
          </a:p>
          <a:p>
            <a:pPr>
              <a:defRPr sz="3200" b="1"/>
            </a:pPr>
            <a:r>
              <a:t>------------------</a:t>
            </a:r>
          </a:p>
          <a:p>
            <a:pPr>
              <a:defRPr sz="3200" b="1"/>
            </a:pPr>
            <a:r>
              <a:t>1111101</a:t>
            </a:r>
          </a:p>
          <a:p>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501"/>
                                        </p:tgtEl>
                                        <p:attrNameLst>
                                          <p:attrName>style.visibility</p:attrName>
                                        </p:attrNameLst>
                                      </p:cBhvr>
                                      <p:to>
                                        <p:strVal val="visible"/>
                                      </p:to>
                                    </p:set>
                                    <p:animEffect transition="in" filter="fade">
                                      <p:cBhvr>
                                        <p:cTn id="7" dur="500"/>
                                        <p:tgtEl>
                                          <p:spTgt spid="50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2" nodeType="clickEffect">
                                  <p:stCondLst>
                                    <p:cond delay="0"/>
                                  </p:stCondLst>
                                  <p:iterate>
                                    <p:tmAbs val="0"/>
                                  </p:iterate>
                                  <p:childTnLst>
                                    <p:set>
                                      <p:cBhvr>
                                        <p:cTn id="11" fill="hold"/>
                                        <p:tgtEl>
                                          <p:spTgt spid="50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3" nodeType="clickEffect">
                                  <p:stCondLst>
                                    <p:cond delay="0"/>
                                  </p:stCondLst>
                                  <p:iterate>
                                    <p:tmAbs val="0"/>
                                  </p:iterate>
                                  <p:childTnLst>
                                    <p:set>
                                      <p:cBhvr>
                                        <p:cTn id="15" fill="hold"/>
                                        <p:tgtEl>
                                          <p:spTgt spid="50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4" nodeType="clickEffect">
                                  <p:stCondLst>
                                    <p:cond delay="0"/>
                                  </p:stCondLst>
                                  <p:iterate>
                                    <p:tmAbs val="0"/>
                                  </p:iterate>
                                  <p:childTnLst>
                                    <p:set>
                                      <p:cBhvr>
                                        <p:cTn id="19" fill="hold"/>
                                        <p:tgtEl>
                                          <p:spTgt spid="50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5" nodeType="clickEffect">
                                  <p:stCondLst>
                                    <p:cond delay="0"/>
                                  </p:stCondLst>
                                  <p:iterate>
                                    <p:tmAbs val="0"/>
                                  </p:iterate>
                                  <p:childTnLst>
                                    <p:set>
                                      <p:cBhvr>
                                        <p:cTn id="23" fill="hold"/>
                                        <p:tgtEl>
                                          <p:spTgt spid="5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 grpId="1" animBg="1" advAuto="0"/>
      <p:bldP spid="506" grpId="2" animBg="1" advAuto="0"/>
      <p:bldP spid="507" grpId="3" animBg="1" advAuto="0"/>
      <p:bldP spid="508" grpId="4" animBg="1" advAuto="0"/>
      <p:bldP spid="509" grpId="5" animBg="1" advAuto="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3" name="Group 55"/>
          <p:cNvGrpSpPr/>
          <p:nvPr/>
        </p:nvGrpSpPr>
        <p:grpSpPr>
          <a:xfrm>
            <a:off x="0" y="0"/>
            <a:ext cx="3518859" cy="833730"/>
            <a:chOff x="0" y="0"/>
            <a:chExt cx="3518858" cy="833729"/>
          </a:xfrm>
        </p:grpSpPr>
        <p:sp>
          <p:nvSpPr>
            <p:cNvPr id="511"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512"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514" name="object 11"/>
          <p:cNvSpPr txBox="1"/>
          <p:nvPr/>
        </p:nvSpPr>
        <p:spPr>
          <a:xfrm>
            <a:off x="427097" y="930873"/>
            <a:ext cx="11337806" cy="2755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500">
                <a:solidFill>
                  <a:srgbClr val="231F20"/>
                </a:solidFill>
              </a:defRPr>
            </a:pPr>
            <a:r>
              <a:t> concatenation oprt(+) : Is used to join a String value with any other data.</a:t>
            </a:r>
          </a:p>
          <a:p>
            <a:pPr marL="81851" indent="-73708">
              <a:buSzPct val="100000"/>
              <a:buChar char="•"/>
              <a:tabLst>
                <a:tab pos="76200" algn="l"/>
              </a:tabLst>
              <a:defRPr sz="2500">
                <a:solidFill>
                  <a:srgbClr val="231F20"/>
                </a:solidFill>
              </a:defRPr>
            </a:pPr>
            <a:r>
              <a:t> Between a string and any other type if you use + oprt it will join the string and given </a:t>
            </a:r>
          </a:p>
          <a:p>
            <a:pPr indent="8144">
              <a:tabLst>
                <a:tab pos="76200" algn="l"/>
              </a:tabLst>
              <a:defRPr sz="2500">
                <a:solidFill>
                  <a:srgbClr val="231F20"/>
                </a:solidFill>
              </a:defRPr>
            </a:pPr>
            <a:r>
              <a:t>   value creating a new String.</a:t>
            </a:r>
          </a:p>
          <a:p>
            <a:pPr marL="465343" indent="-457200">
              <a:buSzPct val="100000"/>
              <a:buFont typeface="Arial"/>
              <a:buChar char="•"/>
              <a:tabLst>
                <a:tab pos="76200" algn="l"/>
              </a:tabLst>
              <a:defRPr sz="2500">
                <a:solidFill>
                  <a:srgbClr val="231F20"/>
                </a:solidFill>
              </a:defRPr>
            </a:pPr>
            <a:r>
              <a:t>Ex : "hello"+"world“</a:t>
            </a:r>
          </a:p>
          <a:p>
            <a:pPr marL="465343" indent="-457200">
              <a:buSzPct val="100000"/>
              <a:buFont typeface="Arial"/>
              <a:buChar char="•"/>
              <a:tabLst>
                <a:tab pos="76200" algn="l"/>
              </a:tabLst>
              <a:defRPr sz="2500">
                <a:solidFill>
                  <a:srgbClr val="231F20"/>
                </a:solidFill>
              </a:defRPr>
            </a:pPr>
            <a:r>
              <a:t>         “hello"+10</a:t>
            </a:r>
          </a:p>
          <a:p>
            <a:pPr indent="8144">
              <a:tabLst>
                <a:tab pos="76200" algn="l"/>
              </a:tabLst>
              <a:defRPr sz="2500">
                <a:solidFill>
                  <a:srgbClr val="231F20"/>
                </a:solidFill>
              </a:defRPr>
            </a:pPr>
            <a:endParaRPr/>
          </a:p>
        </p:txBody>
      </p:sp>
      <p:sp>
        <p:nvSpPr>
          <p:cNvPr id="515" name="object 22"/>
          <p:cNvSpPr txBox="1"/>
          <p:nvPr/>
        </p:nvSpPr>
        <p:spPr>
          <a:xfrm>
            <a:off x="427097" y="269798"/>
            <a:ext cx="3523218" cy="368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400" spc="-6">
                <a:solidFill>
                  <a:srgbClr val="FFFFFF"/>
                </a:solidFill>
              </a:defRPr>
            </a:lvl1pPr>
          </a:lstStyle>
          <a:p>
            <a:r>
              <a:t>Concatenation Operator</a:t>
            </a:r>
          </a:p>
        </p:txBody>
      </p:sp>
      <p:grpSp>
        <p:nvGrpSpPr>
          <p:cNvPr id="518" name="Group 2"/>
          <p:cNvGrpSpPr/>
          <p:nvPr/>
        </p:nvGrpSpPr>
        <p:grpSpPr>
          <a:xfrm>
            <a:off x="10351756" y="5908442"/>
            <a:ext cx="1810867" cy="838732"/>
            <a:chOff x="0" y="0"/>
            <a:chExt cx="1810866" cy="838731"/>
          </a:xfrm>
        </p:grpSpPr>
        <p:pic>
          <p:nvPicPr>
            <p:cNvPr id="516" name="Picture 18" descr="Picture 18"/>
            <p:cNvPicPr>
              <a:picLocks noChangeAspect="1"/>
            </p:cNvPicPr>
            <p:nvPr/>
          </p:nvPicPr>
          <p:blipFill>
            <a:blip r:embed="rId2">
              <a:extLst/>
            </a:blip>
            <a:stretch>
              <a:fillRect/>
            </a:stretch>
          </p:blipFill>
          <p:spPr>
            <a:xfrm>
              <a:off x="261807" y="0"/>
              <a:ext cx="1287250" cy="603235"/>
            </a:xfrm>
            <a:prstGeom prst="rect">
              <a:avLst/>
            </a:prstGeom>
            <a:ln w="12700" cap="flat">
              <a:noFill/>
              <a:miter lim="400000"/>
            </a:ln>
            <a:effectLst/>
          </p:spPr>
        </p:pic>
        <p:sp>
          <p:nvSpPr>
            <p:cNvPr id="517"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514"/>
                                        </p:tgtEl>
                                        <p:attrNameLst>
                                          <p:attrName>style.visibility</p:attrName>
                                        </p:attrNameLst>
                                      </p:cBhvr>
                                      <p:to>
                                        <p:strVal val="visible"/>
                                      </p:to>
                                    </p:set>
                                    <p:animEffect transition="in" filter="fade">
                                      <p:cBhvr>
                                        <p:cTn id="7" dur="500"/>
                                        <p:tgtEl>
                                          <p:spTgt spid="5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 grpId="1" animBg="1" advAuto="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4" name="Group 23"/>
          <p:cNvGrpSpPr/>
          <p:nvPr/>
        </p:nvGrpSpPr>
        <p:grpSpPr>
          <a:xfrm>
            <a:off x="55" y="-9422"/>
            <a:ext cx="12191477" cy="712721"/>
            <a:chOff x="0" y="0"/>
            <a:chExt cx="12191475" cy="712719"/>
          </a:xfrm>
        </p:grpSpPr>
        <p:sp>
          <p:nvSpPr>
            <p:cNvPr id="520" name="object 2"/>
            <p:cNvSpPr/>
            <p:nvPr/>
          </p:nvSpPr>
          <p:spPr>
            <a:xfrm>
              <a:off x="0" y="0"/>
              <a:ext cx="3067015" cy="712720"/>
            </a:xfrm>
            <a:prstGeom prst="rect">
              <a:avLst/>
            </a:prstGeom>
            <a:solidFill>
              <a:srgbClr val="009EF3"/>
            </a:solidFill>
            <a:ln w="12700" cap="flat">
              <a:noFill/>
              <a:miter lim="400000"/>
            </a:ln>
            <a:effectLst/>
          </p:spPr>
          <p:txBody>
            <a:bodyPr wrap="square" lIns="45719" tIns="45719" rIns="45719" bIns="45719" numCol="1" anchor="t">
              <a:noAutofit/>
            </a:bodyPr>
            <a:lstStyle/>
            <a:p>
              <a:pPr>
                <a:defRPr sz="1100"/>
              </a:pPr>
              <a:endParaRPr/>
            </a:p>
          </p:txBody>
        </p:sp>
        <p:sp>
          <p:nvSpPr>
            <p:cNvPr id="521" name="object 3"/>
            <p:cNvSpPr/>
            <p:nvPr/>
          </p:nvSpPr>
          <p:spPr>
            <a:xfrm>
              <a:off x="9139280" y="0"/>
              <a:ext cx="3052196" cy="712720"/>
            </a:xfrm>
            <a:prstGeom prst="rect">
              <a:avLst/>
            </a:prstGeom>
            <a:solidFill>
              <a:srgbClr val="FF8200"/>
            </a:solidFill>
            <a:ln w="12700" cap="flat">
              <a:noFill/>
              <a:miter lim="400000"/>
            </a:ln>
            <a:effectLst/>
          </p:spPr>
          <p:txBody>
            <a:bodyPr wrap="square" lIns="45719" tIns="45719" rIns="45719" bIns="45719" numCol="1" anchor="t">
              <a:noAutofit/>
            </a:bodyPr>
            <a:lstStyle/>
            <a:p>
              <a:pPr>
                <a:defRPr sz="1100"/>
              </a:pPr>
              <a:endParaRPr/>
            </a:p>
          </p:txBody>
        </p:sp>
        <p:sp>
          <p:nvSpPr>
            <p:cNvPr id="522" name="object 2"/>
            <p:cNvSpPr/>
            <p:nvPr/>
          </p:nvSpPr>
          <p:spPr>
            <a:xfrm>
              <a:off x="3046426" y="0"/>
              <a:ext cx="3067016" cy="712720"/>
            </a:xfrm>
            <a:prstGeom prst="rect">
              <a:avLst/>
            </a:prstGeom>
            <a:solidFill>
              <a:srgbClr val="FFBF00"/>
            </a:solidFill>
            <a:ln w="12700" cap="flat">
              <a:noFill/>
              <a:miter lim="400000"/>
            </a:ln>
            <a:effectLst/>
          </p:spPr>
          <p:txBody>
            <a:bodyPr wrap="square" lIns="45719" tIns="45719" rIns="45719" bIns="45719" numCol="1" anchor="t">
              <a:noAutofit/>
            </a:bodyPr>
            <a:lstStyle/>
            <a:p>
              <a:pPr>
                <a:defRPr sz="1100"/>
              </a:pPr>
              <a:endParaRPr/>
            </a:p>
          </p:txBody>
        </p:sp>
        <p:sp>
          <p:nvSpPr>
            <p:cNvPr id="523" name="object 2"/>
            <p:cNvSpPr/>
            <p:nvPr/>
          </p:nvSpPr>
          <p:spPr>
            <a:xfrm>
              <a:off x="6092853" y="0"/>
              <a:ext cx="3067016" cy="712720"/>
            </a:xfrm>
            <a:prstGeom prst="rect">
              <a:avLst/>
            </a:prstGeom>
            <a:solidFill>
              <a:srgbClr val="FFA100"/>
            </a:solidFill>
            <a:ln w="12700" cap="flat">
              <a:noFill/>
              <a:miter lim="400000"/>
            </a:ln>
            <a:effectLst/>
          </p:spPr>
          <p:txBody>
            <a:bodyPr wrap="square" lIns="45719" tIns="45719" rIns="45719" bIns="45719" numCol="1" anchor="t">
              <a:noAutofit/>
            </a:bodyPr>
            <a:lstStyle/>
            <a:p>
              <a:pPr>
                <a:defRPr sz="1100"/>
              </a:pPr>
              <a:endParaRPr/>
            </a:p>
          </p:txBody>
        </p:sp>
      </p:grpSp>
      <p:sp>
        <p:nvSpPr>
          <p:cNvPr id="525" name="object 5"/>
          <p:cNvSpPr txBox="1"/>
          <p:nvPr/>
        </p:nvSpPr>
        <p:spPr>
          <a:xfrm>
            <a:off x="2891510" y="226533"/>
            <a:ext cx="3324750"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317635">
              <a:spcBef>
                <a:spcPts val="400"/>
              </a:spcBef>
              <a:defRPr sz="2000" spc="-6">
                <a:solidFill>
                  <a:srgbClr val="FFFFFF"/>
                </a:solidFill>
              </a:defRPr>
            </a:lvl1pPr>
          </a:lstStyle>
          <a:p>
            <a:r>
              <a:t>Trainer : Mr.Madhu Sundar</a:t>
            </a:r>
          </a:p>
        </p:txBody>
      </p:sp>
      <p:sp>
        <p:nvSpPr>
          <p:cNvPr id="526" name="object 7"/>
          <p:cNvSpPr txBox="1"/>
          <p:nvPr/>
        </p:nvSpPr>
        <p:spPr>
          <a:xfrm>
            <a:off x="9874918" y="202740"/>
            <a:ext cx="1786143"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000" spc="-9">
                <a:solidFill>
                  <a:srgbClr val="FFFFFF"/>
                </a:solidFill>
              </a:defRPr>
            </a:lvl1pPr>
          </a:lstStyle>
          <a:p>
            <a:r>
              <a:t>Chapter 3</a:t>
            </a:r>
          </a:p>
        </p:txBody>
      </p:sp>
      <p:sp>
        <p:nvSpPr>
          <p:cNvPr id="527" name="object 18"/>
          <p:cNvSpPr txBox="1"/>
          <p:nvPr/>
        </p:nvSpPr>
        <p:spPr>
          <a:xfrm>
            <a:off x="1558344" y="2401077"/>
            <a:ext cx="9028092" cy="749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gn="ctr">
              <a:defRPr sz="4800" spc="-3">
                <a:solidFill>
                  <a:srgbClr val="231F20"/>
                </a:solidFill>
              </a:defRPr>
            </a:lvl1pPr>
          </a:lstStyle>
          <a:p>
            <a:r>
              <a:t>Methods/ Functions</a:t>
            </a:r>
          </a:p>
        </p:txBody>
      </p:sp>
      <p:grpSp>
        <p:nvGrpSpPr>
          <p:cNvPr id="530" name="Group 12"/>
          <p:cNvGrpSpPr/>
          <p:nvPr/>
        </p:nvGrpSpPr>
        <p:grpSpPr>
          <a:xfrm>
            <a:off x="4154897" y="4436604"/>
            <a:ext cx="4107099" cy="3000818"/>
            <a:chOff x="0" y="0"/>
            <a:chExt cx="4107098" cy="3000817"/>
          </a:xfrm>
        </p:grpSpPr>
        <p:pic>
          <p:nvPicPr>
            <p:cNvPr id="528" name="Picture 10" descr="Picture 10"/>
            <p:cNvPicPr>
              <a:picLocks noChangeAspect="1"/>
            </p:cNvPicPr>
            <p:nvPr/>
          </p:nvPicPr>
          <p:blipFill>
            <a:blip r:embed="rId2">
              <a:extLst/>
            </a:blip>
            <a:stretch>
              <a:fillRect/>
            </a:stretch>
          </p:blipFill>
          <p:spPr>
            <a:xfrm>
              <a:off x="67089" y="0"/>
              <a:ext cx="4016094" cy="1958158"/>
            </a:xfrm>
            <a:prstGeom prst="rect">
              <a:avLst/>
            </a:prstGeom>
            <a:ln w="12700" cap="flat">
              <a:noFill/>
              <a:miter lim="400000"/>
            </a:ln>
            <a:effectLst/>
          </p:spPr>
        </p:pic>
        <p:sp>
          <p:nvSpPr>
            <p:cNvPr id="529" name="Rectangle 11"/>
            <p:cNvSpPr txBox="1"/>
            <p:nvPr/>
          </p:nvSpPr>
          <p:spPr>
            <a:xfrm>
              <a:off x="0" y="1714289"/>
              <a:ext cx="4107099" cy="128652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noAutofit/>
            </a:bodyPr>
            <a:lstStyle>
              <a:lvl1pPr algn="ctr">
                <a:defRPr sz="38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531" name="object 5"/>
          <p:cNvSpPr txBox="1"/>
          <p:nvPr/>
        </p:nvSpPr>
        <p:spPr>
          <a:xfrm>
            <a:off x="6175221" y="235558"/>
            <a:ext cx="3324750"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317635">
              <a:spcBef>
                <a:spcPts val="400"/>
              </a:spcBef>
              <a:defRPr sz="2000" spc="-6">
                <a:solidFill>
                  <a:srgbClr val="FFFFFF"/>
                </a:solidFill>
              </a:defRPr>
            </a:lvl1pPr>
          </a:lstStyle>
          <a:p>
            <a:r>
              <a:t>Subject : CORE JAVA</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5" name="Group 55"/>
          <p:cNvGrpSpPr/>
          <p:nvPr/>
        </p:nvGrpSpPr>
        <p:grpSpPr>
          <a:xfrm>
            <a:off x="0" y="0"/>
            <a:ext cx="3518859" cy="833730"/>
            <a:chOff x="0" y="0"/>
            <a:chExt cx="3518858" cy="833729"/>
          </a:xfrm>
        </p:grpSpPr>
        <p:sp>
          <p:nvSpPr>
            <p:cNvPr id="533"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534"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536" name="object 11"/>
          <p:cNvSpPr txBox="1"/>
          <p:nvPr/>
        </p:nvSpPr>
        <p:spPr>
          <a:xfrm>
            <a:off x="427096" y="1816274"/>
            <a:ext cx="10345846" cy="393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 Methods are named blocks of codes which will perform a specific task.</a:t>
            </a:r>
          </a:p>
        </p:txBody>
      </p:sp>
      <p:sp>
        <p:nvSpPr>
          <p:cNvPr id="537" name="object 22"/>
          <p:cNvSpPr txBox="1"/>
          <p:nvPr/>
        </p:nvSpPr>
        <p:spPr>
          <a:xfrm>
            <a:off x="427097" y="26979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methods</a:t>
            </a:r>
          </a:p>
        </p:txBody>
      </p:sp>
      <p:grpSp>
        <p:nvGrpSpPr>
          <p:cNvPr id="540" name="Group 2"/>
          <p:cNvGrpSpPr/>
          <p:nvPr/>
        </p:nvGrpSpPr>
        <p:grpSpPr>
          <a:xfrm>
            <a:off x="10635092" y="5999069"/>
            <a:ext cx="1810867" cy="838732"/>
            <a:chOff x="0" y="0"/>
            <a:chExt cx="1810866" cy="838731"/>
          </a:xfrm>
        </p:grpSpPr>
        <p:pic>
          <p:nvPicPr>
            <p:cNvPr id="538" name="Picture 18" descr="Picture 18"/>
            <p:cNvPicPr>
              <a:picLocks noChangeAspect="1"/>
            </p:cNvPicPr>
            <p:nvPr/>
          </p:nvPicPr>
          <p:blipFill>
            <a:blip r:embed="rId2">
              <a:extLst/>
            </a:blip>
            <a:stretch>
              <a:fillRect/>
            </a:stretch>
          </p:blipFill>
          <p:spPr>
            <a:xfrm>
              <a:off x="261807" y="0"/>
              <a:ext cx="1287250" cy="603235"/>
            </a:xfrm>
            <a:prstGeom prst="rect">
              <a:avLst/>
            </a:prstGeom>
            <a:ln w="12700" cap="flat">
              <a:noFill/>
              <a:miter lim="400000"/>
            </a:ln>
            <a:effectLst/>
          </p:spPr>
        </p:pic>
        <p:sp>
          <p:nvSpPr>
            <p:cNvPr id="539"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541" name="object 11"/>
          <p:cNvSpPr txBox="1"/>
          <p:nvPr/>
        </p:nvSpPr>
        <p:spPr>
          <a:xfrm>
            <a:off x="427096" y="2489485"/>
            <a:ext cx="10345846" cy="2971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400">
                <a:solidFill>
                  <a:srgbClr val="231F20"/>
                </a:solidFill>
              </a:defRPr>
            </a:pPr>
            <a:r>
              <a:t> Syntax : </a:t>
            </a:r>
            <a:r>
              <a:rPr b="1">
                <a:solidFill>
                  <a:schemeClr val="accent1">
                    <a:satOff val="-3547"/>
                    <a:lumOff val="-10352"/>
                  </a:schemeClr>
                </a:solidFill>
              </a:rPr>
              <a:t>access </a:t>
            </a:r>
            <a:r>
              <a:rPr b="1"/>
              <a:t>      </a:t>
            </a:r>
            <a:r>
              <a:rPr b="1">
                <a:solidFill>
                  <a:srgbClr val="FF4501"/>
                </a:solidFill>
              </a:rPr>
              <a:t>access</a:t>
            </a:r>
            <a:r>
              <a:rPr b="1"/>
              <a:t>        return  name(argument list)</a:t>
            </a:r>
          </a:p>
          <a:p>
            <a:pPr indent="8144">
              <a:tabLst>
                <a:tab pos="76200" algn="l"/>
              </a:tabLst>
              <a:defRPr sz="2400" b="1">
                <a:solidFill>
                  <a:srgbClr val="231F20"/>
                </a:solidFill>
              </a:defRPr>
            </a:pPr>
            <a:r>
              <a:t>                  </a:t>
            </a:r>
            <a:r>
              <a:rPr>
                <a:solidFill>
                  <a:schemeClr val="accent1">
                    <a:satOff val="-3547"/>
                    <a:lumOff val="-10352"/>
                  </a:schemeClr>
                </a:solidFill>
              </a:rPr>
              <a:t>specifier</a:t>
            </a:r>
            <a:r>
              <a:t>   </a:t>
            </a:r>
            <a:r>
              <a:rPr>
                <a:solidFill>
                  <a:srgbClr val="FF2600"/>
                </a:solidFill>
              </a:rPr>
              <a:t>modifiers</a:t>
            </a:r>
            <a:r>
              <a:t>   type</a:t>
            </a:r>
          </a:p>
          <a:p>
            <a:pPr indent="8144">
              <a:tabLst>
                <a:tab pos="76200" algn="l"/>
              </a:tabLst>
              <a:defRPr sz="2400">
                <a:solidFill>
                  <a:srgbClr val="231F20"/>
                </a:solidFill>
              </a:defRPr>
            </a:pPr>
            <a:r>
              <a:t>               </a:t>
            </a:r>
            <a:r>
              <a:rPr b="1"/>
              <a:t>  {</a:t>
            </a:r>
          </a:p>
          <a:p>
            <a:pPr indent="8144">
              <a:tabLst>
                <a:tab pos="76200" algn="l"/>
              </a:tabLst>
              <a:defRPr sz="2400" b="1">
                <a:solidFill>
                  <a:srgbClr val="231F20"/>
                </a:solidFill>
              </a:defRPr>
            </a:pPr>
            <a:r>
              <a:t>                       stmt..</a:t>
            </a:r>
          </a:p>
          <a:p>
            <a:pPr indent="8144">
              <a:tabLst>
                <a:tab pos="76200" algn="l"/>
              </a:tabLst>
              <a:defRPr sz="2400" b="1">
                <a:solidFill>
                  <a:srgbClr val="231F20"/>
                </a:solidFill>
              </a:defRPr>
            </a:pPr>
            <a:r>
              <a:t>                       stmt..</a:t>
            </a:r>
          </a:p>
          <a:p>
            <a:pPr indent="8144">
              <a:tabLst>
                <a:tab pos="76200" algn="l"/>
              </a:tabLst>
              <a:defRPr sz="2400" b="1">
                <a:solidFill>
                  <a:srgbClr val="231F20"/>
                </a:solidFill>
              </a:defRPr>
            </a:pPr>
            <a:r>
              <a:t>                       return;</a:t>
            </a:r>
          </a:p>
          <a:p>
            <a:pPr indent="8144">
              <a:tabLst>
                <a:tab pos="76200" algn="l"/>
              </a:tabLst>
              <a:defRPr sz="2400" b="1">
                <a:solidFill>
                  <a:srgbClr val="231F20"/>
                </a:solidFill>
              </a:defRPr>
            </a:pPr>
            <a:r>
              <a:t>                 }</a:t>
            </a:r>
          </a:p>
          <a:p>
            <a:pPr indent="8144">
              <a:tabLst>
                <a:tab pos="76200" algn="l"/>
              </a:tabLst>
              <a:defRPr sz="2500">
                <a:solidFill>
                  <a:srgbClr val="231F20"/>
                </a:solidFill>
              </a:defRPr>
            </a:pPr>
            <a:r>
              <a:t>        </a:t>
            </a:r>
          </a:p>
        </p:txBody>
      </p:sp>
      <p:sp>
        <p:nvSpPr>
          <p:cNvPr id="542" name="object 11"/>
          <p:cNvSpPr txBox="1"/>
          <p:nvPr/>
        </p:nvSpPr>
        <p:spPr>
          <a:xfrm>
            <a:off x="427096" y="1140335"/>
            <a:ext cx="10345846" cy="393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 Methods are used to eliminate duplicate lines of code in the program.</a:t>
            </a:r>
          </a:p>
        </p:txBody>
      </p:sp>
      <p:sp>
        <p:nvSpPr>
          <p:cNvPr id="543" name="object 11"/>
          <p:cNvSpPr txBox="1"/>
          <p:nvPr/>
        </p:nvSpPr>
        <p:spPr>
          <a:xfrm>
            <a:off x="267720" y="5085792"/>
            <a:ext cx="10653566" cy="1181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500">
                <a:solidFill>
                  <a:srgbClr val="231F20"/>
                </a:solidFill>
              </a:defRPr>
            </a:pPr>
            <a:r>
              <a:t>Access modifier : static.</a:t>
            </a:r>
          </a:p>
          <a:p>
            <a:pPr marL="81851" indent="-73708">
              <a:buSzPct val="100000"/>
              <a:buChar char="•"/>
              <a:tabLst>
                <a:tab pos="76200" algn="l"/>
              </a:tabLst>
              <a:defRPr sz="2500">
                <a:solidFill>
                  <a:srgbClr val="231F20"/>
                </a:solidFill>
              </a:defRPr>
            </a:pPr>
            <a:r>
              <a:t>Access specifier : public, protected, pkg-level, private.</a:t>
            </a:r>
          </a:p>
          <a:p>
            <a:pPr marL="81851" indent="-73708">
              <a:buSzPct val="100000"/>
              <a:buChar char="•"/>
              <a:tabLst>
                <a:tab pos="76200" algn="l"/>
              </a:tabLst>
              <a:defRPr sz="2500"/>
            </a:pPr>
            <a:r>
              <a:t>Return type : depends on the data type of the value returned from the method</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542"/>
                                        </p:tgtEl>
                                        <p:attrNameLst>
                                          <p:attrName>style.visibility</p:attrName>
                                        </p:attrNameLst>
                                      </p:cBhvr>
                                      <p:to>
                                        <p:strVal val="visible"/>
                                      </p:to>
                                    </p:set>
                                    <p:animEffect transition="in" filter="fade">
                                      <p:cBhvr>
                                        <p:cTn id="7" dur="500"/>
                                        <p:tgtEl>
                                          <p:spTgt spid="5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536"/>
                                        </p:tgtEl>
                                        <p:attrNameLst>
                                          <p:attrName>style.visibility</p:attrName>
                                        </p:attrNameLst>
                                      </p:cBhvr>
                                      <p:to>
                                        <p:strVal val="visible"/>
                                      </p:to>
                                    </p:set>
                                    <p:animEffect transition="in" filter="fade">
                                      <p:cBhvr>
                                        <p:cTn id="12" dur="500"/>
                                        <p:tgtEl>
                                          <p:spTgt spid="53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541"/>
                                        </p:tgtEl>
                                        <p:attrNameLst>
                                          <p:attrName>style.visibility</p:attrName>
                                        </p:attrNameLst>
                                      </p:cBhvr>
                                      <p:to>
                                        <p:strVal val="visible"/>
                                      </p:to>
                                    </p:set>
                                    <p:animEffect transition="in" filter="fade">
                                      <p:cBhvr>
                                        <p:cTn id="17" dur="750"/>
                                        <p:tgtEl>
                                          <p:spTgt spid="54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543"/>
                                        </p:tgtEl>
                                        <p:attrNameLst>
                                          <p:attrName>style.visibility</p:attrName>
                                        </p:attrNameLst>
                                      </p:cBhvr>
                                      <p:to>
                                        <p:strVal val="visible"/>
                                      </p:to>
                                    </p:set>
                                    <p:animEffect transition="in" filter="fade">
                                      <p:cBhvr>
                                        <p:cTn id="22" dur="500"/>
                                        <p:tgtEl>
                                          <p:spTgt spid="5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6" grpId="2" animBg="1" advAuto="0"/>
      <p:bldP spid="541" grpId="3" animBg="1" advAuto="0"/>
      <p:bldP spid="542" grpId="1" animBg="1" advAuto="0"/>
      <p:bldP spid="543" grpId="4" animBg="1" advAuto="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7" name="Group 55"/>
          <p:cNvGrpSpPr/>
          <p:nvPr/>
        </p:nvGrpSpPr>
        <p:grpSpPr>
          <a:xfrm>
            <a:off x="-1" y="-25758"/>
            <a:ext cx="3518861" cy="833730"/>
            <a:chOff x="0" y="0"/>
            <a:chExt cx="3518859" cy="833729"/>
          </a:xfrm>
        </p:grpSpPr>
        <p:sp>
          <p:nvSpPr>
            <p:cNvPr id="545" name="object 4"/>
            <p:cNvSpPr/>
            <p:nvPr/>
          </p:nvSpPr>
          <p:spPr>
            <a:xfrm>
              <a:off x="0" y="7"/>
              <a:ext cx="3183883"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546" name="object 5"/>
            <p:cNvSpPr/>
            <p:nvPr/>
          </p:nvSpPr>
          <p:spPr>
            <a:xfrm>
              <a:off x="2939097" y="0"/>
              <a:ext cx="579763" cy="83372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548" name="object 11"/>
          <p:cNvSpPr txBox="1"/>
          <p:nvPr/>
        </p:nvSpPr>
        <p:spPr>
          <a:xfrm>
            <a:off x="437827" y="3034196"/>
            <a:ext cx="10345846" cy="393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500">
                <a:solidFill>
                  <a:srgbClr val="231F20"/>
                </a:solidFill>
              </a:defRPr>
            </a:pPr>
            <a:r>
              <a:t> A method which is called by another method is known as </a:t>
            </a:r>
            <a:r>
              <a:rPr u="sng"/>
              <a:t>called method</a:t>
            </a:r>
            <a:r>
              <a:t>.</a:t>
            </a:r>
          </a:p>
        </p:txBody>
      </p:sp>
      <p:sp>
        <p:nvSpPr>
          <p:cNvPr id="549" name="object 22"/>
          <p:cNvSpPr txBox="1"/>
          <p:nvPr/>
        </p:nvSpPr>
        <p:spPr>
          <a:xfrm>
            <a:off x="427097" y="26979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methods</a:t>
            </a:r>
          </a:p>
        </p:txBody>
      </p:sp>
      <p:grpSp>
        <p:nvGrpSpPr>
          <p:cNvPr id="552" name="Group 2"/>
          <p:cNvGrpSpPr/>
          <p:nvPr/>
        </p:nvGrpSpPr>
        <p:grpSpPr>
          <a:xfrm>
            <a:off x="10635092" y="5999069"/>
            <a:ext cx="1810867" cy="838732"/>
            <a:chOff x="0" y="0"/>
            <a:chExt cx="1810866" cy="838731"/>
          </a:xfrm>
        </p:grpSpPr>
        <p:pic>
          <p:nvPicPr>
            <p:cNvPr id="550" name="Picture 18" descr="Picture 18"/>
            <p:cNvPicPr>
              <a:picLocks noChangeAspect="1"/>
            </p:cNvPicPr>
            <p:nvPr/>
          </p:nvPicPr>
          <p:blipFill>
            <a:blip r:embed="rId2">
              <a:extLst/>
            </a:blip>
            <a:stretch>
              <a:fillRect/>
            </a:stretch>
          </p:blipFill>
          <p:spPr>
            <a:xfrm>
              <a:off x="261807" y="0"/>
              <a:ext cx="1287250" cy="603235"/>
            </a:xfrm>
            <a:prstGeom prst="rect">
              <a:avLst/>
            </a:prstGeom>
            <a:ln w="12700" cap="flat">
              <a:noFill/>
              <a:miter lim="400000"/>
            </a:ln>
            <a:effectLst/>
          </p:spPr>
        </p:pic>
        <p:sp>
          <p:nvSpPr>
            <p:cNvPr id="551"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553" name="object 11"/>
          <p:cNvSpPr txBox="1"/>
          <p:nvPr/>
        </p:nvSpPr>
        <p:spPr>
          <a:xfrm>
            <a:off x="427096" y="2361732"/>
            <a:ext cx="10345846" cy="393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500">
                <a:solidFill>
                  <a:srgbClr val="231F20"/>
                </a:solidFill>
              </a:defRPr>
            </a:pPr>
            <a:r>
              <a:t> A method which is calling another method is known as </a:t>
            </a:r>
            <a:r>
              <a:rPr u="sng"/>
              <a:t>calling method</a:t>
            </a:r>
            <a:r>
              <a:t>.</a:t>
            </a:r>
          </a:p>
        </p:txBody>
      </p:sp>
      <p:sp>
        <p:nvSpPr>
          <p:cNvPr id="554" name="object 11"/>
          <p:cNvSpPr txBox="1"/>
          <p:nvPr/>
        </p:nvSpPr>
        <p:spPr>
          <a:xfrm>
            <a:off x="437827" y="1382887"/>
            <a:ext cx="10345846" cy="787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500">
                <a:solidFill>
                  <a:srgbClr val="231F20"/>
                </a:solidFill>
              </a:defRPr>
            </a:pPr>
            <a:r>
              <a:t> If methods returns any value then the returned value should be stored in a</a:t>
            </a:r>
          </a:p>
          <a:p>
            <a:pPr indent="8144">
              <a:tabLst>
                <a:tab pos="76200" algn="l"/>
              </a:tabLst>
              <a:defRPr sz="2500">
                <a:solidFill>
                  <a:srgbClr val="231F20"/>
                </a:solidFill>
              </a:defRPr>
            </a:pPr>
            <a:r>
              <a:t>   variable matching the return type of the method.</a:t>
            </a:r>
          </a:p>
        </p:txBody>
      </p:sp>
      <p:sp>
        <p:nvSpPr>
          <p:cNvPr id="555" name="object 11"/>
          <p:cNvSpPr txBox="1"/>
          <p:nvPr/>
        </p:nvSpPr>
        <p:spPr>
          <a:xfrm>
            <a:off x="427096" y="3738587"/>
            <a:ext cx="10345846" cy="787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500">
                <a:solidFill>
                  <a:srgbClr val="231F20"/>
                </a:solidFill>
              </a:defRPr>
            </a:pPr>
            <a:r>
              <a:t> return statement is used to transfer the control and the values from called</a:t>
            </a:r>
          </a:p>
          <a:p>
            <a:pPr indent="8144">
              <a:tabLst>
                <a:tab pos="76200" algn="l"/>
              </a:tabLst>
              <a:defRPr sz="2500">
                <a:solidFill>
                  <a:srgbClr val="231F20"/>
                </a:solidFill>
              </a:defRPr>
            </a:pPr>
            <a:r>
              <a:t>   method to calling method.</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554"/>
                                        </p:tgtEl>
                                        <p:attrNameLst>
                                          <p:attrName>style.visibility</p:attrName>
                                        </p:attrNameLst>
                                      </p:cBhvr>
                                      <p:to>
                                        <p:strVal val="visible"/>
                                      </p:to>
                                    </p:set>
                                    <p:animEffect transition="in" filter="fade">
                                      <p:cBhvr>
                                        <p:cTn id="7" dur="500"/>
                                        <p:tgtEl>
                                          <p:spTgt spid="55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553"/>
                                        </p:tgtEl>
                                        <p:attrNameLst>
                                          <p:attrName>style.visibility</p:attrName>
                                        </p:attrNameLst>
                                      </p:cBhvr>
                                      <p:to>
                                        <p:strVal val="visible"/>
                                      </p:to>
                                    </p:set>
                                    <p:animEffect transition="in" filter="fade">
                                      <p:cBhvr>
                                        <p:cTn id="12" dur="500"/>
                                        <p:tgtEl>
                                          <p:spTgt spid="55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548"/>
                                        </p:tgtEl>
                                        <p:attrNameLst>
                                          <p:attrName>style.visibility</p:attrName>
                                        </p:attrNameLst>
                                      </p:cBhvr>
                                      <p:to>
                                        <p:strVal val="visible"/>
                                      </p:to>
                                    </p:set>
                                    <p:animEffect transition="in" filter="fade">
                                      <p:cBhvr>
                                        <p:cTn id="17" dur="500"/>
                                        <p:tgtEl>
                                          <p:spTgt spid="54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555"/>
                                        </p:tgtEl>
                                        <p:attrNameLst>
                                          <p:attrName>style.visibility</p:attrName>
                                        </p:attrNameLst>
                                      </p:cBhvr>
                                      <p:to>
                                        <p:strVal val="visible"/>
                                      </p:to>
                                    </p:set>
                                    <p:animEffect transition="in" filter="fade">
                                      <p:cBhvr>
                                        <p:cTn id="22" dur="500"/>
                                        <p:tgtEl>
                                          <p:spTgt spid="5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8" grpId="3" animBg="1" advAuto="0"/>
      <p:bldP spid="553" grpId="2" animBg="1" advAuto="0"/>
      <p:bldP spid="554" grpId="1" animBg="1" advAuto="0"/>
      <p:bldP spid="555" grpId="4" animBg="1" advAuto="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9" name="Group 55"/>
          <p:cNvGrpSpPr/>
          <p:nvPr/>
        </p:nvGrpSpPr>
        <p:grpSpPr>
          <a:xfrm>
            <a:off x="-1" y="-25758"/>
            <a:ext cx="3518861" cy="833730"/>
            <a:chOff x="0" y="0"/>
            <a:chExt cx="3518859" cy="833729"/>
          </a:xfrm>
        </p:grpSpPr>
        <p:sp>
          <p:nvSpPr>
            <p:cNvPr id="557" name="object 4"/>
            <p:cNvSpPr/>
            <p:nvPr/>
          </p:nvSpPr>
          <p:spPr>
            <a:xfrm>
              <a:off x="0" y="7"/>
              <a:ext cx="3183883"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558" name="object 5"/>
            <p:cNvSpPr/>
            <p:nvPr/>
          </p:nvSpPr>
          <p:spPr>
            <a:xfrm>
              <a:off x="2939097" y="0"/>
              <a:ext cx="579763" cy="83372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560" name="object 11"/>
          <p:cNvSpPr txBox="1"/>
          <p:nvPr/>
        </p:nvSpPr>
        <p:spPr>
          <a:xfrm>
            <a:off x="427096" y="2120656"/>
            <a:ext cx="10345846" cy="787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500">
                <a:solidFill>
                  <a:srgbClr val="231F20"/>
                </a:solidFill>
              </a:defRPr>
            </a:pPr>
            <a:r>
              <a:t> If return type of method is void then, programmer can skip writing the</a:t>
            </a:r>
          </a:p>
          <a:p>
            <a:pPr indent="8144">
              <a:tabLst>
                <a:tab pos="76200" algn="l"/>
              </a:tabLst>
              <a:defRPr sz="2500">
                <a:solidFill>
                  <a:srgbClr val="231F20"/>
                </a:solidFill>
              </a:defRPr>
            </a:pPr>
            <a:r>
              <a:t>   return statement.</a:t>
            </a:r>
          </a:p>
        </p:txBody>
      </p:sp>
      <p:sp>
        <p:nvSpPr>
          <p:cNvPr id="561" name="object 22"/>
          <p:cNvSpPr txBox="1"/>
          <p:nvPr/>
        </p:nvSpPr>
        <p:spPr>
          <a:xfrm>
            <a:off x="427097" y="26979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methods</a:t>
            </a:r>
          </a:p>
        </p:txBody>
      </p:sp>
      <p:grpSp>
        <p:nvGrpSpPr>
          <p:cNvPr id="564" name="Group 2"/>
          <p:cNvGrpSpPr/>
          <p:nvPr/>
        </p:nvGrpSpPr>
        <p:grpSpPr>
          <a:xfrm>
            <a:off x="10635092" y="5999069"/>
            <a:ext cx="1810867" cy="838732"/>
            <a:chOff x="0" y="0"/>
            <a:chExt cx="1810866" cy="838731"/>
          </a:xfrm>
        </p:grpSpPr>
        <p:pic>
          <p:nvPicPr>
            <p:cNvPr id="562" name="Picture 18" descr="Picture 18"/>
            <p:cNvPicPr>
              <a:picLocks noChangeAspect="1"/>
            </p:cNvPicPr>
            <p:nvPr/>
          </p:nvPicPr>
          <p:blipFill>
            <a:blip r:embed="rId2">
              <a:extLst/>
            </a:blip>
            <a:stretch>
              <a:fillRect/>
            </a:stretch>
          </p:blipFill>
          <p:spPr>
            <a:xfrm>
              <a:off x="261807" y="0"/>
              <a:ext cx="1287250" cy="603235"/>
            </a:xfrm>
            <a:prstGeom prst="rect">
              <a:avLst/>
            </a:prstGeom>
            <a:ln w="12700" cap="flat">
              <a:noFill/>
              <a:miter lim="400000"/>
            </a:ln>
            <a:effectLst/>
          </p:spPr>
        </p:pic>
        <p:sp>
          <p:nvSpPr>
            <p:cNvPr id="563"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565" name="object 11"/>
          <p:cNvSpPr txBox="1"/>
          <p:nvPr/>
        </p:nvSpPr>
        <p:spPr>
          <a:xfrm>
            <a:off x="427096" y="1113123"/>
            <a:ext cx="10345846" cy="787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500">
                <a:solidFill>
                  <a:srgbClr val="231F20"/>
                </a:solidFill>
              </a:defRPr>
            </a:pPr>
            <a:r>
              <a:t> If methods do not return any value then its return type should be declared   </a:t>
            </a:r>
          </a:p>
          <a:p>
            <a:pPr indent="8144">
              <a:tabLst>
                <a:tab pos="76200" algn="l"/>
              </a:tabLst>
              <a:defRPr sz="2500">
                <a:solidFill>
                  <a:srgbClr val="231F20"/>
                </a:solidFill>
              </a:defRPr>
            </a:pPr>
            <a:r>
              <a:t>   as </a:t>
            </a:r>
            <a:r>
              <a:rPr b="1"/>
              <a:t>void</a:t>
            </a:r>
            <a:r>
              <a:t>.</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565"/>
                                        </p:tgtEl>
                                        <p:attrNameLst>
                                          <p:attrName>style.visibility</p:attrName>
                                        </p:attrNameLst>
                                      </p:cBhvr>
                                      <p:to>
                                        <p:strVal val="visible"/>
                                      </p:to>
                                    </p:set>
                                    <p:animEffect transition="in" filter="fade">
                                      <p:cBhvr>
                                        <p:cTn id="7" dur="500"/>
                                        <p:tgtEl>
                                          <p:spTgt spid="56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560"/>
                                        </p:tgtEl>
                                        <p:attrNameLst>
                                          <p:attrName>style.visibility</p:attrName>
                                        </p:attrNameLst>
                                      </p:cBhvr>
                                      <p:to>
                                        <p:strVal val="visible"/>
                                      </p:to>
                                    </p:set>
                                    <p:animEffect transition="in" filter="fade">
                                      <p:cBhvr>
                                        <p:cTn id="12" dur="500"/>
                                        <p:tgtEl>
                                          <p:spTgt spid="5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0" grpId="2" animBg="1" advAuto="0"/>
      <p:bldP spid="565" grpId="1" animBg="1" advAuto="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1" name="Group 23"/>
          <p:cNvGrpSpPr/>
          <p:nvPr/>
        </p:nvGrpSpPr>
        <p:grpSpPr>
          <a:xfrm>
            <a:off x="55" y="-9422"/>
            <a:ext cx="12191477" cy="712721"/>
            <a:chOff x="0" y="0"/>
            <a:chExt cx="12191475" cy="712719"/>
          </a:xfrm>
        </p:grpSpPr>
        <p:sp>
          <p:nvSpPr>
            <p:cNvPr id="567" name="object 2"/>
            <p:cNvSpPr/>
            <p:nvPr/>
          </p:nvSpPr>
          <p:spPr>
            <a:xfrm>
              <a:off x="0" y="0"/>
              <a:ext cx="3067015" cy="712720"/>
            </a:xfrm>
            <a:prstGeom prst="rect">
              <a:avLst/>
            </a:prstGeom>
            <a:solidFill>
              <a:srgbClr val="009EF3"/>
            </a:solidFill>
            <a:ln w="12700" cap="flat">
              <a:noFill/>
              <a:miter lim="400000"/>
            </a:ln>
            <a:effectLst/>
          </p:spPr>
          <p:txBody>
            <a:bodyPr wrap="square" lIns="45719" tIns="45719" rIns="45719" bIns="45719" numCol="1" anchor="t">
              <a:noAutofit/>
            </a:bodyPr>
            <a:lstStyle/>
            <a:p>
              <a:pPr>
                <a:defRPr sz="1100"/>
              </a:pPr>
              <a:endParaRPr/>
            </a:p>
          </p:txBody>
        </p:sp>
        <p:sp>
          <p:nvSpPr>
            <p:cNvPr id="568" name="object 3"/>
            <p:cNvSpPr/>
            <p:nvPr/>
          </p:nvSpPr>
          <p:spPr>
            <a:xfrm>
              <a:off x="9139280" y="0"/>
              <a:ext cx="3052196" cy="712720"/>
            </a:xfrm>
            <a:prstGeom prst="rect">
              <a:avLst/>
            </a:prstGeom>
            <a:solidFill>
              <a:srgbClr val="FF8200"/>
            </a:solidFill>
            <a:ln w="12700" cap="flat">
              <a:noFill/>
              <a:miter lim="400000"/>
            </a:ln>
            <a:effectLst/>
          </p:spPr>
          <p:txBody>
            <a:bodyPr wrap="square" lIns="45719" tIns="45719" rIns="45719" bIns="45719" numCol="1" anchor="t">
              <a:noAutofit/>
            </a:bodyPr>
            <a:lstStyle/>
            <a:p>
              <a:pPr>
                <a:defRPr sz="1100"/>
              </a:pPr>
              <a:endParaRPr/>
            </a:p>
          </p:txBody>
        </p:sp>
        <p:sp>
          <p:nvSpPr>
            <p:cNvPr id="569" name="object 2"/>
            <p:cNvSpPr/>
            <p:nvPr/>
          </p:nvSpPr>
          <p:spPr>
            <a:xfrm>
              <a:off x="3046426" y="0"/>
              <a:ext cx="3067016" cy="712720"/>
            </a:xfrm>
            <a:prstGeom prst="rect">
              <a:avLst/>
            </a:prstGeom>
            <a:solidFill>
              <a:srgbClr val="FFBF00"/>
            </a:solidFill>
            <a:ln w="12700" cap="flat">
              <a:noFill/>
              <a:miter lim="400000"/>
            </a:ln>
            <a:effectLst/>
          </p:spPr>
          <p:txBody>
            <a:bodyPr wrap="square" lIns="45719" tIns="45719" rIns="45719" bIns="45719" numCol="1" anchor="t">
              <a:noAutofit/>
            </a:bodyPr>
            <a:lstStyle/>
            <a:p>
              <a:pPr>
                <a:defRPr sz="1100"/>
              </a:pPr>
              <a:endParaRPr/>
            </a:p>
          </p:txBody>
        </p:sp>
        <p:sp>
          <p:nvSpPr>
            <p:cNvPr id="570" name="object 2"/>
            <p:cNvSpPr/>
            <p:nvPr/>
          </p:nvSpPr>
          <p:spPr>
            <a:xfrm>
              <a:off x="6092853" y="0"/>
              <a:ext cx="3067016" cy="712720"/>
            </a:xfrm>
            <a:prstGeom prst="rect">
              <a:avLst/>
            </a:prstGeom>
            <a:solidFill>
              <a:srgbClr val="FFA100"/>
            </a:solidFill>
            <a:ln w="12700" cap="flat">
              <a:noFill/>
              <a:miter lim="400000"/>
            </a:ln>
            <a:effectLst/>
          </p:spPr>
          <p:txBody>
            <a:bodyPr wrap="square" lIns="45719" tIns="45719" rIns="45719" bIns="45719" numCol="1" anchor="t">
              <a:noAutofit/>
            </a:bodyPr>
            <a:lstStyle/>
            <a:p>
              <a:pPr>
                <a:defRPr sz="1100"/>
              </a:pPr>
              <a:endParaRPr/>
            </a:p>
          </p:txBody>
        </p:sp>
      </p:grpSp>
      <p:sp>
        <p:nvSpPr>
          <p:cNvPr id="572" name="object 5"/>
          <p:cNvSpPr txBox="1"/>
          <p:nvPr/>
        </p:nvSpPr>
        <p:spPr>
          <a:xfrm>
            <a:off x="2891510" y="226533"/>
            <a:ext cx="3324750"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317635">
              <a:spcBef>
                <a:spcPts val="400"/>
              </a:spcBef>
              <a:defRPr sz="2000" spc="-6">
                <a:solidFill>
                  <a:srgbClr val="FFFFFF"/>
                </a:solidFill>
              </a:defRPr>
            </a:lvl1pPr>
          </a:lstStyle>
          <a:p>
            <a:r>
              <a:t>Trainer : Mr.Madhu Sundar</a:t>
            </a:r>
          </a:p>
        </p:txBody>
      </p:sp>
      <p:sp>
        <p:nvSpPr>
          <p:cNvPr id="573" name="object 7"/>
          <p:cNvSpPr txBox="1"/>
          <p:nvPr/>
        </p:nvSpPr>
        <p:spPr>
          <a:xfrm>
            <a:off x="9874918" y="202740"/>
            <a:ext cx="1786143"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000" spc="-9">
                <a:solidFill>
                  <a:srgbClr val="FFFFFF"/>
                </a:solidFill>
              </a:defRPr>
            </a:lvl1pPr>
          </a:lstStyle>
          <a:p>
            <a:r>
              <a:t>Chapter 3</a:t>
            </a:r>
          </a:p>
        </p:txBody>
      </p:sp>
      <p:sp>
        <p:nvSpPr>
          <p:cNvPr id="574" name="object 18"/>
          <p:cNvSpPr txBox="1"/>
          <p:nvPr/>
        </p:nvSpPr>
        <p:spPr>
          <a:xfrm>
            <a:off x="1558344" y="2401077"/>
            <a:ext cx="9028092" cy="749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gn="ctr">
              <a:defRPr sz="4800" spc="-3">
                <a:solidFill>
                  <a:srgbClr val="231F20"/>
                </a:solidFill>
              </a:defRPr>
            </a:lvl1pPr>
          </a:lstStyle>
          <a:p>
            <a:r>
              <a:t>FLOW CONTROL STATEMENTS</a:t>
            </a:r>
          </a:p>
        </p:txBody>
      </p:sp>
      <p:grpSp>
        <p:nvGrpSpPr>
          <p:cNvPr id="577" name="Group 12"/>
          <p:cNvGrpSpPr/>
          <p:nvPr/>
        </p:nvGrpSpPr>
        <p:grpSpPr>
          <a:xfrm>
            <a:off x="4154897" y="4446537"/>
            <a:ext cx="4079909" cy="2980951"/>
            <a:chOff x="0" y="0"/>
            <a:chExt cx="4079907" cy="2980950"/>
          </a:xfrm>
        </p:grpSpPr>
        <p:pic>
          <p:nvPicPr>
            <p:cNvPr id="575" name="Picture 10" descr="Picture 10"/>
            <p:cNvPicPr>
              <a:picLocks noChangeAspect="1"/>
            </p:cNvPicPr>
            <p:nvPr/>
          </p:nvPicPr>
          <p:blipFill>
            <a:blip r:embed="rId2">
              <a:extLst/>
            </a:blip>
            <a:stretch>
              <a:fillRect/>
            </a:stretch>
          </p:blipFill>
          <p:spPr>
            <a:xfrm>
              <a:off x="66645" y="0"/>
              <a:ext cx="3989506" cy="1945195"/>
            </a:xfrm>
            <a:prstGeom prst="rect">
              <a:avLst/>
            </a:prstGeom>
            <a:ln w="12700" cap="flat">
              <a:noFill/>
              <a:miter lim="400000"/>
            </a:ln>
            <a:effectLst/>
          </p:spPr>
        </p:pic>
        <p:sp>
          <p:nvSpPr>
            <p:cNvPr id="576" name="Rectangle 11"/>
            <p:cNvSpPr txBox="1"/>
            <p:nvPr/>
          </p:nvSpPr>
          <p:spPr>
            <a:xfrm>
              <a:off x="0" y="1702939"/>
              <a:ext cx="4079908" cy="127801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noAutofit/>
            </a:bodyPr>
            <a:lstStyle>
              <a:lvl1pPr algn="ctr">
                <a:defRPr sz="38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578" name="object 5"/>
          <p:cNvSpPr txBox="1"/>
          <p:nvPr/>
        </p:nvSpPr>
        <p:spPr>
          <a:xfrm>
            <a:off x="6175221" y="235558"/>
            <a:ext cx="3324750"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317635">
              <a:spcBef>
                <a:spcPts val="400"/>
              </a:spcBef>
              <a:defRPr sz="2000" spc="-6">
                <a:solidFill>
                  <a:srgbClr val="FFFFFF"/>
                </a:solidFill>
              </a:defRPr>
            </a:lvl1pPr>
          </a:lstStyle>
          <a:p>
            <a:r>
              <a:t>Subject : CORE JAVA</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2" name="Group 55"/>
          <p:cNvGrpSpPr/>
          <p:nvPr/>
        </p:nvGrpSpPr>
        <p:grpSpPr>
          <a:xfrm>
            <a:off x="0" y="0"/>
            <a:ext cx="3518859" cy="833730"/>
            <a:chOff x="0" y="0"/>
            <a:chExt cx="3518858" cy="833729"/>
          </a:xfrm>
        </p:grpSpPr>
        <p:sp>
          <p:nvSpPr>
            <p:cNvPr id="580"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581"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583" name="object 11"/>
          <p:cNvSpPr txBox="1"/>
          <p:nvPr/>
        </p:nvSpPr>
        <p:spPr>
          <a:xfrm>
            <a:off x="427095" y="1991417"/>
            <a:ext cx="10345846" cy="393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 Flow control statements are of 2 types</a:t>
            </a:r>
          </a:p>
        </p:txBody>
      </p:sp>
      <p:sp>
        <p:nvSpPr>
          <p:cNvPr id="584" name="object 22"/>
          <p:cNvSpPr txBox="1"/>
          <p:nvPr/>
        </p:nvSpPr>
        <p:spPr>
          <a:xfrm>
            <a:off x="0" y="27571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Flow control statements</a:t>
            </a:r>
          </a:p>
        </p:txBody>
      </p:sp>
      <p:grpSp>
        <p:nvGrpSpPr>
          <p:cNvPr id="587" name="Group 2"/>
          <p:cNvGrpSpPr/>
          <p:nvPr/>
        </p:nvGrpSpPr>
        <p:grpSpPr>
          <a:xfrm>
            <a:off x="10635092" y="5999069"/>
            <a:ext cx="1810867" cy="838732"/>
            <a:chOff x="0" y="0"/>
            <a:chExt cx="1810866" cy="838731"/>
          </a:xfrm>
        </p:grpSpPr>
        <p:pic>
          <p:nvPicPr>
            <p:cNvPr id="585" name="Picture 18" descr="Picture 18"/>
            <p:cNvPicPr>
              <a:picLocks noChangeAspect="1"/>
            </p:cNvPicPr>
            <p:nvPr/>
          </p:nvPicPr>
          <p:blipFill>
            <a:blip r:embed="rId2">
              <a:extLst/>
            </a:blip>
            <a:stretch>
              <a:fillRect/>
            </a:stretch>
          </p:blipFill>
          <p:spPr>
            <a:xfrm>
              <a:off x="261807" y="0"/>
              <a:ext cx="1287250" cy="603235"/>
            </a:xfrm>
            <a:prstGeom prst="rect">
              <a:avLst/>
            </a:prstGeom>
            <a:ln w="12700" cap="flat">
              <a:noFill/>
              <a:miter lim="400000"/>
            </a:ln>
            <a:effectLst/>
          </p:spPr>
        </p:pic>
        <p:sp>
          <p:nvSpPr>
            <p:cNvPr id="586"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588" name="object 11"/>
          <p:cNvSpPr txBox="1"/>
          <p:nvPr/>
        </p:nvSpPr>
        <p:spPr>
          <a:xfrm>
            <a:off x="427096" y="2489485"/>
            <a:ext cx="10345846" cy="762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400">
                <a:solidFill>
                  <a:srgbClr val="231F20"/>
                </a:solidFill>
              </a:defRPr>
            </a:pPr>
            <a:r>
              <a:t> Decision Making Statements</a:t>
            </a:r>
          </a:p>
          <a:p>
            <a:pPr marL="81851" indent="-73708">
              <a:buSzPct val="100000"/>
              <a:buChar char="•"/>
              <a:tabLst>
                <a:tab pos="76200" algn="l"/>
              </a:tabLst>
              <a:defRPr sz="2400">
                <a:solidFill>
                  <a:srgbClr val="231F20"/>
                </a:solidFill>
              </a:defRPr>
            </a:pPr>
            <a:r>
              <a:t> Looping Statements</a:t>
            </a:r>
            <a:r>
              <a:rPr sz="2500"/>
              <a:t>        </a:t>
            </a:r>
          </a:p>
        </p:txBody>
      </p:sp>
      <p:sp>
        <p:nvSpPr>
          <p:cNvPr id="589" name="object 11"/>
          <p:cNvSpPr txBox="1"/>
          <p:nvPr/>
        </p:nvSpPr>
        <p:spPr>
          <a:xfrm>
            <a:off x="427095" y="1140336"/>
            <a:ext cx="10932071" cy="787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500">
                <a:solidFill>
                  <a:srgbClr val="231F20"/>
                </a:solidFill>
              </a:defRPr>
            </a:pPr>
            <a:r>
              <a:t> Flow control statements are used to control the execution flow of the program at</a:t>
            </a:r>
          </a:p>
          <a:p>
            <a:pPr indent="8144">
              <a:tabLst>
                <a:tab pos="76200" algn="l"/>
              </a:tabLst>
              <a:defRPr sz="2500">
                <a:solidFill>
                  <a:srgbClr val="231F20"/>
                </a:solidFill>
              </a:defRPr>
            </a:pPr>
            <a:r>
              <a:t>   the runtime.</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589"/>
                                        </p:tgtEl>
                                        <p:attrNameLst>
                                          <p:attrName>style.visibility</p:attrName>
                                        </p:attrNameLst>
                                      </p:cBhvr>
                                      <p:to>
                                        <p:strVal val="visible"/>
                                      </p:to>
                                    </p:set>
                                    <p:animEffect transition="in" filter="fade">
                                      <p:cBhvr>
                                        <p:cTn id="7" dur="500"/>
                                        <p:tgtEl>
                                          <p:spTgt spid="58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583"/>
                                        </p:tgtEl>
                                        <p:attrNameLst>
                                          <p:attrName>style.visibility</p:attrName>
                                        </p:attrNameLst>
                                      </p:cBhvr>
                                      <p:to>
                                        <p:strVal val="visible"/>
                                      </p:to>
                                    </p:set>
                                    <p:animEffect transition="in" filter="fade">
                                      <p:cBhvr>
                                        <p:cTn id="12" dur="500"/>
                                        <p:tgtEl>
                                          <p:spTgt spid="58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588"/>
                                        </p:tgtEl>
                                        <p:attrNameLst>
                                          <p:attrName>style.visibility</p:attrName>
                                        </p:attrNameLst>
                                      </p:cBhvr>
                                      <p:to>
                                        <p:strVal val="visible"/>
                                      </p:to>
                                    </p:set>
                                    <p:animEffect transition="in" filter="fade">
                                      <p:cBhvr>
                                        <p:cTn id="17" dur="750"/>
                                        <p:tgtEl>
                                          <p:spTgt spid="5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 grpId="2" animBg="1" advAuto="0"/>
      <p:bldP spid="588" grpId="3" animBg="1" advAuto="0"/>
      <p:bldP spid="589" grpId="1" animBg="1" advAuto="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 name="object 11"/>
          <p:cNvSpPr txBox="1"/>
          <p:nvPr/>
        </p:nvSpPr>
        <p:spPr>
          <a:xfrm>
            <a:off x="274696" y="942418"/>
            <a:ext cx="11917303" cy="5156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400">
                <a:solidFill>
                  <a:srgbClr val="231F20"/>
                </a:solidFill>
              </a:defRPr>
            </a:pPr>
            <a:r>
              <a:t> Decision Making Statements are used to execute one or group of statements based  on a Boolean condition. </a:t>
            </a:r>
          </a:p>
          <a:p>
            <a:pPr indent="8144">
              <a:tabLst>
                <a:tab pos="76200" algn="l"/>
              </a:tabLst>
              <a:defRPr sz="2400">
                <a:solidFill>
                  <a:srgbClr val="231F20"/>
                </a:solidFill>
              </a:defRPr>
            </a:pPr>
            <a:endParaRPr/>
          </a:p>
          <a:p>
            <a:pPr marL="351044" indent="-342900">
              <a:buSzPct val="100000"/>
              <a:buFont typeface="Arial"/>
              <a:buChar char="•"/>
              <a:tabLst>
                <a:tab pos="76200" algn="l"/>
              </a:tabLst>
              <a:defRPr sz="2400">
                <a:solidFill>
                  <a:srgbClr val="231F20"/>
                </a:solidFill>
              </a:defRPr>
            </a:pPr>
            <a:r>
              <a:t>Boolean cond / Boolean exp : a Comparison statement written using Comparison     </a:t>
            </a:r>
          </a:p>
          <a:p>
            <a:pPr indent="8144">
              <a:tabLst>
                <a:tab pos="76200" algn="l"/>
              </a:tabLst>
              <a:defRPr sz="2400">
                <a:solidFill>
                  <a:srgbClr val="231F20"/>
                </a:solidFill>
              </a:defRPr>
            </a:pPr>
            <a:r>
              <a:t>                                                         opts and logical opts is called Boolean exp/cond.</a:t>
            </a:r>
          </a:p>
          <a:p>
            <a:pPr indent="8144">
              <a:tabLst>
                <a:tab pos="76200" algn="l"/>
              </a:tabLst>
              <a:defRPr sz="2400">
                <a:solidFill>
                  <a:srgbClr val="231F20"/>
                </a:solidFill>
              </a:defRPr>
            </a:pPr>
            <a:endParaRPr/>
          </a:p>
          <a:p>
            <a:pPr marL="351044" indent="-342900">
              <a:buSzPct val="100000"/>
              <a:buFont typeface="Arial"/>
              <a:buChar char="•"/>
              <a:tabLst>
                <a:tab pos="76200" algn="l"/>
              </a:tabLst>
              <a:defRPr sz="2400">
                <a:solidFill>
                  <a:srgbClr val="231F20"/>
                </a:solidFill>
              </a:defRPr>
            </a:pPr>
            <a:r>
              <a:t>Types of Decision making statements are </a:t>
            </a:r>
          </a:p>
          <a:p>
            <a:pPr indent="8144">
              <a:tabLst>
                <a:tab pos="76200" algn="l"/>
              </a:tabLst>
              <a:defRPr sz="2400">
                <a:solidFill>
                  <a:srgbClr val="231F20"/>
                </a:solidFill>
              </a:defRPr>
            </a:pPr>
            <a:endParaRPr/>
          </a:p>
          <a:p>
            <a:pPr marL="81851" indent="-73708">
              <a:buSzPct val="100000"/>
              <a:buChar char="•"/>
              <a:tabLst>
                <a:tab pos="76200" algn="l"/>
              </a:tabLst>
              <a:defRPr sz="2400">
                <a:solidFill>
                  <a:srgbClr val="231F20"/>
                </a:solidFill>
              </a:defRPr>
            </a:pPr>
            <a:r>
              <a:t>  IF</a:t>
            </a:r>
          </a:p>
          <a:p>
            <a:pPr marL="81851" indent="-73708">
              <a:buSzPct val="100000"/>
              <a:buChar char="•"/>
              <a:tabLst>
                <a:tab pos="76200" algn="l"/>
              </a:tabLst>
              <a:defRPr sz="2400">
                <a:solidFill>
                  <a:srgbClr val="231F20"/>
                </a:solidFill>
              </a:defRPr>
            </a:pPr>
            <a:r>
              <a:t>  If-else</a:t>
            </a:r>
          </a:p>
          <a:p>
            <a:pPr marL="81851" indent="-73708">
              <a:buSzPct val="100000"/>
              <a:buChar char="•"/>
              <a:tabLst>
                <a:tab pos="76200" algn="l"/>
              </a:tabLst>
              <a:defRPr sz="2400">
                <a:solidFill>
                  <a:srgbClr val="231F20"/>
                </a:solidFill>
              </a:defRPr>
            </a:pPr>
            <a:r>
              <a:t>  if-else-if</a:t>
            </a:r>
          </a:p>
          <a:p>
            <a:pPr marL="81851" indent="-73708">
              <a:buSzPct val="100000"/>
              <a:buChar char="•"/>
              <a:tabLst>
                <a:tab pos="76200" algn="l"/>
              </a:tabLst>
              <a:defRPr sz="2400">
                <a:solidFill>
                  <a:srgbClr val="231F20"/>
                </a:solidFill>
              </a:defRPr>
            </a:pPr>
            <a:r>
              <a:t>  Switch-case</a:t>
            </a:r>
          </a:p>
          <a:p>
            <a:pPr indent="8144">
              <a:tabLst>
                <a:tab pos="76200" algn="l"/>
              </a:tabLst>
              <a:defRPr sz="2400"/>
            </a:pPr>
            <a:endParaRPr/>
          </a:p>
        </p:txBody>
      </p:sp>
      <p:grpSp>
        <p:nvGrpSpPr>
          <p:cNvPr id="594" name="Group 14"/>
          <p:cNvGrpSpPr/>
          <p:nvPr/>
        </p:nvGrpSpPr>
        <p:grpSpPr>
          <a:xfrm>
            <a:off x="-1" y="0"/>
            <a:ext cx="3521008" cy="833730"/>
            <a:chOff x="0" y="0"/>
            <a:chExt cx="3521006" cy="833729"/>
          </a:xfrm>
        </p:grpSpPr>
        <p:sp>
          <p:nvSpPr>
            <p:cNvPr id="592" name="object 4"/>
            <p:cNvSpPr/>
            <p:nvPr/>
          </p:nvSpPr>
          <p:spPr>
            <a:xfrm>
              <a:off x="0" y="7"/>
              <a:ext cx="3185827" cy="833723"/>
            </a:xfrm>
            <a:prstGeom prst="rect">
              <a:avLst/>
            </a:pr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sp>
          <p:nvSpPr>
            <p:cNvPr id="593" name="object 5"/>
            <p:cNvSpPr/>
            <p:nvPr/>
          </p:nvSpPr>
          <p:spPr>
            <a:xfrm>
              <a:off x="2940891" y="-1"/>
              <a:ext cx="580116"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grpSp>
      <p:sp>
        <p:nvSpPr>
          <p:cNvPr id="595" name="object 22"/>
          <p:cNvSpPr txBox="1"/>
          <p:nvPr/>
        </p:nvSpPr>
        <p:spPr>
          <a:xfrm>
            <a:off x="-1" y="237081"/>
            <a:ext cx="4162025" cy="368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400">
                <a:solidFill>
                  <a:srgbClr val="FFFFFF"/>
                </a:solidFill>
              </a:defRPr>
            </a:lvl1pPr>
          </a:lstStyle>
          <a:p>
            <a:r>
              <a:t>Decision Making Statements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591"/>
                                        </p:tgtEl>
                                        <p:attrNameLst>
                                          <p:attrName>style.visibility</p:attrName>
                                        </p:attrNameLst>
                                      </p:cBhvr>
                                      <p:to>
                                        <p:strVal val="visible"/>
                                      </p:to>
                                    </p:set>
                                    <p:animEffect transition="in" filter="fade">
                                      <p:cBhvr>
                                        <p:cTn id="7" dur="500"/>
                                        <p:tgtEl>
                                          <p:spTgt spid="5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1" grpId="1" animBg="1" advAuto="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7" name="object 11"/>
          <p:cNvSpPr txBox="1"/>
          <p:nvPr/>
        </p:nvSpPr>
        <p:spPr>
          <a:xfrm>
            <a:off x="429243" y="1021268"/>
            <a:ext cx="10653566" cy="1104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400">
                <a:solidFill>
                  <a:srgbClr val="231F20"/>
                </a:solidFill>
              </a:defRPr>
            </a:pPr>
            <a:r>
              <a:t> it is a  type of decision making where one or group of statements written within the if body will be executed if and only if result of Boolean condition</a:t>
            </a:r>
          </a:p>
          <a:p>
            <a:pPr indent="8144">
              <a:tabLst>
                <a:tab pos="76200" algn="l"/>
              </a:tabLst>
              <a:defRPr sz="2400">
                <a:solidFill>
                  <a:srgbClr val="231F20"/>
                </a:solidFill>
              </a:defRPr>
            </a:pPr>
            <a:r>
              <a:t> is true .</a:t>
            </a:r>
            <a:r>
              <a:rPr>
                <a:solidFill>
                  <a:srgbClr val="000000"/>
                </a:solidFill>
              </a:rPr>
              <a:t>    </a:t>
            </a:r>
          </a:p>
        </p:txBody>
      </p:sp>
      <p:grpSp>
        <p:nvGrpSpPr>
          <p:cNvPr id="600" name="Group 14"/>
          <p:cNvGrpSpPr/>
          <p:nvPr/>
        </p:nvGrpSpPr>
        <p:grpSpPr>
          <a:xfrm>
            <a:off x="-1" y="0"/>
            <a:ext cx="3521008" cy="833730"/>
            <a:chOff x="0" y="0"/>
            <a:chExt cx="3521006" cy="833729"/>
          </a:xfrm>
        </p:grpSpPr>
        <p:sp>
          <p:nvSpPr>
            <p:cNvPr id="598" name="object 4"/>
            <p:cNvSpPr/>
            <p:nvPr/>
          </p:nvSpPr>
          <p:spPr>
            <a:xfrm>
              <a:off x="0" y="7"/>
              <a:ext cx="3185827" cy="833723"/>
            </a:xfrm>
            <a:prstGeom prst="rect">
              <a:avLst/>
            </a:pr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sp>
          <p:nvSpPr>
            <p:cNvPr id="599" name="object 5"/>
            <p:cNvSpPr/>
            <p:nvPr/>
          </p:nvSpPr>
          <p:spPr>
            <a:xfrm>
              <a:off x="2940891" y="-1"/>
              <a:ext cx="580116"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grpSp>
      <p:sp>
        <p:nvSpPr>
          <p:cNvPr id="601" name="object 22"/>
          <p:cNvSpPr txBox="1"/>
          <p:nvPr/>
        </p:nvSpPr>
        <p:spPr>
          <a:xfrm>
            <a:off x="-1" y="237081"/>
            <a:ext cx="4162025" cy="368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400">
                <a:solidFill>
                  <a:srgbClr val="FFFFFF"/>
                </a:solidFill>
              </a:defRPr>
            </a:lvl1pPr>
          </a:lstStyle>
          <a:p>
            <a:r>
              <a:t>   if - statement</a:t>
            </a:r>
          </a:p>
        </p:txBody>
      </p:sp>
      <p:sp>
        <p:nvSpPr>
          <p:cNvPr id="602" name="Rectangle 1"/>
          <p:cNvSpPr txBox="1"/>
          <p:nvPr/>
        </p:nvSpPr>
        <p:spPr>
          <a:xfrm>
            <a:off x="474963" y="2161402"/>
            <a:ext cx="6279362" cy="23139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indent="8144">
              <a:tabLst>
                <a:tab pos="76200" algn="l"/>
              </a:tabLst>
              <a:defRPr sz="2800"/>
            </a:pPr>
            <a:r>
              <a:t>Syntax :  if(Boolean cond)</a:t>
            </a:r>
          </a:p>
          <a:p>
            <a:pPr indent="8144">
              <a:tabLst>
                <a:tab pos="76200" algn="l"/>
              </a:tabLst>
              <a:defRPr sz="2800"/>
            </a:pPr>
            <a:r>
              <a:t>                {</a:t>
            </a:r>
          </a:p>
          <a:p>
            <a:pPr indent="8144">
              <a:tabLst>
                <a:tab pos="76200" algn="l"/>
              </a:tabLst>
              <a:defRPr sz="2800"/>
            </a:pPr>
            <a:r>
              <a:t>                   stmt..</a:t>
            </a:r>
          </a:p>
          <a:p>
            <a:pPr indent="8144">
              <a:tabLst>
                <a:tab pos="76200" algn="l"/>
              </a:tabLst>
              <a:defRPr sz="2800"/>
            </a:pPr>
            <a:r>
              <a:t>                   stmt.</a:t>
            </a:r>
          </a:p>
          <a:p>
            <a:pPr indent="8144">
              <a:tabLst>
                <a:tab pos="76200" algn="l"/>
              </a:tabLst>
              <a:defRPr sz="2800"/>
            </a:pPr>
            <a:r>
              <a:t>                }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597"/>
                                        </p:tgtEl>
                                        <p:attrNameLst>
                                          <p:attrName>style.visibility</p:attrName>
                                        </p:attrNameLst>
                                      </p:cBhvr>
                                      <p:to>
                                        <p:strVal val="visible"/>
                                      </p:to>
                                    </p:set>
                                    <p:animEffect transition="in" filter="fade">
                                      <p:cBhvr>
                                        <p:cTn id="7" dur="500"/>
                                        <p:tgtEl>
                                          <p:spTgt spid="59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602"/>
                                        </p:tgtEl>
                                        <p:attrNameLst>
                                          <p:attrName>style.visibility</p:attrName>
                                        </p:attrNameLst>
                                      </p:cBhvr>
                                      <p:to>
                                        <p:strVal val="visible"/>
                                      </p:to>
                                    </p:set>
                                    <p:animEffect transition="in" filter="fade">
                                      <p:cBhvr>
                                        <p:cTn id="12" dur="500"/>
                                        <p:tgtEl>
                                          <p:spTgt spid="6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7" grpId="1" animBg="1" advAuto="0"/>
      <p:bldP spid="602" grpId="2"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0" name="Group 55"/>
          <p:cNvGrpSpPr/>
          <p:nvPr/>
        </p:nvGrpSpPr>
        <p:grpSpPr>
          <a:xfrm>
            <a:off x="0" y="0"/>
            <a:ext cx="2148294" cy="833730"/>
            <a:chOff x="0" y="0"/>
            <a:chExt cx="2148293" cy="833729"/>
          </a:xfrm>
        </p:grpSpPr>
        <p:sp>
          <p:nvSpPr>
            <p:cNvPr id="138" name="object 4"/>
            <p:cNvSpPr/>
            <p:nvPr/>
          </p:nvSpPr>
          <p:spPr>
            <a:xfrm>
              <a:off x="0" y="7"/>
              <a:ext cx="1943789"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39" name="object 5"/>
            <p:cNvSpPr/>
            <p:nvPr/>
          </p:nvSpPr>
          <p:spPr>
            <a:xfrm>
              <a:off x="1794344" y="-1"/>
              <a:ext cx="353950"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41" name="object 22"/>
          <p:cNvSpPr txBox="1"/>
          <p:nvPr/>
        </p:nvSpPr>
        <p:spPr>
          <a:xfrm>
            <a:off x="427097" y="26979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SDLC</a:t>
            </a:r>
          </a:p>
        </p:txBody>
      </p:sp>
      <p:pic>
        <p:nvPicPr>
          <p:cNvPr id="142" name="Picture 4" descr="Picture 4"/>
          <p:cNvPicPr>
            <a:picLocks noChangeAspect="1"/>
          </p:cNvPicPr>
          <p:nvPr/>
        </p:nvPicPr>
        <p:blipFill>
          <a:blip r:embed="rId2">
            <a:extLst/>
          </a:blip>
          <a:stretch>
            <a:fillRect/>
          </a:stretch>
        </p:blipFill>
        <p:spPr>
          <a:xfrm>
            <a:off x="2073499" y="834132"/>
            <a:ext cx="7624293" cy="5762215"/>
          </a:xfrm>
          <a:prstGeom prst="rect">
            <a:avLst/>
          </a:prstGeom>
          <a:ln w="12700">
            <a:miter lim="400000"/>
          </a:ln>
        </p:spPr>
      </p:pic>
      <p:sp>
        <p:nvSpPr>
          <p:cNvPr id="143" name="Rectangle 5"/>
          <p:cNvSpPr/>
          <p:nvPr/>
        </p:nvSpPr>
        <p:spPr>
          <a:xfrm>
            <a:off x="6205287" y="1978896"/>
            <a:ext cx="3341554" cy="1599064"/>
          </a:xfrm>
          <a:prstGeom prst="rect">
            <a:avLst/>
          </a:prstGeom>
          <a:solidFill>
            <a:srgbClr val="FFFFFF"/>
          </a:solidFill>
          <a:ln w="12700">
            <a:miter lim="400000"/>
          </a:ln>
        </p:spPr>
        <p:txBody>
          <a:bodyPr lIns="45719" rIns="45719" anchor="ctr"/>
          <a:lstStyle/>
          <a:p>
            <a:pPr algn="ctr"/>
            <a:endParaRPr/>
          </a:p>
        </p:txBody>
      </p:sp>
      <p:sp>
        <p:nvSpPr>
          <p:cNvPr id="144" name="Straight Arrow Connector 8"/>
          <p:cNvSpPr/>
          <p:nvPr/>
        </p:nvSpPr>
        <p:spPr>
          <a:xfrm flipV="1">
            <a:off x="4286335" y="704164"/>
            <a:ext cx="3273589" cy="570845"/>
          </a:xfrm>
          <a:prstGeom prst="line">
            <a:avLst/>
          </a:prstGeom>
          <a:ln w="6350">
            <a:solidFill>
              <a:srgbClr val="000000"/>
            </a:solidFill>
            <a:miter/>
            <a:tailEnd type="triangle"/>
          </a:ln>
        </p:spPr>
        <p:txBody>
          <a:bodyPr lIns="45719" rIns="45719"/>
          <a:lstStyle/>
          <a:p>
            <a:endParaRPr/>
          </a:p>
        </p:txBody>
      </p:sp>
      <p:sp>
        <p:nvSpPr>
          <p:cNvPr id="145" name="Rectangle 9"/>
          <p:cNvSpPr txBox="1"/>
          <p:nvPr/>
        </p:nvSpPr>
        <p:spPr>
          <a:xfrm>
            <a:off x="7605643" y="90627"/>
            <a:ext cx="4537782" cy="176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a:effectLst>
                  <a:outerShdw blurRad="38100" dist="19050" dir="2700000" rotWithShape="0">
                    <a:srgbClr val="000000">
                      <a:alpha val="40000"/>
                    </a:srgbClr>
                  </a:outerShdw>
                </a:effectLst>
              </a:defRPr>
            </a:pPr>
            <a:r>
              <a:t>BA(Business Analyst) </a:t>
            </a:r>
          </a:p>
          <a:p>
            <a:pPr>
              <a:defRPr>
                <a:effectLst>
                  <a:outerShdw blurRad="38100" dist="19050" dir="2700000" rotWithShape="0">
                    <a:srgbClr val="000000">
                      <a:alpha val="40000"/>
                    </a:srgbClr>
                  </a:outerShdw>
                </a:effectLst>
              </a:defRPr>
            </a:pPr>
            <a:r>
              <a:t>Collects the requirements</a:t>
            </a:r>
          </a:p>
          <a:p>
            <a:pPr>
              <a:defRPr>
                <a:effectLst>
                  <a:outerShdw blurRad="38100" dist="19050" dir="2700000" rotWithShape="0">
                    <a:srgbClr val="000000">
                      <a:alpha val="40000"/>
                    </a:srgbClr>
                  </a:outerShdw>
                </a:effectLst>
              </a:defRPr>
            </a:pPr>
            <a:r>
              <a:t>From the client</a:t>
            </a:r>
          </a:p>
          <a:p>
            <a:pPr>
              <a:defRPr>
                <a:effectLst>
                  <a:outerShdw blurRad="38100" dist="19050" dir="2700000" rotWithShape="0">
                    <a:srgbClr val="000000">
                      <a:alpha val="40000"/>
                    </a:srgbClr>
                  </a:outerShdw>
                </a:effectLst>
              </a:defRPr>
            </a:pPr>
            <a:r>
              <a:t>BA is expert in the domain</a:t>
            </a:r>
          </a:p>
          <a:p>
            <a:pPr>
              <a:defRPr>
                <a:effectLst>
                  <a:outerShdw blurRad="38100" dist="19050" dir="2700000" rotWithShape="0">
                    <a:srgbClr val="000000">
                      <a:alpha val="40000"/>
                    </a:srgbClr>
                  </a:outerShdw>
                </a:effectLst>
              </a:defRPr>
            </a:pPr>
            <a:r>
              <a:t>For which the company is planning to develop the software</a:t>
            </a:r>
          </a:p>
        </p:txBody>
      </p:sp>
      <p:sp>
        <p:nvSpPr>
          <p:cNvPr id="146" name="Rectangle 12"/>
          <p:cNvSpPr txBox="1"/>
          <p:nvPr/>
        </p:nvSpPr>
        <p:spPr>
          <a:xfrm>
            <a:off x="7605642" y="1866290"/>
            <a:ext cx="4537782" cy="176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a:effectLst>
                  <a:outerShdw blurRad="38100" dist="19050" dir="2700000" rotWithShape="0">
                    <a:srgbClr val="000000">
                      <a:alpha val="40000"/>
                    </a:srgbClr>
                  </a:outerShdw>
                </a:effectLst>
              </a:defRPr>
            </a:pPr>
            <a:r>
              <a:t>Technical Architect is will design the application based on his experience.</a:t>
            </a:r>
          </a:p>
          <a:p>
            <a:pPr>
              <a:defRPr>
                <a:effectLst>
                  <a:outerShdw blurRad="38100" dist="19050" dir="2700000" rotWithShape="0">
                    <a:srgbClr val="000000">
                      <a:alpha val="40000"/>
                    </a:srgbClr>
                  </a:outerShdw>
                </a:effectLst>
              </a:defRPr>
            </a:pPr>
            <a:r>
              <a:t>Design is of 2 types </a:t>
            </a:r>
          </a:p>
          <a:p>
            <a:pPr marL="342900" indent="-342900">
              <a:buSzPct val="100000"/>
              <a:buFont typeface="Arial"/>
              <a:buChar char="•"/>
              <a:defRPr>
                <a:effectLst>
                  <a:outerShdw blurRad="38100" dist="19050" dir="2700000" rotWithShape="0">
                    <a:srgbClr val="000000">
                      <a:alpha val="40000"/>
                    </a:srgbClr>
                  </a:outerShdw>
                </a:effectLst>
              </a:defRPr>
            </a:pPr>
            <a:r>
              <a:t>Low Level Design</a:t>
            </a:r>
          </a:p>
          <a:p>
            <a:pPr marL="342900" indent="-342900">
              <a:buSzPct val="100000"/>
              <a:buFont typeface="Arial"/>
              <a:buChar char="•"/>
              <a:defRPr>
                <a:effectLst>
                  <a:outerShdw blurRad="38100" dist="19050" dir="2700000" rotWithShape="0">
                    <a:srgbClr val="000000">
                      <a:alpha val="40000"/>
                    </a:srgbClr>
                  </a:outerShdw>
                </a:effectLst>
              </a:defRPr>
            </a:pPr>
            <a:r>
              <a:t>High Level Design</a:t>
            </a:r>
          </a:p>
        </p:txBody>
      </p:sp>
      <p:sp>
        <p:nvSpPr>
          <p:cNvPr id="147" name="Straight Arrow Connector 22"/>
          <p:cNvSpPr/>
          <p:nvPr/>
        </p:nvSpPr>
        <p:spPr>
          <a:xfrm>
            <a:off x="4942399" y="2253650"/>
            <a:ext cx="2617525" cy="1"/>
          </a:xfrm>
          <a:prstGeom prst="line">
            <a:avLst/>
          </a:prstGeom>
          <a:ln w="6350">
            <a:solidFill>
              <a:srgbClr val="000000"/>
            </a:solidFill>
            <a:miter/>
            <a:tailEnd type="triangle"/>
          </a:ln>
        </p:spPr>
        <p:txBody>
          <a:bodyPr lIns="45719" rIns="45719"/>
          <a:lstStyle/>
          <a:p>
            <a:endParaRPr/>
          </a:p>
        </p:txBody>
      </p:sp>
      <p:sp>
        <p:nvSpPr>
          <p:cNvPr id="148" name="Rectangle 14"/>
          <p:cNvSpPr txBox="1"/>
          <p:nvPr/>
        </p:nvSpPr>
        <p:spPr>
          <a:xfrm>
            <a:off x="-2037" y="1978896"/>
            <a:ext cx="2844801" cy="1488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a:effectLst>
                  <a:outerShdw blurRad="38100" dist="19050" dir="2700000" rotWithShape="0">
                    <a:srgbClr val="000000">
                      <a:alpha val="40000"/>
                    </a:srgbClr>
                  </a:outerShdw>
                </a:effectLst>
              </a:defRPr>
            </a:pPr>
            <a:r>
              <a:t>Developers starts coding the application</a:t>
            </a:r>
          </a:p>
          <a:p>
            <a:pPr>
              <a:defRPr>
                <a:effectLst>
                  <a:outerShdw blurRad="38100" dist="19050" dir="2700000" rotWithShape="0">
                    <a:srgbClr val="000000">
                      <a:alpha val="40000"/>
                    </a:srgbClr>
                  </a:outerShdw>
                </a:effectLst>
              </a:defRPr>
            </a:pPr>
            <a:r>
              <a:t>Based on the LLD given by the Architect</a:t>
            </a:r>
          </a:p>
        </p:txBody>
      </p:sp>
      <p:sp>
        <p:nvSpPr>
          <p:cNvPr id="149" name="Straight Arrow Connector 24"/>
          <p:cNvSpPr/>
          <p:nvPr/>
        </p:nvSpPr>
        <p:spPr>
          <a:xfrm flipH="1" flipV="1">
            <a:off x="2637182" y="2743455"/>
            <a:ext cx="772973" cy="523987"/>
          </a:xfrm>
          <a:prstGeom prst="line">
            <a:avLst/>
          </a:prstGeom>
          <a:ln w="6350">
            <a:solidFill>
              <a:srgbClr val="000000"/>
            </a:solidFill>
            <a:miter/>
            <a:tailEnd type="triangle"/>
          </a:ln>
        </p:spPr>
        <p:txBody>
          <a:bodyPr lIns="45719" rIns="45719"/>
          <a:lstStyle/>
          <a:p>
            <a:endParaRPr/>
          </a:p>
        </p:txBody>
      </p:sp>
      <p:sp>
        <p:nvSpPr>
          <p:cNvPr id="150" name="Rectangle 26"/>
          <p:cNvSpPr txBox="1"/>
          <p:nvPr/>
        </p:nvSpPr>
        <p:spPr>
          <a:xfrm>
            <a:off x="45720" y="3267442"/>
            <a:ext cx="2844801" cy="3164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a:effectLst>
                  <a:outerShdw blurRad="38100" dist="19050" dir="2700000" rotWithShape="0">
                    <a:srgbClr val="000000">
                      <a:alpha val="40000"/>
                    </a:srgbClr>
                  </a:outerShdw>
                </a:effectLst>
              </a:defRPr>
            </a:pPr>
            <a:r>
              <a:t>Test Engineers test the application Manually or using Automation tools against the requirements of the application.</a:t>
            </a:r>
          </a:p>
          <a:p>
            <a:pPr>
              <a:defRPr>
                <a:effectLst>
                  <a:outerShdw blurRad="38100" dist="19050" dir="2700000" rotWithShape="0">
                    <a:srgbClr val="000000">
                      <a:alpha val="40000"/>
                    </a:srgbClr>
                  </a:outerShdw>
                </a:effectLst>
              </a:defRPr>
            </a:pPr>
            <a:r>
              <a:t>If the application is not working according to requirements the its called a </a:t>
            </a:r>
            <a:r>
              <a:rPr b="1"/>
              <a:t>BUG. If bugs are found it should be fixed by developer and s/w will be tested again</a:t>
            </a:r>
          </a:p>
        </p:txBody>
      </p:sp>
      <p:sp>
        <p:nvSpPr>
          <p:cNvPr id="151" name="Straight Arrow Connector 31"/>
          <p:cNvSpPr/>
          <p:nvPr/>
        </p:nvSpPr>
        <p:spPr>
          <a:xfrm flipH="1">
            <a:off x="3061251" y="4281232"/>
            <a:ext cx="889064" cy="1"/>
          </a:xfrm>
          <a:prstGeom prst="line">
            <a:avLst/>
          </a:prstGeom>
          <a:ln w="6350">
            <a:solidFill>
              <a:srgbClr val="000000"/>
            </a:solidFill>
            <a:miter/>
            <a:tailEnd type="triangle"/>
          </a:ln>
        </p:spPr>
        <p:txBody>
          <a:bodyPr lIns="45719" rIns="45719"/>
          <a:lstStyle/>
          <a:p>
            <a:endParaRPr/>
          </a:p>
        </p:txBody>
      </p:sp>
      <p:sp>
        <p:nvSpPr>
          <p:cNvPr id="152" name="Rectangle 33"/>
          <p:cNvSpPr txBox="1"/>
          <p:nvPr/>
        </p:nvSpPr>
        <p:spPr>
          <a:xfrm>
            <a:off x="7624907" y="3429000"/>
            <a:ext cx="4089879" cy="14884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a:effectLst>
                  <a:outerShdw blurRad="38100" dist="19050" dir="2700000" rotWithShape="0">
                    <a:srgbClr val="000000">
                      <a:alpha val="40000"/>
                    </a:srgbClr>
                  </a:outerShdw>
                </a:effectLst>
              </a:defRPr>
            </a:lvl1pPr>
          </a:lstStyle>
          <a:p>
            <a:r>
              <a:t>A team of Filed Engineers will install the application in Clients Machine or in Servers to start using the application for Real Time Business</a:t>
            </a:r>
          </a:p>
        </p:txBody>
      </p:sp>
      <p:sp>
        <p:nvSpPr>
          <p:cNvPr id="153" name="Straight Arrow Connector 34"/>
          <p:cNvSpPr/>
          <p:nvPr/>
        </p:nvSpPr>
        <p:spPr>
          <a:xfrm flipV="1">
            <a:off x="6929317" y="4122795"/>
            <a:ext cx="630607" cy="924092"/>
          </a:xfrm>
          <a:prstGeom prst="line">
            <a:avLst/>
          </a:prstGeom>
          <a:ln w="6350">
            <a:solidFill>
              <a:srgbClr val="000000"/>
            </a:solidFill>
            <a:miter/>
            <a:tailEnd type="triangle"/>
          </a:ln>
        </p:spPr>
        <p:txBody>
          <a:bodyPr lIns="45719" rIns="45719"/>
          <a:lstStyle/>
          <a:p>
            <a:endParaRPr/>
          </a:p>
        </p:txBody>
      </p:sp>
      <p:sp>
        <p:nvSpPr>
          <p:cNvPr id="154" name="Rectangle 35"/>
          <p:cNvSpPr txBox="1"/>
          <p:nvPr/>
        </p:nvSpPr>
        <p:spPr>
          <a:xfrm>
            <a:off x="8280890" y="5046886"/>
            <a:ext cx="4089879" cy="1488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a:effectLst>
                  <a:outerShdw blurRad="38100" dist="19050" dir="2700000" rotWithShape="0">
                    <a:srgbClr val="000000">
                      <a:alpha val="40000"/>
                    </a:srgbClr>
                  </a:outerShdw>
                </a:effectLst>
              </a:defRPr>
            </a:pPr>
            <a:r>
              <a:t>A team of Production Engineers will be </a:t>
            </a:r>
          </a:p>
          <a:p>
            <a:pPr>
              <a:defRPr>
                <a:effectLst>
                  <a:outerShdw blurRad="38100" dist="19050" dir="2700000" rotWithShape="0">
                    <a:srgbClr val="000000">
                      <a:alpha val="40000"/>
                    </a:srgbClr>
                  </a:outerShdw>
                </a:effectLst>
              </a:defRPr>
            </a:pPr>
            <a:r>
              <a:t>24/7 available to keep the S/w running.</a:t>
            </a:r>
          </a:p>
          <a:p>
            <a:pPr>
              <a:defRPr>
                <a:effectLst>
                  <a:outerShdw blurRad="38100" dist="19050" dir="2700000" rotWithShape="0">
                    <a:srgbClr val="000000">
                      <a:alpha val="40000"/>
                    </a:srgbClr>
                  </a:outerShdw>
                </a:effectLst>
              </a:defRPr>
            </a:pPr>
            <a:endParaRPr/>
          </a:p>
          <a:p>
            <a:pPr>
              <a:defRPr>
                <a:effectLst>
                  <a:outerShdw blurRad="38100" dist="19050" dir="2700000" rotWithShape="0">
                    <a:srgbClr val="000000">
                      <a:alpha val="40000"/>
                    </a:srgbClr>
                  </a:outerShdw>
                </a:effectLst>
              </a:defRPr>
            </a:pPr>
            <a:r>
              <a:t>Any bugs are found by the Client should</a:t>
            </a:r>
          </a:p>
          <a:p>
            <a:pPr>
              <a:defRPr>
                <a:effectLst>
                  <a:outerShdw blurRad="38100" dist="19050" dir="2700000" rotWithShape="0">
                    <a:srgbClr val="000000">
                      <a:alpha val="40000"/>
                    </a:srgbClr>
                  </a:outerShdw>
                </a:effectLst>
              </a:defRPr>
            </a:pPr>
            <a:r>
              <a:t>Be fixed by developers.</a:t>
            </a:r>
          </a:p>
        </p:txBody>
      </p:sp>
      <p:sp>
        <p:nvSpPr>
          <p:cNvPr id="155" name="Straight Arrow Connector 41"/>
          <p:cNvSpPr/>
          <p:nvPr/>
        </p:nvSpPr>
        <p:spPr>
          <a:xfrm flipV="1">
            <a:off x="7682042" y="5785550"/>
            <a:ext cx="553129" cy="264882"/>
          </a:xfrm>
          <a:prstGeom prst="line">
            <a:avLst/>
          </a:prstGeom>
          <a:ln w="6350">
            <a:solidFill>
              <a:srgbClr val="000000"/>
            </a:solidFill>
            <a:miter/>
            <a:tailEnd type="triangle"/>
          </a:ln>
        </p:spPr>
        <p:txBody>
          <a:bodyPr lIns="45719" rIns="45719"/>
          <a:lstStyle/>
          <a:p>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42"/>
                                        </p:tgtEl>
                                        <p:attrNameLst>
                                          <p:attrName>style.visibility</p:attrName>
                                        </p:attrNameLst>
                                      </p:cBhvr>
                                      <p:to>
                                        <p:strVal val="visible"/>
                                      </p:to>
                                    </p:set>
                                    <p:animEffect transition="in" filter="fade">
                                      <p:cBhvr>
                                        <p:cTn id="7" dur="500"/>
                                        <p:tgtEl>
                                          <p:spTgt spid="1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44"/>
                                        </p:tgtEl>
                                        <p:attrNameLst>
                                          <p:attrName>style.visibility</p:attrName>
                                        </p:attrNameLst>
                                      </p:cBhvr>
                                      <p:to>
                                        <p:strVal val="visible"/>
                                      </p:to>
                                    </p:set>
                                    <p:animEffect transition="in" filter="fade">
                                      <p:cBhvr>
                                        <p:cTn id="12" dur="500"/>
                                        <p:tgtEl>
                                          <p:spTgt spid="14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45"/>
                                        </p:tgtEl>
                                        <p:attrNameLst>
                                          <p:attrName>style.visibility</p:attrName>
                                        </p:attrNameLst>
                                      </p:cBhvr>
                                      <p:to>
                                        <p:strVal val="visible"/>
                                      </p:to>
                                    </p:set>
                                    <p:animEffect transition="in" filter="fade">
                                      <p:cBhvr>
                                        <p:cTn id="17" dur="500"/>
                                        <p:tgtEl>
                                          <p:spTgt spid="14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47"/>
                                        </p:tgtEl>
                                        <p:attrNameLst>
                                          <p:attrName>style.visibility</p:attrName>
                                        </p:attrNameLst>
                                      </p:cBhvr>
                                      <p:to>
                                        <p:strVal val="visible"/>
                                      </p:to>
                                    </p:set>
                                    <p:animEffect transition="in" filter="fade">
                                      <p:cBhvr>
                                        <p:cTn id="22" dur="500"/>
                                        <p:tgtEl>
                                          <p:spTgt spid="14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46"/>
                                        </p:tgtEl>
                                        <p:attrNameLst>
                                          <p:attrName>style.visibility</p:attrName>
                                        </p:attrNameLst>
                                      </p:cBhvr>
                                      <p:to>
                                        <p:strVal val="visible"/>
                                      </p:to>
                                    </p:set>
                                    <p:animEffect transition="in" filter="fade">
                                      <p:cBhvr>
                                        <p:cTn id="27" dur="500"/>
                                        <p:tgtEl>
                                          <p:spTgt spid="14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49"/>
                                        </p:tgtEl>
                                        <p:attrNameLst>
                                          <p:attrName>style.visibility</p:attrName>
                                        </p:attrNameLst>
                                      </p:cBhvr>
                                      <p:to>
                                        <p:strVal val="visible"/>
                                      </p:to>
                                    </p:set>
                                    <p:animEffect transition="in" filter="fade">
                                      <p:cBhvr>
                                        <p:cTn id="32" dur="500"/>
                                        <p:tgtEl>
                                          <p:spTgt spid="14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48"/>
                                        </p:tgtEl>
                                        <p:attrNameLst>
                                          <p:attrName>style.visibility</p:attrName>
                                        </p:attrNameLst>
                                      </p:cBhvr>
                                      <p:to>
                                        <p:strVal val="visible"/>
                                      </p:to>
                                    </p:set>
                                    <p:animEffect transition="in" filter="fade">
                                      <p:cBhvr>
                                        <p:cTn id="37" dur="500"/>
                                        <p:tgtEl>
                                          <p:spTgt spid="14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51"/>
                                        </p:tgtEl>
                                        <p:attrNameLst>
                                          <p:attrName>style.visibility</p:attrName>
                                        </p:attrNameLst>
                                      </p:cBhvr>
                                      <p:to>
                                        <p:strVal val="visible"/>
                                      </p:to>
                                    </p:set>
                                    <p:animEffect transition="in" filter="fade">
                                      <p:cBhvr>
                                        <p:cTn id="42" dur="500"/>
                                        <p:tgtEl>
                                          <p:spTgt spid="15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150"/>
                                        </p:tgtEl>
                                        <p:attrNameLst>
                                          <p:attrName>style.visibility</p:attrName>
                                        </p:attrNameLst>
                                      </p:cBhvr>
                                      <p:to>
                                        <p:strVal val="visible"/>
                                      </p:to>
                                    </p:set>
                                    <p:animEffect transition="in" filter="fade">
                                      <p:cBhvr>
                                        <p:cTn id="47" dur="500"/>
                                        <p:tgtEl>
                                          <p:spTgt spid="15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153"/>
                                        </p:tgtEl>
                                        <p:attrNameLst>
                                          <p:attrName>style.visibility</p:attrName>
                                        </p:attrNameLst>
                                      </p:cBhvr>
                                      <p:to>
                                        <p:strVal val="visible"/>
                                      </p:to>
                                    </p:set>
                                    <p:animEffect transition="in" filter="fade">
                                      <p:cBhvr>
                                        <p:cTn id="52" dur="500"/>
                                        <p:tgtEl>
                                          <p:spTgt spid="15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152"/>
                                        </p:tgtEl>
                                        <p:attrNameLst>
                                          <p:attrName>style.visibility</p:attrName>
                                        </p:attrNameLst>
                                      </p:cBhvr>
                                      <p:to>
                                        <p:strVal val="visible"/>
                                      </p:to>
                                    </p:set>
                                    <p:animEffect transition="in" filter="fade">
                                      <p:cBhvr>
                                        <p:cTn id="57" dur="500"/>
                                        <p:tgtEl>
                                          <p:spTgt spid="152"/>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155"/>
                                        </p:tgtEl>
                                        <p:attrNameLst>
                                          <p:attrName>style.visibility</p:attrName>
                                        </p:attrNameLst>
                                      </p:cBhvr>
                                      <p:to>
                                        <p:strVal val="visible"/>
                                      </p:to>
                                    </p:set>
                                    <p:animEffect transition="in" filter="fade">
                                      <p:cBhvr>
                                        <p:cTn id="62" dur="500"/>
                                        <p:tgtEl>
                                          <p:spTgt spid="155"/>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154"/>
                                        </p:tgtEl>
                                        <p:attrNameLst>
                                          <p:attrName>style.visibility</p:attrName>
                                        </p:attrNameLst>
                                      </p:cBhvr>
                                      <p:to>
                                        <p:strVal val="visible"/>
                                      </p:to>
                                    </p:set>
                                    <p:animEffect transition="in" filter="fade">
                                      <p:cBhvr>
                                        <p:cTn id="67" dur="500"/>
                                        <p:tgtEl>
                                          <p:spTgt spid="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1" animBg="1" advAuto="0"/>
      <p:bldP spid="144" grpId="2" animBg="1" advAuto="0"/>
      <p:bldP spid="145" grpId="3" animBg="1" advAuto="0"/>
      <p:bldP spid="146" grpId="5" animBg="1" advAuto="0"/>
      <p:bldP spid="147" grpId="4" animBg="1" advAuto="0"/>
      <p:bldP spid="148" grpId="7" animBg="1" advAuto="0"/>
      <p:bldP spid="149" grpId="6" animBg="1" advAuto="0"/>
      <p:bldP spid="150" grpId="9" animBg="1" advAuto="0"/>
      <p:bldP spid="151" grpId="8" animBg="1" advAuto="0"/>
      <p:bldP spid="152" grpId="11" animBg="1" advAuto="0"/>
      <p:bldP spid="153" grpId="10" animBg="1" advAuto="0"/>
      <p:bldP spid="154" grpId="13" animBg="1" advAuto="0"/>
      <p:bldP spid="155" grpId="12" animBg="1" advAuto="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 name="object 11"/>
          <p:cNvSpPr txBox="1"/>
          <p:nvPr/>
        </p:nvSpPr>
        <p:spPr>
          <a:xfrm>
            <a:off x="429243" y="1021267"/>
            <a:ext cx="10653566" cy="736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400">
                <a:solidFill>
                  <a:srgbClr val="231F20"/>
                </a:solidFill>
              </a:defRPr>
            </a:pPr>
            <a:r>
              <a:t> It is a  type of decision making statements where statements of if body are executed if result of boolean condition is TRUE else the statements of else body are executed .</a:t>
            </a:r>
            <a:r>
              <a:rPr>
                <a:solidFill>
                  <a:srgbClr val="000000"/>
                </a:solidFill>
              </a:rPr>
              <a:t>    </a:t>
            </a:r>
          </a:p>
        </p:txBody>
      </p:sp>
      <p:grpSp>
        <p:nvGrpSpPr>
          <p:cNvPr id="607" name="Group 14"/>
          <p:cNvGrpSpPr/>
          <p:nvPr/>
        </p:nvGrpSpPr>
        <p:grpSpPr>
          <a:xfrm>
            <a:off x="-1" y="0"/>
            <a:ext cx="3521008" cy="833730"/>
            <a:chOff x="0" y="0"/>
            <a:chExt cx="3521006" cy="833729"/>
          </a:xfrm>
        </p:grpSpPr>
        <p:sp>
          <p:nvSpPr>
            <p:cNvPr id="605" name="object 4"/>
            <p:cNvSpPr/>
            <p:nvPr/>
          </p:nvSpPr>
          <p:spPr>
            <a:xfrm>
              <a:off x="0" y="7"/>
              <a:ext cx="3185827" cy="833723"/>
            </a:xfrm>
            <a:prstGeom prst="rect">
              <a:avLst/>
            </a:pr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sp>
          <p:nvSpPr>
            <p:cNvPr id="606" name="object 5"/>
            <p:cNvSpPr/>
            <p:nvPr/>
          </p:nvSpPr>
          <p:spPr>
            <a:xfrm>
              <a:off x="2940891" y="-1"/>
              <a:ext cx="580116"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grpSp>
      <p:sp>
        <p:nvSpPr>
          <p:cNvPr id="608" name="object 22"/>
          <p:cNvSpPr txBox="1"/>
          <p:nvPr/>
        </p:nvSpPr>
        <p:spPr>
          <a:xfrm>
            <a:off x="-1" y="237081"/>
            <a:ext cx="4162025" cy="368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400">
                <a:solidFill>
                  <a:srgbClr val="FFFFFF"/>
                </a:solidFill>
              </a:defRPr>
            </a:lvl1pPr>
          </a:lstStyle>
          <a:p>
            <a:r>
              <a:t>   if - else statement</a:t>
            </a:r>
          </a:p>
        </p:txBody>
      </p:sp>
      <p:sp>
        <p:nvSpPr>
          <p:cNvPr id="609" name="Rectangle 1"/>
          <p:cNvSpPr txBox="1"/>
          <p:nvPr/>
        </p:nvSpPr>
        <p:spPr>
          <a:xfrm>
            <a:off x="474963" y="2161402"/>
            <a:ext cx="6279362" cy="4536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indent="8144">
              <a:tabLst>
                <a:tab pos="76200" algn="l"/>
              </a:tabLst>
              <a:defRPr sz="2800"/>
            </a:pPr>
            <a:r>
              <a:t>Syntax :  if(Boolean cond)</a:t>
            </a:r>
          </a:p>
          <a:p>
            <a:pPr indent="8144">
              <a:tabLst>
                <a:tab pos="76200" algn="l"/>
              </a:tabLst>
              <a:defRPr sz="2800"/>
            </a:pPr>
            <a:r>
              <a:t>                {</a:t>
            </a:r>
          </a:p>
          <a:p>
            <a:pPr indent="8144">
              <a:tabLst>
                <a:tab pos="76200" algn="l"/>
              </a:tabLst>
              <a:defRPr sz="2800"/>
            </a:pPr>
            <a:r>
              <a:t>                   stmt..</a:t>
            </a:r>
          </a:p>
          <a:p>
            <a:pPr indent="8144">
              <a:tabLst>
                <a:tab pos="76200" algn="l"/>
              </a:tabLst>
              <a:defRPr sz="2800"/>
            </a:pPr>
            <a:r>
              <a:t>                   stmt.</a:t>
            </a:r>
          </a:p>
          <a:p>
            <a:pPr indent="8144">
              <a:tabLst>
                <a:tab pos="76200" algn="l"/>
              </a:tabLst>
              <a:defRPr sz="2800"/>
            </a:pPr>
            <a:r>
              <a:t>                } </a:t>
            </a:r>
          </a:p>
          <a:p>
            <a:pPr indent="8144">
              <a:tabLst>
                <a:tab pos="76200" algn="l"/>
              </a:tabLst>
              <a:defRPr sz="2800"/>
            </a:pPr>
            <a:r>
              <a:t>               else</a:t>
            </a:r>
          </a:p>
          <a:p>
            <a:pPr indent="8144">
              <a:tabLst>
                <a:tab pos="76200" algn="l"/>
              </a:tabLst>
              <a:defRPr sz="2800"/>
            </a:pPr>
            <a:r>
              <a:t>               {</a:t>
            </a:r>
          </a:p>
          <a:p>
            <a:pPr indent="8144">
              <a:tabLst>
                <a:tab pos="76200" algn="l"/>
              </a:tabLst>
              <a:defRPr sz="2800"/>
            </a:pPr>
            <a:r>
              <a:t>                  stmt</a:t>
            </a:r>
          </a:p>
          <a:p>
            <a:pPr indent="8144">
              <a:tabLst>
                <a:tab pos="76200" algn="l"/>
              </a:tabLst>
              <a:defRPr sz="2800"/>
            </a:pPr>
            <a:r>
              <a:t>                  stmt</a:t>
            </a:r>
          </a:p>
          <a:p>
            <a:pPr indent="8144">
              <a:tabLst>
                <a:tab pos="76200" algn="l"/>
              </a:tabLst>
              <a:defRPr sz="2800"/>
            </a:pPr>
            <a:r>
              <a:t>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604"/>
                                        </p:tgtEl>
                                        <p:attrNameLst>
                                          <p:attrName>style.visibility</p:attrName>
                                        </p:attrNameLst>
                                      </p:cBhvr>
                                      <p:to>
                                        <p:strVal val="visible"/>
                                      </p:to>
                                    </p:set>
                                    <p:animEffect transition="in" filter="fade">
                                      <p:cBhvr>
                                        <p:cTn id="7" dur="500"/>
                                        <p:tgtEl>
                                          <p:spTgt spid="60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609"/>
                                        </p:tgtEl>
                                        <p:attrNameLst>
                                          <p:attrName>style.visibility</p:attrName>
                                        </p:attrNameLst>
                                      </p:cBhvr>
                                      <p:to>
                                        <p:strVal val="visible"/>
                                      </p:to>
                                    </p:set>
                                    <p:animEffect transition="in" filter="fade">
                                      <p:cBhvr>
                                        <p:cTn id="12" dur="500"/>
                                        <p:tgtEl>
                                          <p:spTgt spid="6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 grpId="1" animBg="1" advAuto="0"/>
      <p:bldP spid="609" grpId="2" animBg="1" advAuto="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 name="object 11"/>
          <p:cNvSpPr txBox="1"/>
          <p:nvPr/>
        </p:nvSpPr>
        <p:spPr>
          <a:xfrm>
            <a:off x="429243" y="1021267"/>
            <a:ext cx="10653566" cy="736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400">
                <a:solidFill>
                  <a:srgbClr val="231F20"/>
                </a:solidFill>
              </a:defRPr>
            </a:pPr>
            <a:r>
              <a:t> It is a  type of decision making statements which is used to whenever there are multiple Boolean conditions to be evaluated to execute different set of statements.</a:t>
            </a:r>
            <a:r>
              <a:rPr>
                <a:solidFill>
                  <a:srgbClr val="000000"/>
                </a:solidFill>
              </a:rPr>
              <a:t>    </a:t>
            </a:r>
          </a:p>
        </p:txBody>
      </p:sp>
      <p:grpSp>
        <p:nvGrpSpPr>
          <p:cNvPr id="614" name="Group 14"/>
          <p:cNvGrpSpPr/>
          <p:nvPr/>
        </p:nvGrpSpPr>
        <p:grpSpPr>
          <a:xfrm>
            <a:off x="-1" y="0"/>
            <a:ext cx="3521008" cy="833730"/>
            <a:chOff x="0" y="0"/>
            <a:chExt cx="3521006" cy="833729"/>
          </a:xfrm>
        </p:grpSpPr>
        <p:sp>
          <p:nvSpPr>
            <p:cNvPr id="612" name="object 4"/>
            <p:cNvSpPr/>
            <p:nvPr/>
          </p:nvSpPr>
          <p:spPr>
            <a:xfrm>
              <a:off x="0" y="7"/>
              <a:ext cx="3185827" cy="833723"/>
            </a:xfrm>
            <a:prstGeom prst="rect">
              <a:avLst/>
            </a:pr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sp>
          <p:nvSpPr>
            <p:cNvPr id="613" name="object 5"/>
            <p:cNvSpPr/>
            <p:nvPr/>
          </p:nvSpPr>
          <p:spPr>
            <a:xfrm>
              <a:off x="2940891" y="-1"/>
              <a:ext cx="580116"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grpSp>
      <p:sp>
        <p:nvSpPr>
          <p:cNvPr id="615" name="object 22"/>
          <p:cNvSpPr txBox="1"/>
          <p:nvPr/>
        </p:nvSpPr>
        <p:spPr>
          <a:xfrm>
            <a:off x="-1" y="237081"/>
            <a:ext cx="4162025" cy="368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400">
                <a:solidFill>
                  <a:srgbClr val="FFFFFF"/>
                </a:solidFill>
              </a:defRPr>
            </a:lvl1pPr>
          </a:lstStyle>
          <a:p>
            <a:r>
              <a:t>   if – else - if statement</a:t>
            </a:r>
          </a:p>
        </p:txBody>
      </p:sp>
      <p:sp>
        <p:nvSpPr>
          <p:cNvPr id="616" name="Rectangle 1"/>
          <p:cNvSpPr txBox="1"/>
          <p:nvPr/>
        </p:nvSpPr>
        <p:spPr>
          <a:xfrm>
            <a:off x="474963" y="1760010"/>
            <a:ext cx="6279362" cy="4968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indent="8144">
              <a:tabLst>
                <a:tab pos="76200" algn="l"/>
              </a:tabLst>
              <a:defRPr sz="2000" b="1"/>
            </a:pPr>
            <a:r>
              <a:t>Syntax :  if(Boolean cond1)</a:t>
            </a:r>
          </a:p>
          <a:p>
            <a:pPr indent="8144">
              <a:tabLst>
                <a:tab pos="76200" algn="l"/>
              </a:tabLst>
              <a:defRPr sz="2000" b="1"/>
            </a:pPr>
            <a:r>
              <a:t>                {</a:t>
            </a:r>
          </a:p>
          <a:p>
            <a:pPr indent="8144">
              <a:tabLst>
                <a:tab pos="76200" algn="l"/>
              </a:tabLst>
              <a:defRPr sz="2000" b="1"/>
            </a:pPr>
            <a:r>
              <a:t>                   stmt..</a:t>
            </a:r>
          </a:p>
          <a:p>
            <a:pPr indent="8144">
              <a:tabLst>
                <a:tab pos="76200" algn="l"/>
              </a:tabLst>
              <a:defRPr sz="2000" b="1"/>
            </a:pPr>
            <a:r>
              <a:t>                   stmt.</a:t>
            </a:r>
          </a:p>
          <a:p>
            <a:pPr indent="8144">
              <a:tabLst>
                <a:tab pos="76200" algn="l"/>
              </a:tabLst>
              <a:defRPr sz="2000" b="1"/>
            </a:pPr>
            <a:r>
              <a:t>                } </a:t>
            </a:r>
          </a:p>
          <a:p>
            <a:pPr indent="8144">
              <a:tabLst>
                <a:tab pos="76200" algn="l"/>
              </a:tabLst>
              <a:defRPr sz="2000" b="1"/>
            </a:pPr>
            <a:r>
              <a:t>               else if(Boolean cond2)</a:t>
            </a:r>
          </a:p>
          <a:p>
            <a:pPr indent="8144">
              <a:tabLst>
                <a:tab pos="76200" algn="l"/>
              </a:tabLst>
              <a:defRPr sz="2000" b="1"/>
            </a:pPr>
            <a:r>
              <a:t>               {</a:t>
            </a:r>
          </a:p>
          <a:p>
            <a:pPr indent="8144">
              <a:tabLst>
                <a:tab pos="76200" algn="l"/>
              </a:tabLst>
              <a:defRPr sz="2000" b="1"/>
            </a:pPr>
            <a:r>
              <a:t>                  stmt</a:t>
            </a:r>
          </a:p>
          <a:p>
            <a:pPr indent="8144">
              <a:tabLst>
                <a:tab pos="76200" algn="l"/>
              </a:tabLst>
              <a:defRPr sz="2000" b="1"/>
            </a:pPr>
            <a:r>
              <a:t>                  stmt</a:t>
            </a:r>
          </a:p>
          <a:p>
            <a:pPr indent="8144">
              <a:tabLst>
                <a:tab pos="76200" algn="l"/>
              </a:tabLst>
              <a:defRPr sz="2000" b="1"/>
            </a:pPr>
            <a:r>
              <a:t>               }</a:t>
            </a:r>
          </a:p>
          <a:p>
            <a:pPr indent="8144">
              <a:tabLst>
                <a:tab pos="76200" algn="l"/>
              </a:tabLst>
              <a:defRPr sz="2000" b="1"/>
            </a:pPr>
            <a:r>
              <a:t>               else</a:t>
            </a:r>
          </a:p>
          <a:p>
            <a:pPr indent="8144">
              <a:tabLst>
                <a:tab pos="76200" algn="l"/>
              </a:tabLst>
              <a:defRPr sz="2000" b="1"/>
            </a:pPr>
            <a:r>
              <a:t>               {</a:t>
            </a:r>
          </a:p>
          <a:p>
            <a:pPr indent="8144">
              <a:tabLst>
                <a:tab pos="76200" algn="l"/>
              </a:tabLst>
              <a:defRPr sz="2000" b="1"/>
            </a:pPr>
            <a:r>
              <a:t>                  stmt</a:t>
            </a:r>
          </a:p>
          <a:p>
            <a:pPr indent="8144">
              <a:tabLst>
                <a:tab pos="76200" algn="l"/>
              </a:tabLst>
              <a:defRPr sz="2000" b="1"/>
            </a:pPr>
            <a:r>
              <a:t>                  stmt</a:t>
            </a:r>
          </a:p>
          <a:p>
            <a:pPr indent="8144">
              <a:tabLst>
                <a:tab pos="76200" algn="l"/>
              </a:tabLst>
              <a:defRPr sz="2000" b="1"/>
            </a:pPr>
            <a:r>
              <a:t>               }</a:t>
            </a:r>
          </a:p>
          <a:p>
            <a:pPr indent="8144">
              <a:tabLst>
                <a:tab pos="76200" algn="l"/>
              </a:tabLst>
              <a:defRPr sz="2000"/>
            </a:pPr>
            <a:r>
              <a:t>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611"/>
                                        </p:tgtEl>
                                        <p:attrNameLst>
                                          <p:attrName>style.visibility</p:attrName>
                                        </p:attrNameLst>
                                      </p:cBhvr>
                                      <p:to>
                                        <p:strVal val="visible"/>
                                      </p:to>
                                    </p:set>
                                    <p:animEffect transition="in" filter="fade">
                                      <p:cBhvr>
                                        <p:cTn id="7" dur="500"/>
                                        <p:tgtEl>
                                          <p:spTgt spid="6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616"/>
                                        </p:tgtEl>
                                        <p:attrNameLst>
                                          <p:attrName>style.visibility</p:attrName>
                                        </p:attrNameLst>
                                      </p:cBhvr>
                                      <p:to>
                                        <p:strVal val="visible"/>
                                      </p:to>
                                    </p:set>
                                    <p:animEffect transition="in" filter="fade">
                                      <p:cBhvr>
                                        <p:cTn id="12" dur="500"/>
                                        <p:tgtEl>
                                          <p:spTgt spid="6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1" grpId="1" animBg="1" advAuto="0"/>
      <p:bldP spid="616" grpId="2" animBg="1" advAuto="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 name="object 11"/>
          <p:cNvSpPr txBox="1"/>
          <p:nvPr/>
        </p:nvSpPr>
        <p:spPr>
          <a:xfrm>
            <a:off x="429243" y="1021267"/>
            <a:ext cx="10653566" cy="736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400">
                <a:solidFill>
                  <a:srgbClr val="231F20"/>
                </a:solidFill>
              </a:defRPr>
            </a:pPr>
            <a:r>
              <a:t> It is a  type of decision making statements which is used whenever there are only </a:t>
            </a:r>
            <a:r>
              <a:rPr b="1"/>
              <a:t>equals conditions </a:t>
            </a:r>
            <a:r>
              <a:t>to be evaluated to execute different set of statements.</a:t>
            </a:r>
            <a:r>
              <a:rPr>
                <a:solidFill>
                  <a:srgbClr val="000000"/>
                </a:solidFill>
              </a:rPr>
              <a:t>    </a:t>
            </a:r>
          </a:p>
        </p:txBody>
      </p:sp>
      <p:grpSp>
        <p:nvGrpSpPr>
          <p:cNvPr id="621" name="Group 14"/>
          <p:cNvGrpSpPr/>
          <p:nvPr/>
        </p:nvGrpSpPr>
        <p:grpSpPr>
          <a:xfrm>
            <a:off x="-1" y="0"/>
            <a:ext cx="3521008" cy="833730"/>
            <a:chOff x="0" y="0"/>
            <a:chExt cx="3521006" cy="833729"/>
          </a:xfrm>
        </p:grpSpPr>
        <p:sp>
          <p:nvSpPr>
            <p:cNvPr id="619" name="object 4"/>
            <p:cNvSpPr/>
            <p:nvPr/>
          </p:nvSpPr>
          <p:spPr>
            <a:xfrm>
              <a:off x="0" y="7"/>
              <a:ext cx="3185827" cy="833723"/>
            </a:xfrm>
            <a:prstGeom prst="rect">
              <a:avLst/>
            </a:pr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sp>
          <p:nvSpPr>
            <p:cNvPr id="620" name="object 5"/>
            <p:cNvSpPr/>
            <p:nvPr/>
          </p:nvSpPr>
          <p:spPr>
            <a:xfrm>
              <a:off x="2940891" y="-1"/>
              <a:ext cx="580116"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grpSp>
      <p:sp>
        <p:nvSpPr>
          <p:cNvPr id="622" name="object 22"/>
          <p:cNvSpPr txBox="1"/>
          <p:nvPr/>
        </p:nvSpPr>
        <p:spPr>
          <a:xfrm>
            <a:off x="-1" y="237081"/>
            <a:ext cx="4162025" cy="368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400">
                <a:solidFill>
                  <a:srgbClr val="FFFFFF"/>
                </a:solidFill>
              </a:defRPr>
            </a:lvl1pPr>
          </a:lstStyle>
          <a:p>
            <a:r>
              <a:t>   switch case - statement</a:t>
            </a:r>
          </a:p>
        </p:txBody>
      </p:sp>
      <p:sp>
        <p:nvSpPr>
          <p:cNvPr id="623" name="Rectangle 1"/>
          <p:cNvSpPr txBox="1"/>
          <p:nvPr/>
        </p:nvSpPr>
        <p:spPr>
          <a:xfrm>
            <a:off x="474963" y="1938994"/>
            <a:ext cx="6279362" cy="3952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indent="8144">
              <a:tabLst>
                <a:tab pos="76200" algn="l"/>
              </a:tabLst>
              <a:defRPr sz="2800" b="1"/>
            </a:pPr>
            <a:r>
              <a:t>Syntax :  switch(choice)</a:t>
            </a:r>
          </a:p>
          <a:p>
            <a:pPr indent="8144">
              <a:tabLst>
                <a:tab pos="76200" algn="l"/>
              </a:tabLst>
              <a:defRPr sz="2800" b="1"/>
            </a:pPr>
            <a:r>
              <a:t>               {</a:t>
            </a:r>
          </a:p>
          <a:p>
            <a:pPr indent="8144">
              <a:tabLst>
                <a:tab pos="76200" algn="l"/>
              </a:tabLst>
              <a:defRPr sz="2800" b="1"/>
            </a:pPr>
            <a:r>
              <a:t>                 case choice 1 : stmts</a:t>
            </a:r>
          </a:p>
          <a:p>
            <a:pPr indent="8144">
              <a:tabLst>
                <a:tab pos="76200" algn="l"/>
              </a:tabLst>
              <a:defRPr sz="2800" b="1"/>
            </a:pPr>
            <a:r>
              <a:t>                                             break;</a:t>
            </a:r>
          </a:p>
          <a:p>
            <a:pPr indent="8144">
              <a:tabLst>
                <a:tab pos="76200" algn="l"/>
              </a:tabLst>
              <a:defRPr sz="2800" b="1"/>
            </a:pPr>
            <a:r>
              <a:t>                case choice 2 : stmts</a:t>
            </a:r>
          </a:p>
          <a:p>
            <a:pPr indent="8144">
              <a:tabLst>
                <a:tab pos="76200" algn="l"/>
              </a:tabLst>
              <a:defRPr sz="2800" b="1"/>
            </a:pPr>
            <a:r>
              <a:t>                                             break</a:t>
            </a:r>
          </a:p>
          <a:p>
            <a:pPr indent="8144">
              <a:tabLst>
                <a:tab pos="76200" algn="l"/>
              </a:tabLst>
              <a:defRPr sz="2800" b="1"/>
            </a:pPr>
            <a:r>
              <a:t>                default : stmts</a:t>
            </a:r>
          </a:p>
          <a:p>
            <a:pPr indent="8144">
              <a:tabLst>
                <a:tab pos="76200" algn="l"/>
              </a:tabLst>
              <a:defRPr sz="2800" b="1"/>
            </a:pPr>
            <a:r>
              <a:t>              }</a:t>
            </a:r>
          </a:p>
          <a:p>
            <a:pPr indent="8144">
              <a:tabLst>
                <a:tab pos="76200" algn="l"/>
              </a:tabLst>
              <a:defRPr sz="2000"/>
            </a:pPr>
            <a:r>
              <a:t>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618"/>
                                        </p:tgtEl>
                                        <p:attrNameLst>
                                          <p:attrName>style.visibility</p:attrName>
                                        </p:attrNameLst>
                                      </p:cBhvr>
                                      <p:to>
                                        <p:strVal val="visible"/>
                                      </p:to>
                                    </p:set>
                                    <p:animEffect transition="in" filter="fade">
                                      <p:cBhvr>
                                        <p:cTn id="7" dur="500"/>
                                        <p:tgtEl>
                                          <p:spTgt spid="6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623"/>
                                        </p:tgtEl>
                                        <p:attrNameLst>
                                          <p:attrName>style.visibility</p:attrName>
                                        </p:attrNameLst>
                                      </p:cBhvr>
                                      <p:to>
                                        <p:strVal val="visible"/>
                                      </p:to>
                                    </p:set>
                                    <p:animEffect transition="in" filter="fade">
                                      <p:cBhvr>
                                        <p:cTn id="12" dur="500"/>
                                        <p:tgtEl>
                                          <p:spTgt spid="6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8" grpId="1" animBg="1" advAuto="0"/>
      <p:bldP spid="623" grpId="2" animBg="1" advAuto="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7" name="Group 55"/>
          <p:cNvGrpSpPr/>
          <p:nvPr/>
        </p:nvGrpSpPr>
        <p:grpSpPr>
          <a:xfrm>
            <a:off x="0" y="0"/>
            <a:ext cx="3518859" cy="833730"/>
            <a:chOff x="0" y="0"/>
            <a:chExt cx="3518858" cy="833729"/>
          </a:xfrm>
        </p:grpSpPr>
        <p:sp>
          <p:nvSpPr>
            <p:cNvPr id="625"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626"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628" name="object 11"/>
          <p:cNvSpPr txBox="1"/>
          <p:nvPr/>
        </p:nvSpPr>
        <p:spPr>
          <a:xfrm>
            <a:off x="427096" y="1816274"/>
            <a:ext cx="10345846" cy="393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 In java there are 4 looping statements</a:t>
            </a:r>
          </a:p>
        </p:txBody>
      </p:sp>
      <p:sp>
        <p:nvSpPr>
          <p:cNvPr id="629" name="object 22"/>
          <p:cNvSpPr txBox="1"/>
          <p:nvPr/>
        </p:nvSpPr>
        <p:spPr>
          <a:xfrm>
            <a:off x="0" y="27571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Looping Statements</a:t>
            </a:r>
          </a:p>
        </p:txBody>
      </p:sp>
      <p:grpSp>
        <p:nvGrpSpPr>
          <p:cNvPr id="632" name="Group 2"/>
          <p:cNvGrpSpPr/>
          <p:nvPr/>
        </p:nvGrpSpPr>
        <p:grpSpPr>
          <a:xfrm>
            <a:off x="10635092" y="5999069"/>
            <a:ext cx="1810867" cy="838732"/>
            <a:chOff x="0" y="0"/>
            <a:chExt cx="1810866" cy="838731"/>
          </a:xfrm>
        </p:grpSpPr>
        <p:pic>
          <p:nvPicPr>
            <p:cNvPr id="630" name="Picture 18" descr="Picture 18"/>
            <p:cNvPicPr>
              <a:picLocks noChangeAspect="1"/>
            </p:cNvPicPr>
            <p:nvPr/>
          </p:nvPicPr>
          <p:blipFill>
            <a:blip r:embed="rId2">
              <a:extLst/>
            </a:blip>
            <a:stretch>
              <a:fillRect/>
            </a:stretch>
          </p:blipFill>
          <p:spPr>
            <a:xfrm>
              <a:off x="261807" y="0"/>
              <a:ext cx="1287250" cy="603235"/>
            </a:xfrm>
            <a:prstGeom prst="rect">
              <a:avLst/>
            </a:prstGeom>
            <a:ln w="12700" cap="flat">
              <a:noFill/>
              <a:miter lim="400000"/>
            </a:ln>
            <a:effectLst/>
          </p:spPr>
        </p:pic>
        <p:sp>
          <p:nvSpPr>
            <p:cNvPr id="631"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633" name="object 11"/>
          <p:cNvSpPr txBox="1"/>
          <p:nvPr/>
        </p:nvSpPr>
        <p:spPr>
          <a:xfrm>
            <a:off x="427096" y="2489485"/>
            <a:ext cx="10345846" cy="1473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400">
                <a:solidFill>
                  <a:srgbClr val="231F20"/>
                </a:solidFill>
              </a:defRPr>
            </a:pPr>
            <a:r>
              <a:t> For loop</a:t>
            </a:r>
          </a:p>
          <a:p>
            <a:pPr marL="81851" indent="-73708">
              <a:buSzPct val="100000"/>
              <a:buChar char="•"/>
              <a:tabLst>
                <a:tab pos="76200" algn="l"/>
              </a:tabLst>
              <a:defRPr sz="2400">
                <a:solidFill>
                  <a:srgbClr val="231F20"/>
                </a:solidFill>
              </a:defRPr>
            </a:pPr>
            <a:r>
              <a:t> While loop</a:t>
            </a:r>
          </a:p>
          <a:p>
            <a:pPr marL="81851" indent="-73708">
              <a:buSzPct val="100000"/>
              <a:buChar char="•"/>
              <a:tabLst>
                <a:tab pos="76200" algn="l"/>
              </a:tabLst>
              <a:defRPr sz="2400">
                <a:solidFill>
                  <a:srgbClr val="231F20"/>
                </a:solidFill>
              </a:defRPr>
            </a:pPr>
            <a:r>
              <a:t> do-while loop</a:t>
            </a:r>
          </a:p>
          <a:p>
            <a:pPr marL="81851" indent="-73708">
              <a:buSzPct val="100000"/>
              <a:buChar char="•"/>
              <a:tabLst>
                <a:tab pos="76200" algn="l"/>
              </a:tabLst>
              <a:defRPr sz="2400">
                <a:solidFill>
                  <a:srgbClr val="231F20"/>
                </a:solidFill>
              </a:defRPr>
            </a:pPr>
            <a:r>
              <a:t> for-each loop</a:t>
            </a:r>
          </a:p>
        </p:txBody>
      </p:sp>
      <p:sp>
        <p:nvSpPr>
          <p:cNvPr id="634" name="object 11"/>
          <p:cNvSpPr txBox="1"/>
          <p:nvPr/>
        </p:nvSpPr>
        <p:spPr>
          <a:xfrm>
            <a:off x="427095" y="1140335"/>
            <a:ext cx="10932071" cy="393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Looping Statements are used to execute one or multiple Statements repeatedly.</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634"/>
                                        </p:tgtEl>
                                        <p:attrNameLst>
                                          <p:attrName>style.visibility</p:attrName>
                                        </p:attrNameLst>
                                      </p:cBhvr>
                                      <p:to>
                                        <p:strVal val="visible"/>
                                      </p:to>
                                    </p:set>
                                    <p:animEffect transition="in" filter="fade">
                                      <p:cBhvr>
                                        <p:cTn id="7" dur="500"/>
                                        <p:tgtEl>
                                          <p:spTgt spid="6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628"/>
                                        </p:tgtEl>
                                        <p:attrNameLst>
                                          <p:attrName>style.visibility</p:attrName>
                                        </p:attrNameLst>
                                      </p:cBhvr>
                                      <p:to>
                                        <p:strVal val="visible"/>
                                      </p:to>
                                    </p:set>
                                    <p:animEffect transition="in" filter="fade">
                                      <p:cBhvr>
                                        <p:cTn id="12" dur="500"/>
                                        <p:tgtEl>
                                          <p:spTgt spid="6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633"/>
                                        </p:tgtEl>
                                        <p:attrNameLst>
                                          <p:attrName>style.visibility</p:attrName>
                                        </p:attrNameLst>
                                      </p:cBhvr>
                                      <p:to>
                                        <p:strVal val="visible"/>
                                      </p:to>
                                    </p:set>
                                    <p:animEffect transition="in" filter="fade">
                                      <p:cBhvr>
                                        <p:cTn id="17" dur="750"/>
                                        <p:tgtEl>
                                          <p:spTgt spid="6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 grpId="2" animBg="1" advAuto="0"/>
      <p:bldP spid="633" grpId="3" animBg="1" advAuto="0"/>
      <p:bldP spid="634" grpId="1" animBg="1" advAuto="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8" name="Group 55"/>
          <p:cNvGrpSpPr/>
          <p:nvPr/>
        </p:nvGrpSpPr>
        <p:grpSpPr>
          <a:xfrm>
            <a:off x="0" y="0"/>
            <a:ext cx="3518859" cy="833730"/>
            <a:chOff x="0" y="0"/>
            <a:chExt cx="3518858" cy="833729"/>
          </a:xfrm>
        </p:grpSpPr>
        <p:sp>
          <p:nvSpPr>
            <p:cNvPr id="636"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637"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639" name="object 22"/>
          <p:cNvSpPr txBox="1"/>
          <p:nvPr/>
        </p:nvSpPr>
        <p:spPr>
          <a:xfrm>
            <a:off x="180305" y="318740"/>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a:solidFill>
                  <a:srgbClr val="FFFFFF"/>
                </a:solidFill>
              </a:defRPr>
            </a:lvl1pPr>
          </a:lstStyle>
          <a:p>
            <a:r>
              <a:t>Looping Statements</a:t>
            </a:r>
          </a:p>
        </p:txBody>
      </p:sp>
      <p:grpSp>
        <p:nvGrpSpPr>
          <p:cNvPr id="642" name="Group 2"/>
          <p:cNvGrpSpPr/>
          <p:nvPr/>
        </p:nvGrpSpPr>
        <p:grpSpPr>
          <a:xfrm>
            <a:off x="10635092" y="5999069"/>
            <a:ext cx="1810867" cy="838732"/>
            <a:chOff x="0" y="0"/>
            <a:chExt cx="1810866" cy="838731"/>
          </a:xfrm>
        </p:grpSpPr>
        <p:pic>
          <p:nvPicPr>
            <p:cNvPr id="640" name="Picture 18" descr="Picture 18"/>
            <p:cNvPicPr>
              <a:picLocks noChangeAspect="1"/>
            </p:cNvPicPr>
            <p:nvPr/>
          </p:nvPicPr>
          <p:blipFill>
            <a:blip r:embed="rId2">
              <a:extLst/>
            </a:blip>
            <a:stretch>
              <a:fillRect/>
            </a:stretch>
          </p:blipFill>
          <p:spPr>
            <a:xfrm>
              <a:off x="261807" y="0"/>
              <a:ext cx="1287250" cy="603235"/>
            </a:xfrm>
            <a:prstGeom prst="rect">
              <a:avLst/>
            </a:prstGeom>
            <a:ln w="12700" cap="flat">
              <a:noFill/>
              <a:miter lim="400000"/>
            </a:ln>
            <a:effectLst/>
          </p:spPr>
        </p:pic>
        <p:sp>
          <p:nvSpPr>
            <p:cNvPr id="641"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grpSp>
        <p:nvGrpSpPr>
          <p:cNvPr id="645" name="Group"/>
          <p:cNvGrpSpPr/>
          <p:nvPr/>
        </p:nvGrpSpPr>
        <p:grpSpPr>
          <a:xfrm>
            <a:off x="590062" y="1697581"/>
            <a:ext cx="2918749" cy="3694638"/>
            <a:chOff x="0" y="0"/>
            <a:chExt cx="2918747" cy="3694637"/>
          </a:xfrm>
        </p:grpSpPr>
        <p:sp>
          <p:nvSpPr>
            <p:cNvPr id="643" name="Rounded Rectangle"/>
            <p:cNvSpPr/>
            <p:nvPr/>
          </p:nvSpPr>
          <p:spPr>
            <a:xfrm>
              <a:off x="0" y="0"/>
              <a:ext cx="2918748" cy="2874968"/>
            </a:xfrm>
            <a:prstGeom prst="roundRect">
              <a:avLst>
                <a:gd name="adj" fmla="val 15000"/>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644" name="Triangle"/>
            <p:cNvSpPr/>
            <p:nvPr/>
          </p:nvSpPr>
          <p:spPr>
            <a:xfrm>
              <a:off x="1126246" y="2882768"/>
              <a:ext cx="666256" cy="81187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endParaRPr/>
            </a:p>
          </p:txBody>
        </p:sp>
      </p:grpSp>
      <p:sp>
        <p:nvSpPr>
          <p:cNvPr id="646" name="To : xyz@gmail.com…"/>
          <p:cNvSpPr txBox="1"/>
          <p:nvPr/>
        </p:nvSpPr>
        <p:spPr>
          <a:xfrm>
            <a:off x="835327" y="2203410"/>
            <a:ext cx="2428220" cy="176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To : </a:t>
            </a:r>
            <a:r>
              <a:rPr u="sng">
                <a:solidFill>
                  <a:srgbClr val="0563C1"/>
                </a:solidFill>
                <a:uFill>
                  <a:solidFill>
                    <a:srgbClr val="0563C1"/>
                  </a:solidFill>
                </a:uFill>
                <a:hlinkClick r:id="rId3"/>
              </a:rPr>
              <a:t>xyz@gmail.com</a:t>
            </a:r>
          </a:p>
          <a:p>
            <a:r>
              <a:t>       </a:t>
            </a:r>
            <a:r>
              <a:rPr u="sng">
                <a:solidFill>
                  <a:srgbClr val="0563C1"/>
                </a:solidFill>
                <a:uFill>
                  <a:solidFill>
                    <a:srgbClr val="0563C1"/>
                  </a:solidFill>
                </a:uFill>
                <a:hlinkClick r:id="rId4"/>
              </a:rPr>
              <a:t>pqr@gmail.com</a:t>
            </a:r>
          </a:p>
          <a:p>
            <a:r>
              <a:t>Subject : ————-</a:t>
            </a:r>
          </a:p>
          <a:p>
            <a:r>
              <a:t>———————————</a:t>
            </a:r>
          </a:p>
          <a:p>
            <a:endParaRPr/>
          </a:p>
          <a:p>
            <a:r>
              <a:t>msg</a:t>
            </a:r>
          </a:p>
        </p:txBody>
      </p:sp>
      <p:sp>
        <p:nvSpPr>
          <p:cNvPr id="647" name="Send"/>
          <p:cNvSpPr/>
          <p:nvPr/>
        </p:nvSpPr>
        <p:spPr>
          <a:xfrm>
            <a:off x="2396301" y="3850868"/>
            <a:ext cx="839508" cy="431801"/>
          </a:xfrm>
          <a:prstGeom prst="roundRect">
            <a:avLst>
              <a:gd name="adj" fmla="val 50000"/>
            </a:avLst>
          </a:prstGeom>
          <a:solidFill>
            <a:srgbClr val="FFFFFF"/>
          </a:solidFill>
          <a:ln w="127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p>
            <a:r>
              <a:t>Send</a:t>
            </a:r>
          </a:p>
        </p:txBody>
      </p:sp>
      <p:sp>
        <p:nvSpPr>
          <p:cNvPr id="648" name="Line"/>
          <p:cNvSpPr/>
          <p:nvPr/>
        </p:nvSpPr>
        <p:spPr>
          <a:xfrm flipV="1">
            <a:off x="3216427" y="2793999"/>
            <a:ext cx="3443154" cy="1270001"/>
          </a:xfrm>
          <a:prstGeom prst="line">
            <a:avLst/>
          </a:prstGeom>
          <a:ln w="12700">
            <a:solidFill>
              <a:schemeClr val="accent1"/>
            </a:solidFill>
            <a:miter/>
          </a:ln>
        </p:spPr>
        <p:txBody>
          <a:bodyPr lIns="45719" rIns="45719"/>
          <a:lstStyle/>
          <a:p>
            <a:endParaRPr/>
          </a:p>
        </p:txBody>
      </p:sp>
      <p:grpSp>
        <p:nvGrpSpPr>
          <p:cNvPr id="651" name="Group"/>
          <p:cNvGrpSpPr/>
          <p:nvPr/>
        </p:nvGrpSpPr>
        <p:grpSpPr>
          <a:xfrm>
            <a:off x="6640199" y="1838204"/>
            <a:ext cx="4348070" cy="3941560"/>
            <a:chOff x="0" y="0"/>
            <a:chExt cx="4348069" cy="3941559"/>
          </a:xfrm>
        </p:grpSpPr>
        <p:sp>
          <p:nvSpPr>
            <p:cNvPr id="649" name="Rectangle"/>
            <p:cNvSpPr/>
            <p:nvPr/>
          </p:nvSpPr>
          <p:spPr>
            <a:xfrm>
              <a:off x="0" y="0"/>
              <a:ext cx="2415520" cy="3941560"/>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650" name="class Email…"/>
            <p:cNvSpPr/>
            <p:nvPr/>
          </p:nvSpPr>
          <p:spPr>
            <a:xfrm>
              <a:off x="129411" y="108959"/>
              <a:ext cx="4218659"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r>
                <a:t>class Email</a:t>
              </a:r>
            </a:p>
            <a:p>
              <a:r>
                <a:t>{</a:t>
              </a:r>
            </a:p>
            <a:p>
              <a:r>
                <a:t>  sendmail(int num)</a:t>
              </a:r>
            </a:p>
            <a:p>
              <a:r>
                <a:t>  {</a:t>
              </a:r>
            </a:p>
            <a:p>
              <a:r>
                <a:t>    </a:t>
              </a:r>
              <a:r>
                <a:rPr>
                  <a:solidFill>
                    <a:schemeClr val="accent2">
                      <a:satOff val="-18194"/>
                      <a:lumOff val="-11215"/>
                    </a:schemeClr>
                  </a:solidFill>
                </a:rPr>
                <a:t>l</a:t>
              </a:r>
              <a:r>
                <a:rPr>
                  <a:solidFill>
                    <a:srgbClr val="FF002B"/>
                  </a:solidFill>
                </a:rPr>
                <a:t>oop(num)  </a:t>
              </a:r>
              <a:r>
                <a:rPr b="1">
                  <a:solidFill>
                    <a:srgbClr val="FF002B"/>
                  </a:solidFill>
                </a:rPr>
                <a:t>num = no. of To email ids</a:t>
              </a:r>
            </a:p>
            <a:p>
              <a:r>
                <a:t>   {</a:t>
              </a:r>
            </a:p>
            <a:p>
              <a:pPr>
                <a:defRPr>
                  <a:solidFill>
                    <a:srgbClr val="FF002B"/>
                  </a:solidFill>
                </a:defRPr>
              </a:pPr>
              <a:r>
                <a:t>     —-</a:t>
              </a:r>
            </a:p>
            <a:p>
              <a:pPr>
                <a:defRPr>
                  <a:solidFill>
                    <a:srgbClr val="FF002B"/>
                  </a:solidFill>
                </a:defRPr>
              </a:pPr>
              <a:r>
                <a:t>     ——</a:t>
              </a:r>
            </a:p>
            <a:p>
              <a:pPr>
                <a:defRPr>
                  <a:solidFill>
                    <a:srgbClr val="FF002B"/>
                  </a:solidFill>
                </a:defRPr>
              </a:pPr>
              <a:r>
                <a:t>   }</a:t>
              </a:r>
            </a:p>
            <a:p>
              <a:r>
                <a:t>  </a:t>
              </a:r>
            </a:p>
            <a:p>
              <a:r>
                <a:t> }</a:t>
              </a:r>
            </a:p>
            <a:p>
              <a:endParaRPr/>
            </a:p>
            <a:p>
              <a:r>
                <a:t>}</a:t>
              </a: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fill="hold" grpId="1" nodeType="clickEffect">
                                  <p:stCondLst>
                                    <p:cond delay="0"/>
                                  </p:stCondLst>
                                  <p:iterate>
                                    <p:tmAbs val="0"/>
                                  </p:iterate>
                                  <p:childTnLst>
                                    <p:set>
                                      <p:cBhvr>
                                        <p:cTn id="6" fill="hold"/>
                                        <p:tgtEl>
                                          <p:spTgt spid="645"/>
                                        </p:tgtEl>
                                        <p:attrNameLst>
                                          <p:attrName>style.visibility</p:attrName>
                                        </p:attrNameLst>
                                      </p:cBhvr>
                                      <p:to>
                                        <p:strVal val="visible"/>
                                      </p:to>
                                    </p:set>
                                    <p:animEffect transition="in" filter="dissolve">
                                      <p:cBhvr>
                                        <p:cTn id="7" dur="1000"/>
                                        <p:tgtEl>
                                          <p:spTgt spid="64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fill="hold" grpId="2" nodeType="clickEffect">
                                  <p:stCondLst>
                                    <p:cond delay="0"/>
                                  </p:stCondLst>
                                  <p:iterate>
                                    <p:tmAbs val="0"/>
                                  </p:iterate>
                                  <p:childTnLst>
                                    <p:set>
                                      <p:cBhvr>
                                        <p:cTn id="11" fill="hold"/>
                                        <p:tgtEl>
                                          <p:spTgt spid="646"/>
                                        </p:tgtEl>
                                        <p:attrNameLst>
                                          <p:attrName>style.visibility</p:attrName>
                                        </p:attrNameLst>
                                      </p:cBhvr>
                                      <p:to>
                                        <p:strVal val="visible"/>
                                      </p:to>
                                    </p:set>
                                    <p:animEffect transition="in" filter="dissolve">
                                      <p:cBhvr>
                                        <p:cTn id="12" dur="1500"/>
                                        <p:tgtEl>
                                          <p:spTgt spid="64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fill="hold" grpId="3" nodeType="clickEffect">
                                  <p:stCondLst>
                                    <p:cond delay="0"/>
                                  </p:stCondLst>
                                  <p:iterate>
                                    <p:tmAbs val="0"/>
                                  </p:iterate>
                                  <p:childTnLst>
                                    <p:set>
                                      <p:cBhvr>
                                        <p:cTn id="16" fill="hold"/>
                                        <p:tgtEl>
                                          <p:spTgt spid="647"/>
                                        </p:tgtEl>
                                        <p:attrNameLst>
                                          <p:attrName>style.visibility</p:attrName>
                                        </p:attrNameLst>
                                      </p:cBhvr>
                                      <p:to>
                                        <p:strVal val="visible"/>
                                      </p:to>
                                    </p:set>
                                    <p:animEffect transition="in" filter="dissolve">
                                      <p:cBhvr>
                                        <p:cTn id="17" dur="1500"/>
                                        <p:tgtEl>
                                          <p:spTgt spid="64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fill="hold" grpId="4" nodeType="clickEffect">
                                  <p:stCondLst>
                                    <p:cond delay="0"/>
                                  </p:stCondLst>
                                  <p:iterate>
                                    <p:tmAbs val="0"/>
                                  </p:iterate>
                                  <p:childTnLst>
                                    <p:set>
                                      <p:cBhvr>
                                        <p:cTn id="21" fill="hold"/>
                                        <p:tgtEl>
                                          <p:spTgt spid="648"/>
                                        </p:tgtEl>
                                        <p:attrNameLst>
                                          <p:attrName>style.visibility</p:attrName>
                                        </p:attrNameLst>
                                      </p:cBhvr>
                                      <p:to>
                                        <p:strVal val="visible"/>
                                      </p:to>
                                    </p:set>
                                    <p:animEffect transition="in" filter="dissolve">
                                      <p:cBhvr>
                                        <p:cTn id="22" dur="2000"/>
                                        <p:tgtEl>
                                          <p:spTgt spid="64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fill="hold" grpId="5" nodeType="clickEffect">
                                  <p:stCondLst>
                                    <p:cond delay="0"/>
                                  </p:stCondLst>
                                  <p:iterate>
                                    <p:tmAbs val="0"/>
                                  </p:iterate>
                                  <p:childTnLst>
                                    <p:set>
                                      <p:cBhvr>
                                        <p:cTn id="26" fill="hold"/>
                                        <p:tgtEl>
                                          <p:spTgt spid="651"/>
                                        </p:tgtEl>
                                        <p:attrNameLst>
                                          <p:attrName>style.visibility</p:attrName>
                                        </p:attrNameLst>
                                      </p:cBhvr>
                                      <p:to>
                                        <p:strVal val="visible"/>
                                      </p:to>
                                    </p:set>
                                    <p:animEffect transition="in" filter="dissolve">
                                      <p:cBhvr>
                                        <p:cTn id="27" dur="1500"/>
                                        <p:tgtEl>
                                          <p:spTgt spid="6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 grpId="1" animBg="1" advAuto="0"/>
      <p:bldP spid="646" grpId="2" animBg="1" advAuto="0"/>
      <p:bldP spid="647" grpId="3" animBg="1" advAuto="0"/>
      <p:bldP spid="648" grpId="4" animBg="1" advAuto="0"/>
      <p:bldP spid="651" grpId="5" animBg="1" advAuto="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5" name="Group 55"/>
          <p:cNvGrpSpPr/>
          <p:nvPr/>
        </p:nvGrpSpPr>
        <p:grpSpPr>
          <a:xfrm>
            <a:off x="0" y="0"/>
            <a:ext cx="3518859" cy="833730"/>
            <a:chOff x="0" y="0"/>
            <a:chExt cx="3518858" cy="833729"/>
          </a:xfrm>
        </p:grpSpPr>
        <p:sp>
          <p:nvSpPr>
            <p:cNvPr id="653"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654"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656" name="object 11"/>
          <p:cNvSpPr txBox="1"/>
          <p:nvPr/>
        </p:nvSpPr>
        <p:spPr>
          <a:xfrm>
            <a:off x="427096" y="1816273"/>
            <a:ext cx="10345846" cy="2755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500">
                <a:solidFill>
                  <a:srgbClr val="231F20"/>
                </a:solidFill>
              </a:defRPr>
            </a:pPr>
            <a:r>
              <a:t>syntax :</a:t>
            </a:r>
          </a:p>
          <a:p>
            <a:pPr indent="8144">
              <a:tabLst>
                <a:tab pos="76200" algn="l"/>
              </a:tabLst>
              <a:defRPr sz="2500">
                <a:solidFill>
                  <a:srgbClr val="231F20"/>
                </a:solidFill>
              </a:defRPr>
            </a:pPr>
            <a:r>
              <a:t>                   start         check did you reach the end</a:t>
            </a:r>
          </a:p>
          <a:p>
            <a:pPr indent="8144">
              <a:tabLst>
                <a:tab pos="76200" algn="l"/>
              </a:tabLst>
              <a:defRPr sz="2500">
                <a:solidFill>
                  <a:srgbClr val="231F20"/>
                </a:solidFill>
              </a:defRPr>
            </a:pPr>
            <a:r>
              <a:t>      for(intialization; stop_condition; counter)</a:t>
            </a:r>
          </a:p>
          <a:p>
            <a:pPr indent="8144">
              <a:tabLst>
                <a:tab pos="76200" algn="l"/>
              </a:tabLst>
              <a:defRPr sz="2500">
                <a:solidFill>
                  <a:srgbClr val="231F20"/>
                </a:solidFill>
              </a:defRPr>
            </a:pPr>
            <a:r>
              <a:t>     {</a:t>
            </a:r>
          </a:p>
          <a:p>
            <a:pPr indent="8144">
              <a:tabLst>
                <a:tab pos="76200" algn="l"/>
              </a:tabLst>
              <a:defRPr sz="2500">
                <a:solidFill>
                  <a:srgbClr val="231F20"/>
                </a:solidFill>
              </a:defRPr>
            </a:pPr>
            <a:r>
              <a:t>       stmts..</a:t>
            </a:r>
          </a:p>
          <a:p>
            <a:pPr indent="8144">
              <a:tabLst>
                <a:tab pos="76200" algn="l"/>
              </a:tabLst>
              <a:defRPr sz="2500">
                <a:solidFill>
                  <a:srgbClr val="231F20"/>
                </a:solidFill>
              </a:defRPr>
            </a:pPr>
            <a:r>
              <a:t>       stmts...</a:t>
            </a:r>
          </a:p>
          <a:p>
            <a:pPr indent="8144">
              <a:tabLst>
                <a:tab pos="76200" algn="l"/>
              </a:tabLst>
              <a:defRPr sz="2500">
                <a:solidFill>
                  <a:srgbClr val="231F20"/>
                </a:solidFill>
              </a:defRPr>
            </a:pPr>
            <a:r>
              <a:t>     }</a:t>
            </a:r>
          </a:p>
        </p:txBody>
      </p:sp>
      <p:sp>
        <p:nvSpPr>
          <p:cNvPr id="657" name="object 22"/>
          <p:cNvSpPr txBox="1"/>
          <p:nvPr/>
        </p:nvSpPr>
        <p:spPr>
          <a:xfrm>
            <a:off x="180305" y="318740"/>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a:solidFill>
                  <a:srgbClr val="FFFFFF"/>
                </a:solidFill>
              </a:defRPr>
            </a:lvl1pPr>
          </a:lstStyle>
          <a:p>
            <a:r>
              <a:t>For loop</a:t>
            </a:r>
          </a:p>
        </p:txBody>
      </p:sp>
      <p:grpSp>
        <p:nvGrpSpPr>
          <p:cNvPr id="660" name="Group 2"/>
          <p:cNvGrpSpPr/>
          <p:nvPr/>
        </p:nvGrpSpPr>
        <p:grpSpPr>
          <a:xfrm>
            <a:off x="10635092" y="5999069"/>
            <a:ext cx="1810867" cy="838732"/>
            <a:chOff x="0" y="0"/>
            <a:chExt cx="1810866" cy="838731"/>
          </a:xfrm>
        </p:grpSpPr>
        <p:pic>
          <p:nvPicPr>
            <p:cNvPr id="658" name="Picture 18" descr="Picture 18"/>
            <p:cNvPicPr>
              <a:picLocks noChangeAspect="1"/>
            </p:cNvPicPr>
            <p:nvPr/>
          </p:nvPicPr>
          <p:blipFill>
            <a:blip r:embed="rId2">
              <a:extLst/>
            </a:blip>
            <a:stretch>
              <a:fillRect/>
            </a:stretch>
          </p:blipFill>
          <p:spPr>
            <a:xfrm>
              <a:off x="261807" y="0"/>
              <a:ext cx="1287250" cy="603235"/>
            </a:xfrm>
            <a:prstGeom prst="rect">
              <a:avLst/>
            </a:prstGeom>
            <a:ln w="12700" cap="flat">
              <a:noFill/>
              <a:miter lim="400000"/>
            </a:ln>
            <a:effectLst/>
          </p:spPr>
        </p:pic>
        <p:sp>
          <p:nvSpPr>
            <p:cNvPr id="659"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661" name="object 11"/>
          <p:cNvSpPr txBox="1"/>
          <p:nvPr/>
        </p:nvSpPr>
        <p:spPr>
          <a:xfrm>
            <a:off x="427095" y="1140335"/>
            <a:ext cx="10932071" cy="393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for-loop is used whenever logical start and logical end is very well defined.</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661"/>
                                        </p:tgtEl>
                                        <p:attrNameLst>
                                          <p:attrName>style.visibility</p:attrName>
                                        </p:attrNameLst>
                                      </p:cBhvr>
                                      <p:to>
                                        <p:strVal val="visible"/>
                                      </p:to>
                                    </p:set>
                                    <p:animEffect transition="in" filter="fade">
                                      <p:cBhvr>
                                        <p:cTn id="7" dur="500"/>
                                        <p:tgtEl>
                                          <p:spTgt spid="66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656"/>
                                        </p:tgtEl>
                                        <p:attrNameLst>
                                          <p:attrName>style.visibility</p:attrName>
                                        </p:attrNameLst>
                                      </p:cBhvr>
                                      <p:to>
                                        <p:strVal val="visible"/>
                                      </p:to>
                                    </p:set>
                                    <p:animEffect transition="in" filter="fade">
                                      <p:cBhvr>
                                        <p:cTn id="12" dur="500"/>
                                        <p:tgtEl>
                                          <p:spTgt spid="6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6" grpId="2" animBg="1" advAuto="0"/>
      <p:bldP spid="661" grpId="1" animBg="1" advAuto="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7" name="Group 23"/>
          <p:cNvGrpSpPr/>
          <p:nvPr/>
        </p:nvGrpSpPr>
        <p:grpSpPr>
          <a:xfrm>
            <a:off x="55" y="-9422"/>
            <a:ext cx="12191477" cy="712721"/>
            <a:chOff x="0" y="0"/>
            <a:chExt cx="12191475" cy="712719"/>
          </a:xfrm>
        </p:grpSpPr>
        <p:sp>
          <p:nvSpPr>
            <p:cNvPr id="663" name="object 2"/>
            <p:cNvSpPr/>
            <p:nvPr/>
          </p:nvSpPr>
          <p:spPr>
            <a:xfrm>
              <a:off x="0" y="0"/>
              <a:ext cx="3067015" cy="712720"/>
            </a:xfrm>
            <a:prstGeom prst="rect">
              <a:avLst/>
            </a:prstGeom>
            <a:solidFill>
              <a:srgbClr val="009EF3"/>
            </a:solidFill>
            <a:ln w="12700" cap="flat">
              <a:noFill/>
              <a:miter lim="400000"/>
            </a:ln>
            <a:effectLst/>
          </p:spPr>
          <p:txBody>
            <a:bodyPr wrap="square" lIns="45719" tIns="45719" rIns="45719" bIns="45719" numCol="1" anchor="t">
              <a:noAutofit/>
            </a:bodyPr>
            <a:lstStyle/>
            <a:p>
              <a:pPr>
                <a:defRPr sz="1100"/>
              </a:pPr>
              <a:endParaRPr/>
            </a:p>
          </p:txBody>
        </p:sp>
        <p:sp>
          <p:nvSpPr>
            <p:cNvPr id="664" name="object 3"/>
            <p:cNvSpPr/>
            <p:nvPr/>
          </p:nvSpPr>
          <p:spPr>
            <a:xfrm>
              <a:off x="9139280" y="0"/>
              <a:ext cx="3052196" cy="712720"/>
            </a:xfrm>
            <a:prstGeom prst="rect">
              <a:avLst/>
            </a:prstGeom>
            <a:solidFill>
              <a:srgbClr val="FF8200"/>
            </a:solidFill>
            <a:ln w="12700" cap="flat">
              <a:noFill/>
              <a:miter lim="400000"/>
            </a:ln>
            <a:effectLst/>
          </p:spPr>
          <p:txBody>
            <a:bodyPr wrap="square" lIns="45719" tIns="45719" rIns="45719" bIns="45719" numCol="1" anchor="t">
              <a:noAutofit/>
            </a:bodyPr>
            <a:lstStyle/>
            <a:p>
              <a:pPr>
                <a:defRPr sz="1100"/>
              </a:pPr>
              <a:endParaRPr/>
            </a:p>
          </p:txBody>
        </p:sp>
        <p:sp>
          <p:nvSpPr>
            <p:cNvPr id="665" name="object 2"/>
            <p:cNvSpPr/>
            <p:nvPr/>
          </p:nvSpPr>
          <p:spPr>
            <a:xfrm>
              <a:off x="3046426" y="0"/>
              <a:ext cx="3067016" cy="712720"/>
            </a:xfrm>
            <a:prstGeom prst="rect">
              <a:avLst/>
            </a:prstGeom>
            <a:solidFill>
              <a:srgbClr val="FFBF00"/>
            </a:solidFill>
            <a:ln w="12700" cap="flat">
              <a:noFill/>
              <a:miter lim="400000"/>
            </a:ln>
            <a:effectLst/>
          </p:spPr>
          <p:txBody>
            <a:bodyPr wrap="square" lIns="45719" tIns="45719" rIns="45719" bIns="45719" numCol="1" anchor="t">
              <a:noAutofit/>
            </a:bodyPr>
            <a:lstStyle/>
            <a:p>
              <a:pPr>
                <a:defRPr sz="1100"/>
              </a:pPr>
              <a:endParaRPr/>
            </a:p>
          </p:txBody>
        </p:sp>
        <p:sp>
          <p:nvSpPr>
            <p:cNvPr id="666" name="object 2"/>
            <p:cNvSpPr/>
            <p:nvPr/>
          </p:nvSpPr>
          <p:spPr>
            <a:xfrm>
              <a:off x="6092853" y="0"/>
              <a:ext cx="3067016" cy="712720"/>
            </a:xfrm>
            <a:prstGeom prst="rect">
              <a:avLst/>
            </a:prstGeom>
            <a:solidFill>
              <a:srgbClr val="FFA100"/>
            </a:solidFill>
            <a:ln w="12700" cap="flat">
              <a:noFill/>
              <a:miter lim="400000"/>
            </a:ln>
            <a:effectLst/>
          </p:spPr>
          <p:txBody>
            <a:bodyPr wrap="square" lIns="45719" tIns="45719" rIns="45719" bIns="45719" numCol="1" anchor="t">
              <a:noAutofit/>
            </a:bodyPr>
            <a:lstStyle/>
            <a:p>
              <a:pPr>
                <a:defRPr sz="1100"/>
              </a:pPr>
              <a:endParaRPr/>
            </a:p>
          </p:txBody>
        </p:sp>
      </p:grpSp>
      <p:sp>
        <p:nvSpPr>
          <p:cNvPr id="668" name="object 5"/>
          <p:cNvSpPr txBox="1"/>
          <p:nvPr/>
        </p:nvSpPr>
        <p:spPr>
          <a:xfrm>
            <a:off x="2891510" y="226533"/>
            <a:ext cx="3324750"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317635">
              <a:spcBef>
                <a:spcPts val="400"/>
              </a:spcBef>
              <a:defRPr sz="2000" spc="-6">
                <a:solidFill>
                  <a:srgbClr val="FFFFFF"/>
                </a:solidFill>
              </a:defRPr>
            </a:lvl1pPr>
          </a:lstStyle>
          <a:p>
            <a:r>
              <a:t>Trainer : Mr.Madhu Sundar</a:t>
            </a:r>
          </a:p>
        </p:txBody>
      </p:sp>
      <p:sp>
        <p:nvSpPr>
          <p:cNvPr id="669" name="object 7"/>
          <p:cNvSpPr txBox="1"/>
          <p:nvPr/>
        </p:nvSpPr>
        <p:spPr>
          <a:xfrm>
            <a:off x="9874918" y="202740"/>
            <a:ext cx="1786143"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000" spc="-9">
                <a:solidFill>
                  <a:srgbClr val="FFFFFF"/>
                </a:solidFill>
              </a:defRPr>
            </a:lvl1pPr>
          </a:lstStyle>
          <a:p>
            <a:r>
              <a:t>Chapter 3</a:t>
            </a:r>
          </a:p>
        </p:txBody>
      </p:sp>
      <p:sp>
        <p:nvSpPr>
          <p:cNvPr id="670" name="object 18"/>
          <p:cNvSpPr txBox="1"/>
          <p:nvPr/>
        </p:nvSpPr>
        <p:spPr>
          <a:xfrm>
            <a:off x="1558344" y="2401077"/>
            <a:ext cx="9028092" cy="749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gn="ctr">
              <a:defRPr sz="4800" spc="-3">
                <a:solidFill>
                  <a:srgbClr val="231F20"/>
                </a:solidFill>
              </a:defRPr>
            </a:lvl1pPr>
          </a:lstStyle>
          <a:p>
            <a:r>
              <a:t>ARRAYS</a:t>
            </a:r>
          </a:p>
        </p:txBody>
      </p:sp>
      <p:grpSp>
        <p:nvGrpSpPr>
          <p:cNvPr id="673" name="Group 12"/>
          <p:cNvGrpSpPr/>
          <p:nvPr/>
        </p:nvGrpSpPr>
        <p:grpSpPr>
          <a:xfrm>
            <a:off x="4154897" y="4505976"/>
            <a:ext cx="3979055" cy="1867622"/>
            <a:chOff x="0" y="0"/>
            <a:chExt cx="3979054" cy="1867620"/>
          </a:xfrm>
        </p:grpSpPr>
        <p:pic>
          <p:nvPicPr>
            <p:cNvPr id="671" name="Picture 10" descr="Picture 10"/>
            <p:cNvPicPr>
              <a:picLocks noChangeAspect="1"/>
            </p:cNvPicPr>
            <p:nvPr/>
          </p:nvPicPr>
          <p:blipFill>
            <a:blip r:embed="rId2">
              <a:extLst/>
            </a:blip>
            <a:stretch>
              <a:fillRect/>
            </a:stretch>
          </p:blipFill>
          <p:spPr>
            <a:xfrm>
              <a:off x="63987" y="0"/>
              <a:ext cx="3830406" cy="1867621"/>
            </a:xfrm>
            <a:prstGeom prst="rect">
              <a:avLst/>
            </a:prstGeom>
            <a:ln w="12700" cap="flat">
              <a:noFill/>
              <a:miter lim="400000"/>
            </a:ln>
            <a:effectLst/>
          </p:spPr>
        </p:pic>
        <p:sp>
          <p:nvSpPr>
            <p:cNvPr id="672" name="Rectangle 11"/>
            <p:cNvSpPr/>
            <p:nvPr/>
          </p:nvSpPr>
          <p:spPr>
            <a:xfrm>
              <a:off x="0" y="1635027"/>
              <a:ext cx="397905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38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674" name="object 5"/>
          <p:cNvSpPr txBox="1"/>
          <p:nvPr/>
        </p:nvSpPr>
        <p:spPr>
          <a:xfrm>
            <a:off x="6175221" y="235558"/>
            <a:ext cx="3324750"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317635">
              <a:spcBef>
                <a:spcPts val="400"/>
              </a:spcBef>
              <a:defRPr sz="2000" spc="-6">
                <a:solidFill>
                  <a:srgbClr val="FFFFFF"/>
                </a:solidFill>
              </a:defRPr>
            </a:lvl1pPr>
          </a:lstStyle>
          <a:p>
            <a:r>
              <a:t>Subject : CORE JAVA</a:t>
            </a: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8" name="Group 55"/>
          <p:cNvGrpSpPr/>
          <p:nvPr/>
        </p:nvGrpSpPr>
        <p:grpSpPr>
          <a:xfrm>
            <a:off x="0" y="0"/>
            <a:ext cx="3518859" cy="833730"/>
            <a:chOff x="0" y="0"/>
            <a:chExt cx="3518858" cy="833729"/>
          </a:xfrm>
        </p:grpSpPr>
        <p:sp>
          <p:nvSpPr>
            <p:cNvPr id="676"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677"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679" name="object 22"/>
          <p:cNvSpPr txBox="1"/>
          <p:nvPr/>
        </p:nvSpPr>
        <p:spPr>
          <a:xfrm>
            <a:off x="0" y="27571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Arrays</a:t>
            </a:r>
          </a:p>
        </p:txBody>
      </p:sp>
      <p:grpSp>
        <p:nvGrpSpPr>
          <p:cNvPr id="682" name="Group 2"/>
          <p:cNvGrpSpPr/>
          <p:nvPr/>
        </p:nvGrpSpPr>
        <p:grpSpPr>
          <a:xfrm>
            <a:off x="10635092" y="5999069"/>
            <a:ext cx="1810867" cy="838732"/>
            <a:chOff x="0" y="0"/>
            <a:chExt cx="1810866" cy="838731"/>
          </a:xfrm>
        </p:grpSpPr>
        <p:pic>
          <p:nvPicPr>
            <p:cNvPr id="680" name="Picture 18" descr="Picture 18"/>
            <p:cNvPicPr>
              <a:picLocks noChangeAspect="1"/>
            </p:cNvPicPr>
            <p:nvPr/>
          </p:nvPicPr>
          <p:blipFill>
            <a:blip r:embed="rId2">
              <a:extLst/>
            </a:blip>
            <a:stretch>
              <a:fillRect/>
            </a:stretch>
          </p:blipFill>
          <p:spPr>
            <a:xfrm>
              <a:off x="261807" y="0"/>
              <a:ext cx="1287250" cy="603235"/>
            </a:xfrm>
            <a:prstGeom prst="rect">
              <a:avLst/>
            </a:prstGeom>
            <a:ln w="12700" cap="flat">
              <a:noFill/>
              <a:miter lim="400000"/>
            </a:ln>
            <a:effectLst/>
          </p:spPr>
        </p:pic>
        <p:sp>
          <p:nvSpPr>
            <p:cNvPr id="681"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683" name="object 11"/>
          <p:cNvSpPr txBox="1"/>
          <p:nvPr/>
        </p:nvSpPr>
        <p:spPr>
          <a:xfrm>
            <a:off x="427095" y="1140335"/>
            <a:ext cx="10932071" cy="787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  Array is  a group of same type of data which has a fixed length and index to identify every bucket uniquely.</a:t>
            </a:r>
          </a:p>
        </p:txBody>
      </p:sp>
      <p:pic>
        <p:nvPicPr>
          <p:cNvPr id="684" name="Picture 3" descr="Picture 3"/>
          <p:cNvPicPr>
            <a:picLocks noChangeAspect="1"/>
          </p:cNvPicPr>
          <p:nvPr/>
        </p:nvPicPr>
        <p:blipFill>
          <a:blip r:embed="rId3">
            <a:extLst/>
          </a:blip>
          <a:srcRect b="71302"/>
          <a:stretch>
            <a:fillRect/>
          </a:stretch>
        </p:blipFill>
        <p:spPr>
          <a:xfrm>
            <a:off x="131788" y="2234341"/>
            <a:ext cx="10932070" cy="1110672"/>
          </a:xfrm>
          <a:prstGeom prst="rect">
            <a:avLst/>
          </a:prstGeom>
          <a:ln w="12700">
            <a:miter lim="400000"/>
          </a:ln>
        </p:spPr>
      </p:pic>
      <p:sp>
        <p:nvSpPr>
          <p:cNvPr id="685" name="0               1                  2                  3                4                 5                 6                7                 8"/>
          <p:cNvSpPr txBox="1"/>
          <p:nvPr/>
        </p:nvSpPr>
        <p:spPr>
          <a:xfrm>
            <a:off x="1958438" y="3243579"/>
            <a:ext cx="9120148"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        0               1                  2                  3                4                 5                 6                7                 8</a:t>
            </a:r>
          </a:p>
        </p:txBody>
      </p:sp>
      <p:sp>
        <p:nvSpPr>
          <p:cNvPr id="686" name="Lower Bound"/>
          <p:cNvSpPr txBox="1"/>
          <p:nvPr/>
        </p:nvSpPr>
        <p:spPr>
          <a:xfrm>
            <a:off x="1997782" y="4516291"/>
            <a:ext cx="1945387" cy="510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2700"/>
            </a:lvl1pPr>
          </a:lstStyle>
          <a:p>
            <a:r>
              <a:t>Lower Bound</a:t>
            </a:r>
          </a:p>
        </p:txBody>
      </p:sp>
      <p:sp>
        <p:nvSpPr>
          <p:cNvPr id="687" name="Upper Bound"/>
          <p:cNvSpPr txBox="1"/>
          <p:nvPr/>
        </p:nvSpPr>
        <p:spPr>
          <a:xfrm>
            <a:off x="9627951" y="4174288"/>
            <a:ext cx="1959953" cy="510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2700"/>
            </a:lvl1pPr>
          </a:lstStyle>
          <a:p>
            <a:r>
              <a:t>Upper Bound</a:t>
            </a:r>
          </a:p>
        </p:txBody>
      </p:sp>
      <p:sp>
        <p:nvSpPr>
          <p:cNvPr id="688" name="Line"/>
          <p:cNvSpPr/>
          <p:nvPr/>
        </p:nvSpPr>
        <p:spPr>
          <a:xfrm flipV="1">
            <a:off x="2742072" y="3084147"/>
            <a:ext cx="1" cy="1441558"/>
          </a:xfrm>
          <a:prstGeom prst="line">
            <a:avLst/>
          </a:prstGeom>
          <a:ln w="12700">
            <a:solidFill>
              <a:schemeClr val="accent1"/>
            </a:solidFill>
            <a:miter/>
            <a:tailEnd type="triangle"/>
          </a:ln>
        </p:spPr>
        <p:txBody>
          <a:bodyPr lIns="45719" rIns="45719"/>
          <a:lstStyle/>
          <a:p>
            <a:endParaRPr/>
          </a:p>
        </p:txBody>
      </p:sp>
      <p:sp>
        <p:nvSpPr>
          <p:cNvPr id="689" name="Line"/>
          <p:cNvSpPr/>
          <p:nvPr/>
        </p:nvSpPr>
        <p:spPr>
          <a:xfrm flipV="1">
            <a:off x="10607927" y="2847921"/>
            <a:ext cx="1" cy="1441558"/>
          </a:xfrm>
          <a:prstGeom prst="line">
            <a:avLst/>
          </a:prstGeom>
          <a:ln w="12700">
            <a:solidFill>
              <a:schemeClr val="accent1"/>
            </a:solidFill>
            <a:miter/>
            <a:tailEnd type="triangle"/>
          </a:ln>
        </p:spPr>
        <p:txBody>
          <a:bodyPr lIns="45719" rIns="45719"/>
          <a:lstStyle/>
          <a:p>
            <a:endParaRPr/>
          </a:p>
        </p:txBody>
      </p:sp>
      <p:sp>
        <p:nvSpPr>
          <p:cNvPr id="690" name="Array Length = 9"/>
          <p:cNvSpPr txBox="1"/>
          <p:nvPr/>
        </p:nvSpPr>
        <p:spPr>
          <a:xfrm>
            <a:off x="2193183" y="5682116"/>
            <a:ext cx="2370998" cy="510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2700"/>
            </a:lvl1pPr>
          </a:lstStyle>
          <a:p>
            <a:r>
              <a:t>Array Length = 9</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683"/>
                                        </p:tgtEl>
                                        <p:attrNameLst>
                                          <p:attrName>style.visibility</p:attrName>
                                        </p:attrNameLst>
                                      </p:cBhvr>
                                      <p:to>
                                        <p:strVal val="visible"/>
                                      </p:to>
                                    </p:set>
                                    <p:animEffect transition="in" filter="fade">
                                      <p:cBhvr>
                                        <p:cTn id="7" dur="500"/>
                                        <p:tgtEl>
                                          <p:spTgt spid="6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3" grpId="1" animBg="1" advAuto="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4" name="Group 55"/>
          <p:cNvGrpSpPr/>
          <p:nvPr/>
        </p:nvGrpSpPr>
        <p:grpSpPr>
          <a:xfrm>
            <a:off x="0" y="0"/>
            <a:ext cx="3518859" cy="833730"/>
            <a:chOff x="0" y="0"/>
            <a:chExt cx="3518858" cy="833729"/>
          </a:xfrm>
        </p:grpSpPr>
        <p:sp>
          <p:nvSpPr>
            <p:cNvPr id="692"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693"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695" name="object 22"/>
          <p:cNvSpPr txBox="1"/>
          <p:nvPr/>
        </p:nvSpPr>
        <p:spPr>
          <a:xfrm>
            <a:off x="0" y="27571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Arrays</a:t>
            </a:r>
          </a:p>
        </p:txBody>
      </p:sp>
      <p:grpSp>
        <p:nvGrpSpPr>
          <p:cNvPr id="698" name="Group 2"/>
          <p:cNvGrpSpPr/>
          <p:nvPr/>
        </p:nvGrpSpPr>
        <p:grpSpPr>
          <a:xfrm>
            <a:off x="10635092" y="5999069"/>
            <a:ext cx="1810867" cy="838732"/>
            <a:chOff x="0" y="0"/>
            <a:chExt cx="1810866" cy="838731"/>
          </a:xfrm>
        </p:grpSpPr>
        <p:pic>
          <p:nvPicPr>
            <p:cNvPr id="696" name="Picture 18" descr="Picture 18"/>
            <p:cNvPicPr>
              <a:picLocks noChangeAspect="1"/>
            </p:cNvPicPr>
            <p:nvPr/>
          </p:nvPicPr>
          <p:blipFill>
            <a:blip r:embed="rId2">
              <a:extLst/>
            </a:blip>
            <a:stretch>
              <a:fillRect/>
            </a:stretch>
          </p:blipFill>
          <p:spPr>
            <a:xfrm>
              <a:off x="261807" y="0"/>
              <a:ext cx="1287250" cy="603235"/>
            </a:xfrm>
            <a:prstGeom prst="rect">
              <a:avLst/>
            </a:prstGeom>
            <a:ln w="12700" cap="flat">
              <a:noFill/>
              <a:miter lim="400000"/>
            </a:ln>
            <a:effectLst/>
          </p:spPr>
        </p:pic>
        <p:sp>
          <p:nvSpPr>
            <p:cNvPr id="697"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699" name="object 11"/>
          <p:cNvSpPr txBox="1"/>
          <p:nvPr/>
        </p:nvSpPr>
        <p:spPr>
          <a:xfrm>
            <a:off x="427095" y="1140335"/>
            <a:ext cx="10932071" cy="4330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500">
                <a:solidFill>
                  <a:srgbClr val="231F20"/>
                </a:solidFill>
              </a:defRPr>
            </a:pPr>
            <a:r>
              <a:t>Array Decleration</a:t>
            </a:r>
          </a:p>
          <a:p>
            <a:pPr marL="81851" indent="-73708">
              <a:buSzPct val="100000"/>
              <a:buChar char="•"/>
              <a:tabLst>
                <a:tab pos="76200" algn="l"/>
              </a:tabLst>
              <a:defRPr sz="2500">
                <a:solidFill>
                  <a:srgbClr val="231F20"/>
                </a:solidFill>
              </a:defRPr>
            </a:pPr>
            <a:r>
              <a:t>syntax : datatype[] arrayVarName;</a:t>
            </a:r>
          </a:p>
          <a:p>
            <a:pPr indent="8144">
              <a:tabLst>
                <a:tab pos="76200" algn="l"/>
              </a:tabLst>
              <a:defRPr sz="2500">
                <a:solidFill>
                  <a:srgbClr val="231F20"/>
                </a:solidFill>
              </a:defRPr>
            </a:pPr>
            <a:r>
              <a:t>    ex     : int[] arr;</a:t>
            </a:r>
          </a:p>
          <a:p>
            <a:pPr indent="8144">
              <a:tabLst>
                <a:tab pos="76200" algn="l"/>
              </a:tabLst>
              <a:defRPr sz="2500">
                <a:solidFill>
                  <a:srgbClr val="231F20"/>
                </a:solidFill>
              </a:defRPr>
            </a:pPr>
            <a:endParaRPr/>
          </a:p>
          <a:p>
            <a:pPr marL="81851" indent="-73708">
              <a:buSzPct val="100000"/>
              <a:buChar char="•"/>
              <a:tabLst>
                <a:tab pos="76200" algn="l"/>
              </a:tabLst>
              <a:defRPr sz="2500">
                <a:solidFill>
                  <a:srgbClr val="231F20"/>
                </a:solidFill>
              </a:defRPr>
            </a:pPr>
            <a:r>
              <a:t>  syntax : datatype arrayVarName[];</a:t>
            </a:r>
          </a:p>
          <a:p>
            <a:pPr indent="8144">
              <a:tabLst>
                <a:tab pos="76200" algn="l"/>
              </a:tabLst>
              <a:defRPr sz="2500">
                <a:solidFill>
                  <a:srgbClr val="231F20"/>
                </a:solidFill>
              </a:defRPr>
            </a:pPr>
            <a:r>
              <a:t>    ex     : int arr[];</a:t>
            </a:r>
          </a:p>
          <a:p>
            <a:pPr indent="8144">
              <a:tabLst>
                <a:tab pos="76200" algn="l"/>
              </a:tabLst>
              <a:defRPr sz="2500">
                <a:solidFill>
                  <a:srgbClr val="231F20"/>
                </a:solidFill>
              </a:defRPr>
            </a:pPr>
            <a:r>
              <a:t>    [] -&gt; subscript</a:t>
            </a:r>
          </a:p>
          <a:p>
            <a:pPr marL="81851" indent="-73708">
              <a:buSzPct val="100000"/>
              <a:buChar char="•"/>
              <a:tabLst>
                <a:tab pos="76200" algn="l"/>
              </a:tabLst>
              <a:defRPr sz="2500">
                <a:solidFill>
                  <a:srgbClr val="231F20"/>
                </a:solidFill>
              </a:defRPr>
            </a:pPr>
            <a:endParaRPr/>
          </a:p>
          <a:p>
            <a:pPr marL="81851" indent="-73708">
              <a:buSzPct val="100000"/>
              <a:buChar char="•"/>
              <a:tabLst>
                <a:tab pos="76200" algn="l"/>
              </a:tabLst>
              <a:defRPr sz="2500">
                <a:solidFill>
                  <a:srgbClr val="231F20"/>
                </a:solidFill>
              </a:defRPr>
            </a:pPr>
            <a:r>
              <a:t> Array Creation</a:t>
            </a:r>
          </a:p>
          <a:p>
            <a:pPr marL="81851" indent="-73708">
              <a:buSzPct val="100000"/>
              <a:buChar char="•"/>
              <a:tabLst>
                <a:tab pos="76200" algn="l"/>
              </a:tabLst>
              <a:defRPr sz="2500">
                <a:solidFill>
                  <a:srgbClr val="231F20"/>
                </a:solidFill>
              </a:defRPr>
            </a:pPr>
            <a:r>
              <a:t>  syntax : arrayVarName = new datatype[size];</a:t>
            </a:r>
          </a:p>
          <a:p>
            <a:pPr marL="81851" indent="-73708">
              <a:buSzPct val="100000"/>
              <a:buChar char="•"/>
              <a:tabLst>
                <a:tab pos="76200" algn="l"/>
              </a:tabLst>
              <a:defRPr sz="2500">
                <a:solidFill>
                  <a:srgbClr val="231F20"/>
                </a:solidFill>
              </a:defRPr>
            </a:pPr>
            <a:r>
              <a:t>  ex     : arr = new int[10];</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699"/>
                                        </p:tgtEl>
                                        <p:attrNameLst>
                                          <p:attrName>style.visibility</p:attrName>
                                        </p:attrNameLst>
                                      </p:cBhvr>
                                      <p:to>
                                        <p:strVal val="visible"/>
                                      </p:to>
                                    </p:set>
                                    <p:animEffect transition="in" filter="fade">
                                      <p:cBhvr>
                                        <p:cTn id="7" dur="500"/>
                                        <p:tgtEl>
                                          <p:spTgt spid="6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9" grpId="1" animBg="1" advAuto="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3" name="Group 55"/>
          <p:cNvGrpSpPr/>
          <p:nvPr/>
        </p:nvGrpSpPr>
        <p:grpSpPr>
          <a:xfrm>
            <a:off x="0" y="0"/>
            <a:ext cx="3518859" cy="833730"/>
            <a:chOff x="0" y="0"/>
            <a:chExt cx="3518858" cy="833729"/>
          </a:xfrm>
        </p:grpSpPr>
        <p:sp>
          <p:nvSpPr>
            <p:cNvPr id="701"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702"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704" name="object 22"/>
          <p:cNvSpPr txBox="1"/>
          <p:nvPr/>
        </p:nvSpPr>
        <p:spPr>
          <a:xfrm>
            <a:off x="0" y="27571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Arrays</a:t>
            </a:r>
          </a:p>
        </p:txBody>
      </p:sp>
      <p:grpSp>
        <p:nvGrpSpPr>
          <p:cNvPr id="707" name="Group 2"/>
          <p:cNvGrpSpPr/>
          <p:nvPr/>
        </p:nvGrpSpPr>
        <p:grpSpPr>
          <a:xfrm>
            <a:off x="10635092" y="5999069"/>
            <a:ext cx="1810867" cy="838732"/>
            <a:chOff x="0" y="0"/>
            <a:chExt cx="1810866" cy="838731"/>
          </a:xfrm>
        </p:grpSpPr>
        <p:pic>
          <p:nvPicPr>
            <p:cNvPr id="705" name="Picture 18" descr="Picture 18"/>
            <p:cNvPicPr>
              <a:picLocks noChangeAspect="1"/>
            </p:cNvPicPr>
            <p:nvPr/>
          </p:nvPicPr>
          <p:blipFill>
            <a:blip r:embed="rId2">
              <a:extLst/>
            </a:blip>
            <a:stretch>
              <a:fillRect/>
            </a:stretch>
          </p:blipFill>
          <p:spPr>
            <a:xfrm>
              <a:off x="261807" y="0"/>
              <a:ext cx="1287250" cy="603235"/>
            </a:xfrm>
            <a:prstGeom prst="rect">
              <a:avLst/>
            </a:prstGeom>
            <a:ln w="12700" cap="flat">
              <a:noFill/>
              <a:miter lim="400000"/>
            </a:ln>
            <a:effectLst/>
          </p:spPr>
        </p:pic>
        <p:sp>
          <p:nvSpPr>
            <p:cNvPr id="706"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708" name="object 11"/>
          <p:cNvSpPr txBox="1"/>
          <p:nvPr/>
        </p:nvSpPr>
        <p:spPr>
          <a:xfrm>
            <a:off x="427095" y="1140336"/>
            <a:ext cx="10932071" cy="5118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500">
                <a:solidFill>
                  <a:srgbClr val="231F20"/>
                </a:solidFill>
              </a:defRPr>
            </a:pPr>
            <a:r>
              <a:t> Array Decleration and Creation</a:t>
            </a:r>
          </a:p>
          <a:p>
            <a:pPr indent="8144">
              <a:tabLst>
                <a:tab pos="76200" algn="l"/>
              </a:tabLst>
              <a:defRPr sz="2500">
                <a:solidFill>
                  <a:srgbClr val="231F20"/>
                </a:solidFill>
              </a:defRPr>
            </a:pPr>
            <a:r>
              <a:t>   syntax : datatype[] arrayVarName = new datatype[size];</a:t>
            </a:r>
          </a:p>
          <a:p>
            <a:pPr indent="8144">
              <a:tabLst>
                <a:tab pos="76200" algn="l"/>
              </a:tabLst>
              <a:defRPr sz="2500">
                <a:solidFill>
                  <a:srgbClr val="231F20"/>
                </a:solidFill>
              </a:defRPr>
            </a:pPr>
            <a:r>
              <a:t>   ex : int[] arr = new int[10];</a:t>
            </a:r>
          </a:p>
          <a:p>
            <a:pPr marL="81851" indent="-73708">
              <a:buSzPct val="100000"/>
              <a:buChar char="•"/>
              <a:tabLst>
                <a:tab pos="76200" algn="l"/>
              </a:tabLst>
              <a:defRPr sz="2500">
                <a:solidFill>
                  <a:srgbClr val="231F20"/>
                </a:solidFill>
              </a:defRPr>
            </a:pPr>
            <a:endParaRPr/>
          </a:p>
          <a:p>
            <a:pPr marL="81851" indent="-73708">
              <a:buSzPct val="100000"/>
              <a:buChar char="•"/>
              <a:tabLst>
                <a:tab pos="76200" algn="l"/>
              </a:tabLst>
              <a:defRPr sz="2500">
                <a:solidFill>
                  <a:srgbClr val="231F20"/>
                </a:solidFill>
              </a:defRPr>
            </a:pPr>
            <a:r>
              <a:t> Once the array is created all the buckets will be filled with default values depending on the data type of the array.</a:t>
            </a:r>
          </a:p>
          <a:p>
            <a:pPr marL="81851" indent="-73708">
              <a:buSzPct val="100000"/>
              <a:buChar char="•"/>
              <a:tabLst>
                <a:tab pos="76200" algn="l"/>
              </a:tabLst>
              <a:defRPr sz="2500">
                <a:solidFill>
                  <a:srgbClr val="231F20"/>
                </a:solidFill>
              </a:defRPr>
            </a:pPr>
            <a:endParaRPr/>
          </a:p>
          <a:p>
            <a:pPr marL="81851" indent="-73708">
              <a:buSzPct val="100000"/>
              <a:buChar char="•"/>
              <a:tabLst>
                <a:tab pos="76200" algn="l"/>
              </a:tabLst>
              <a:defRPr sz="2500">
                <a:solidFill>
                  <a:srgbClr val="231F20"/>
                </a:solidFill>
              </a:defRPr>
            </a:pPr>
            <a:r>
              <a:t> length is an in-built variable which contains the count of no. of buckets in the given array.</a:t>
            </a:r>
          </a:p>
          <a:p>
            <a:pPr indent="8144">
              <a:tabLst>
                <a:tab pos="76200" algn="l"/>
              </a:tabLst>
              <a:defRPr sz="2500">
                <a:solidFill>
                  <a:srgbClr val="231F20"/>
                </a:solidFill>
              </a:defRPr>
            </a:pPr>
            <a:endParaRPr/>
          </a:p>
          <a:p>
            <a:pPr marL="81851" indent="-73708">
              <a:buSzPct val="100000"/>
              <a:buChar char="•"/>
              <a:tabLst>
                <a:tab pos="76200" algn="l"/>
              </a:tabLst>
              <a:defRPr sz="2500">
                <a:solidFill>
                  <a:srgbClr val="231F20"/>
                </a:solidFill>
              </a:defRPr>
            </a:pPr>
            <a:r>
              <a:t>Array Decleration and Creation</a:t>
            </a:r>
          </a:p>
          <a:p>
            <a:pPr marL="81851" indent="-73708">
              <a:buSzPct val="100000"/>
              <a:buChar char="•"/>
              <a:tabLst>
                <a:tab pos="76200" algn="l"/>
              </a:tabLst>
              <a:defRPr sz="2500">
                <a:solidFill>
                  <a:srgbClr val="231F20"/>
                </a:solidFill>
              </a:defRPr>
            </a:pPr>
            <a:r>
              <a:t>syntax : datatype[] arrayVarName = {v1,v2,v3...};</a:t>
            </a:r>
          </a:p>
          <a:p>
            <a:pPr marL="81851" indent="-73708">
              <a:buSzPct val="100000"/>
              <a:buChar char="•"/>
              <a:tabLst>
                <a:tab pos="76200" algn="l"/>
              </a:tabLst>
              <a:defRPr sz="2500">
                <a:solidFill>
                  <a:srgbClr val="231F20"/>
                </a:solidFill>
              </a:defRPr>
            </a:pPr>
            <a:r>
              <a:t>    ex : int[] arr = {20,40,12};</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708"/>
                                        </p:tgtEl>
                                        <p:attrNameLst>
                                          <p:attrName>style.visibility</p:attrName>
                                        </p:attrNameLst>
                                      </p:cBhvr>
                                      <p:to>
                                        <p:strVal val="visible"/>
                                      </p:to>
                                    </p:set>
                                    <p:animEffect transition="in" filter="fade">
                                      <p:cBhvr>
                                        <p:cTn id="7" dur="500"/>
                                        <p:tgtEl>
                                          <p:spTgt spid="7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8" grpId="1"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9" name="Group 55"/>
          <p:cNvGrpSpPr/>
          <p:nvPr/>
        </p:nvGrpSpPr>
        <p:grpSpPr>
          <a:xfrm>
            <a:off x="0" y="0"/>
            <a:ext cx="3518859" cy="833730"/>
            <a:chOff x="0" y="0"/>
            <a:chExt cx="3518858" cy="833729"/>
          </a:xfrm>
        </p:grpSpPr>
        <p:sp>
          <p:nvSpPr>
            <p:cNvPr id="157"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58"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60" name="object 11"/>
          <p:cNvSpPr txBox="1"/>
          <p:nvPr/>
        </p:nvSpPr>
        <p:spPr>
          <a:xfrm>
            <a:off x="427096" y="1007207"/>
            <a:ext cx="10345846" cy="1181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500">
                <a:solidFill>
                  <a:srgbClr val="231F20"/>
                </a:solidFill>
              </a:defRPr>
            </a:pPr>
            <a:r>
              <a:t>Standalone Apps</a:t>
            </a:r>
          </a:p>
          <a:p>
            <a:pPr marL="81851" indent="-73708">
              <a:buSzPct val="100000"/>
              <a:buChar char="•"/>
              <a:tabLst>
                <a:tab pos="76200" algn="l"/>
              </a:tabLst>
              <a:defRPr sz="2500">
                <a:solidFill>
                  <a:srgbClr val="231F20"/>
                </a:solidFill>
              </a:defRPr>
            </a:pPr>
            <a:r>
              <a:t>Client/Server Apps</a:t>
            </a:r>
          </a:p>
          <a:p>
            <a:pPr marL="81851" indent="-73708">
              <a:buSzPct val="100000"/>
              <a:buChar char="•"/>
              <a:tabLst>
                <a:tab pos="76200" algn="l"/>
              </a:tabLst>
              <a:defRPr sz="2500">
                <a:solidFill>
                  <a:srgbClr val="231F20"/>
                </a:solidFill>
              </a:defRPr>
            </a:pPr>
            <a:r>
              <a:t>Web Application</a:t>
            </a:r>
          </a:p>
        </p:txBody>
      </p:sp>
      <p:sp>
        <p:nvSpPr>
          <p:cNvPr id="161" name="object 22"/>
          <p:cNvSpPr txBox="1"/>
          <p:nvPr/>
        </p:nvSpPr>
        <p:spPr>
          <a:xfrm>
            <a:off x="427097" y="26979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Types of Software</a:t>
            </a:r>
          </a:p>
        </p:txBody>
      </p:sp>
      <p:grpSp>
        <p:nvGrpSpPr>
          <p:cNvPr id="164" name="Group 2"/>
          <p:cNvGrpSpPr/>
          <p:nvPr/>
        </p:nvGrpSpPr>
        <p:grpSpPr>
          <a:xfrm>
            <a:off x="10351756" y="5908442"/>
            <a:ext cx="1810867" cy="838732"/>
            <a:chOff x="0" y="0"/>
            <a:chExt cx="1810866" cy="838731"/>
          </a:xfrm>
        </p:grpSpPr>
        <p:pic>
          <p:nvPicPr>
            <p:cNvPr id="162" name="Picture 18" descr="Picture 18"/>
            <p:cNvPicPr>
              <a:picLocks noChangeAspect="1"/>
            </p:cNvPicPr>
            <p:nvPr/>
          </p:nvPicPr>
          <p:blipFill>
            <a:blip r:embed="rId2">
              <a:extLst/>
            </a:blip>
            <a:stretch>
              <a:fillRect/>
            </a:stretch>
          </p:blipFill>
          <p:spPr>
            <a:xfrm>
              <a:off x="261807" y="0"/>
              <a:ext cx="1287250" cy="603235"/>
            </a:xfrm>
            <a:prstGeom prst="rect">
              <a:avLst/>
            </a:prstGeom>
            <a:ln w="12700" cap="flat">
              <a:noFill/>
              <a:miter lim="400000"/>
            </a:ln>
            <a:effectLst/>
          </p:spPr>
        </p:pic>
        <p:sp>
          <p:nvSpPr>
            <p:cNvPr id="163"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grpSp>
        <p:nvGrpSpPr>
          <p:cNvPr id="167" name="Group 11"/>
          <p:cNvGrpSpPr/>
          <p:nvPr/>
        </p:nvGrpSpPr>
        <p:grpSpPr>
          <a:xfrm>
            <a:off x="-1" y="2472801"/>
            <a:ext cx="3518861" cy="833730"/>
            <a:chOff x="0" y="0"/>
            <a:chExt cx="3518859" cy="833729"/>
          </a:xfrm>
        </p:grpSpPr>
        <p:sp>
          <p:nvSpPr>
            <p:cNvPr id="165" name="object 4"/>
            <p:cNvSpPr/>
            <p:nvPr/>
          </p:nvSpPr>
          <p:spPr>
            <a:xfrm>
              <a:off x="0" y="7"/>
              <a:ext cx="3183883"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66" name="object 5"/>
            <p:cNvSpPr/>
            <p:nvPr/>
          </p:nvSpPr>
          <p:spPr>
            <a:xfrm>
              <a:off x="2939097" y="0"/>
              <a:ext cx="579763" cy="83372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68" name="object 22"/>
          <p:cNvSpPr txBox="1"/>
          <p:nvPr/>
        </p:nvSpPr>
        <p:spPr>
          <a:xfrm>
            <a:off x="427097" y="2742600"/>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Standalone Apps</a:t>
            </a:r>
          </a:p>
        </p:txBody>
      </p:sp>
      <p:sp>
        <p:nvSpPr>
          <p:cNvPr id="169" name="object 11"/>
          <p:cNvSpPr txBox="1"/>
          <p:nvPr/>
        </p:nvSpPr>
        <p:spPr>
          <a:xfrm>
            <a:off x="427096" y="3570773"/>
            <a:ext cx="10345846" cy="1181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500">
                <a:solidFill>
                  <a:srgbClr val="231F20"/>
                </a:solidFill>
              </a:defRPr>
            </a:pPr>
            <a:r>
              <a:t> Any application that runs without any network is called as standalone apps.</a:t>
            </a:r>
          </a:p>
          <a:p>
            <a:pPr marL="81851" indent="-73708">
              <a:buSzPct val="100000"/>
              <a:buChar char="•"/>
              <a:tabLst>
                <a:tab pos="76200" algn="l"/>
              </a:tabLst>
              <a:defRPr sz="2500">
                <a:solidFill>
                  <a:srgbClr val="231F20"/>
                </a:solidFill>
              </a:defRPr>
            </a:pPr>
            <a:endParaRPr/>
          </a:p>
          <a:p>
            <a:pPr marL="81851" indent="-73708">
              <a:buSzPct val="100000"/>
              <a:buChar char="•"/>
              <a:tabLst>
                <a:tab pos="76200" algn="l"/>
              </a:tabLst>
              <a:defRPr sz="2500">
                <a:solidFill>
                  <a:srgbClr val="231F20"/>
                </a:solidFill>
              </a:defRPr>
            </a:pPr>
            <a:r>
              <a:t>Ex :  Notepad, Calculator , Calendar etc..</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60"/>
                                        </p:tgtEl>
                                        <p:attrNameLst>
                                          <p:attrName>style.visibility</p:attrName>
                                        </p:attrNameLst>
                                      </p:cBhvr>
                                      <p:to>
                                        <p:strVal val="visible"/>
                                      </p:to>
                                    </p:set>
                                    <p:animEffect transition="in" filter="fade">
                                      <p:cBhvr>
                                        <p:cTn id="7" dur="500"/>
                                        <p:tgtEl>
                                          <p:spTgt spid="160"/>
                                        </p:tgtEl>
                                      </p:cBhvr>
                                    </p:animEffect>
                                  </p:childTnLst>
                                </p:cTn>
                              </p:par>
                            </p:childTnLst>
                          </p:cTn>
                        </p:par>
                        <p:par>
                          <p:cTn id="8" fill="hold">
                            <p:stCondLst>
                              <p:cond delay="500"/>
                            </p:stCondLst>
                            <p:childTnLst>
                              <p:par>
                                <p:cTn id="9" presetID="10" presetClass="entr" fill="hold" grpId="2" nodeType="afterEffect">
                                  <p:stCondLst>
                                    <p:cond delay="0"/>
                                  </p:stCondLst>
                                  <p:iterate>
                                    <p:tmAbs val="0"/>
                                  </p:iterate>
                                  <p:childTnLst>
                                    <p:set>
                                      <p:cBhvr>
                                        <p:cTn id="10" fill="hold"/>
                                        <p:tgtEl>
                                          <p:spTgt spid="167"/>
                                        </p:tgtEl>
                                        <p:attrNameLst>
                                          <p:attrName>style.visibility</p:attrName>
                                        </p:attrNameLst>
                                      </p:cBhvr>
                                      <p:to>
                                        <p:strVal val="visible"/>
                                      </p:to>
                                    </p:set>
                                    <p:animEffect transition="in" filter="fade">
                                      <p:cBhvr>
                                        <p:cTn id="11" dur="500"/>
                                        <p:tgtEl>
                                          <p:spTgt spid="16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fill="hold" grpId="3" nodeType="clickEffect">
                                  <p:stCondLst>
                                    <p:cond delay="0"/>
                                  </p:stCondLst>
                                  <p:iterate>
                                    <p:tmAbs val="0"/>
                                  </p:iterate>
                                  <p:childTnLst>
                                    <p:set>
                                      <p:cBhvr>
                                        <p:cTn id="15" fill="hold"/>
                                        <p:tgtEl>
                                          <p:spTgt spid="168"/>
                                        </p:tgtEl>
                                        <p:attrNameLst>
                                          <p:attrName>style.visibility</p:attrName>
                                        </p:attrNameLst>
                                      </p:cBhvr>
                                      <p:to>
                                        <p:strVal val="visible"/>
                                      </p:to>
                                    </p:set>
                                    <p:animEffect transition="in" filter="fade">
                                      <p:cBhvr>
                                        <p:cTn id="16" dur="500"/>
                                        <p:tgtEl>
                                          <p:spTgt spid="16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fill="hold" grpId="4" nodeType="clickEffect">
                                  <p:stCondLst>
                                    <p:cond delay="0"/>
                                  </p:stCondLst>
                                  <p:iterate>
                                    <p:tmAbs val="0"/>
                                  </p:iterate>
                                  <p:childTnLst>
                                    <p:set>
                                      <p:cBhvr>
                                        <p:cTn id="20" fill="hold"/>
                                        <p:tgtEl>
                                          <p:spTgt spid="169">
                                            <p:bg/>
                                          </p:spTgt>
                                        </p:tgtEl>
                                        <p:attrNameLst>
                                          <p:attrName>style.visibility</p:attrName>
                                        </p:attrNameLst>
                                      </p:cBhvr>
                                      <p:to>
                                        <p:strVal val="visible"/>
                                      </p:to>
                                    </p:set>
                                    <p:animEffect transition="in" filter="fade">
                                      <p:cBhvr>
                                        <p:cTn id="21" dur="500"/>
                                        <p:tgtEl>
                                          <p:spTgt spid="169">
                                            <p:bg/>
                                          </p:spTgt>
                                        </p:tgtEl>
                                      </p:cBhvr>
                                    </p:animEffect>
                                  </p:childTnLst>
                                </p:cTn>
                              </p:par>
                              <p:par>
                                <p:cTn id="22" presetID="10" presetClass="entr" presetSubtype="0" fill="hold" grpId="4" nodeType="withEffect">
                                  <p:stCondLst>
                                    <p:cond delay="0"/>
                                  </p:stCondLst>
                                  <p:iterate>
                                    <p:tmAbs val="0"/>
                                  </p:iterate>
                                  <p:childTnLst>
                                    <p:set>
                                      <p:cBhvr>
                                        <p:cTn id="23" fill="hold"/>
                                        <p:tgtEl>
                                          <p:spTgt spid="169">
                                            <p:txEl>
                                              <p:pRg st="0" end="0"/>
                                            </p:txEl>
                                          </p:spTgt>
                                        </p:tgtEl>
                                        <p:attrNameLst>
                                          <p:attrName>style.visibility</p:attrName>
                                        </p:attrNameLst>
                                      </p:cBhvr>
                                      <p:to>
                                        <p:strVal val="visible"/>
                                      </p:to>
                                    </p:set>
                                    <p:animEffect transition="in" filter="fade">
                                      <p:cBhvr>
                                        <p:cTn id="24" dur="500"/>
                                        <p:tgtEl>
                                          <p:spTgt spid="169">
                                            <p:txEl>
                                              <p:pRg st="0" end="0"/>
                                            </p:txEl>
                                          </p:spTgt>
                                        </p:tgtEl>
                                      </p:cBhvr>
                                    </p:animEffect>
                                  </p:childTnLst>
                                </p:cTn>
                              </p:par>
                            </p:childTnLst>
                          </p:cTn>
                        </p:par>
                        <p:par>
                          <p:cTn id="25" fill="hold">
                            <p:stCondLst>
                              <p:cond delay="500"/>
                            </p:stCondLst>
                            <p:childTnLst>
                              <p:par>
                                <p:cTn id="26" presetID="10" presetClass="entr" fill="hold" grpId="4" nodeType="afterEffect">
                                  <p:stCondLst>
                                    <p:cond delay="0"/>
                                  </p:stCondLst>
                                  <p:iterate>
                                    <p:tmAbs val="0"/>
                                  </p:iterate>
                                  <p:childTnLst>
                                    <p:set>
                                      <p:cBhvr>
                                        <p:cTn id="27" fill="hold"/>
                                        <p:tgtEl>
                                          <p:spTgt spid="169">
                                            <p:txEl>
                                              <p:pRg st="1" end="1"/>
                                            </p:txEl>
                                          </p:spTgt>
                                        </p:tgtEl>
                                        <p:attrNameLst>
                                          <p:attrName>style.visibility</p:attrName>
                                        </p:attrNameLst>
                                      </p:cBhvr>
                                      <p:to>
                                        <p:strVal val="visible"/>
                                      </p:to>
                                    </p:set>
                                    <p:animEffect transition="in" filter="fade">
                                      <p:cBhvr>
                                        <p:cTn id="28" dur="500"/>
                                        <p:tgtEl>
                                          <p:spTgt spid="169">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fill="hold" grpId="4" nodeType="clickEffect">
                                  <p:stCondLst>
                                    <p:cond delay="0"/>
                                  </p:stCondLst>
                                  <p:iterate>
                                    <p:tmAbs val="0"/>
                                  </p:iterate>
                                  <p:childTnLst>
                                    <p:set>
                                      <p:cBhvr>
                                        <p:cTn id="32" fill="hold"/>
                                        <p:tgtEl>
                                          <p:spTgt spid="169">
                                            <p:txEl>
                                              <p:pRg st="2" end="2"/>
                                            </p:txEl>
                                          </p:spTgt>
                                        </p:tgtEl>
                                        <p:attrNameLst>
                                          <p:attrName>style.visibility</p:attrName>
                                        </p:attrNameLst>
                                      </p:cBhvr>
                                      <p:to>
                                        <p:strVal val="visible"/>
                                      </p:to>
                                    </p:set>
                                    <p:animEffect transition="in" filter="fade">
                                      <p:cBhvr>
                                        <p:cTn id="33" dur="500"/>
                                        <p:tgtEl>
                                          <p:spTgt spid="16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 grpId="1" animBg="1" advAuto="0"/>
      <p:bldP spid="167" grpId="2" animBg="1" advAuto="0"/>
      <p:bldP spid="168" grpId="3" animBg="1" advAuto="0"/>
      <p:bldP spid="169" grpId="4" build="p" bldLvl="5" animBg="1" advAuto="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2" name="Group 55"/>
          <p:cNvGrpSpPr/>
          <p:nvPr/>
        </p:nvGrpSpPr>
        <p:grpSpPr>
          <a:xfrm>
            <a:off x="0" y="0"/>
            <a:ext cx="3518859" cy="833730"/>
            <a:chOff x="0" y="0"/>
            <a:chExt cx="3518858" cy="833729"/>
          </a:xfrm>
        </p:grpSpPr>
        <p:sp>
          <p:nvSpPr>
            <p:cNvPr id="710"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711"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713" name="object 22"/>
          <p:cNvSpPr txBox="1"/>
          <p:nvPr/>
        </p:nvSpPr>
        <p:spPr>
          <a:xfrm>
            <a:off x="0" y="27571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Arrays</a:t>
            </a:r>
          </a:p>
        </p:txBody>
      </p:sp>
      <p:grpSp>
        <p:nvGrpSpPr>
          <p:cNvPr id="716" name="Group 2"/>
          <p:cNvGrpSpPr/>
          <p:nvPr/>
        </p:nvGrpSpPr>
        <p:grpSpPr>
          <a:xfrm>
            <a:off x="10635092" y="5999069"/>
            <a:ext cx="1810867" cy="838732"/>
            <a:chOff x="0" y="0"/>
            <a:chExt cx="1810866" cy="838731"/>
          </a:xfrm>
        </p:grpSpPr>
        <p:pic>
          <p:nvPicPr>
            <p:cNvPr id="714" name="Picture 18" descr="Picture 18"/>
            <p:cNvPicPr>
              <a:picLocks noChangeAspect="1"/>
            </p:cNvPicPr>
            <p:nvPr/>
          </p:nvPicPr>
          <p:blipFill>
            <a:blip r:embed="rId2">
              <a:extLst/>
            </a:blip>
            <a:stretch>
              <a:fillRect/>
            </a:stretch>
          </p:blipFill>
          <p:spPr>
            <a:xfrm>
              <a:off x="261807" y="0"/>
              <a:ext cx="1287250" cy="603235"/>
            </a:xfrm>
            <a:prstGeom prst="rect">
              <a:avLst/>
            </a:prstGeom>
            <a:ln w="12700" cap="flat">
              <a:noFill/>
              <a:miter lim="400000"/>
            </a:ln>
            <a:effectLst/>
          </p:spPr>
        </p:pic>
        <p:sp>
          <p:nvSpPr>
            <p:cNvPr id="715"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717" name="object 11"/>
          <p:cNvSpPr txBox="1"/>
          <p:nvPr/>
        </p:nvSpPr>
        <p:spPr>
          <a:xfrm>
            <a:off x="427095" y="1140336"/>
            <a:ext cx="10932071" cy="1181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500">
                <a:solidFill>
                  <a:srgbClr val="231F20"/>
                </a:solidFill>
              </a:defRPr>
            </a:pPr>
            <a:r>
              <a:t> first index -&gt; 0 (lower bound)             </a:t>
            </a:r>
          </a:p>
          <a:p>
            <a:pPr marL="81851" indent="-73708">
              <a:buSzPct val="100000"/>
              <a:buChar char="•"/>
              <a:tabLst>
                <a:tab pos="76200" algn="l"/>
              </a:tabLst>
              <a:defRPr sz="2500">
                <a:solidFill>
                  <a:srgbClr val="231F20"/>
                </a:solidFill>
              </a:defRPr>
            </a:pPr>
            <a:r>
              <a:t>last  index -&gt; arr.length - 1 = 9-1 = 8 (upper bound)</a:t>
            </a:r>
          </a:p>
          <a:p>
            <a:pPr marL="81851" indent="-73708">
              <a:buSzPct val="100000"/>
              <a:buChar char="•"/>
              <a:tabLst>
                <a:tab pos="76200" algn="l"/>
              </a:tabLst>
              <a:defRPr sz="2500">
                <a:solidFill>
                  <a:srgbClr val="231F20"/>
                </a:solidFill>
              </a:defRPr>
            </a:pPr>
            <a:r>
              <a:t>mid   index -&gt; (arr.length-1)/2 = (9-1)/2 = 4(middle bound)</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717"/>
                                        </p:tgtEl>
                                        <p:attrNameLst>
                                          <p:attrName>style.visibility</p:attrName>
                                        </p:attrNameLst>
                                      </p:cBhvr>
                                      <p:to>
                                        <p:strVal val="visible"/>
                                      </p:to>
                                    </p:set>
                                    <p:animEffect transition="in" filter="fade">
                                      <p:cBhvr>
                                        <p:cTn id="7" dur="500"/>
                                        <p:tgtEl>
                                          <p:spTgt spid="7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 grpId="1" animBg="1" advAuto="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3" name="Group 23"/>
          <p:cNvGrpSpPr/>
          <p:nvPr/>
        </p:nvGrpSpPr>
        <p:grpSpPr>
          <a:xfrm>
            <a:off x="55" y="-9422"/>
            <a:ext cx="12191477" cy="712721"/>
            <a:chOff x="0" y="0"/>
            <a:chExt cx="12191475" cy="712719"/>
          </a:xfrm>
        </p:grpSpPr>
        <p:sp>
          <p:nvSpPr>
            <p:cNvPr id="719" name="object 2"/>
            <p:cNvSpPr/>
            <p:nvPr/>
          </p:nvSpPr>
          <p:spPr>
            <a:xfrm>
              <a:off x="0" y="0"/>
              <a:ext cx="3067015" cy="712720"/>
            </a:xfrm>
            <a:prstGeom prst="rect">
              <a:avLst/>
            </a:prstGeom>
            <a:solidFill>
              <a:srgbClr val="009EF3"/>
            </a:solidFill>
            <a:ln w="12700" cap="flat">
              <a:noFill/>
              <a:miter lim="400000"/>
            </a:ln>
            <a:effectLst/>
          </p:spPr>
          <p:txBody>
            <a:bodyPr wrap="square" lIns="45719" tIns="45719" rIns="45719" bIns="45719" numCol="1" anchor="t">
              <a:noAutofit/>
            </a:bodyPr>
            <a:lstStyle/>
            <a:p>
              <a:pPr>
                <a:defRPr sz="1100"/>
              </a:pPr>
              <a:endParaRPr/>
            </a:p>
          </p:txBody>
        </p:sp>
        <p:sp>
          <p:nvSpPr>
            <p:cNvPr id="720" name="object 3"/>
            <p:cNvSpPr/>
            <p:nvPr/>
          </p:nvSpPr>
          <p:spPr>
            <a:xfrm>
              <a:off x="9139280" y="0"/>
              <a:ext cx="3052196" cy="712720"/>
            </a:xfrm>
            <a:prstGeom prst="rect">
              <a:avLst/>
            </a:prstGeom>
            <a:solidFill>
              <a:srgbClr val="FF8200"/>
            </a:solidFill>
            <a:ln w="12700" cap="flat">
              <a:noFill/>
              <a:miter lim="400000"/>
            </a:ln>
            <a:effectLst/>
          </p:spPr>
          <p:txBody>
            <a:bodyPr wrap="square" lIns="45719" tIns="45719" rIns="45719" bIns="45719" numCol="1" anchor="t">
              <a:noAutofit/>
            </a:bodyPr>
            <a:lstStyle/>
            <a:p>
              <a:pPr>
                <a:defRPr sz="1100"/>
              </a:pPr>
              <a:endParaRPr/>
            </a:p>
          </p:txBody>
        </p:sp>
        <p:sp>
          <p:nvSpPr>
            <p:cNvPr id="721" name="object 2"/>
            <p:cNvSpPr/>
            <p:nvPr/>
          </p:nvSpPr>
          <p:spPr>
            <a:xfrm>
              <a:off x="3046426" y="0"/>
              <a:ext cx="3067016" cy="712720"/>
            </a:xfrm>
            <a:prstGeom prst="rect">
              <a:avLst/>
            </a:prstGeom>
            <a:solidFill>
              <a:srgbClr val="FFBF00"/>
            </a:solidFill>
            <a:ln w="12700" cap="flat">
              <a:noFill/>
              <a:miter lim="400000"/>
            </a:ln>
            <a:effectLst/>
          </p:spPr>
          <p:txBody>
            <a:bodyPr wrap="square" lIns="45719" tIns="45719" rIns="45719" bIns="45719" numCol="1" anchor="t">
              <a:noAutofit/>
            </a:bodyPr>
            <a:lstStyle/>
            <a:p>
              <a:pPr>
                <a:defRPr sz="1100"/>
              </a:pPr>
              <a:endParaRPr/>
            </a:p>
          </p:txBody>
        </p:sp>
        <p:sp>
          <p:nvSpPr>
            <p:cNvPr id="722" name="object 2"/>
            <p:cNvSpPr/>
            <p:nvPr/>
          </p:nvSpPr>
          <p:spPr>
            <a:xfrm>
              <a:off x="6092853" y="0"/>
              <a:ext cx="3067016" cy="712720"/>
            </a:xfrm>
            <a:prstGeom prst="rect">
              <a:avLst/>
            </a:prstGeom>
            <a:solidFill>
              <a:srgbClr val="FFA100"/>
            </a:solidFill>
            <a:ln w="12700" cap="flat">
              <a:noFill/>
              <a:miter lim="400000"/>
            </a:ln>
            <a:effectLst/>
          </p:spPr>
          <p:txBody>
            <a:bodyPr wrap="square" lIns="45719" tIns="45719" rIns="45719" bIns="45719" numCol="1" anchor="t">
              <a:noAutofit/>
            </a:bodyPr>
            <a:lstStyle/>
            <a:p>
              <a:pPr>
                <a:defRPr sz="1100"/>
              </a:pPr>
              <a:endParaRPr/>
            </a:p>
          </p:txBody>
        </p:sp>
      </p:grpSp>
      <p:sp>
        <p:nvSpPr>
          <p:cNvPr id="724" name="object 5"/>
          <p:cNvSpPr txBox="1"/>
          <p:nvPr/>
        </p:nvSpPr>
        <p:spPr>
          <a:xfrm>
            <a:off x="2891510" y="226533"/>
            <a:ext cx="3324750"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317635">
              <a:spcBef>
                <a:spcPts val="400"/>
              </a:spcBef>
              <a:defRPr sz="2000" spc="-6">
                <a:solidFill>
                  <a:srgbClr val="FFFFFF"/>
                </a:solidFill>
              </a:defRPr>
            </a:lvl1pPr>
          </a:lstStyle>
          <a:p>
            <a:r>
              <a:t>Trainer : Mr.Madhu Sundar</a:t>
            </a:r>
          </a:p>
        </p:txBody>
      </p:sp>
      <p:sp>
        <p:nvSpPr>
          <p:cNvPr id="725" name="object 7"/>
          <p:cNvSpPr txBox="1"/>
          <p:nvPr/>
        </p:nvSpPr>
        <p:spPr>
          <a:xfrm>
            <a:off x="9874918" y="202740"/>
            <a:ext cx="1786143"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000" spc="-9">
                <a:solidFill>
                  <a:srgbClr val="FFFFFF"/>
                </a:solidFill>
              </a:defRPr>
            </a:lvl1pPr>
          </a:lstStyle>
          <a:p>
            <a:r>
              <a:t>Chapter 3</a:t>
            </a:r>
          </a:p>
        </p:txBody>
      </p:sp>
      <p:sp>
        <p:nvSpPr>
          <p:cNvPr id="726" name="object 18"/>
          <p:cNvSpPr txBox="1"/>
          <p:nvPr/>
        </p:nvSpPr>
        <p:spPr>
          <a:xfrm>
            <a:off x="1558344" y="2401077"/>
            <a:ext cx="9028092" cy="749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gn="ctr">
              <a:defRPr sz="4800" spc="-3">
                <a:solidFill>
                  <a:srgbClr val="231F20"/>
                </a:solidFill>
              </a:defRPr>
            </a:lvl1pPr>
          </a:lstStyle>
          <a:p>
            <a:r>
              <a:t>Strings</a:t>
            </a:r>
          </a:p>
        </p:txBody>
      </p:sp>
      <p:grpSp>
        <p:nvGrpSpPr>
          <p:cNvPr id="729" name="Group 12"/>
          <p:cNvGrpSpPr/>
          <p:nvPr/>
        </p:nvGrpSpPr>
        <p:grpSpPr>
          <a:xfrm>
            <a:off x="4154897" y="4505976"/>
            <a:ext cx="3917203" cy="2862073"/>
            <a:chOff x="0" y="0"/>
            <a:chExt cx="3917202" cy="2862071"/>
          </a:xfrm>
        </p:grpSpPr>
        <p:pic>
          <p:nvPicPr>
            <p:cNvPr id="727" name="Picture 10" descr="Picture 10"/>
            <p:cNvPicPr>
              <a:picLocks noChangeAspect="1"/>
            </p:cNvPicPr>
            <p:nvPr/>
          </p:nvPicPr>
          <p:blipFill>
            <a:blip r:embed="rId2">
              <a:extLst/>
            </a:blip>
            <a:stretch>
              <a:fillRect/>
            </a:stretch>
          </p:blipFill>
          <p:spPr>
            <a:xfrm>
              <a:off x="63987" y="0"/>
              <a:ext cx="3830406" cy="1867621"/>
            </a:xfrm>
            <a:prstGeom prst="rect">
              <a:avLst/>
            </a:prstGeom>
            <a:ln w="12700" cap="flat">
              <a:noFill/>
              <a:miter lim="400000"/>
            </a:ln>
            <a:effectLst/>
          </p:spPr>
        </p:pic>
        <p:sp>
          <p:nvSpPr>
            <p:cNvPr id="728" name="Rectangle 11"/>
            <p:cNvSpPr txBox="1"/>
            <p:nvPr/>
          </p:nvSpPr>
          <p:spPr>
            <a:xfrm>
              <a:off x="0" y="1635027"/>
              <a:ext cx="3917203" cy="12270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38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730" name="object 5"/>
          <p:cNvSpPr txBox="1"/>
          <p:nvPr/>
        </p:nvSpPr>
        <p:spPr>
          <a:xfrm>
            <a:off x="6175221" y="235558"/>
            <a:ext cx="3324750"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317635">
              <a:spcBef>
                <a:spcPts val="400"/>
              </a:spcBef>
              <a:defRPr sz="2000" spc="-6">
                <a:solidFill>
                  <a:srgbClr val="FFFFFF"/>
                </a:solidFill>
              </a:defRPr>
            </a:lvl1pPr>
          </a:lstStyle>
          <a:p>
            <a:r>
              <a:t>Subject : CORE JAVA</a:t>
            </a:r>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4" name="Group 55"/>
          <p:cNvGrpSpPr/>
          <p:nvPr/>
        </p:nvGrpSpPr>
        <p:grpSpPr>
          <a:xfrm>
            <a:off x="0" y="0"/>
            <a:ext cx="3518859" cy="833730"/>
            <a:chOff x="0" y="0"/>
            <a:chExt cx="3518858" cy="833729"/>
          </a:xfrm>
        </p:grpSpPr>
        <p:sp>
          <p:nvSpPr>
            <p:cNvPr id="732"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733"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735" name="object 22"/>
          <p:cNvSpPr txBox="1"/>
          <p:nvPr/>
        </p:nvSpPr>
        <p:spPr>
          <a:xfrm>
            <a:off x="0" y="27571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Strings</a:t>
            </a:r>
          </a:p>
        </p:txBody>
      </p:sp>
      <p:grpSp>
        <p:nvGrpSpPr>
          <p:cNvPr id="738" name="Group 2"/>
          <p:cNvGrpSpPr/>
          <p:nvPr/>
        </p:nvGrpSpPr>
        <p:grpSpPr>
          <a:xfrm>
            <a:off x="10635092" y="5999069"/>
            <a:ext cx="1810867" cy="838732"/>
            <a:chOff x="0" y="0"/>
            <a:chExt cx="1810866" cy="838731"/>
          </a:xfrm>
        </p:grpSpPr>
        <p:pic>
          <p:nvPicPr>
            <p:cNvPr id="736" name="Picture 18" descr="Picture 18"/>
            <p:cNvPicPr>
              <a:picLocks noChangeAspect="1"/>
            </p:cNvPicPr>
            <p:nvPr/>
          </p:nvPicPr>
          <p:blipFill>
            <a:blip r:embed="rId2">
              <a:extLst/>
            </a:blip>
            <a:stretch>
              <a:fillRect/>
            </a:stretch>
          </p:blipFill>
          <p:spPr>
            <a:xfrm>
              <a:off x="261807" y="0"/>
              <a:ext cx="1287250" cy="603235"/>
            </a:xfrm>
            <a:prstGeom prst="rect">
              <a:avLst/>
            </a:prstGeom>
            <a:ln w="12700" cap="flat">
              <a:noFill/>
              <a:miter lim="400000"/>
            </a:ln>
            <a:effectLst/>
          </p:spPr>
        </p:pic>
        <p:sp>
          <p:nvSpPr>
            <p:cNvPr id="737"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739" name="object 11"/>
          <p:cNvSpPr txBox="1"/>
          <p:nvPr/>
        </p:nvSpPr>
        <p:spPr>
          <a:xfrm>
            <a:off x="427095" y="1140335"/>
            <a:ext cx="10932071" cy="157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500">
                <a:solidFill>
                  <a:srgbClr val="231F20"/>
                </a:solidFill>
              </a:defRPr>
            </a:pPr>
            <a:r>
              <a:t> String value is a group of characters which is written in the double quotes.</a:t>
            </a:r>
          </a:p>
          <a:p>
            <a:pPr marL="81851" indent="-73708">
              <a:buSzPct val="100000"/>
              <a:buChar char="•"/>
              <a:tabLst>
                <a:tab pos="76200" algn="l"/>
              </a:tabLst>
              <a:defRPr sz="2500">
                <a:solidFill>
                  <a:srgbClr val="231F20"/>
                </a:solidFill>
              </a:defRPr>
            </a:pPr>
            <a:r>
              <a:t> We can access the characters or perform any operations on the string only by  </a:t>
            </a:r>
          </a:p>
          <a:p>
            <a:pPr indent="8144">
              <a:tabLst>
                <a:tab pos="76200" algn="l"/>
              </a:tabLst>
              <a:defRPr sz="2500">
                <a:solidFill>
                  <a:srgbClr val="231F20"/>
                </a:solidFill>
              </a:defRPr>
            </a:pPr>
            <a:r>
              <a:t>   using the methods of String.</a:t>
            </a:r>
          </a:p>
          <a:p>
            <a:pPr marL="81851" indent="-73708">
              <a:buSzPct val="100000"/>
              <a:buChar char="•"/>
              <a:tabLst>
                <a:tab pos="76200" algn="l"/>
              </a:tabLst>
              <a:defRPr sz="2500">
                <a:solidFill>
                  <a:srgbClr val="231F20"/>
                </a:solidFill>
              </a:defRPr>
            </a:pPr>
            <a:r>
              <a:t> Internally String value is stored as a character Array by the JVM.</a:t>
            </a:r>
          </a:p>
        </p:txBody>
      </p:sp>
      <p:sp>
        <p:nvSpPr>
          <p:cNvPr id="740" name="Rectangle 1"/>
          <p:cNvSpPr txBox="1"/>
          <p:nvPr/>
        </p:nvSpPr>
        <p:spPr>
          <a:xfrm>
            <a:off x="347091" y="3358322"/>
            <a:ext cx="3512380" cy="650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3600">
                <a:effectLst>
                  <a:outerShdw blurRad="38100" dist="19050" dir="2700000" rotWithShape="0">
                    <a:srgbClr val="000000">
                      <a:alpha val="40000"/>
                    </a:srgbClr>
                  </a:outerShdw>
                </a:effectLst>
              </a:defRPr>
            </a:lvl1pPr>
          </a:lstStyle>
          <a:p>
            <a:r>
              <a:t>String str = “hello”</a:t>
            </a:r>
          </a:p>
        </p:txBody>
      </p:sp>
      <p:graphicFrame>
        <p:nvGraphicFramePr>
          <p:cNvPr id="741" name="Table 4"/>
          <p:cNvGraphicFramePr/>
          <p:nvPr/>
        </p:nvGraphicFramePr>
        <p:xfrm>
          <a:off x="6568224" y="3358322"/>
          <a:ext cx="5331856" cy="1970543"/>
        </p:xfrm>
        <a:graphic>
          <a:graphicData uri="http://schemas.openxmlformats.org/drawingml/2006/table">
            <a:tbl>
              <a:tblPr firstRow="1" bandRow="1">
                <a:tableStyleId>{4C3C2611-4C71-4FC5-86AE-919BDF0F9419}</a:tableStyleId>
              </a:tblPr>
              <a:tblGrid>
                <a:gridCol w="1066371">
                  <a:extLst>
                    <a:ext uri="{9D8B030D-6E8A-4147-A177-3AD203B41FA5}">
                      <a16:colId xmlns:a16="http://schemas.microsoft.com/office/drawing/2014/main" val="20000"/>
                    </a:ext>
                  </a:extLst>
                </a:gridCol>
                <a:gridCol w="1066371">
                  <a:extLst>
                    <a:ext uri="{9D8B030D-6E8A-4147-A177-3AD203B41FA5}">
                      <a16:colId xmlns:a16="http://schemas.microsoft.com/office/drawing/2014/main" val="20001"/>
                    </a:ext>
                  </a:extLst>
                </a:gridCol>
                <a:gridCol w="1066371">
                  <a:extLst>
                    <a:ext uri="{9D8B030D-6E8A-4147-A177-3AD203B41FA5}">
                      <a16:colId xmlns:a16="http://schemas.microsoft.com/office/drawing/2014/main" val="20002"/>
                    </a:ext>
                  </a:extLst>
                </a:gridCol>
                <a:gridCol w="1066371">
                  <a:extLst>
                    <a:ext uri="{9D8B030D-6E8A-4147-A177-3AD203B41FA5}">
                      <a16:colId xmlns:a16="http://schemas.microsoft.com/office/drawing/2014/main" val="20003"/>
                    </a:ext>
                  </a:extLst>
                </a:gridCol>
                <a:gridCol w="1066371">
                  <a:extLst>
                    <a:ext uri="{9D8B030D-6E8A-4147-A177-3AD203B41FA5}">
                      <a16:colId xmlns:a16="http://schemas.microsoft.com/office/drawing/2014/main" val="20004"/>
                    </a:ext>
                  </a:extLst>
                </a:gridCol>
              </a:tblGrid>
              <a:tr h="985270">
                <a:tc>
                  <a:txBody>
                    <a:bodyPr/>
                    <a:lstStyle/>
                    <a:p>
                      <a:pPr algn="ctr">
                        <a:defRPr sz="1800" b="0"/>
                      </a:pPr>
                      <a:r>
                        <a:rPr sz="4400" b="1">
                          <a:solidFill>
                            <a:srgbClr val="FFFFFF"/>
                          </a:solidFill>
                        </a:rPr>
                        <a:t>‘h’</a:t>
                      </a:r>
                    </a:p>
                  </a:txBody>
                  <a:tcPr marL="45720" marR="45720" horzOverflow="overflow">
                    <a:lnL w="12700">
                      <a:solidFill>
                        <a:srgbClr val="FFFFFF"/>
                      </a:solidFill>
                    </a:lnL>
                    <a:lnR w="12700">
                      <a:solidFill>
                        <a:srgbClr val="FFFFFF"/>
                      </a:solidFill>
                    </a:lnR>
                    <a:lnT w="12700">
                      <a:solidFill>
                        <a:srgbClr val="FFFFFF"/>
                      </a:solidFill>
                    </a:lnT>
                    <a:lnB w="38100">
                      <a:solidFill>
                        <a:srgbClr val="FFFFFF"/>
                      </a:solidFill>
                    </a:lnB>
                    <a:solidFill>
                      <a:schemeClr val="accent1"/>
                    </a:solidFill>
                  </a:tcPr>
                </a:tc>
                <a:tc>
                  <a:txBody>
                    <a:bodyPr/>
                    <a:lstStyle/>
                    <a:p>
                      <a:pPr algn="ctr">
                        <a:defRPr sz="1800" b="0"/>
                      </a:pPr>
                      <a:r>
                        <a:rPr sz="4400" b="1">
                          <a:solidFill>
                            <a:srgbClr val="FFFFFF"/>
                          </a:solidFill>
                        </a:rPr>
                        <a:t>‘e’</a:t>
                      </a:r>
                    </a:p>
                  </a:txBody>
                  <a:tcPr marL="45720" marR="45720" horzOverflow="overflow">
                    <a:lnL w="12700">
                      <a:solidFill>
                        <a:srgbClr val="FFFFFF"/>
                      </a:solidFill>
                    </a:lnL>
                    <a:lnR w="12700">
                      <a:solidFill>
                        <a:srgbClr val="FFFFFF"/>
                      </a:solidFill>
                    </a:lnR>
                    <a:lnT w="12700">
                      <a:solidFill>
                        <a:srgbClr val="FFFFFF"/>
                      </a:solidFill>
                    </a:lnT>
                    <a:lnB w="38100">
                      <a:solidFill>
                        <a:srgbClr val="FFFFFF"/>
                      </a:solidFill>
                    </a:lnB>
                    <a:solidFill>
                      <a:schemeClr val="accent1"/>
                    </a:solidFill>
                  </a:tcPr>
                </a:tc>
                <a:tc>
                  <a:txBody>
                    <a:bodyPr/>
                    <a:lstStyle/>
                    <a:p>
                      <a:pPr algn="ctr">
                        <a:defRPr sz="1800" b="0"/>
                      </a:pPr>
                      <a:r>
                        <a:rPr sz="4400" b="1">
                          <a:solidFill>
                            <a:srgbClr val="FFFFFF"/>
                          </a:solidFill>
                        </a:rPr>
                        <a:t>‘l’</a:t>
                      </a:r>
                    </a:p>
                  </a:txBody>
                  <a:tcPr marL="45720" marR="45720" horzOverflow="overflow">
                    <a:lnL w="12700">
                      <a:solidFill>
                        <a:srgbClr val="FFFFFF"/>
                      </a:solidFill>
                    </a:lnL>
                    <a:lnR w="12700">
                      <a:solidFill>
                        <a:srgbClr val="FFFFFF"/>
                      </a:solidFill>
                    </a:lnR>
                    <a:lnT w="12700">
                      <a:solidFill>
                        <a:srgbClr val="FFFFFF"/>
                      </a:solidFill>
                    </a:lnT>
                    <a:lnB w="38100">
                      <a:solidFill>
                        <a:srgbClr val="FFFFFF"/>
                      </a:solidFill>
                    </a:lnB>
                    <a:solidFill>
                      <a:schemeClr val="accent1"/>
                    </a:solidFill>
                  </a:tcPr>
                </a:tc>
                <a:tc>
                  <a:txBody>
                    <a:bodyPr/>
                    <a:lstStyle/>
                    <a:p>
                      <a:pPr algn="ctr">
                        <a:defRPr sz="1800" b="0"/>
                      </a:pPr>
                      <a:r>
                        <a:rPr sz="4400" b="1">
                          <a:solidFill>
                            <a:srgbClr val="FFFFFF"/>
                          </a:solidFill>
                        </a:rPr>
                        <a:t>‘l’</a:t>
                      </a:r>
                    </a:p>
                  </a:txBody>
                  <a:tcPr marL="45720" marR="45720" horzOverflow="overflow">
                    <a:lnL w="12700">
                      <a:solidFill>
                        <a:srgbClr val="FFFFFF"/>
                      </a:solidFill>
                    </a:lnL>
                    <a:lnR w="12700">
                      <a:solidFill>
                        <a:srgbClr val="FFFFFF"/>
                      </a:solidFill>
                    </a:lnR>
                    <a:lnT w="12700">
                      <a:solidFill>
                        <a:srgbClr val="FFFFFF"/>
                      </a:solidFill>
                    </a:lnT>
                    <a:lnB w="38100">
                      <a:solidFill>
                        <a:srgbClr val="FFFFFF"/>
                      </a:solidFill>
                    </a:lnB>
                    <a:solidFill>
                      <a:schemeClr val="accent1"/>
                    </a:solidFill>
                  </a:tcPr>
                </a:tc>
                <a:tc>
                  <a:txBody>
                    <a:bodyPr/>
                    <a:lstStyle/>
                    <a:p>
                      <a:pPr algn="ctr">
                        <a:defRPr sz="1800" b="0"/>
                      </a:pPr>
                      <a:r>
                        <a:rPr sz="4400" b="1">
                          <a:solidFill>
                            <a:srgbClr val="FFFFFF"/>
                          </a:solidFill>
                        </a:rPr>
                        <a:t>‘o’</a:t>
                      </a:r>
                    </a:p>
                  </a:txBody>
                  <a:tcPr marL="45720" marR="45720" horzOverflow="overflow">
                    <a:lnL w="12700">
                      <a:solidFill>
                        <a:srgbClr val="FFFFFF"/>
                      </a:solidFill>
                    </a:lnL>
                    <a:lnR w="12700">
                      <a:solidFill>
                        <a:srgbClr val="FFFFFF"/>
                      </a:solidFill>
                    </a:lnR>
                    <a:lnT w="12700">
                      <a:solidFill>
                        <a:srgbClr val="FFFFFF"/>
                      </a:solidFill>
                    </a:lnT>
                    <a:lnB w="38100">
                      <a:solidFill>
                        <a:srgbClr val="FFFFFF"/>
                      </a:solidFill>
                    </a:lnB>
                    <a:solidFill>
                      <a:schemeClr val="accent1"/>
                    </a:solidFill>
                  </a:tcPr>
                </a:tc>
                <a:extLst>
                  <a:ext uri="{0D108BD9-81ED-4DB2-BD59-A6C34878D82A}">
                    <a16:rowId xmlns:a16="http://schemas.microsoft.com/office/drawing/2014/main" val="10000"/>
                  </a:ext>
                </a:extLst>
              </a:tr>
              <a:tr h="985270">
                <a:tc>
                  <a:txBody>
                    <a:bodyPr/>
                    <a:lstStyle/>
                    <a:p>
                      <a:pPr algn="ctr">
                        <a:defRPr sz="1800"/>
                      </a:pPr>
                      <a:r>
                        <a:rPr sz="4400"/>
                        <a:t>0</a:t>
                      </a:r>
                    </a:p>
                  </a:txBody>
                  <a:tcPr marL="45720" marR="45720" horzOverflow="overflow">
                    <a:lnL w="12700">
                      <a:solidFill>
                        <a:srgbClr val="FFFFFF"/>
                      </a:solidFill>
                    </a:lnL>
                    <a:lnR w="12700">
                      <a:solidFill>
                        <a:srgbClr val="FFFFFF"/>
                      </a:solidFill>
                    </a:lnR>
                    <a:lnT w="38100">
                      <a:solidFill>
                        <a:srgbClr val="FFFFFF"/>
                      </a:solidFill>
                    </a:lnT>
                    <a:lnB w="12700">
                      <a:solidFill>
                        <a:srgbClr val="FFFFFF"/>
                      </a:solidFill>
                    </a:lnB>
                    <a:noFill/>
                  </a:tcPr>
                </a:tc>
                <a:tc>
                  <a:txBody>
                    <a:bodyPr/>
                    <a:lstStyle/>
                    <a:p>
                      <a:pPr algn="ctr">
                        <a:defRPr sz="1800"/>
                      </a:pPr>
                      <a:r>
                        <a:rPr sz="4400"/>
                        <a:t>1</a:t>
                      </a:r>
                    </a:p>
                  </a:txBody>
                  <a:tcPr marL="45720" marR="45720" horzOverflow="overflow">
                    <a:lnL w="12700">
                      <a:solidFill>
                        <a:srgbClr val="FFFFFF"/>
                      </a:solidFill>
                    </a:lnL>
                    <a:lnR w="12700">
                      <a:solidFill>
                        <a:srgbClr val="FFFFFF"/>
                      </a:solidFill>
                    </a:lnR>
                    <a:lnT w="38100">
                      <a:solidFill>
                        <a:srgbClr val="FFFFFF"/>
                      </a:solidFill>
                    </a:lnT>
                    <a:lnB w="12700">
                      <a:solidFill>
                        <a:srgbClr val="FFFFFF"/>
                      </a:solidFill>
                    </a:lnB>
                    <a:noFill/>
                  </a:tcPr>
                </a:tc>
                <a:tc>
                  <a:txBody>
                    <a:bodyPr/>
                    <a:lstStyle/>
                    <a:p>
                      <a:pPr algn="ctr">
                        <a:defRPr sz="1800"/>
                      </a:pPr>
                      <a:r>
                        <a:rPr sz="4400"/>
                        <a:t>2</a:t>
                      </a:r>
                    </a:p>
                  </a:txBody>
                  <a:tcPr marL="45720" marR="45720" horzOverflow="overflow">
                    <a:lnL w="12700">
                      <a:solidFill>
                        <a:srgbClr val="FFFFFF"/>
                      </a:solidFill>
                    </a:lnL>
                    <a:lnR w="12700">
                      <a:solidFill>
                        <a:srgbClr val="FFFFFF"/>
                      </a:solidFill>
                    </a:lnR>
                    <a:lnT w="38100">
                      <a:solidFill>
                        <a:srgbClr val="FFFFFF"/>
                      </a:solidFill>
                    </a:lnT>
                    <a:lnB w="12700">
                      <a:solidFill>
                        <a:srgbClr val="FFFFFF"/>
                      </a:solidFill>
                    </a:lnB>
                    <a:noFill/>
                  </a:tcPr>
                </a:tc>
                <a:tc>
                  <a:txBody>
                    <a:bodyPr/>
                    <a:lstStyle/>
                    <a:p>
                      <a:pPr algn="ctr">
                        <a:defRPr sz="1800"/>
                      </a:pPr>
                      <a:r>
                        <a:rPr sz="4400"/>
                        <a:t>3</a:t>
                      </a:r>
                    </a:p>
                  </a:txBody>
                  <a:tcPr marL="45720" marR="45720" horzOverflow="overflow">
                    <a:lnL w="12700">
                      <a:solidFill>
                        <a:srgbClr val="FFFFFF"/>
                      </a:solidFill>
                    </a:lnL>
                    <a:lnR w="12700">
                      <a:solidFill>
                        <a:srgbClr val="FFFFFF"/>
                      </a:solidFill>
                    </a:lnR>
                    <a:lnT w="38100">
                      <a:solidFill>
                        <a:srgbClr val="FFFFFF"/>
                      </a:solidFill>
                    </a:lnT>
                    <a:lnB w="12700">
                      <a:solidFill>
                        <a:srgbClr val="FFFFFF"/>
                      </a:solidFill>
                    </a:lnB>
                    <a:noFill/>
                  </a:tcPr>
                </a:tc>
                <a:tc>
                  <a:txBody>
                    <a:bodyPr/>
                    <a:lstStyle/>
                    <a:p>
                      <a:pPr algn="ctr">
                        <a:defRPr sz="1800"/>
                      </a:pPr>
                      <a:r>
                        <a:rPr sz="4400"/>
                        <a:t>4</a:t>
                      </a:r>
                    </a:p>
                  </a:txBody>
                  <a:tcPr marL="45720" marR="45720" horzOverflow="overflow">
                    <a:lnL w="12700">
                      <a:solidFill>
                        <a:srgbClr val="FFFFFF"/>
                      </a:solidFill>
                    </a:lnL>
                    <a:lnR w="12700">
                      <a:solidFill>
                        <a:srgbClr val="FFFFFF"/>
                      </a:solidFill>
                    </a:lnR>
                    <a:lnT w="38100">
                      <a:solidFill>
                        <a:srgbClr val="FFFFFF"/>
                      </a:solidFill>
                    </a:lnT>
                    <a:lnB w="12700">
                      <a:solidFill>
                        <a:srgbClr val="FFFFFF"/>
                      </a:solidFill>
                    </a:lnB>
                    <a:noFill/>
                  </a:tcPr>
                </a:tc>
                <a:extLst>
                  <a:ext uri="{0D108BD9-81ED-4DB2-BD59-A6C34878D82A}">
                    <a16:rowId xmlns:a16="http://schemas.microsoft.com/office/drawing/2014/main" val="10001"/>
                  </a:ext>
                </a:extLst>
              </a:tr>
            </a:tbl>
          </a:graphicData>
        </a:graphic>
      </p:graphicFrame>
      <p:sp>
        <p:nvSpPr>
          <p:cNvPr id="742" name="Arrow: Right 4"/>
          <p:cNvSpPr/>
          <p:nvPr/>
        </p:nvSpPr>
        <p:spPr>
          <a:xfrm>
            <a:off x="4378280" y="3396284"/>
            <a:ext cx="1416677" cy="695460"/>
          </a:xfrm>
          <a:prstGeom prst="rightArrow">
            <a:avLst>
              <a:gd name="adj1" fmla="val 50000"/>
              <a:gd name="adj2" fmla="val 50000"/>
            </a:avLst>
          </a:prstGeom>
          <a:solidFill>
            <a:schemeClr val="accent1"/>
          </a:solidFill>
          <a:ln w="12700">
            <a:solidFill>
              <a:srgbClr val="32538F"/>
            </a:solidFill>
            <a:miter/>
          </a:ln>
        </p:spPr>
        <p:txBody>
          <a:bodyPr lIns="45719" rIns="45719" anchor="ctr"/>
          <a:lstStyle/>
          <a:p>
            <a:pPr algn="ctr">
              <a:defRPr>
                <a:solidFill>
                  <a:srgbClr val="FFFFFF"/>
                </a:solidFill>
              </a:defRPr>
            </a:pPr>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739"/>
                                        </p:tgtEl>
                                        <p:attrNameLst>
                                          <p:attrName>style.visibility</p:attrName>
                                        </p:attrNameLst>
                                      </p:cBhvr>
                                      <p:to>
                                        <p:strVal val="visible"/>
                                      </p:to>
                                    </p:set>
                                    <p:animEffect transition="in" filter="fade">
                                      <p:cBhvr>
                                        <p:cTn id="7" dur="500"/>
                                        <p:tgtEl>
                                          <p:spTgt spid="7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740"/>
                                        </p:tgtEl>
                                        <p:attrNameLst>
                                          <p:attrName>style.visibility</p:attrName>
                                        </p:attrNameLst>
                                      </p:cBhvr>
                                      <p:to>
                                        <p:strVal val="visible"/>
                                      </p:to>
                                    </p:set>
                                    <p:animEffect transition="in" filter="fade">
                                      <p:cBhvr>
                                        <p:cTn id="12" dur="500"/>
                                        <p:tgtEl>
                                          <p:spTgt spid="74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741"/>
                                        </p:tgtEl>
                                        <p:attrNameLst>
                                          <p:attrName>style.visibility</p:attrName>
                                        </p:attrNameLst>
                                      </p:cBhvr>
                                      <p:to>
                                        <p:strVal val="visible"/>
                                      </p:to>
                                    </p:set>
                                    <p:animEffect transition="in" filter="fade">
                                      <p:cBhvr>
                                        <p:cTn id="17" dur="500"/>
                                        <p:tgtEl>
                                          <p:spTgt spid="7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9" grpId="1" animBg="1" advAuto="0"/>
      <p:bldP spid="740" grpId="2" animBg="1" advAuto="0"/>
      <p:bldP spid="741" grpId="3" animBg="1" advAuto="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6" name="Group 55"/>
          <p:cNvGrpSpPr/>
          <p:nvPr/>
        </p:nvGrpSpPr>
        <p:grpSpPr>
          <a:xfrm>
            <a:off x="0" y="0"/>
            <a:ext cx="3518859" cy="833730"/>
            <a:chOff x="0" y="0"/>
            <a:chExt cx="3518858" cy="833729"/>
          </a:xfrm>
        </p:grpSpPr>
        <p:sp>
          <p:nvSpPr>
            <p:cNvPr id="744"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745"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747" name="object 22"/>
          <p:cNvSpPr txBox="1"/>
          <p:nvPr/>
        </p:nvSpPr>
        <p:spPr>
          <a:xfrm>
            <a:off x="0" y="27571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Methods of String </a:t>
            </a:r>
          </a:p>
        </p:txBody>
      </p:sp>
      <p:grpSp>
        <p:nvGrpSpPr>
          <p:cNvPr id="750" name="Group 2"/>
          <p:cNvGrpSpPr/>
          <p:nvPr/>
        </p:nvGrpSpPr>
        <p:grpSpPr>
          <a:xfrm>
            <a:off x="10635092" y="5999069"/>
            <a:ext cx="1810867" cy="838732"/>
            <a:chOff x="0" y="0"/>
            <a:chExt cx="1810866" cy="838731"/>
          </a:xfrm>
        </p:grpSpPr>
        <p:pic>
          <p:nvPicPr>
            <p:cNvPr id="748" name="Picture 18" descr="Picture 18"/>
            <p:cNvPicPr>
              <a:picLocks noChangeAspect="1"/>
            </p:cNvPicPr>
            <p:nvPr/>
          </p:nvPicPr>
          <p:blipFill>
            <a:blip r:embed="rId2">
              <a:extLst/>
            </a:blip>
            <a:stretch>
              <a:fillRect/>
            </a:stretch>
          </p:blipFill>
          <p:spPr>
            <a:xfrm>
              <a:off x="261807" y="0"/>
              <a:ext cx="1287250" cy="603235"/>
            </a:xfrm>
            <a:prstGeom prst="rect">
              <a:avLst/>
            </a:prstGeom>
            <a:ln w="12700" cap="flat">
              <a:noFill/>
              <a:miter lim="400000"/>
            </a:ln>
            <a:effectLst/>
          </p:spPr>
        </p:pic>
        <p:sp>
          <p:nvSpPr>
            <p:cNvPr id="749"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751" name="object 11"/>
          <p:cNvSpPr txBox="1"/>
          <p:nvPr/>
        </p:nvSpPr>
        <p:spPr>
          <a:xfrm>
            <a:off x="143760" y="842277"/>
            <a:ext cx="10932071" cy="4724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500">
                <a:solidFill>
                  <a:srgbClr val="231F20"/>
                </a:solidFill>
              </a:defRPr>
            </a:pPr>
            <a:r>
              <a:t>length() : It returns the count of number of characters present in the given String.</a:t>
            </a:r>
          </a:p>
          <a:p>
            <a:pPr marL="81851" indent="-73708">
              <a:buSzPct val="100000"/>
              <a:buChar char="•"/>
              <a:tabLst>
                <a:tab pos="76200" algn="l"/>
              </a:tabLst>
              <a:defRPr sz="2500">
                <a:solidFill>
                  <a:srgbClr val="231F20"/>
                </a:solidFill>
              </a:defRPr>
            </a:pPr>
            <a:endParaRPr/>
          </a:p>
          <a:p>
            <a:pPr marL="81851" indent="-73708">
              <a:buSzPct val="100000"/>
              <a:buChar char="•"/>
              <a:tabLst>
                <a:tab pos="76200" algn="l"/>
              </a:tabLst>
              <a:defRPr sz="2500">
                <a:solidFill>
                  <a:srgbClr val="231F20"/>
                </a:solidFill>
              </a:defRPr>
            </a:pPr>
            <a:r>
              <a:t>charAt(index)  : It returns the character at the given index from the given String.</a:t>
            </a:r>
          </a:p>
          <a:p>
            <a:pPr marL="81851" indent="-73708">
              <a:buSzPct val="100000"/>
              <a:buChar char="•"/>
              <a:tabLst>
                <a:tab pos="76200" algn="l"/>
              </a:tabLst>
              <a:defRPr sz="2500">
                <a:solidFill>
                  <a:srgbClr val="231F20"/>
                </a:solidFill>
              </a:defRPr>
            </a:pPr>
            <a:endParaRPr/>
          </a:p>
          <a:p>
            <a:pPr marL="81851" indent="-73708">
              <a:buSzPct val="100000"/>
              <a:buChar char="•"/>
              <a:tabLst>
                <a:tab pos="76200" algn="l"/>
              </a:tabLst>
              <a:defRPr sz="2500">
                <a:solidFill>
                  <a:srgbClr val="231F20"/>
                </a:solidFill>
              </a:defRPr>
            </a:pPr>
            <a:r>
              <a:t>indexOf(char)  : It returns the index of the given character from the given String. It returns -ve value if the character do not exist.</a:t>
            </a:r>
          </a:p>
          <a:p>
            <a:pPr marL="81851" indent="-73708">
              <a:buSzPct val="100000"/>
              <a:buChar char="•"/>
              <a:tabLst>
                <a:tab pos="76200" algn="l"/>
              </a:tabLst>
              <a:defRPr sz="2500">
                <a:solidFill>
                  <a:srgbClr val="231F20"/>
                </a:solidFill>
              </a:defRPr>
            </a:pPr>
            <a:endParaRPr/>
          </a:p>
          <a:p>
            <a:pPr marL="81851" indent="-73708">
              <a:buSzPct val="100000"/>
              <a:buChar char="•"/>
              <a:tabLst>
                <a:tab pos="76200" algn="l"/>
              </a:tabLst>
              <a:defRPr sz="2500">
                <a:solidFill>
                  <a:srgbClr val="231F20"/>
                </a:solidFill>
              </a:defRPr>
            </a:pPr>
            <a:r>
              <a:t>indexOf(char,startIndex)  : It returns the index of the given character</a:t>
            </a:r>
          </a:p>
          <a:p>
            <a:pPr indent="8144">
              <a:tabLst>
                <a:tab pos="76200" algn="l"/>
              </a:tabLst>
              <a:defRPr sz="2500">
                <a:solidFill>
                  <a:srgbClr val="231F20"/>
                </a:solidFill>
              </a:defRPr>
            </a:pPr>
            <a:r>
              <a:t>from the given String by starting the search from the given startIndex.   </a:t>
            </a:r>
          </a:p>
          <a:p>
            <a:pPr indent="8144">
              <a:tabLst>
                <a:tab pos="76200" algn="l"/>
              </a:tabLst>
              <a:defRPr sz="2500">
                <a:solidFill>
                  <a:srgbClr val="231F20"/>
                </a:solidFill>
              </a:defRPr>
            </a:pPr>
            <a:r>
              <a:t>      </a:t>
            </a:r>
          </a:p>
          <a:p>
            <a:pPr marL="81851" indent="-73708">
              <a:buSzPct val="100000"/>
              <a:buChar char="•"/>
              <a:tabLst>
                <a:tab pos="76200" algn="l"/>
              </a:tabLst>
              <a:defRPr sz="2500">
                <a:solidFill>
                  <a:srgbClr val="231F20"/>
                </a:solidFill>
              </a:defRPr>
            </a:pPr>
            <a:r>
              <a:t>equals(string) : It compares characters of given two strings and returns</a:t>
            </a:r>
          </a:p>
          <a:p>
            <a:pPr indent="8144">
              <a:tabLst>
                <a:tab pos="76200" algn="l"/>
              </a:tabLst>
              <a:defRPr sz="2500">
                <a:solidFill>
                  <a:srgbClr val="231F20"/>
                </a:solidFill>
              </a:defRPr>
            </a:pPr>
            <a:r>
              <a:t>true if they are exactly same else it returns false.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751"/>
                                        </p:tgtEl>
                                        <p:attrNameLst>
                                          <p:attrName>style.visibility</p:attrName>
                                        </p:attrNameLst>
                                      </p:cBhvr>
                                      <p:to>
                                        <p:strVal val="visible"/>
                                      </p:to>
                                    </p:set>
                                    <p:animEffect transition="in" filter="fade">
                                      <p:cBhvr>
                                        <p:cTn id="7" dur="500"/>
                                        <p:tgtEl>
                                          <p:spTgt spid="7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1" grpId="1" animBg="1" advAuto="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5" name="Group 55"/>
          <p:cNvGrpSpPr/>
          <p:nvPr/>
        </p:nvGrpSpPr>
        <p:grpSpPr>
          <a:xfrm>
            <a:off x="0" y="0"/>
            <a:ext cx="3518859" cy="833730"/>
            <a:chOff x="0" y="0"/>
            <a:chExt cx="3518858" cy="833729"/>
          </a:xfrm>
        </p:grpSpPr>
        <p:sp>
          <p:nvSpPr>
            <p:cNvPr id="753"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754"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756" name="object 22"/>
          <p:cNvSpPr txBox="1"/>
          <p:nvPr/>
        </p:nvSpPr>
        <p:spPr>
          <a:xfrm>
            <a:off x="0" y="27571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Methods of String </a:t>
            </a:r>
          </a:p>
        </p:txBody>
      </p:sp>
      <p:grpSp>
        <p:nvGrpSpPr>
          <p:cNvPr id="759" name="Group 2"/>
          <p:cNvGrpSpPr/>
          <p:nvPr/>
        </p:nvGrpSpPr>
        <p:grpSpPr>
          <a:xfrm>
            <a:off x="10635092" y="5999069"/>
            <a:ext cx="1810867" cy="838732"/>
            <a:chOff x="0" y="0"/>
            <a:chExt cx="1810866" cy="838731"/>
          </a:xfrm>
        </p:grpSpPr>
        <p:pic>
          <p:nvPicPr>
            <p:cNvPr id="757" name="Picture 18" descr="Picture 18"/>
            <p:cNvPicPr>
              <a:picLocks noChangeAspect="1"/>
            </p:cNvPicPr>
            <p:nvPr/>
          </p:nvPicPr>
          <p:blipFill>
            <a:blip r:embed="rId2">
              <a:extLst/>
            </a:blip>
            <a:stretch>
              <a:fillRect/>
            </a:stretch>
          </p:blipFill>
          <p:spPr>
            <a:xfrm>
              <a:off x="261807" y="0"/>
              <a:ext cx="1287250" cy="603235"/>
            </a:xfrm>
            <a:prstGeom prst="rect">
              <a:avLst/>
            </a:prstGeom>
            <a:ln w="12700" cap="flat">
              <a:noFill/>
              <a:miter lim="400000"/>
            </a:ln>
            <a:effectLst/>
          </p:spPr>
        </p:pic>
        <p:sp>
          <p:nvSpPr>
            <p:cNvPr id="758"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760" name="object 11"/>
          <p:cNvSpPr txBox="1"/>
          <p:nvPr/>
        </p:nvSpPr>
        <p:spPr>
          <a:xfrm>
            <a:off x="221034" y="495275"/>
            <a:ext cx="10932071" cy="5118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8144">
              <a:tabLst>
                <a:tab pos="76200" algn="l"/>
              </a:tabLst>
              <a:defRPr sz="2500">
                <a:solidFill>
                  <a:srgbClr val="231F20"/>
                </a:solidFill>
              </a:defRPr>
            </a:pPr>
            <a:endParaRPr/>
          </a:p>
          <a:p>
            <a:pPr indent="8144">
              <a:tabLst>
                <a:tab pos="76200" algn="l"/>
              </a:tabLst>
              <a:defRPr sz="2500">
                <a:solidFill>
                  <a:srgbClr val="231F20"/>
                </a:solidFill>
              </a:defRPr>
            </a:pPr>
            <a:endParaRPr/>
          </a:p>
          <a:p>
            <a:pPr marL="81851" indent="-73708">
              <a:buSzPct val="100000"/>
              <a:buChar char="•"/>
              <a:tabLst>
                <a:tab pos="76200" algn="l"/>
              </a:tabLst>
              <a:defRPr sz="2500">
                <a:solidFill>
                  <a:srgbClr val="231F20"/>
                </a:solidFill>
              </a:defRPr>
            </a:pPr>
            <a:r>
              <a:t>equalsIgnoreCase(string) : It compares characters of given two strings by</a:t>
            </a:r>
          </a:p>
          <a:p>
            <a:pPr indent="8144">
              <a:tabLst>
                <a:tab pos="76200" algn="l"/>
              </a:tabLst>
              <a:defRPr sz="2500">
                <a:solidFill>
                  <a:srgbClr val="231F20"/>
                </a:solidFill>
              </a:defRPr>
            </a:pPr>
            <a:r>
              <a:t>igiorning the case and returns true if they are exactly same else it returns false.  </a:t>
            </a:r>
          </a:p>
          <a:p>
            <a:pPr indent="8144">
              <a:tabLst>
                <a:tab pos="76200" algn="l"/>
              </a:tabLst>
              <a:defRPr sz="2500">
                <a:solidFill>
                  <a:srgbClr val="231F20"/>
                </a:solidFill>
              </a:defRPr>
            </a:pPr>
            <a:r>
              <a:t>              </a:t>
            </a:r>
          </a:p>
          <a:p>
            <a:pPr marL="81851" indent="-73708">
              <a:buSzPct val="100000"/>
              <a:buChar char="•"/>
              <a:tabLst>
                <a:tab pos="76200" algn="l"/>
              </a:tabLst>
              <a:defRPr sz="2500">
                <a:solidFill>
                  <a:srgbClr val="231F20"/>
                </a:solidFill>
              </a:defRPr>
            </a:pPr>
            <a:r>
              <a:t>substring(start, end-1) : It creates a String from the given start index and given end-1 index  no. of characters and returns the String.</a:t>
            </a:r>
          </a:p>
          <a:p>
            <a:pPr marL="81851" indent="-73708">
              <a:buSzPct val="100000"/>
              <a:buChar char="•"/>
              <a:tabLst>
                <a:tab pos="76200" algn="l"/>
              </a:tabLst>
              <a:defRPr sz="2500">
                <a:solidFill>
                  <a:srgbClr val="231F20"/>
                </a:solidFill>
              </a:defRPr>
            </a:pPr>
            <a:endParaRPr/>
          </a:p>
          <a:p>
            <a:pPr marL="81851" indent="-73708">
              <a:buSzPct val="100000"/>
              <a:buChar char="•"/>
              <a:tabLst>
                <a:tab pos="76200" algn="l"/>
              </a:tabLst>
              <a:defRPr sz="2500" b="1">
                <a:solidFill>
                  <a:srgbClr val="231F20"/>
                </a:solidFill>
              </a:defRPr>
            </a:pPr>
            <a:r>
              <a:t>NOTE</a:t>
            </a:r>
          </a:p>
          <a:p>
            <a:pPr marL="81851" indent="-73708">
              <a:buSzPct val="100000"/>
              <a:buChar char="•"/>
              <a:tabLst>
                <a:tab pos="76200" algn="l"/>
              </a:tabLst>
              <a:defRPr sz="2500">
                <a:solidFill>
                  <a:srgbClr val="231F20"/>
                </a:solidFill>
              </a:defRPr>
            </a:pPr>
            <a:r>
              <a:t>length and length()</a:t>
            </a:r>
          </a:p>
          <a:p>
            <a:pPr marL="81851" indent="-73708">
              <a:buSzPct val="100000"/>
              <a:buChar char="•"/>
              <a:tabLst>
                <a:tab pos="76200" algn="l"/>
              </a:tabLst>
              <a:defRPr sz="2500">
                <a:solidFill>
                  <a:srgbClr val="231F20"/>
                </a:solidFill>
              </a:defRPr>
            </a:pPr>
            <a:endParaRPr/>
          </a:p>
          <a:p>
            <a:pPr marL="81851" indent="-73708">
              <a:buSzPct val="100000"/>
              <a:buChar char="•"/>
              <a:tabLst>
                <a:tab pos="76200" algn="l"/>
              </a:tabLst>
              <a:defRPr sz="2500">
                <a:solidFill>
                  <a:srgbClr val="231F20"/>
                </a:solidFill>
              </a:defRPr>
            </a:pPr>
            <a:r>
              <a:t>length   -&gt; variable used in array</a:t>
            </a:r>
          </a:p>
          <a:p>
            <a:pPr marL="81851" indent="-73708">
              <a:buSzPct val="100000"/>
              <a:buChar char="•"/>
              <a:tabLst>
                <a:tab pos="76200" algn="l"/>
              </a:tabLst>
              <a:defRPr sz="2500">
                <a:solidFill>
                  <a:srgbClr val="231F20"/>
                </a:solidFill>
              </a:defRPr>
            </a:pPr>
            <a:r>
              <a:t>length() -&gt; method of String</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760"/>
                                        </p:tgtEl>
                                        <p:attrNameLst>
                                          <p:attrName>style.visibility</p:attrName>
                                        </p:attrNameLst>
                                      </p:cBhvr>
                                      <p:to>
                                        <p:strVal val="visible"/>
                                      </p:to>
                                    </p:set>
                                    <p:animEffect transition="in" filter="fade">
                                      <p:cBhvr>
                                        <p:cTn id="7" dur="500"/>
                                        <p:tgtEl>
                                          <p:spTgt spid="7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0" grpId="1" animBg="1" advAuto="0"/>
    </p:bld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766" name="Group 23"/>
          <p:cNvGrpSpPr/>
          <p:nvPr/>
        </p:nvGrpSpPr>
        <p:grpSpPr>
          <a:xfrm>
            <a:off x="3619" y="44669"/>
            <a:ext cx="12191477" cy="712721"/>
            <a:chOff x="0" y="0"/>
            <a:chExt cx="12191475" cy="712720"/>
          </a:xfrm>
        </p:grpSpPr>
        <p:sp>
          <p:nvSpPr>
            <p:cNvPr id="762"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763" name="object 3"/>
            <p:cNvSpPr/>
            <p:nvPr/>
          </p:nvSpPr>
          <p:spPr>
            <a:xfrm>
              <a:off x="913928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764"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765"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767" name="object 4"/>
          <p:cNvSpPr txBox="1"/>
          <p:nvPr/>
        </p:nvSpPr>
        <p:spPr>
          <a:xfrm>
            <a:off x="528456" y="211766"/>
            <a:ext cx="2459868"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000" spc="-6">
                <a:solidFill>
                  <a:srgbClr val="FFFFFF"/>
                </a:solidFill>
                <a:latin typeface="Arial"/>
                <a:ea typeface="Arial"/>
                <a:cs typeface="Arial"/>
                <a:sym typeface="Arial"/>
              </a:defRPr>
            </a:lvl1pPr>
          </a:lstStyle>
          <a:p>
            <a:r>
              <a:t>Duration : 2hrs </a:t>
            </a:r>
          </a:p>
        </p:txBody>
      </p:sp>
      <p:sp>
        <p:nvSpPr>
          <p:cNvPr id="768" name="object 5"/>
          <p:cNvSpPr txBox="1"/>
          <p:nvPr/>
        </p:nvSpPr>
        <p:spPr>
          <a:xfrm>
            <a:off x="2895073" y="226533"/>
            <a:ext cx="3324750" cy="5758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Trainer : Mr.Madhu sundar</a:t>
            </a:r>
          </a:p>
        </p:txBody>
      </p:sp>
      <p:sp>
        <p:nvSpPr>
          <p:cNvPr id="769" name="object 7"/>
          <p:cNvSpPr txBox="1"/>
          <p:nvPr/>
        </p:nvSpPr>
        <p:spPr>
          <a:xfrm>
            <a:off x="9878480" y="202740"/>
            <a:ext cx="1786144"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t>Section :OOPS</a:t>
            </a:r>
          </a:p>
        </p:txBody>
      </p:sp>
      <p:sp>
        <p:nvSpPr>
          <p:cNvPr id="770" name="object 18"/>
          <p:cNvSpPr txBox="1"/>
          <p:nvPr/>
        </p:nvSpPr>
        <p:spPr>
          <a:xfrm>
            <a:off x="1969869" y="2013997"/>
            <a:ext cx="7741857" cy="13524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776615" marR="3257" indent="-764550" algn="ctr" defTabSz="293216">
              <a:defRPr sz="4600" spc="-3">
                <a:solidFill>
                  <a:srgbClr val="00318B"/>
                </a:solidFill>
                <a:latin typeface="Arial"/>
                <a:ea typeface="Arial"/>
                <a:cs typeface="Arial"/>
                <a:sym typeface="Arial"/>
              </a:defRPr>
            </a:lvl1pPr>
          </a:lstStyle>
          <a:p>
            <a:r>
              <a:t>Object Oriented Programming System</a:t>
            </a:r>
          </a:p>
        </p:txBody>
      </p:sp>
      <p:grpSp>
        <p:nvGrpSpPr>
          <p:cNvPr id="773" name="Group 12"/>
          <p:cNvGrpSpPr/>
          <p:nvPr/>
        </p:nvGrpSpPr>
        <p:grpSpPr>
          <a:xfrm>
            <a:off x="3708011" y="4449357"/>
            <a:ext cx="4127862" cy="2919053"/>
            <a:chOff x="0" y="0"/>
            <a:chExt cx="4127861" cy="2919051"/>
          </a:xfrm>
        </p:grpSpPr>
        <p:pic>
          <p:nvPicPr>
            <p:cNvPr id="771" name="Picture 10" descr="Picture 10"/>
            <p:cNvPicPr>
              <a:picLocks noChangeAspect="1"/>
            </p:cNvPicPr>
            <p:nvPr/>
          </p:nvPicPr>
          <p:blipFill>
            <a:blip r:embed="rId2">
              <a:extLst/>
            </a:blip>
            <a:stretch>
              <a:fillRect/>
            </a:stretch>
          </p:blipFill>
          <p:spPr>
            <a:xfrm>
              <a:off x="67427" y="0"/>
              <a:ext cx="4036399" cy="1968058"/>
            </a:xfrm>
            <a:prstGeom prst="rect">
              <a:avLst/>
            </a:prstGeom>
            <a:ln w="12700" cap="flat">
              <a:noFill/>
              <a:miter lim="400000"/>
            </a:ln>
            <a:effectLst/>
          </p:spPr>
        </p:pic>
        <p:sp>
          <p:nvSpPr>
            <p:cNvPr id="772" name="Rectangle 11"/>
            <p:cNvSpPr txBox="1"/>
            <p:nvPr/>
          </p:nvSpPr>
          <p:spPr>
            <a:xfrm>
              <a:off x="0" y="1722955"/>
              <a:ext cx="4127862" cy="119609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noAutofit/>
            </a:bodyPr>
            <a:lstStyle>
              <a:lvl1pPr algn="ctr" defTabSz="293216">
                <a:defRPr sz="38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774" name="object 5"/>
          <p:cNvSpPr txBox="1"/>
          <p:nvPr/>
        </p:nvSpPr>
        <p:spPr>
          <a:xfrm>
            <a:off x="6178785" y="235559"/>
            <a:ext cx="3324750"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Subject : CORE JAVA</a:t>
            </a:r>
          </a:p>
        </p:txBody>
      </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6" name="Title 7"/>
          <p:cNvSpPr txBox="1">
            <a:spLocks noGrp="1"/>
          </p:cNvSpPr>
          <p:nvPr>
            <p:ph type="title"/>
          </p:nvPr>
        </p:nvSpPr>
        <p:spPr>
          <a:xfrm>
            <a:off x="831600" y="103974"/>
            <a:ext cx="10515503" cy="754830"/>
          </a:xfrm>
          <a:prstGeom prst="rect">
            <a:avLst/>
          </a:prstGeom>
        </p:spPr>
        <p:txBody>
          <a:bodyPr/>
          <a:lstStyle>
            <a:lvl1pPr>
              <a:defRPr sz="3400"/>
            </a:lvl1pPr>
          </a:lstStyle>
          <a:p>
            <a:r>
              <a:t>Section 2  Object Oriented Programming Syllabus</a:t>
            </a:r>
          </a:p>
        </p:txBody>
      </p:sp>
      <p:sp>
        <p:nvSpPr>
          <p:cNvPr id="777" name="Content Placeholder 8"/>
          <p:cNvSpPr txBox="1">
            <a:spLocks noGrp="1"/>
          </p:cNvSpPr>
          <p:nvPr>
            <p:ph type="body" sz="half" idx="1"/>
          </p:nvPr>
        </p:nvSpPr>
        <p:spPr>
          <a:xfrm>
            <a:off x="792194" y="701743"/>
            <a:ext cx="3275410" cy="6375549"/>
          </a:xfrm>
          <a:prstGeom prst="rect">
            <a:avLst/>
          </a:prstGeom>
        </p:spPr>
        <p:txBody>
          <a:bodyPr/>
          <a:lstStyle/>
          <a:p>
            <a:pPr marL="0" indent="0">
              <a:buSzTx/>
              <a:buNone/>
              <a:defRPr sz="2000"/>
            </a:pPr>
            <a:r>
              <a:t> - Classes and Objects                  </a:t>
            </a:r>
          </a:p>
          <a:p>
            <a:pPr marL="222770" indent="-222770">
              <a:defRPr sz="2000"/>
            </a:pPr>
            <a:r>
              <a:t>- Object creation</a:t>
            </a:r>
          </a:p>
          <a:p>
            <a:pPr marL="222770" indent="-222770">
              <a:defRPr sz="2000"/>
            </a:pPr>
            <a:r>
              <a:t>- Reference variable</a:t>
            </a:r>
          </a:p>
          <a:p>
            <a:pPr marL="222770" indent="-222770">
              <a:defRPr sz="2000"/>
            </a:pPr>
            <a:r>
              <a:t>- Global and local variables</a:t>
            </a:r>
          </a:p>
          <a:p>
            <a:pPr marL="222770" indent="-222770">
              <a:defRPr sz="2000"/>
            </a:pPr>
            <a:r>
              <a:t>- Constructors</a:t>
            </a:r>
          </a:p>
          <a:p>
            <a:pPr marL="222770" indent="-222770">
              <a:defRPr sz="2000"/>
            </a:pPr>
            <a:r>
              <a:t>- Composition</a:t>
            </a:r>
          </a:p>
          <a:p>
            <a:pPr marL="222770" indent="-222770">
              <a:defRPr sz="2000"/>
            </a:pPr>
            <a:r>
              <a:t>- Inheritance *****</a:t>
            </a:r>
          </a:p>
          <a:p>
            <a:pPr marL="222770" indent="-222770">
              <a:defRPr sz="2000"/>
            </a:pPr>
            <a:r>
              <a:t>- Method Overloading</a:t>
            </a:r>
          </a:p>
          <a:p>
            <a:pPr marL="222770" indent="-222770">
              <a:defRPr sz="2000"/>
            </a:pPr>
            <a:r>
              <a:t>- Method Overriding</a:t>
            </a:r>
          </a:p>
          <a:p>
            <a:pPr marL="222770" indent="-222770">
              <a:defRPr sz="2000"/>
            </a:pPr>
            <a:r>
              <a:t>- Abstract classes</a:t>
            </a:r>
          </a:p>
          <a:p>
            <a:pPr marL="222770" indent="-222770">
              <a:defRPr sz="2000"/>
            </a:pPr>
            <a:r>
              <a:t>- Interfaces</a:t>
            </a:r>
          </a:p>
          <a:p>
            <a:pPr marL="222770" indent="-222770">
              <a:defRPr sz="2000"/>
            </a:pPr>
            <a:r>
              <a:t>- Typecasting</a:t>
            </a:r>
          </a:p>
          <a:p>
            <a:pPr marL="222770" indent="-222770">
              <a:defRPr sz="2000"/>
            </a:pPr>
            <a:r>
              <a:t>- Polymorphism</a:t>
            </a:r>
          </a:p>
        </p:txBody>
      </p:sp>
      <p:sp>
        <p:nvSpPr>
          <p:cNvPr id="778" name="TextBox 20"/>
          <p:cNvSpPr txBox="1"/>
          <p:nvPr/>
        </p:nvSpPr>
        <p:spPr>
          <a:xfrm>
            <a:off x="5020543" y="890457"/>
            <a:ext cx="2666031" cy="12187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178593" indent="-178593" defTabSz="293216">
              <a:buSzPct val="100000"/>
              <a:buFont typeface="Arial"/>
              <a:buChar char="•"/>
              <a:defRPr sz="2000">
                <a:latin typeface="Arial"/>
                <a:ea typeface="Arial"/>
                <a:cs typeface="Arial"/>
                <a:sym typeface="Arial"/>
              </a:defRPr>
            </a:pPr>
            <a:r>
              <a:t>Abstraction</a:t>
            </a:r>
          </a:p>
          <a:p>
            <a:pPr marL="178593" indent="-178593" defTabSz="293216">
              <a:buSzPct val="100000"/>
              <a:buFont typeface="Arial"/>
              <a:buChar char="•"/>
              <a:defRPr sz="2000">
                <a:latin typeface="Arial"/>
                <a:ea typeface="Arial"/>
                <a:cs typeface="Arial"/>
                <a:sym typeface="Arial"/>
              </a:defRPr>
            </a:pPr>
            <a:r>
              <a:t>Java packages</a:t>
            </a:r>
          </a:p>
          <a:p>
            <a:pPr marL="178593" indent="-178593" defTabSz="293216">
              <a:buSzPct val="100000"/>
              <a:buFont typeface="Arial"/>
              <a:buChar char="•"/>
              <a:defRPr sz="2000">
                <a:latin typeface="Arial"/>
                <a:ea typeface="Arial"/>
                <a:cs typeface="Arial"/>
                <a:sym typeface="Arial"/>
              </a:defRPr>
            </a:pPr>
            <a:r>
              <a:t>Access Specifiers</a:t>
            </a:r>
          </a:p>
          <a:p>
            <a:pPr marL="178593" indent="-178593" defTabSz="293216">
              <a:buSzPct val="100000"/>
              <a:buFont typeface="Arial"/>
              <a:buChar char="•"/>
              <a:defRPr sz="2000">
                <a:latin typeface="Arial"/>
                <a:ea typeface="Arial"/>
                <a:cs typeface="Arial"/>
                <a:sym typeface="Arial"/>
              </a:defRPr>
            </a:pPr>
            <a:r>
              <a:t>Encapsulation</a:t>
            </a:r>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784" name="Group 23"/>
          <p:cNvGrpSpPr/>
          <p:nvPr/>
        </p:nvGrpSpPr>
        <p:grpSpPr>
          <a:xfrm>
            <a:off x="3619" y="44669"/>
            <a:ext cx="12191477" cy="712721"/>
            <a:chOff x="0" y="0"/>
            <a:chExt cx="12191475" cy="712720"/>
          </a:xfrm>
        </p:grpSpPr>
        <p:sp>
          <p:nvSpPr>
            <p:cNvPr id="780"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781" name="object 3"/>
            <p:cNvSpPr/>
            <p:nvPr/>
          </p:nvSpPr>
          <p:spPr>
            <a:xfrm>
              <a:off x="913928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782"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783"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785" name="object 4"/>
          <p:cNvSpPr txBox="1"/>
          <p:nvPr/>
        </p:nvSpPr>
        <p:spPr>
          <a:xfrm>
            <a:off x="528456" y="211766"/>
            <a:ext cx="2459868"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000" spc="-6">
                <a:solidFill>
                  <a:srgbClr val="FFFFFF"/>
                </a:solidFill>
                <a:latin typeface="Arial"/>
                <a:ea typeface="Arial"/>
                <a:cs typeface="Arial"/>
                <a:sym typeface="Arial"/>
              </a:defRPr>
            </a:lvl1pPr>
          </a:lstStyle>
          <a:p>
            <a:r>
              <a:t>Duration : 2hrs </a:t>
            </a:r>
          </a:p>
        </p:txBody>
      </p:sp>
      <p:sp>
        <p:nvSpPr>
          <p:cNvPr id="786" name="object 5"/>
          <p:cNvSpPr txBox="1"/>
          <p:nvPr/>
        </p:nvSpPr>
        <p:spPr>
          <a:xfrm>
            <a:off x="2895073" y="226533"/>
            <a:ext cx="3324750" cy="5758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Trainer : Mr.Madhu sundar</a:t>
            </a:r>
          </a:p>
        </p:txBody>
      </p:sp>
      <p:sp>
        <p:nvSpPr>
          <p:cNvPr id="787" name="object 7"/>
          <p:cNvSpPr txBox="1"/>
          <p:nvPr/>
        </p:nvSpPr>
        <p:spPr>
          <a:xfrm>
            <a:off x="9878480" y="202740"/>
            <a:ext cx="1786144"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t>Section :OOPS</a:t>
            </a:r>
          </a:p>
        </p:txBody>
      </p:sp>
      <p:sp>
        <p:nvSpPr>
          <p:cNvPr id="788" name="object 18"/>
          <p:cNvSpPr txBox="1"/>
          <p:nvPr/>
        </p:nvSpPr>
        <p:spPr>
          <a:xfrm>
            <a:off x="2865810" y="1828299"/>
            <a:ext cx="6206410" cy="20545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776615" marR="3257" indent="-764550" algn="ctr" defTabSz="293216">
              <a:defRPr sz="4600" spc="-3">
                <a:solidFill>
                  <a:srgbClr val="00318B"/>
                </a:solidFill>
                <a:latin typeface="Arial"/>
                <a:ea typeface="Arial"/>
                <a:cs typeface="Arial"/>
                <a:sym typeface="Arial"/>
              </a:defRPr>
            </a:pPr>
            <a:r>
              <a:t>CLASSES </a:t>
            </a:r>
          </a:p>
          <a:p>
            <a:pPr marL="776615" marR="3257" indent="-764550" algn="ctr" defTabSz="293216">
              <a:defRPr sz="4600" spc="-3">
                <a:solidFill>
                  <a:srgbClr val="00318B"/>
                </a:solidFill>
                <a:latin typeface="Arial"/>
                <a:ea typeface="Arial"/>
                <a:cs typeface="Arial"/>
                <a:sym typeface="Arial"/>
              </a:defRPr>
            </a:pPr>
            <a:r>
              <a:t>and</a:t>
            </a:r>
          </a:p>
          <a:p>
            <a:pPr marL="776615" marR="3257" indent="-764550" algn="ctr" defTabSz="293216">
              <a:defRPr sz="4600" spc="-3">
                <a:solidFill>
                  <a:srgbClr val="00318B"/>
                </a:solidFill>
                <a:latin typeface="Arial"/>
                <a:ea typeface="Arial"/>
                <a:cs typeface="Arial"/>
                <a:sym typeface="Arial"/>
              </a:defRPr>
            </a:pPr>
            <a:r>
              <a:t>Objects</a:t>
            </a:r>
          </a:p>
        </p:txBody>
      </p:sp>
      <p:grpSp>
        <p:nvGrpSpPr>
          <p:cNvPr id="791" name="Group 12"/>
          <p:cNvGrpSpPr/>
          <p:nvPr/>
        </p:nvGrpSpPr>
        <p:grpSpPr>
          <a:xfrm>
            <a:off x="3779004" y="4014089"/>
            <a:ext cx="4423034" cy="1867621"/>
            <a:chOff x="0" y="0"/>
            <a:chExt cx="4423033" cy="1867620"/>
          </a:xfrm>
        </p:grpSpPr>
        <p:pic>
          <p:nvPicPr>
            <p:cNvPr id="789" name="Picture 10" descr="Picture 10"/>
            <p:cNvPicPr>
              <a:picLocks noChangeAspect="1"/>
            </p:cNvPicPr>
            <p:nvPr/>
          </p:nvPicPr>
          <p:blipFill>
            <a:blip r:embed="rId2">
              <a:extLst/>
            </a:blip>
            <a:stretch>
              <a:fillRect/>
            </a:stretch>
          </p:blipFill>
          <p:spPr>
            <a:xfrm>
              <a:off x="296313" y="0"/>
              <a:ext cx="3830407" cy="1867621"/>
            </a:xfrm>
            <a:prstGeom prst="rect">
              <a:avLst/>
            </a:prstGeom>
            <a:ln w="12700" cap="flat">
              <a:noFill/>
              <a:miter lim="400000"/>
            </a:ln>
            <a:effectLst/>
          </p:spPr>
        </p:pic>
        <p:sp>
          <p:nvSpPr>
            <p:cNvPr id="790" name="Rectangle 11"/>
            <p:cNvSpPr/>
            <p:nvPr/>
          </p:nvSpPr>
          <p:spPr>
            <a:xfrm>
              <a:off x="0" y="1663134"/>
              <a:ext cx="4423034"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38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792" name="object 5"/>
          <p:cNvSpPr txBox="1"/>
          <p:nvPr/>
        </p:nvSpPr>
        <p:spPr>
          <a:xfrm>
            <a:off x="6178785" y="235559"/>
            <a:ext cx="3324750"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Subject : CORE JAVA</a:t>
            </a:r>
          </a:p>
        </p:txBody>
      </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796" name="Group 22"/>
          <p:cNvGrpSpPr/>
          <p:nvPr/>
        </p:nvGrpSpPr>
        <p:grpSpPr>
          <a:xfrm>
            <a:off x="3619" y="350230"/>
            <a:ext cx="3163580" cy="530761"/>
            <a:chOff x="0" y="0"/>
            <a:chExt cx="3163578" cy="530760"/>
          </a:xfrm>
        </p:grpSpPr>
        <p:sp>
          <p:nvSpPr>
            <p:cNvPr id="794" name="object 4"/>
            <p:cNvSpPr/>
            <p:nvPr/>
          </p:nvSpPr>
          <p:spPr>
            <a:xfrm>
              <a:off x="0" y="4"/>
              <a:ext cx="2960846" cy="530757"/>
            </a:xfrm>
            <a:prstGeom prst="rect">
              <a:avLst/>
            </a:pr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795" name="object 5"/>
            <p:cNvSpPr/>
            <p:nvPr/>
          </p:nvSpPr>
          <p:spPr>
            <a:xfrm>
              <a:off x="2751327" y="0"/>
              <a:ext cx="412252"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797" name="object 9"/>
          <p:cNvSpPr txBox="1"/>
          <p:nvPr/>
        </p:nvSpPr>
        <p:spPr>
          <a:xfrm>
            <a:off x="430717" y="481603"/>
            <a:ext cx="2296861" cy="345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400">
                <a:solidFill>
                  <a:srgbClr val="FFFFFF"/>
                </a:solidFill>
                <a:latin typeface="Arial"/>
                <a:ea typeface="Arial"/>
                <a:cs typeface="Arial"/>
                <a:sym typeface="Arial"/>
              </a:defRPr>
            </a:lvl1pPr>
          </a:lstStyle>
          <a:p>
            <a:r>
              <a:t>Class</a:t>
            </a:r>
          </a:p>
        </p:txBody>
      </p:sp>
      <p:grpSp>
        <p:nvGrpSpPr>
          <p:cNvPr id="800" name="Group 31"/>
          <p:cNvGrpSpPr/>
          <p:nvPr/>
        </p:nvGrpSpPr>
        <p:grpSpPr>
          <a:xfrm>
            <a:off x="10355320" y="5908440"/>
            <a:ext cx="1810866" cy="603236"/>
            <a:chOff x="0" y="0"/>
            <a:chExt cx="1810864" cy="603234"/>
          </a:xfrm>
        </p:grpSpPr>
        <p:pic>
          <p:nvPicPr>
            <p:cNvPr id="798" name="Picture 33" descr="Picture 33"/>
            <p:cNvPicPr>
              <a:picLocks noChangeAspect="1"/>
            </p:cNvPicPr>
            <p:nvPr/>
          </p:nvPicPr>
          <p:blipFill>
            <a:blip r:embed="rId2">
              <a:extLst/>
            </a:blip>
            <a:stretch>
              <a:fillRect/>
            </a:stretch>
          </p:blipFill>
          <p:spPr>
            <a:xfrm>
              <a:off x="261807" y="0"/>
              <a:ext cx="1287250" cy="603235"/>
            </a:xfrm>
            <a:prstGeom prst="rect">
              <a:avLst/>
            </a:prstGeom>
            <a:ln w="12700" cap="flat">
              <a:noFill/>
              <a:miter lim="400000"/>
            </a:ln>
            <a:effectLst/>
          </p:spPr>
        </p:pic>
        <p:sp>
          <p:nvSpPr>
            <p:cNvPr id="799"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801" name="Rectangle 1"/>
          <p:cNvSpPr txBox="1"/>
          <p:nvPr/>
        </p:nvSpPr>
        <p:spPr>
          <a:xfrm>
            <a:off x="391826" y="881246"/>
            <a:ext cx="11415473" cy="53826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55600" marR="3257" indent="-342900" defTabSz="293216">
              <a:buSzPct val="100000"/>
              <a:buFont typeface="Arial"/>
              <a:buChar char="•"/>
              <a:defRPr sz="2400" spc="-3">
                <a:solidFill>
                  <a:srgbClr val="231F20"/>
                </a:solidFill>
                <a:latin typeface="Arial"/>
                <a:ea typeface="Arial"/>
                <a:cs typeface="Arial"/>
                <a:sym typeface="Arial"/>
              </a:defRPr>
            </a:pPr>
            <a:r>
              <a:t>Class is blueprint of an object.</a:t>
            </a:r>
          </a:p>
          <a:p>
            <a:pPr marR="3257" indent="12700" defTabSz="293216">
              <a:defRPr sz="2400" spc="-3">
                <a:solidFill>
                  <a:srgbClr val="231F20"/>
                </a:solidFill>
                <a:latin typeface="Arial"/>
                <a:ea typeface="Arial"/>
                <a:cs typeface="Arial"/>
                <a:sym typeface="Arial"/>
              </a:defRPr>
            </a:pPr>
            <a:endParaRPr/>
          </a:p>
          <a:p>
            <a:pPr marL="355600" marR="3257" indent="-342900" defTabSz="293216">
              <a:buSzPct val="100000"/>
              <a:buFont typeface="Arial"/>
              <a:buChar char="•"/>
              <a:defRPr sz="2400" spc="-3">
                <a:solidFill>
                  <a:srgbClr val="231F20"/>
                </a:solidFill>
                <a:latin typeface="Arial"/>
                <a:ea typeface="Arial"/>
                <a:cs typeface="Arial"/>
                <a:sym typeface="Arial"/>
              </a:defRPr>
            </a:pPr>
            <a:r>
              <a:t>A class will have 2 types of members  </a:t>
            </a:r>
          </a:p>
          <a:p>
            <a:pPr marL="1372869" marR="3257" lvl="2" indent="-445769" defTabSz="293216">
              <a:buSzPct val="100000"/>
              <a:buAutoNum type="arabicPeriod"/>
              <a:defRPr sz="2400" spc="-3">
                <a:solidFill>
                  <a:srgbClr val="231F20"/>
                </a:solidFill>
                <a:latin typeface="Arial"/>
                <a:ea typeface="Arial"/>
                <a:cs typeface="Arial"/>
                <a:sym typeface="Arial"/>
              </a:defRPr>
            </a:pPr>
            <a:r>
              <a:t>Data members</a:t>
            </a:r>
          </a:p>
          <a:p>
            <a:pPr marL="1372869" marR="3257" lvl="2" indent="-445769" defTabSz="293216">
              <a:buSzPct val="100000"/>
              <a:buAutoNum type="arabicPeriod"/>
              <a:defRPr sz="2400" spc="-3">
                <a:solidFill>
                  <a:srgbClr val="231F20"/>
                </a:solidFill>
                <a:latin typeface="Arial"/>
                <a:ea typeface="Arial"/>
                <a:cs typeface="Arial"/>
                <a:sym typeface="Arial"/>
              </a:defRPr>
            </a:pPr>
            <a:r>
              <a:t> Function members</a:t>
            </a:r>
          </a:p>
          <a:p>
            <a:pPr marR="3257" lvl="2" indent="927100" defTabSz="293216">
              <a:defRPr sz="2400" spc="-3">
                <a:solidFill>
                  <a:srgbClr val="231F20"/>
                </a:solidFill>
                <a:latin typeface="Arial"/>
                <a:ea typeface="Arial"/>
                <a:cs typeface="Arial"/>
                <a:sym typeface="Arial"/>
              </a:defRPr>
            </a:pPr>
            <a:endParaRPr/>
          </a:p>
          <a:p>
            <a:pPr marL="355600" marR="3257" indent="-342900" defTabSz="293216">
              <a:buSzPct val="100000"/>
              <a:buFont typeface="Arial"/>
              <a:buChar char="•"/>
              <a:defRPr sz="2400" spc="-3">
                <a:solidFill>
                  <a:srgbClr val="231F20"/>
                </a:solidFill>
                <a:latin typeface="Arial"/>
                <a:ea typeface="Arial"/>
                <a:cs typeface="Arial"/>
                <a:sym typeface="Arial"/>
              </a:defRPr>
            </a:pPr>
            <a:r>
              <a:t>Data members are those variables which are declared within the body of the class.</a:t>
            </a:r>
          </a:p>
          <a:p>
            <a:pPr marR="3257" indent="12700" defTabSz="293216">
              <a:defRPr sz="2400" spc="-3">
                <a:solidFill>
                  <a:srgbClr val="231F20"/>
                </a:solidFill>
                <a:latin typeface="Arial"/>
                <a:ea typeface="Arial"/>
                <a:cs typeface="Arial"/>
                <a:sym typeface="Arial"/>
              </a:defRPr>
            </a:pPr>
            <a:endParaRPr/>
          </a:p>
          <a:p>
            <a:pPr marL="355600" marR="3257" indent="-342900" defTabSz="293216">
              <a:buSzPct val="100000"/>
              <a:buFont typeface="Arial"/>
              <a:buChar char="•"/>
              <a:defRPr sz="2400" spc="-3">
                <a:solidFill>
                  <a:srgbClr val="231F20"/>
                </a:solidFill>
                <a:latin typeface="Arial"/>
                <a:ea typeface="Arial"/>
                <a:cs typeface="Arial"/>
                <a:sym typeface="Arial"/>
              </a:defRPr>
            </a:pPr>
            <a:r>
              <a:t>Function members are those methods/functions which are declared within the body of the class.</a:t>
            </a:r>
          </a:p>
          <a:p>
            <a:pPr marR="3257" indent="12700" defTabSz="293216">
              <a:defRPr sz="2400" spc="-3">
                <a:solidFill>
                  <a:srgbClr val="231F20"/>
                </a:solidFill>
                <a:latin typeface="Arial"/>
                <a:ea typeface="Arial"/>
                <a:cs typeface="Arial"/>
                <a:sym typeface="Arial"/>
              </a:defRPr>
            </a:pPr>
            <a:endParaRPr/>
          </a:p>
          <a:p>
            <a:pPr marL="355600" marR="3257" indent="-342900" defTabSz="293216">
              <a:buSzPct val="100000"/>
              <a:buFont typeface="Arial"/>
              <a:buChar char="•"/>
              <a:defRPr sz="2400" spc="-3">
                <a:solidFill>
                  <a:srgbClr val="231F20"/>
                </a:solidFill>
                <a:latin typeface="Arial"/>
                <a:ea typeface="Arial"/>
                <a:cs typeface="Arial"/>
                <a:sym typeface="Arial"/>
              </a:defRPr>
            </a:pPr>
            <a:r>
              <a:t> Members of the class are of 2 types </a:t>
            </a:r>
          </a:p>
          <a:p>
            <a:pPr marL="1372869" marR="3257" lvl="2" indent="-445769" defTabSz="293216">
              <a:buSzPct val="100000"/>
              <a:buAutoNum type="arabicPeriod"/>
              <a:defRPr sz="2400" spc="-3">
                <a:solidFill>
                  <a:srgbClr val="231F20"/>
                </a:solidFill>
                <a:latin typeface="Arial"/>
                <a:ea typeface="Arial"/>
                <a:cs typeface="Arial"/>
                <a:sym typeface="Arial"/>
              </a:defRPr>
            </a:pPr>
            <a:r>
              <a:t> static</a:t>
            </a:r>
          </a:p>
          <a:p>
            <a:pPr marL="1372869" marR="3257" lvl="2" indent="-445769" defTabSz="293216">
              <a:buSzPct val="100000"/>
              <a:buAutoNum type="arabicPeriod"/>
              <a:defRPr sz="2400" spc="-3">
                <a:solidFill>
                  <a:srgbClr val="231F20"/>
                </a:solidFill>
                <a:latin typeface="Arial"/>
                <a:ea typeface="Arial"/>
                <a:cs typeface="Arial"/>
                <a:sym typeface="Arial"/>
              </a:defRPr>
            </a:pPr>
            <a:r>
              <a:t>non-static</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801">
                                            <p:bg/>
                                          </p:spTgt>
                                        </p:tgtEl>
                                        <p:attrNameLst>
                                          <p:attrName>style.visibility</p:attrName>
                                        </p:attrNameLst>
                                      </p:cBhvr>
                                      <p:to>
                                        <p:strVal val="visible"/>
                                      </p:to>
                                    </p:set>
                                    <p:animEffect transition="in" filter="fade">
                                      <p:cBhvr>
                                        <p:cTn id="7" dur="500"/>
                                        <p:tgtEl>
                                          <p:spTgt spid="801">
                                            <p:bg/>
                                          </p:spTgt>
                                        </p:tgtEl>
                                      </p:cBhvr>
                                    </p:animEffect>
                                  </p:childTnLst>
                                </p:cTn>
                              </p:par>
                              <p:par>
                                <p:cTn id="8" presetID="10" presetClass="entr" presetSubtype="0" fill="hold" grpId="1" nodeType="withEffect">
                                  <p:stCondLst>
                                    <p:cond delay="0"/>
                                  </p:stCondLst>
                                  <p:iterate>
                                    <p:tmAbs val="0"/>
                                  </p:iterate>
                                  <p:childTnLst>
                                    <p:set>
                                      <p:cBhvr>
                                        <p:cTn id="9" fill="hold"/>
                                        <p:tgtEl>
                                          <p:spTgt spid="801">
                                            <p:txEl>
                                              <p:pRg st="0" end="0"/>
                                            </p:txEl>
                                          </p:spTgt>
                                        </p:tgtEl>
                                        <p:attrNameLst>
                                          <p:attrName>style.visibility</p:attrName>
                                        </p:attrNameLst>
                                      </p:cBhvr>
                                      <p:to>
                                        <p:strVal val="visible"/>
                                      </p:to>
                                    </p:set>
                                    <p:animEffect transition="in" filter="fade">
                                      <p:cBhvr>
                                        <p:cTn id="10" dur="500"/>
                                        <p:tgtEl>
                                          <p:spTgt spid="801">
                                            <p:txEl>
                                              <p:pRg st="0" end="0"/>
                                            </p:txEl>
                                          </p:spTgt>
                                        </p:tgtEl>
                                      </p:cBhvr>
                                    </p:animEffect>
                                  </p:childTnLst>
                                </p:cTn>
                              </p:par>
                            </p:childTnLst>
                          </p:cTn>
                        </p:par>
                        <p:par>
                          <p:cTn id="11" fill="hold">
                            <p:stCondLst>
                              <p:cond delay="500"/>
                            </p:stCondLst>
                            <p:childTnLst>
                              <p:par>
                                <p:cTn id="12" presetID="10" presetClass="entr" fill="hold" grpId="1" nodeType="afterEffect">
                                  <p:stCondLst>
                                    <p:cond delay="0"/>
                                  </p:stCondLst>
                                  <p:iterate>
                                    <p:tmAbs val="0"/>
                                  </p:iterate>
                                  <p:childTnLst>
                                    <p:set>
                                      <p:cBhvr>
                                        <p:cTn id="13" fill="hold"/>
                                        <p:tgtEl>
                                          <p:spTgt spid="801">
                                            <p:txEl>
                                              <p:pRg st="1" end="1"/>
                                            </p:txEl>
                                          </p:spTgt>
                                        </p:tgtEl>
                                        <p:attrNameLst>
                                          <p:attrName>style.visibility</p:attrName>
                                        </p:attrNameLst>
                                      </p:cBhvr>
                                      <p:to>
                                        <p:strVal val="visible"/>
                                      </p:to>
                                    </p:set>
                                    <p:animEffect transition="in" filter="fade">
                                      <p:cBhvr>
                                        <p:cTn id="14" dur="500"/>
                                        <p:tgtEl>
                                          <p:spTgt spid="801">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fill="hold" grpId="1" nodeType="clickEffect">
                                  <p:stCondLst>
                                    <p:cond delay="0"/>
                                  </p:stCondLst>
                                  <p:iterate>
                                    <p:tmAbs val="0"/>
                                  </p:iterate>
                                  <p:childTnLst>
                                    <p:set>
                                      <p:cBhvr>
                                        <p:cTn id="18" fill="hold"/>
                                        <p:tgtEl>
                                          <p:spTgt spid="801">
                                            <p:txEl>
                                              <p:pRg st="2" end="2"/>
                                            </p:txEl>
                                          </p:spTgt>
                                        </p:tgtEl>
                                        <p:attrNameLst>
                                          <p:attrName>style.visibility</p:attrName>
                                        </p:attrNameLst>
                                      </p:cBhvr>
                                      <p:to>
                                        <p:strVal val="visible"/>
                                      </p:to>
                                    </p:set>
                                    <p:animEffect transition="in" filter="fade">
                                      <p:cBhvr>
                                        <p:cTn id="19" dur="500"/>
                                        <p:tgtEl>
                                          <p:spTgt spid="801">
                                            <p:txEl>
                                              <p:pRg st="2" end="2"/>
                                            </p:txEl>
                                          </p:spTgt>
                                        </p:tgtEl>
                                      </p:cBhvr>
                                    </p:animEffect>
                                  </p:childTnLst>
                                </p:cTn>
                              </p:par>
                            </p:childTnLst>
                          </p:cTn>
                        </p:par>
                        <p:par>
                          <p:cTn id="20" fill="hold">
                            <p:stCondLst>
                              <p:cond delay="500"/>
                            </p:stCondLst>
                            <p:childTnLst>
                              <p:par>
                                <p:cTn id="21" presetID="10" presetClass="entr" fill="hold" grpId="1" nodeType="afterEffect">
                                  <p:stCondLst>
                                    <p:cond delay="0"/>
                                  </p:stCondLst>
                                  <p:iterate>
                                    <p:tmAbs val="0"/>
                                  </p:iterate>
                                  <p:childTnLst>
                                    <p:set>
                                      <p:cBhvr>
                                        <p:cTn id="22" fill="hold"/>
                                        <p:tgtEl>
                                          <p:spTgt spid="801">
                                            <p:txEl>
                                              <p:pRg st="3" end="3"/>
                                            </p:txEl>
                                          </p:spTgt>
                                        </p:tgtEl>
                                        <p:attrNameLst>
                                          <p:attrName>style.visibility</p:attrName>
                                        </p:attrNameLst>
                                      </p:cBhvr>
                                      <p:to>
                                        <p:strVal val="visible"/>
                                      </p:to>
                                    </p:set>
                                    <p:animEffect transition="in" filter="fade">
                                      <p:cBhvr>
                                        <p:cTn id="23" dur="500"/>
                                        <p:tgtEl>
                                          <p:spTgt spid="801">
                                            <p:txEl>
                                              <p:pRg st="3" end="3"/>
                                            </p:txEl>
                                          </p:spTgt>
                                        </p:tgtEl>
                                      </p:cBhvr>
                                    </p:animEffect>
                                  </p:childTnLst>
                                </p:cTn>
                              </p:par>
                            </p:childTnLst>
                          </p:cTn>
                        </p:par>
                        <p:par>
                          <p:cTn id="24" fill="hold">
                            <p:stCondLst>
                              <p:cond delay="1000"/>
                            </p:stCondLst>
                            <p:childTnLst>
                              <p:par>
                                <p:cTn id="25" presetID="10" presetClass="entr" fill="hold" grpId="1" nodeType="afterEffect">
                                  <p:stCondLst>
                                    <p:cond delay="0"/>
                                  </p:stCondLst>
                                  <p:iterate>
                                    <p:tmAbs val="0"/>
                                  </p:iterate>
                                  <p:childTnLst>
                                    <p:set>
                                      <p:cBhvr>
                                        <p:cTn id="26" fill="hold"/>
                                        <p:tgtEl>
                                          <p:spTgt spid="801">
                                            <p:txEl>
                                              <p:pRg st="4" end="4"/>
                                            </p:txEl>
                                          </p:spTgt>
                                        </p:tgtEl>
                                        <p:attrNameLst>
                                          <p:attrName>style.visibility</p:attrName>
                                        </p:attrNameLst>
                                      </p:cBhvr>
                                      <p:to>
                                        <p:strVal val="visible"/>
                                      </p:to>
                                    </p:set>
                                    <p:animEffect transition="in" filter="fade">
                                      <p:cBhvr>
                                        <p:cTn id="27" dur="500"/>
                                        <p:tgtEl>
                                          <p:spTgt spid="801">
                                            <p:txEl>
                                              <p:pRg st="4" end="4"/>
                                            </p:txEl>
                                          </p:spTgt>
                                        </p:tgtEl>
                                      </p:cBhvr>
                                    </p:animEffect>
                                  </p:childTnLst>
                                </p:cTn>
                              </p:par>
                            </p:childTnLst>
                          </p:cTn>
                        </p:par>
                        <p:par>
                          <p:cTn id="28" fill="hold">
                            <p:stCondLst>
                              <p:cond delay="1500"/>
                            </p:stCondLst>
                            <p:childTnLst>
                              <p:par>
                                <p:cTn id="29" presetID="10" presetClass="entr" fill="hold" grpId="1" nodeType="afterEffect">
                                  <p:stCondLst>
                                    <p:cond delay="0"/>
                                  </p:stCondLst>
                                  <p:iterate>
                                    <p:tmAbs val="0"/>
                                  </p:iterate>
                                  <p:childTnLst>
                                    <p:set>
                                      <p:cBhvr>
                                        <p:cTn id="30" fill="hold"/>
                                        <p:tgtEl>
                                          <p:spTgt spid="801">
                                            <p:txEl>
                                              <p:pRg st="5" end="5"/>
                                            </p:txEl>
                                          </p:spTgt>
                                        </p:tgtEl>
                                        <p:attrNameLst>
                                          <p:attrName>style.visibility</p:attrName>
                                        </p:attrNameLst>
                                      </p:cBhvr>
                                      <p:to>
                                        <p:strVal val="visible"/>
                                      </p:to>
                                    </p:set>
                                    <p:animEffect transition="in" filter="fade">
                                      <p:cBhvr>
                                        <p:cTn id="31" dur="500"/>
                                        <p:tgtEl>
                                          <p:spTgt spid="801">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fill="hold" grpId="1" nodeType="clickEffect">
                                  <p:stCondLst>
                                    <p:cond delay="0"/>
                                  </p:stCondLst>
                                  <p:iterate>
                                    <p:tmAbs val="0"/>
                                  </p:iterate>
                                  <p:childTnLst>
                                    <p:set>
                                      <p:cBhvr>
                                        <p:cTn id="35" fill="hold"/>
                                        <p:tgtEl>
                                          <p:spTgt spid="801">
                                            <p:txEl>
                                              <p:pRg st="6" end="6"/>
                                            </p:txEl>
                                          </p:spTgt>
                                        </p:tgtEl>
                                        <p:attrNameLst>
                                          <p:attrName>style.visibility</p:attrName>
                                        </p:attrNameLst>
                                      </p:cBhvr>
                                      <p:to>
                                        <p:strVal val="visible"/>
                                      </p:to>
                                    </p:set>
                                    <p:animEffect transition="in" filter="fade">
                                      <p:cBhvr>
                                        <p:cTn id="36" dur="500"/>
                                        <p:tgtEl>
                                          <p:spTgt spid="801">
                                            <p:txEl>
                                              <p:pRg st="6" end="6"/>
                                            </p:txEl>
                                          </p:spTgt>
                                        </p:tgtEl>
                                      </p:cBhvr>
                                    </p:animEffect>
                                  </p:childTnLst>
                                </p:cTn>
                              </p:par>
                            </p:childTnLst>
                          </p:cTn>
                        </p:par>
                        <p:par>
                          <p:cTn id="37" fill="hold">
                            <p:stCondLst>
                              <p:cond delay="500"/>
                            </p:stCondLst>
                            <p:childTnLst>
                              <p:par>
                                <p:cTn id="38" presetID="10" presetClass="entr" fill="hold" grpId="1" nodeType="afterEffect">
                                  <p:stCondLst>
                                    <p:cond delay="0"/>
                                  </p:stCondLst>
                                  <p:iterate>
                                    <p:tmAbs val="0"/>
                                  </p:iterate>
                                  <p:childTnLst>
                                    <p:set>
                                      <p:cBhvr>
                                        <p:cTn id="39" fill="hold"/>
                                        <p:tgtEl>
                                          <p:spTgt spid="801">
                                            <p:txEl>
                                              <p:pRg st="7" end="7"/>
                                            </p:txEl>
                                          </p:spTgt>
                                        </p:tgtEl>
                                        <p:attrNameLst>
                                          <p:attrName>style.visibility</p:attrName>
                                        </p:attrNameLst>
                                      </p:cBhvr>
                                      <p:to>
                                        <p:strVal val="visible"/>
                                      </p:to>
                                    </p:set>
                                    <p:animEffect transition="in" filter="fade">
                                      <p:cBhvr>
                                        <p:cTn id="40" dur="500"/>
                                        <p:tgtEl>
                                          <p:spTgt spid="801">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fill="hold" grpId="1" nodeType="clickEffect">
                                  <p:stCondLst>
                                    <p:cond delay="0"/>
                                  </p:stCondLst>
                                  <p:iterate>
                                    <p:tmAbs val="0"/>
                                  </p:iterate>
                                  <p:childTnLst>
                                    <p:set>
                                      <p:cBhvr>
                                        <p:cTn id="44" fill="hold"/>
                                        <p:tgtEl>
                                          <p:spTgt spid="801">
                                            <p:txEl>
                                              <p:pRg st="8" end="8"/>
                                            </p:txEl>
                                          </p:spTgt>
                                        </p:tgtEl>
                                        <p:attrNameLst>
                                          <p:attrName>style.visibility</p:attrName>
                                        </p:attrNameLst>
                                      </p:cBhvr>
                                      <p:to>
                                        <p:strVal val="visible"/>
                                      </p:to>
                                    </p:set>
                                    <p:animEffect transition="in" filter="fade">
                                      <p:cBhvr>
                                        <p:cTn id="45" dur="500"/>
                                        <p:tgtEl>
                                          <p:spTgt spid="801">
                                            <p:txEl>
                                              <p:pRg st="8" end="8"/>
                                            </p:txEl>
                                          </p:spTgt>
                                        </p:tgtEl>
                                      </p:cBhvr>
                                    </p:animEffect>
                                  </p:childTnLst>
                                </p:cTn>
                              </p:par>
                            </p:childTnLst>
                          </p:cTn>
                        </p:par>
                        <p:par>
                          <p:cTn id="46" fill="hold">
                            <p:stCondLst>
                              <p:cond delay="500"/>
                            </p:stCondLst>
                            <p:childTnLst>
                              <p:par>
                                <p:cTn id="47" presetID="10" presetClass="entr" fill="hold" grpId="1" nodeType="afterEffect">
                                  <p:stCondLst>
                                    <p:cond delay="0"/>
                                  </p:stCondLst>
                                  <p:iterate>
                                    <p:tmAbs val="0"/>
                                  </p:iterate>
                                  <p:childTnLst>
                                    <p:set>
                                      <p:cBhvr>
                                        <p:cTn id="48" fill="hold"/>
                                        <p:tgtEl>
                                          <p:spTgt spid="801">
                                            <p:txEl>
                                              <p:pRg st="9" end="9"/>
                                            </p:txEl>
                                          </p:spTgt>
                                        </p:tgtEl>
                                        <p:attrNameLst>
                                          <p:attrName>style.visibility</p:attrName>
                                        </p:attrNameLst>
                                      </p:cBhvr>
                                      <p:to>
                                        <p:strVal val="visible"/>
                                      </p:to>
                                    </p:set>
                                    <p:animEffect transition="in" filter="fade">
                                      <p:cBhvr>
                                        <p:cTn id="49" dur="500"/>
                                        <p:tgtEl>
                                          <p:spTgt spid="801">
                                            <p:txEl>
                                              <p:pRg st="9" end="9"/>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fill="hold" grpId="1" nodeType="clickEffect">
                                  <p:stCondLst>
                                    <p:cond delay="0"/>
                                  </p:stCondLst>
                                  <p:iterate>
                                    <p:tmAbs val="0"/>
                                  </p:iterate>
                                  <p:childTnLst>
                                    <p:set>
                                      <p:cBhvr>
                                        <p:cTn id="53" fill="hold"/>
                                        <p:tgtEl>
                                          <p:spTgt spid="801">
                                            <p:txEl>
                                              <p:pRg st="10" end="10"/>
                                            </p:txEl>
                                          </p:spTgt>
                                        </p:tgtEl>
                                        <p:attrNameLst>
                                          <p:attrName>style.visibility</p:attrName>
                                        </p:attrNameLst>
                                      </p:cBhvr>
                                      <p:to>
                                        <p:strVal val="visible"/>
                                      </p:to>
                                    </p:set>
                                    <p:animEffect transition="in" filter="fade">
                                      <p:cBhvr>
                                        <p:cTn id="54" dur="500"/>
                                        <p:tgtEl>
                                          <p:spTgt spid="801">
                                            <p:txEl>
                                              <p:pRg st="10" end="10"/>
                                            </p:txEl>
                                          </p:spTgt>
                                        </p:tgtEl>
                                      </p:cBhvr>
                                    </p:animEffect>
                                  </p:childTnLst>
                                </p:cTn>
                              </p:par>
                            </p:childTnLst>
                          </p:cTn>
                        </p:par>
                        <p:par>
                          <p:cTn id="55" fill="hold">
                            <p:stCondLst>
                              <p:cond delay="500"/>
                            </p:stCondLst>
                            <p:childTnLst>
                              <p:par>
                                <p:cTn id="56" presetID="10" presetClass="entr" fill="hold" grpId="1" nodeType="afterEffect">
                                  <p:stCondLst>
                                    <p:cond delay="0"/>
                                  </p:stCondLst>
                                  <p:iterate>
                                    <p:tmAbs val="0"/>
                                  </p:iterate>
                                  <p:childTnLst>
                                    <p:set>
                                      <p:cBhvr>
                                        <p:cTn id="57" fill="hold"/>
                                        <p:tgtEl>
                                          <p:spTgt spid="801">
                                            <p:txEl>
                                              <p:pRg st="11" end="11"/>
                                            </p:txEl>
                                          </p:spTgt>
                                        </p:tgtEl>
                                        <p:attrNameLst>
                                          <p:attrName>style.visibility</p:attrName>
                                        </p:attrNameLst>
                                      </p:cBhvr>
                                      <p:to>
                                        <p:strVal val="visible"/>
                                      </p:to>
                                    </p:set>
                                    <p:animEffect transition="in" filter="fade">
                                      <p:cBhvr>
                                        <p:cTn id="58" dur="500"/>
                                        <p:tgtEl>
                                          <p:spTgt spid="801">
                                            <p:txEl>
                                              <p:pRg st="11" end="11"/>
                                            </p:txEl>
                                          </p:spTgt>
                                        </p:tgtEl>
                                      </p:cBhvr>
                                    </p:animEffect>
                                  </p:childTnLst>
                                </p:cTn>
                              </p:par>
                            </p:childTnLst>
                          </p:cTn>
                        </p:par>
                        <p:par>
                          <p:cTn id="59" fill="hold">
                            <p:stCondLst>
                              <p:cond delay="1000"/>
                            </p:stCondLst>
                            <p:childTnLst>
                              <p:par>
                                <p:cTn id="60" presetID="10" presetClass="entr" fill="hold" grpId="1" nodeType="afterEffect">
                                  <p:stCondLst>
                                    <p:cond delay="0"/>
                                  </p:stCondLst>
                                  <p:iterate>
                                    <p:tmAbs val="0"/>
                                  </p:iterate>
                                  <p:childTnLst>
                                    <p:set>
                                      <p:cBhvr>
                                        <p:cTn id="61" fill="hold"/>
                                        <p:tgtEl>
                                          <p:spTgt spid="801">
                                            <p:txEl>
                                              <p:pRg st="12" end="12"/>
                                            </p:txEl>
                                          </p:spTgt>
                                        </p:tgtEl>
                                        <p:attrNameLst>
                                          <p:attrName>style.visibility</p:attrName>
                                        </p:attrNameLst>
                                      </p:cBhvr>
                                      <p:to>
                                        <p:strVal val="visible"/>
                                      </p:to>
                                    </p:set>
                                    <p:animEffect transition="in" filter="fade">
                                      <p:cBhvr>
                                        <p:cTn id="62" dur="500"/>
                                        <p:tgtEl>
                                          <p:spTgt spid="80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1" grpId="1" build="p" bldLvl="5" animBg="1" advAuto="0"/>
    </p:bld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805" name="Group 22"/>
          <p:cNvGrpSpPr/>
          <p:nvPr/>
        </p:nvGrpSpPr>
        <p:grpSpPr>
          <a:xfrm>
            <a:off x="3619" y="350230"/>
            <a:ext cx="3163580" cy="530761"/>
            <a:chOff x="0" y="0"/>
            <a:chExt cx="3163578" cy="530760"/>
          </a:xfrm>
        </p:grpSpPr>
        <p:sp>
          <p:nvSpPr>
            <p:cNvPr id="803" name="object 4"/>
            <p:cNvSpPr/>
            <p:nvPr/>
          </p:nvSpPr>
          <p:spPr>
            <a:xfrm>
              <a:off x="0" y="4"/>
              <a:ext cx="2960846" cy="530757"/>
            </a:xfrm>
            <a:prstGeom prst="rect">
              <a:avLst/>
            </a:pr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804" name="object 5"/>
            <p:cNvSpPr/>
            <p:nvPr/>
          </p:nvSpPr>
          <p:spPr>
            <a:xfrm>
              <a:off x="2751327" y="0"/>
              <a:ext cx="412252"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806" name="object 9"/>
          <p:cNvSpPr txBox="1"/>
          <p:nvPr/>
        </p:nvSpPr>
        <p:spPr>
          <a:xfrm>
            <a:off x="430717" y="481603"/>
            <a:ext cx="2296861" cy="2837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000">
                <a:solidFill>
                  <a:srgbClr val="FFFFFF"/>
                </a:solidFill>
                <a:latin typeface="Arial"/>
                <a:ea typeface="Arial"/>
                <a:cs typeface="Arial"/>
                <a:sym typeface="Arial"/>
              </a:defRPr>
            </a:lvl1pPr>
          </a:lstStyle>
          <a:p>
            <a:r>
              <a:t>Static Members</a:t>
            </a:r>
          </a:p>
        </p:txBody>
      </p:sp>
      <p:grpSp>
        <p:nvGrpSpPr>
          <p:cNvPr id="809" name="Group 31"/>
          <p:cNvGrpSpPr/>
          <p:nvPr/>
        </p:nvGrpSpPr>
        <p:grpSpPr>
          <a:xfrm>
            <a:off x="10355320" y="5908440"/>
            <a:ext cx="1810866" cy="603236"/>
            <a:chOff x="0" y="0"/>
            <a:chExt cx="1810864" cy="603234"/>
          </a:xfrm>
        </p:grpSpPr>
        <p:pic>
          <p:nvPicPr>
            <p:cNvPr id="807" name="Picture 33" descr="Picture 33"/>
            <p:cNvPicPr>
              <a:picLocks noChangeAspect="1"/>
            </p:cNvPicPr>
            <p:nvPr/>
          </p:nvPicPr>
          <p:blipFill>
            <a:blip r:embed="rId2">
              <a:extLst/>
            </a:blip>
            <a:stretch>
              <a:fillRect/>
            </a:stretch>
          </p:blipFill>
          <p:spPr>
            <a:xfrm>
              <a:off x="261807" y="0"/>
              <a:ext cx="1287250" cy="603235"/>
            </a:xfrm>
            <a:prstGeom prst="rect">
              <a:avLst/>
            </a:prstGeom>
            <a:ln w="12700" cap="flat">
              <a:noFill/>
              <a:miter lim="400000"/>
            </a:ln>
            <a:effectLst/>
          </p:spPr>
        </p:pic>
        <p:sp>
          <p:nvSpPr>
            <p:cNvPr id="808"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810" name="Rectangle 1"/>
          <p:cNvSpPr txBox="1"/>
          <p:nvPr/>
        </p:nvSpPr>
        <p:spPr>
          <a:xfrm>
            <a:off x="391826" y="1004469"/>
            <a:ext cx="11415473" cy="7598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55600" marR="3257" indent="-342900" defTabSz="293216">
              <a:buSzPct val="100000"/>
              <a:buFont typeface="Arial"/>
              <a:buChar char="•"/>
              <a:defRPr sz="2400" spc="-3">
                <a:solidFill>
                  <a:srgbClr val="231F20"/>
                </a:solidFill>
                <a:latin typeface="Arial"/>
                <a:ea typeface="Arial"/>
                <a:cs typeface="Arial"/>
                <a:sym typeface="Arial"/>
              </a:defRPr>
            </a:lvl1pPr>
          </a:lstStyle>
          <a:p>
            <a:r>
              <a:t>Any data member or function member of the class declared by using static keyword is called as STATIC MEMBER. </a:t>
            </a:r>
          </a:p>
        </p:txBody>
      </p:sp>
      <p:grpSp>
        <p:nvGrpSpPr>
          <p:cNvPr id="813" name="Group 38"/>
          <p:cNvGrpSpPr/>
          <p:nvPr/>
        </p:nvGrpSpPr>
        <p:grpSpPr>
          <a:xfrm>
            <a:off x="-21748" y="4473748"/>
            <a:ext cx="3078521" cy="530761"/>
            <a:chOff x="0" y="0"/>
            <a:chExt cx="3078519" cy="530760"/>
          </a:xfrm>
        </p:grpSpPr>
        <p:sp>
          <p:nvSpPr>
            <p:cNvPr id="811" name="object 4"/>
            <p:cNvSpPr/>
            <p:nvPr/>
          </p:nvSpPr>
          <p:spPr>
            <a:xfrm>
              <a:off x="0" y="4"/>
              <a:ext cx="2785462" cy="530757"/>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400">
                  <a:latin typeface="Arial"/>
                  <a:ea typeface="Arial"/>
                  <a:cs typeface="Arial"/>
                  <a:sym typeface="Arial"/>
                </a:defRPr>
              </a:pPr>
              <a:endParaRPr/>
            </a:p>
          </p:txBody>
        </p:sp>
        <p:sp>
          <p:nvSpPr>
            <p:cNvPr id="812" name="object 5"/>
            <p:cNvSpPr/>
            <p:nvPr/>
          </p:nvSpPr>
          <p:spPr>
            <a:xfrm>
              <a:off x="2571307" y="0"/>
              <a:ext cx="507213"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12700" cap="flat">
              <a:noFill/>
              <a:miter lim="400000"/>
            </a:ln>
            <a:effectLst/>
          </p:spPr>
          <p:txBody>
            <a:bodyPr wrap="square" lIns="29321" tIns="29321" rIns="29321" bIns="29321" numCol="1" anchor="t">
              <a:noAutofit/>
            </a:bodyPr>
            <a:lstStyle/>
            <a:p>
              <a:pPr defTabSz="293216">
                <a:defRPr sz="1400">
                  <a:latin typeface="Arial"/>
                  <a:ea typeface="Arial"/>
                  <a:cs typeface="Arial"/>
                  <a:sym typeface="Arial"/>
                </a:defRPr>
              </a:pPr>
              <a:endParaRPr/>
            </a:p>
          </p:txBody>
        </p:sp>
      </p:grpSp>
      <p:sp>
        <p:nvSpPr>
          <p:cNvPr id="814" name="object 22"/>
          <p:cNvSpPr txBox="1"/>
          <p:nvPr/>
        </p:nvSpPr>
        <p:spPr>
          <a:xfrm>
            <a:off x="188407" y="4565641"/>
            <a:ext cx="3082334" cy="3210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200" spc="-6">
                <a:solidFill>
                  <a:srgbClr val="FFFFFF"/>
                </a:solidFill>
                <a:latin typeface="Arial"/>
                <a:ea typeface="Arial"/>
                <a:cs typeface="Arial"/>
                <a:sym typeface="Arial"/>
              </a:defRPr>
            </a:lvl1pPr>
          </a:lstStyle>
          <a:p>
            <a:r>
              <a:t>Present in same class</a:t>
            </a:r>
          </a:p>
        </p:txBody>
      </p:sp>
      <p:sp>
        <p:nvSpPr>
          <p:cNvPr id="815" name="Rectangle 42"/>
          <p:cNvSpPr txBox="1"/>
          <p:nvPr/>
        </p:nvSpPr>
        <p:spPr>
          <a:xfrm>
            <a:off x="372768" y="5249258"/>
            <a:ext cx="11415472" cy="768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55600" marR="3257" indent="-342900" defTabSz="293216">
              <a:buSzPct val="100000"/>
              <a:buFont typeface="Arial"/>
              <a:buChar char="•"/>
              <a:defRPr sz="2400" spc="-3">
                <a:solidFill>
                  <a:srgbClr val="231F20"/>
                </a:solidFill>
                <a:latin typeface="Arial"/>
                <a:ea typeface="Arial"/>
                <a:cs typeface="Arial"/>
                <a:sym typeface="Arial"/>
              </a:defRPr>
            </a:lvl1pPr>
          </a:lstStyle>
          <a:p>
            <a:r>
              <a:t>Static member present in same class can be accessed just by using mebername.</a:t>
            </a:r>
          </a:p>
        </p:txBody>
      </p:sp>
      <p:grpSp>
        <p:nvGrpSpPr>
          <p:cNvPr id="818" name="Group 18"/>
          <p:cNvGrpSpPr/>
          <p:nvPr/>
        </p:nvGrpSpPr>
        <p:grpSpPr>
          <a:xfrm>
            <a:off x="-28165" y="2156502"/>
            <a:ext cx="3084174" cy="530586"/>
            <a:chOff x="0" y="0"/>
            <a:chExt cx="3084172" cy="530584"/>
          </a:xfrm>
        </p:grpSpPr>
        <p:sp>
          <p:nvSpPr>
            <p:cNvPr id="816" name="object 23"/>
            <p:cNvSpPr/>
            <p:nvPr/>
          </p:nvSpPr>
          <p:spPr>
            <a:xfrm>
              <a:off x="0" y="0"/>
              <a:ext cx="3084173" cy="530585"/>
            </a:xfrm>
            <a:custGeom>
              <a:avLst/>
              <a:gdLst/>
              <a:ahLst/>
              <a:cxnLst>
                <a:cxn ang="0">
                  <a:pos x="wd2" y="hd2"/>
                </a:cxn>
                <a:cxn ang="5400000">
                  <a:pos x="wd2" y="hd2"/>
                </a:cxn>
                <a:cxn ang="10800000">
                  <a:pos x="wd2" y="hd2"/>
                </a:cxn>
                <a:cxn ang="16200000">
                  <a:pos x="wd2" y="hd2"/>
                </a:cxn>
              </a:cxnLst>
              <a:rect l="0" t="0" r="r" b="b"/>
              <a:pathLst>
                <a:path w="21600" h="21600" extrusionOk="0">
                  <a:moveTo>
                    <a:pt x="19127" y="0"/>
                  </a:moveTo>
                  <a:lnTo>
                    <a:pt x="0" y="0"/>
                  </a:lnTo>
                  <a:lnTo>
                    <a:pt x="0" y="21600"/>
                  </a:lnTo>
                  <a:lnTo>
                    <a:pt x="19127" y="21600"/>
                  </a:lnTo>
                  <a:lnTo>
                    <a:pt x="19694" y="21315"/>
                  </a:lnTo>
                  <a:lnTo>
                    <a:pt x="20214" y="20502"/>
                  </a:lnTo>
                  <a:lnTo>
                    <a:pt x="20674" y="19227"/>
                  </a:lnTo>
                  <a:lnTo>
                    <a:pt x="21057" y="17555"/>
                  </a:lnTo>
                  <a:lnTo>
                    <a:pt x="21349" y="15550"/>
                  </a:lnTo>
                  <a:lnTo>
                    <a:pt x="21535" y="13276"/>
                  </a:lnTo>
                  <a:lnTo>
                    <a:pt x="21600" y="10800"/>
                  </a:lnTo>
                  <a:lnTo>
                    <a:pt x="21535" y="8324"/>
                  </a:lnTo>
                  <a:lnTo>
                    <a:pt x="21349" y="6050"/>
                  </a:lnTo>
                  <a:lnTo>
                    <a:pt x="21057" y="4045"/>
                  </a:lnTo>
                  <a:lnTo>
                    <a:pt x="20674" y="2373"/>
                  </a:lnTo>
                  <a:lnTo>
                    <a:pt x="20214" y="1098"/>
                  </a:lnTo>
                  <a:lnTo>
                    <a:pt x="19694" y="285"/>
                  </a:lnTo>
                  <a:lnTo>
                    <a:pt x="19127" y="0"/>
                  </a:lnTo>
                  <a:close/>
                </a:path>
              </a:pathLst>
            </a:custGeom>
            <a:solidFill>
              <a:srgbClr val="FFA001"/>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817" name="object 24"/>
            <p:cNvSpPr txBox="1"/>
            <p:nvPr/>
          </p:nvSpPr>
          <p:spPr>
            <a:xfrm>
              <a:off x="105153" y="125963"/>
              <a:ext cx="2873183" cy="2837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indent="12700" defTabSz="293216">
                <a:defRPr sz="2000" spc="3">
                  <a:solidFill>
                    <a:srgbClr val="FFFFFF"/>
                  </a:solidFill>
                  <a:latin typeface="Arial"/>
                  <a:ea typeface="Arial"/>
                  <a:cs typeface="Arial"/>
                  <a:sym typeface="Arial"/>
                </a:defRPr>
              </a:lvl1pPr>
            </a:lstStyle>
            <a:p>
              <a:r>
                <a:t>Present in different class</a:t>
              </a:r>
            </a:p>
          </p:txBody>
        </p:sp>
      </p:grpSp>
      <p:sp>
        <p:nvSpPr>
          <p:cNvPr id="819" name="Rectangle 21"/>
          <p:cNvSpPr txBox="1"/>
          <p:nvPr/>
        </p:nvSpPr>
        <p:spPr>
          <a:xfrm>
            <a:off x="350285" y="2906761"/>
            <a:ext cx="11415472" cy="11317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55600" marR="3257" indent="-342900" defTabSz="293216">
              <a:buSzPct val="100000"/>
              <a:buFont typeface="Arial"/>
              <a:buChar char="•"/>
              <a:defRPr sz="2400" spc="-3">
                <a:solidFill>
                  <a:srgbClr val="231F20"/>
                </a:solidFill>
                <a:latin typeface="Arial"/>
                <a:ea typeface="Arial"/>
                <a:cs typeface="Arial"/>
                <a:sym typeface="Arial"/>
              </a:defRPr>
            </a:pPr>
            <a:r>
              <a:t>Static member present in different class can be accessed  by using class name</a:t>
            </a:r>
          </a:p>
          <a:p>
            <a:pPr marR="3257" indent="12700" defTabSz="293216">
              <a:defRPr sz="2400" spc="-3">
                <a:solidFill>
                  <a:srgbClr val="231F20"/>
                </a:solidFill>
                <a:latin typeface="Arial"/>
                <a:ea typeface="Arial"/>
                <a:cs typeface="Arial"/>
                <a:sym typeface="Arial"/>
              </a:defRPr>
            </a:pPr>
            <a:r>
              <a:t>     with member name.</a:t>
            </a:r>
          </a:p>
          <a:p>
            <a:pPr marR="3257" indent="12700" defTabSz="293216">
              <a:defRPr sz="2400" spc="-3">
                <a:solidFill>
                  <a:srgbClr val="231F20"/>
                </a:solidFill>
                <a:latin typeface="Arial"/>
                <a:ea typeface="Arial"/>
                <a:cs typeface="Arial"/>
                <a:sym typeface="Arial"/>
              </a:defRPr>
            </a:pPr>
            <a:r>
              <a:t>     Ex : </a:t>
            </a:r>
            <a:r>
              <a:rPr b="1"/>
              <a:t>ClassName</a:t>
            </a:r>
            <a:r>
              <a:t>.memberName</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806"/>
                                        </p:tgtEl>
                                        <p:attrNameLst>
                                          <p:attrName>style.visibility</p:attrName>
                                        </p:attrNameLst>
                                      </p:cBhvr>
                                      <p:to>
                                        <p:strVal val="visible"/>
                                      </p:to>
                                    </p:set>
                                    <p:animEffect transition="in" filter="fade">
                                      <p:cBhvr>
                                        <p:cTn id="7" dur="500"/>
                                        <p:tgtEl>
                                          <p:spTgt spid="806"/>
                                        </p:tgtEl>
                                      </p:cBhvr>
                                    </p:animEffect>
                                  </p:childTnLst>
                                </p:cTn>
                              </p:par>
                            </p:childTnLst>
                          </p:cTn>
                        </p:par>
                        <p:par>
                          <p:cTn id="8" fill="hold">
                            <p:stCondLst>
                              <p:cond delay="500"/>
                            </p:stCondLst>
                            <p:childTnLst>
                              <p:par>
                                <p:cTn id="9" presetID="10" presetClass="entr" fill="hold" grpId="2" nodeType="afterEffect">
                                  <p:stCondLst>
                                    <p:cond delay="0"/>
                                  </p:stCondLst>
                                  <p:iterate>
                                    <p:tmAbs val="0"/>
                                  </p:iterate>
                                  <p:childTnLst>
                                    <p:set>
                                      <p:cBhvr>
                                        <p:cTn id="10" fill="hold"/>
                                        <p:tgtEl>
                                          <p:spTgt spid="805"/>
                                        </p:tgtEl>
                                        <p:attrNameLst>
                                          <p:attrName>style.visibility</p:attrName>
                                        </p:attrNameLst>
                                      </p:cBhvr>
                                      <p:to>
                                        <p:strVal val="visible"/>
                                      </p:to>
                                    </p:set>
                                    <p:animEffect transition="in" filter="fade">
                                      <p:cBhvr>
                                        <p:cTn id="11" dur="500"/>
                                        <p:tgtEl>
                                          <p:spTgt spid="80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fill="hold" grpId="3" nodeType="clickEffect">
                                  <p:stCondLst>
                                    <p:cond delay="0"/>
                                  </p:stCondLst>
                                  <p:iterate>
                                    <p:tmAbs val="0"/>
                                  </p:iterate>
                                  <p:childTnLst>
                                    <p:set>
                                      <p:cBhvr>
                                        <p:cTn id="15" fill="hold"/>
                                        <p:tgtEl>
                                          <p:spTgt spid="810"/>
                                        </p:tgtEl>
                                        <p:attrNameLst>
                                          <p:attrName>style.visibility</p:attrName>
                                        </p:attrNameLst>
                                      </p:cBhvr>
                                      <p:to>
                                        <p:strVal val="visible"/>
                                      </p:to>
                                    </p:set>
                                    <p:animEffect transition="in" filter="fade">
                                      <p:cBhvr>
                                        <p:cTn id="16" dur="500"/>
                                        <p:tgtEl>
                                          <p:spTgt spid="81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fill="hold" grpId="4" nodeType="clickEffect">
                                  <p:stCondLst>
                                    <p:cond delay="0"/>
                                  </p:stCondLst>
                                  <p:iterate>
                                    <p:tmAbs val="0"/>
                                  </p:iterate>
                                  <p:childTnLst>
                                    <p:set>
                                      <p:cBhvr>
                                        <p:cTn id="20" fill="hold"/>
                                        <p:tgtEl>
                                          <p:spTgt spid="818"/>
                                        </p:tgtEl>
                                        <p:attrNameLst>
                                          <p:attrName>style.visibility</p:attrName>
                                        </p:attrNameLst>
                                      </p:cBhvr>
                                      <p:to>
                                        <p:strVal val="visible"/>
                                      </p:to>
                                    </p:set>
                                    <p:animEffect transition="in" filter="fade">
                                      <p:cBhvr>
                                        <p:cTn id="21" dur="500"/>
                                        <p:tgtEl>
                                          <p:spTgt spid="81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fill="hold" grpId="5" nodeType="clickEffect">
                                  <p:stCondLst>
                                    <p:cond delay="0"/>
                                  </p:stCondLst>
                                  <p:iterate>
                                    <p:tmAbs val="0"/>
                                  </p:iterate>
                                  <p:childTnLst>
                                    <p:set>
                                      <p:cBhvr>
                                        <p:cTn id="25" fill="hold"/>
                                        <p:tgtEl>
                                          <p:spTgt spid="819"/>
                                        </p:tgtEl>
                                        <p:attrNameLst>
                                          <p:attrName>style.visibility</p:attrName>
                                        </p:attrNameLst>
                                      </p:cBhvr>
                                      <p:to>
                                        <p:strVal val="visible"/>
                                      </p:to>
                                    </p:set>
                                    <p:animEffect transition="in" filter="fade">
                                      <p:cBhvr>
                                        <p:cTn id="26" dur="500"/>
                                        <p:tgtEl>
                                          <p:spTgt spid="81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fill="hold" grpId="6" nodeType="clickEffect">
                                  <p:stCondLst>
                                    <p:cond delay="0"/>
                                  </p:stCondLst>
                                  <p:iterate>
                                    <p:tmAbs val="0"/>
                                  </p:iterate>
                                  <p:childTnLst>
                                    <p:set>
                                      <p:cBhvr>
                                        <p:cTn id="30" fill="hold"/>
                                        <p:tgtEl>
                                          <p:spTgt spid="814"/>
                                        </p:tgtEl>
                                        <p:attrNameLst>
                                          <p:attrName>style.visibility</p:attrName>
                                        </p:attrNameLst>
                                      </p:cBhvr>
                                      <p:to>
                                        <p:strVal val="visible"/>
                                      </p:to>
                                    </p:set>
                                    <p:animEffect transition="in" filter="fade">
                                      <p:cBhvr>
                                        <p:cTn id="31" dur="500"/>
                                        <p:tgtEl>
                                          <p:spTgt spid="814"/>
                                        </p:tgtEl>
                                      </p:cBhvr>
                                    </p:animEffect>
                                  </p:childTnLst>
                                </p:cTn>
                              </p:par>
                            </p:childTnLst>
                          </p:cTn>
                        </p:par>
                        <p:par>
                          <p:cTn id="32" fill="hold">
                            <p:stCondLst>
                              <p:cond delay="500"/>
                            </p:stCondLst>
                            <p:childTnLst>
                              <p:par>
                                <p:cTn id="33" presetID="10" presetClass="entr" fill="hold" grpId="7" nodeType="afterEffect">
                                  <p:stCondLst>
                                    <p:cond delay="0"/>
                                  </p:stCondLst>
                                  <p:iterate>
                                    <p:tmAbs val="0"/>
                                  </p:iterate>
                                  <p:childTnLst>
                                    <p:set>
                                      <p:cBhvr>
                                        <p:cTn id="34" fill="hold"/>
                                        <p:tgtEl>
                                          <p:spTgt spid="813"/>
                                        </p:tgtEl>
                                        <p:attrNameLst>
                                          <p:attrName>style.visibility</p:attrName>
                                        </p:attrNameLst>
                                      </p:cBhvr>
                                      <p:to>
                                        <p:strVal val="visible"/>
                                      </p:to>
                                    </p:set>
                                    <p:animEffect transition="in" filter="fade">
                                      <p:cBhvr>
                                        <p:cTn id="35" dur="500"/>
                                        <p:tgtEl>
                                          <p:spTgt spid="81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fill="hold" grpId="8" nodeType="clickEffect">
                                  <p:stCondLst>
                                    <p:cond delay="0"/>
                                  </p:stCondLst>
                                  <p:iterate>
                                    <p:tmAbs val="0"/>
                                  </p:iterate>
                                  <p:childTnLst>
                                    <p:set>
                                      <p:cBhvr>
                                        <p:cTn id="39" fill="hold"/>
                                        <p:tgtEl>
                                          <p:spTgt spid="815"/>
                                        </p:tgtEl>
                                        <p:attrNameLst>
                                          <p:attrName>style.visibility</p:attrName>
                                        </p:attrNameLst>
                                      </p:cBhvr>
                                      <p:to>
                                        <p:strVal val="visible"/>
                                      </p:to>
                                    </p:set>
                                    <p:animEffect transition="in" filter="fade">
                                      <p:cBhvr>
                                        <p:cTn id="40" dur="500"/>
                                        <p:tgtEl>
                                          <p:spTgt spid="8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5" grpId="2" animBg="1" advAuto="0"/>
      <p:bldP spid="806" grpId="1" animBg="1" advAuto="0"/>
      <p:bldP spid="810" grpId="3" animBg="1" advAuto="0"/>
      <p:bldP spid="813" grpId="7" animBg="1" advAuto="0"/>
      <p:bldP spid="814" grpId="6" animBg="1" advAuto="0"/>
      <p:bldP spid="815" grpId="8" animBg="1" advAuto="0"/>
      <p:bldP spid="818" grpId="4" animBg="1" advAuto="0"/>
      <p:bldP spid="819" grpId="5"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3" name="Group 2"/>
          <p:cNvGrpSpPr/>
          <p:nvPr/>
        </p:nvGrpSpPr>
        <p:grpSpPr>
          <a:xfrm>
            <a:off x="10351756" y="5908442"/>
            <a:ext cx="1810867" cy="838732"/>
            <a:chOff x="0" y="0"/>
            <a:chExt cx="1810866" cy="838731"/>
          </a:xfrm>
        </p:grpSpPr>
        <p:pic>
          <p:nvPicPr>
            <p:cNvPr id="171" name="Picture 18" descr="Picture 18"/>
            <p:cNvPicPr>
              <a:picLocks noChangeAspect="1"/>
            </p:cNvPicPr>
            <p:nvPr/>
          </p:nvPicPr>
          <p:blipFill>
            <a:blip r:embed="rId2">
              <a:extLst/>
            </a:blip>
            <a:stretch>
              <a:fillRect/>
            </a:stretch>
          </p:blipFill>
          <p:spPr>
            <a:xfrm>
              <a:off x="261807" y="0"/>
              <a:ext cx="1287250" cy="603235"/>
            </a:xfrm>
            <a:prstGeom prst="rect">
              <a:avLst/>
            </a:prstGeom>
            <a:ln w="12700" cap="flat">
              <a:noFill/>
              <a:miter lim="400000"/>
            </a:ln>
            <a:effectLst/>
          </p:spPr>
        </p:pic>
        <p:sp>
          <p:nvSpPr>
            <p:cNvPr id="172"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grpSp>
        <p:nvGrpSpPr>
          <p:cNvPr id="176" name="Group 11"/>
          <p:cNvGrpSpPr/>
          <p:nvPr/>
        </p:nvGrpSpPr>
        <p:grpSpPr>
          <a:xfrm>
            <a:off x="-1" y="346324"/>
            <a:ext cx="3518861" cy="833730"/>
            <a:chOff x="0" y="0"/>
            <a:chExt cx="3518859" cy="833729"/>
          </a:xfrm>
        </p:grpSpPr>
        <p:sp>
          <p:nvSpPr>
            <p:cNvPr id="174" name="object 4"/>
            <p:cNvSpPr/>
            <p:nvPr/>
          </p:nvSpPr>
          <p:spPr>
            <a:xfrm>
              <a:off x="0" y="7"/>
              <a:ext cx="3183883"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75" name="object 5"/>
            <p:cNvSpPr/>
            <p:nvPr/>
          </p:nvSpPr>
          <p:spPr>
            <a:xfrm>
              <a:off x="2939097" y="0"/>
              <a:ext cx="579763" cy="83372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77" name="object 22"/>
          <p:cNvSpPr txBox="1"/>
          <p:nvPr/>
        </p:nvSpPr>
        <p:spPr>
          <a:xfrm>
            <a:off x="427097" y="616123"/>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Client/Server Apps</a:t>
            </a:r>
          </a:p>
        </p:txBody>
      </p:sp>
      <p:sp>
        <p:nvSpPr>
          <p:cNvPr id="178" name="object 11"/>
          <p:cNvSpPr txBox="1"/>
          <p:nvPr/>
        </p:nvSpPr>
        <p:spPr>
          <a:xfrm>
            <a:off x="427096" y="1319947"/>
            <a:ext cx="5434886" cy="5118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465343" indent="-457200">
              <a:buSzPct val="100000"/>
              <a:buFont typeface="Arial"/>
              <a:buChar char="•"/>
              <a:tabLst>
                <a:tab pos="76200" algn="l"/>
              </a:tabLst>
              <a:defRPr sz="2500">
                <a:solidFill>
                  <a:srgbClr val="231F20"/>
                </a:solidFill>
              </a:defRPr>
            </a:pPr>
            <a:r>
              <a:t>Any application that requires network for its execution is called as client/server apps.</a:t>
            </a:r>
          </a:p>
          <a:p>
            <a:pPr marL="465343" indent="-457200">
              <a:buSzPct val="100000"/>
              <a:buFont typeface="Arial"/>
              <a:buChar char="•"/>
              <a:tabLst>
                <a:tab pos="76200" algn="l"/>
              </a:tabLst>
              <a:defRPr sz="2500">
                <a:solidFill>
                  <a:srgbClr val="231F20"/>
                </a:solidFill>
              </a:defRPr>
            </a:pPr>
            <a:r>
              <a:t>The software developed to access the services of the Server is called as   </a:t>
            </a:r>
            <a:r>
              <a:rPr b="1"/>
              <a:t>Client</a:t>
            </a:r>
            <a:r>
              <a:t>. </a:t>
            </a:r>
          </a:p>
          <a:p>
            <a:pPr marL="465343" indent="-457200">
              <a:buSzPct val="100000"/>
              <a:buFont typeface="Arial"/>
              <a:buChar char="•"/>
              <a:tabLst>
                <a:tab pos="76200" algn="l"/>
              </a:tabLst>
              <a:defRPr sz="2500">
                <a:solidFill>
                  <a:srgbClr val="231F20"/>
                </a:solidFill>
              </a:defRPr>
            </a:pPr>
            <a:r>
              <a:t>Client is always installed in user machine( Computer/Mobile Devices)</a:t>
            </a:r>
          </a:p>
          <a:p>
            <a:pPr marL="465343" indent="-457200">
              <a:buSzPct val="100000"/>
              <a:buFont typeface="Arial"/>
              <a:buChar char="•"/>
              <a:tabLst>
                <a:tab pos="76200" algn="l"/>
              </a:tabLst>
              <a:defRPr sz="2500">
                <a:solidFill>
                  <a:srgbClr val="231F20"/>
                </a:solidFill>
              </a:defRPr>
            </a:pPr>
            <a:r>
              <a:t>The software and hardware that receives the request from the client and process it to provide the service is called as </a:t>
            </a:r>
            <a:r>
              <a:rPr b="1"/>
              <a:t>Server</a:t>
            </a:r>
          </a:p>
          <a:p>
            <a:pPr marL="465343" indent="-457200">
              <a:buSzPct val="100000"/>
              <a:buFont typeface="Arial"/>
              <a:buChar char="•"/>
              <a:tabLst>
                <a:tab pos="76200" algn="l"/>
              </a:tabLst>
              <a:defRPr sz="2500">
                <a:solidFill>
                  <a:srgbClr val="231F20"/>
                </a:solidFill>
              </a:defRPr>
            </a:pPr>
            <a:r>
              <a:t>Ex :  whatsapp, messenger , skype</a:t>
            </a:r>
          </a:p>
        </p:txBody>
      </p:sp>
      <p:pic>
        <p:nvPicPr>
          <p:cNvPr id="179" name="Picture 3" descr="Picture 3"/>
          <p:cNvPicPr>
            <a:picLocks noChangeAspect="1"/>
          </p:cNvPicPr>
          <p:nvPr/>
        </p:nvPicPr>
        <p:blipFill>
          <a:blip r:embed="rId3">
            <a:extLst/>
          </a:blip>
          <a:srcRect t="11084"/>
          <a:stretch>
            <a:fillRect/>
          </a:stretch>
        </p:blipFill>
        <p:spPr>
          <a:xfrm>
            <a:off x="5270710" y="1050488"/>
            <a:ext cx="6921235" cy="4615550"/>
          </a:xfrm>
          <a:prstGeom prst="rect">
            <a:avLst/>
          </a:prstGeom>
          <a:ln w="12700">
            <a:miter lim="400000"/>
          </a:ln>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79"/>
                                        </p:tgtEl>
                                        <p:attrNameLst>
                                          <p:attrName>style.visibility</p:attrName>
                                        </p:attrNameLst>
                                      </p:cBhvr>
                                      <p:to>
                                        <p:strVal val="visible"/>
                                      </p:to>
                                    </p:set>
                                    <p:animEffect transition="in" filter="fade">
                                      <p:cBhvr>
                                        <p:cTn id="7" dur="500"/>
                                        <p:tgtEl>
                                          <p:spTgt spid="17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78"/>
                                        </p:tgtEl>
                                        <p:attrNameLst>
                                          <p:attrName>style.visibility</p:attrName>
                                        </p:attrNameLst>
                                      </p:cBhvr>
                                      <p:to>
                                        <p:strVal val="visible"/>
                                      </p:to>
                                    </p:set>
                                    <p:animEffect transition="in" filter="fade">
                                      <p:cBhvr>
                                        <p:cTn id="12" dur="500"/>
                                        <p:tgtEl>
                                          <p:spTgt spid="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 grpId="2" animBg="1" advAuto="0"/>
      <p:bldP spid="179" grpId="1" animBg="1" advAuto="0"/>
    </p:bld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823" name="Group 22"/>
          <p:cNvGrpSpPr/>
          <p:nvPr/>
        </p:nvGrpSpPr>
        <p:grpSpPr>
          <a:xfrm>
            <a:off x="3619" y="350230"/>
            <a:ext cx="3163580" cy="530761"/>
            <a:chOff x="0" y="0"/>
            <a:chExt cx="3163578" cy="530760"/>
          </a:xfrm>
        </p:grpSpPr>
        <p:sp>
          <p:nvSpPr>
            <p:cNvPr id="821" name="object 4"/>
            <p:cNvSpPr/>
            <p:nvPr/>
          </p:nvSpPr>
          <p:spPr>
            <a:xfrm>
              <a:off x="0" y="4"/>
              <a:ext cx="2960846" cy="530757"/>
            </a:xfrm>
            <a:prstGeom prst="rect">
              <a:avLst/>
            </a:pr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822" name="object 5"/>
            <p:cNvSpPr/>
            <p:nvPr/>
          </p:nvSpPr>
          <p:spPr>
            <a:xfrm>
              <a:off x="2751327" y="0"/>
              <a:ext cx="412252"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824" name="object 9"/>
          <p:cNvSpPr txBox="1"/>
          <p:nvPr/>
        </p:nvSpPr>
        <p:spPr>
          <a:xfrm>
            <a:off x="430717" y="481603"/>
            <a:ext cx="2296861" cy="5758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000">
                <a:solidFill>
                  <a:srgbClr val="FFFFFF"/>
                </a:solidFill>
                <a:latin typeface="Arial"/>
                <a:ea typeface="Arial"/>
                <a:cs typeface="Arial"/>
                <a:sym typeface="Arial"/>
              </a:defRPr>
            </a:lvl1pPr>
          </a:lstStyle>
          <a:p>
            <a:r>
              <a:t>Non-Static Members</a:t>
            </a:r>
          </a:p>
        </p:txBody>
      </p:sp>
      <p:grpSp>
        <p:nvGrpSpPr>
          <p:cNvPr id="827" name="Group 31"/>
          <p:cNvGrpSpPr/>
          <p:nvPr/>
        </p:nvGrpSpPr>
        <p:grpSpPr>
          <a:xfrm>
            <a:off x="10355320" y="5908440"/>
            <a:ext cx="1810866" cy="603236"/>
            <a:chOff x="0" y="0"/>
            <a:chExt cx="1810864" cy="603234"/>
          </a:xfrm>
        </p:grpSpPr>
        <p:pic>
          <p:nvPicPr>
            <p:cNvPr id="825" name="Picture 33" descr="Picture 33"/>
            <p:cNvPicPr>
              <a:picLocks noChangeAspect="1"/>
            </p:cNvPicPr>
            <p:nvPr/>
          </p:nvPicPr>
          <p:blipFill>
            <a:blip r:embed="rId2">
              <a:extLst/>
            </a:blip>
            <a:stretch>
              <a:fillRect/>
            </a:stretch>
          </p:blipFill>
          <p:spPr>
            <a:xfrm>
              <a:off x="261807" y="0"/>
              <a:ext cx="1287250" cy="603235"/>
            </a:xfrm>
            <a:prstGeom prst="rect">
              <a:avLst/>
            </a:prstGeom>
            <a:ln w="12700" cap="flat">
              <a:noFill/>
              <a:miter lim="400000"/>
            </a:ln>
            <a:effectLst/>
          </p:spPr>
        </p:pic>
        <p:sp>
          <p:nvSpPr>
            <p:cNvPr id="826"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828" name="Rectangle 1"/>
          <p:cNvSpPr txBox="1"/>
          <p:nvPr/>
        </p:nvSpPr>
        <p:spPr>
          <a:xfrm>
            <a:off x="391825" y="1026863"/>
            <a:ext cx="11415472" cy="75987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55600" marR="3257" indent="-342900" defTabSz="293216">
              <a:buSzPct val="100000"/>
              <a:buFont typeface="Arial"/>
              <a:buChar char="•"/>
              <a:defRPr sz="2400" spc="-3">
                <a:solidFill>
                  <a:srgbClr val="231F20"/>
                </a:solidFill>
                <a:latin typeface="Arial"/>
                <a:ea typeface="Arial"/>
                <a:cs typeface="Arial"/>
                <a:sym typeface="Arial"/>
              </a:defRPr>
            </a:pPr>
            <a:r>
              <a:t>Any data member or function member of the class declared by </a:t>
            </a:r>
            <a:r>
              <a:rPr b="1">
                <a:solidFill>
                  <a:srgbClr val="FF0000"/>
                </a:solidFill>
              </a:rPr>
              <a:t>without</a:t>
            </a:r>
            <a:r>
              <a:t> using static keyword is called as NON-STATIC MEMBER. </a:t>
            </a:r>
          </a:p>
        </p:txBody>
      </p:sp>
      <p:grpSp>
        <p:nvGrpSpPr>
          <p:cNvPr id="831" name="Group 43"/>
          <p:cNvGrpSpPr/>
          <p:nvPr/>
        </p:nvGrpSpPr>
        <p:grpSpPr>
          <a:xfrm>
            <a:off x="3619" y="2296965"/>
            <a:ext cx="3084174" cy="530586"/>
            <a:chOff x="0" y="0"/>
            <a:chExt cx="3084172" cy="530584"/>
          </a:xfrm>
        </p:grpSpPr>
        <p:sp>
          <p:nvSpPr>
            <p:cNvPr id="829" name="object 23"/>
            <p:cNvSpPr/>
            <p:nvPr/>
          </p:nvSpPr>
          <p:spPr>
            <a:xfrm>
              <a:off x="0" y="0"/>
              <a:ext cx="3084173" cy="530585"/>
            </a:xfrm>
            <a:custGeom>
              <a:avLst/>
              <a:gdLst/>
              <a:ahLst/>
              <a:cxnLst>
                <a:cxn ang="0">
                  <a:pos x="wd2" y="hd2"/>
                </a:cxn>
                <a:cxn ang="5400000">
                  <a:pos x="wd2" y="hd2"/>
                </a:cxn>
                <a:cxn ang="10800000">
                  <a:pos x="wd2" y="hd2"/>
                </a:cxn>
                <a:cxn ang="16200000">
                  <a:pos x="wd2" y="hd2"/>
                </a:cxn>
              </a:cxnLst>
              <a:rect l="0" t="0" r="r" b="b"/>
              <a:pathLst>
                <a:path w="21600" h="21600" extrusionOk="0">
                  <a:moveTo>
                    <a:pt x="19127" y="0"/>
                  </a:moveTo>
                  <a:lnTo>
                    <a:pt x="0" y="0"/>
                  </a:lnTo>
                  <a:lnTo>
                    <a:pt x="0" y="21600"/>
                  </a:lnTo>
                  <a:lnTo>
                    <a:pt x="19127" y="21600"/>
                  </a:lnTo>
                  <a:lnTo>
                    <a:pt x="19694" y="21315"/>
                  </a:lnTo>
                  <a:lnTo>
                    <a:pt x="20214" y="20502"/>
                  </a:lnTo>
                  <a:lnTo>
                    <a:pt x="20674" y="19227"/>
                  </a:lnTo>
                  <a:lnTo>
                    <a:pt x="21057" y="17555"/>
                  </a:lnTo>
                  <a:lnTo>
                    <a:pt x="21349" y="15550"/>
                  </a:lnTo>
                  <a:lnTo>
                    <a:pt x="21535" y="13276"/>
                  </a:lnTo>
                  <a:lnTo>
                    <a:pt x="21600" y="10800"/>
                  </a:lnTo>
                  <a:lnTo>
                    <a:pt x="21535" y="8324"/>
                  </a:lnTo>
                  <a:lnTo>
                    <a:pt x="21349" y="6050"/>
                  </a:lnTo>
                  <a:lnTo>
                    <a:pt x="21057" y="4045"/>
                  </a:lnTo>
                  <a:lnTo>
                    <a:pt x="20674" y="2373"/>
                  </a:lnTo>
                  <a:lnTo>
                    <a:pt x="20214" y="1098"/>
                  </a:lnTo>
                  <a:lnTo>
                    <a:pt x="19694" y="285"/>
                  </a:lnTo>
                  <a:lnTo>
                    <a:pt x="19127" y="0"/>
                  </a:lnTo>
                  <a:close/>
                </a:path>
              </a:pathLst>
            </a:custGeom>
            <a:solidFill>
              <a:srgbClr val="FFA001"/>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830" name="object 24"/>
            <p:cNvSpPr txBox="1"/>
            <p:nvPr/>
          </p:nvSpPr>
          <p:spPr>
            <a:xfrm>
              <a:off x="105153" y="125963"/>
              <a:ext cx="2873183" cy="2837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indent="12700" defTabSz="293216">
                <a:defRPr sz="2000" spc="3">
                  <a:solidFill>
                    <a:srgbClr val="FFFFFF"/>
                  </a:solidFill>
                  <a:latin typeface="Arial"/>
                  <a:ea typeface="Arial"/>
                  <a:cs typeface="Arial"/>
                  <a:sym typeface="Arial"/>
                </a:defRPr>
              </a:lvl1pPr>
            </a:lstStyle>
            <a:p>
              <a:r>
                <a:t>Present in different class</a:t>
              </a:r>
            </a:p>
          </p:txBody>
        </p:sp>
      </p:grpSp>
      <p:sp>
        <p:nvSpPr>
          <p:cNvPr id="832" name="Rectangle 46"/>
          <p:cNvSpPr txBox="1"/>
          <p:nvPr/>
        </p:nvSpPr>
        <p:spPr>
          <a:xfrm>
            <a:off x="391825" y="2974008"/>
            <a:ext cx="11415472" cy="75987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55600" marR="3257" indent="-342900" defTabSz="293216">
              <a:buSzPct val="100000"/>
              <a:buFont typeface="Arial"/>
              <a:buChar char="•"/>
              <a:defRPr sz="2400" spc="-3">
                <a:solidFill>
                  <a:srgbClr val="231F20"/>
                </a:solidFill>
                <a:latin typeface="Arial"/>
                <a:ea typeface="Arial"/>
                <a:cs typeface="Arial"/>
                <a:sym typeface="Arial"/>
              </a:defRPr>
            </a:pPr>
            <a:r>
              <a:t>Non-Static member present in a different class can be accessed within any</a:t>
            </a:r>
            <a:r>
              <a:rPr>
                <a:solidFill>
                  <a:srgbClr val="0070C0"/>
                </a:solidFill>
              </a:rPr>
              <a:t> </a:t>
            </a:r>
            <a:r>
              <a:rPr>
                <a:solidFill>
                  <a:srgbClr val="000000"/>
                </a:solidFill>
              </a:rPr>
              <a:t>method</a:t>
            </a:r>
            <a:r>
              <a:t> of a different class only by creating the object of the class.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824"/>
                                        </p:tgtEl>
                                        <p:attrNameLst>
                                          <p:attrName>style.visibility</p:attrName>
                                        </p:attrNameLst>
                                      </p:cBhvr>
                                      <p:to>
                                        <p:strVal val="visible"/>
                                      </p:to>
                                    </p:set>
                                    <p:animEffect transition="in" filter="fade">
                                      <p:cBhvr>
                                        <p:cTn id="7" dur="500"/>
                                        <p:tgtEl>
                                          <p:spTgt spid="824"/>
                                        </p:tgtEl>
                                      </p:cBhvr>
                                    </p:animEffect>
                                  </p:childTnLst>
                                </p:cTn>
                              </p:par>
                            </p:childTnLst>
                          </p:cTn>
                        </p:par>
                        <p:par>
                          <p:cTn id="8" fill="hold">
                            <p:stCondLst>
                              <p:cond delay="500"/>
                            </p:stCondLst>
                            <p:childTnLst>
                              <p:par>
                                <p:cTn id="9" presetID="10" presetClass="entr" fill="hold" grpId="2" nodeType="afterEffect">
                                  <p:stCondLst>
                                    <p:cond delay="0"/>
                                  </p:stCondLst>
                                  <p:iterate>
                                    <p:tmAbs val="0"/>
                                  </p:iterate>
                                  <p:childTnLst>
                                    <p:set>
                                      <p:cBhvr>
                                        <p:cTn id="10" fill="hold"/>
                                        <p:tgtEl>
                                          <p:spTgt spid="823"/>
                                        </p:tgtEl>
                                        <p:attrNameLst>
                                          <p:attrName>style.visibility</p:attrName>
                                        </p:attrNameLst>
                                      </p:cBhvr>
                                      <p:to>
                                        <p:strVal val="visible"/>
                                      </p:to>
                                    </p:set>
                                    <p:animEffect transition="in" filter="fade">
                                      <p:cBhvr>
                                        <p:cTn id="11" dur="500"/>
                                        <p:tgtEl>
                                          <p:spTgt spid="82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fill="hold" grpId="3" nodeType="clickEffect">
                                  <p:stCondLst>
                                    <p:cond delay="0"/>
                                  </p:stCondLst>
                                  <p:iterate>
                                    <p:tmAbs val="0"/>
                                  </p:iterate>
                                  <p:childTnLst>
                                    <p:set>
                                      <p:cBhvr>
                                        <p:cTn id="15" fill="hold"/>
                                        <p:tgtEl>
                                          <p:spTgt spid="828"/>
                                        </p:tgtEl>
                                        <p:attrNameLst>
                                          <p:attrName>style.visibility</p:attrName>
                                        </p:attrNameLst>
                                      </p:cBhvr>
                                      <p:to>
                                        <p:strVal val="visible"/>
                                      </p:to>
                                    </p:set>
                                    <p:animEffect transition="in" filter="fade">
                                      <p:cBhvr>
                                        <p:cTn id="16" dur="500"/>
                                        <p:tgtEl>
                                          <p:spTgt spid="82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fill="hold" grpId="4" nodeType="clickEffect">
                                  <p:stCondLst>
                                    <p:cond delay="0"/>
                                  </p:stCondLst>
                                  <p:iterate>
                                    <p:tmAbs val="0"/>
                                  </p:iterate>
                                  <p:childTnLst>
                                    <p:set>
                                      <p:cBhvr>
                                        <p:cTn id="20" fill="hold"/>
                                        <p:tgtEl>
                                          <p:spTgt spid="831"/>
                                        </p:tgtEl>
                                        <p:attrNameLst>
                                          <p:attrName>style.visibility</p:attrName>
                                        </p:attrNameLst>
                                      </p:cBhvr>
                                      <p:to>
                                        <p:strVal val="visible"/>
                                      </p:to>
                                    </p:set>
                                    <p:animEffect transition="in" filter="fade">
                                      <p:cBhvr>
                                        <p:cTn id="21" dur="500"/>
                                        <p:tgtEl>
                                          <p:spTgt spid="83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fill="hold" grpId="5" nodeType="clickEffect">
                                  <p:stCondLst>
                                    <p:cond delay="0"/>
                                  </p:stCondLst>
                                  <p:iterate>
                                    <p:tmAbs val="0"/>
                                  </p:iterate>
                                  <p:childTnLst>
                                    <p:set>
                                      <p:cBhvr>
                                        <p:cTn id="25" fill="hold"/>
                                        <p:tgtEl>
                                          <p:spTgt spid="832"/>
                                        </p:tgtEl>
                                        <p:attrNameLst>
                                          <p:attrName>style.visibility</p:attrName>
                                        </p:attrNameLst>
                                      </p:cBhvr>
                                      <p:to>
                                        <p:strVal val="visible"/>
                                      </p:to>
                                    </p:set>
                                    <p:animEffect transition="in" filter="fade">
                                      <p:cBhvr>
                                        <p:cTn id="26" dur="500"/>
                                        <p:tgtEl>
                                          <p:spTgt spid="8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3" grpId="2" animBg="1" advAuto="0"/>
      <p:bldP spid="824" grpId="1" animBg="1" advAuto="0"/>
      <p:bldP spid="828" grpId="3" animBg="1" advAuto="0"/>
      <p:bldP spid="831" grpId="4" animBg="1" advAuto="0"/>
      <p:bldP spid="832" grpId="5" animBg="1" advAuto="0"/>
    </p:bld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836" name="Group 22"/>
          <p:cNvGrpSpPr/>
          <p:nvPr/>
        </p:nvGrpSpPr>
        <p:grpSpPr>
          <a:xfrm>
            <a:off x="3619" y="350230"/>
            <a:ext cx="3163580" cy="530761"/>
            <a:chOff x="0" y="0"/>
            <a:chExt cx="3163578" cy="530760"/>
          </a:xfrm>
        </p:grpSpPr>
        <p:sp>
          <p:nvSpPr>
            <p:cNvPr id="834" name="object 4"/>
            <p:cNvSpPr/>
            <p:nvPr/>
          </p:nvSpPr>
          <p:spPr>
            <a:xfrm>
              <a:off x="0" y="4"/>
              <a:ext cx="2960846" cy="530757"/>
            </a:xfrm>
            <a:prstGeom prst="rect">
              <a:avLst/>
            </a:pr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835" name="object 5"/>
            <p:cNvSpPr/>
            <p:nvPr/>
          </p:nvSpPr>
          <p:spPr>
            <a:xfrm>
              <a:off x="2751327" y="0"/>
              <a:ext cx="412252"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837" name="object 9"/>
          <p:cNvSpPr txBox="1"/>
          <p:nvPr/>
        </p:nvSpPr>
        <p:spPr>
          <a:xfrm>
            <a:off x="430717" y="481603"/>
            <a:ext cx="2296861" cy="2837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000">
                <a:solidFill>
                  <a:srgbClr val="FFFFFF"/>
                </a:solidFill>
                <a:latin typeface="Arial"/>
                <a:ea typeface="Arial"/>
                <a:cs typeface="Arial"/>
                <a:sym typeface="Arial"/>
              </a:defRPr>
            </a:lvl1pPr>
          </a:lstStyle>
          <a:p>
            <a:r>
              <a:t>Object creation</a:t>
            </a:r>
          </a:p>
        </p:txBody>
      </p:sp>
      <p:grpSp>
        <p:nvGrpSpPr>
          <p:cNvPr id="840" name="Group 31"/>
          <p:cNvGrpSpPr/>
          <p:nvPr/>
        </p:nvGrpSpPr>
        <p:grpSpPr>
          <a:xfrm>
            <a:off x="10355320" y="5908440"/>
            <a:ext cx="1810866" cy="603236"/>
            <a:chOff x="0" y="0"/>
            <a:chExt cx="1810864" cy="603234"/>
          </a:xfrm>
        </p:grpSpPr>
        <p:pic>
          <p:nvPicPr>
            <p:cNvPr id="838" name="Picture 33" descr="Picture 33"/>
            <p:cNvPicPr>
              <a:picLocks noChangeAspect="1"/>
            </p:cNvPicPr>
            <p:nvPr/>
          </p:nvPicPr>
          <p:blipFill>
            <a:blip r:embed="rId2">
              <a:extLst/>
            </a:blip>
            <a:stretch>
              <a:fillRect/>
            </a:stretch>
          </p:blipFill>
          <p:spPr>
            <a:xfrm>
              <a:off x="261807" y="0"/>
              <a:ext cx="1287250" cy="603235"/>
            </a:xfrm>
            <a:prstGeom prst="rect">
              <a:avLst/>
            </a:prstGeom>
            <a:ln w="12700" cap="flat">
              <a:noFill/>
              <a:miter lim="400000"/>
            </a:ln>
            <a:effectLst/>
          </p:spPr>
        </p:pic>
        <p:sp>
          <p:nvSpPr>
            <p:cNvPr id="839"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841" name="Rectangle 1"/>
          <p:cNvSpPr txBox="1"/>
          <p:nvPr/>
        </p:nvSpPr>
        <p:spPr>
          <a:xfrm>
            <a:off x="391825" y="1026863"/>
            <a:ext cx="11415472" cy="12737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55600" marR="3257" indent="-342900" defTabSz="293216">
              <a:buSzPct val="100000"/>
              <a:buFont typeface="Arial"/>
              <a:buChar char="•"/>
              <a:defRPr sz="2400" spc="-3">
                <a:solidFill>
                  <a:srgbClr val="231F20"/>
                </a:solidFill>
                <a:latin typeface="Arial"/>
                <a:ea typeface="Arial"/>
                <a:cs typeface="Arial"/>
                <a:sym typeface="Arial"/>
              </a:defRPr>
            </a:pPr>
            <a:r>
              <a:t>Object of a class can be created by using following syntax :</a:t>
            </a:r>
          </a:p>
          <a:p>
            <a:pPr marR="3257" indent="12700" defTabSz="293216">
              <a:defRPr sz="2400" spc="-3">
                <a:solidFill>
                  <a:srgbClr val="231F20"/>
                </a:solidFill>
                <a:latin typeface="Arial"/>
                <a:ea typeface="Arial"/>
                <a:cs typeface="Arial"/>
                <a:sym typeface="Arial"/>
              </a:defRPr>
            </a:pPr>
            <a:r>
              <a:t>     </a:t>
            </a:r>
            <a:r>
              <a:rPr sz="6000" spc="-3"/>
              <a:t>new ClassName(); </a:t>
            </a:r>
          </a:p>
        </p:txBody>
      </p:sp>
      <p:sp>
        <p:nvSpPr>
          <p:cNvPr id="842" name="Arrow: Down 2"/>
          <p:cNvSpPr/>
          <p:nvPr/>
        </p:nvSpPr>
        <p:spPr>
          <a:xfrm>
            <a:off x="1158206" y="2436531"/>
            <a:ext cx="600353" cy="761565"/>
          </a:xfrm>
          <a:custGeom>
            <a:avLst/>
            <a:gdLst/>
            <a:ahLst/>
            <a:cxnLst>
              <a:cxn ang="0">
                <a:pos x="wd2" y="hd2"/>
              </a:cxn>
              <a:cxn ang="5400000">
                <a:pos x="wd2" y="hd2"/>
              </a:cxn>
              <a:cxn ang="10800000">
                <a:pos x="wd2" y="hd2"/>
              </a:cxn>
              <a:cxn ang="16200000">
                <a:pos x="wd2" y="hd2"/>
              </a:cxn>
            </a:cxnLst>
            <a:rect l="0" t="0" r="r" b="b"/>
            <a:pathLst>
              <a:path w="21600" h="21600" extrusionOk="0">
                <a:moveTo>
                  <a:pt x="0" y="13086"/>
                </a:moveTo>
                <a:lnTo>
                  <a:pt x="5400" y="13086"/>
                </a:lnTo>
                <a:lnTo>
                  <a:pt x="5400" y="0"/>
                </a:lnTo>
                <a:lnTo>
                  <a:pt x="16200" y="0"/>
                </a:lnTo>
                <a:lnTo>
                  <a:pt x="16200" y="13086"/>
                </a:lnTo>
                <a:lnTo>
                  <a:pt x="21600" y="13086"/>
                </a:lnTo>
                <a:lnTo>
                  <a:pt x="10800" y="21600"/>
                </a:lnTo>
                <a:close/>
              </a:path>
            </a:pathLst>
          </a:custGeom>
          <a:solidFill>
            <a:srgbClr val="00A0EF"/>
          </a:solidFill>
          <a:ln w="3175">
            <a:solidFill>
              <a:srgbClr val="32538F"/>
            </a:solidFill>
            <a:miter/>
          </a:ln>
        </p:spPr>
        <p:txBody>
          <a:bodyPr lIns="29321" tIns="29321" rIns="29321" bIns="29321" anchor="ctr"/>
          <a:lstStyle/>
          <a:p>
            <a:pPr algn="ctr" defTabSz="293216">
              <a:defRPr sz="1100">
                <a:solidFill>
                  <a:srgbClr val="009EF3"/>
                </a:solidFill>
                <a:latin typeface="Arial"/>
                <a:ea typeface="Arial"/>
                <a:cs typeface="Arial"/>
                <a:sym typeface="Arial"/>
              </a:defRPr>
            </a:pPr>
            <a:endParaRPr/>
          </a:p>
        </p:txBody>
      </p:sp>
      <p:sp>
        <p:nvSpPr>
          <p:cNvPr id="843" name="Arrow: Down 19"/>
          <p:cNvSpPr/>
          <p:nvPr/>
        </p:nvSpPr>
        <p:spPr>
          <a:xfrm>
            <a:off x="4437050" y="2436531"/>
            <a:ext cx="600353" cy="761565"/>
          </a:xfrm>
          <a:custGeom>
            <a:avLst/>
            <a:gdLst/>
            <a:ahLst/>
            <a:cxnLst>
              <a:cxn ang="0">
                <a:pos x="wd2" y="hd2"/>
              </a:cxn>
              <a:cxn ang="5400000">
                <a:pos x="wd2" y="hd2"/>
              </a:cxn>
              <a:cxn ang="10800000">
                <a:pos x="wd2" y="hd2"/>
              </a:cxn>
              <a:cxn ang="16200000">
                <a:pos x="wd2" y="hd2"/>
              </a:cxn>
            </a:cxnLst>
            <a:rect l="0" t="0" r="r" b="b"/>
            <a:pathLst>
              <a:path w="21600" h="21600" extrusionOk="0">
                <a:moveTo>
                  <a:pt x="0" y="13086"/>
                </a:moveTo>
                <a:lnTo>
                  <a:pt x="5400" y="13086"/>
                </a:lnTo>
                <a:lnTo>
                  <a:pt x="5400" y="0"/>
                </a:lnTo>
                <a:lnTo>
                  <a:pt x="16200" y="0"/>
                </a:lnTo>
                <a:lnTo>
                  <a:pt x="16200" y="13086"/>
                </a:lnTo>
                <a:lnTo>
                  <a:pt x="21600" y="13086"/>
                </a:lnTo>
                <a:lnTo>
                  <a:pt x="10800" y="21600"/>
                </a:lnTo>
                <a:close/>
              </a:path>
            </a:pathLst>
          </a:custGeom>
          <a:solidFill>
            <a:srgbClr val="00A0EF"/>
          </a:solidFill>
          <a:ln w="3175">
            <a:solidFill>
              <a:srgbClr val="32538F"/>
            </a:solidFill>
            <a:miter/>
          </a:ln>
        </p:spPr>
        <p:txBody>
          <a:bodyPr lIns="29321" tIns="29321" rIns="29321" bIns="29321" anchor="ctr"/>
          <a:lstStyle/>
          <a:p>
            <a:pPr algn="ctr" defTabSz="293216">
              <a:defRPr sz="1100">
                <a:solidFill>
                  <a:srgbClr val="009EF3"/>
                </a:solidFill>
                <a:latin typeface="Arial"/>
                <a:ea typeface="Arial"/>
                <a:cs typeface="Arial"/>
                <a:sym typeface="Arial"/>
              </a:defRPr>
            </a:pPr>
            <a:endParaRPr/>
          </a:p>
        </p:txBody>
      </p:sp>
      <p:sp>
        <p:nvSpPr>
          <p:cNvPr id="844" name="Rectangle 20"/>
          <p:cNvSpPr txBox="1"/>
          <p:nvPr/>
        </p:nvSpPr>
        <p:spPr>
          <a:xfrm>
            <a:off x="489564" y="3220035"/>
            <a:ext cx="3502537" cy="25179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76381" marR="3257" indent="-363681" defTabSz="293216">
              <a:buSzPct val="100000"/>
              <a:buFont typeface="Arial"/>
              <a:buChar char="•"/>
              <a:defRPr sz="2800" spc="-3">
                <a:solidFill>
                  <a:srgbClr val="231F20"/>
                </a:solidFill>
                <a:latin typeface="Arial"/>
                <a:ea typeface="Arial"/>
                <a:cs typeface="Arial"/>
                <a:sym typeface="Arial"/>
              </a:defRPr>
            </a:pPr>
            <a:r>
              <a:t>Creates a new object</a:t>
            </a:r>
          </a:p>
          <a:p>
            <a:pPr marR="3257" indent="12700" defTabSz="293216">
              <a:defRPr sz="2800" spc="-3">
                <a:solidFill>
                  <a:srgbClr val="231F20"/>
                </a:solidFill>
                <a:latin typeface="Arial"/>
                <a:ea typeface="Arial"/>
                <a:cs typeface="Arial"/>
                <a:sym typeface="Arial"/>
              </a:defRPr>
            </a:pPr>
            <a:r>
              <a:t>     in the memory of</a:t>
            </a:r>
          </a:p>
          <a:p>
            <a:pPr marR="3257" indent="12700" defTabSz="293216">
              <a:defRPr sz="2800" spc="-3">
                <a:solidFill>
                  <a:srgbClr val="231F20"/>
                </a:solidFill>
                <a:latin typeface="Arial"/>
                <a:ea typeface="Arial"/>
                <a:cs typeface="Arial"/>
                <a:sym typeface="Arial"/>
              </a:defRPr>
            </a:pPr>
            <a:r>
              <a:t>     the given class</a:t>
            </a:r>
          </a:p>
          <a:p>
            <a:pPr marR="3257" indent="12700" defTabSz="293216">
              <a:defRPr sz="2800" spc="-3">
                <a:solidFill>
                  <a:srgbClr val="231F20"/>
                </a:solidFill>
                <a:latin typeface="Arial"/>
                <a:ea typeface="Arial"/>
                <a:cs typeface="Arial"/>
                <a:sym typeface="Arial"/>
              </a:defRPr>
            </a:pPr>
            <a:r>
              <a:t>     and returns its </a:t>
            </a:r>
          </a:p>
          <a:p>
            <a:pPr marR="3257" indent="12700" defTabSz="293216">
              <a:defRPr sz="2800" spc="-3">
                <a:solidFill>
                  <a:srgbClr val="231F20"/>
                </a:solidFill>
                <a:latin typeface="Arial"/>
                <a:ea typeface="Arial"/>
                <a:cs typeface="Arial"/>
                <a:sym typeface="Arial"/>
              </a:defRPr>
            </a:pPr>
            <a:r>
              <a:t>     address</a:t>
            </a:r>
          </a:p>
        </p:txBody>
      </p:sp>
      <p:sp>
        <p:nvSpPr>
          <p:cNvPr id="845" name="Rectangle 21"/>
          <p:cNvSpPr txBox="1"/>
          <p:nvPr/>
        </p:nvSpPr>
        <p:spPr>
          <a:xfrm>
            <a:off x="4276397" y="3317773"/>
            <a:ext cx="4426156" cy="16970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76381" marR="3257" indent="-363681" defTabSz="293216">
              <a:buSzPct val="100000"/>
              <a:buFont typeface="Arial"/>
              <a:buChar char="•"/>
              <a:defRPr sz="2800" spc="-3">
                <a:solidFill>
                  <a:srgbClr val="231F20"/>
                </a:solidFill>
                <a:latin typeface="Arial"/>
                <a:ea typeface="Arial"/>
                <a:cs typeface="Arial"/>
                <a:sym typeface="Arial"/>
              </a:defRPr>
            </a:pPr>
            <a:r>
              <a:t>Constructor Call</a:t>
            </a:r>
          </a:p>
          <a:p>
            <a:pPr marR="3257" indent="12700" defTabSz="293216">
              <a:defRPr sz="2800" spc="-3">
                <a:solidFill>
                  <a:srgbClr val="231F20"/>
                </a:solidFill>
                <a:latin typeface="Arial"/>
                <a:ea typeface="Arial"/>
                <a:cs typeface="Arial"/>
                <a:sym typeface="Arial"/>
              </a:defRPr>
            </a:pPr>
            <a:r>
              <a:t>     Copy all the non-static  </a:t>
            </a:r>
          </a:p>
          <a:p>
            <a:pPr marR="3257" indent="12700" defTabSz="293216">
              <a:defRPr sz="2800" spc="-3">
                <a:solidFill>
                  <a:srgbClr val="231F20"/>
                </a:solidFill>
                <a:latin typeface="Arial"/>
                <a:ea typeface="Arial"/>
                <a:cs typeface="Arial"/>
                <a:sym typeface="Arial"/>
              </a:defRPr>
            </a:pPr>
            <a:r>
              <a:t>     members of the class to   </a:t>
            </a:r>
          </a:p>
          <a:p>
            <a:pPr marR="3257" indent="12700" defTabSz="293216">
              <a:defRPr sz="2800" spc="-3">
                <a:solidFill>
                  <a:srgbClr val="231F20"/>
                </a:solidFill>
                <a:latin typeface="Arial"/>
                <a:ea typeface="Arial"/>
                <a:cs typeface="Arial"/>
                <a:sym typeface="Arial"/>
              </a:defRPr>
            </a:pPr>
            <a:r>
              <a:t>     the new object created</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841"/>
                                        </p:tgtEl>
                                        <p:attrNameLst>
                                          <p:attrName>style.visibility</p:attrName>
                                        </p:attrNameLst>
                                      </p:cBhvr>
                                      <p:to>
                                        <p:strVal val="visible"/>
                                      </p:to>
                                    </p:set>
                                    <p:animEffect transition="in" filter="fade">
                                      <p:cBhvr>
                                        <p:cTn id="7" dur="500"/>
                                        <p:tgtEl>
                                          <p:spTgt spid="84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844"/>
                                        </p:tgtEl>
                                        <p:attrNameLst>
                                          <p:attrName>style.visibility</p:attrName>
                                        </p:attrNameLst>
                                      </p:cBhvr>
                                      <p:to>
                                        <p:strVal val="visible"/>
                                      </p:to>
                                    </p:set>
                                    <p:animEffect transition="in" filter="fade">
                                      <p:cBhvr>
                                        <p:cTn id="12" dur="500"/>
                                        <p:tgtEl>
                                          <p:spTgt spid="84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845"/>
                                        </p:tgtEl>
                                        <p:attrNameLst>
                                          <p:attrName>style.visibility</p:attrName>
                                        </p:attrNameLst>
                                      </p:cBhvr>
                                      <p:to>
                                        <p:strVal val="visible"/>
                                      </p:to>
                                    </p:set>
                                    <p:animEffect transition="in" filter="fade">
                                      <p:cBhvr>
                                        <p:cTn id="17" dur="500"/>
                                        <p:tgtEl>
                                          <p:spTgt spid="8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1" grpId="1" animBg="1" advAuto="0"/>
      <p:bldP spid="844" grpId="2" animBg="1" advAuto="0"/>
      <p:bldP spid="845" grpId="3" animBg="1" advAuto="0"/>
    </p:bld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849" name="Group 1"/>
          <p:cNvGrpSpPr/>
          <p:nvPr/>
        </p:nvGrpSpPr>
        <p:grpSpPr>
          <a:xfrm>
            <a:off x="3619" y="381060"/>
            <a:ext cx="3078521" cy="530761"/>
            <a:chOff x="0" y="0"/>
            <a:chExt cx="3078519" cy="530760"/>
          </a:xfrm>
        </p:grpSpPr>
        <p:sp>
          <p:nvSpPr>
            <p:cNvPr id="847" name="object 4"/>
            <p:cNvSpPr/>
            <p:nvPr/>
          </p:nvSpPr>
          <p:spPr>
            <a:xfrm>
              <a:off x="0" y="4"/>
              <a:ext cx="2785462" cy="530757"/>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400">
                  <a:latin typeface="Arial"/>
                  <a:ea typeface="Arial"/>
                  <a:cs typeface="Arial"/>
                  <a:sym typeface="Arial"/>
                </a:defRPr>
              </a:pPr>
              <a:endParaRPr/>
            </a:p>
          </p:txBody>
        </p:sp>
        <p:sp>
          <p:nvSpPr>
            <p:cNvPr id="848" name="object 5"/>
            <p:cNvSpPr/>
            <p:nvPr/>
          </p:nvSpPr>
          <p:spPr>
            <a:xfrm>
              <a:off x="2571307" y="0"/>
              <a:ext cx="507213"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12700" cap="flat">
              <a:noFill/>
              <a:miter lim="400000"/>
            </a:ln>
            <a:effectLst/>
          </p:spPr>
          <p:txBody>
            <a:bodyPr wrap="square" lIns="29321" tIns="29321" rIns="29321" bIns="29321" numCol="1" anchor="t">
              <a:noAutofit/>
            </a:bodyPr>
            <a:lstStyle/>
            <a:p>
              <a:pPr defTabSz="293216">
                <a:defRPr sz="1400">
                  <a:latin typeface="Arial"/>
                  <a:ea typeface="Arial"/>
                  <a:cs typeface="Arial"/>
                  <a:sym typeface="Arial"/>
                </a:defRPr>
              </a:pPr>
              <a:endParaRPr/>
            </a:p>
          </p:txBody>
        </p:sp>
      </p:grpSp>
      <p:sp>
        <p:nvSpPr>
          <p:cNvPr id="850" name="object 22"/>
          <p:cNvSpPr txBox="1"/>
          <p:nvPr/>
        </p:nvSpPr>
        <p:spPr>
          <a:xfrm>
            <a:off x="437026" y="484560"/>
            <a:ext cx="3082334" cy="3210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200" spc="-6">
                <a:solidFill>
                  <a:srgbClr val="FFFFFF"/>
                </a:solidFill>
                <a:latin typeface="Arial"/>
                <a:ea typeface="Arial"/>
                <a:cs typeface="Arial"/>
                <a:sym typeface="Arial"/>
              </a:defRPr>
            </a:lvl1pPr>
          </a:lstStyle>
          <a:p>
            <a:r>
              <a:t>Present in same class</a:t>
            </a:r>
          </a:p>
        </p:txBody>
      </p:sp>
      <p:sp>
        <p:nvSpPr>
          <p:cNvPr id="851" name="Rectangle 5"/>
          <p:cNvSpPr txBox="1"/>
          <p:nvPr/>
        </p:nvSpPr>
        <p:spPr>
          <a:xfrm>
            <a:off x="398134" y="1076629"/>
            <a:ext cx="11415472" cy="14792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55600" marR="3257" indent="-342900" defTabSz="293216">
              <a:buSzPct val="100000"/>
              <a:buFont typeface="Arial"/>
              <a:buChar char="•"/>
              <a:defRPr sz="2400" spc="-3">
                <a:solidFill>
                  <a:srgbClr val="231F20"/>
                </a:solidFill>
                <a:latin typeface="Arial"/>
                <a:ea typeface="Arial"/>
                <a:cs typeface="Arial"/>
                <a:sym typeface="Arial"/>
              </a:defRPr>
            </a:pPr>
            <a:r>
              <a:t>Non-Static member present in a class can be accessed within a </a:t>
            </a:r>
            <a:r>
              <a:rPr>
                <a:solidFill>
                  <a:srgbClr val="0070C0"/>
                </a:solidFill>
              </a:rPr>
              <a:t>static method</a:t>
            </a:r>
            <a:r>
              <a:t> only by creating the object of the class.</a:t>
            </a:r>
          </a:p>
          <a:p>
            <a:pPr marL="355600" marR="3257" indent="-342900" defTabSz="293216">
              <a:buSzPct val="100000"/>
              <a:buFont typeface="Arial"/>
              <a:buChar char="•"/>
              <a:defRPr sz="2400" spc="-3">
                <a:solidFill>
                  <a:srgbClr val="231F20"/>
                </a:solidFill>
                <a:latin typeface="Arial"/>
                <a:ea typeface="Arial"/>
                <a:cs typeface="Arial"/>
                <a:sym typeface="Arial"/>
              </a:defRPr>
            </a:pPr>
            <a:r>
              <a:t>Non-Static member present in a class can be accessed within a </a:t>
            </a:r>
            <a:r>
              <a:rPr>
                <a:solidFill>
                  <a:srgbClr val="000000"/>
                </a:solidFill>
              </a:rPr>
              <a:t>non-static method </a:t>
            </a:r>
            <a:r>
              <a:t>directly by using membername.</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849"/>
                                        </p:tgtEl>
                                        <p:attrNameLst>
                                          <p:attrName>style.visibility</p:attrName>
                                        </p:attrNameLst>
                                      </p:cBhvr>
                                      <p:to>
                                        <p:strVal val="visible"/>
                                      </p:to>
                                    </p:set>
                                    <p:animEffect transition="in" filter="fade">
                                      <p:cBhvr>
                                        <p:cTn id="7" dur="500"/>
                                        <p:tgtEl>
                                          <p:spTgt spid="849"/>
                                        </p:tgtEl>
                                      </p:cBhvr>
                                    </p:animEffect>
                                  </p:childTnLst>
                                </p:cTn>
                              </p:par>
                            </p:childTnLst>
                          </p:cTn>
                        </p:par>
                        <p:par>
                          <p:cTn id="8" fill="hold">
                            <p:stCondLst>
                              <p:cond delay="500"/>
                            </p:stCondLst>
                            <p:childTnLst>
                              <p:par>
                                <p:cTn id="9" presetID="10" presetClass="entr" fill="hold" grpId="2" nodeType="afterEffect">
                                  <p:stCondLst>
                                    <p:cond delay="0"/>
                                  </p:stCondLst>
                                  <p:iterate>
                                    <p:tmAbs val="0"/>
                                  </p:iterate>
                                  <p:childTnLst>
                                    <p:set>
                                      <p:cBhvr>
                                        <p:cTn id="10" fill="hold"/>
                                        <p:tgtEl>
                                          <p:spTgt spid="850"/>
                                        </p:tgtEl>
                                        <p:attrNameLst>
                                          <p:attrName>style.visibility</p:attrName>
                                        </p:attrNameLst>
                                      </p:cBhvr>
                                      <p:to>
                                        <p:strVal val="visible"/>
                                      </p:to>
                                    </p:set>
                                    <p:animEffect transition="in" filter="fade">
                                      <p:cBhvr>
                                        <p:cTn id="11" dur="500"/>
                                        <p:tgtEl>
                                          <p:spTgt spid="85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fill="hold" grpId="3" nodeType="clickEffect">
                                  <p:stCondLst>
                                    <p:cond delay="0"/>
                                  </p:stCondLst>
                                  <p:iterate>
                                    <p:tmAbs val="0"/>
                                  </p:iterate>
                                  <p:childTnLst>
                                    <p:set>
                                      <p:cBhvr>
                                        <p:cTn id="15" fill="hold"/>
                                        <p:tgtEl>
                                          <p:spTgt spid="851"/>
                                        </p:tgtEl>
                                        <p:attrNameLst>
                                          <p:attrName>style.visibility</p:attrName>
                                        </p:attrNameLst>
                                      </p:cBhvr>
                                      <p:to>
                                        <p:strVal val="visible"/>
                                      </p:to>
                                    </p:set>
                                    <p:animEffect transition="in" filter="fade">
                                      <p:cBhvr>
                                        <p:cTn id="16" dur="500"/>
                                        <p:tgtEl>
                                          <p:spTgt spid="8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 grpId="1" animBg="1" advAuto="0"/>
      <p:bldP spid="850" grpId="2" animBg="1" advAuto="0"/>
      <p:bldP spid="851" grpId="3" animBg="1" advAuto="0"/>
    </p:bld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855" name="Group 22"/>
          <p:cNvGrpSpPr/>
          <p:nvPr/>
        </p:nvGrpSpPr>
        <p:grpSpPr>
          <a:xfrm>
            <a:off x="-592082" y="12935"/>
            <a:ext cx="4354983" cy="730646"/>
            <a:chOff x="0" y="0"/>
            <a:chExt cx="4354982" cy="730644"/>
          </a:xfrm>
        </p:grpSpPr>
        <p:sp>
          <p:nvSpPr>
            <p:cNvPr id="853" name="object 4"/>
            <p:cNvSpPr/>
            <p:nvPr/>
          </p:nvSpPr>
          <p:spPr>
            <a:xfrm>
              <a:off x="0" y="6"/>
              <a:ext cx="4075900" cy="730639"/>
            </a:xfrm>
            <a:prstGeom prst="rect">
              <a:avLst/>
            </a:pr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854" name="object 5"/>
            <p:cNvSpPr/>
            <p:nvPr/>
          </p:nvSpPr>
          <p:spPr>
            <a:xfrm>
              <a:off x="3787477" y="0"/>
              <a:ext cx="567506" cy="73063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856" name="object 9"/>
          <p:cNvSpPr txBox="1"/>
          <p:nvPr/>
        </p:nvSpPr>
        <p:spPr>
          <a:xfrm>
            <a:off x="430717" y="144309"/>
            <a:ext cx="3241209"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000">
                <a:solidFill>
                  <a:srgbClr val="FFFFFF"/>
                </a:solidFill>
                <a:latin typeface="Arial"/>
                <a:ea typeface="Arial"/>
                <a:cs typeface="Arial"/>
                <a:sym typeface="Arial"/>
              </a:defRPr>
            </a:lvl1pPr>
          </a:lstStyle>
          <a:p>
            <a:r>
              <a:t>ACCESSING MEMBERS</a:t>
            </a:r>
          </a:p>
        </p:txBody>
      </p:sp>
      <p:grpSp>
        <p:nvGrpSpPr>
          <p:cNvPr id="859" name="Group 31"/>
          <p:cNvGrpSpPr/>
          <p:nvPr/>
        </p:nvGrpSpPr>
        <p:grpSpPr>
          <a:xfrm>
            <a:off x="10355320" y="5908440"/>
            <a:ext cx="1810866" cy="603236"/>
            <a:chOff x="0" y="0"/>
            <a:chExt cx="1810864" cy="603234"/>
          </a:xfrm>
        </p:grpSpPr>
        <p:pic>
          <p:nvPicPr>
            <p:cNvPr id="857" name="Picture 33" descr="Picture 33"/>
            <p:cNvPicPr>
              <a:picLocks noChangeAspect="1"/>
            </p:cNvPicPr>
            <p:nvPr/>
          </p:nvPicPr>
          <p:blipFill>
            <a:blip r:embed="rId2">
              <a:extLst/>
            </a:blip>
            <a:stretch>
              <a:fillRect/>
            </a:stretch>
          </p:blipFill>
          <p:spPr>
            <a:xfrm>
              <a:off x="261807" y="0"/>
              <a:ext cx="1287250" cy="603235"/>
            </a:xfrm>
            <a:prstGeom prst="rect">
              <a:avLst/>
            </a:prstGeom>
            <a:ln w="12700" cap="flat">
              <a:noFill/>
              <a:miter lim="400000"/>
            </a:ln>
            <a:effectLst/>
          </p:spPr>
        </p:pic>
        <p:sp>
          <p:nvSpPr>
            <p:cNvPr id="858"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graphicFrame>
        <p:nvGraphicFramePr>
          <p:cNvPr id="860" name="Table 3"/>
          <p:cNvGraphicFramePr/>
          <p:nvPr/>
        </p:nvGraphicFramePr>
        <p:xfrm>
          <a:off x="937613" y="1003997"/>
          <a:ext cx="10319949" cy="4853181"/>
        </p:xfrm>
        <a:graphic>
          <a:graphicData uri="http://schemas.openxmlformats.org/drawingml/2006/table">
            <a:tbl>
              <a:tblPr firstRow="1" bandRow="1">
                <a:tableStyleId>{4C3C2611-4C71-4FC5-86AE-919BDF0F9419}</a:tableStyleId>
              </a:tblPr>
              <a:tblGrid>
                <a:gridCol w="3597030">
                  <a:extLst>
                    <a:ext uri="{9D8B030D-6E8A-4147-A177-3AD203B41FA5}">
                      <a16:colId xmlns:a16="http://schemas.microsoft.com/office/drawing/2014/main" val="20000"/>
                    </a:ext>
                  </a:extLst>
                </a:gridCol>
                <a:gridCol w="3359871">
                  <a:extLst>
                    <a:ext uri="{9D8B030D-6E8A-4147-A177-3AD203B41FA5}">
                      <a16:colId xmlns:a16="http://schemas.microsoft.com/office/drawing/2014/main" val="20001"/>
                    </a:ext>
                  </a:extLst>
                </a:gridCol>
                <a:gridCol w="3359871">
                  <a:extLst>
                    <a:ext uri="{9D8B030D-6E8A-4147-A177-3AD203B41FA5}">
                      <a16:colId xmlns:a16="http://schemas.microsoft.com/office/drawing/2014/main" val="20002"/>
                    </a:ext>
                  </a:extLst>
                </a:gridCol>
              </a:tblGrid>
              <a:tr h="1687319">
                <a:tc>
                  <a:txBody>
                    <a:bodyPr/>
                    <a:lstStyle/>
                    <a:p>
                      <a:pPr algn="l" defTabSz="914364">
                        <a:defRPr sz="2400">
                          <a:solidFill>
                            <a:srgbClr val="FFFFFF"/>
                          </a:solidFill>
                          <a:latin typeface="Arial"/>
                          <a:ea typeface="Arial"/>
                          <a:cs typeface="Arial"/>
                          <a:sym typeface="Arial"/>
                        </a:defRPr>
                      </a:pPr>
                      <a:r>
                        <a:t>ACCESS MODIFIER</a:t>
                      </a:r>
                    </a:p>
                    <a:p>
                      <a:pPr algn="l" defTabSz="914364">
                        <a:defRPr sz="1600">
                          <a:solidFill>
                            <a:srgbClr val="FFFFFF"/>
                          </a:solidFill>
                          <a:latin typeface="Arial"/>
                          <a:ea typeface="Arial"/>
                          <a:cs typeface="Arial"/>
                          <a:sym typeface="Arial"/>
                        </a:defRPr>
                      </a:pPr>
                      <a:endParaRPr/>
                    </a:p>
                    <a:p>
                      <a:pPr algn="l" defTabSz="914364">
                        <a:defRPr sz="1600">
                          <a:solidFill>
                            <a:srgbClr val="FFFFFF"/>
                          </a:solidFill>
                          <a:latin typeface="Arial"/>
                          <a:ea typeface="Arial"/>
                          <a:cs typeface="Arial"/>
                          <a:sym typeface="Arial"/>
                        </a:defRPr>
                      </a:pPr>
                      <a:r>
                        <a:t>                      </a:t>
                      </a:r>
                    </a:p>
                    <a:p>
                      <a:pPr algn="l" defTabSz="914364">
                        <a:defRPr sz="1600">
                          <a:solidFill>
                            <a:srgbClr val="FFFFFF"/>
                          </a:solidFill>
                          <a:latin typeface="Arial"/>
                          <a:ea typeface="Arial"/>
                          <a:cs typeface="Arial"/>
                          <a:sym typeface="Arial"/>
                        </a:defRPr>
                      </a:pPr>
                      <a:r>
                        <a:t>                                </a:t>
                      </a:r>
                      <a:r>
                        <a:rPr sz="2400"/>
                        <a:t>LOCATION</a:t>
                      </a:r>
                    </a:p>
                  </a:txBody>
                  <a:tcPr marL="45720" marR="45720" horzOverflow="overflow">
                    <a:lnL w="3175">
                      <a:solidFill>
                        <a:srgbClr val="FFFFFF"/>
                      </a:solidFill>
                    </a:lnL>
                    <a:lnR w="3175">
                      <a:solidFill>
                        <a:srgbClr val="FFFFFF"/>
                      </a:solidFill>
                    </a:lnR>
                    <a:lnT w="3175">
                      <a:solidFill>
                        <a:srgbClr val="FFFFFF"/>
                      </a:solidFill>
                    </a:lnT>
                    <a:lnB w="12700">
                      <a:solidFill>
                        <a:srgbClr val="FFFFFF"/>
                      </a:solidFill>
                    </a:lnB>
                    <a:solidFill>
                      <a:schemeClr val="accent1"/>
                    </a:solidFill>
                  </a:tcPr>
                </a:tc>
                <a:tc>
                  <a:txBody>
                    <a:bodyPr/>
                    <a:lstStyle/>
                    <a:p>
                      <a:pPr algn="l" defTabSz="914364">
                        <a:defRPr sz="1800" b="0"/>
                      </a:pPr>
                      <a:r>
                        <a:rPr sz="4200" b="1">
                          <a:solidFill>
                            <a:srgbClr val="FFFFFF"/>
                          </a:solidFill>
                          <a:latin typeface="Arial"/>
                          <a:ea typeface="Arial"/>
                          <a:cs typeface="Arial"/>
                          <a:sym typeface="Arial"/>
                        </a:rPr>
                        <a:t>   STATIC</a:t>
                      </a:r>
                    </a:p>
                  </a:txBody>
                  <a:tcPr marL="45720" marR="45720" horzOverflow="overflow">
                    <a:lnL w="3175">
                      <a:solidFill>
                        <a:srgbClr val="FFFFFF"/>
                      </a:solidFill>
                    </a:lnL>
                    <a:lnR w="3175">
                      <a:solidFill>
                        <a:srgbClr val="FFFFFF"/>
                      </a:solidFill>
                    </a:lnR>
                    <a:lnT w="3175">
                      <a:solidFill>
                        <a:srgbClr val="FFFFFF"/>
                      </a:solidFill>
                    </a:lnT>
                    <a:lnB w="12700">
                      <a:solidFill>
                        <a:srgbClr val="FFFFFF"/>
                      </a:solidFill>
                    </a:lnB>
                    <a:solidFill>
                      <a:schemeClr val="accent1"/>
                    </a:solidFill>
                  </a:tcPr>
                </a:tc>
                <a:tc>
                  <a:txBody>
                    <a:bodyPr/>
                    <a:lstStyle/>
                    <a:p>
                      <a:pPr algn="l" defTabSz="914364">
                        <a:defRPr sz="4200">
                          <a:solidFill>
                            <a:srgbClr val="FFFFFF"/>
                          </a:solidFill>
                          <a:latin typeface="Arial"/>
                          <a:ea typeface="Arial"/>
                          <a:cs typeface="Arial"/>
                          <a:sym typeface="Arial"/>
                        </a:defRPr>
                      </a:pPr>
                      <a:r>
                        <a:t>NON-STATIC</a:t>
                      </a:r>
                      <a:r>
                        <a:rPr sz="1600"/>
                        <a:t> </a:t>
                      </a:r>
                    </a:p>
                  </a:txBody>
                  <a:tcPr marL="45720" marR="45720" horzOverflow="overflow">
                    <a:lnL w="3175">
                      <a:solidFill>
                        <a:srgbClr val="FFFFFF"/>
                      </a:solidFill>
                    </a:lnL>
                    <a:lnR w="3175">
                      <a:solidFill>
                        <a:srgbClr val="FFFFFF"/>
                      </a:solidFill>
                    </a:lnR>
                    <a:lnT w="3175">
                      <a:solidFill>
                        <a:srgbClr val="FFFFFF"/>
                      </a:solidFill>
                    </a:lnT>
                    <a:lnB w="12700">
                      <a:solidFill>
                        <a:srgbClr val="FFFFFF"/>
                      </a:solidFill>
                    </a:lnB>
                    <a:solidFill>
                      <a:schemeClr val="accent1"/>
                    </a:solidFill>
                  </a:tcPr>
                </a:tc>
                <a:extLst>
                  <a:ext uri="{0D108BD9-81ED-4DB2-BD59-A6C34878D82A}">
                    <a16:rowId xmlns:a16="http://schemas.microsoft.com/office/drawing/2014/main" val="10000"/>
                  </a:ext>
                </a:extLst>
              </a:tr>
              <a:tr h="1662259">
                <a:tc>
                  <a:txBody>
                    <a:bodyPr/>
                    <a:lstStyle/>
                    <a:p>
                      <a:pPr algn="l" defTabSz="914364">
                        <a:defRPr sz="1800"/>
                      </a:pPr>
                      <a:r>
                        <a:rPr sz="4200">
                          <a:latin typeface="Arial"/>
                          <a:ea typeface="Arial"/>
                          <a:cs typeface="Arial"/>
                          <a:sym typeface="Arial"/>
                        </a:rPr>
                        <a:t>SAME CLASS</a:t>
                      </a:r>
                    </a:p>
                  </a:txBody>
                  <a:tcPr marL="45720" marR="45720" horzOverflow="overflow">
                    <a:lnL w="3175">
                      <a:solidFill>
                        <a:srgbClr val="FFFFFF"/>
                      </a:solidFill>
                    </a:lnL>
                    <a:lnR w="3175">
                      <a:solidFill>
                        <a:srgbClr val="FFFFFF"/>
                      </a:solidFill>
                    </a:lnR>
                    <a:lnT w="12700">
                      <a:solidFill>
                        <a:srgbClr val="FFFFFF"/>
                      </a:solidFill>
                    </a:lnT>
                    <a:lnB w="3175">
                      <a:solidFill>
                        <a:srgbClr val="FFFFFF"/>
                      </a:solidFill>
                    </a:lnB>
                    <a:solidFill>
                      <a:srgbClr val="CDD4EA"/>
                    </a:solidFill>
                  </a:tcPr>
                </a:tc>
                <a:tc>
                  <a:txBody>
                    <a:bodyPr/>
                    <a:lstStyle/>
                    <a:p>
                      <a:pPr algn="l" defTabSz="914364">
                        <a:defRPr sz="1800"/>
                      </a:pPr>
                      <a:r>
                        <a:rPr sz="1600">
                          <a:latin typeface="Arial"/>
                          <a:ea typeface="Arial"/>
                          <a:cs typeface="Arial"/>
                          <a:sym typeface="Arial"/>
                        </a:rPr>
                        <a:t>Just by using the member name</a:t>
                      </a:r>
                    </a:p>
                  </a:txBody>
                  <a:tcPr marL="45720" marR="45720" horzOverflow="overflow">
                    <a:lnL w="3175">
                      <a:solidFill>
                        <a:srgbClr val="FFFFFF"/>
                      </a:solidFill>
                    </a:lnL>
                    <a:lnR w="3175">
                      <a:solidFill>
                        <a:srgbClr val="FFFFFF"/>
                      </a:solidFill>
                    </a:lnR>
                    <a:lnT w="12700">
                      <a:solidFill>
                        <a:srgbClr val="FFFFFF"/>
                      </a:solidFill>
                    </a:lnT>
                    <a:lnB w="3175">
                      <a:solidFill>
                        <a:srgbClr val="FFFFFF"/>
                      </a:solidFill>
                    </a:lnB>
                    <a:solidFill>
                      <a:srgbClr val="CDD4EA"/>
                    </a:solidFill>
                  </a:tcPr>
                </a:tc>
                <a:tc>
                  <a:txBody>
                    <a:bodyPr/>
                    <a:lstStyle/>
                    <a:p>
                      <a:pPr algn="l" defTabSz="914364">
                        <a:defRPr sz="1600">
                          <a:latin typeface="Arial"/>
                          <a:ea typeface="Arial"/>
                          <a:cs typeface="Arial"/>
                          <a:sym typeface="Arial"/>
                        </a:defRPr>
                      </a:pPr>
                      <a:r>
                        <a:t>Static method : only by creating</a:t>
                      </a:r>
                    </a:p>
                    <a:p>
                      <a:pPr algn="l" defTabSz="914364">
                        <a:defRPr sz="1600">
                          <a:latin typeface="Arial"/>
                          <a:ea typeface="Arial"/>
                          <a:cs typeface="Arial"/>
                          <a:sym typeface="Arial"/>
                        </a:defRPr>
                      </a:pPr>
                      <a:r>
                        <a:t>the object of the class.</a:t>
                      </a:r>
                    </a:p>
                    <a:p>
                      <a:pPr algn="l" defTabSz="914364">
                        <a:defRPr sz="1600">
                          <a:latin typeface="Arial"/>
                          <a:ea typeface="Arial"/>
                          <a:cs typeface="Arial"/>
                          <a:sym typeface="Arial"/>
                        </a:defRPr>
                      </a:pPr>
                      <a:endParaRPr/>
                    </a:p>
                    <a:p>
                      <a:pPr algn="l" defTabSz="914364">
                        <a:defRPr sz="1600">
                          <a:latin typeface="Arial"/>
                          <a:ea typeface="Arial"/>
                          <a:cs typeface="Arial"/>
                          <a:sym typeface="Arial"/>
                        </a:defRPr>
                      </a:pPr>
                      <a:r>
                        <a:t>Non-Static method : Just by using the member name.</a:t>
                      </a:r>
                    </a:p>
                  </a:txBody>
                  <a:tcPr marL="45720" marR="45720" horzOverflow="overflow">
                    <a:lnL w="3175">
                      <a:solidFill>
                        <a:srgbClr val="FFFFFF"/>
                      </a:solidFill>
                    </a:lnL>
                    <a:lnR w="3175">
                      <a:solidFill>
                        <a:srgbClr val="FFFFFF"/>
                      </a:solidFill>
                    </a:lnR>
                    <a:lnT w="12700">
                      <a:solidFill>
                        <a:srgbClr val="FFFFFF"/>
                      </a:solidFill>
                    </a:lnT>
                    <a:lnB w="3175">
                      <a:solidFill>
                        <a:srgbClr val="FFFFFF"/>
                      </a:solidFill>
                    </a:lnB>
                    <a:solidFill>
                      <a:srgbClr val="CDD4EA"/>
                    </a:solidFill>
                  </a:tcPr>
                </a:tc>
                <a:extLst>
                  <a:ext uri="{0D108BD9-81ED-4DB2-BD59-A6C34878D82A}">
                    <a16:rowId xmlns:a16="http://schemas.microsoft.com/office/drawing/2014/main" val="10001"/>
                  </a:ext>
                </a:extLst>
              </a:tr>
              <a:tr h="1500424">
                <a:tc>
                  <a:txBody>
                    <a:bodyPr/>
                    <a:lstStyle/>
                    <a:p>
                      <a:pPr algn="l" defTabSz="914364">
                        <a:defRPr sz="1800"/>
                      </a:pPr>
                      <a:r>
                        <a:rPr sz="4200">
                          <a:latin typeface="Arial"/>
                          <a:ea typeface="Arial"/>
                          <a:cs typeface="Arial"/>
                          <a:sym typeface="Arial"/>
                        </a:rPr>
                        <a:t>DIFFERENT CLASS</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rgbClr val="E8EBF5"/>
                    </a:solidFill>
                  </a:tcPr>
                </a:tc>
                <a:tc>
                  <a:txBody>
                    <a:bodyPr/>
                    <a:lstStyle/>
                    <a:p>
                      <a:pPr algn="l" defTabSz="914364">
                        <a:defRPr sz="1600">
                          <a:latin typeface="Arial"/>
                          <a:ea typeface="Arial"/>
                          <a:cs typeface="Arial"/>
                          <a:sym typeface="Arial"/>
                        </a:defRPr>
                      </a:pPr>
                      <a:r>
                        <a:t>Using classname with the member name.</a:t>
                      </a:r>
                    </a:p>
                    <a:p>
                      <a:pPr algn="l" defTabSz="914364">
                        <a:defRPr sz="1600">
                          <a:latin typeface="Arial"/>
                          <a:ea typeface="Arial"/>
                          <a:cs typeface="Arial"/>
                          <a:sym typeface="Arial"/>
                        </a:defRPr>
                      </a:pPr>
                      <a:endParaRPr/>
                    </a:p>
                    <a:p>
                      <a:pPr algn="l" defTabSz="914364">
                        <a:defRPr sz="1600">
                          <a:latin typeface="Arial"/>
                          <a:ea typeface="Arial"/>
                          <a:cs typeface="Arial"/>
                          <a:sym typeface="Arial"/>
                        </a:defRPr>
                      </a:pPr>
                      <a:r>
                        <a:t>ClassName.membername</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rgbClr val="E8EBF5"/>
                    </a:solidFill>
                  </a:tcPr>
                </a:tc>
                <a:tc>
                  <a:txBody>
                    <a:bodyPr/>
                    <a:lstStyle/>
                    <a:p>
                      <a:pPr algn="l" defTabSz="914364">
                        <a:defRPr sz="1800"/>
                      </a:pPr>
                      <a:r>
                        <a:rPr sz="1600">
                          <a:latin typeface="Arial"/>
                          <a:ea typeface="Arial"/>
                          <a:cs typeface="Arial"/>
                          <a:sym typeface="Arial"/>
                        </a:rPr>
                        <a:t>only by creating
the object of the class</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rgbClr val="E8EBF5"/>
                    </a:solidFill>
                  </a:tcPr>
                </a:tc>
                <a:extLst>
                  <a:ext uri="{0D108BD9-81ED-4DB2-BD59-A6C34878D82A}">
                    <a16:rowId xmlns:a16="http://schemas.microsoft.com/office/drawing/2014/main" val="10002"/>
                  </a:ext>
                </a:extLst>
              </a:tr>
            </a:tbl>
          </a:graphicData>
        </a:graphic>
      </p:graphicFrame>
      <p:sp>
        <p:nvSpPr>
          <p:cNvPr id="861" name="Straight Connector 7"/>
          <p:cNvSpPr/>
          <p:nvPr/>
        </p:nvSpPr>
        <p:spPr>
          <a:xfrm flipH="1">
            <a:off x="451075" y="1299556"/>
            <a:ext cx="4032157" cy="1488034"/>
          </a:xfrm>
          <a:prstGeom prst="line">
            <a:avLst/>
          </a:prstGeom>
          <a:ln w="3175">
            <a:solidFill>
              <a:srgbClr val="FFFFFF"/>
            </a:solidFill>
            <a:miter/>
          </a:ln>
          <a:effectLst>
            <a:outerShdw blurRad="25400" dist="12700" dir="5400000" rotWithShape="0">
              <a:srgbClr val="000000">
                <a:alpha val="40000"/>
              </a:srgbClr>
            </a:outerShdw>
          </a:effectLst>
        </p:spPr>
        <p:txBody>
          <a:bodyPr lIns="29321" tIns="29321" rIns="29321" bIns="29321"/>
          <a:lstStyle/>
          <a:p>
            <a:pPr defTabSz="293216">
              <a:defRPr sz="1100">
                <a:latin typeface="Arial"/>
                <a:ea typeface="Arial"/>
                <a:cs typeface="Arial"/>
                <a:sym typeface="Arial"/>
              </a:defRPr>
            </a:pPr>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860"/>
                                        </p:tgtEl>
                                        <p:attrNameLst>
                                          <p:attrName>style.visibility</p:attrName>
                                        </p:attrNameLst>
                                      </p:cBhvr>
                                      <p:to>
                                        <p:strVal val="visible"/>
                                      </p:to>
                                    </p:set>
                                    <p:animEffect transition="in" filter="fade">
                                      <p:cBhvr>
                                        <p:cTn id="7" dur="500"/>
                                        <p:tgtEl>
                                          <p:spTgt spid="8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 grpId="1" animBg="1" advAuto="0"/>
    </p:bld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865" name="Group 22"/>
          <p:cNvGrpSpPr/>
          <p:nvPr/>
        </p:nvGrpSpPr>
        <p:grpSpPr>
          <a:xfrm>
            <a:off x="3619" y="350230"/>
            <a:ext cx="3163580" cy="530761"/>
            <a:chOff x="0" y="0"/>
            <a:chExt cx="3163578" cy="530760"/>
          </a:xfrm>
        </p:grpSpPr>
        <p:sp>
          <p:nvSpPr>
            <p:cNvPr id="863" name="object 4"/>
            <p:cNvSpPr/>
            <p:nvPr/>
          </p:nvSpPr>
          <p:spPr>
            <a:xfrm>
              <a:off x="0" y="4"/>
              <a:ext cx="2960846" cy="530757"/>
            </a:xfrm>
            <a:prstGeom prst="rect">
              <a:avLst/>
            </a:pr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864" name="object 5"/>
            <p:cNvSpPr/>
            <p:nvPr/>
          </p:nvSpPr>
          <p:spPr>
            <a:xfrm>
              <a:off x="2751327" y="0"/>
              <a:ext cx="412252"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866" name="object 9"/>
          <p:cNvSpPr txBox="1"/>
          <p:nvPr/>
        </p:nvSpPr>
        <p:spPr>
          <a:xfrm>
            <a:off x="430717" y="481603"/>
            <a:ext cx="2296861" cy="2837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000">
                <a:solidFill>
                  <a:srgbClr val="FFFFFF"/>
                </a:solidFill>
                <a:latin typeface="Arial"/>
                <a:ea typeface="Arial"/>
                <a:cs typeface="Arial"/>
                <a:sym typeface="Arial"/>
              </a:defRPr>
            </a:lvl1pPr>
          </a:lstStyle>
          <a:p>
            <a:r>
              <a:t>Static Members</a:t>
            </a:r>
          </a:p>
        </p:txBody>
      </p:sp>
      <p:grpSp>
        <p:nvGrpSpPr>
          <p:cNvPr id="869" name="Group 31"/>
          <p:cNvGrpSpPr/>
          <p:nvPr/>
        </p:nvGrpSpPr>
        <p:grpSpPr>
          <a:xfrm>
            <a:off x="10355320" y="5908440"/>
            <a:ext cx="1810866" cy="603236"/>
            <a:chOff x="0" y="0"/>
            <a:chExt cx="1810864" cy="603234"/>
          </a:xfrm>
        </p:grpSpPr>
        <p:pic>
          <p:nvPicPr>
            <p:cNvPr id="867" name="Picture 33" descr="Picture 33"/>
            <p:cNvPicPr>
              <a:picLocks noChangeAspect="1"/>
            </p:cNvPicPr>
            <p:nvPr/>
          </p:nvPicPr>
          <p:blipFill>
            <a:blip r:embed="rId2">
              <a:extLst/>
            </a:blip>
            <a:stretch>
              <a:fillRect/>
            </a:stretch>
          </p:blipFill>
          <p:spPr>
            <a:xfrm>
              <a:off x="261807" y="0"/>
              <a:ext cx="1287250" cy="603235"/>
            </a:xfrm>
            <a:prstGeom prst="rect">
              <a:avLst/>
            </a:prstGeom>
            <a:ln w="12700" cap="flat">
              <a:noFill/>
              <a:miter lim="400000"/>
            </a:ln>
            <a:effectLst/>
          </p:spPr>
        </p:pic>
        <p:sp>
          <p:nvSpPr>
            <p:cNvPr id="868"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870" name="Rectangle 1"/>
          <p:cNvSpPr txBox="1"/>
          <p:nvPr/>
        </p:nvSpPr>
        <p:spPr>
          <a:xfrm>
            <a:off x="476363" y="1004469"/>
            <a:ext cx="11415473" cy="25505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55600" marR="3257" indent="-342900" defTabSz="293216">
              <a:lnSpc>
                <a:spcPct val="150000"/>
              </a:lnSpc>
              <a:buSzPct val="100000"/>
              <a:buFont typeface="Arial"/>
              <a:buChar char="•"/>
              <a:defRPr sz="2400" spc="-3">
                <a:solidFill>
                  <a:srgbClr val="231F20"/>
                </a:solidFill>
                <a:latin typeface="Arial"/>
                <a:ea typeface="Arial"/>
                <a:cs typeface="Arial"/>
                <a:sym typeface="Arial"/>
              </a:defRPr>
            </a:pPr>
            <a:r>
              <a:t>Static members will have only one copy in the memory.</a:t>
            </a:r>
          </a:p>
          <a:p>
            <a:pPr marL="355600" marR="3257" indent="-342900" defTabSz="293216">
              <a:lnSpc>
                <a:spcPct val="150000"/>
              </a:lnSpc>
              <a:buSzPct val="100000"/>
              <a:buFont typeface="Arial"/>
              <a:buChar char="•"/>
              <a:defRPr sz="2400" spc="-3">
                <a:solidFill>
                  <a:srgbClr val="231F20"/>
                </a:solidFill>
                <a:latin typeface="Arial"/>
                <a:ea typeface="Arial"/>
                <a:cs typeface="Arial"/>
                <a:sym typeface="Arial"/>
              </a:defRPr>
            </a:pPr>
            <a:r>
              <a:t>If the value of a data member in a class is not changing from object other object</a:t>
            </a:r>
          </a:p>
          <a:p>
            <a:pPr marR="3257" indent="12700" defTabSz="293216">
              <a:lnSpc>
                <a:spcPct val="150000"/>
              </a:lnSpc>
              <a:defRPr sz="2400" spc="-3">
                <a:solidFill>
                  <a:srgbClr val="231F20"/>
                </a:solidFill>
                <a:latin typeface="Arial"/>
                <a:ea typeface="Arial"/>
                <a:cs typeface="Arial"/>
                <a:sym typeface="Arial"/>
              </a:defRPr>
            </a:pPr>
            <a:r>
              <a:t>     then those data members should be declared as </a:t>
            </a:r>
            <a:r>
              <a:rPr>
                <a:solidFill>
                  <a:srgbClr val="0070C0"/>
                </a:solidFill>
              </a:rPr>
              <a:t>static</a:t>
            </a:r>
            <a:r>
              <a:t>.</a:t>
            </a:r>
          </a:p>
          <a:p>
            <a:pPr marL="355600" marR="3257" indent="-342900" defTabSz="293216">
              <a:lnSpc>
                <a:spcPct val="150000"/>
              </a:lnSpc>
              <a:buSzPct val="100000"/>
              <a:buFont typeface="Arial"/>
              <a:buChar char="•"/>
              <a:defRPr sz="2400" spc="-3">
                <a:solidFill>
                  <a:srgbClr val="231F20"/>
                </a:solidFill>
                <a:latin typeface="Arial"/>
                <a:ea typeface="Arial"/>
                <a:cs typeface="Arial"/>
                <a:sym typeface="Arial"/>
              </a:defRPr>
            </a:pPr>
            <a:r>
              <a:t>If a function member / method in a class is using only static members of the class</a:t>
            </a:r>
          </a:p>
          <a:p>
            <a:pPr marR="3257" indent="12700" defTabSz="293216">
              <a:lnSpc>
                <a:spcPct val="150000"/>
              </a:lnSpc>
              <a:defRPr sz="2400" spc="-3">
                <a:solidFill>
                  <a:srgbClr val="231F20"/>
                </a:solidFill>
                <a:latin typeface="Arial"/>
                <a:ea typeface="Arial"/>
                <a:cs typeface="Arial"/>
                <a:sym typeface="Arial"/>
              </a:defRPr>
            </a:pPr>
            <a:r>
              <a:t>     then those function member / method should be declared as </a:t>
            </a:r>
            <a:r>
              <a:rPr>
                <a:solidFill>
                  <a:srgbClr val="0070C0"/>
                </a:solidFill>
              </a:rPr>
              <a:t>static</a:t>
            </a:r>
            <a:r>
              <a:t>.</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870">
                                            <p:bg/>
                                          </p:spTgt>
                                        </p:tgtEl>
                                        <p:attrNameLst>
                                          <p:attrName>style.visibility</p:attrName>
                                        </p:attrNameLst>
                                      </p:cBhvr>
                                      <p:to>
                                        <p:strVal val="visible"/>
                                      </p:to>
                                    </p:set>
                                    <p:animEffect transition="in" filter="fade">
                                      <p:cBhvr>
                                        <p:cTn id="7" dur="500"/>
                                        <p:tgtEl>
                                          <p:spTgt spid="870">
                                            <p:bg/>
                                          </p:spTgt>
                                        </p:tgtEl>
                                      </p:cBhvr>
                                    </p:animEffect>
                                  </p:childTnLst>
                                </p:cTn>
                              </p:par>
                              <p:par>
                                <p:cTn id="8" presetID="10" presetClass="entr" presetSubtype="0" fill="hold" grpId="1" nodeType="withEffect">
                                  <p:stCondLst>
                                    <p:cond delay="0"/>
                                  </p:stCondLst>
                                  <p:iterate>
                                    <p:tmAbs val="0"/>
                                  </p:iterate>
                                  <p:childTnLst>
                                    <p:set>
                                      <p:cBhvr>
                                        <p:cTn id="9" fill="hold"/>
                                        <p:tgtEl>
                                          <p:spTgt spid="870">
                                            <p:txEl>
                                              <p:pRg st="0" end="0"/>
                                            </p:txEl>
                                          </p:spTgt>
                                        </p:tgtEl>
                                        <p:attrNameLst>
                                          <p:attrName>style.visibility</p:attrName>
                                        </p:attrNameLst>
                                      </p:cBhvr>
                                      <p:to>
                                        <p:strVal val="visible"/>
                                      </p:to>
                                    </p:set>
                                    <p:animEffect transition="in" filter="fade">
                                      <p:cBhvr>
                                        <p:cTn id="10" dur="500"/>
                                        <p:tgtEl>
                                          <p:spTgt spid="870">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grpId="1" nodeType="clickEffect">
                                  <p:stCondLst>
                                    <p:cond delay="0"/>
                                  </p:stCondLst>
                                  <p:iterate>
                                    <p:tmAbs val="0"/>
                                  </p:iterate>
                                  <p:childTnLst>
                                    <p:set>
                                      <p:cBhvr>
                                        <p:cTn id="14" fill="hold"/>
                                        <p:tgtEl>
                                          <p:spTgt spid="870">
                                            <p:txEl>
                                              <p:pRg st="1" end="1"/>
                                            </p:txEl>
                                          </p:spTgt>
                                        </p:tgtEl>
                                        <p:attrNameLst>
                                          <p:attrName>style.visibility</p:attrName>
                                        </p:attrNameLst>
                                      </p:cBhvr>
                                      <p:to>
                                        <p:strVal val="visible"/>
                                      </p:to>
                                    </p:set>
                                    <p:animEffect transition="in" filter="fade">
                                      <p:cBhvr>
                                        <p:cTn id="15" dur="500"/>
                                        <p:tgtEl>
                                          <p:spTgt spid="870">
                                            <p:txEl>
                                              <p:pRg st="1" end="1"/>
                                            </p:txEl>
                                          </p:spTgt>
                                        </p:tgtEl>
                                      </p:cBhvr>
                                    </p:animEffect>
                                  </p:childTnLst>
                                </p:cTn>
                              </p:par>
                            </p:childTnLst>
                          </p:cTn>
                        </p:par>
                        <p:par>
                          <p:cTn id="16" fill="hold">
                            <p:stCondLst>
                              <p:cond delay="500"/>
                            </p:stCondLst>
                            <p:childTnLst>
                              <p:par>
                                <p:cTn id="17" presetID="10" presetClass="entr" fill="hold" grpId="1" nodeType="afterEffect">
                                  <p:stCondLst>
                                    <p:cond delay="0"/>
                                  </p:stCondLst>
                                  <p:iterate>
                                    <p:tmAbs val="0"/>
                                  </p:iterate>
                                  <p:childTnLst>
                                    <p:set>
                                      <p:cBhvr>
                                        <p:cTn id="18" fill="hold"/>
                                        <p:tgtEl>
                                          <p:spTgt spid="870">
                                            <p:txEl>
                                              <p:pRg st="2" end="2"/>
                                            </p:txEl>
                                          </p:spTgt>
                                        </p:tgtEl>
                                        <p:attrNameLst>
                                          <p:attrName>style.visibility</p:attrName>
                                        </p:attrNameLst>
                                      </p:cBhvr>
                                      <p:to>
                                        <p:strVal val="visible"/>
                                      </p:to>
                                    </p:set>
                                    <p:animEffect transition="in" filter="fade">
                                      <p:cBhvr>
                                        <p:cTn id="19" dur="500"/>
                                        <p:tgtEl>
                                          <p:spTgt spid="870">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fill="hold" grpId="1" nodeType="clickEffect">
                                  <p:stCondLst>
                                    <p:cond delay="0"/>
                                  </p:stCondLst>
                                  <p:iterate>
                                    <p:tmAbs val="0"/>
                                  </p:iterate>
                                  <p:childTnLst>
                                    <p:set>
                                      <p:cBhvr>
                                        <p:cTn id="23" fill="hold"/>
                                        <p:tgtEl>
                                          <p:spTgt spid="870">
                                            <p:txEl>
                                              <p:pRg st="3" end="3"/>
                                            </p:txEl>
                                          </p:spTgt>
                                        </p:tgtEl>
                                        <p:attrNameLst>
                                          <p:attrName>style.visibility</p:attrName>
                                        </p:attrNameLst>
                                      </p:cBhvr>
                                      <p:to>
                                        <p:strVal val="visible"/>
                                      </p:to>
                                    </p:set>
                                    <p:animEffect transition="in" filter="fade">
                                      <p:cBhvr>
                                        <p:cTn id="24" dur="500"/>
                                        <p:tgtEl>
                                          <p:spTgt spid="870">
                                            <p:txEl>
                                              <p:pRg st="3" end="3"/>
                                            </p:txEl>
                                          </p:spTgt>
                                        </p:tgtEl>
                                      </p:cBhvr>
                                    </p:animEffect>
                                  </p:childTnLst>
                                </p:cTn>
                              </p:par>
                            </p:childTnLst>
                          </p:cTn>
                        </p:par>
                        <p:par>
                          <p:cTn id="25" fill="hold">
                            <p:stCondLst>
                              <p:cond delay="500"/>
                            </p:stCondLst>
                            <p:childTnLst>
                              <p:par>
                                <p:cTn id="26" presetID="10" presetClass="entr" fill="hold" grpId="1" nodeType="afterEffect">
                                  <p:stCondLst>
                                    <p:cond delay="0"/>
                                  </p:stCondLst>
                                  <p:iterate>
                                    <p:tmAbs val="0"/>
                                  </p:iterate>
                                  <p:childTnLst>
                                    <p:set>
                                      <p:cBhvr>
                                        <p:cTn id="27" fill="hold"/>
                                        <p:tgtEl>
                                          <p:spTgt spid="870">
                                            <p:txEl>
                                              <p:pRg st="4" end="4"/>
                                            </p:txEl>
                                          </p:spTgt>
                                        </p:tgtEl>
                                        <p:attrNameLst>
                                          <p:attrName>style.visibility</p:attrName>
                                        </p:attrNameLst>
                                      </p:cBhvr>
                                      <p:to>
                                        <p:strVal val="visible"/>
                                      </p:to>
                                    </p:set>
                                    <p:animEffect transition="in" filter="fade">
                                      <p:cBhvr>
                                        <p:cTn id="28" dur="500"/>
                                        <p:tgtEl>
                                          <p:spTgt spid="87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 grpId="1" build="p" bldLvl="5" animBg="1" advAuto="0"/>
    </p:bld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874" name="Group 31"/>
          <p:cNvGrpSpPr/>
          <p:nvPr/>
        </p:nvGrpSpPr>
        <p:grpSpPr>
          <a:xfrm>
            <a:off x="10355320" y="5908440"/>
            <a:ext cx="1810866" cy="603236"/>
            <a:chOff x="0" y="0"/>
            <a:chExt cx="1810865" cy="603234"/>
          </a:xfrm>
        </p:grpSpPr>
        <p:pic>
          <p:nvPicPr>
            <p:cNvPr id="872" name="Picture 33" descr="Picture 33"/>
            <p:cNvPicPr>
              <a:picLocks noChangeAspect="1"/>
            </p:cNvPicPr>
            <p:nvPr/>
          </p:nvPicPr>
          <p:blipFill>
            <a:blip r:embed="rId2">
              <a:extLst/>
            </a:blip>
            <a:stretch>
              <a:fillRect/>
            </a:stretch>
          </p:blipFill>
          <p:spPr>
            <a:xfrm>
              <a:off x="261807" y="0"/>
              <a:ext cx="1287250" cy="603235"/>
            </a:xfrm>
            <a:prstGeom prst="rect">
              <a:avLst/>
            </a:prstGeom>
            <a:ln w="12700" cap="flat">
              <a:noFill/>
              <a:miter lim="400000"/>
            </a:ln>
            <a:effectLst/>
          </p:spPr>
        </p:pic>
        <p:sp>
          <p:nvSpPr>
            <p:cNvPr id="873" name="Rectangle 34"/>
            <p:cNvSpPr/>
            <p:nvPr/>
          </p:nvSpPr>
          <p:spPr>
            <a:xfrm>
              <a:off x="0" y="602287"/>
              <a:ext cx="1810866"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875" name="Rectangle 1"/>
          <p:cNvSpPr txBox="1"/>
          <p:nvPr/>
        </p:nvSpPr>
        <p:spPr>
          <a:xfrm>
            <a:off x="395662" y="1149130"/>
            <a:ext cx="11589573" cy="30707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55600" marR="3257" indent="-342900" defTabSz="293216">
              <a:lnSpc>
                <a:spcPct val="150000"/>
              </a:lnSpc>
              <a:buSzPct val="100000"/>
              <a:buFont typeface="Arial"/>
              <a:buChar char="•"/>
              <a:defRPr sz="2400" spc="-3">
                <a:solidFill>
                  <a:srgbClr val="231F20"/>
                </a:solidFill>
                <a:latin typeface="Arial"/>
                <a:ea typeface="Arial"/>
                <a:cs typeface="Arial"/>
                <a:sym typeface="Arial"/>
              </a:defRPr>
            </a:pPr>
            <a:r>
              <a:t>Non-Static members will have multiple copy in the memory.</a:t>
            </a:r>
          </a:p>
          <a:p>
            <a:pPr marL="355600" marR="3257" indent="-342900" defTabSz="293216">
              <a:lnSpc>
                <a:spcPct val="150000"/>
              </a:lnSpc>
              <a:buSzPct val="100000"/>
              <a:buFont typeface="Arial"/>
              <a:buChar char="•"/>
              <a:defRPr sz="2400" spc="-3">
                <a:solidFill>
                  <a:srgbClr val="231F20"/>
                </a:solidFill>
                <a:latin typeface="Arial"/>
                <a:ea typeface="Arial"/>
                <a:cs typeface="Arial"/>
                <a:sym typeface="Arial"/>
              </a:defRPr>
            </a:pPr>
            <a:r>
              <a:t>If the value of a data member in a class is changing from object other object</a:t>
            </a:r>
          </a:p>
          <a:p>
            <a:pPr marR="3257" indent="12700" defTabSz="293216">
              <a:lnSpc>
                <a:spcPct val="150000"/>
              </a:lnSpc>
              <a:defRPr sz="2400" spc="-3">
                <a:solidFill>
                  <a:srgbClr val="231F20"/>
                </a:solidFill>
                <a:latin typeface="Arial"/>
                <a:ea typeface="Arial"/>
                <a:cs typeface="Arial"/>
                <a:sym typeface="Arial"/>
              </a:defRPr>
            </a:pPr>
            <a:r>
              <a:t>     then those data members should be declared as </a:t>
            </a:r>
            <a:r>
              <a:rPr>
                <a:solidFill>
                  <a:srgbClr val="000000"/>
                </a:solidFill>
              </a:rPr>
              <a:t>non-static</a:t>
            </a:r>
            <a:r>
              <a:t>.</a:t>
            </a:r>
          </a:p>
          <a:p>
            <a:pPr marL="355600" marR="3257" indent="-342900" defTabSz="293216">
              <a:lnSpc>
                <a:spcPct val="150000"/>
              </a:lnSpc>
              <a:buSzPct val="100000"/>
              <a:buFont typeface="Arial"/>
              <a:buChar char="•"/>
              <a:defRPr sz="2400" spc="-3">
                <a:solidFill>
                  <a:srgbClr val="231F20"/>
                </a:solidFill>
                <a:latin typeface="Arial"/>
                <a:ea typeface="Arial"/>
                <a:cs typeface="Arial"/>
                <a:sym typeface="Arial"/>
              </a:defRPr>
            </a:pPr>
            <a:r>
              <a:t>If a function member / method in a class is using at least one non-static members of the class then those function member / method should be declared as non-static.</a:t>
            </a:r>
          </a:p>
        </p:txBody>
      </p:sp>
      <p:grpSp>
        <p:nvGrpSpPr>
          <p:cNvPr id="878" name="Group 9"/>
          <p:cNvGrpSpPr/>
          <p:nvPr/>
        </p:nvGrpSpPr>
        <p:grpSpPr>
          <a:xfrm>
            <a:off x="952" y="495841"/>
            <a:ext cx="3078521" cy="530762"/>
            <a:chOff x="0" y="0"/>
            <a:chExt cx="3078519" cy="530760"/>
          </a:xfrm>
        </p:grpSpPr>
        <p:sp>
          <p:nvSpPr>
            <p:cNvPr id="876" name="object 4"/>
            <p:cNvSpPr/>
            <p:nvPr/>
          </p:nvSpPr>
          <p:spPr>
            <a:xfrm>
              <a:off x="0" y="4"/>
              <a:ext cx="2785462" cy="530757"/>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400">
                  <a:latin typeface="Arial"/>
                  <a:ea typeface="Arial"/>
                  <a:cs typeface="Arial"/>
                  <a:sym typeface="Arial"/>
                </a:defRPr>
              </a:pPr>
              <a:endParaRPr/>
            </a:p>
          </p:txBody>
        </p:sp>
        <p:sp>
          <p:nvSpPr>
            <p:cNvPr id="877" name="object 5"/>
            <p:cNvSpPr/>
            <p:nvPr/>
          </p:nvSpPr>
          <p:spPr>
            <a:xfrm>
              <a:off x="2571307" y="0"/>
              <a:ext cx="507213"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12700" cap="flat">
              <a:noFill/>
              <a:miter lim="400000"/>
            </a:ln>
            <a:effectLst/>
          </p:spPr>
          <p:txBody>
            <a:bodyPr wrap="square" lIns="29321" tIns="29321" rIns="29321" bIns="29321" numCol="1" anchor="t">
              <a:noAutofit/>
            </a:bodyPr>
            <a:lstStyle/>
            <a:p>
              <a:pPr defTabSz="293216">
                <a:defRPr sz="1400">
                  <a:latin typeface="Arial"/>
                  <a:ea typeface="Arial"/>
                  <a:cs typeface="Arial"/>
                  <a:sym typeface="Arial"/>
                </a:defRPr>
              </a:pPr>
              <a:endParaRPr/>
            </a:p>
          </p:txBody>
        </p:sp>
      </p:grpSp>
      <p:sp>
        <p:nvSpPr>
          <p:cNvPr id="879" name="Rectangle 2"/>
          <p:cNvSpPr txBox="1"/>
          <p:nvPr/>
        </p:nvSpPr>
        <p:spPr>
          <a:xfrm>
            <a:off x="391825" y="642918"/>
            <a:ext cx="2366407" cy="2805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9321" tIns="29321" rIns="29321" bIns="29321">
            <a:spAutoFit/>
          </a:bodyPr>
          <a:lstStyle>
            <a:lvl1pPr indent="12700" defTabSz="293216">
              <a:defRPr sz="1600" spc="-5">
                <a:solidFill>
                  <a:srgbClr val="FFFFFF"/>
                </a:solidFill>
                <a:latin typeface="Arial"/>
                <a:ea typeface="Arial"/>
                <a:cs typeface="Arial"/>
                <a:sym typeface="Arial"/>
              </a:defRPr>
            </a:lvl1pPr>
          </a:lstStyle>
          <a:p>
            <a:r>
              <a:t>NON-STATIC MEMBERS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875">
                                            <p:bg/>
                                          </p:spTgt>
                                        </p:tgtEl>
                                        <p:attrNameLst>
                                          <p:attrName>style.visibility</p:attrName>
                                        </p:attrNameLst>
                                      </p:cBhvr>
                                      <p:to>
                                        <p:strVal val="visible"/>
                                      </p:to>
                                    </p:set>
                                    <p:animEffect transition="in" filter="fade">
                                      <p:cBhvr>
                                        <p:cTn id="7" dur="500"/>
                                        <p:tgtEl>
                                          <p:spTgt spid="875">
                                            <p:bg/>
                                          </p:spTgt>
                                        </p:tgtEl>
                                      </p:cBhvr>
                                    </p:animEffect>
                                  </p:childTnLst>
                                </p:cTn>
                              </p:par>
                              <p:par>
                                <p:cTn id="8" presetID="10" presetClass="entr" presetSubtype="0" fill="hold" grpId="1" nodeType="withEffect">
                                  <p:stCondLst>
                                    <p:cond delay="0"/>
                                  </p:stCondLst>
                                  <p:iterate>
                                    <p:tmAbs val="0"/>
                                  </p:iterate>
                                  <p:childTnLst>
                                    <p:set>
                                      <p:cBhvr>
                                        <p:cTn id="9" fill="hold"/>
                                        <p:tgtEl>
                                          <p:spTgt spid="875">
                                            <p:txEl>
                                              <p:pRg st="0" end="0"/>
                                            </p:txEl>
                                          </p:spTgt>
                                        </p:tgtEl>
                                        <p:attrNameLst>
                                          <p:attrName>style.visibility</p:attrName>
                                        </p:attrNameLst>
                                      </p:cBhvr>
                                      <p:to>
                                        <p:strVal val="visible"/>
                                      </p:to>
                                    </p:set>
                                    <p:animEffect transition="in" filter="fade">
                                      <p:cBhvr>
                                        <p:cTn id="10" dur="500"/>
                                        <p:tgtEl>
                                          <p:spTgt spid="87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grpId="1" nodeType="clickEffect">
                                  <p:stCondLst>
                                    <p:cond delay="0"/>
                                  </p:stCondLst>
                                  <p:iterate>
                                    <p:tmAbs val="0"/>
                                  </p:iterate>
                                  <p:childTnLst>
                                    <p:set>
                                      <p:cBhvr>
                                        <p:cTn id="14" fill="hold"/>
                                        <p:tgtEl>
                                          <p:spTgt spid="875">
                                            <p:txEl>
                                              <p:pRg st="1" end="1"/>
                                            </p:txEl>
                                          </p:spTgt>
                                        </p:tgtEl>
                                        <p:attrNameLst>
                                          <p:attrName>style.visibility</p:attrName>
                                        </p:attrNameLst>
                                      </p:cBhvr>
                                      <p:to>
                                        <p:strVal val="visible"/>
                                      </p:to>
                                    </p:set>
                                    <p:animEffect transition="in" filter="fade">
                                      <p:cBhvr>
                                        <p:cTn id="15" dur="500"/>
                                        <p:tgtEl>
                                          <p:spTgt spid="875">
                                            <p:txEl>
                                              <p:pRg st="1" end="1"/>
                                            </p:txEl>
                                          </p:spTgt>
                                        </p:tgtEl>
                                      </p:cBhvr>
                                    </p:animEffect>
                                  </p:childTnLst>
                                </p:cTn>
                              </p:par>
                            </p:childTnLst>
                          </p:cTn>
                        </p:par>
                        <p:par>
                          <p:cTn id="16" fill="hold">
                            <p:stCondLst>
                              <p:cond delay="500"/>
                            </p:stCondLst>
                            <p:childTnLst>
                              <p:par>
                                <p:cTn id="17" presetID="10" presetClass="entr" fill="hold" grpId="1" nodeType="afterEffect">
                                  <p:stCondLst>
                                    <p:cond delay="0"/>
                                  </p:stCondLst>
                                  <p:iterate>
                                    <p:tmAbs val="0"/>
                                  </p:iterate>
                                  <p:childTnLst>
                                    <p:set>
                                      <p:cBhvr>
                                        <p:cTn id="18" fill="hold"/>
                                        <p:tgtEl>
                                          <p:spTgt spid="875">
                                            <p:txEl>
                                              <p:pRg st="2" end="2"/>
                                            </p:txEl>
                                          </p:spTgt>
                                        </p:tgtEl>
                                        <p:attrNameLst>
                                          <p:attrName>style.visibility</p:attrName>
                                        </p:attrNameLst>
                                      </p:cBhvr>
                                      <p:to>
                                        <p:strVal val="visible"/>
                                      </p:to>
                                    </p:set>
                                    <p:animEffect transition="in" filter="fade">
                                      <p:cBhvr>
                                        <p:cTn id="19" dur="500"/>
                                        <p:tgtEl>
                                          <p:spTgt spid="875">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fill="hold" grpId="1" nodeType="clickEffect">
                                  <p:stCondLst>
                                    <p:cond delay="0"/>
                                  </p:stCondLst>
                                  <p:iterate>
                                    <p:tmAbs val="0"/>
                                  </p:iterate>
                                  <p:childTnLst>
                                    <p:set>
                                      <p:cBhvr>
                                        <p:cTn id="23" fill="hold"/>
                                        <p:tgtEl>
                                          <p:spTgt spid="875">
                                            <p:txEl>
                                              <p:pRg st="3" end="3"/>
                                            </p:txEl>
                                          </p:spTgt>
                                        </p:tgtEl>
                                        <p:attrNameLst>
                                          <p:attrName>style.visibility</p:attrName>
                                        </p:attrNameLst>
                                      </p:cBhvr>
                                      <p:to>
                                        <p:strVal val="visible"/>
                                      </p:to>
                                    </p:set>
                                    <p:animEffect transition="in" filter="fade">
                                      <p:cBhvr>
                                        <p:cTn id="24" dur="500"/>
                                        <p:tgtEl>
                                          <p:spTgt spid="87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5" grpId="1" build="p" bldLvl="5" animBg="1" advAuto="0"/>
    </p:bld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1" name="Rectangle 1"/>
          <p:cNvSpPr txBox="1"/>
          <p:nvPr/>
        </p:nvSpPr>
        <p:spPr>
          <a:xfrm>
            <a:off x="44756" y="968344"/>
            <a:ext cx="11567195" cy="62819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55600" marR="3257" indent="-342900" defTabSz="293216">
              <a:lnSpc>
                <a:spcPct val="150000"/>
              </a:lnSpc>
              <a:buSzPct val="100000"/>
              <a:buFont typeface="Arial"/>
              <a:buChar char="•"/>
              <a:defRPr sz="2400" spc="-3">
                <a:solidFill>
                  <a:srgbClr val="231F20"/>
                </a:solidFill>
                <a:latin typeface="Arial"/>
                <a:ea typeface="Arial"/>
                <a:cs typeface="Arial"/>
                <a:sym typeface="Arial"/>
              </a:defRPr>
            </a:pPr>
            <a:r>
              <a:t>It is a type of variable which is used to store address of an object.</a:t>
            </a:r>
          </a:p>
          <a:p>
            <a:pPr marL="355600" marR="3257" indent="-342900" defTabSz="293216">
              <a:lnSpc>
                <a:spcPct val="150000"/>
              </a:lnSpc>
              <a:buSzPct val="100000"/>
              <a:buFont typeface="Arial"/>
              <a:buChar char="•"/>
              <a:defRPr sz="2400" spc="-3">
                <a:latin typeface="Arial"/>
                <a:ea typeface="Arial"/>
                <a:cs typeface="Arial"/>
                <a:sym typeface="Arial"/>
              </a:defRPr>
            </a:pPr>
            <a:r>
              <a:t>Within a </a:t>
            </a:r>
            <a:r>
              <a:rPr spc="-6"/>
              <a:t>reference variables we can’t store primitive values</a:t>
            </a:r>
            <a:r>
              <a:t>.</a:t>
            </a:r>
          </a:p>
          <a:p>
            <a:pPr marL="355600" marR="3257" indent="-342900" defTabSz="293216">
              <a:lnSpc>
                <a:spcPct val="150000"/>
              </a:lnSpc>
              <a:buSzPct val="100000"/>
              <a:buFont typeface="Arial"/>
              <a:buChar char="•"/>
              <a:defRPr sz="2400" spc="-3">
                <a:latin typeface="Arial"/>
                <a:ea typeface="Arial"/>
                <a:cs typeface="Arial"/>
                <a:sym typeface="Arial"/>
              </a:defRPr>
            </a:pPr>
            <a:r>
              <a:t>Within a </a:t>
            </a:r>
            <a:r>
              <a:rPr spc="-6"/>
              <a:t>primitive variables we can’t store </a:t>
            </a:r>
            <a:r>
              <a:rPr>
                <a:solidFill>
                  <a:srgbClr val="231F20"/>
                </a:solidFill>
              </a:rPr>
              <a:t>store address of an object.</a:t>
            </a:r>
          </a:p>
          <a:p>
            <a:pPr marL="355600" marR="3257" indent="-342900" defTabSz="293216">
              <a:lnSpc>
                <a:spcPct val="150000"/>
              </a:lnSpc>
              <a:buSzPct val="100000"/>
              <a:buFont typeface="Arial"/>
              <a:buChar char="•"/>
              <a:defRPr sz="2400" spc="-3">
                <a:latin typeface="Arial"/>
                <a:ea typeface="Arial"/>
                <a:cs typeface="Arial"/>
                <a:sym typeface="Arial"/>
              </a:defRPr>
            </a:pPr>
            <a:r>
              <a:t>Within one </a:t>
            </a:r>
            <a:r>
              <a:rPr spc="-6"/>
              <a:t>reference variables we can store ONLY ONE OBJECT ADDRESS.</a:t>
            </a:r>
          </a:p>
          <a:p>
            <a:pPr marL="355600" marR="3257" indent="-342900" defTabSz="293216">
              <a:lnSpc>
                <a:spcPct val="150000"/>
              </a:lnSpc>
              <a:buSzPct val="100000"/>
              <a:buFont typeface="Arial"/>
              <a:buChar char="•"/>
              <a:defRPr sz="2400" spc="-3">
                <a:solidFill>
                  <a:srgbClr val="231F20"/>
                </a:solidFill>
                <a:latin typeface="Arial"/>
                <a:ea typeface="Arial"/>
                <a:cs typeface="Arial"/>
                <a:sym typeface="Arial"/>
              </a:defRPr>
            </a:pPr>
            <a:r>
              <a:t>Multiple </a:t>
            </a:r>
            <a:r>
              <a:rPr spc="-6">
                <a:solidFill>
                  <a:srgbClr val="000000"/>
                </a:solidFill>
              </a:rPr>
              <a:t>reference variables can point to same object.</a:t>
            </a:r>
          </a:p>
          <a:p>
            <a:pPr marL="355600" marR="3257" indent="-342900" defTabSz="293216">
              <a:lnSpc>
                <a:spcPct val="150000"/>
              </a:lnSpc>
              <a:buSzPct val="100000"/>
              <a:buFont typeface="Arial"/>
              <a:buChar char="•"/>
              <a:defRPr sz="2400" spc="-6">
                <a:latin typeface="Arial"/>
                <a:ea typeface="Arial"/>
                <a:cs typeface="Arial"/>
                <a:sym typeface="Arial"/>
              </a:defRPr>
            </a:pPr>
            <a:r>
              <a:t>If </a:t>
            </a:r>
            <a:r>
              <a:rPr spc="-3">
                <a:solidFill>
                  <a:srgbClr val="231F20"/>
                </a:solidFill>
              </a:rPr>
              <a:t>Multiple </a:t>
            </a:r>
            <a:r>
              <a:t>reference variables points to same object then, changes done on the data of the object by one reference variable will impact other reference variables.</a:t>
            </a:r>
          </a:p>
          <a:p>
            <a:pPr marL="355600" marR="3257" indent="-342900" defTabSz="293216">
              <a:lnSpc>
                <a:spcPct val="150000"/>
              </a:lnSpc>
              <a:buSzPct val="100000"/>
              <a:buFont typeface="Arial"/>
              <a:buChar char="•"/>
              <a:defRPr sz="2400" spc="-6">
                <a:latin typeface="Arial"/>
                <a:ea typeface="Arial"/>
                <a:cs typeface="Arial"/>
                <a:sym typeface="Arial"/>
              </a:defRPr>
            </a:pPr>
            <a:r>
              <a:t> If </a:t>
            </a:r>
            <a:r>
              <a:rPr spc="-3">
                <a:solidFill>
                  <a:srgbClr val="231F20"/>
                </a:solidFill>
              </a:rPr>
              <a:t>two </a:t>
            </a:r>
            <a:r>
              <a:t>reference variables points to different objects then, changes done on the data of one object by one reference variable will NOT impact other reference variables.</a:t>
            </a:r>
          </a:p>
          <a:p>
            <a:pPr marL="355600" marR="3257" indent="-342900" defTabSz="293216">
              <a:lnSpc>
                <a:spcPct val="150000"/>
              </a:lnSpc>
              <a:buSzPct val="100000"/>
              <a:buFont typeface="Arial"/>
              <a:buChar char="•"/>
              <a:defRPr sz="2400" spc="-6">
                <a:latin typeface="Arial"/>
                <a:ea typeface="Arial"/>
                <a:cs typeface="Arial"/>
                <a:sym typeface="Arial"/>
              </a:defRPr>
            </a:pPr>
            <a:endParaRPr/>
          </a:p>
        </p:txBody>
      </p:sp>
      <p:grpSp>
        <p:nvGrpSpPr>
          <p:cNvPr id="884" name="Group 9"/>
          <p:cNvGrpSpPr/>
          <p:nvPr/>
        </p:nvGrpSpPr>
        <p:grpSpPr>
          <a:xfrm>
            <a:off x="15434" y="31383"/>
            <a:ext cx="3936621" cy="999781"/>
            <a:chOff x="0" y="0"/>
            <a:chExt cx="3936619" cy="999779"/>
          </a:xfrm>
        </p:grpSpPr>
        <p:sp>
          <p:nvSpPr>
            <p:cNvPr id="882" name="object 4"/>
            <p:cNvSpPr/>
            <p:nvPr/>
          </p:nvSpPr>
          <p:spPr>
            <a:xfrm>
              <a:off x="0" y="9"/>
              <a:ext cx="3561876" cy="99977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400">
                  <a:latin typeface="Arial"/>
                  <a:ea typeface="Arial"/>
                  <a:cs typeface="Arial"/>
                  <a:sym typeface="Arial"/>
                </a:defRPr>
              </a:pPr>
              <a:endParaRPr/>
            </a:p>
          </p:txBody>
        </p:sp>
        <p:sp>
          <p:nvSpPr>
            <p:cNvPr id="883" name="object 5"/>
            <p:cNvSpPr/>
            <p:nvPr/>
          </p:nvSpPr>
          <p:spPr>
            <a:xfrm>
              <a:off x="3288028" y="0"/>
              <a:ext cx="648592" cy="99977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12700" cap="flat">
              <a:noFill/>
              <a:miter lim="400000"/>
            </a:ln>
            <a:effectLst/>
          </p:spPr>
          <p:txBody>
            <a:bodyPr wrap="square" lIns="29321" tIns="29321" rIns="29321" bIns="29321" numCol="1" anchor="t">
              <a:noAutofit/>
            </a:bodyPr>
            <a:lstStyle/>
            <a:p>
              <a:pPr defTabSz="293216">
                <a:defRPr sz="1400">
                  <a:latin typeface="Arial"/>
                  <a:ea typeface="Arial"/>
                  <a:cs typeface="Arial"/>
                  <a:sym typeface="Arial"/>
                </a:defRPr>
              </a:pPr>
              <a:endParaRPr/>
            </a:p>
          </p:txBody>
        </p:sp>
      </p:grpSp>
      <p:sp>
        <p:nvSpPr>
          <p:cNvPr id="885" name="Rectangle 2"/>
          <p:cNvSpPr txBox="1"/>
          <p:nvPr/>
        </p:nvSpPr>
        <p:spPr>
          <a:xfrm>
            <a:off x="406307" y="251051"/>
            <a:ext cx="3264227" cy="4534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9321" tIns="29321" rIns="29321" bIns="29321">
            <a:spAutoFit/>
          </a:bodyPr>
          <a:lstStyle>
            <a:lvl1pPr indent="12700" defTabSz="293216">
              <a:defRPr sz="2800" spc="-6">
                <a:solidFill>
                  <a:srgbClr val="FFFFFF"/>
                </a:solidFill>
                <a:latin typeface="Arial"/>
                <a:ea typeface="Arial"/>
                <a:cs typeface="Arial"/>
                <a:sym typeface="Arial"/>
              </a:defRPr>
            </a:lvl1pPr>
          </a:lstStyle>
          <a:p>
            <a:r>
              <a:t>Reference Variables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881">
                                            <p:bg/>
                                          </p:spTgt>
                                        </p:tgtEl>
                                        <p:attrNameLst>
                                          <p:attrName>style.visibility</p:attrName>
                                        </p:attrNameLst>
                                      </p:cBhvr>
                                      <p:to>
                                        <p:strVal val="visible"/>
                                      </p:to>
                                    </p:set>
                                    <p:animEffect transition="in" filter="fade">
                                      <p:cBhvr>
                                        <p:cTn id="7" dur="500"/>
                                        <p:tgtEl>
                                          <p:spTgt spid="881">
                                            <p:bg/>
                                          </p:spTgt>
                                        </p:tgtEl>
                                      </p:cBhvr>
                                    </p:animEffect>
                                  </p:childTnLst>
                                </p:cTn>
                              </p:par>
                              <p:par>
                                <p:cTn id="8" presetID="10" presetClass="entr" presetSubtype="0" fill="hold" grpId="1" nodeType="withEffect">
                                  <p:stCondLst>
                                    <p:cond delay="0"/>
                                  </p:stCondLst>
                                  <p:iterate>
                                    <p:tmAbs val="0"/>
                                  </p:iterate>
                                  <p:childTnLst>
                                    <p:set>
                                      <p:cBhvr>
                                        <p:cTn id="9" fill="hold"/>
                                        <p:tgtEl>
                                          <p:spTgt spid="881">
                                            <p:txEl>
                                              <p:pRg st="0" end="0"/>
                                            </p:txEl>
                                          </p:spTgt>
                                        </p:tgtEl>
                                        <p:attrNameLst>
                                          <p:attrName>style.visibility</p:attrName>
                                        </p:attrNameLst>
                                      </p:cBhvr>
                                      <p:to>
                                        <p:strVal val="visible"/>
                                      </p:to>
                                    </p:set>
                                    <p:animEffect transition="in" filter="fade">
                                      <p:cBhvr>
                                        <p:cTn id="10" dur="500"/>
                                        <p:tgtEl>
                                          <p:spTgt spid="881">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grpId="1" nodeType="clickEffect">
                                  <p:stCondLst>
                                    <p:cond delay="0"/>
                                  </p:stCondLst>
                                  <p:iterate>
                                    <p:tmAbs val="0"/>
                                  </p:iterate>
                                  <p:childTnLst>
                                    <p:set>
                                      <p:cBhvr>
                                        <p:cTn id="14" fill="hold"/>
                                        <p:tgtEl>
                                          <p:spTgt spid="881">
                                            <p:txEl>
                                              <p:pRg st="1" end="1"/>
                                            </p:txEl>
                                          </p:spTgt>
                                        </p:tgtEl>
                                        <p:attrNameLst>
                                          <p:attrName>style.visibility</p:attrName>
                                        </p:attrNameLst>
                                      </p:cBhvr>
                                      <p:to>
                                        <p:strVal val="visible"/>
                                      </p:to>
                                    </p:set>
                                    <p:animEffect transition="in" filter="fade">
                                      <p:cBhvr>
                                        <p:cTn id="15" dur="500"/>
                                        <p:tgtEl>
                                          <p:spTgt spid="881">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fill="hold" grpId="1" nodeType="clickEffect">
                                  <p:stCondLst>
                                    <p:cond delay="0"/>
                                  </p:stCondLst>
                                  <p:iterate>
                                    <p:tmAbs val="0"/>
                                  </p:iterate>
                                  <p:childTnLst>
                                    <p:set>
                                      <p:cBhvr>
                                        <p:cTn id="19" fill="hold"/>
                                        <p:tgtEl>
                                          <p:spTgt spid="881">
                                            <p:txEl>
                                              <p:pRg st="2" end="2"/>
                                            </p:txEl>
                                          </p:spTgt>
                                        </p:tgtEl>
                                        <p:attrNameLst>
                                          <p:attrName>style.visibility</p:attrName>
                                        </p:attrNameLst>
                                      </p:cBhvr>
                                      <p:to>
                                        <p:strVal val="visible"/>
                                      </p:to>
                                    </p:set>
                                    <p:animEffect transition="in" filter="fade">
                                      <p:cBhvr>
                                        <p:cTn id="20" dur="500"/>
                                        <p:tgtEl>
                                          <p:spTgt spid="881">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fill="hold" grpId="1" nodeType="clickEffect">
                                  <p:stCondLst>
                                    <p:cond delay="0"/>
                                  </p:stCondLst>
                                  <p:iterate>
                                    <p:tmAbs val="0"/>
                                  </p:iterate>
                                  <p:childTnLst>
                                    <p:set>
                                      <p:cBhvr>
                                        <p:cTn id="24" fill="hold"/>
                                        <p:tgtEl>
                                          <p:spTgt spid="881">
                                            <p:txEl>
                                              <p:pRg st="3" end="3"/>
                                            </p:txEl>
                                          </p:spTgt>
                                        </p:tgtEl>
                                        <p:attrNameLst>
                                          <p:attrName>style.visibility</p:attrName>
                                        </p:attrNameLst>
                                      </p:cBhvr>
                                      <p:to>
                                        <p:strVal val="visible"/>
                                      </p:to>
                                    </p:set>
                                    <p:animEffect transition="in" filter="fade">
                                      <p:cBhvr>
                                        <p:cTn id="25" dur="500"/>
                                        <p:tgtEl>
                                          <p:spTgt spid="881">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fill="hold" grpId="1" nodeType="clickEffect">
                                  <p:stCondLst>
                                    <p:cond delay="0"/>
                                  </p:stCondLst>
                                  <p:iterate>
                                    <p:tmAbs val="0"/>
                                  </p:iterate>
                                  <p:childTnLst>
                                    <p:set>
                                      <p:cBhvr>
                                        <p:cTn id="29" fill="hold"/>
                                        <p:tgtEl>
                                          <p:spTgt spid="881">
                                            <p:txEl>
                                              <p:pRg st="4" end="4"/>
                                            </p:txEl>
                                          </p:spTgt>
                                        </p:tgtEl>
                                        <p:attrNameLst>
                                          <p:attrName>style.visibility</p:attrName>
                                        </p:attrNameLst>
                                      </p:cBhvr>
                                      <p:to>
                                        <p:strVal val="visible"/>
                                      </p:to>
                                    </p:set>
                                    <p:animEffect transition="in" filter="fade">
                                      <p:cBhvr>
                                        <p:cTn id="30" dur="500"/>
                                        <p:tgtEl>
                                          <p:spTgt spid="881">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fill="hold" grpId="1" nodeType="clickEffect">
                                  <p:stCondLst>
                                    <p:cond delay="0"/>
                                  </p:stCondLst>
                                  <p:iterate>
                                    <p:tmAbs val="0"/>
                                  </p:iterate>
                                  <p:childTnLst>
                                    <p:set>
                                      <p:cBhvr>
                                        <p:cTn id="34" fill="hold"/>
                                        <p:tgtEl>
                                          <p:spTgt spid="881">
                                            <p:txEl>
                                              <p:pRg st="5" end="5"/>
                                            </p:txEl>
                                          </p:spTgt>
                                        </p:tgtEl>
                                        <p:attrNameLst>
                                          <p:attrName>style.visibility</p:attrName>
                                        </p:attrNameLst>
                                      </p:cBhvr>
                                      <p:to>
                                        <p:strVal val="visible"/>
                                      </p:to>
                                    </p:set>
                                    <p:animEffect transition="in" filter="fade">
                                      <p:cBhvr>
                                        <p:cTn id="35" dur="500"/>
                                        <p:tgtEl>
                                          <p:spTgt spid="881">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fill="hold" grpId="1" nodeType="clickEffect">
                                  <p:stCondLst>
                                    <p:cond delay="0"/>
                                  </p:stCondLst>
                                  <p:iterate>
                                    <p:tmAbs val="0"/>
                                  </p:iterate>
                                  <p:childTnLst>
                                    <p:set>
                                      <p:cBhvr>
                                        <p:cTn id="39" fill="hold"/>
                                        <p:tgtEl>
                                          <p:spTgt spid="881">
                                            <p:txEl>
                                              <p:pRg st="6" end="6"/>
                                            </p:txEl>
                                          </p:spTgt>
                                        </p:tgtEl>
                                        <p:attrNameLst>
                                          <p:attrName>style.visibility</p:attrName>
                                        </p:attrNameLst>
                                      </p:cBhvr>
                                      <p:to>
                                        <p:strVal val="visible"/>
                                      </p:to>
                                    </p:set>
                                    <p:animEffect transition="in" filter="fade">
                                      <p:cBhvr>
                                        <p:cTn id="40" dur="500"/>
                                        <p:tgtEl>
                                          <p:spTgt spid="881">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fill="hold" grpId="1" nodeType="clickEffect">
                                  <p:stCondLst>
                                    <p:cond delay="0"/>
                                  </p:stCondLst>
                                  <p:iterate>
                                    <p:tmAbs val="0"/>
                                  </p:iterate>
                                  <p:childTnLst>
                                    <p:set>
                                      <p:cBhvr>
                                        <p:cTn id="44" fill="hold"/>
                                        <p:tgtEl>
                                          <p:spTgt spid="881">
                                            <p:txEl>
                                              <p:pRg st="7" end="7"/>
                                            </p:txEl>
                                          </p:spTgt>
                                        </p:tgtEl>
                                        <p:attrNameLst>
                                          <p:attrName>style.visibility</p:attrName>
                                        </p:attrNameLst>
                                      </p:cBhvr>
                                      <p:to>
                                        <p:strVal val="visible"/>
                                      </p:to>
                                    </p:set>
                                    <p:animEffect transition="in" filter="fade">
                                      <p:cBhvr>
                                        <p:cTn id="45" dur="500"/>
                                        <p:tgtEl>
                                          <p:spTgt spid="881">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fill="hold" grpId="1" nodeType="clickEffect">
                                  <p:stCondLst>
                                    <p:cond delay="0"/>
                                  </p:stCondLst>
                                  <p:iterate>
                                    <p:tmAbs val="0"/>
                                  </p:iterate>
                                  <p:childTnLst>
                                    <p:set>
                                      <p:cBhvr>
                                        <p:cTn id="49" fill="hold"/>
                                        <p:tgtEl>
                                          <p:spTgt spid="881">
                                            <p:txEl>
                                              <p:pRg st="8" end="8"/>
                                            </p:txEl>
                                          </p:spTgt>
                                        </p:tgtEl>
                                        <p:attrNameLst>
                                          <p:attrName>style.visibility</p:attrName>
                                        </p:attrNameLst>
                                      </p:cBhvr>
                                      <p:to>
                                        <p:strVal val="visible"/>
                                      </p:to>
                                    </p:set>
                                    <p:animEffect transition="in" filter="fade">
                                      <p:cBhvr>
                                        <p:cTn id="50" dur="500"/>
                                        <p:tgtEl>
                                          <p:spTgt spid="88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1" grpId="1" build="p" bldLvl="5" animBg="1" advAuto="0"/>
    </p:bld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891" name="Group 23"/>
          <p:cNvGrpSpPr/>
          <p:nvPr/>
        </p:nvGrpSpPr>
        <p:grpSpPr>
          <a:xfrm>
            <a:off x="-4339" y="127784"/>
            <a:ext cx="12191476" cy="712722"/>
            <a:chOff x="0" y="0"/>
            <a:chExt cx="12191475" cy="712720"/>
          </a:xfrm>
        </p:grpSpPr>
        <p:sp>
          <p:nvSpPr>
            <p:cNvPr id="887"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888" name="object 3"/>
            <p:cNvSpPr/>
            <p:nvPr/>
          </p:nvSpPr>
          <p:spPr>
            <a:xfrm>
              <a:off x="913928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889"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890"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892" name="object 5"/>
          <p:cNvSpPr txBox="1"/>
          <p:nvPr/>
        </p:nvSpPr>
        <p:spPr>
          <a:xfrm>
            <a:off x="2895073" y="226533"/>
            <a:ext cx="3324750" cy="5758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Trainer : Mr.Madhu sundar</a:t>
            </a:r>
          </a:p>
        </p:txBody>
      </p:sp>
      <p:sp>
        <p:nvSpPr>
          <p:cNvPr id="893" name="object 7"/>
          <p:cNvSpPr txBox="1"/>
          <p:nvPr/>
        </p:nvSpPr>
        <p:spPr>
          <a:xfrm>
            <a:off x="9655492" y="202740"/>
            <a:ext cx="2009131"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t>Chapter 2 </a:t>
            </a:r>
          </a:p>
        </p:txBody>
      </p:sp>
      <p:sp>
        <p:nvSpPr>
          <p:cNvPr id="894" name="object 18"/>
          <p:cNvSpPr txBox="1"/>
          <p:nvPr/>
        </p:nvSpPr>
        <p:spPr>
          <a:xfrm>
            <a:off x="1250568" y="2360168"/>
            <a:ext cx="9928894" cy="6666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776615" marR="3257" indent="-764550" algn="ctr" defTabSz="293216">
              <a:defRPr sz="4600" spc="-3">
                <a:solidFill>
                  <a:srgbClr val="00318B"/>
                </a:solidFill>
                <a:latin typeface="Arial"/>
                <a:ea typeface="Arial"/>
                <a:cs typeface="Arial"/>
                <a:sym typeface="Arial"/>
              </a:defRPr>
            </a:lvl1pPr>
          </a:lstStyle>
          <a:p>
            <a:r>
              <a:t>Global variables and Local variables</a:t>
            </a:r>
          </a:p>
        </p:txBody>
      </p:sp>
      <p:sp>
        <p:nvSpPr>
          <p:cNvPr id="895" name="object 5"/>
          <p:cNvSpPr txBox="1"/>
          <p:nvPr/>
        </p:nvSpPr>
        <p:spPr>
          <a:xfrm>
            <a:off x="6178785" y="235559"/>
            <a:ext cx="3324750"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Subject : CORE JAVA</a:t>
            </a:r>
          </a:p>
        </p:txBody>
      </p:sp>
      <p:grpSp>
        <p:nvGrpSpPr>
          <p:cNvPr id="898" name="Group 8"/>
          <p:cNvGrpSpPr/>
          <p:nvPr/>
        </p:nvGrpSpPr>
        <p:grpSpPr>
          <a:xfrm>
            <a:off x="3912201" y="4122942"/>
            <a:ext cx="4139638" cy="2905070"/>
            <a:chOff x="0" y="0"/>
            <a:chExt cx="4139637" cy="2905068"/>
          </a:xfrm>
        </p:grpSpPr>
        <p:sp>
          <p:nvSpPr>
            <p:cNvPr id="896" name="Rectangle 11"/>
            <p:cNvSpPr txBox="1"/>
            <p:nvPr/>
          </p:nvSpPr>
          <p:spPr>
            <a:xfrm>
              <a:off x="0" y="1705560"/>
              <a:ext cx="4139638" cy="119950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noAutofit/>
            </a:bodyPr>
            <a:lstStyle>
              <a:lvl1pPr algn="ctr" defTabSz="293216">
                <a:defRPr sz="38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pic>
          <p:nvPicPr>
            <p:cNvPr id="897" name="Picture 7" descr="Picture 7"/>
            <p:cNvPicPr>
              <a:picLocks noChangeAspect="1"/>
            </p:cNvPicPr>
            <p:nvPr/>
          </p:nvPicPr>
          <p:blipFill>
            <a:blip r:embed="rId2">
              <a:extLst/>
            </a:blip>
            <a:stretch>
              <a:fillRect/>
            </a:stretch>
          </p:blipFill>
          <p:spPr>
            <a:xfrm>
              <a:off x="88207" y="0"/>
              <a:ext cx="3958273" cy="1927302"/>
            </a:xfrm>
            <a:prstGeom prst="rect">
              <a:avLst/>
            </a:prstGeom>
            <a:ln w="12700" cap="flat">
              <a:noFill/>
              <a:miter lim="400000"/>
            </a:ln>
            <a:effectLst/>
          </p:spPr>
        </p:pic>
      </p:grpSp>
    </p:spTree>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902" name="Group 22"/>
          <p:cNvGrpSpPr/>
          <p:nvPr/>
        </p:nvGrpSpPr>
        <p:grpSpPr>
          <a:xfrm>
            <a:off x="3619" y="-1"/>
            <a:ext cx="3163580" cy="530762"/>
            <a:chOff x="0" y="0"/>
            <a:chExt cx="3163579" cy="530760"/>
          </a:xfrm>
        </p:grpSpPr>
        <p:sp>
          <p:nvSpPr>
            <p:cNvPr id="900" name="object 4"/>
            <p:cNvSpPr/>
            <p:nvPr/>
          </p:nvSpPr>
          <p:spPr>
            <a:xfrm>
              <a:off x="0" y="4"/>
              <a:ext cx="2960846" cy="530757"/>
            </a:xfrm>
            <a:prstGeom prst="rect">
              <a:avLst/>
            </a:pr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901"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903" name="object 9"/>
          <p:cNvSpPr txBox="1"/>
          <p:nvPr/>
        </p:nvSpPr>
        <p:spPr>
          <a:xfrm>
            <a:off x="377551" y="136163"/>
            <a:ext cx="2296861" cy="345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400">
                <a:solidFill>
                  <a:srgbClr val="FFFFFF"/>
                </a:solidFill>
                <a:latin typeface="Arial"/>
                <a:ea typeface="Arial"/>
                <a:cs typeface="Arial"/>
                <a:sym typeface="Arial"/>
              </a:defRPr>
            </a:lvl1pPr>
          </a:lstStyle>
          <a:p>
            <a:r>
              <a:t>Global variables</a:t>
            </a:r>
          </a:p>
        </p:txBody>
      </p:sp>
      <p:grpSp>
        <p:nvGrpSpPr>
          <p:cNvPr id="906" name="Group 31"/>
          <p:cNvGrpSpPr/>
          <p:nvPr/>
        </p:nvGrpSpPr>
        <p:grpSpPr>
          <a:xfrm>
            <a:off x="10355320" y="5908440"/>
            <a:ext cx="1810866" cy="603236"/>
            <a:chOff x="0" y="0"/>
            <a:chExt cx="1810864" cy="603234"/>
          </a:xfrm>
        </p:grpSpPr>
        <p:pic>
          <p:nvPicPr>
            <p:cNvPr id="904" name="Picture 33" descr="Picture 33"/>
            <p:cNvPicPr>
              <a:picLocks noChangeAspect="1"/>
            </p:cNvPicPr>
            <p:nvPr/>
          </p:nvPicPr>
          <p:blipFill>
            <a:blip r:embed="rId2">
              <a:extLst/>
            </a:blip>
            <a:stretch>
              <a:fillRect/>
            </a:stretch>
          </p:blipFill>
          <p:spPr>
            <a:xfrm>
              <a:off x="261807" y="0"/>
              <a:ext cx="1287250" cy="603235"/>
            </a:xfrm>
            <a:prstGeom prst="rect">
              <a:avLst/>
            </a:prstGeom>
            <a:ln w="12700" cap="flat">
              <a:noFill/>
              <a:miter lim="400000"/>
            </a:ln>
            <a:effectLst/>
          </p:spPr>
        </p:pic>
        <p:sp>
          <p:nvSpPr>
            <p:cNvPr id="905"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907" name="Rectangle 1"/>
          <p:cNvSpPr txBox="1"/>
          <p:nvPr/>
        </p:nvSpPr>
        <p:spPr>
          <a:xfrm>
            <a:off x="421001" y="767747"/>
            <a:ext cx="11415473" cy="3424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Any variable which is declared within the body of the class is called Global variable.</a:t>
            </a:r>
          </a:p>
        </p:txBody>
      </p:sp>
      <p:sp>
        <p:nvSpPr>
          <p:cNvPr id="908" name="Rectangle 11"/>
          <p:cNvSpPr txBox="1"/>
          <p:nvPr/>
        </p:nvSpPr>
        <p:spPr>
          <a:xfrm>
            <a:off x="385932" y="1259376"/>
            <a:ext cx="10019421" cy="3424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Global variables can be accessed by any method present in same class.</a:t>
            </a:r>
          </a:p>
        </p:txBody>
      </p:sp>
      <p:sp>
        <p:nvSpPr>
          <p:cNvPr id="909" name="Rectangle 12"/>
          <p:cNvSpPr txBox="1"/>
          <p:nvPr/>
        </p:nvSpPr>
        <p:spPr>
          <a:xfrm>
            <a:off x="369398" y="1837838"/>
            <a:ext cx="10198897" cy="6345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Global variables will be initialized by the compiler with the default values if the programmer do not initialize them.</a:t>
            </a:r>
          </a:p>
        </p:txBody>
      </p:sp>
      <p:sp>
        <p:nvSpPr>
          <p:cNvPr id="910" name="Rectangle 13"/>
          <p:cNvSpPr txBox="1"/>
          <p:nvPr/>
        </p:nvSpPr>
        <p:spPr>
          <a:xfrm>
            <a:off x="337588" y="2709488"/>
            <a:ext cx="10198897" cy="3424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Global variables are nothing but DATA MEMEBERS of the class.</a:t>
            </a:r>
          </a:p>
        </p:txBody>
      </p:sp>
      <p:grpSp>
        <p:nvGrpSpPr>
          <p:cNvPr id="913" name="Group 15"/>
          <p:cNvGrpSpPr/>
          <p:nvPr/>
        </p:nvGrpSpPr>
        <p:grpSpPr>
          <a:xfrm>
            <a:off x="3619" y="3428999"/>
            <a:ext cx="3163580" cy="530762"/>
            <a:chOff x="0" y="0"/>
            <a:chExt cx="3163578" cy="530760"/>
          </a:xfrm>
        </p:grpSpPr>
        <p:sp>
          <p:nvSpPr>
            <p:cNvPr id="911" name="object 4"/>
            <p:cNvSpPr/>
            <p:nvPr/>
          </p:nvSpPr>
          <p:spPr>
            <a:xfrm>
              <a:off x="0" y="4"/>
              <a:ext cx="2960846" cy="530757"/>
            </a:xfrm>
            <a:prstGeom prst="rect">
              <a:avLst/>
            </a:pr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912" name="object 5"/>
            <p:cNvSpPr/>
            <p:nvPr/>
          </p:nvSpPr>
          <p:spPr>
            <a:xfrm>
              <a:off x="2751327" y="0"/>
              <a:ext cx="412252"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914" name="object 9"/>
          <p:cNvSpPr txBox="1"/>
          <p:nvPr/>
        </p:nvSpPr>
        <p:spPr>
          <a:xfrm>
            <a:off x="365722" y="3557276"/>
            <a:ext cx="2296861" cy="345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400">
                <a:solidFill>
                  <a:srgbClr val="FFFFFF"/>
                </a:solidFill>
                <a:latin typeface="Arial"/>
                <a:ea typeface="Arial"/>
                <a:cs typeface="Arial"/>
                <a:sym typeface="Arial"/>
              </a:defRPr>
            </a:lvl1pPr>
          </a:lstStyle>
          <a:p>
            <a:r>
              <a:t>Local variables</a:t>
            </a:r>
          </a:p>
        </p:txBody>
      </p:sp>
      <p:sp>
        <p:nvSpPr>
          <p:cNvPr id="915" name="Rectangle 19"/>
          <p:cNvSpPr txBox="1"/>
          <p:nvPr/>
        </p:nvSpPr>
        <p:spPr>
          <a:xfrm>
            <a:off x="388910" y="3882013"/>
            <a:ext cx="11415473" cy="9266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Any variable which is declared with the method declaration and within the method definition is called as local variable.</a:t>
            </a:r>
          </a:p>
        </p:txBody>
      </p:sp>
      <p:sp>
        <p:nvSpPr>
          <p:cNvPr id="916" name="Rectangle 20"/>
          <p:cNvSpPr txBox="1"/>
          <p:nvPr/>
        </p:nvSpPr>
        <p:spPr>
          <a:xfrm>
            <a:off x="337587" y="5050470"/>
            <a:ext cx="10019422" cy="3424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Local variables can be accessed only by the method in which it is declared.</a:t>
            </a:r>
          </a:p>
        </p:txBody>
      </p:sp>
      <p:sp>
        <p:nvSpPr>
          <p:cNvPr id="917" name="Rectangle 21"/>
          <p:cNvSpPr txBox="1"/>
          <p:nvPr/>
        </p:nvSpPr>
        <p:spPr>
          <a:xfrm>
            <a:off x="301577" y="5585864"/>
            <a:ext cx="10367607" cy="3424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Local variables should be initialized by the programmer with the values explicitly.</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907"/>
                                        </p:tgtEl>
                                        <p:attrNameLst>
                                          <p:attrName>style.visibility</p:attrName>
                                        </p:attrNameLst>
                                      </p:cBhvr>
                                      <p:to>
                                        <p:strVal val="visible"/>
                                      </p:to>
                                    </p:set>
                                    <p:animEffect transition="in" filter="fade">
                                      <p:cBhvr>
                                        <p:cTn id="7" dur="500"/>
                                        <p:tgtEl>
                                          <p:spTgt spid="90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908"/>
                                        </p:tgtEl>
                                        <p:attrNameLst>
                                          <p:attrName>style.visibility</p:attrName>
                                        </p:attrNameLst>
                                      </p:cBhvr>
                                      <p:to>
                                        <p:strVal val="visible"/>
                                      </p:to>
                                    </p:set>
                                    <p:animEffect transition="in" filter="fade">
                                      <p:cBhvr>
                                        <p:cTn id="12" dur="500"/>
                                        <p:tgtEl>
                                          <p:spTgt spid="90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909"/>
                                        </p:tgtEl>
                                        <p:attrNameLst>
                                          <p:attrName>style.visibility</p:attrName>
                                        </p:attrNameLst>
                                      </p:cBhvr>
                                      <p:to>
                                        <p:strVal val="visible"/>
                                      </p:to>
                                    </p:set>
                                    <p:animEffect transition="in" filter="fade">
                                      <p:cBhvr>
                                        <p:cTn id="17" dur="500"/>
                                        <p:tgtEl>
                                          <p:spTgt spid="90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910"/>
                                        </p:tgtEl>
                                        <p:attrNameLst>
                                          <p:attrName>style.visibility</p:attrName>
                                        </p:attrNameLst>
                                      </p:cBhvr>
                                      <p:to>
                                        <p:strVal val="visible"/>
                                      </p:to>
                                    </p:set>
                                    <p:animEffect transition="in" filter="fade">
                                      <p:cBhvr>
                                        <p:cTn id="22" dur="500"/>
                                        <p:tgtEl>
                                          <p:spTgt spid="9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913"/>
                                        </p:tgtEl>
                                        <p:attrNameLst>
                                          <p:attrName>style.visibility</p:attrName>
                                        </p:attrNameLst>
                                      </p:cBhvr>
                                      <p:to>
                                        <p:strVal val="visible"/>
                                      </p:to>
                                    </p:set>
                                    <p:animEffect transition="in" filter="fade">
                                      <p:cBhvr>
                                        <p:cTn id="27" dur="500"/>
                                        <p:tgtEl>
                                          <p:spTgt spid="913"/>
                                        </p:tgtEl>
                                      </p:cBhvr>
                                    </p:animEffect>
                                  </p:childTnLst>
                                </p:cTn>
                              </p:par>
                            </p:childTnLst>
                          </p:cTn>
                        </p:par>
                        <p:par>
                          <p:cTn id="28" fill="hold">
                            <p:stCondLst>
                              <p:cond delay="500"/>
                            </p:stCondLst>
                            <p:childTnLst>
                              <p:par>
                                <p:cTn id="29" presetID="10" presetClass="entr" fill="hold" grpId="6" nodeType="afterEffect">
                                  <p:stCondLst>
                                    <p:cond delay="0"/>
                                  </p:stCondLst>
                                  <p:iterate>
                                    <p:tmAbs val="0"/>
                                  </p:iterate>
                                  <p:childTnLst>
                                    <p:set>
                                      <p:cBhvr>
                                        <p:cTn id="30" fill="hold"/>
                                        <p:tgtEl>
                                          <p:spTgt spid="914"/>
                                        </p:tgtEl>
                                        <p:attrNameLst>
                                          <p:attrName>style.visibility</p:attrName>
                                        </p:attrNameLst>
                                      </p:cBhvr>
                                      <p:to>
                                        <p:strVal val="visible"/>
                                      </p:to>
                                    </p:set>
                                    <p:animEffect transition="in" filter="fade">
                                      <p:cBhvr>
                                        <p:cTn id="31" dur="500"/>
                                        <p:tgtEl>
                                          <p:spTgt spid="914"/>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7" nodeType="clickEffect">
                                  <p:stCondLst>
                                    <p:cond delay="0"/>
                                  </p:stCondLst>
                                  <p:iterate>
                                    <p:tmAbs val="0"/>
                                  </p:iterate>
                                  <p:childTnLst>
                                    <p:set>
                                      <p:cBhvr>
                                        <p:cTn id="35" fill="hold"/>
                                        <p:tgtEl>
                                          <p:spTgt spid="915"/>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0" presetClass="entr" fill="hold" grpId="8" nodeType="clickEffect">
                                  <p:stCondLst>
                                    <p:cond delay="0"/>
                                  </p:stCondLst>
                                  <p:iterate>
                                    <p:tmAbs val="0"/>
                                  </p:iterate>
                                  <p:childTnLst>
                                    <p:set>
                                      <p:cBhvr>
                                        <p:cTn id="39" fill="hold"/>
                                        <p:tgtEl>
                                          <p:spTgt spid="916"/>
                                        </p:tgtEl>
                                        <p:attrNameLst>
                                          <p:attrName>style.visibility</p:attrName>
                                        </p:attrNameLst>
                                      </p:cBhvr>
                                      <p:to>
                                        <p:strVal val="visible"/>
                                      </p:to>
                                    </p:set>
                                    <p:animEffect transition="in" filter="fade">
                                      <p:cBhvr>
                                        <p:cTn id="40" dur="500"/>
                                        <p:tgtEl>
                                          <p:spTgt spid="916"/>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fill="hold" grpId="9" nodeType="clickEffect">
                                  <p:stCondLst>
                                    <p:cond delay="0"/>
                                  </p:stCondLst>
                                  <p:iterate>
                                    <p:tmAbs val="0"/>
                                  </p:iterate>
                                  <p:childTnLst>
                                    <p:set>
                                      <p:cBhvr>
                                        <p:cTn id="44" fill="hold"/>
                                        <p:tgtEl>
                                          <p:spTgt spid="917"/>
                                        </p:tgtEl>
                                        <p:attrNameLst>
                                          <p:attrName>style.visibility</p:attrName>
                                        </p:attrNameLst>
                                      </p:cBhvr>
                                      <p:to>
                                        <p:strVal val="visible"/>
                                      </p:to>
                                    </p:set>
                                    <p:animEffect transition="in" filter="fade">
                                      <p:cBhvr>
                                        <p:cTn id="45" dur="500"/>
                                        <p:tgtEl>
                                          <p:spTgt spid="9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7" grpId="1" animBg="1" advAuto="0"/>
      <p:bldP spid="908" grpId="2" animBg="1" advAuto="0"/>
      <p:bldP spid="909" grpId="3" animBg="1" advAuto="0"/>
      <p:bldP spid="910" grpId="4" animBg="1" advAuto="0"/>
      <p:bldP spid="913" grpId="5" animBg="1" advAuto="0"/>
      <p:bldP spid="914" grpId="6" animBg="1" advAuto="0"/>
      <p:bldP spid="915" grpId="7" animBg="1" advAuto="0"/>
      <p:bldP spid="916" grpId="8" animBg="1" advAuto="0"/>
      <p:bldP spid="917" grpId="9" animBg="1" advAuto="0"/>
    </p:bld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923" name="Group 23"/>
          <p:cNvGrpSpPr/>
          <p:nvPr/>
        </p:nvGrpSpPr>
        <p:grpSpPr>
          <a:xfrm>
            <a:off x="-4339" y="127784"/>
            <a:ext cx="12191476" cy="712722"/>
            <a:chOff x="0" y="0"/>
            <a:chExt cx="12191475" cy="712720"/>
          </a:xfrm>
        </p:grpSpPr>
        <p:sp>
          <p:nvSpPr>
            <p:cNvPr id="919"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920" name="object 3"/>
            <p:cNvSpPr/>
            <p:nvPr/>
          </p:nvSpPr>
          <p:spPr>
            <a:xfrm>
              <a:off x="913928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921"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922"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924" name="object 5"/>
          <p:cNvSpPr txBox="1"/>
          <p:nvPr/>
        </p:nvSpPr>
        <p:spPr>
          <a:xfrm>
            <a:off x="2895073" y="226533"/>
            <a:ext cx="3324750" cy="5758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Trainer : Mr.Madhu sundar</a:t>
            </a:r>
          </a:p>
        </p:txBody>
      </p:sp>
      <p:sp>
        <p:nvSpPr>
          <p:cNvPr id="925" name="object 7"/>
          <p:cNvSpPr txBox="1"/>
          <p:nvPr/>
        </p:nvSpPr>
        <p:spPr>
          <a:xfrm>
            <a:off x="9655492" y="202740"/>
            <a:ext cx="2009131"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t>Chapter 3</a:t>
            </a:r>
          </a:p>
        </p:txBody>
      </p:sp>
      <p:sp>
        <p:nvSpPr>
          <p:cNvPr id="926" name="object 18"/>
          <p:cNvSpPr txBox="1"/>
          <p:nvPr/>
        </p:nvSpPr>
        <p:spPr>
          <a:xfrm>
            <a:off x="904012" y="2463080"/>
            <a:ext cx="9928895" cy="6666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776615" marR="3257" indent="-764550" algn="ctr" defTabSz="293216">
              <a:defRPr sz="4600" spc="-3">
                <a:solidFill>
                  <a:srgbClr val="00318B"/>
                </a:solidFill>
                <a:latin typeface="Arial"/>
                <a:ea typeface="Arial"/>
                <a:cs typeface="Arial"/>
                <a:sym typeface="Arial"/>
              </a:defRPr>
            </a:lvl1pPr>
          </a:lstStyle>
          <a:p>
            <a:r>
              <a:t>Constructors</a:t>
            </a:r>
          </a:p>
        </p:txBody>
      </p:sp>
      <p:sp>
        <p:nvSpPr>
          <p:cNvPr id="927" name="object 5"/>
          <p:cNvSpPr txBox="1"/>
          <p:nvPr/>
        </p:nvSpPr>
        <p:spPr>
          <a:xfrm>
            <a:off x="6178785" y="235559"/>
            <a:ext cx="3324750"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Subject : CORE JAVA</a:t>
            </a:r>
          </a:p>
        </p:txBody>
      </p:sp>
      <p:grpSp>
        <p:nvGrpSpPr>
          <p:cNvPr id="930" name="Group 8"/>
          <p:cNvGrpSpPr/>
          <p:nvPr/>
        </p:nvGrpSpPr>
        <p:grpSpPr>
          <a:xfrm>
            <a:off x="3389863" y="3469530"/>
            <a:ext cx="4631812" cy="3287822"/>
            <a:chOff x="0" y="0"/>
            <a:chExt cx="4631811" cy="3287820"/>
          </a:xfrm>
        </p:grpSpPr>
        <p:sp>
          <p:nvSpPr>
            <p:cNvPr id="928" name="Rectangle 11"/>
            <p:cNvSpPr txBox="1"/>
            <p:nvPr/>
          </p:nvSpPr>
          <p:spPr>
            <a:xfrm>
              <a:off x="0" y="1908339"/>
              <a:ext cx="4631812" cy="137948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noAutofit/>
            </a:bodyPr>
            <a:lstStyle>
              <a:lvl1pPr algn="ctr" defTabSz="293216">
                <a:defRPr sz="38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pic>
          <p:nvPicPr>
            <p:cNvPr id="929" name="Picture 7" descr="Picture 7"/>
            <p:cNvPicPr>
              <a:picLocks noChangeAspect="1"/>
            </p:cNvPicPr>
            <p:nvPr/>
          </p:nvPicPr>
          <p:blipFill>
            <a:blip r:embed="rId2">
              <a:extLst/>
            </a:blip>
            <a:stretch>
              <a:fillRect/>
            </a:stretch>
          </p:blipFill>
          <p:spPr>
            <a:xfrm>
              <a:off x="98694" y="0"/>
              <a:ext cx="4428884" cy="2156445"/>
            </a:xfrm>
            <a:prstGeom prst="rect">
              <a:avLst/>
            </a:prstGeom>
            <a:ln w="12700" cap="flat">
              <a:noFill/>
              <a:miter lim="400000"/>
            </a:ln>
            <a:effectLst/>
          </p:spPr>
        </p:pic>
      </p:gr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3" name="Group 2"/>
          <p:cNvGrpSpPr/>
          <p:nvPr/>
        </p:nvGrpSpPr>
        <p:grpSpPr>
          <a:xfrm>
            <a:off x="10351756" y="5908442"/>
            <a:ext cx="1810867" cy="838732"/>
            <a:chOff x="0" y="0"/>
            <a:chExt cx="1810866" cy="838731"/>
          </a:xfrm>
        </p:grpSpPr>
        <p:pic>
          <p:nvPicPr>
            <p:cNvPr id="181" name="Picture 18" descr="Picture 18"/>
            <p:cNvPicPr>
              <a:picLocks noChangeAspect="1"/>
            </p:cNvPicPr>
            <p:nvPr/>
          </p:nvPicPr>
          <p:blipFill>
            <a:blip r:embed="rId2">
              <a:extLst/>
            </a:blip>
            <a:stretch>
              <a:fillRect/>
            </a:stretch>
          </p:blipFill>
          <p:spPr>
            <a:xfrm>
              <a:off x="261807" y="0"/>
              <a:ext cx="1287250" cy="603235"/>
            </a:xfrm>
            <a:prstGeom prst="rect">
              <a:avLst/>
            </a:prstGeom>
            <a:ln w="12700" cap="flat">
              <a:noFill/>
              <a:miter lim="400000"/>
            </a:ln>
            <a:effectLst/>
          </p:spPr>
        </p:pic>
        <p:sp>
          <p:nvSpPr>
            <p:cNvPr id="182"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grpSp>
        <p:nvGrpSpPr>
          <p:cNvPr id="186" name="Group 11"/>
          <p:cNvGrpSpPr/>
          <p:nvPr/>
        </p:nvGrpSpPr>
        <p:grpSpPr>
          <a:xfrm>
            <a:off x="-1" y="58042"/>
            <a:ext cx="3518861" cy="833730"/>
            <a:chOff x="0" y="0"/>
            <a:chExt cx="3518859" cy="833729"/>
          </a:xfrm>
        </p:grpSpPr>
        <p:sp>
          <p:nvSpPr>
            <p:cNvPr id="184" name="object 4"/>
            <p:cNvSpPr/>
            <p:nvPr/>
          </p:nvSpPr>
          <p:spPr>
            <a:xfrm>
              <a:off x="0" y="7"/>
              <a:ext cx="3183883"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85" name="object 5"/>
            <p:cNvSpPr/>
            <p:nvPr/>
          </p:nvSpPr>
          <p:spPr>
            <a:xfrm>
              <a:off x="2939097" y="0"/>
              <a:ext cx="579763" cy="83372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87" name="object 22"/>
          <p:cNvSpPr txBox="1"/>
          <p:nvPr/>
        </p:nvSpPr>
        <p:spPr>
          <a:xfrm>
            <a:off x="427097" y="327840"/>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Web-Applications</a:t>
            </a:r>
          </a:p>
        </p:txBody>
      </p:sp>
      <p:sp>
        <p:nvSpPr>
          <p:cNvPr id="188" name="object 11"/>
          <p:cNvSpPr txBox="1"/>
          <p:nvPr/>
        </p:nvSpPr>
        <p:spPr>
          <a:xfrm>
            <a:off x="291186" y="900319"/>
            <a:ext cx="11711924" cy="2362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465343" indent="-457200">
              <a:buSzPct val="100000"/>
              <a:buFont typeface="Arial"/>
              <a:buChar char="•"/>
              <a:tabLst>
                <a:tab pos="76200" algn="l"/>
              </a:tabLst>
              <a:defRPr sz="2500">
                <a:solidFill>
                  <a:srgbClr val="231F20"/>
                </a:solidFill>
              </a:defRPr>
            </a:pPr>
            <a:r>
              <a:t>Any application that requires web browser for its execution is called as web application.</a:t>
            </a:r>
          </a:p>
          <a:p>
            <a:pPr marL="465343" indent="-457200">
              <a:buSzPct val="100000"/>
              <a:buFont typeface="Arial"/>
              <a:buChar char="•"/>
              <a:tabLst>
                <a:tab pos="76200" algn="l"/>
              </a:tabLst>
              <a:defRPr sz="2500">
                <a:solidFill>
                  <a:srgbClr val="231F20"/>
                </a:solidFill>
              </a:defRPr>
            </a:pPr>
            <a:r>
              <a:t>Web App will have 3 layers.</a:t>
            </a:r>
          </a:p>
          <a:p>
            <a:pPr marL="522493" indent="-514350">
              <a:buSzPct val="100000"/>
              <a:buAutoNum type="arabicPeriod"/>
              <a:tabLst>
                <a:tab pos="76200" algn="l"/>
              </a:tabLst>
              <a:defRPr sz="2500">
                <a:solidFill>
                  <a:srgbClr val="231F20"/>
                </a:solidFill>
              </a:defRPr>
            </a:pPr>
            <a:r>
              <a:t>Presentation Layer</a:t>
            </a:r>
          </a:p>
          <a:p>
            <a:pPr marL="522493" indent="-514350">
              <a:buSzPct val="100000"/>
              <a:buAutoNum type="arabicPeriod"/>
              <a:tabLst>
                <a:tab pos="76200" algn="l"/>
              </a:tabLst>
              <a:defRPr sz="2500">
                <a:solidFill>
                  <a:srgbClr val="231F20"/>
                </a:solidFill>
              </a:defRPr>
            </a:pPr>
            <a:r>
              <a:t>Application Layer</a:t>
            </a:r>
          </a:p>
          <a:p>
            <a:pPr marL="522493" indent="-514350">
              <a:buSzPct val="100000"/>
              <a:buAutoNum type="arabicPeriod"/>
              <a:tabLst>
                <a:tab pos="76200" algn="l"/>
              </a:tabLst>
              <a:defRPr sz="2500">
                <a:solidFill>
                  <a:srgbClr val="231F20"/>
                </a:solidFill>
              </a:defRPr>
            </a:pPr>
            <a:r>
              <a:t>Data Layer </a:t>
            </a:r>
          </a:p>
        </p:txBody>
      </p:sp>
      <p:pic>
        <p:nvPicPr>
          <p:cNvPr id="189" name="Picture 10" descr="Picture 10"/>
          <p:cNvPicPr>
            <a:picLocks noChangeAspect="1"/>
          </p:cNvPicPr>
          <p:nvPr/>
        </p:nvPicPr>
        <p:blipFill>
          <a:blip r:embed="rId3">
            <a:extLst/>
          </a:blip>
          <a:srcRect t="27054" b="17817"/>
          <a:stretch>
            <a:fillRect/>
          </a:stretch>
        </p:blipFill>
        <p:spPr>
          <a:xfrm>
            <a:off x="4881093" y="1354830"/>
            <a:ext cx="7413204" cy="5503171"/>
          </a:xfrm>
          <a:prstGeom prst="rect">
            <a:avLst/>
          </a:prstGeom>
          <a:ln w="12700">
            <a:miter lim="400000"/>
          </a:ln>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89"/>
                                        </p:tgtEl>
                                        <p:attrNameLst>
                                          <p:attrName>style.visibility</p:attrName>
                                        </p:attrNameLst>
                                      </p:cBhvr>
                                      <p:to>
                                        <p:strVal val="visible"/>
                                      </p:to>
                                    </p:set>
                                    <p:animEffect transition="in" filter="fade">
                                      <p:cBhvr>
                                        <p:cTn id="7" dur="500"/>
                                        <p:tgtEl>
                                          <p:spTgt spid="18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88"/>
                                        </p:tgtEl>
                                        <p:attrNameLst>
                                          <p:attrName>style.visibility</p:attrName>
                                        </p:attrNameLst>
                                      </p:cBhvr>
                                      <p:to>
                                        <p:strVal val="visible"/>
                                      </p:to>
                                    </p:set>
                                    <p:animEffect transition="in" filter="fade">
                                      <p:cBhvr>
                                        <p:cTn id="12" dur="500"/>
                                        <p:tgtEl>
                                          <p:spTgt spid="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 grpId="2" animBg="1" advAuto="0"/>
      <p:bldP spid="189" grpId="1" animBg="1" advAuto="0"/>
    </p:bld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934" name="Group 22"/>
          <p:cNvGrpSpPr/>
          <p:nvPr/>
        </p:nvGrpSpPr>
        <p:grpSpPr>
          <a:xfrm>
            <a:off x="3619" y="-1"/>
            <a:ext cx="3163580" cy="530762"/>
            <a:chOff x="0" y="0"/>
            <a:chExt cx="3163579" cy="530760"/>
          </a:xfrm>
        </p:grpSpPr>
        <p:sp>
          <p:nvSpPr>
            <p:cNvPr id="932" name="object 4"/>
            <p:cNvSpPr/>
            <p:nvPr/>
          </p:nvSpPr>
          <p:spPr>
            <a:xfrm>
              <a:off x="0" y="4"/>
              <a:ext cx="2960846" cy="530757"/>
            </a:xfrm>
            <a:prstGeom prst="rect">
              <a:avLst/>
            </a:pr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933"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935" name="object 9"/>
          <p:cNvSpPr txBox="1"/>
          <p:nvPr/>
        </p:nvSpPr>
        <p:spPr>
          <a:xfrm>
            <a:off x="664314" y="53028"/>
            <a:ext cx="2296861" cy="345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400">
                <a:solidFill>
                  <a:srgbClr val="FFFFFF"/>
                </a:solidFill>
                <a:latin typeface="Arial"/>
                <a:ea typeface="Arial"/>
                <a:cs typeface="Arial"/>
                <a:sym typeface="Arial"/>
              </a:defRPr>
            </a:lvl1pPr>
          </a:lstStyle>
          <a:p>
            <a:r>
              <a:t>Constructors</a:t>
            </a:r>
          </a:p>
        </p:txBody>
      </p:sp>
      <p:grpSp>
        <p:nvGrpSpPr>
          <p:cNvPr id="938" name="Group 31"/>
          <p:cNvGrpSpPr/>
          <p:nvPr/>
        </p:nvGrpSpPr>
        <p:grpSpPr>
          <a:xfrm>
            <a:off x="10355320" y="5908440"/>
            <a:ext cx="1810866" cy="603236"/>
            <a:chOff x="0" y="0"/>
            <a:chExt cx="1810864" cy="603234"/>
          </a:xfrm>
        </p:grpSpPr>
        <p:pic>
          <p:nvPicPr>
            <p:cNvPr id="936" name="Picture 33" descr="Picture 33"/>
            <p:cNvPicPr>
              <a:picLocks noChangeAspect="1"/>
            </p:cNvPicPr>
            <p:nvPr/>
          </p:nvPicPr>
          <p:blipFill>
            <a:blip r:embed="rId2">
              <a:extLst/>
            </a:blip>
            <a:stretch>
              <a:fillRect/>
            </a:stretch>
          </p:blipFill>
          <p:spPr>
            <a:xfrm>
              <a:off x="261807" y="0"/>
              <a:ext cx="1287250" cy="603235"/>
            </a:xfrm>
            <a:prstGeom prst="rect">
              <a:avLst/>
            </a:prstGeom>
            <a:ln w="12700" cap="flat">
              <a:noFill/>
              <a:miter lim="400000"/>
            </a:ln>
            <a:effectLst/>
          </p:spPr>
        </p:pic>
        <p:sp>
          <p:nvSpPr>
            <p:cNvPr id="937"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939" name="Rectangle 1"/>
          <p:cNvSpPr txBox="1"/>
          <p:nvPr/>
        </p:nvSpPr>
        <p:spPr>
          <a:xfrm>
            <a:off x="397970" y="556238"/>
            <a:ext cx="11415472" cy="3424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Constructors are special type of methods which have same name as the class name..</a:t>
            </a:r>
          </a:p>
        </p:txBody>
      </p:sp>
      <p:sp>
        <p:nvSpPr>
          <p:cNvPr id="940" name="Rectangle 11"/>
          <p:cNvSpPr txBox="1"/>
          <p:nvPr/>
        </p:nvSpPr>
        <p:spPr>
          <a:xfrm>
            <a:off x="393817" y="990766"/>
            <a:ext cx="10019422"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Constructors are executed whenever the object of that corresponding class is created.</a:t>
            </a:r>
          </a:p>
        </p:txBody>
      </p:sp>
      <p:sp>
        <p:nvSpPr>
          <p:cNvPr id="941" name="Rectangle 12"/>
          <p:cNvSpPr txBox="1"/>
          <p:nvPr/>
        </p:nvSpPr>
        <p:spPr>
          <a:xfrm>
            <a:off x="388289" y="1604483"/>
            <a:ext cx="10198897" cy="3424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Every class must and should have Constructor.</a:t>
            </a:r>
          </a:p>
        </p:txBody>
      </p:sp>
      <p:sp>
        <p:nvSpPr>
          <p:cNvPr id="942" name="Rectangle 13"/>
          <p:cNvSpPr txBox="1"/>
          <p:nvPr/>
        </p:nvSpPr>
        <p:spPr>
          <a:xfrm>
            <a:off x="388289" y="2064657"/>
            <a:ext cx="10198897"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If the programmer do not write any constructor, then compiler will write default constructor implicitly.</a:t>
            </a:r>
          </a:p>
        </p:txBody>
      </p:sp>
      <p:sp>
        <p:nvSpPr>
          <p:cNvPr id="943" name="Rectangle 19"/>
          <p:cNvSpPr txBox="1"/>
          <p:nvPr/>
        </p:nvSpPr>
        <p:spPr>
          <a:xfrm>
            <a:off x="388264" y="2431436"/>
            <a:ext cx="11415472" cy="15108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If the programmer writes constructor it can be of two type</a:t>
            </a:r>
          </a:p>
          <a:p>
            <a:pPr marR="3257" indent="12700" defTabSz="293216">
              <a:defRPr sz="2000" spc="-3">
                <a:solidFill>
                  <a:srgbClr val="231F20"/>
                </a:solidFill>
                <a:latin typeface="Arial"/>
                <a:ea typeface="Arial"/>
                <a:cs typeface="Arial"/>
                <a:sym typeface="Arial"/>
              </a:defRPr>
            </a:pPr>
            <a:r>
              <a:t>      1. Zero argument constructor</a:t>
            </a:r>
          </a:p>
          <a:p>
            <a:pPr marR="3257" indent="12700" defTabSz="293216">
              <a:defRPr sz="2000" spc="-3">
                <a:solidFill>
                  <a:srgbClr val="231F20"/>
                </a:solidFill>
                <a:latin typeface="Arial"/>
                <a:ea typeface="Arial"/>
                <a:cs typeface="Arial"/>
                <a:sym typeface="Arial"/>
              </a:defRPr>
            </a:pPr>
            <a:r>
              <a:t>      2. Parameterized constructor</a:t>
            </a:r>
          </a:p>
        </p:txBody>
      </p:sp>
      <p:sp>
        <p:nvSpPr>
          <p:cNvPr id="944" name="Rectangle 20"/>
          <p:cNvSpPr txBox="1"/>
          <p:nvPr/>
        </p:nvSpPr>
        <p:spPr>
          <a:xfrm>
            <a:off x="267592" y="3809449"/>
            <a:ext cx="10019421" cy="3424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Constructors cannot be declared as static or final.</a:t>
            </a:r>
          </a:p>
        </p:txBody>
      </p:sp>
      <p:sp>
        <p:nvSpPr>
          <p:cNvPr id="945" name="Rectangle 21"/>
          <p:cNvSpPr txBox="1"/>
          <p:nvPr/>
        </p:nvSpPr>
        <p:spPr>
          <a:xfrm>
            <a:off x="303934" y="4233088"/>
            <a:ext cx="10367607"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If you specify return type for the constructor, then it will be considered as a normal method.</a:t>
            </a:r>
          </a:p>
        </p:txBody>
      </p:sp>
      <p:sp>
        <p:nvSpPr>
          <p:cNvPr id="946" name="Rectangle 26"/>
          <p:cNvSpPr txBox="1"/>
          <p:nvPr/>
        </p:nvSpPr>
        <p:spPr>
          <a:xfrm>
            <a:off x="303934" y="5089942"/>
            <a:ext cx="10367607" cy="9266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If the programmer writes any constructor explicitly, then complier will not write any  constructor implicitly.</a:t>
            </a:r>
          </a:p>
        </p:txBody>
      </p:sp>
      <p:sp>
        <p:nvSpPr>
          <p:cNvPr id="947" name="Rectangle 27"/>
          <p:cNvSpPr txBox="1"/>
          <p:nvPr/>
        </p:nvSpPr>
        <p:spPr>
          <a:xfrm>
            <a:off x="335992" y="5842946"/>
            <a:ext cx="10367607" cy="9647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R="3257" indent="12700" defTabSz="293216">
              <a:defRPr sz="2000" spc="-3">
                <a:solidFill>
                  <a:srgbClr val="231F20"/>
                </a:solidFill>
                <a:latin typeface="Arial"/>
                <a:ea typeface="Arial"/>
                <a:cs typeface="Arial"/>
                <a:sym typeface="Arial"/>
              </a:defRPr>
            </a:pPr>
            <a:r>
              <a:t>       </a:t>
            </a:r>
            <a:r>
              <a:rPr sz="2200" b="1" spc="-3"/>
              <a:t>App.</a:t>
            </a:r>
            <a:endParaRPr b="1"/>
          </a:p>
          <a:p>
            <a:pPr marL="369887" marR="3257" indent="-357187" defTabSz="293216">
              <a:buSzPct val="100000"/>
              <a:buFont typeface="Arial"/>
              <a:buChar char="•"/>
              <a:defRPr sz="2000" spc="-3">
                <a:solidFill>
                  <a:srgbClr val="231F20"/>
                </a:solidFill>
                <a:latin typeface="Arial"/>
                <a:ea typeface="Arial"/>
                <a:cs typeface="Arial"/>
                <a:sym typeface="Arial"/>
              </a:defRPr>
            </a:pPr>
            <a:r>
              <a:t>Constructors are used to Intialize the data members of the class.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939"/>
                                        </p:tgtEl>
                                        <p:attrNameLst>
                                          <p:attrName>style.visibility</p:attrName>
                                        </p:attrNameLst>
                                      </p:cBhvr>
                                      <p:to>
                                        <p:strVal val="visible"/>
                                      </p:to>
                                    </p:set>
                                    <p:animEffect transition="in" filter="fade">
                                      <p:cBhvr>
                                        <p:cTn id="7" dur="500"/>
                                        <p:tgtEl>
                                          <p:spTgt spid="9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940"/>
                                        </p:tgtEl>
                                        <p:attrNameLst>
                                          <p:attrName>style.visibility</p:attrName>
                                        </p:attrNameLst>
                                      </p:cBhvr>
                                      <p:to>
                                        <p:strVal val="visible"/>
                                      </p:to>
                                    </p:set>
                                    <p:animEffect transition="in" filter="fade">
                                      <p:cBhvr>
                                        <p:cTn id="12" dur="500"/>
                                        <p:tgtEl>
                                          <p:spTgt spid="94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941"/>
                                        </p:tgtEl>
                                        <p:attrNameLst>
                                          <p:attrName>style.visibility</p:attrName>
                                        </p:attrNameLst>
                                      </p:cBhvr>
                                      <p:to>
                                        <p:strVal val="visible"/>
                                      </p:to>
                                    </p:set>
                                    <p:animEffect transition="in" filter="fade">
                                      <p:cBhvr>
                                        <p:cTn id="17" dur="500"/>
                                        <p:tgtEl>
                                          <p:spTgt spid="94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942"/>
                                        </p:tgtEl>
                                        <p:attrNameLst>
                                          <p:attrName>style.visibility</p:attrName>
                                        </p:attrNameLst>
                                      </p:cBhvr>
                                      <p:to>
                                        <p:strVal val="visible"/>
                                      </p:to>
                                    </p:set>
                                    <p:animEffect transition="in" filter="fade">
                                      <p:cBhvr>
                                        <p:cTn id="22" dur="500"/>
                                        <p:tgtEl>
                                          <p:spTgt spid="942"/>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5" nodeType="clickEffect">
                                  <p:stCondLst>
                                    <p:cond delay="0"/>
                                  </p:stCondLst>
                                  <p:iterate>
                                    <p:tmAbs val="0"/>
                                  </p:iterate>
                                  <p:childTnLst>
                                    <p:set>
                                      <p:cBhvr>
                                        <p:cTn id="26" fill="hold"/>
                                        <p:tgtEl>
                                          <p:spTgt spid="94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fill="hold" grpId="6" nodeType="clickEffect">
                                  <p:stCondLst>
                                    <p:cond delay="0"/>
                                  </p:stCondLst>
                                  <p:iterate>
                                    <p:tmAbs val="0"/>
                                  </p:iterate>
                                  <p:childTnLst>
                                    <p:set>
                                      <p:cBhvr>
                                        <p:cTn id="30" fill="hold"/>
                                        <p:tgtEl>
                                          <p:spTgt spid="944"/>
                                        </p:tgtEl>
                                        <p:attrNameLst>
                                          <p:attrName>style.visibility</p:attrName>
                                        </p:attrNameLst>
                                      </p:cBhvr>
                                      <p:to>
                                        <p:strVal val="visible"/>
                                      </p:to>
                                    </p:set>
                                    <p:animEffect transition="in" filter="fade">
                                      <p:cBhvr>
                                        <p:cTn id="31" dur="500"/>
                                        <p:tgtEl>
                                          <p:spTgt spid="94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fill="hold" grpId="7" nodeType="clickEffect">
                                  <p:stCondLst>
                                    <p:cond delay="0"/>
                                  </p:stCondLst>
                                  <p:iterate>
                                    <p:tmAbs val="0"/>
                                  </p:iterate>
                                  <p:childTnLst>
                                    <p:set>
                                      <p:cBhvr>
                                        <p:cTn id="35" fill="hold"/>
                                        <p:tgtEl>
                                          <p:spTgt spid="945"/>
                                        </p:tgtEl>
                                        <p:attrNameLst>
                                          <p:attrName>style.visibility</p:attrName>
                                        </p:attrNameLst>
                                      </p:cBhvr>
                                      <p:to>
                                        <p:strVal val="visible"/>
                                      </p:to>
                                    </p:set>
                                    <p:animEffect transition="in" filter="fade">
                                      <p:cBhvr>
                                        <p:cTn id="36" dur="500"/>
                                        <p:tgtEl>
                                          <p:spTgt spid="945"/>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fill="hold" grpId="8" nodeType="clickEffect">
                                  <p:stCondLst>
                                    <p:cond delay="0"/>
                                  </p:stCondLst>
                                  <p:iterate>
                                    <p:tmAbs val="0"/>
                                  </p:iterate>
                                  <p:childTnLst>
                                    <p:set>
                                      <p:cBhvr>
                                        <p:cTn id="40" fill="hold"/>
                                        <p:tgtEl>
                                          <p:spTgt spid="946"/>
                                        </p:tgtEl>
                                        <p:attrNameLst>
                                          <p:attrName>style.visibility</p:attrName>
                                        </p:attrNameLst>
                                      </p:cBhvr>
                                      <p:to>
                                        <p:strVal val="visible"/>
                                      </p:to>
                                    </p:set>
                                    <p:animEffect transition="in" filter="fade">
                                      <p:cBhvr>
                                        <p:cTn id="41" dur="500"/>
                                        <p:tgtEl>
                                          <p:spTgt spid="946"/>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fill="hold" grpId="9" nodeType="clickEffect">
                                  <p:stCondLst>
                                    <p:cond delay="0"/>
                                  </p:stCondLst>
                                  <p:iterate>
                                    <p:tmAbs val="0"/>
                                  </p:iterate>
                                  <p:childTnLst>
                                    <p:set>
                                      <p:cBhvr>
                                        <p:cTn id="45" fill="hold"/>
                                        <p:tgtEl>
                                          <p:spTgt spid="947"/>
                                        </p:tgtEl>
                                        <p:attrNameLst>
                                          <p:attrName>style.visibility</p:attrName>
                                        </p:attrNameLst>
                                      </p:cBhvr>
                                      <p:to>
                                        <p:strVal val="visible"/>
                                      </p:to>
                                    </p:set>
                                    <p:animEffect transition="in" filter="fade">
                                      <p:cBhvr>
                                        <p:cTn id="46" dur="500"/>
                                        <p:tgtEl>
                                          <p:spTgt spid="9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9" grpId="1" animBg="1" advAuto="0"/>
      <p:bldP spid="940" grpId="2" animBg="1" advAuto="0"/>
      <p:bldP spid="941" grpId="3" animBg="1" advAuto="0"/>
      <p:bldP spid="942" grpId="4" animBg="1" advAuto="0"/>
      <p:bldP spid="943" grpId="5" animBg="1" advAuto="0"/>
      <p:bldP spid="944" grpId="6" animBg="1" advAuto="0"/>
      <p:bldP spid="945" grpId="7" animBg="1" advAuto="0"/>
      <p:bldP spid="946" grpId="8" animBg="1" advAuto="0"/>
      <p:bldP spid="947" grpId="9" animBg="1" advAuto="0"/>
    </p:bld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951" name="Group 22"/>
          <p:cNvGrpSpPr/>
          <p:nvPr/>
        </p:nvGrpSpPr>
        <p:grpSpPr>
          <a:xfrm>
            <a:off x="3619" y="-1"/>
            <a:ext cx="3163580" cy="530762"/>
            <a:chOff x="0" y="0"/>
            <a:chExt cx="3163579" cy="530760"/>
          </a:xfrm>
        </p:grpSpPr>
        <p:sp>
          <p:nvSpPr>
            <p:cNvPr id="949" name="object 4"/>
            <p:cNvSpPr/>
            <p:nvPr/>
          </p:nvSpPr>
          <p:spPr>
            <a:xfrm>
              <a:off x="0" y="4"/>
              <a:ext cx="2960846" cy="530757"/>
            </a:xfrm>
            <a:prstGeom prst="rect">
              <a:avLst/>
            </a:pr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950"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952" name="object 9"/>
          <p:cNvSpPr txBox="1"/>
          <p:nvPr/>
        </p:nvSpPr>
        <p:spPr>
          <a:xfrm>
            <a:off x="664314" y="53028"/>
            <a:ext cx="2296861" cy="345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400">
                <a:solidFill>
                  <a:srgbClr val="FFFFFF"/>
                </a:solidFill>
                <a:latin typeface="Arial"/>
                <a:ea typeface="Arial"/>
                <a:cs typeface="Arial"/>
                <a:sym typeface="Arial"/>
              </a:defRPr>
            </a:lvl1pPr>
          </a:lstStyle>
          <a:p>
            <a:r>
              <a:t>Constructors</a:t>
            </a:r>
          </a:p>
        </p:txBody>
      </p:sp>
      <p:grpSp>
        <p:nvGrpSpPr>
          <p:cNvPr id="955" name="Group 31"/>
          <p:cNvGrpSpPr/>
          <p:nvPr/>
        </p:nvGrpSpPr>
        <p:grpSpPr>
          <a:xfrm>
            <a:off x="10355320" y="5908440"/>
            <a:ext cx="1810866" cy="603236"/>
            <a:chOff x="0" y="0"/>
            <a:chExt cx="1810864" cy="603234"/>
          </a:xfrm>
        </p:grpSpPr>
        <p:pic>
          <p:nvPicPr>
            <p:cNvPr id="953" name="Picture 33" descr="Picture 33"/>
            <p:cNvPicPr>
              <a:picLocks noChangeAspect="1"/>
            </p:cNvPicPr>
            <p:nvPr/>
          </p:nvPicPr>
          <p:blipFill>
            <a:blip r:embed="rId2">
              <a:extLst/>
            </a:blip>
            <a:stretch>
              <a:fillRect/>
            </a:stretch>
          </p:blipFill>
          <p:spPr>
            <a:xfrm>
              <a:off x="261807" y="0"/>
              <a:ext cx="1287250" cy="603235"/>
            </a:xfrm>
            <a:prstGeom prst="rect">
              <a:avLst/>
            </a:prstGeom>
            <a:ln w="12700" cap="flat">
              <a:noFill/>
              <a:miter lim="400000"/>
            </a:ln>
            <a:effectLst/>
          </p:spPr>
        </p:pic>
        <p:sp>
          <p:nvSpPr>
            <p:cNvPr id="954"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956" name="Rectangle 1"/>
          <p:cNvSpPr txBox="1"/>
          <p:nvPr/>
        </p:nvSpPr>
        <p:spPr>
          <a:xfrm>
            <a:off x="459583" y="694124"/>
            <a:ext cx="11415472" cy="3424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This keyword</a:t>
            </a:r>
          </a:p>
        </p:txBody>
      </p:sp>
      <p:sp>
        <p:nvSpPr>
          <p:cNvPr id="957" name="Rectangle 11"/>
          <p:cNvSpPr txBox="1"/>
          <p:nvPr/>
        </p:nvSpPr>
        <p:spPr>
          <a:xfrm>
            <a:off x="459583" y="1459974"/>
            <a:ext cx="10019421"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this keyword is used to differentiate between local variables and Global variables within a method / constructor whenever they have same names.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956"/>
                                        </p:tgtEl>
                                        <p:attrNameLst>
                                          <p:attrName>style.visibility</p:attrName>
                                        </p:attrNameLst>
                                      </p:cBhvr>
                                      <p:to>
                                        <p:strVal val="visible"/>
                                      </p:to>
                                    </p:set>
                                    <p:animEffect transition="in" filter="fade">
                                      <p:cBhvr>
                                        <p:cTn id="7" dur="500"/>
                                        <p:tgtEl>
                                          <p:spTgt spid="95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957"/>
                                        </p:tgtEl>
                                        <p:attrNameLst>
                                          <p:attrName>style.visibility</p:attrName>
                                        </p:attrNameLst>
                                      </p:cBhvr>
                                      <p:to>
                                        <p:strVal val="visible"/>
                                      </p:to>
                                    </p:set>
                                    <p:animEffect transition="in" filter="fade">
                                      <p:cBhvr>
                                        <p:cTn id="12" dur="500"/>
                                        <p:tgtEl>
                                          <p:spTgt spid="9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6" grpId="1" animBg="1" advAuto="0"/>
      <p:bldP spid="957" grpId="2" animBg="1" advAuto="0"/>
    </p:bld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965" name="Group 23"/>
          <p:cNvGrpSpPr/>
          <p:nvPr/>
        </p:nvGrpSpPr>
        <p:grpSpPr>
          <a:xfrm>
            <a:off x="-4339" y="127784"/>
            <a:ext cx="12191888" cy="712722"/>
            <a:chOff x="0" y="0"/>
            <a:chExt cx="12191886" cy="712720"/>
          </a:xfrm>
        </p:grpSpPr>
        <p:sp>
          <p:nvSpPr>
            <p:cNvPr id="959"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nvGrpSpPr>
            <p:cNvPr id="962" name="object 3"/>
            <p:cNvGrpSpPr/>
            <p:nvPr/>
          </p:nvGrpSpPr>
          <p:grpSpPr>
            <a:xfrm>
              <a:off x="9139280" y="0"/>
              <a:ext cx="3052607" cy="712721"/>
              <a:chOff x="0" y="0"/>
              <a:chExt cx="3052606" cy="712720"/>
            </a:xfrm>
          </p:grpSpPr>
          <p:sp>
            <p:nvSpPr>
              <p:cNvPr id="960" name="Rectangle"/>
              <p:cNvSpPr/>
              <p:nvPr/>
            </p:nvSpPr>
            <p:spPr>
              <a:xfrm>
                <a:off x="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961" name="f"/>
              <p:cNvSpPr txBox="1"/>
              <p:nvPr/>
            </p:nvSpPr>
            <p:spPr>
              <a:xfrm>
                <a:off x="0" y="0"/>
                <a:ext cx="3052607" cy="14783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defTabSz="293216">
                  <a:defRPr sz="1100">
                    <a:latin typeface="Arial"/>
                    <a:ea typeface="Arial"/>
                    <a:cs typeface="Arial"/>
                    <a:sym typeface="Arial"/>
                  </a:defRPr>
                </a:lvl1pPr>
              </a:lstStyle>
              <a:p>
                <a:r>
                  <a:t>f</a:t>
                </a:r>
              </a:p>
            </p:txBody>
          </p:sp>
        </p:grpSp>
        <p:sp>
          <p:nvSpPr>
            <p:cNvPr id="963"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964"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966" name="object 5"/>
          <p:cNvSpPr txBox="1"/>
          <p:nvPr/>
        </p:nvSpPr>
        <p:spPr>
          <a:xfrm>
            <a:off x="2895073" y="226533"/>
            <a:ext cx="3324750" cy="5758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Trainer : Mr.Madhu sundar</a:t>
            </a:r>
          </a:p>
        </p:txBody>
      </p:sp>
      <p:sp>
        <p:nvSpPr>
          <p:cNvPr id="967" name="object 7"/>
          <p:cNvSpPr txBox="1"/>
          <p:nvPr/>
        </p:nvSpPr>
        <p:spPr>
          <a:xfrm>
            <a:off x="9655492" y="202740"/>
            <a:ext cx="2009131"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t>Chapter 4</a:t>
            </a:r>
          </a:p>
        </p:txBody>
      </p:sp>
      <p:sp>
        <p:nvSpPr>
          <p:cNvPr id="968" name="object 18"/>
          <p:cNvSpPr txBox="1"/>
          <p:nvPr/>
        </p:nvSpPr>
        <p:spPr>
          <a:xfrm>
            <a:off x="881121" y="2508810"/>
            <a:ext cx="9928894" cy="6666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776615" marR="3257" indent="-764550" algn="ctr" defTabSz="293216">
              <a:defRPr sz="4600" spc="-3">
                <a:solidFill>
                  <a:srgbClr val="00318B"/>
                </a:solidFill>
                <a:latin typeface="Arial"/>
                <a:ea typeface="Arial"/>
                <a:cs typeface="Arial"/>
                <a:sym typeface="Arial"/>
              </a:defRPr>
            </a:lvl1pPr>
          </a:lstStyle>
          <a:p>
            <a:r>
              <a:t>Relations between classes or Objects</a:t>
            </a:r>
          </a:p>
        </p:txBody>
      </p:sp>
      <p:sp>
        <p:nvSpPr>
          <p:cNvPr id="969" name="object 5"/>
          <p:cNvSpPr txBox="1"/>
          <p:nvPr/>
        </p:nvSpPr>
        <p:spPr>
          <a:xfrm>
            <a:off x="6178785" y="235559"/>
            <a:ext cx="3324750"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Subject : CORE JAVA</a:t>
            </a:r>
          </a:p>
        </p:txBody>
      </p:sp>
      <p:grpSp>
        <p:nvGrpSpPr>
          <p:cNvPr id="972" name="Group 8"/>
          <p:cNvGrpSpPr/>
          <p:nvPr/>
        </p:nvGrpSpPr>
        <p:grpSpPr>
          <a:xfrm>
            <a:off x="3613350" y="3621315"/>
            <a:ext cx="4056775" cy="2815360"/>
            <a:chOff x="0" y="0"/>
            <a:chExt cx="4056773" cy="2815358"/>
          </a:xfrm>
        </p:grpSpPr>
        <p:sp>
          <p:nvSpPr>
            <p:cNvPr id="970" name="Rectangle 11"/>
            <p:cNvSpPr txBox="1"/>
            <p:nvPr/>
          </p:nvSpPr>
          <p:spPr>
            <a:xfrm>
              <a:off x="0" y="1590634"/>
              <a:ext cx="4056774" cy="122472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noAutofit/>
            </a:bodyPr>
            <a:lstStyle>
              <a:lvl1pPr algn="ctr" defTabSz="293216">
                <a:defRPr sz="38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pic>
          <p:nvPicPr>
            <p:cNvPr id="971" name="Picture 7" descr="Picture 7"/>
            <p:cNvPicPr>
              <a:picLocks noChangeAspect="1"/>
            </p:cNvPicPr>
            <p:nvPr/>
          </p:nvPicPr>
          <p:blipFill>
            <a:blip r:embed="rId2">
              <a:extLst/>
            </a:blip>
            <a:stretch>
              <a:fillRect/>
            </a:stretch>
          </p:blipFill>
          <p:spPr>
            <a:xfrm>
              <a:off x="86050" y="0"/>
              <a:ext cx="3879820" cy="1797434"/>
            </a:xfrm>
            <a:prstGeom prst="rect">
              <a:avLst/>
            </a:prstGeom>
            <a:ln w="12700" cap="flat">
              <a:noFill/>
              <a:miter lim="400000"/>
            </a:ln>
            <a:effectLst/>
          </p:spPr>
        </p:pic>
      </p:grpSp>
    </p:spTree>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976" name="Group 22"/>
          <p:cNvGrpSpPr/>
          <p:nvPr/>
        </p:nvGrpSpPr>
        <p:grpSpPr>
          <a:xfrm>
            <a:off x="3619" y="-1"/>
            <a:ext cx="3163580" cy="530762"/>
            <a:chOff x="0" y="0"/>
            <a:chExt cx="3163579" cy="530760"/>
          </a:xfrm>
        </p:grpSpPr>
        <p:sp>
          <p:nvSpPr>
            <p:cNvPr id="974"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975"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977" name="object 9"/>
          <p:cNvSpPr txBox="1"/>
          <p:nvPr/>
        </p:nvSpPr>
        <p:spPr>
          <a:xfrm>
            <a:off x="557854" y="42858"/>
            <a:ext cx="2296861" cy="3456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400">
                <a:solidFill>
                  <a:srgbClr val="FFFFFF"/>
                </a:solidFill>
                <a:latin typeface="Arial"/>
                <a:ea typeface="Arial"/>
                <a:cs typeface="Arial"/>
                <a:sym typeface="Arial"/>
              </a:defRPr>
            </a:lvl1pPr>
          </a:lstStyle>
          <a:p>
            <a:r>
              <a:t>Class diagrams</a:t>
            </a:r>
          </a:p>
        </p:txBody>
      </p:sp>
      <p:grpSp>
        <p:nvGrpSpPr>
          <p:cNvPr id="980" name="Group 31"/>
          <p:cNvGrpSpPr/>
          <p:nvPr/>
        </p:nvGrpSpPr>
        <p:grpSpPr>
          <a:xfrm>
            <a:off x="10355320" y="5908440"/>
            <a:ext cx="1810866" cy="603236"/>
            <a:chOff x="0" y="0"/>
            <a:chExt cx="1810864" cy="603234"/>
          </a:xfrm>
        </p:grpSpPr>
        <p:pic>
          <p:nvPicPr>
            <p:cNvPr id="978" name="Picture 33" descr="Picture 33"/>
            <p:cNvPicPr>
              <a:picLocks noChangeAspect="1"/>
            </p:cNvPicPr>
            <p:nvPr/>
          </p:nvPicPr>
          <p:blipFill>
            <a:blip r:embed="rId2">
              <a:extLst/>
            </a:blip>
            <a:stretch>
              <a:fillRect/>
            </a:stretch>
          </p:blipFill>
          <p:spPr>
            <a:xfrm>
              <a:off x="261807" y="0"/>
              <a:ext cx="1287250" cy="603235"/>
            </a:xfrm>
            <a:prstGeom prst="rect">
              <a:avLst/>
            </a:prstGeom>
            <a:ln w="12700" cap="flat">
              <a:noFill/>
              <a:miter lim="400000"/>
            </a:ln>
            <a:effectLst/>
          </p:spPr>
        </p:pic>
        <p:sp>
          <p:nvSpPr>
            <p:cNvPr id="979"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981" name="Rectangle 1"/>
          <p:cNvSpPr txBox="1"/>
          <p:nvPr/>
        </p:nvSpPr>
        <p:spPr>
          <a:xfrm>
            <a:off x="397142" y="708825"/>
            <a:ext cx="11415473" cy="3424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 A Class diagram is pictorial representation of class.</a:t>
            </a:r>
          </a:p>
        </p:txBody>
      </p:sp>
      <p:sp>
        <p:nvSpPr>
          <p:cNvPr id="982" name="Rectangle 11"/>
          <p:cNvSpPr txBox="1"/>
          <p:nvPr/>
        </p:nvSpPr>
        <p:spPr>
          <a:xfrm>
            <a:off x="397143" y="1222347"/>
            <a:ext cx="10019421"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Class diagrams helps understanding the relations between classes in much better way.</a:t>
            </a:r>
          </a:p>
        </p:txBody>
      </p:sp>
      <p:sp>
        <p:nvSpPr>
          <p:cNvPr id="983" name="Rectangle 12"/>
          <p:cNvSpPr txBox="1"/>
          <p:nvPr/>
        </p:nvSpPr>
        <p:spPr>
          <a:xfrm>
            <a:off x="307405" y="1983220"/>
            <a:ext cx="10198897"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2 classes are related based on the dependency of class object over the another class object.</a:t>
            </a:r>
          </a:p>
        </p:txBody>
      </p:sp>
      <p:sp>
        <p:nvSpPr>
          <p:cNvPr id="984" name="Rectangle 13"/>
          <p:cNvSpPr txBox="1"/>
          <p:nvPr/>
        </p:nvSpPr>
        <p:spPr>
          <a:xfrm>
            <a:off x="307405" y="2844643"/>
            <a:ext cx="10198897" cy="9266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r>
              <a:t> 2 classes are related based by two types relations</a:t>
            </a:r>
          </a:p>
          <a:p>
            <a:pPr marR="3257" indent="12700" defTabSz="293216">
              <a:defRPr sz="2000" spc="-3">
                <a:solidFill>
                  <a:srgbClr val="231F20"/>
                </a:solidFill>
                <a:latin typeface="Arial"/>
                <a:ea typeface="Arial"/>
                <a:cs typeface="Arial"/>
                <a:sym typeface="Arial"/>
              </a:defRPr>
            </a:pPr>
            <a:r>
              <a:t>             1. Has-A relation</a:t>
            </a:r>
          </a:p>
          <a:p>
            <a:pPr marR="3257" indent="12700" defTabSz="293216">
              <a:defRPr sz="2000" spc="-3">
                <a:solidFill>
                  <a:srgbClr val="231F20"/>
                </a:solidFill>
                <a:latin typeface="Arial"/>
                <a:ea typeface="Arial"/>
                <a:cs typeface="Arial"/>
                <a:sym typeface="Arial"/>
              </a:defRPr>
            </a:pPr>
            <a:r>
              <a:t>             2. Is-A relation(inheritance)</a:t>
            </a:r>
          </a:p>
        </p:txBody>
      </p:sp>
      <p:sp>
        <p:nvSpPr>
          <p:cNvPr id="985" name="Rectangle 19"/>
          <p:cNvSpPr txBox="1"/>
          <p:nvPr/>
        </p:nvSpPr>
        <p:spPr>
          <a:xfrm>
            <a:off x="217287" y="3549715"/>
            <a:ext cx="2178774"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R="3257" indent="12700" defTabSz="293216">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b="1" u="sng" spc="-3">
                <a:solidFill>
                  <a:srgbClr val="231F20"/>
                </a:solidFill>
                <a:latin typeface="Arial"/>
                <a:ea typeface="Arial"/>
                <a:cs typeface="Arial"/>
                <a:sym typeface="Arial"/>
              </a:defRPr>
            </a:pPr>
            <a:r>
              <a:t>Has-A relation</a:t>
            </a:r>
          </a:p>
        </p:txBody>
      </p:sp>
      <p:sp>
        <p:nvSpPr>
          <p:cNvPr id="986" name="Rectangle 20"/>
          <p:cNvSpPr txBox="1"/>
          <p:nvPr/>
        </p:nvSpPr>
        <p:spPr>
          <a:xfrm>
            <a:off x="234388" y="4402708"/>
            <a:ext cx="10019421" cy="6345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Has-A relation is a type of relation where 2 classes are related based on the dependency of existence of one class object over the another class object.</a:t>
            </a:r>
          </a:p>
        </p:txBody>
      </p:sp>
      <p:sp>
        <p:nvSpPr>
          <p:cNvPr id="987" name="Rectangle 19"/>
          <p:cNvSpPr txBox="1"/>
          <p:nvPr/>
        </p:nvSpPr>
        <p:spPr>
          <a:xfrm>
            <a:off x="123539" y="1571668"/>
            <a:ext cx="11415472" cy="9266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R="3257" indent="12700" defTabSz="293216">
              <a:defRPr sz="2000" spc="-3">
                <a:solidFill>
                  <a:srgbClr val="231F20"/>
                </a:solidFill>
                <a:latin typeface="Arial"/>
                <a:ea typeface="Arial"/>
                <a:cs typeface="Arial"/>
                <a:sym typeface="Arial"/>
              </a:defRPr>
            </a:pPr>
            <a:endParaRPr/>
          </a:p>
          <a:p>
            <a:pPr marR="3257" indent="12700" defTabSz="293216">
              <a:defRPr sz="2000" spc="-3">
                <a:solidFill>
                  <a:srgbClr val="231F20"/>
                </a:solidFill>
                <a:latin typeface="Arial"/>
                <a:ea typeface="Arial"/>
                <a:cs typeface="Arial"/>
                <a:sym typeface="Arial"/>
              </a:defRPr>
            </a:pPr>
            <a:r>
              <a:t>      </a:t>
            </a:r>
          </a:p>
        </p:txBody>
      </p:sp>
      <p:sp>
        <p:nvSpPr>
          <p:cNvPr id="988" name="Rectangle 11"/>
          <p:cNvSpPr txBox="1"/>
          <p:nvPr/>
        </p:nvSpPr>
        <p:spPr>
          <a:xfrm>
            <a:off x="234388" y="5235662"/>
            <a:ext cx="10019421"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Has-A relation is implemented by creating GLOBAL STATIC REFERENCE variable pointing to  the object of another class.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981"/>
                                        </p:tgtEl>
                                        <p:attrNameLst>
                                          <p:attrName>style.visibility</p:attrName>
                                        </p:attrNameLst>
                                      </p:cBhvr>
                                      <p:to>
                                        <p:strVal val="visible"/>
                                      </p:to>
                                    </p:set>
                                    <p:animEffect transition="in" filter="fade">
                                      <p:cBhvr>
                                        <p:cTn id="7" dur="500"/>
                                        <p:tgtEl>
                                          <p:spTgt spid="98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982"/>
                                        </p:tgtEl>
                                        <p:attrNameLst>
                                          <p:attrName>style.visibility</p:attrName>
                                        </p:attrNameLst>
                                      </p:cBhvr>
                                      <p:to>
                                        <p:strVal val="visible"/>
                                      </p:to>
                                    </p:set>
                                    <p:animEffect transition="in" filter="fade">
                                      <p:cBhvr>
                                        <p:cTn id="12" dur="500"/>
                                        <p:tgtEl>
                                          <p:spTgt spid="98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983"/>
                                        </p:tgtEl>
                                        <p:attrNameLst>
                                          <p:attrName>style.visibility</p:attrName>
                                        </p:attrNameLst>
                                      </p:cBhvr>
                                      <p:to>
                                        <p:strVal val="visible"/>
                                      </p:to>
                                    </p:set>
                                    <p:animEffect transition="in" filter="fade">
                                      <p:cBhvr>
                                        <p:cTn id="17" dur="500"/>
                                        <p:tgtEl>
                                          <p:spTgt spid="98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984"/>
                                        </p:tgtEl>
                                        <p:attrNameLst>
                                          <p:attrName>style.visibility</p:attrName>
                                        </p:attrNameLst>
                                      </p:cBhvr>
                                      <p:to>
                                        <p:strVal val="visible"/>
                                      </p:to>
                                    </p:set>
                                    <p:animEffect transition="in" filter="fade">
                                      <p:cBhvr>
                                        <p:cTn id="22" dur="500"/>
                                        <p:tgtEl>
                                          <p:spTgt spid="984"/>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5" nodeType="clickEffect">
                                  <p:stCondLst>
                                    <p:cond delay="0"/>
                                  </p:stCondLst>
                                  <p:iterate>
                                    <p:tmAbs val="0"/>
                                  </p:iterate>
                                  <p:childTnLst>
                                    <p:set>
                                      <p:cBhvr>
                                        <p:cTn id="26" fill="hold"/>
                                        <p:tgtEl>
                                          <p:spTgt spid="98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fill="hold" grpId="6" nodeType="clickEffect">
                                  <p:stCondLst>
                                    <p:cond delay="0"/>
                                  </p:stCondLst>
                                  <p:iterate>
                                    <p:tmAbs val="0"/>
                                  </p:iterate>
                                  <p:childTnLst>
                                    <p:set>
                                      <p:cBhvr>
                                        <p:cTn id="30" fill="hold"/>
                                        <p:tgtEl>
                                          <p:spTgt spid="986"/>
                                        </p:tgtEl>
                                        <p:attrNameLst>
                                          <p:attrName>style.visibility</p:attrName>
                                        </p:attrNameLst>
                                      </p:cBhvr>
                                      <p:to>
                                        <p:strVal val="visible"/>
                                      </p:to>
                                    </p:set>
                                    <p:animEffect transition="in" filter="fade">
                                      <p:cBhvr>
                                        <p:cTn id="31" dur="500"/>
                                        <p:tgtEl>
                                          <p:spTgt spid="986"/>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fill="hold" grpId="7" nodeType="clickEffect">
                                  <p:stCondLst>
                                    <p:cond delay="0"/>
                                  </p:stCondLst>
                                  <p:iterate>
                                    <p:tmAbs val="0"/>
                                  </p:iterate>
                                  <p:childTnLst>
                                    <p:set>
                                      <p:cBhvr>
                                        <p:cTn id="35" fill="hold"/>
                                        <p:tgtEl>
                                          <p:spTgt spid="987"/>
                                        </p:tgtEl>
                                        <p:attrNameLst>
                                          <p:attrName>style.visibility</p:attrName>
                                        </p:attrNameLst>
                                      </p:cBhvr>
                                      <p:to>
                                        <p:strVal val="visible"/>
                                      </p:to>
                                    </p:set>
                                    <p:animEffect transition="in" filter="dissolve">
                                      <p:cBhvr>
                                        <p:cTn id="36" dur="300"/>
                                        <p:tgtEl>
                                          <p:spTgt spid="98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fill="hold" grpId="8" nodeType="clickEffect">
                                  <p:stCondLst>
                                    <p:cond delay="0"/>
                                  </p:stCondLst>
                                  <p:iterate>
                                    <p:tmAbs val="0"/>
                                  </p:iterate>
                                  <p:childTnLst>
                                    <p:set>
                                      <p:cBhvr>
                                        <p:cTn id="40" fill="hold"/>
                                        <p:tgtEl>
                                          <p:spTgt spid="988"/>
                                        </p:tgtEl>
                                        <p:attrNameLst>
                                          <p:attrName>style.visibility</p:attrName>
                                        </p:attrNameLst>
                                      </p:cBhvr>
                                      <p:to>
                                        <p:strVal val="visible"/>
                                      </p:to>
                                    </p:set>
                                    <p:animEffect transition="in" filter="fade">
                                      <p:cBhvr>
                                        <p:cTn id="41" dur="500"/>
                                        <p:tgtEl>
                                          <p:spTgt spid="9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1" grpId="1" animBg="1" advAuto="0"/>
      <p:bldP spid="982" grpId="2" animBg="1" advAuto="0"/>
      <p:bldP spid="983" grpId="3" animBg="1" advAuto="0"/>
      <p:bldP spid="984" grpId="4" animBg="1" advAuto="0"/>
      <p:bldP spid="985" grpId="5" animBg="1" advAuto="0"/>
      <p:bldP spid="986" grpId="6" animBg="1" advAuto="0"/>
      <p:bldP spid="987" grpId="7" animBg="1" advAuto="0"/>
      <p:bldP spid="988" grpId="8" animBg="1" advAuto="0"/>
    </p:bld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996" name="Group 23"/>
          <p:cNvGrpSpPr/>
          <p:nvPr/>
        </p:nvGrpSpPr>
        <p:grpSpPr>
          <a:xfrm>
            <a:off x="-4339" y="127784"/>
            <a:ext cx="12191888" cy="712722"/>
            <a:chOff x="0" y="0"/>
            <a:chExt cx="12191886" cy="712720"/>
          </a:xfrm>
        </p:grpSpPr>
        <p:sp>
          <p:nvSpPr>
            <p:cNvPr id="990"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nvGrpSpPr>
            <p:cNvPr id="993" name="object 3"/>
            <p:cNvGrpSpPr/>
            <p:nvPr/>
          </p:nvGrpSpPr>
          <p:grpSpPr>
            <a:xfrm>
              <a:off x="9139280" y="0"/>
              <a:ext cx="3052607" cy="712721"/>
              <a:chOff x="0" y="0"/>
              <a:chExt cx="3052606" cy="712720"/>
            </a:xfrm>
          </p:grpSpPr>
          <p:sp>
            <p:nvSpPr>
              <p:cNvPr id="991" name="Rectangle"/>
              <p:cNvSpPr/>
              <p:nvPr/>
            </p:nvSpPr>
            <p:spPr>
              <a:xfrm>
                <a:off x="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992" name="f"/>
              <p:cNvSpPr txBox="1"/>
              <p:nvPr/>
            </p:nvSpPr>
            <p:spPr>
              <a:xfrm>
                <a:off x="0" y="0"/>
                <a:ext cx="3052607" cy="14783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defTabSz="293216">
                  <a:defRPr sz="1100">
                    <a:latin typeface="Arial"/>
                    <a:ea typeface="Arial"/>
                    <a:cs typeface="Arial"/>
                    <a:sym typeface="Arial"/>
                  </a:defRPr>
                </a:lvl1pPr>
              </a:lstStyle>
              <a:p>
                <a:r>
                  <a:t>f</a:t>
                </a:r>
              </a:p>
            </p:txBody>
          </p:sp>
        </p:grpSp>
        <p:sp>
          <p:nvSpPr>
            <p:cNvPr id="994"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995"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997" name="object 5"/>
          <p:cNvSpPr txBox="1"/>
          <p:nvPr/>
        </p:nvSpPr>
        <p:spPr>
          <a:xfrm>
            <a:off x="2895073" y="226533"/>
            <a:ext cx="3324750" cy="5758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Trainer : Mr.Madhu sundar</a:t>
            </a:r>
          </a:p>
        </p:txBody>
      </p:sp>
      <p:sp>
        <p:nvSpPr>
          <p:cNvPr id="998" name="object 7"/>
          <p:cNvSpPr txBox="1"/>
          <p:nvPr/>
        </p:nvSpPr>
        <p:spPr>
          <a:xfrm>
            <a:off x="9655492" y="202740"/>
            <a:ext cx="2009131"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t>Chapter 5</a:t>
            </a:r>
          </a:p>
        </p:txBody>
      </p:sp>
      <p:sp>
        <p:nvSpPr>
          <p:cNvPr id="999" name="object 18"/>
          <p:cNvSpPr txBox="1"/>
          <p:nvPr/>
        </p:nvSpPr>
        <p:spPr>
          <a:xfrm>
            <a:off x="774076" y="2494756"/>
            <a:ext cx="9928894" cy="6666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776615" marR="3257" indent="-764550" algn="ctr" defTabSz="293216">
              <a:defRPr sz="4600" spc="-3">
                <a:solidFill>
                  <a:srgbClr val="00318B"/>
                </a:solidFill>
                <a:latin typeface="Arial"/>
                <a:ea typeface="Arial"/>
                <a:cs typeface="Arial"/>
                <a:sym typeface="Arial"/>
              </a:defRPr>
            </a:lvl1pPr>
          </a:lstStyle>
          <a:p>
            <a:r>
              <a:t>Inheritance</a:t>
            </a:r>
          </a:p>
        </p:txBody>
      </p:sp>
      <p:sp>
        <p:nvSpPr>
          <p:cNvPr id="1000" name="object 5"/>
          <p:cNvSpPr txBox="1"/>
          <p:nvPr/>
        </p:nvSpPr>
        <p:spPr>
          <a:xfrm>
            <a:off x="6178785" y="235559"/>
            <a:ext cx="3324750"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Subject : CORE JAVA</a:t>
            </a:r>
          </a:p>
        </p:txBody>
      </p:sp>
      <p:grpSp>
        <p:nvGrpSpPr>
          <p:cNvPr id="1003" name="Group 8"/>
          <p:cNvGrpSpPr/>
          <p:nvPr/>
        </p:nvGrpSpPr>
        <p:grpSpPr>
          <a:xfrm>
            <a:off x="3360379" y="3715882"/>
            <a:ext cx="4756287" cy="3300814"/>
            <a:chOff x="0" y="0"/>
            <a:chExt cx="4756286" cy="3300813"/>
          </a:xfrm>
        </p:grpSpPr>
        <p:sp>
          <p:nvSpPr>
            <p:cNvPr id="1001" name="Rectangle 11"/>
            <p:cNvSpPr txBox="1"/>
            <p:nvPr/>
          </p:nvSpPr>
          <p:spPr>
            <a:xfrm>
              <a:off x="0" y="1864908"/>
              <a:ext cx="4756287" cy="143590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noAutofit/>
            </a:bodyPr>
            <a:lstStyle>
              <a:lvl1pPr algn="ctr" defTabSz="293216">
                <a:defRPr sz="38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pic>
          <p:nvPicPr>
            <p:cNvPr id="1002" name="Picture 7" descr="Picture 7"/>
            <p:cNvPicPr>
              <a:picLocks noChangeAspect="1"/>
            </p:cNvPicPr>
            <p:nvPr/>
          </p:nvPicPr>
          <p:blipFill>
            <a:blip r:embed="rId2">
              <a:extLst/>
            </a:blip>
            <a:stretch>
              <a:fillRect/>
            </a:stretch>
          </p:blipFill>
          <p:spPr>
            <a:xfrm>
              <a:off x="100888" y="0"/>
              <a:ext cx="4548821" cy="2107367"/>
            </a:xfrm>
            <a:prstGeom prst="rect">
              <a:avLst/>
            </a:prstGeom>
            <a:ln w="12700" cap="flat">
              <a:noFill/>
              <a:miter lim="400000"/>
            </a:ln>
            <a:effectLst/>
          </p:spPr>
        </p:pic>
      </p:grpSp>
    </p:spTree>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007" name="Group 22"/>
          <p:cNvGrpSpPr/>
          <p:nvPr/>
        </p:nvGrpSpPr>
        <p:grpSpPr>
          <a:xfrm>
            <a:off x="3619" y="-1"/>
            <a:ext cx="3163580" cy="530762"/>
            <a:chOff x="0" y="0"/>
            <a:chExt cx="3163579" cy="530760"/>
          </a:xfrm>
        </p:grpSpPr>
        <p:sp>
          <p:nvSpPr>
            <p:cNvPr id="1005"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006"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008" name="object 9"/>
          <p:cNvSpPr txBox="1"/>
          <p:nvPr/>
        </p:nvSpPr>
        <p:spPr>
          <a:xfrm>
            <a:off x="557854" y="42858"/>
            <a:ext cx="2296861" cy="3456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400">
                <a:solidFill>
                  <a:srgbClr val="FFFFFF"/>
                </a:solidFill>
                <a:latin typeface="Arial"/>
                <a:ea typeface="Arial"/>
                <a:cs typeface="Arial"/>
                <a:sym typeface="Arial"/>
              </a:defRPr>
            </a:lvl1pPr>
          </a:lstStyle>
          <a:p>
            <a:r>
              <a:t>Inheritance</a:t>
            </a:r>
          </a:p>
        </p:txBody>
      </p:sp>
      <p:grpSp>
        <p:nvGrpSpPr>
          <p:cNvPr id="1011" name="Group 31"/>
          <p:cNvGrpSpPr/>
          <p:nvPr/>
        </p:nvGrpSpPr>
        <p:grpSpPr>
          <a:xfrm>
            <a:off x="10355320" y="5908440"/>
            <a:ext cx="1810866" cy="603236"/>
            <a:chOff x="0" y="0"/>
            <a:chExt cx="1810864" cy="603234"/>
          </a:xfrm>
        </p:grpSpPr>
        <p:pic>
          <p:nvPicPr>
            <p:cNvPr id="1009" name="Picture 33" descr="Picture 33"/>
            <p:cNvPicPr>
              <a:picLocks noChangeAspect="1"/>
            </p:cNvPicPr>
            <p:nvPr/>
          </p:nvPicPr>
          <p:blipFill>
            <a:blip r:embed="rId2">
              <a:extLst/>
            </a:blip>
            <a:stretch>
              <a:fillRect/>
            </a:stretch>
          </p:blipFill>
          <p:spPr>
            <a:xfrm>
              <a:off x="261807" y="0"/>
              <a:ext cx="1287250" cy="603235"/>
            </a:xfrm>
            <a:prstGeom prst="rect">
              <a:avLst/>
            </a:prstGeom>
            <a:ln w="12700" cap="flat">
              <a:noFill/>
              <a:miter lim="400000"/>
            </a:ln>
            <a:effectLst/>
          </p:spPr>
        </p:pic>
        <p:sp>
          <p:nvSpPr>
            <p:cNvPr id="1010"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012" name="Rectangle 1"/>
          <p:cNvSpPr txBox="1"/>
          <p:nvPr/>
        </p:nvSpPr>
        <p:spPr>
          <a:xfrm>
            <a:off x="397142" y="708825"/>
            <a:ext cx="11415473" cy="3424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  One class acquiring the properties of another class is called is inheritance.</a:t>
            </a:r>
          </a:p>
        </p:txBody>
      </p:sp>
      <p:sp>
        <p:nvSpPr>
          <p:cNvPr id="1013" name="Rectangle 11"/>
          <p:cNvSpPr txBox="1"/>
          <p:nvPr/>
        </p:nvSpPr>
        <p:spPr>
          <a:xfrm>
            <a:off x="397143" y="1222347"/>
            <a:ext cx="10019421"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The class from where properties are inherited is called as superclass or base class or parent class.</a:t>
            </a:r>
          </a:p>
        </p:txBody>
      </p:sp>
      <p:sp>
        <p:nvSpPr>
          <p:cNvPr id="1014" name="Rectangle 12"/>
          <p:cNvSpPr txBox="1"/>
          <p:nvPr/>
        </p:nvSpPr>
        <p:spPr>
          <a:xfrm>
            <a:off x="378890" y="1603685"/>
            <a:ext cx="10198897" cy="9266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The class which is inheriting properties is called as sub class or derived class or child class.</a:t>
            </a:r>
          </a:p>
        </p:txBody>
      </p:sp>
      <p:sp>
        <p:nvSpPr>
          <p:cNvPr id="1015" name="Rectangle 13"/>
          <p:cNvSpPr txBox="1"/>
          <p:nvPr/>
        </p:nvSpPr>
        <p:spPr>
          <a:xfrm>
            <a:off x="388288" y="2405880"/>
            <a:ext cx="10198897" cy="6345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 In java inheritance is achieved by using extends keyword.</a:t>
            </a:r>
          </a:p>
        </p:txBody>
      </p:sp>
      <p:sp>
        <p:nvSpPr>
          <p:cNvPr id="1016" name="Rectangle 19"/>
          <p:cNvSpPr txBox="1"/>
          <p:nvPr/>
        </p:nvSpPr>
        <p:spPr>
          <a:xfrm>
            <a:off x="378890" y="2732991"/>
            <a:ext cx="11415472" cy="9266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R="3257" indent="12700" defTabSz="293216">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Using superclass object we can access ONLY properties of superclass      </a:t>
            </a:r>
          </a:p>
        </p:txBody>
      </p:sp>
      <p:sp>
        <p:nvSpPr>
          <p:cNvPr id="1017" name="Rectangle 20"/>
          <p:cNvSpPr txBox="1"/>
          <p:nvPr/>
        </p:nvSpPr>
        <p:spPr>
          <a:xfrm>
            <a:off x="401586" y="3653376"/>
            <a:ext cx="10019421" cy="3424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Using subclass object we can access properties of both subclass and superclass</a:t>
            </a:r>
          </a:p>
        </p:txBody>
      </p:sp>
      <p:sp>
        <p:nvSpPr>
          <p:cNvPr id="1018" name="Rectangle 21"/>
          <p:cNvSpPr txBox="1"/>
          <p:nvPr/>
        </p:nvSpPr>
        <p:spPr>
          <a:xfrm>
            <a:off x="397143" y="4114151"/>
            <a:ext cx="10367607" cy="3424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final classes CANNOT be inherited.</a:t>
            </a:r>
          </a:p>
        </p:txBody>
      </p:sp>
      <p:sp>
        <p:nvSpPr>
          <p:cNvPr id="1019" name="Rectangle 15"/>
          <p:cNvSpPr txBox="1"/>
          <p:nvPr/>
        </p:nvSpPr>
        <p:spPr>
          <a:xfrm>
            <a:off x="401586" y="4590787"/>
            <a:ext cx="10367607" cy="3424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final data members and function members of the class can be inherited.</a:t>
            </a:r>
          </a:p>
        </p:txBody>
      </p:sp>
      <p:sp>
        <p:nvSpPr>
          <p:cNvPr id="1020" name="Rectangle 16"/>
          <p:cNvSpPr txBox="1"/>
          <p:nvPr/>
        </p:nvSpPr>
        <p:spPr>
          <a:xfrm>
            <a:off x="401586" y="5066797"/>
            <a:ext cx="10367607" cy="3424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constructors of the class CANNOT be inherited.</a:t>
            </a:r>
          </a:p>
        </p:txBody>
      </p:sp>
      <p:sp>
        <p:nvSpPr>
          <p:cNvPr id="1021" name="Rectangle 17"/>
          <p:cNvSpPr txBox="1"/>
          <p:nvPr/>
        </p:nvSpPr>
        <p:spPr>
          <a:xfrm>
            <a:off x="378890" y="5497220"/>
            <a:ext cx="10367607" cy="3424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private data members and function members of the class CANNOT be inherited.</a:t>
            </a:r>
          </a:p>
        </p:txBody>
      </p:sp>
      <p:sp>
        <p:nvSpPr>
          <p:cNvPr id="1022" name="Rectangle 18"/>
          <p:cNvSpPr txBox="1"/>
          <p:nvPr/>
        </p:nvSpPr>
        <p:spPr>
          <a:xfrm>
            <a:off x="378890" y="5990424"/>
            <a:ext cx="10367607" cy="9266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r>
              <a:t>Using subclass object we can access both static and non-static properties of both subclass </a:t>
            </a:r>
          </a:p>
          <a:p>
            <a:pPr marR="3257" indent="12700" defTabSz="293216">
              <a:defRPr sz="2000" spc="-3">
                <a:solidFill>
                  <a:srgbClr val="231F20"/>
                </a:solidFill>
                <a:latin typeface="Arial"/>
                <a:ea typeface="Arial"/>
                <a:cs typeface="Arial"/>
                <a:sym typeface="Arial"/>
              </a:defRPr>
            </a:pPr>
            <a:r>
              <a:t>      and superclass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012"/>
                                        </p:tgtEl>
                                        <p:attrNameLst>
                                          <p:attrName>style.visibility</p:attrName>
                                        </p:attrNameLst>
                                      </p:cBhvr>
                                      <p:to>
                                        <p:strVal val="visible"/>
                                      </p:to>
                                    </p:set>
                                    <p:animEffect transition="in" filter="fade">
                                      <p:cBhvr>
                                        <p:cTn id="7" dur="500"/>
                                        <p:tgtEl>
                                          <p:spTgt spid="10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013"/>
                                        </p:tgtEl>
                                        <p:attrNameLst>
                                          <p:attrName>style.visibility</p:attrName>
                                        </p:attrNameLst>
                                      </p:cBhvr>
                                      <p:to>
                                        <p:strVal val="visible"/>
                                      </p:to>
                                    </p:set>
                                    <p:animEffect transition="in" filter="fade">
                                      <p:cBhvr>
                                        <p:cTn id="12" dur="500"/>
                                        <p:tgtEl>
                                          <p:spTgt spid="10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014"/>
                                        </p:tgtEl>
                                        <p:attrNameLst>
                                          <p:attrName>style.visibility</p:attrName>
                                        </p:attrNameLst>
                                      </p:cBhvr>
                                      <p:to>
                                        <p:strVal val="visible"/>
                                      </p:to>
                                    </p:set>
                                    <p:animEffect transition="in" filter="fade">
                                      <p:cBhvr>
                                        <p:cTn id="17" dur="500"/>
                                        <p:tgtEl>
                                          <p:spTgt spid="10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015"/>
                                        </p:tgtEl>
                                        <p:attrNameLst>
                                          <p:attrName>style.visibility</p:attrName>
                                        </p:attrNameLst>
                                      </p:cBhvr>
                                      <p:to>
                                        <p:strVal val="visible"/>
                                      </p:to>
                                    </p:set>
                                    <p:animEffect transition="in" filter="fade">
                                      <p:cBhvr>
                                        <p:cTn id="22" dur="500"/>
                                        <p:tgtEl>
                                          <p:spTgt spid="1015"/>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5" nodeType="clickEffect">
                                  <p:stCondLst>
                                    <p:cond delay="0"/>
                                  </p:stCondLst>
                                  <p:iterate>
                                    <p:tmAbs val="0"/>
                                  </p:iterate>
                                  <p:childTnLst>
                                    <p:set>
                                      <p:cBhvr>
                                        <p:cTn id="26" fill="hold"/>
                                        <p:tgtEl>
                                          <p:spTgt spid="10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fill="hold" grpId="6" nodeType="clickEffect">
                                  <p:stCondLst>
                                    <p:cond delay="0"/>
                                  </p:stCondLst>
                                  <p:iterate>
                                    <p:tmAbs val="0"/>
                                  </p:iterate>
                                  <p:childTnLst>
                                    <p:set>
                                      <p:cBhvr>
                                        <p:cTn id="30" fill="hold"/>
                                        <p:tgtEl>
                                          <p:spTgt spid="1017"/>
                                        </p:tgtEl>
                                        <p:attrNameLst>
                                          <p:attrName>style.visibility</p:attrName>
                                        </p:attrNameLst>
                                      </p:cBhvr>
                                      <p:to>
                                        <p:strVal val="visible"/>
                                      </p:to>
                                    </p:set>
                                    <p:animEffect transition="in" filter="fade">
                                      <p:cBhvr>
                                        <p:cTn id="31" dur="500"/>
                                        <p:tgtEl>
                                          <p:spTgt spid="101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fill="hold" grpId="7" nodeType="clickEffect">
                                  <p:stCondLst>
                                    <p:cond delay="0"/>
                                  </p:stCondLst>
                                  <p:iterate>
                                    <p:tmAbs val="0"/>
                                  </p:iterate>
                                  <p:childTnLst>
                                    <p:set>
                                      <p:cBhvr>
                                        <p:cTn id="35" fill="hold"/>
                                        <p:tgtEl>
                                          <p:spTgt spid="1018"/>
                                        </p:tgtEl>
                                        <p:attrNameLst>
                                          <p:attrName>style.visibility</p:attrName>
                                        </p:attrNameLst>
                                      </p:cBhvr>
                                      <p:to>
                                        <p:strVal val="visible"/>
                                      </p:to>
                                    </p:set>
                                    <p:animEffect transition="in" filter="fade">
                                      <p:cBhvr>
                                        <p:cTn id="36" dur="500"/>
                                        <p:tgtEl>
                                          <p:spTgt spid="1018"/>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fill="hold" grpId="8" nodeType="clickEffect">
                                  <p:stCondLst>
                                    <p:cond delay="0"/>
                                  </p:stCondLst>
                                  <p:iterate>
                                    <p:tmAbs val="0"/>
                                  </p:iterate>
                                  <p:childTnLst>
                                    <p:set>
                                      <p:cBhvr>
                                        <p:cTn id="40" fill="hold"/>
                                        <p:tgtEl>
                                          <p:spTgt spid="1019"/>
                                        </p:tgtEl>
                                        <p:attrNameLst>
                                          <p:attrName>style.visibility</p:attrName>
                                        </p:attrNameLst>
                                      </p:cBhvr>
                                      <p:to>
                                        <p:strVal val="visible"/>
                                      </p:to>
                                    </p:set>
                                    <p:animEffect transition="in" filter="fade">
                                      <p:cBhvr>
                                        <p:cTn id="41" dur="500"/>
                                        <p:tgtEl>
                                          <p:spTgt spid="1019"/>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fill="hold" grpId="9" nodeType="clickEffect">
                                  <p:stCondLst>
                                    <p:cond delay="0"/>
                                  </p:stCondLst>
                                  <p:iterate>
                                    <p:tmAbs val="0"/>
                                  </p:iterate>
                                  <p:childTnLst>
                                    <p:set>
                                      <p:cBhvr>
                                        <p:cTn id="45" fill="hold"/>
                                        <p:tgtEl>
                                          <p:spTgt spid="1020"/>
                                        </p:tgtEl>
                                        <p:attrNameLst>
                                          <p:attrName>style.visibility</p:attrName>
                                        </p:attrNameLst>
                                      </p:cBhvr>
                                      <p:to>
                                        <p:strVal val="visible"/>
                                      </p:to>
                                    </p:set>
                                    <p:animEffect transition="in" filter="fade">
                                      <p:cBhvr>
                                        <p:cTn id="46" dur="500"/>
                                        <p:tgtEl>
                                          <p:spTgt spid="102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fill="hold" grpId="10" nodeType="clickEffect">
                                  <p:stCondLst>
                                    <p:cond delay="0"/>
                                  </p:stCondLst>
                                  <p:iterate>
                                    <p:tmAbs val="0"/>
                                  </p:iterate>
                                  <p:childTnLst>
                                    <p:set>
                                      <p:cBhvr>
                                        <p:cTn id="50" fill="hold"/>
                                        <p:tgtEl>
                                          <p:spTgt spid="1021"/>
                                        </p:tgtEl>
                                        <p:attrNameLst>
                                          <p:attrName>style.visibility</p:attrName>
                                        </p:attrNameLst>
                                      </p:cBhvr>
                                      <p:to>
                                        <p:strVal val="visible"/>
                                      </p:to>
                                    </p:set>
                                    <p:animEffect transition="in" filter="fade">
                                      <p:cBhvr>
                                        <p:cTn id="51" dur="500"/>
                                        <p:tgtEl>
                                          <p:spTgt spid="1021"/>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fill="hold" grpId="11" nodeType="clickEffect">
                                  <p:stCondLst>
                                    <p:cond delay="0"/>
                                  </p:stCondLst>
                                  <p:iterate>
                                    <p:tmAbs val="0"/>
                                  </p:iterate>
                                  <p:childTnLst>
                                    <p:set>
                                      <p:cBhvr>
                                        <p:cTn id="55" fill="hold"/>
                                        <p:tgtEl>
                                          <p:spTgt spid="1022"/>
                                        </p:tgtEl>
                                        <p:attrNameLst>
                                          <p:attrName>style.visibility</p:attrName>
                                        </p:attrNameLst>
                                      </p:cBhvr>
                                      <p:to>
                                        <p:strVal val="visible"/>
                                      </p:to>
                                    </p:set>
                                    <p:animEffect transition="in" filter="fade">
                                      <p:cBhvr>
                                        <p:cTn id="56" dur="500"/>
                                        <p:tgtEl>
                                          <p:spTgt spid="10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2" grpId="1" animBg="1" advAuto="0"/>
      <p:bldP spid="1013" grpId="2" animBg="1" advAuto="0"/>
      <p:bldP spid="1014" grpId="3" animBg="1" advAuto="0"/>
      <p:bldP spid="1015" grpId="4" animBg="1" advAuto="0"/>
      <p:bldP spid="1016" grpId="5" animBg="1" advAuto="0"/>
      <p:bldP spid="1017" grpId="6" animBg="1" advAuto="0"/>
      <p:bldP spid="1018" grpId="7" animBg="1" advAuto="0"/>
      <p:bldP spid="1019" grpId="8" animBg="1" advAuto="0"/>
      <p:bldP spid="1020" grpId="9" animBg="1" advAuto="0"/>
      <p:bldP spid="1021" grpId="10" animBg="1" advAuto="0"/>
      <p:bldP spid="1022" grpId="11" animBg="1" advAuto="0"/>
    </p:bld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026" name="Group 22"/>
          <p:cNvGrpSpPr/>
          <p:nvPr/>
        </p:nvGrpSpPr>
        <p:grpSpPr>
          <a:xfrm>
            <a:off x="3620" y="-1"/>
            <a:ext cx="3417233" cy="657824"/>
            <a:chOff x="0" y="0"/>
            <a:chExt cx="3417231" cy="657822"/>
          </a:xfrm>
        </p:grpSpPr>
        <p:sp>
          <p:nvSpPr>
            <p:cNvPr id="1024" name="object 4"/>
            <p:cNvSpPr/>
            <p:nvPr/>
          </p:nvSpPr>
          <p:spPr>
            <a:xfrm>
              <a:off x="0" y="6"/>
              <a:ext cx="3198244" cy="65781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025" name="object 5"/>
            <p:cNvSpPr/>
            <p:nvPr/>
          </p:nvSpPr>
          <p:spPr>
            <a:xfrm>
              <a:off x="2971927" y="0"/>
              <a:ext cx="445306" cy="65781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027" name="object 9"/>
          <p:cNvSpPr txBox="1"/>
          <p:nvPr/>
        </p:nvSpPr>
        <p:spPr>
          <a:xfrm>
            <a:off x="788759" y="112119"/>
            <a:ext cx="1754875" cy="345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400">
                <a:solidFill>
                  <a:srgbClr val="FFFFFF"/>
                </a:solidFill>
                <a:latin typeface="Arial"/>
                <a:ea typeface="Arial"/>
                <a:cs typeface="Arial"/>
                <a:sym typeface="Arial"/>
              </a:defRPr>
            </a:lvl1pPr>
          </a:lstStyle>
          <a:p>
            <a:r>
              <a:t>Inheritance</a:t>
            </a:r>
          </a:p>
        </p:txBody>
      </p:sp>
      <p:grpSp>
        <p:nvGrpSpPr>
          <p:cNvPr id="1030" name="Group 31"/>
          <p:cNvGrpSpPr/>
          <p:nvPr/>
        </p:nvGrpSpPr>
        <p:grpSpPr>
          <a:xfrm>
            <a:off x="10355320" y="5908440"/>
            <a:ext cx="1810866" cy="603236"/>
            <a:chOff x="0" y="0"/>
            <a:chExt cx="1810864" cy="603234"/>
          </a:xfrm>
        </p:grpSpPr>
        <p:pic>
          <p:nvPicPr>
            <p:cNvPr id="1028" name="Picture 33" descr="Picture 33"/>
            <p:cNvPicPr>
              <a:picLocks noChangeAspect="1"/>
            </p:cNvPicPr>
            <p:nvPr/>
          </p:nvPicPr>
          <p:blipFill>
            <a:blip r:embed="rId2">
              <a:extLst/>
            </a:blip>
            <a:stretch>
              <a:fillRect/>
            </a:stretch>
          </p:blipFill>
          <p:spPr>
            <a:xfrm>
              <a:off x="261807" y="0"/>
              <a:ext cx="1287250" cy="603235"/>
            </a:xfrm>
            <a:prstGeom prst="rect">
              <a:avLst/>
            </a:prstGeom>
            <a:ln w="12700" cap="flat">
              <a:noFill/>
              <a:miter lim="400000"/>
            </a:ln>
            <a:effectLst/>
          </p:spPr>
        </p:pic>
        <p:sp>
          <p:nvSpPr>
            <p:cNvPr id="1029"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031" name="Rectangle 1"/>
          <p:cNvSpPr txBox="1"/>
          <p:nvPr/>
        </p:nvSpPr>
        <p:spPr>
          <a:xfrm>
            <a:off x="752115" y="1304678"/>
            <a:ext cx="11415472" cy="445747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r>
              <a:t>  </a:t>
            </a:r>
            <a:r>
              <a:rPr sz="5000"/>
              <a:t>Different types of inheritance are</a:t>
            </a:r>
          </a:p>
          <a:p>
            <a:pPr marR="3257" indent="12700" defTabSz="293216">
              <a:defRPr sz="5000" spc="-3">
                <a:solidFill>
                  <a:srgbClr val="231F20"/>
                </a:solidFill>
                <a:latin typeface="Arial"/>
                <a:ea typeface="Arial"/>
                <a:cs typeface="Arial"/>
                <a:sym typeface="Arial"/>
              </a:defRPr>
            </a:pPr>
            <a:r>
              <a:t>        1. Single inheritance</a:t>
            </a:r>
          </a:p>
          <a:p>
            <a:pPr marR="3257" indent="12700" defTabSz="293216">
              <a:defRPr sz="5000" spc="-3">
                <a:solidFill>
                  <a:srgbClr val="231F20"/>
                </a:solidFill>
                <a:latin typeface="Arial"/>
                <a:ea typeface="Arial"/>
                <a:cs typeface="Arial"/>
                <a:sym typeface="Arial"/>
              </a:defRPr>
            </a:pPr>
            <a:r>
              <a:t>        2. Multilevel inheritance</a:t>
            </a:r>
          </a:p>
          <a:p>
            <a:pPr marR="3257" indent="12700" defTabSz="293216">
              <a:defRPr sz="5000" spc="-3">
                <a:solidFill>
                  <a:srgbClr val="231F20"/>
                </a:solidFill>
                <a:latin typeface="Arial"/>
                <a:ea typeface="Arial"/>
                <a:cs typeface="Arial"/>
                <a:sym typeface="Arial"/>
              </a:defRPr>
            </a:pPr>
            <a:r>
              <a:t>        3. Multiple inheritance</a:t>
            </a:r>
          </a:p>
          <a:p>
            <a:pPr marR="3257" indent="12700" defTabSz="293216">
              <a:defRPr sz="5000" spc="-3">
                <a:solidFill>
                  <a:srgbClr val="231F20"/>
                </a:solidFill>
                <a:latin typeface="Arial"/>
                <a:ea typeface="Arial"/>
                <a:cs typeface="Arial"/>
                <a:sym typeface="Arial"/>
              </a:defRPr>
            </a:pPr>
            <a:r>
              <a:t>        4. Hierarchical inheritance</a:t>
            </a:r>
          </a:p>
          <a:p>
            <a:pPr marR="3257" indent="12700" defTabSz="293216">
              <a:defRPr sz="5000" spc="-3">
                <a:solidFill>
                  <a:srgbClr val="231F20"/>
                </a:solidFill>
                <a:latin typeface="Arial"/>
                <a:ea typeface="Arial"/>
                <a:cs typeface="Arial"/>
                <a:sym typeface="Arial"/>
              </a:defRPr>
            </a:pPr>
            <a:r>
              <a:t>        5. Hybrid inheritance</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031"/>
                                        </p:tgtEl>
                                        <p:attrNameLst>
                                          <p:attrName>style.visibility</p:attrName>
                                        </p:attrNameLst>
                                      </p:cBhvr>
                                      <p:to>
                                        <p:strVal val="visible"/>
                                      </p:to>
                                    </p:set>
                                    <p:animEffect transition="in" filter="fade">
                                      <p:cBhvr>
                                        <p:cTn id="12" dur="500"/>
                                        <p:tgtEl>
                                          <p:spTgt spid="10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1" animBg="1" advAuto="0"/>
      <p:bldP spid="1031" grpId="2" animBg="1" advAuto="0"/>
    </p:bldLst>
  </p:timing>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035" name="Group 22"/>
          <p:cNvGrpSpPr/>
          <p:nvPr/>
        </p:nvGrpSpPr>
        <p:grpSpPr>
          <a:xfrm>
            <a:off x="6598" y="217492"/>
            <a:ext cx="3163580" cy="530761"/>
            <a:chOff x="0" y="0"/>
            <a:chExt cx="3163578" cy="530760"/>
          </a:xfrm>
        </p:grpSpPr>
        <p:sp>
          <p:nvSpPr>
            <p:cNvPr id="1033"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034" name="object 5"/>
            <p:cNvSpPr/>
            <p:nvPr/>
          </p:nvSpPr>
          <p:spPr>
            <a:xfrm>
              <a:off x="2751327" y="0"/>
              <a:ext cx="412252"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036" name="object 9"/>
          <p:cNvSpPr txBox="1"/>
          <p:nvPr/>
        </p:nvSpPr>
        <p:spPr>
          <a:xfrm>
            <a:off x="232189" y="309385"/>
            <a:ext cx="2712397" cy="3210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200">
                <a:solidFill>
                  <a:srgbClr val="FFFFFF"/>
                </a:solidFill>
                <a:latin typeface="Arial"/>
                <a:ea typeface="Arial"/>
                <a:cs typeface="Arial"/>
                <a:sym typeface="Arial"/>
              </a:defRPr>
            </a:lvl1pPr>
          </a:lstStyle>
          <a:p>
            <a:r>
              <a:t>Single inheritance</a:t>
            </a:r>
          </a:p>
        </p:txBody>
      </p:sp>
      <p:grpSp>
        <p:nvGrpSpPr>
          <p:cNvPr id="1039" name="Group 31"/>
          <p:cNvGrpSpPr/>
          <p:nvPr/>
        </p:nvGrpSpPr>
        <p:grpSpPr>
          <a:xfrm>
            <a:off x="10355320" y="5908440"/>
            <a:ext cx="1810866" cy="603236"/>
            <a:chOff x="0" y="0"/>
            <a:chExt cx="1810864" cy="603234"/>
          </a:xfrm>
        </p:grpSpPr>
        <p:pic>
          <p:nvPicPr>
            <p:cNvPr id="1037" name="Picture 33" descr="Picture 33"/>
            <p:cNvPicPr>
              <a:picLocks noChangeAspect="1"/>
            </p:cNvPicPr>
            <p:nvPr/>
          </p:nvPicPr>
          <p:blipFill>
            <a:blip r:embed="rId2">
              <a:extLst/>
            </a:blip>
            <a:stretch>
              <a:fillRect/>
            </a:stretch>
          </p:blipFill>
          <p:spPr>
            <a:xfrm>
              <a:off x="261807" y="0"/>
              <a:ext cx="1287250" cy="603235"/>
            </a:xfrm>
            <a:prstGeom prst="rect">
              <a:avLst/>
            </a:prstGeom>
            <a:ln w="12700" cap="flat">
              <a:noFill/>
              <a:miter lim="400000"/>
            </a:ln>
            <a:effectLst/>
          </p:spPr>
        </p:pic>
        <p:sp>
          <p:nvSpPr>
            <p:cNvPr id="1038"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040" name="Rectangle 1"/>
          <p:cNvSpPr txBox="1"/>
          <p:nvPr/>
        </p:nvSpPr>
        <p:spPr>
          <a:xfrm>
            <a:off x="217728" y="983334"/>
            <a:ext cx="11415473" cy="11552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76381" marR="3257" indent="-363681" defTabSz="293216">
              <a:buSzPct val="100000"/>
              <a:buFont typeface="Arial"/>
              <a:buChar char="•"/>
              <a:defRPr sz="2800" spc="-3">
                <a:solidFill>
                  <a:srgbClr val="231F20"/>
                </a:solidFill>
                <a:latin typeface="Arial"/>
                <a:ea typeface="Arial"/>
                <a:cs typeface="Arial"/>
                <a:sym typeface="Arial"/>
              </a:defRPr>
            </a:lvl1pPr>
          </a:lstStyle>
          <a:p>
            <a:r>
              <a:t>one Subclass inheriting from one Single Superclass is called as Single          Inheritance.</a:t>
            </a:r>
          </a:p>
        </p:txBody>
      </p:sp>
      <p:pic>
        <p:nvPicPr>
          <p:cNvPr id="1041" name="aPnHUNePF1qL.png" descr="aPnHUNePF1qL.png"/>
          <p:cNvPicPr>
            <a:picLocks noChangeAspect="1"/>
          </p:cNvPicPr>
          <p:nvPr/>
        </p:nvPicPr>
        <p:blipFill>
          <a:blip r:embed="rId3">
            <a:extLst/>
          </a:blip>
          <a:stretch>
            <a:fillRect/>
          </a:stretch>
        </p:blipFill>
        <p:spPr>
          <a:xfrm>
            <a:off x="4074874" y="1903228"/>
            <a:ext cx="3426646" cy="5027477"/>
          </a:xfrm>
          <a:prstGeom prst="rect">
            <a:avLst/>
          </a:prstGeom>
          <a:ln w="12700">
            <a:miter lim="400000"/>
          </a:ln>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035"/>
                                        </p:tgtEl>
                                        <p:attrNameLst>
                                          <p:attrName>style.visibility</p:attrName>
                                        </p:attrNameLst>
                                      </p:cBhvr>
                                      <p:to>
                                        <p:strVal val="visible"/>
                                      </p:to>
                                    </p:set>
                                    <p:animEffect transition="in" filter="fade">
                                      <p:cBhvr>
                                        <p:cTn id="7" dur="500"/>
                                        <p:tgtEl>
                                          <p:spTgt spid="10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040"/>
                                        </p:tgtEl>
                                        <p:attrNameLst>
                                          <p:attrName>style.visibility</p:attrName>
                                        </p:attrNameLst>
                                      </p:cBhvr>
                                      <p:to>
                                        <p:strVal val="visible"/>
                                      </p:to>
                                    </p:set>
                                    <p:animEffect transition="in" filter="fade">
                                      <p:cBhvr>
                                        <p:cTn id="12" dur="500"/>
                                        <p:tgtEl>
                                          <p:spTgt spid="10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5" grpId="1" animBg="1" advAuto="0"/>
      <p:bldP spid="1040" grpId="2" animBg="1" advAuto="0"/>
    </p:bldLst>
  </p:timing>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045" name="Group 22"/>
          <p:cNvGrpSpPr/>
          <p:nvPr/>
        </p:nvGrpSpPr>
        <p:grpSpPr>
          <a:xfrm>
            <a:off x="-8080" y="244351"/>
            <a:ext cx="3163580" cy="530761"/>
            <a:chOff x="0" y="0"/>
            <a:chExt cx="3163578" cy="530760"/>
          </a:xfrm>
        </p:grpSpPr>
        <p:sp>
          <p:nvSpPr>
            <p:cNvPr id="1043"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044" name="object 5"/>
            <p:cNvSpPr/>
            <p:nvPr/>
          </p:nvSpPr>
          <p:spPr>
            <a:xfrm>
              <a:off x="2751327" y="0"/>
              <a:ext cx="412252"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046" name="object 9"/>
          <p:cNvSpPr txBox="1"/>
          <p:nvPr/>
        </p:nvSpPr>
        <p:spPr>
          <a:xfrm>
            <a:off x="188407" y="306194"/>
            <a:ext cx="3163580" cy="6594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293216">
              <a:defRPr sz="2200">
                <a:solidFill>
                  <a:srgbClr val="FFFFFF"/>
                </a:solidFill>
                <a:latin typeface="Arial"/>
                <a:ea typeface="Arial"/>
                <a:cs typeface="Arial"/>
                <a:sym typeface="Arial"/>
              </a:defRPr>
            </a:pPr>
            <a:r>
              <a:t> Multilevel Inheritance</a:t>
            </a:r>
            <a:endParaRPr sz="1600"/>
          </a:p>
          <a:p>
            <a:pPr indent="12700" defTabSz="293216">
              <a:defRPr sz="2200">
                <a:solidFill>
                  <a:srgbClr val="FFFFFF"/>
                </a:solidFill>
                <a:latin typeface="Arial"/>
                <a:ea typeface="Arial"/>
                <a:cs typeface="Arial"/>
                <a:sym typeface="Arial"/>
              </a:defRPr>
            </a:pPr>
            <a:r>
              <a:t> </a:t>
            </a:r>
          </a:p>
        </p:txBody>
      </p:sp>
      <p:grpSp>
        <p:nvGrpSpPr>
          <p:cNvPr id="1049" name="Group 31"/>
          <p:cNvGrpSpPr/>
          <p:nvPr/>
        </p:nvGrpSpPr>
        <p:grpSpPr>
          <a:xfrm>
            <a:off x="10355320" y="5908440"/>
            <a:ext cx="1810866" cy="603236"/>
            <a:chOff x="0" y="0"/>
            <a:chExt cx="1810864" cy="603234"/>
          </a:xfrm>
        </p:grpSpPr>
        <p:pic>
          <p:nvPicPr>
            <p:cNvPr id="1047" name="Picture 33" descr="Picture 33"/>
            <p:cNvPicPr>
              <a:picLocks noChangeAspect="1"/>
            </p:cNvPicPr>
            <p:nvPr/>
          </p:nvPicPr>
          <p:blipFill>
            <a:blip r:embed="rId2">
              <a:extLst/>
            </a:blip>
            <a:stretch>
              <a:fillRect/>
            </a:stretch>
          </p:blipFill>
          <p:spPr>
            <a:xfrm>
              <a:off x="261807" y="0"/>
              <a:ext cx="1287250" cy="603235"/>
            </a:xfrm>
            <a:prstGeom prst="rect">
              <a:avLst/>
            </a:prstGeom>
            <a:ln w="12700" cap="flat">
              <a:noFill/>
              <a:miter lim="400000"/>
            </a:ln>
            <a:effectLst/>
          </p:spPr>
        </p:pic>
        <p:sp>
          <p:nvSpPr>
            <p:cNvPr id="1048"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050" name="Rectangle 1"/>
          <p:cNvSpPr txBox="1"/>
          <p:nvPr/>
        </p:nvSpPr>
        <p:spPr>
          <a:xfrm>
            <a:off x="217728" y="983334"/>
            <a:ext cx="11415473" cy="7848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76381" marR="3257" indent="-363681" defTabSz="293216">
              <a:buSzPct val="100000"/>
              <a:buFont typeface="Arial"/>
              <a:buChar char="•"/>
              <a:defRPr sz="2500" spc="-2">
                <a:solidFill>
                  <a:srgbClr val="231F20"/>
                </a:solidFill>
                <a:latin typeface="Arial"/>
                <a:ea typeface="Arial"/>
                <a:cs typeface="Arial"/>
                <a:sym typeface="Arial"/>
              </a:defRPr>
            </a:lvl1pPr>
          </a:lstStyle>
          <a:p>
            <a:r>
              <a:t>Subclass inheriting the properties of superclass and that superclass inheriting the properties from another superclass is called as Multilevel inheritance.</a:t>
            </a:r>
          </a:p>
        </p:txBody>
      </p:sp>
      <p:pic>
        <p:nvPicPr>
          <p:cNvPr id="1051" name="aPnHUNePF1qL.png" descr="aPnHUNePF1qL.png"/>
          <p:cNvPicPr>
            <a:picLocks noChangeAspect="1"/>
          </p:cNvPicPr>
          <p:nvPr/>
        </p:nvPicPr>
        <p:blipFill>
          <a:blip r:embed="rId3">
            <a:extLst/>
          </a:blip>
          <a:stretch>
            <a:fillRect/>
          </a:stretch>
        </p:blipFill>
        <p:spPr>
          <a:xfrm>
            <a:off x="4471233" y="1766837"/>
            <a:ext cx="2694926" cy="5151662"/>
          </a:xfrm>
          <a:prstGeom prst="rect">
            <a:avLst/>
          </a:prstGeom>
          <a:ln w="12700">
            <a:miter lim="400000"/>
          </a:ln>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046"/>
                                        </p:tgtEl>
                                        <p:attrNameLst>
                                          <p:attrName>style.visibility</p:attrName>
                                        </p:attrNameLst>
                                      </p:cBhvr>
                                      <p:to>
                                        <p:strVal val="visible"/>
                                      </p:to>
                                    </p:set>
                                    <p:animEffect transition="in" filter="fade">
                                      <p:cBhvr>
                                        <p:cTn id="7" dur="500"/>
                                        <p:tgtEl>
                                          <p:spTgt spid="10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050"/>
                                        </p:tgtEl>
                                        <p:attrNameLst>
                                          <p:attrName>style.visibility</p:attrName>
                                        </p:attrNameLst>
                                      </p:cBhvr>
                                      <p:to>
                                        <p:strVal val="visible"/>
                                      </p:to>
                                    </p:set>
                                    <p:animEffect transition="in" filter="fade">
                                      <p:cBhvr>
                                        <p:cTn id="12" dur="500"/>
                                        <p:tgtEl>
                                          <p:spTgt spid="105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051"/>
                                        </p:tgtEl>
                                        <p:attrNameLst>
                                          <p:attrName>style.visibility</p:attrName>
                                        </p:attrNameLst>
                                      </p:cBhvr>
                                      <p:to>
                                        <p:strVal val="visible"/>
                                      </p:to>
                                    </p:set>
                                    <p:animEffect transition="in" filter="fade">
                                      <p:cBhvr>
                                        <p:cTn id="17" dur="300"/>
                                        <p:tgtEl>
                                          <p:spTgt spid="1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6" grpId="1" animBg="1" advAuto="0"/>
      <p:bldP spid="1050" grpId="2" animBg="1" advAuto="0"/>
      <p:bldP spid="1051" grpId="3" animBg="1" advAuto="0"/>
    </p:bldLst>
  </p:timing>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055" name="Group 22"/>
          <p:cNvGrpSpPr/>
          <p:nvPr/>
        </p:nvGrpSpPr>
        <p:grpSpPr>
          <a:xfrm>
            <a:off x="-8080" y="244351"/>
            <a:ext cx="3163580" cy="530761"/>
            <a:chOff x="0" y="0"/>
            <a:chExt cx="3163578" cy="530760"/>
          </a:xfrm>
        </p:grpSpPr>
        <p:sp>
          <p:nvSpPr>
            <p:cNvPr id="1053"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054" name="object 5"/>
            <p:cNvSpPr/>
            <p:nvPr/>
          </p:nvSpPr>
          <p:spPr>
            <a:xfrm>
              <a:off x="2751327" y="0"/>
              <a:ext cx="412252"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056" name="object 9"/>
          <p:cNvSpPr txBox="1"/>
          <p:nvPr/>
        </p:nvSpPr>
        <p:spPr>
          <a:xfrm>
            <a:off x="188407" y="306194"/>
            <a:ext cx="2779135" cy="6594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293216">
              <a:defRPr sz="2200">
                <a:solidFill>
                  <a:srgbClr val="FFFFFF"/>
                </a:solidFill>
                <a:latin typeface="Arial"/>
                <a:ea typeface="Arial"/>
                <a:cs typeface="Arial"/>
                <a:sym typeface="Arial"/>
              </a:defRPr>
            </a:pPr>
            <a:r>
              <a:t> Multiple inheritance</a:t>
            </a:r>
            <a:endParaRPr sz="1600"/>
          </a:p>
          <a:p>
            <a:pPr indent="12700" defTabSz="293216">
              <a:defRPr sz="2200">
                <a:solidFill>
                  <a:srgbClr val="FFFFFF"/>
                </a:solidFill>
                <a:latin typeface="Arial"/>
                <a:ea typeface="Arial"/>
                <a:cs typeface="Arial"/>
                <a:sym typeface="Arial"/>
              </a:defRPr>
            </a:pPr>
            <a:r>
              <a:t> </a:t>
            </a:r>
          </a:p>
        </p:txBody>
      </p:sp>
      <p:grpSp>
        <p:nvGrpSpPr>
          <p:cNvPr id="1059" name="Group 31"/>
          <p:cNvGrpSpPr/>
          <p:nvPr/>
        </p:nvGrpSpPr>
        <p:grpSpPr>
          <a:xfrm>
            <a:off x="10355320" y="5908440"/>
            <a:ext cx="1810866" cy="603236"/>
            <a:chOff x="0" y="0"/>
            <a:chExt cx="1810864" cy="603234"/>
          </a:xfrm>
        </p:grpSpPr>
        <p:pic>
          <p:nvPicPr>
            <p:cNvPr id="1057" name="Picture 33" descr="Picture 33"/>
            <p:cNvPicPr>
              <a:picLocks noChangeAspect="1"/>
            </p:cNvPicPr>
            <p:nvPr/>
          </p:nvPicPr>
          <p:blipFill>
            <a:blip r:embed="rId2">
              <a:extLst/>
            </a:blip>
            <a:stretch>
              <a:fillRect/>
            </a:stretch>
          </p:blipFill>
          <p:spPr>
            <a:xfrm>
              <a:off x="261807" y="0"/>
              <a:ext cx="1287250" cy="603235"/>
            </a:xfrm>
            <a:prstGeom prst="rect">
              <a:avLst/>
            </a:prstGeom>
            <a:ln w="12700" cap="flat">
              <a:noFill/>
              <a:miter lim="400000"/>
            </a:ln>
            <a:effectLst/>
          </p:spPr>
        </p:pic>
        <p:sp>
          <p:nvSpPr>
            <p:cNvPr id="1058"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060" name="Rectangle 1"/>
          <p:cNvSpPr txBox="1"/>
          <p:nvPr/>
        </p:nvSpPr>
        <p:spPr>
          <a:xfrm>
            <a:off x="217728" y="983334"/>
            <a:ext cx="11415473" cy="8598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76381" marR="3257" indent="-363681" defTabSz="293216">
              <a:buSzPct val="100000"/>
              <a:buFont typeface="Arial"/>
              <a:buChar char="•"/>
              <a:defRPr sz="2800" spc="-3">
                <a:solidFill>
                  <a:srgbClr val="231F20"/>
                </a:solidFill>
                <a:latin typeface="Arial"/>
                <a:ea typeface="Arial"/>
                <a:cs typeface="Arial"/>
                <a:sym typeface="Arial"/>
              </a:defRPr>
            </a:lvl1pPr>
          </a:lstStyle>
          <a:p>
            <a:r>
              <a:t>Subclass inheriting the properties from 2 or more  superclass is called as Multiple inheritance.</a:t>
            </a:r>
          </a:p>
        </p:txBody>
      </p:sp>
      <p:sp>
        <p:nvSpPr>
          <p:cNvPr id="1061" name="Rectangle 9"/>
          <p:cNvSpPr txBox="1"/>
          <p:nvPr/>
        </p:nvSpPr>
        <p:spPr>
          <a:xfrm>
            <a:off x="195782" y="2410371"/>
            <a:ext cx="11415473" cy="4534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76381" marR="3257" indent="-363681" defTabSz="293216">
              <a:buSzPct val="100000"/>
              <a:buFont typeface="Arial"/>
              <a:buChar char="•"/>
              <a:defRPr sz="2800" spc="-3">
                <a:solidFill>
                  <a:srgbClr val="231F20"/>
                </a:solidFill>
                <a:latin typeface="Arial"/>
                <a:ea typeface="Arial"/>
                <a:cs typeface="Arial"/>
                <a:sym typeface="Arial"/>
              </a:defRPr>
            </a:lvl1pPr>
          </a:lstStyle>
          <a:p>
            <a:r>
              <a:t>Java don't support Multiple inheritance.</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056"/>
                                        </p:tgtEl>
                                        <p:attrNameLst>
                                          <p:attrName>style.visibility</p:attrName>
                                        </p:attrNameLst>
                                      </p:cBhvr>
                                      <p:to>
                                        <p:strVal val="visible"/>
                                      </p:to>
                                    </p:set>
                                    <p:animEffect transition="in" filter="fade">
                                      <p:cBhvr>
                                        <p:cTn id="7" dur="500"/>
                                        <p:tgtEl>
                                          <p:spTgt spid="105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060"/>
                                        </p:tgtEl>
                                        <p:attrNameLst>
                                          <p:attrName>style.visibility</p:attrName>
                                        </p:attrNameLst>
                                      </p:cBhvr>
                                      <p:to>
                                        <p:strVal val="visible"/>
                                      </p:to>
                                    </p:set>
                                    <p:animEffect transition="in" filter="fade">
                                      <p:cBhvr>
                                        <p:cTn id="12" dur="500"/>
                                        <p:tgtEl>
                                          <p:spTgt spid="106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061"/>
                                        </p:tgtEl>
                                        <p:attrNameLst>
                                          <p:attrName>style.visibility</p:attrName>
                                        </p:attrNameLst>
                                      </p:cBhvr>
                                      <p:to>
                                        <p:strVal val="visible"/>
                                      </p:to>
                                    </p:set>
                                    <p:animEffect transition="in" filter="fade">
                                      <p:cBhvr>
                                        <p:cTn id="17" dur="500"/>
                                        <p:tgtEl>
                                          <p:spTgt spid="10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6" grpId="1" animBg="1" advAuto="0"/>
      <p:bldP spid="1060" grpId="2" animBg="1" advAuto="0"/>
      <p:bldP spid="1061" grpId="3"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3" name="Group 2"/>
          <p:cNvGrpSpPr/>
          <p:nvPr/>
        </p:nvGrpSpPr>
        <p:grpSpPr>
          <a:xfrm>
            <a:off x="10351756" y="5908442"/>
            <a:ext cx="1810867" cy="838732"/>
            <a:chOff x="0" y="0"/>
            <a:chExt cx="1810866" cy="838731"/>
          </a:xfrm>
        </p:grpSpPr>
        <p:pic>
          <p:nvPicPr>
            <p:cNvPr id="191" name="Picture 18" descr="Picture 18"/>
            <p:cNvPicPr>
              <a:picLocks noChangeAspect="1"/>
            </p:cNvPicPr>
            <p:nvPr/>
          </p:nvPicPr>
          <p:blipFill>
            <a:blip r:embed="rId2">
              <a:extLst/>
            </a:blip>
            <a:stretch>
              <a:fillRect/>
            </a:stretch>
          </p:blipFill>
          <p:spPr>
            <a:xfrm>
              <a:off x="261807" y="0"/>
              <a:ext cx="1287250" cy="603235"/>
            </a:xfrm>
            <a:prstGeom prst="rect">
              <a:avLst/>
            </a:prstGeom>
            <a:ln w="12700" cap="flat">
              <a:noFill/>
              <a:miter lim="400000"/>
            </a:ln>
            <a:effectLst/>
          </p:spPr>
        </p:pic>
        <p:sp>
          <p:nvSpPr>
            <p:cNvPr id="192"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grpSp>
        <p:nvGrpSpPr>
          <p:cNvPr id="196" name="Group 11"/>
          <p:cNvGrpSpPr/>
          <p:nvPr/>
        </p:nvGrpSpPr>
        <p:grpSpPr>
          <a:xfrm>
            <a:off x="-1" y="58042"/>
            <a:ext cx="3518861" cy="833730"/>
            <a:chOff x="0" y="0"/>
            <a:chExt cx="3518859" cy="833729"/>
          </a:xfrm>
        </p:grpSpPr>
        <p:sp>
          <p:nvSpPr>
            <p:cNvPr id="194" name="object 4"/>
            <p:cNvSpPr/>
            <p:nvPr/>
          </p:nvSpPr>
          <p:spPr>
            <a:xfrm>
              <a:off x="0" y="7"/>
              <a:ext cx="3183883"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95" name="object 5"/>
            <p:cNvSpPr/>
            <p:nvPr/>
          </p:nvSpPr>
          <p:spPr>
            <a:xfrm>
              <a:off x="2939097" y="0"/>
              <a:ext cx="579763" cy="83372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97" name="object 22"/>
          <p:cNvSpPr txBox="1"/>
          <p:nvPr/>
        </p:nvSpPr>
        <p:spPr>
          <a:xfrm>
            <a:off x="427097" y="327840"/>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Web-Applications</a:t>
            </a:r>
          </a:p>
        </p:txBody>
      </p:sp>
      <p:sp>
        <p:nvSpPr>
          <p:cNvPr id="198" name="object 11"/>
          <p:cNvSpPr txBox="1"/>
          <p:nvPr/>
        </p:nvSpPr>
        <p:spPr>
          <a:xfrm>
            <a:off x="45042" y="919375"/>
            <a:ext cx="5434886" cy="552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465343" indent="-457200">
              <a:buSzPct val="100000"/>
              <a:buFont typeface="Arial"/>
              <a:buChar char="•"/>
              <a:tabLst>
                <a:tab pos="76200" algn="l"/>
              </a:tabLst>
              <a:defRPr sz="2400" b="1">
                <a:solidFill>
                  <a:srgbClr val="231F20"/>
                </a:solidFill>
              </a:defRPr>
            </a:pPr>
            <a:r>
              <a:t>Presentation layer</a:t>
            </a:r>
            <a:r>
              <a:rPr b="0"/>
              <a:t> consists of web pages which is the front end of web application and it is developed by using HTML,CSS,JS etc..</a:t>
            </a:r>
          </a:p>
          <a:p>
            <a:pPr indent="8144">
              <a:tabLst>
                <a:tab pos="76200" algn="l"/>
              </a:tabLst>
              <a:defRPr sz="2400">
                <a:solidFill>
                  <a:srgbClr val="231F20"/>
                </a:solidFill>
              </a:defRPr>
            </a:pPr>
            <a:endParaRPr b="0"/>
          </a:p>
          <a:p>
            <a:pPr marL="465343" indent="-457200">
              <a:buSzPct val="100000"/>
              <a:buFont typeface="Arial"/>
              <a:buChar char="•"/>
              <a:tabLst>
                <a:tab pos="76200" algn="l"/>
              </a:tabLst>
              <a:defRPr sz="2400" b="1">
                <a:solidFill>
                  <a:srgbClr val="231F20"/>
                </a:solidFill>
              </a:defRPr>
            </a:pPr>
            <a:r>
              <a:t>Application layer</a:t>
            </a:r>
            <a:r>
              <a:rPr b="0"/>
              <a:t> consists business logics which process the inputs from front end and provides necessary service by executing the corresponding programs in APP server.</a:t>
            </a:r>
          </a:p>
          <a:p>
            <a:pPr marL="465343" indent="-457200">
              <a:buSzPct val="100000"/>
              <a:buFont typeface="Arial"/>
              <a:buChar char="•"/>
              <a:tabLst>
                <a:tab pos="76200" algn="l"/>
              </a:tabLst>
              <a:defRPr sz="2400">
                <a:solidFill>
                  <a:srgbClr val="231F20"/>
                </a:solidFill>
              </a:defRPr>
            </a:pPr>
            <a:endParaRPr b="0"/>
          </a:p>
          <a:p>
            <a:pPr marL="465343" indent="-457200">
              <a:buSzPct val="100000"/>
              <a:buFont typeface="Arial"/>
              <a:buChar char="•"/>
              <a:tabLst>
                <a:tab pos="76200" algn="l"/>
              </a:tabLst>
              <a:defRPr sz="2400" b="1">
                <a:solidFill>
                  <a:srgbClr val="231F20"/>
                </a:solidFill>
              </a:defRPr>
            </a:pPr>
            <a:r>
              <a:t>Data layer </a:t>
            </a:r>
            <a:r>
              <a:rPr b="0"/>
              <a:t>consists all the business data that is required to run the application such as User details, Account information, Settings data etc.</a:t>
            </a:r>
          </a:p>
        </p:txBody>
      </p:sp>
      <p:pic>
        <p:nvPicPr>
          <p:cNvPr id="199" name="Picture 4" descr="Picture 4"/>
          <p:cNvPicPr>
            <a:picLocks noChangeAspect="1"/>
          </p:cNvPicPr>
          <p:nvPr/>
        </p:nvPicPr>
        <p:blipFill>
          <a:blip r:embed="rId3">
            <a:extLst/>
          </a:blip>
          <a:srcRect t="27054" b="17818"/>
          <a:stretch>
            <a:fillRect/>
          </a:stretch>
        </p:blipFill>
        <p:spPr>
          <a:xfrm>
            <a:off x="5479927" y="-1"/>
            <a:ext cx="6699193" cy="4973127"/>
          </a:xfrm>
          <a:prstGeom prst="rect">
            <a:avLst/>
          </a:prstGeom>
          <a:ln w="12700">
            <a:miter lim="400000"/>
          </a:ln>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99"/>
                                        </p:tgtEl>
                                        <p:attrNameLst>
                                          <p:attrName>style.visibility</p:attrName>
                                        </p:attrNameLst>
                                      </p:cBhvr>
                                      <p:to>
                                        <p:strVal val="visible"/>
                                      </p:to>
                                    </p:set>
                                    <p:animEffect transition="in" filter="fade">
                                      <p:cBhvr>
                                        <p:cTn id="7" dur="500"/>
                                        <p:tgtEl>
                                          <p:spTgt spid="19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98">
                                            <p:bg/>
                                          </p:spTgt>
                                        </p:tgtEl>
                                        <p:attrNameLst>
                                          <p:attrName>style.visibility</p:attrName>
                                        </p:attrNameLst>
                                      </p:cBhvr>
                                      <p:to>
                                        <p:strVal val="visible"/>
                                      </p:to>
                                    </p:set>
                                    <p:animEffect transition="in" filter="fade">
                                      <p:cBhvr>
                                        <p:cTn id="12" dur="500"/>
                                        <p:tgtEl>
                                          <p:spTgt spid="198">
                                            <p:bg/>
                                          </p:spTgt>
                                        </p:tgtEl>
                                      </p:cBhvr>
                                    </p:animEffect>
                                  </p:childTnLst>
                                </p:cTn>
                              </p:par>
                              <p:par>
                                <p:cTn id="13" presetID="10" presetClass="entr" presetSubtype="0" fill="hold" grpId="2" nodeType="withEffect">
                                  <p:stCondLst>
                                    <p:cond delay="0"/>
                                  </p:stCondLst>
                                  <p:iterate>
                                    <p:tmAbs val="0"/>
                                  </p:iterate>
                                  <p:childTnLst>
                                    <p:set>
                                      <p:cBhvr>
                                        <p:cTn id="14" fill="hold"/>
                                        <p:tgtEl>
                                          <p:spTgt spid="198">
                                            <p:txEl>
                                              <p:pRg st="0" end="0"/>
                                            </p:txEl>
                                          </p:spTgt>
                                        </p:tgtEl>
                                        <p:attrNameLst>
                                          <p:attrName>style.visibility</p:attrName>
                                        </p:attrNameLst>
                                      </p:cBhvr>
                                      <p:to>
                                        <p:strVal val="visible"/>
                                      </p:to>
                                    </p:set>
                                    <p:animEffect transition="in" filter="fade">
                                      <p:cBhvr>
                                        <p:cTn id="15" dur="500"/>
                                        <p:tgtEl>
                                          <p:spTgt spid="198">
                                            <p:txEl>
                                              <p:pRg st="0" end="0"/>
                                            </p:txEl>
                                          </p:spTgt>
                                        </p:tgtEl>
                                      </p:cBhvr>
                                    </p:animEffect>
                                  </p:childTnLst>
                                </p:cTn>
                              </p:par>
                            </p:childTnLst>
                          </p:cTn>
                        </p:par>
                        <p:par>
                          <p:cTn id="16" fill="hold">
                            <p:stCondLst>
                              <p:cond delay="500"/>
                            </p:stCondLst>
                            <p:childTnLst>
                              <p:par>
                                <p:cTn id="17" presetID="10" presetClass="entr" fill="hold" grpId="2" nodeType="afterEffect">
                                  <p:stCondLst>
                                    <p:cond delay="0"/>
                                  </p:stCondLst>
                                  <p:iterate>
                                    <p:tmAbs val="0"/>
                                  </p:iterate>
                                  <p:childTnLst>
                                    <p:set>
                                      <p:cBhvr>
                                        <p:cTn id="18" fill="hold"/>
                                        <p:tgtEl>
                                          <p:spTgt spid="198">
                                            <p:txEl>
                                              <p:pRg st="1" end="1"/>
                                            </p:txEl>
                                          </p:spTgt>
                                        </p:tgtEl>
                                        <p:attrNameLst>
                                          <p:attrName>style.visibility</p:attrName>
                                        </p:attrNameLst>
                                      </p:cBhvr>
                                      <p:to>
                                        <p:strVal val="visible"/>
                                      </p:to>
                                    </p:set>
                                    <p:animEffect transition="in" filter="fade">
                                      <p:cBhvr>
                                        <p:cTn id="19" dur="500"/>
                                        <p:tgtEl>
                                          <p:spTgt spid="198">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fill="hold" grpId="2" nodeType="clickEffect">
                                  <p:stCondLst>
                                    <p:cond delay="0"/>
                                  </p:stCondLst>
                                  <p:iterate>
                                    <p:tmAbs val="0"/>
                                  </p:iterate>
                                  <p:childTnLst>
                                    <p:set>
                                      <p:cBhvr>
                                        <p:cTn id="23" fill="hold"/>
                                        <p:tgtEl>
                                          <p:spTgt spid="198">
                                            <p:txEl>
                                              <p:pRg st="2" end="2"/>
                                            </p:txEl>
                                          </p:spTgt>
                                        </p:tgtEl>
                                        <p:attrNameLst>
                                          <p:attrName>style.visibility</p:attrName>
                                        </p:attrNameLst>
                                      </p:cBhvr>
                                      <p:to>
                                        <p:strVal val="visible"/>
                                      </p:to>
                                    </p:set>
                                    <p:animEffect transition="in" filter="fade">
                                      <p:cBhvr>
                                        <p:cTn id="24" dur="500"/>
                                        <p:tgtEl>
                                          <p:spTgt spid="198">
                                            <p:txEl>
                                              <p:pRg st="2" end="2"/>
                                            </p:txEl>
                                          </p:spTgt>
                                        </p:tgtEl>
                                      </p:cBhvr>
                                    </p:animEffect>
                                  </p:childTnLst>
                                </p:cTn>
                              </p:par>
                            </p:childTnLst>
                          </p:cTn>
                        </p:par>
                        <p:par>
                          <p:cTn id="25" fill="hold">
                            <p:stCondLst>
                              <p:cond delay="500"/>
                            </p:stCondLst>
                            <p:childTnLst>
                              <p:par>
                                <p:cTn id="26" presetID="10" presetClass="entr" fill="hold" grpId="2" nodeType="afterEffect">
                                  <p:stCondLst>
                                    <p:cond delay="0"/>
                                  </p:stCondLst>
                                  <p:iterate>
                                    <p:tmAbs val="0"/>
                                  </p:iterate>
                                  <p:childTnLst>
                                    <p:set>
                                      <p:cBhvr>
                                        <p:cTn id="27" fill="hold"/>
                                        <p:tgtEl>
                                          <p:spTgt spid="198">
                                            <p:txEl>
                                              <p:pRg st="3" end="3"/>
                                            </p:txEl>
                                          </p:spTgt>
                                        </p:tgtEl>
                                        <p:attrNameLst>
                                          <p:attrName>style.visibility</p:attrName>
                                        </p:attrNameLst>
                                      </p:cBhvr>
                                      <p:to>
                                        <p:strVal val="visible"/>
                                      </p:to>
                                    </p:set>
                                    <p:animEffect transition="in" filter="fade">
                                      <p:cBhvr>
                                        <p:cTn id="28" dur="500"/>
                                        <p:tgtEl>
                                          <p:spTgt spid="198">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fill="hold" grpId="2" nodeType="clickEffect">
                                  <p:stCondLst>
                                    <p:cond delay="0"/>
                                  </p:stCondLst>
                                  <p:iterate>
                                    <p:tmAbs val="0"/>
                                  </p:iterate>
                                  <p:childTnLst>
                                    <p:set>
                                      <p:cBhvr>
                                        <p:cTn id="32" fill="hold"/>
                                        <p:tgtEl>
                                          <p:spTgt spid="198">
                                            <p:txEl>
                                              <p:pRg st="4" end="4"/>
                                            </p:txEl>
                                          </p:spTgt>
                                        </p:tgtEl>
                                        <p:attrNameLst>
                                          <p:attrName>style.visibility</p:attrName>
                                        </p:attrNameLst>
                                      </p:cBhvr>
                                      <p:to>
                                        <p:strVal val="visible"/>
                                      </p:to>
                                    </p:set>
                                    <p:animEffect transition="in" filter="fade">
                                      <p:cBhvr>
                                        <p:cTn id="33" dur="500"/>
                                        <p:tgtEl>
                                          <p:spTgt spid="19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 grpId="2" build="p" bldLvl="5" animBg="1" advAuto="0"/>
      <p:bldP spid="199" grpId="1" animBg="1" advAuto="0"/>
    </p:bldLst>
  </p:timing>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065" name="Group 22"/>
          <p:cNvGrpSpPr/>
          <p:nvPr/>
        </p:nvGrpSpPr>
        <p:grpSpPr>
          <a:xfrm>
            <a:off x="-8080" y="3051"/>
            <a:ext cx="3163580" cy="530761"/>
            <a:chOff x="0" y="0"/>
            <a:chExt cx="3163578" cy="530760"/>
          </a:xfrm>
        </p:grpSpPr>
        <p:sp>
          <p:nvSpPr>
            <p:cNvPr id="1063"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064" name="object 5"/>
            <p:cNvSpPr/>
            <p:nvPr/>
          </p:nvSpPr>
          <p:spPr>
            <a:xfrm>
              <a:off x="2751327" y="0"/>
              <a:ext cx="412252"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066" name="object 9"/>
          <p:cNvSpPr txBox="1"/>
          <p:nvPr/>
        </p:nvSpPr>
        <p:spPr>
          <a:xfrm>
            <a:off x="188407" y="64894"/>
            <a:ext cx="3228806" cy="6594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293216">
              <a:defRPr sz="2200">
                <a:solidFill>
                  <a:srgbClr val="FFFFFF"/>
                </a:solidFill>
                <a:latin typeface="Arial"/>
                <a:ea typeface="Arial"/>
                <a:cs typeface="Arial"/>
                <a:sym typeface="Arial"/>
              </a:defRPr>
            </a:pPr>
            <a:r>
              <a:t> </a:t>
            </a:r>
            <a:r>
              <a:rPr sz="2000"/>
              <a:t>Hierarchical inheritance</a:t>
            </a:r>
            <a:endParaRPr sz="1400"/>
          </a:p>
          <a:p>
            <a:pPr indent="12700" defTabSz="293216">
              <a:defRPr sz="2200">
                <a:solidFill>
                  <a:srgbClr val="FFFFFF"/>
                </a:solidFill>
                <a:latin typeface="Arial"/>
                <a:ea typeface="Arial"/>
                <a:cs typeface="Arial"/>
                <a:sym typeface="Arial"/>
              </a:defRPr>
            </a:pPr>
            <a:r>
              <a:t> </a:t>
            </a:r>
          </a:p>
        </p:txBody>
      </p:sp>
      <p:grpSp>
        <p:nvGrpSpPr>
          <p:cNvPr id="1069" name="Group 31"/>
          <p:cNvGrpSpPr/>
          <p:nvPr/>
        </p:nvGrpSpPr>
        <p:grpSpPr>
          <a:xfrm>
            <a:off x="10355320" y="5908440"/>
            <a:ext cx="1810866" cy="603236"/>
            <a:chOff x="0" y="0"/>
            <a:chExt cx="1810864" cy="603234"/>
          </a:xfrm>
        </p:grpSpPr>
        <p:pic>
          <p:nvPicPr>
            <p:cNvPr id="1067" name="Picture 33" descr="Picture 33"/>
            <p:cNvPicPr>
              <a:picLocks noChangeAspect="1"/>
            </p:cNvPicPr>
            <p:nvPr/>
          </p:nvPicPr>
          <p:blipFill>
            <a:blip r:embed="rId2">
              <a:extLst/>
            </a:blip>
            <a:stretch>
              <a:fillRect/>
            </a:stretch>
          </p:blipFill>
          <p:spPr>
            <a:xfrm>
              <a:off x="261807" y="0"/>
              <a:ext cx="1287250" cy="603235"/>
            </a:xfrm>
            <a:prstGeom prst="rect">
              <a:avLst/>
            </a:prstGeom>
            <a:ln w="12700" cap="flat">
              <a:noFill/>
              <a:miter lim="400000"/>
            </a:ln>
            <a:effectLst/>
          </p:spPr>
        </p:pic>
        <p:sp>
          <p:nvSpPr>
            <p:cNvPr id="1068"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070" name="Rectangle 1"/>
          <p:cNvSpPr txBox="1"/>
          <p:nvPr/>
        </p:nvSpPr>
        <p:spPr>
          <a:xfrm>
            <a:off x="-280549" y="589634"/>
            <a:ext cx="12947108" cy="3547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76381" marR="3257" indent="-363681" defTabSz="293216">
              <a:buSzPct val="100000"/>
              <a:buFont typeface="Arial"/>
              <a:buChar char="•"/>
              <a:defRPr sz="2100" spc="-2">
                <a:solidFill>
                  <a:srgbClr val="231F20"/>
                </a:solidFill>
                <a:latin typeface="Arial"/>
                <a:ea typeface="Arial"/>
                <a:cs typeface="Arial"/>
                <a:sym typeface="Arial"/>
              </a:defRPr>
            </a:lvl1pPr>
          </a:lstStyle>
          <a:p>
            <a:r>
              <a:t>One superclass inherited/extended by two or more subclasses is called as Hierarchical inheritance.</a:t>
            </a:r>
          </a:p>
        </p:txBody>
      </p:sp>
      <p:pic>
        <p:nvPicPr>
          <p:cNvPr id="1071" name="DlhI6~bLrrP5.png" descr="DlhI6~bLrrP5.png"/>
          <p:cNvPicPr>
            <a:picLocks noChangeAspect="1"/>
          </p:cNvPicPr>
          <p:nvPr/>
        </p:nvPicPr>
        <p:blipFill>
          <a:blip r:embed="rId3">
            <a:extLst/>
          </a:blip>
          <a:stretch>
            <a:fillRect/>
          </a:stretch>
        </p:blipFill>
        <p:spPr>
          <a:xfrm>
            <a:off x="2527226" y="903911"/>
            <a:ext cx="7137548" cy="6155927"/>
          </a:xfrm>
          <a:prstGeom prst="rect">
            <a:avLst/>
          </a:prstGeom>
          <a:ln w="12700">
            <a:miter lim="400000"/>
          </a:ln>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066"/>
                                        </p:tgtEl>
                                        <p:attrNameLst>
                                          <p:attrName>style.visibility</p:attrName>
                                        </p:attrNameLst>
                                      </p:cBhvr>
                                      <p:to>
                                        <p:strVal val="visible"/>
                                      </p:to>
                                    </p:set>
                                    <p:animEffect transition="in" filter="fade">
                                      <p:cBhvr>
                                        <p:cTn id="7" dur="500"/>
                                        <p:tgtEl>
                                          <p:spTgt spid="106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070"/>
                                        </p:tgtEl>
                                        <p:attrNameLst>
                                          <p:attrName>style.visibility</p:attrName>
                                        </p:attrNameLst>
                                      </p:cBhvr>
                                      <p:to>
                                        <p:strVal val="visible"/>
                                      </p:to>
                                    </p:set>
                                    <p:animEffect transition="in" filter="fade">
                                      <p:cBhvr>
                                        <p:cTn id="12" dur="500"/>
                                        <p:tgtEl>
                                          <p:spTgt spid="107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fill="hold" grpId="3" nodeType="clickEffect">
                                  <p:stCondLst>
                                    <p:cond delay="0"/>
                                  </p:stCondLst>
                                  <p:iterate>
                                    <p:tmAbs val="0"/>
                                  </p:iterate>
                                  <p:childTnLst>
                                    <p:set>
                                      <p:cBhvr>
                                        <p:cTn id="16" fill="hold"/>
                                        <p:tgtEl>
                                          <p:spTgt spid="1071"/>
                                        </p:tgtEl>
                                        <p:attrNameLst>
                                          <p:attrName>style.visibility</p:attrName>
                                        </p:attrNameLst>
                                      </p:cBhvr>
                                      <p:to>
                                        <p:strVal val="visible"/>
                                      </p:to>
                                    </p:set>
                                    <p:animEffect transition="in" filter="dissolve">
                                      <p:cBhvr>
                                        <p:cTn id="17" dur="500"/>
                                        <p:tgtEl>
                                          <p:spTgt spid="10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6" grpId="1" animBg="1" advAuto="0"/>
      <p:bldP spid="1070" grpId="2" animBg="1" advAuto="0"/>
      <p:bldP spid="1071" grpId="3" animBg="1" advAuto="0"/>
    </p:bldLst>
  </p:timing>
</p:sld>
</file>

<file path=ppt/slides/slide8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075" name="Group 22"/>
          <p:cNvGrpSpPr/>
          <p:nvPr/>
        </p:nvGrpSpPr>
        <p:grpSpPr>
          <a:xfrm>
            <a:off x="-8080" y="244351"/>
            <a:ext cx="3163580" cy="530761"/>
            <a:chOff x="0" y="0"/>
            <a:chExt cx="3163578" cy="530760"/>
          </a:xfrm>
        </p:grpSpPr>
        <p:sp>
          <p:nvSpPr>
            <p:cNvPr id="1073"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074" name="object 5"/>
            <p:cNvSpPr/>
            <p:nvPr/>
          </p:nvSpPr>
          <p:spPr>
            <a:xfrm>
              <a:off x="2751327" y="0"/>
              <a:ext cx="412252"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076" name="object 9"/>
          <p:cNvSpPr txBox="1"/>
          <p:nvPr/>
        </p:nvSpPr>
        <p:spPr>
          <a:xfrm>
            <a:off x="188407" y="306194"/>
            <a:ext cx="2779135" cy="6848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293216">
              <a:defRPr sz="2200">
                <a:solidFill>
                  <a:srgbClr val="FFFFFF"/>
                </a:solidFill>
                <a:latin typeface="Arial"/>
                <a:ea typeface="Arial"/>
                <a:cs typeface="Arial"/>
                <a:sym typeface="Arial"/>
              </a:defRPr>
            </a:pPr>
            <a:r>
              <a:t> </a:t>
            </a:r>
            <a:r>
              <a:rPr sz="2400"/>
              <a:t>Generalization</a:t>
            </a:r>
            <a:endParaRPr sz="2000"/>
          </a:p>
          <a:p>
            <a:pPr indent="12700" defTabSz="293216">
              <a:defRPr sz="2200">
                <a:solidFill>
                  <a:srgbClr val="FFFFFF"/>
                </a:solidFill>
                <a:latin typeface="Arial"/>
                <a:ea typeface="Arial"/>
                <a:cs typeface="Arial"/>
                <a:sym typeface="Arial"/>
              </a:defRPr>
            </a:pPr>
            <a:r>
              <a:t> </a:t>
            </a:r>
          </a:p>
        </p:txBody>
      </p:sp>
      <p:grpSp>
        <p:nvGrpSpPr>
          <p:cNvPr id="1079" name="Group 31"/>
          <p:cNvGrpSpPr/>
          <p:nvPr/>
        </p:nvGrpSpPr>
        <p:grpSpPr>
          <a:xfrm>
            <a:off x="10355320" y="5908440"/>
            <a:ext cx="1810866" cy="603236"/>
            <a:chOff x="0" y="0"/>
            <a:chExt cx="1810864" cy="603234"/>
          </a:xfrm>
        </p:grpSpPr>
        <p:pic>
          <p:nvPicPr>
            <p:cNvPr id="1077" name="Picture 33" descr="Picture 33"/>
            <p:cNvPicPr>
              <a:picLocks noChangeAspect="1"/>
            </p:cNvPicPr>
            <p:nvPr/>
          </p:nvPicPr>
          <p:blipFill>
            <a:blip r:embed="rId2">
              <a:extLst/>
            </a:blip>
            <a:stretch>
              <a:fillRect/>
            </a:stretch>
          </p:blipFill>
          <p:spPr>
            <a:xfrm>
              <a:off x="261807" y="0"/>
              <a:ext cx="1287250" cy="603235"/>
            </a:xfrm>
            <a:prstGeom prst="rect">
              <a:avLst/>
            </a:prstGeom>
            <a:ln w="12700" cap="flat">
              <a:noFill/>
              <a:miter lim="400000"/>
            </a:ln>
            <a:effectLst/>
          </p:spPr>
        </p:pic>
        <p:sp>
          <p:nvSpPr>
            <p:cNvPr id="1078"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080" name="Rectangle 1"/>
          <p:cNvSpPr txBox="1"/>
          <p:nvPr/>
        </p:nvSpPr>
        <p:spPr>
          <a:xfrm>
            <a:off x="217728" y="983334"/>
            <a:ext cx="11415473" cy="8598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76381" marR="3257" indent="-363681" defTabSz="293216">
              <a:buSzPct val="100000"/>
              <a:buFont typeface="Arial"/>
              <a:buChar char="•"/>
              <a:defRPr sz="2800" spc="-3">
                <a:solidFill>
                  <a:srgbClr val="231F20"/>
                </a:solidFill>
                <a:latin typeface="Arial"/>
                <a:ea typeface="Arial"/>
                <a:cs typeface="Arial"/>
                <a:sym typeface="Arial"/>
              </a:defRPr>
            </a:lvl1pPr>
          </a:lstStyle>
          <a:p>
            <a:r>
              <a:t>Declaring common methods and variables of all subclasses in one common superclass.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076"/>
                                        </p:tgtEl>
                                        <p:attrNameLst>
                                          <p:attrName>style.visibility</p:attrName>
                                        </p:attrNameLst>
                                      </p:cBhvr>
                                      <p:to>
                                        <p:strVal val="visible"/>
                                      </p:to>
                                    </p:set>
                                    <p:animEffect transition="in" filter="fade">
                                      <p:cBhvr>
                                        <p:cTn id="7" dur="500"/>
                                        <p:tgtEl>
                                          <p:spTgt spid="107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080"/>
                                        </p:tgtEl>
                                        <p:attrNameLst>
                                          <p:attrName>style.visibility</p:attrName>
                                        </p:attrNameLst>
                                      </p:cBhvr>
                                      <p:to>
                                        <p:strVal val="visible"/>
                                      </p:to>
                                    </p:set>
                                    <p:animEffect transition="in" filter="fade">
                                      <p:cBhvr>
                                        <p:cTn id="12" dur="500"/>
                                        <p:tgtEl>
                                          <p:spTgt spid="10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6" grpId="1" animBg="1" advAuto="0"/>
      <p:bldP spid="1080" grpId="2" animBg="1" advAuto="0"/>
    </p:bldLst>
  </p:timing>
</p:sld>
</file>

<file path=ppt/slides/slide8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084" name="Group 22"/>
          <p:cNvGrpSpPr/>
          <p:nvPr/>
        </p:nvGrpSpPr>
        <p:grpSpPr>
          <a:xfrm>
            <a:off x="-8080" y="244351"/>
            <a:ext cx="3163580" cy="530761"/>
            <a:chOff x="0" y="0"/>
            <a:chExt cx="3163578" cy="530760"/>
          </a:xfrm>
        </p:grpSpPr>
        <p:sp>
          <p:nvSpPr>
            <p:cNvPr id="1082"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083" name="object 5"/>
            <p:cNvSpPr/>
            <p:nvPr/>
          </p:nvSpPr>
          <p:spPr>
            <a:xfrm>
              <a:off x="2751327" y="0"/>
              <a:ext cx="412252"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085" name="object 9"/>
          <p:cNvSpPr txBox="1"/>
          <p:nvPr/>
        </p:nvSpPr>
        <p:spPr>
          <a:xfrm>
            <a:off x="188407" y="306194"/>
            <a:ext cx="2779135" cy="6848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293216">
              <a:defRPr sz="2200">
                <a:solidFill>
                  <a:srgbClr val="FFFFFF"/>
                </a:solidFill>
                <a:latin typeface="Arial"/>
                <a:ea typeface="Arial"/>
                <a:cs typeface="Arial"/>
                <a:sym typeface="Arial"/>
              </a:defRPr>
            </a:pPr>
            <a:r>
              <a:t> </a:t>
            </a:r>
            <a:r>
              <a:rPr sz="2400"/>
              <a:t>Specialization</a:t>
            </a:r>
            <a:endParaRPr sz="2000"/>
          </a:p>
          <a:p>
            <a:pPr indent="12700" defTabSz="293216">
              <a:defRPr sz="2200">
                <a:solidFill>
                  <a:srgbClr val="FFFFFF"/>
                </a:solidFill>
                <a:latin typeface="Arial"/>
                <a:ea typeface="Arial"/>
                <a:cs typeface="Arial"/>
                <a:sym typeface="Arial"/>
              </a:defRPr>
            </a:pPr>
            <a:r>
              <a:t> </a:t>
            </a:r>
          </a:p>
        </p:txBody>
      </p:sp>
      <p:grpSp>
        <p:nvGrpSpPr>
          <p:cNvPr id="1088" name="Group 31"/>
          <p:cNvGrpSpPr/>
          <p:nvPr/>
        </p:nvGrpSpPr>
        <p:grpSpPr>
          <a:xfrm>
            <a:off x="10355320" y="5908440"/>
            <a:ext cx="1810866" cy="603236"/>
            <a:chOff x="0" y="0"/>
            <a:chExt cx="1810864" cy="603234"/>
          </a:xfrm>
        </p:grpSpPr>
        <p:pic>
          <p:nvPicPr>
            <p:cNvPr id="1086" name="Picture 33" descr="Picture 33"/>
            <p:cNvPicPr>
              <a:picLocks noChangeAspect="1"/>
            </p:cNvPicPr>
            <p:nvPr/>
          </p:nvPicPr>
          <p:blipFill>
            <a:blip r:embed="rId2">
              <a:extLst/>
            </a:blip>
            <a:stretch>
              <a:fillRect/>
            </a:stretch>
          </p:blipFill>
          <p:spPr>
            <a:xfrm>
              <a:off x="261807" y="0"/>
              <a:ext cx="1287250" cy="603235"/>
            </a:xfrm>
            <a:prstGeom prst="rect">
              <a:avLst/>
            </a:prstGeom>
            <a:ln w="12700" cap="flat">
              <a:noFill/>
              <a:miter lim="400000"/>
            </a:ln>
            <a:effectLst/>
          </p:spPr>
        </p:pic>
        <p:sp>
          <p:nvSpPr>
            <p:cNvPr id="1087"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089" name="Rectangle 1"/>
          <p:cNvSpPr txBox="1"/>
          <p:nvPr/>
        </p:nvSpPr>
        <p:spPr>
          <a:xfrm>
            <a:off x="217728" y="983334"/>
            <a:ext cx="11415473" cy="4534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76381" marR="3257" indent="-363681" defTabSz="293216">
              <a:buSzPct val="100000"/>
              <a:buFont typeface="Arial"/>
              <a:buChar char="•"/>
              <a:defRPr sz="2800" spc="-3">
                <a:solidFill>
                  <a:srgbClr val="231F20"/>
                </a:solidFill>
                <a:latin typeface="Arial"/>
                <a:ea typeface="Arial"/>
                <a:cs typeface="Arial"/>
                <a:sym typeface="Arial"/>
              </a:defRPr>
            </a:lvl1pPr>
          </a:lstStyle>
          <a:p>
            <a:r>
              <a:t>Declaring methods and variables specifically for one subclass.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085"/>
                                        </p:tgtEl>
                                        <p:attrNameLst>
                                          <p:attrName>style.visibility</p:attrName>
                                        </p:attrNameLst>
                                      </p:cBhvr>
                                      <p:to>
                                        <p:strVal val="visible"/>
                                      </p:to>
                                    </p:set>
                                    <p:animEffect transition="in" filter="fade">
                                      <p:cBhvr>
                                        <p:cTn id="7" dur="500"/>
                                        <p:tgtEl>
                                          <p:spTgt spid="108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089"/>
                                        </p:tgtEl>
                                        <p:attrNameLst>
                                          <p:attrName>style.visibility</p:attrName>
                                        </p:attrNameLst>
                                      </p:cBhvr>
                                      <p:to>
                                        <p:strVal val="visible"/>
                                      </p:to>
                                    </p:set>
                                    <p:animEffect transition="in" filter="fade">
                                      <p:cBhvr>
                                        <p:cTn id="12" dur="500"/>
                                        <p:tgtEl>
                                          <p:spTgt spid="10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 grpId="1" animBg="1" advAuto="0"/>
      <p:bldP spid="1089" grpId="2" animBg="1" advAuto="0"/>
    </p:bldLst>
  </p:timing>
</p:sld>
</file>

<file path=ppt/slides/slide8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093" name="Group 22"/>
          <p:cNvGrpSpPr/>
          <p:nvPr/>
        </p:nvGrpSpPr>
        <p:grpSpPr>
          <a:xfrm>
            <a:off x="-8080" y="244351"/>
            <a:ext cx="3163580" cy="530761"/>
            <a:chOff x="0" y="0"/>
            <a:chExt cx="3163578" cy="530760"/>
          </a:xfrm>
        </p:grpSpPr>
        <p:sp>
          <p:nvSpPr>
            <p:cNvPr id="1091"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092" name="object 5"/>
            <p:cNvSpPr/>
            <p:nvPr/>
          </p:nvSpPr>
          <p:spPr>
            <a:xfrm>
              <a:off x="2751327" y="0"/>
              <a:ext cx="412252"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094" name="object 9"/>
          <p:cNvSpPr txBox="1"/>
          <p:nvPr/>
        </p:nvSpPr>
        <p:spPr>
          <a:xfrm>
            <a:off x="188407" y="306194"/>
            <a:ext cx="2779135" cy="6848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293216">
              <a:defRPr sz="2200">
                <a:solidFill>
                  <a:srgbClr val="FFFFFF"/>
                </a:solidFill>
                <a:latin typeface="Arial"/>
                <a:ea typeface="Arial"/>
                <a:cs typeface="Arial"/>
                <a:sym typeface="Arial"/>
              </a:defRPr>
            </a:pPr>
            <a:r>
              <a:t> </a:t>
            </a:r>
            <a:r>
              <a:rPr sz="2400"/>
              <a:t>Hybrid Inheritance</a:t>
            </a:r>
            <a:endParaRPr sz="2000"/>
          </a:p>
          <a:p>
            <a:pPr indent="12700" defTabSz="293216">
              <a:defRPr sz="2200">
                <a:solidFill>
                  <a:srgbClr val="FFFFFF"/>
                </a:solidFill>
                <a:latin typeface="Arial"/>
                <a:ea typeface="Arial"/>
                <a:cs typeface="Arial"/>
                <a:sym typeface="Arial"/>
              </a:defRPr>
            </a:pPr>
            <a:r>
              <a:t> </a:t>
            </a:r>
          </a:p>
        </p:txBody>
      </p:sp>
      <p:grpSp>
        <p:nvGrpSpPr>
          <p:cNvPr id="1097" name="Group 31"/>
          <p:cNvGrpSpPr/>
          <p:nvPr/>
        </p:nvGrpSpPr>
        <p:grpSpPr>
          <a:xfrm>
            <a:off x="10355320" y="5908440"/>
            <a:ext cx="1810866" cy="603236"/>
            <a:chOff x="0" y="0"/>
            <a:chExt cx="1810864" cy="603234"/>
          </a:xfrm>
        </p:grpSpPr>
        <p:pic>
          <p:nvPicPr>
            <p:cNvPr id="1095" name="Picture 33" descr="Picture 33"/>
            <p:cNvPicPr>
              <a:picLocks noChangeAspect="1"/>
            </p:cNvPicPr>
            <p:nvPr/>
          </p:nvPicPr>
          <p:blipFill>
            <a:blip r:embed="rId2">
              <a:extLst/>
            </a:blip>
            <a:stretch>
              <a:fillRect/>
            </a:stretch>
          </p:blipFill>
          <p:spPr>
            <a:xfrm>
              <a:off x="261807" y="0"/>
              <a:ext cx="1287250" cy="603235"/>
            </a:xfrm>
            <a:prstGeom prst="rect">
              <a:avLst/>
            </a:prstGeom>
            <a:ln w="12700" cap="flat">
              <a:noFill/>
              <a:miter lim="400000"/>
            </a:ln>
            <a:effectLst/>
          </p:spPr>
        </p:pic>
        <p:sp>
          <p:nvSpPr>
            <p:cNvPr id="1096"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098" name="Rectangle 1"/>
          <p:cNvSpPr txBox="1"/>
          <p:nvPr/>
        </p:nvSpPr>
        <p:spPr>
          <a:xfrm>
            <a:off x="217728" y="983334"/>
            <a:ext cx="11415473" cy="4534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76381" marR="3257" indent="-363681" defTabSz="293216">
              <a:buSzPct val="100000"/>
              <a:buFont typeface="Arial"/>
              <a:buChar char="•"/>
              <a:defRPr sz="2800" spc="-3">
                <a:solidFill>
                  <a:srgbClr val="231F20"/>
                </a:solidFill>
                <a:latin typeface="Arial"/>
                <a:ea typeface="Arial"/>
                <a:cs typeface="Arial"/>
                <a:sym typeface="Arial"/>
              </a:defRPr>
            </a:lvl1pPr>
          </a:lstStyle>
          <a:p>
            <a:r>
              <a:t>It is the combination of Different types inheritance.</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094"/>
                                        </p:tgtEl>
                                        <p:attrNameLst>
                                          <p:attrName>style.visibility</p:attrName>
                                        </p:attrNameLst>
                                      </p:cBhvr>
                                      <p:to>
                                        <p:strVal val="visible"/>
                                      </p:to>
                                    </p:set>
                                    <p:animEffect transition="in" filter="fade">
                                      <p:cBhvr>
                                        <p:cTn id="7" dur="500"/>
                                        <p:tgtEl>
                                          <p:spTgt spid="109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098"/>
                                        </p:tgtEl>
                                        <p:attrNameLst>
                                          <p:attrName>style.visibility</p:attrName>
                                        </p:attrNameLst>
                                      </p:cBhvr>
                                      <p:to>
                                        <p:strVal val="visible"/>
                                      </p:to>
                                    </p:set>
                                    <p:animEffect transition="in" filter="fade">
                                      <p:cBhvr>
                                        <p:cTn id="12" dur="500"/>
                                        <p:tgtEl>
                                          <p:spTgt spid="1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4" grpId="1" animBg="1" advAuto="0"/>
      <p:bldP spid="1098" grpId="2" animBg="1" advAuto="0"/>
    </p:bldLst>
  </p:timing>
</p:sld>
</file>

<file path=ppt/slides/slide8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102" name="Group 22"/>
          <p:cNvGrpSpPr/>
          <p:nvPr/>
        </p:nvGrpSpPr>
        <p:grpSpPr>
          <a:xfrm>
            <a:off x="3619" y="-1"/>
            <a:ext cx="3163580" cy="530762"/>
            <a:chOff x="0" y="0"/>
            <a:chExt cx="3163579" cy="530760"/>
          </a:xfrm>
        </p:grpSpPr>
        <p:sp>
          <p:nvSpPr>
            <p:cNvPr id="1100"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101"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103" name="object 9"/>
          <p:cNvSpPr txBox="1"/>
          <p:nvPr/>
        </p:nvSpPr>
        <p:spPr>
          <a:xfrm>
            <a:off x="557854" y="42858"/>
            <a:ext cx="2296861" cy="3456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400">
                <a:solidFill>
                  <a:srgbClr val="FFFFFF"/>
                </a:solidFill>
                <a:latin typeface="Arial"/>
                <a:ea typeface="Arial"/>
                <a:cs typeface="Arial"/>
                <a:sym typeface="Arial"/>
              </a:defRPr>
            </a:lvl1pPr>
          </a:lstStyle>
          <a:p>
            <a:r>
              <a:t>Inheritance</a:t>
            </a:r>
          </a:p>
        </p:txBody>
      </p:sp>
      <p:grpSp>
        <p:nvGrpSpPr>
          <p:cNvPr id="1106" name="Group 31"/>
          <p:cNvGrpSpPr/>
          <p:nvPr/>
        </p:nvGrpSpPr>
        <p:grpSpPr>
          <a:xfrm>
            <a:off x="10355320" y="5908440"/>
            <a:ext cx="1810866" cy="603236"/>
            <a:chOff x="0" y="0"/>
            <a:chExt cx="1810864" cy="603234"/>
          </a:xfrm>
        </p:grpSpPr>
        <p:pic>
          <p:nvPicPr>
            <p:cNvPr id="1104" name="Picture 33" descr="Picture 33"/>
            <p:cNvPicPr>
              <a:picLocks noChangeAspect="1"/>
            </p:cNvPicPr>
            <p:nvPr/>
          </p:nvPicPr>
          <p:blipFill>
            <a:blip r:embed="rId2">
              <a:extLst/>
            </a:blip>
            <a:stretch>
              <a:fillRect/>
            </a:stretch>
          </p:blipFill>
          <p:spPr>
            <a:xfrm>
              <a:off x="261807" y="0"/>
              <a:ext cx="1287250" cy="603235"/>
            </a:xfrm>
            <a:prstGeom prst="rect">
              <a:avLst/>
            </a:prstGeom>
            <a:ln w="12700" cap="flat">
              <a:noFill/>
              <a:miter lim="400000"/>
            </a:ln>
            <a:effectLst/>
          </p:spPr>
        </p:pic>
        <p:sp>
          <p:nvSpPr>
            <p:cNvPr id="1105"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107" name="Rectangle 1"/>
          <p:cNvSpPr txBox="1"/>
          <p:nvPr/>
        </p:nvSpPr>
        <p:spPr>
          <a:xfrm>
            <a:off x="391826" y="721611"/>
            <a:ext cx="11415473" cy="3424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  super(); (super statement)</a:t>
            </a:r>
          </a:p>
        </p:txBody>
      </p:sp>
      <p:sp>
        <p:nvSpPr>
          <p:cNvPr id="1108" name="Rectangle 11"/>
          <p:cNvSpPr txBox="1"/>
          <p:nvPr/>
        </p:nvSpPr>
        <p:spPr>
          <a:xfrm>
            <a:off x="384877" y="1218749"/>
            <a:ext cx="10019421" cy="6345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super(); creates the object of superclass whenever object of subclass is created to inherit the properties.</a:t>
            </a:r>
          </a:p>
        </p:txBody>
      </p:sp>
      <p:sp>
        <p:nvSpPr>
          <p:cNvPr id="1109" name="Rectangle 12"/>
          <p:cNvSpPr txBox="1"/>
          <p:nvPr/>
        </p:nvSpPr>
        <p:spPr>
          <a:xfrm>
            <a:off x="366805" y="1582434"/>
            <a:ext cx="10198897" cy="9266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R="3257" indent="12700" defTabSz="293216">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super(); can be written explicitly by the programmer or implicitly by the compiler at the compile time.</a:t>
            </a:r>
          </a:p>
        </p:txBody>
      </p:sp>
      <p:sp>
        <p:nvSpPr>
          <p:cNvPr id="1110" name="Rectangle 13"/>
          <p:cNvSpPr txBox="1"/>
          <p:nvPr/>
        </p:nvSpPr>
        <p:spPr>
          <a:xfrm>
            <a:off x="391827" y="2605553"/>
            <a:ext cx="10198897"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 If the superclass contains only parameterized constructors then the programmer should write super(); explicitly and pass the required arguments.</a:t>
            </a:r>
          </a:p>
        </p:txBody>
      </p:sp>
      <p:sp>
        <p:nvSpPr>
          <p:cNvPr id="1111" name="Rectangle 19"/>
          <p:cNvSpPr txBox="1"/>
          <p:nvPr/>
        </p:nvSpPr>
        <p:spPr>
          <a:xfrm>
            <a:off x="366737" y="3101249"/>
            <a:ext cx="6837241" cy="9266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R="3257" indent="12700" defTabSz="293216">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super(); must be written ONLY within the constructor body.</a:t>
            </a:r>
          </a:p>
        </p:txBody>
      </p:sp>
      <p:sp>
        <p:nvSpPr>
          <p:cNvPr id="1112" name="Rectangle 20"/>
          <p:cNvSpPr txBox="1"/>
          <p:nvPr/>
        </p:nvSpPr>
        <p:spPr>
          <a:xfrm>
            <a:off x="366737" y="4050831"/>
            <a:ext cx="10019421" cy="9266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Always superclass object should be created first and then properties should inherited to subclass object and hence super(); should be always written at the first line of constructor body.</a:t>
            </a:r>
          </a:p>
        </p:txBody>
      </p:sp>
      <p:sp>
        <p:nvSpPr>
          <p:cNvPr id="1113" name="Rectangle 21"/>
          <p:cNvSpPr txBox="1"/>
          <p:nvPr/>
        </p:nvSpPr>
        <p:spPr>
          <a:xfrm>
            <a:off x="366737" y="5184006"/>
            <a:ext cx="10367607" cy="9266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Multiple super(); within the same constructor body is NOT allowed. because writing Multiple super(); may lead to creation of multiple superclass objects which is not required.</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107"/>
                                        </p:tgtEl>
                                        <p:attrNameLst>
                                          <p:attrName>style.visibility</p:attrName>
                                        </p:attrNameLst>
                                      </p:cBhvr>
                                      <p:to>
                                        <p:strVal val="visible"/>
                                      </p:to>
                                    </p:set>
                                    <p:animEffect transition="in" filter="fade">
                                      <p:cBhvr>
                                        <p:cTn id="7" dur="500"/>
                                        <p:tgtEl>
                                          <p:spTgt spid="110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108"/>
                                        </p:tgtEl>
                                        <p:attrNameLst>
                                          <p:attrName>style.visibility</p:attrName>
                                        </p:attrNameLst>
                                      </p:cBhvr>
                                      <p:to>
                                        <p:strVal val="visible"/>
                                      </p:to>
                                    </p:set>
                                    <p:animEffect transition="in" filter="fade">
                                      <p:cBhvr>
                                        <p:cTn id="12" dur="500"/>
                                        <p:tgtEl>
                                          <p:spTgt spid="110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109"/>
                                        </p:tgtEl>
                                        <p:attrNameLst>
                                          <p:attrName>style.visibility</p:attrName>
                                        </p:attrNameLst>
                                      </p:cBhvr>
                                      <p:to>
                                        <p:strVal val="visible"/>
                                      </p:to>
                                    </p:set>
                                    <p:animEffect transition="in" filter="fade">
                                      <p:cBhvr>
                                        <p:cTn id="17" dur="500"/>
                                        <p:tgtEl>
                                          <p:spTgt spid="110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110"/>
                                        </p:tgtEl>
                                        <p:attrNameLst>
                                          <p:attrName>style.visibility</p:attrName>
                                        </p:attrNameLst>
                                      </p:cBhvr>
                                      <p:to>
                                        <p:strVal val="visible"/>
                                      </p:to>
                                    </p:set>
                                    <p:animEffect transition="in" filter="fade">
                                      <p:cBhvr>
                                        <p:cTn id="22" dur="500"/>
                                        <p:tgtEl>
                                          <p:spTgt spid="1110"/>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5" nodeType="clickEffect">
                                  <p:stCondLst>
                                    <p:cond delay="0"/>
                                  </p:stCondLst>
                                  <p:iterate>
                                    <p:tmAbs val="0"/>
                                  </p:iterate>
                                  <p:childTnLst>
                                    <p:set>
                                      <p:cBhvr>
                                        <p:cTn id="26" fill="hold"/>
                                        <p:tgtEl>
                                          <p:spTgt spid="11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fill="hold" grpId="6" nodeType="clickEffect">
                                  <p:stCondLst>
                                    <p:cond delay="0"/>
                                  </p:stCondLst>
                                  <p:iterate>
                                    <p:tmAbs val="0"/>
                                  </p:iterate>
                                  <p:childTnLst>
                                    <p:set>
                                      <p:cBhvr>
                                        <p:cTn id="30" fill="hold"/>
                                        <p:tgtEl>
                                          <p:spTgt spid="1112"/>
                                        </p:tgtEl>
                                        <p:attrNameLst>
                                          <p:attrName>style.visibility</p:attrName>
                                        </p:attrNameLst>
                                      </p:cBhvr>
                                      <p:to>
                                        <p:strVal val="visible"/>
                                      </p:to>
                                    </p:set>
                                    <p:animEffect transition="in" filter="fade">
                                      <p:cBhvr>
                                        <p:cTn id="31" dur="500"/>
                                        <p:tgtEl>
                                          <p:spTgt spid="111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fill="hold" grpId="7" nodeType="clickEffect">
                                  <p:stCondLst>
                                    <p:cond delay="0"/>
                                  </p:stCondLst>
                                  <p:iterate>
                                    <p:tmAbs val="0"/>
                                  </p:iterate>
                                  <p:childTnLst>
                                    <p:set>
                                      <p:cBhvr>
                                        <p:cTn id="35" fill="hold"/>
                                        <p:tgtEl>
                                          <p:spTgt spid="1113"/>
                                        </p:tgtEl>
                                        <p:attrNameLst>
                                          <p:attrName>style.visibility</p:attrName>
                                        </p:attrNameLst>
                                      </p:cBhvr>
                                      <p:to>
                                        <p:strVal val="visible"/>
                                      </p:to>
                                    </p:set>
                                    <p:animEffect transition="in" filter="fade">
                                      <p:cBhvr>
                                        <p:cTn id="36" dur="500"/>
                                        <p:tgtEl>
                                          <p:spTgt spid="1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7" grpId="1" animBg="1" advAuto="0"/>
      <p:bldP spid="1108" grpId="2" animBg="1" advAuto="0"/>
      <p:bldP spid="1109" grpId="3" animBg="1" advAuto="0"/>
      <p:bldP spid="1110" grpId="4" animBg="1" advAuto="0"/>
      <p:bldP spid="1111" grpId="5" animBg="1" advAuto="0"/>
      <p:bldP spid="1112" grpId="6" animBg="1" advAuto="0"/>
      <p:bldP spid="1113" grpId="7" animBg="1" advAuto="0"/>
    </p:bldLst>
  </p:timing>
</p:sld>
</file>

<file path=ppt/slides/slide8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118" name="Group 22"/>
          <p:cNvGrpSpPr/>
          <p:nvPr/>
        </p:nvGrpSpPr>
        <p:grpSpPr>
          <a:xfrm>
            <a:off x="3619" y="-1"/>
            <a:ext cx="3163580" cy="530762"/>
            <a:chOff x="0" y="0"/>
            <a:chExt cx="3163579" cy="530760"/>
          </a:xfrm>
        </p:grpSpPr>
        <p:sp>
          <p:nvSpPr>
            <p:cNvPr id="1116"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117"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119" name="object 9"/>
          <p:cNvSpPr txBox="1"/>
          <p:nvPr/>
        </p:nvSpPr>
        <p:spPr>
          <a:xfrm>
            <a:off x="557854" y="42858"/>
            <a:ext cx="2296861" cy="3456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400">
                <a:solidFill>
                  <a:srgbClr val="FFFFFF"/>
                </a:solidFill>
                <a:latin typeface="Arial"/>
                <a:ea typeface="Arial"/>
                <a:cs typeface="Arial"/>
                <a:sym typeface="Arial"/>
              </a:defRPr>
            </a:lvl1pPr>
          </a:lstStyle>
          <a:p>
            <a:r>
              <a:t>Inheritance</a:t>
            </a:r>
          </a:p>
        </p:txBody>
      </p:sp>
      <p:grpSp>
        <p:nvGrpSpPr>
          <p:cNvPr id="1122" name="Group 31"/>
          <p:cNvGrpSpPr/>
          <p:nvPr/>
        </p:nvGrpSpPr>
        <p:grpSpPr>
          <a:xfrm>
            <a:off x="10355320" y="5908440"/>
            <a:ext cx="1810866" cy="603236"/>
            <a:chOff x="0" y="0"/>
            <a:chExt cx="1810864" cy="603234"/>
          </a:xfrm>
        </p:grpSpPr>
        <p:pic>
          <p:nvPicPr>
            <p:cNvPr id="1120" name="Picture 33" descr="Picture 33"/>
            <p:cNvPicPr>
              <a:picLocks noChangeAspect="1"/>
            </p:cNvPicPr>
            <p:nvPr/>
          </p:nvPicPr>
          <p:blipFill>
            <a:blip r:embed="rId2">
              <a:extLst/>
            </a:blip>
            <a:stretch>
              <a:fillRect/>
            </a:stretch>
          </p:blipFill>
          <p:spPr>
            <a:xfrm>
              <a:off x="261807" y="0"/>
              <a:ext cx="1287250" cy="603235"/>
            </a:xfrm>
            <a:prstGeom prst="rect">
              <a:avLst/>
            </a:prstGeom>
            <a:ln w="12700" cap="flat">
              <a:noFill/>
              <a:miter lim="400000"/>
            </a:ln>
            <a:effectLst/>
          </p:spPr>
        </p:pic>
        <p:sp>
          <p:nvSpPr>
            <p:cNvPr id="1121"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123" name="Rectangle 1"/>
          <p:cNvSpPr txBox="1"/>
          <p:nvPr/>
        </p:nvSpPr>
        <p:spPr>
          <a:xfrm>
            <a:off x="391826" y="721611"/>
            <a:ext cx="11415473" cy="3424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Object class is the super Most class in java.</a:t>
            </a:r>
          </a:p>
        </p:txBody>
      </p:sp>
      <p:sp>
        <p:nvSpPr>
          <p:cNvPr id="1124" name="Rectangle 11"/>
          <p:cNvSpPr txBox="1"/>
          <p:nvPr/>
        </p:nvSpPr>
        <p:spPr>
          <a:xfrm>
            <a:off x="384877" y="1218749"/>
            <a:ext cx="10019421" cy="3424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Each and every class directly or indirectly inherits from object class .</a:t>
            </a:r>
          </a:p>
        </p:txBody>
      </p:sp>
      <p:sp>
        <p:nvSpPr>
          <p:cNvPr id="1125" name="Rectangle 12"/>
          <p:cNvSpPr txBox="1"/>
          <p:nvPr/>
        </p:nvSpPr>
        <p:spPr>
          <a:xfrm>
            <a:off x="355316" y="1439620"/>
            <a:ext cx="10198897" cy="10020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R="3257" indent="12700" defTabSz="293216">
              <a:defRPr sz="2000" spc="-3">
                <a:solidFill>
                  <a:srgbClr val="231F20"/>
                </a:solidFill>
                <a:latin typeface="Arial"/>
                <a:ea typeface="Arial"/>
                <a:cs typeface="Arial"/>
                <a:sym typeface="Arial"/>
              </a:defRPr>
            </a:pPr>
            <a:endParaRPr/>
          </a:p>
          <a:p>
            <a:pPr marL="361950" marR="3257" indent="-349250" defTabSz="293216">
              <a:buSzPct val="100000"/>
              <a:buFont typeface="Arial"/>
              <a:buChar char="•"/>
              <a:defRPr sz="2200" b="1" spc="-3">
                <a:solidFill>
                  <a:srgbClr val="231F20"/>
                </a:solidFill>
                <a:latin typeface="Arial"/>
                <a:ea typeface="Arial"/>
                <a:cs typeface="Arial"/>
                <a:sym typeface="Arial"/>
              </a:defRPr>
            </a:pPr>
            <a:r>
              <a:t>Why java do not support Multiple Inheritance?**OR Explain Diamond problem in java?</a:t>
            </a:r>
          </a:p>
        </p:txBody>
      </p:sp>
      <p:sp>
        <p:nvSpPr>
          <p:cNvPr id="1126" name="Rectangle 13"/>
          <p:cNvSpPr txBox="1"/>
          <p:nvPr/>
        </p:nvSpPr>
        <p:spPr>
          <a:xfrm>
            <a:off x="391827" y="2605553"/>
            <a:ext cx="10198897"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 It creates an ambiguity/confusion for the complier to choose the path from where properties of object class should be copied to subclass.</a:t>
            </a:r>
          </a:p>
        </p:txBody>
      </p:sp>
      <p:sp>
        <p:nvSpPr>
          <p:cNvPr id="1127" name="Rectangle 19"/>
          <p:cNvSpPr txBox="1"/>
          <p:nvPr/>
        </p:nvSpPr>
        <p:spPr>
          <a:xfrm>
            <a:off x="355316" y="3165275"/>
            <a:ext cx="9455580" cy="9266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R="3257" indent="12700" defTabSz="293216">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 To call multiple Constructors of multiple Super classes we  should write multiple super(); which is not supported in java.</a:t>
            </a:r>
          </a:p>
        </p:txBody>
      </p:sp>
      <p:sp>
        <p:nvSpPr>
          <p:cNvPr id="1128" name="Rectangle 20"/>
          <p:cNvSpPr txBox="1"/>
          <p:nvPr/>
        </p:nvSpPr>
        <p:spPr>
          <a:xfrm>
            <a:off x="320693" y="4270897"/>
            <a:ext cx="11014173" cy="9266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If both super classes have methods with same name and same arguments, then it creates an ambiguity for the complier to choose which method should be called for the execution when it called using    subclass object.</a:t>
            </a:r>
          </a:p>
        </p:txBody>
      </p:sp>
      <p:sp>
        <p:nvSpPr>
          <p:cNvPr id="1129" name="Rectangle 21"/>
          <p:cNvSpPr txBox="1"/>
          <p:nvPr/>
        </p:nvSpPr>
        <p:spPr>
          <a:xfrm>
            <a:off x="320693" y="5393614"/>
            <a:ext cx="4104867" cy="3424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b="1" spc="-3">
                <a:solidFill>
                  <a:srgbClr val="231F20"/>
                </a:solidFill>
                <a:latin typeface="Arial"/>
                <a:ea typeface="Arial"/>
                <a:cs typeface="Arial"/>
                <a:sym typeface="Arial"/>
              </a:defRPr>
            </a:lvl1pPr>
          </a:lstStyle>
          <a:p>
            <a:r>
              <a:t>Constructor chaining :</a:t>
            </a:r>
          </a:p>
        </p:txBody>
      </p:sp>
      <p:sp>
        <p:nvSpPr>
          <p:cNvPr id="1130" name="Rectangle 15"/>
          <p:cNvSpPr txBox="1"/>
          <p:nvPr/>
        </p:nvSpPr>
        <p:spPr>
          <a:xfrm>
            <a:off x="284595" y="5927920"/>
            <a:ext cx="9597022"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It is the process of subclass constructor calling its superclass constructor and superclass constructor calling object class constructor.</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118"/>
                                        </p:tgtEl>
                                        <p:attrNameLst>
                                          <p:attrName>style.visibility</p:attrName>
                                        </p:attrNameLst>
                                      </p:cBhvr>
                                      <p:to>
                                        <p:strVal val="visible"/>
                                      </p:to>
                                    </p:set>
                                    <p:animEffect transition="in" filter="fade">
                                      <p:cBhvr>
                                        <p:cTn id="7" dur="500"/>
                                        <p:tgtEl>
                                          <p:spTgt spid="11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123"/>
                                        </p:tgtEl>
                                        <p:attrNameLst>
                                          <p:attrName>style.visibility</p:attrName>
                                        </p:attrNameLst>
                                      </p:cBhvr>
                                      <p:to>
                                        <p:strVal val="visible"/>
                                      </p:to>
                                    </p:set>
                                    <p:animEffect transition="in" filter="fade">
                                      <p:cBhvr>
                                        <p:cTn id="12" dur="500"/>
                                        <p:tgtEl>
                                          <p:spTgt spid="112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124"/>
                                        </p:tgtEl>
                                        <p:attrNameLst>
                                          <p:attrName>style.visibility</p:attrName>
                                        </p:attrNameLst>
                                      </p:cBhvr>
                                      <p:to>
                                        <p:strVal val="visible"/>
                                      </p:to>
                                    </p:set>
                                    <p:animEffect transition="in" filter="fade">
                                      <p:cBhvr>
                                        <p:cTn id="17" dur="500"/>
                                        <p:tgtEl>
                                          <p:spTgt spid="112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125"/>
                                        </p:tgtEl>
                                        <p:attrNameLst>
                                          <p:attrName>style.visibility</p:attrName>
                                        </p:attrNameLst>
                                      </p:cBhvr>
                                      <p:to>
                                        <p:strVal val="visible"/>
                                      </p:to>
                                    </p:set>
                                    <p:animEffect transition="in" filter="fade">
                                      <p:cBhvr>
                                        <p:cTn id="22" dur="500"/>
                                        <p:tgtEl>
                                          <p:spTgt spid="112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126"/>
                                        </p:tgtEl>
                                        <p:attrNameLst>
                                          <p:attrName>style.visibility</p:attrName>
                                        </p:attrNameLst>
                                      </p:cBhvr>
                                      <p:to>
                                        <p:strVal val="visible"/>
                                      </p:to>
                                    </p:set>
                                    <p:animEffect transition="in" filter="fade">
                                      <p:cBhvr>
                                        <p:cTn id="27" dur="500"/>
                                        <p:tgtEl>
                                          <p:spTgt spid="1126"/>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6" nodeType="clickEffect">
                                  <p:stCondLst>
                                    <p:cond delay="0"/>
                                  </p:stCondLst>
                                  <p:iterate>
                                    <p:tmAbs val="0"/>
                                  </p:iterate>
                                  <p:childTnLst>
                                    <p:set>
                                      <p:cBhvr>
                                        <p:cTn id="31" fill="hold"/>
                                        <p:tgtEl>
                                          <p:spTgt spid="1127"/>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0" presetClass="entr" fill="hold" grpId="7" nodeType="clickEffect">
                                  <p:stCondLst>
                                    <p:cond delay="0"/>
                                  </p:stCondLst>
                                  <p:iterate>
                                    <p:tmAbs val="0"/>
                                  </p:iterate>
                                  <p:childTnLst>
                                    <p:set>
                                      <p:cBhvr>
                                        <p:cTn id="35" fill="hold"/>
                                        <p:tgtEl>
                                          <p:spTgt spid="1128"/>
                                        </p:tgtEl>
                                        <p:attrNameLst>
                                          <p:attrName>style.visibility</p:attrName>
                                        </p:attrNameLst>
                                      </p:cBhvr>
                                      <p:to>
                                        <p:strVal val="visible"/>
                                      </p:to>
                                    </p:set>
                                    <p:animEffect transition="in" filter="fade">
                                      <p:cBhvr>
                                        <p:cTn id="36" dur="500"/>
                                        <p:tgtEl>
                                          <p:spTgt spid="1128"/>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fill="hold" grpId="8" nodeType="clickEffect">
                                  <p:stCondLst>
                                    <p:cond delay="0"/>
                                  </p:stCondLst>
                                  <p:iterate>
                                    <p:tmAbs val="0"/>
                                  </p:iterate>
                                  <p:childTnLst>
                                    <p:set>
                                      <p:cBhvr>
                                        <p:cTn id="40" fill="hold"/>
                                        <p:tgtEl>
                                          <p:spTgt spid="1129"/>
                                        </p:tgtEl>
                                        <p:attrNameLst>
                                          <p:attrName>style.visibility</p:attrName>
                                        </p:attrNameLst>
                                      </p:cBhvr>
                                      <p:to>
                                        <p:strVal val="visible"/>
                                      </p:to>
                                    </p:set>
                                    <p:animEffect transition="in" filter="fade">
                                      <p:cBhvr>
                                        <p:cTn id="41" dur="500"/>
                                        <p:tgtEl>
                                          <p:spTgt spid="1129"/>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fill="hold" grpId="9" nodeType="clickEffect">
                                  <p:stCondLst>
                                    <p:cond delay="0"/>
                                  </p:stCondLst>
                                  <p:iterate>
                                    <p:tmAbs val="0"/>
                                  </p:iterate>
                                  <p:childTnLst>
                                    <p:set>
                                      <p:cBhvr>
                                        <p:cTn id="45" fill="hold"/>
                                        <p:tgtEl>
                                          <p:spTgt spid="1130"/>
                                        </p:tgtEl>
                                        <p:attrNameLst>
                                          <p:attrName>style.visibility</p:attrName>
                                        </p:attrNameLst>
                                      </p:cBhvr>
                                      <p:to>
                                        <p:strVal val="visible"/>
                                      </p:to>
                                    </p:set>
                                    <p:animEffect transition="in" filter="fade">
                                      <p:cBhvr>
                                        <p:cTn id="46" dur="500"/>
                                        <p:tgtEl>
                                          <p:spTgt spid="1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8" grpId="1" animBg="1" advAuto="0"/>
      <p:bldP spid="1123" grpId="2" animBg="1" advAuto="0"/>
      <p:bldP spid="1124" grpId="3" animBg="1" advAuto="0"/>
      <p:bldP spid="1125" grpId="4" animBg="1" advAuto="0"/>
      <p:bldP spid="1126" grpId="5" animBg="1" advAuto="0"/>
      <p:bldP spid="1127" grpId="6" animBg="1" advAuto="0"/>
      <p:bldP spid="1128" grpId="7" animBg="1" advAuto="0"/>
      <p:bldP spid="1129" grpId="8" animBg="1" advAuto="0"/>
      <p:bldP spid="1130" grpId="9" animBg="1" advAuto="0"/>
    </p:bldLst>
  </p:timing>
</p:sld>
</file>

<file path=ppt/slides/slide8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138" name="Group 23"/>
          <p:cNvGrpSpPr/>
          <p:nvPr/>
        </p:nvGrpSpPr>
        <p:grpSpPr>
          <a:xfrm>
            <a:off x="-4339" y="127784"/>
            <a:ext cx="12191888" cy="712722"/>
            <a:chOff x="0" y="0"/>
            <a:chExt cx="12191886" cy="712720"/>
          </a:xfrm>
        </p:grpSpPr>
        <p:sp>
          <p:nvSpPr>
            <p:cNvPr id="1132"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nvGrpSpPr>
            <p:cNvPr id="1135" name="object 3"/>
            <p:cNvGrpSpPr/>
            <p:nvPr/>
          </p:nvGrpSpPr>
          <p:grpSpPr>
            <a:xfrm>
              <a:off x="9139280" y="0"/>
              <a:ext cx="3052607" cy="712721"/>
              <a:chOff x="0" y="0"/>
              <a:chExt cx="3052606" cy="712720"/>
            </a:xfrm>
          </p:grpSpPr>
          <p:sp>
            <p:nvSpPr>
              <p:cNvPr id="1133" name="Rectangle"/>
              <p:cNvSpPr/>
              <p:nvPr/>
            </p:nvSpPr>
            <p:spPr>
              <a:xfrm>
                <a:off x="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134" name="f"/>
              <p:cNvSpPr txBox="1"/>
              <p:nvPr/>
            </p:nvSpPr>
            <p:spPr>
              <a:xfrm>
                <a:off x="0" y="0"/>
                <a:ext cx="3052607" cy="14783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defTabSz="293216">
                  <a:defRPr sz="1100">
                    <a:latin typeface="Arial"/>
                    <a:ea typeface="Arial"/>
                    <a:cs typeface="Arial"/>
                    <a:sym typeface="Arial"/>
                  </a:defRPr>
                </a:lvl1pPr>
              </a:lstStyle>
              <a:p>
                <a:r>
                  <a:t>f</a:t>
                </a:r>
              </a:p>
            </p:txBody>
          </p:sp>
        </p:grpSp>
        <p:sp>
          <p:nvSpPr>
            <p:cNvPr id="1136"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137"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139" name="object 5"/>
          <p:cNvSpPr txBox="1"/>
          <p:nvPr/>
        </p:nvSpPr>
        <p:spPr>
          <a:xfrm>
            <a:off x="2895073" y="226533"/>
            <a:ext cx="3324750" cy="5758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Trainer : Mr.Madhu sundar</a:t>
            </a:r>
          </a:p>
        </p:txBody>
      </p:sp>
      <p:sp>
        <p:nvSpPr>
          <p:cNvPr id="1140" name="object 7"/>
          <p:cNvSpPr txBox="1"/>
          <p:nvPr/>
        </p:nvSpPr>
        <p:spPr>
          <a:xfrm>
            <a:off x="9655492" y="202740"/>
            <a:ext cx="2009131"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t>Chapter 6</a:t>
            </a:r>
          </a:p>
        </p:txBody>
      </p:sp>
      <p:sp>
        <p:nvSpPr>
          <p:cNvPr id="1141" name="object 18"/>
          <p:cNvSpPr txBox="1"/>
          <p:nvPr/>
        </p:nvSpPr>
        <p:spPr>
          <a:xfrm>
            <a:off x="881121" y="2508810"/>
            <a:ext cx="9928894" cy="6666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776615" marR="3257" indent="-764550" algn="ctr" defTabSz="293216">
              <a:defRPr sz="4600" spc="-3">
                <a:solidFill>
                  <a:srgbClr val="00318B"/>
                </a:solidFill>
                <a:latin typeface="Arial"/>
                <a:ea typeface="Arial"/>
                <a:cs typeface="Arial"/>
                <a:sym typeface="Arial"/>
              </a:defRPr>
            </a:lvl1pPr>
          </a:lstStyle>
          <a:p>
            <a:r>
              <a:t>Method Overloading</a:t>
            </a:r>
          </a:p>
        </p:txBody>
      </p:sp>
      <p:sp>
        <p:nvSpPr>
          <p:cNvPr id="1142" name="object 5"/>
          <p:cNvSpPr txBox="1"/>
          <p:nvPr/>
        </p:nvSpPr>
        <p:spPr>
          <a:xfrm>
            <a:off x="6178785" y="235559"/>
            <a:ext cx="3324750"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Subject : CORE JAVA</a:t>
            </a:r>
          </a:p>
        </p:txBody>
      </p:sp>
      <p:grpSp>
        <p:nvGrpSpPr>
          <p:cNvPr id="1145" name="Group 8"/>
          <p:cNvGrpSpPr/>
          <p:nvPr/>
        </p:nvGrpSpPr>
        <p:grpSpPr>
          <a:xfrm>
            <a:off x="3683620" y="4085445"/>
            <a:ext cx="4501284" cy="3123845"/>
            <a:chOff x="0" y="0"/>
            <a:chExt cx="4501283" cy="3123844"/>
          </a:xfrm>
        </p:grpSpPr>
        <p:sp>
          <p:nvSpPr>
            <p:cNvPr id="1143" name="Rectangle 11"/>
            <p:cNvSpPr txBox="1"/>
            <p:nvPr/>
          </p:nvSpPr>
          <p:spPr>
            <a:xfrm>
              <a:off x="0" y="1764923"/>
              <a:ext cx="4501284" cy="135892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noAutofit/>
            </a:bodyPr>
            <a:lstStyle>
              <a:lvl1pPr algn="ctr" defTabSz="293216">
                <a:defRPr sz="38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pic>
          <p:nvPicPr>
            <p:cNvPr id="1144" name="Picture 7" descr="Picture 7"/>
            <p:cNvPicPr>
              <a:picLocks noChangeAspect="1"/>
            </p:cNvPicPr>
            <p:nvPr/>
          </p:nvPicPr>
          <p:blipFill>
            <a:blip r:embed="rId2">
              <a:extLst/>
            </a:blip>
            <a:stretch>
              <a:fillRect/>
            </a:stretch>
          </p:blipFill>
          <p:spPr>
            <a:xfrm>
              <a:off x="95479" y="0"/>
              <a:ext cx="4304941" cy="1994384"/>
            </a:xfrm>
            <a:prstGeom prst="rect">
              <a:avLst/>
            </a:prstGeom>
            <a:ln w="12700" cap="flat">
              <a:noFill/>
              <a:miter lim="400000"/>
            </a:ln>
            <a:effectLst/>
          </p:spPr>
        </p:pic>
      </p:grpSp>
    </p:spTree>
  </p:cSld>
  <p:clrMapOvr>
    <a:masterClrMapping/>
  </p:clrMapOvr>
  <p:transition spd="med"/>
</p:sld>
</file>

<file path=ppt/slides/slide8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149" name="Group 22"/>
          <p:cNvGrpSpPr/>
          <p:nvPr/>
        </p:nvGrpSpPr>
        <p:grpSpPr>
          <a:xfrm>
            <a:off x="-721661" y="-1"/>
            <a:ext cx="4614140" cy="774125"/>
            <a:chOff x="0" y="0"/>
            <a:chExt cx="4614139" cy="774124"/>
          </a:xfrm>
        </p:grpSpPr>
        <p:sp>
          <p:nvSpPr>
            <p:cNvPr id="1147" name="object 4"/>
            <p:cNvSpPr/>
            <p:nvPr/>
          </p:nvSpPr>
          <p:spPr>
            <a:xfrm>
              <a:off x="0" y="7"/>
              <a:ext cx="4318449" cy="774118"/>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148" name="object 5"/>
            <p:cNvSpPr/>
            <p:nvPr/>
          </p:nvSpPr>
          <p:spPr>
            <a:xfrm>
              <a:off x="4012863" y="-1"/>
              <a:ext cx="601277" cy="77411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150" name="object 9"/>
          <p:cNvSpPr txBox="1"/>
          <p:nvPr/>
        </p:nvSpPr>
        <p:spPr>
          <a:xfrm>
            <a:off x="378705" y="41674"/>
            <a:ext cx="2296861" cy="6393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293216">
              <a:defRPr sz="2400">
                <a:solidFill>
                  <a:srgbClr val="FFFFFF"/>
                </a:solidFill>
                <a:latin typeface="Arial"/>
                <a:ea typeface="Arial"/>
                <a:cs typeface="Arial"/>
                <a:sym typeface="Arial"/>
              </a:defRPr>
            </a:pPr>
            <a:r>
              <a:t> </a:t>
            </a:r>
            <a:r>
              <a:rPr sz="2000"/>
              <a:t>Method Overloading</a:t>
            </a:r>
          </a:p>
        </p:txBody>
      </p:sp>
      <p:grpSp>
        <p:nvGrpSpPr>
          <p:cNvPr id="1153" name="Group 31"/>
          <p:cNvGrpSpPr/>
          <p:nvPr/>
        </p:nvGrpSpPr>
        <p:grpSpPr>
          <a:xfrm>
            <a:off x="10355320" y="5908440"/>
            <a:ext cx="1810866" cy="603236"/>
            <a:chOff x="0" y="0"/>
            <a:chExt cx="1810864" cy="603234"/>
          </a:xfrm>
        </p:grpSpPr>
        <p:pic>
          <p:nvPicPr>
            <p:cNvPr id="1151" name="Picture 33" descr="Picture 33"/>
            <p:cNvPicPr>
              <a:picLocks noChangeAspect="1"/>
            </p:cNvPicPr>
            <p:nvPr/>
          </p:nvPicPr>
          <p:blipFill>
            <a:blip r:embed="rId2">
              <a:extLst/>
            </a:blip>
            <a:stretch>
              <a:fillRect/>
            </a:stretch>
          </p:blipFill>
          <p:spPr>
            <a:xfrm>
              <a:off x="261807" y="0"/>
              <a:ext cx="1287250" cy="603235"/>
            </a:xfrm>
            <a:prstGeom prst="rect">
              <a:avLst/>
            </a:prstGeom>
            <a:ln w="12700" cap="flat">
              <a:noFill/>
              <a:miter lim="400000"/>
            </a:ln>
            <a:effectLst/>
          </p:spPr>
        </p:pic>
        <p:sp>
          <p:nvSpPr>
            <p:cNvPr id="1152"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154" name="Rectangle 1"/>
          <p:cNvSpPr txBox="1"/>
          <p:nvPr/>
        </p:nvSpPr>
        <p:spPr>
          <a:xfrm>
            <a:off x="413302" y="903618"/>
            <a:ext cx="11415472" cy="15108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r>
              <a:t>  Developing multiple methods within the same class with the same name which may differ in </a:t>
            </a:r>
          </a:p>
          <a:p>
            <a:pPr marR="3257" indent="12700" defTabSz="293216">
              <a:defRPr sz="2000" spc="-3">
                <a:solidFill>
                  <a:srgbClr val="231F20"/>
                </a:solidFill>
                <a:latin typeface="Arial"/>
                <a:ea typeface="Arial"/>
                <a:cs typeface="Arial"/>
                <a:sym typeface="Arial"/>
              </a:defRPr>
            </a:pPr>
            <a:r>
              <a:t>          1. Number of arguments</a:t>
            </a:r>
          </a:p>
          <a:p>
            <a:pPr marR="3257" indent="12700" defTabSz="293216">
              <a:defRPr sz="2000" spc="-3">
                <a:solidFill>
                  <a:srgbClr val="231F20"/>
                </a:solidFill>
                <a:latin typeface="Arial"/>
                <a:ea typeface="Arial"/>
                <a:cs typeface="Arial"/>
                <a:sym typeface="Arial"/>
              </a:defRPr>
            </a:pPr>
            <a:r>
              <a:t>          2. Data type of arguments</a:t>
            </a:r>
          </a:p>
          <a:p>
            <a:pPr marR="3257" indent="12700" defTabSz="293216">
              <a:defRPr sz="2000" spc="-3">
                <a:solidFill>
                  <a:srgbClr val="231F20"/>
                </a:solidFill>
                <a:latin typeface="Arial"/>
                <a:ea typeface="Arial"/>
                <a:cs typeface="Arial"/>
                <a:sym typeface="Arial"/>
              </a:defRPr>
            </a:pPr>
            <a:r>
              <a:t>          3. Order of arguments</a:t>
            </a:r>
          </a:p>
          <a:p>
            <a:pPr marR="3257" indent="12700" defTabSz="293216">
              <a:defRPr sz="2000" spc="-3">
                <a:solidFill>
                  <a:srgbClr val="231F20"/>
                </a:solidFill>
                <a:latin typeface="Arial"/>
                <a:ea typeface="Arial"/>
                <a:cs typeface="Arial"/>
                <a:sym typeface="Arial"/>
              </a:defRPr>
            </a:pPr>
            <a:r>
              <a:t>         is called as Method Overloading.</a:t>
            </a:r>
          </a:p>
        </p:txBody>
      </p:sp>
      <p:sp>
        <p:nvSpPr>
          <p:cNvPr id="1155" name="Rectangle 11"/>
          <p:cNvSpPr txBox="1"/>
          <p:nvPr/>
        </p:nvSpPr>
        <p:spPr>
          <a:xfrm>
            <a:off x="413302" y="3734499"/>
            <a:ext cx="10019421" cy="6980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55600" marR="3257" indent="-342900" defTabSz="293216">
              <a:buSzPct val="100000"/>
              <a:buFont typeface="Arial"/>
              <a:buChar char="•"/>
              <a:defRPr sz="2400" b="1" spc="-3">
                <a:solidFill>
                  <a:srgbClr val="231F20"/>
                </a:solidFill>
                <a:latin typeface="Arial"/>
                <a:ea typeface="Arial"/>
                <a:cs typeface="Arial"/>
                <a:sym typeface="Arial"/>
              </a:defRPr>
            </a:pPr>
            <a:r>
              <a:t>Advantage:</a:t>
            </a:r>
            <a:r>
              <a:rPr sz="2000" b="0" spc="-3"/>
              <a:t> It is easy to remember One method which may perform similar operation with different arguments.</a:t>
            </a:r>
          </a:p>
        </p:txBody>
      </p:sp>
      <p:sp>
        <p:nvSpPr>
          <p:cNvPr id="1156" name="Rectangle 12"/>
          <p:cNvSpPr txBox="1"/>
          <p:nvPr/>
        </p:nvSpPr>
        <p:spPr>
          <a:xfrm>
            <a:off x="494814" y="2599851"/>
            <a:ext cx="10198897"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Ex: println() is the best example for Method Overloading.</a:t>
            </a:r>
          </a:p>
        </p:txBody>
      </p:sp>
      <p:sp>
        <p:nvSpPr>
          <p:cNvPr id="1157" name="Rectangle 13"/>
          <p:cNvSpPr txBox="1"/>
          <p:nvPr/>
        </p:nvSpPr>
        <p:spPr>
          <a:xfrm>
            <a:off x="413302" y="4991543"/>
            <a:ext cx="10198897" cy="9901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r>
              <a:t> </a:t>
            </a:r>
            <a:r>
              <a:rPr sz="2400" b="1" spc="-3"/>
              <a:t>Disadvantage:</a:t>
            </a:r>
            <a:r>
              <a:t> If proper documentation are not maintained for every overloaded method  it will be difficult for the new developer to understand behavior of every method.</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150"/>
                                        </p:tgtEl>
                                        <p:attrNameLst>
                                          <p:attrName>style.visibility</p:attrName>
                                        </p:attrNameLst>
                                      </p:cBhvr>
                                      <p:to>
                                        <p:strVal val="visible"/>
                                      </p:to>
                                    </p:set>
                                    <p:animEffect transition="in" filter="fade">
                                      <p:cBhvr>
                                        <p:cTn id="7" dur="500"/>
                                        <p:tgtEl>
                                          <p:spTgt spid="11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154"/>
                                        </p:tgtEl>
                                        <p:attrNameLst>
                                          <p:attrName>style.visibility</p:attrName>
                                        </p:attrNameLst>
                                      </p:cBhvr>
                                      <p:to>
                                        <p:strVal val="visible"/>
                                      </p:to>
                                    </p:set>
                                    <p:animEffect transition="in" filter="fade">
                                      <p:cBhvr>
                                        <p:cTn id="12" dur="500"/>
                                        <p:tgtEl>
                                          <p:spTgt spid="115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156"/>
                                        </p:tgtEl>
                                        <p:attrNameLst>
                                          <p:attrName>style.visibility</p:attrName>
                                        </p:attrNameLst>
                                      </p:cBhvr>
                                      <p:to>
                                        <p:strVal val="visible"/>
                                      </p:to>
                                    </p:set>
                                    <p:animEffect transition="in" filter="fade">
                                      <p:cBhvr>
                                        <p:cTn id="17" dur="500"/>
                                        <p:tgtEl>
                                          <p:spTgt spid="115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155"/>
                                        </p:tgtEl>
                                        <p:attrNameLst>
                                          <p:attrName>style.visibility</p:attrName>
                                        </p:attrNameLst>
                                      </p:cBhvr>
                                      <p:to>
                                        <p:strVal val="visible"/>
                                      </p:to>
                                    </p:set>
                                    <p:animEffect transition="in" filter="fade">
                                      <p:cBhvr>
                                        <p:cTn id="22" dur="500"/>
                                        <p:tgtEl>
                                          <p:spTgt spid="115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157"/>
                                        </p:tgtEl>
                                        <p:attrNameLst>
                                          <p:attrName>style.visibility</p:attrName>
                                        </p:attrNameLst>
                                      </p:cBhvr>
                                      <p:to>
                                        <p:strVal val="visible"/>
                                      </p:to>
                                    </p:set>
                                    <p:animEffect transition="in" filter="fade">
                                      <p:cBhvr>
                                        <p:cTn id="27" dur="500"/>
                                        <p:tgtEl>
                                          <p:spTgt spid="1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0" grpId="1" animBg="1" advAuto="0"/>
      <p:bldP spid="1154" grpId="2" animBg="1" advAuto="0"/>
      <p:bldP spid="1155" grpId="4" animBg="1" advAuto="0"/>
      <p:bldP spid="1156" grpId="3" animBg="1" advAuto="0"/>
      <p:bldP spid="1157" grpId="5" animBg="1" advAuto="0"/>
    </p:bldLst>
  </p:timing>
</p:sld>
</file>

<file path=ppt/slides/slide8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165" name="Group 23"/>
          <p:cNvGrpSpPr/>
          <p:nvPr/>
        </p:nvGrpSpPr>
        <p:grpSpPr>
          <a:xfrm>
            <a:off x="-4339" y="127784"/>
            <a:ext cx="12191888" cy="712722"/>
            <a:chOff x="0" y="0"/>
            <a:chExt cx="12191886" cy="712720"/>
          </a:xfrm>
        </p:grpSpPr>
        <p:sp>
          <p:nvSpPr>
            <p:cNvPr id="1159"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nvGrpSpPr>
            <p:cNvPr id="1162" name="object 3"/>
            <p:cNvGrpSpPr/>
            <p:nvPr/>
          </p:nvGrpSpPr>
          <p:grpSpPr>
            <a:xfrm>
              <a:off x="9139280" y="0"/>
              <a:ext cx="3052607" cy="712721"/>
              <a:chOff x="0" y="0"/>
              <a:chExt cx="3052606" cy="712720"/>
            </a:xfrm>
          </p:grpSpPr>
          <p:sp>
            <p:nvSpPr>
              <p:cNvPr id="1160" name="Rectangle"/>
              <p:cNvSpPr/>
              <p:nvPr/>
            </p:nvSpPr>
            <p:spPr>
              <a:xfrm>
                <a:off x="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161" name="f"/>
              <p:cNvSpPr txBox="1"/>
              <p:nvPr/>
            </p:nvSpPr>
            <p:spPr>
              <a:xfrm>
                <a:off x="0" y="0"/>
                <a:ext cx="3052607" cy="14783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defTabSz="293216">
                  <a:defRPr sz="1100">
                    <a:latin typeface="Arial"/>
                    <a:ea typeface="Arial"/>
                    <a:cs typeface="Arial"/>
                    <a:sym typeface="Arial"/>
                  </a:defRPr>
                </a:lvl1pPr>
              </a:lstStyle>
              <a:p>
                <a:r>
                  <a:t>f</a:t>
                </a:r>
              </a:p>
            </p:txBody>
          </p:sp>
        </p:grpSp>
        <p:sp>
          <p:nvSpPr>
            <p:cNvPr id="1163"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164"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166" name="object 5"/>
          <p:cNvSpPr txBox="1"/>
          <p:nvPr/>
        </p:nvSpPr>
        <p:spPr>
          <a:xfrm>
            <a:off x="2895073" y="226533"/>
            <a:ext cx="3324750" cy="5758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Trainer : Mr.Madhu sundar</a:t>
            </a:r>
          </a:p>
        </p:txBody>
      </p:sp>
      <p:sp>
        <p:nvSpPr>
          <p:cNvPr id="1167" name="object 7"/>
          <p:cNvSpPr txBox="1"/>
          <p:nvPr/>
        </p:nvSpPr>
        <p:spPr>
          <a:xfrm>
            <a:off x="9655492" y="202740"/>
            <a:ext cx="2009131"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t>Chapter 6</a:t>
            </a:r>
          </a:p>
        </p:txBody>
      </p:sp>
      <p:sp>
        <p:nvSpPr>
          <p:cNvPr id="1168" name="object 18"/>
          <p:cNvSpPr txBox="1"/>
          <p:nvPr/>
        </p:nvSpPr>
        <p:spPr>
          <a:xfrm>
            <a:off x="881121" y="2508810"/>
            <a:ext cx="9928894" cy="6666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776615" marR="3257" indent="-764550" algn="ctr" defTabSz="293216">
              <a:defRPr sz="4600" spc="-3">
                <a:solidFill>
                  <a:srgbClr val="00318B"/>
                </a:solidFill>
                <a:latin typeface="Arial"/>
                <a:ea typeface="Arial"/>
                <a:cs typeface="Arial"/>
                <a:sym typeface="Arial"/>
              </a:defRPr>
            </a:lvl1pPr>
          </a:lstStyle>
          <a:p>
            <a:r>
              <a:t>Constructor Overloading</a:t>
            </a:r>
          </a:p>
        </p:txBody>
      </p:sp>
      <p:sp>
        <p:nvSpPr>
          <p:cNvPr id="1169" name="object 5"/>
          <p:cNvSpPr txBox="1"/>
          <p:nvPr/>
        </p:nvSpPr>
        <p:spPr>
          <a:xfrm>
            <a:off x="6178785" y="235559"/>
            <a:ext cx="3324750"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Subject : CORE JAVA</a:t>
            </a:r>
          </a:p>
        </p:txBody>
      </p:sp>
      <p:grpSp>
        <p:nvGrpSpPr>
          <p:cNvPr id="1172" name="Group 8"/>
          <p:cNvGrpSpPr/>
          <p:nvPr/>
        </p:nvGrpSpPr>
        <p:grpSpPr>
          <a:xfrm>
            <a:off x="3683620" y="4085445"/>
            <a:ext cx="4501284" cy="3123845"/>
            <a:chOff x="0" y="0"/>
            <a:chExt cx="4501283" cy="3123844"/>
          </a:xfrm>
        </p:grpSpPr>
        <p:sp>
          <p:nvSpPr>
            <p:cNvPr id="1170" name="Rectangle 11"/>
            <p:cNvSpPr txBox="1"/>
            <p:nvPr/>
          </p:nvSpPr>
          <p:spPr>
            <a:xfrm>
              <a:off x="0" y="1764923"/>
              <a:ext cx="4501284" cy="135892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noAutofit/>
            </a:bodyPr>
            <a:lstStyle>
              <a:lvl1pPr algn="ctr" defTabSz="293216">
                <a:defRPr sz="38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pic>
          <p:nvPicPr>
            <p:cNvPr id="1171" name="Picture 7" descr="Picture 7"/>
            <p:cNvPicPr>
              <a:picLocks noChangeAspect="1"/>
            </p:cNvPicPr>
            <p:nvPr/>
          </p:nvPicPr>
          <p:blipFill>
            <a:blip r:embed="rId2">
              <a:extLst/>
            </a:blip>
            <a:stretch>
              <a:fillRect/>
            </a:stretch>
          </p:blipFill>
          <p:spPr>
            <a:xfrm>
              <a:off x="95479" y="0"/>
              <a:ext cx="4304941" cy="1994384"/>
            </a:xfrm>
            <a:prstGeom prst="rect">
              <a:avLst/>
            </a:prstGeom>
            <a:ln w="12700" cap="flat">
              <a:noFill/>
              <a:miter lim="400000"/>
            </a:ln>
            <a:effectLst/>
          </p:spPr>
        </p:pic>
      </p:gr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 name="Group 23"/>
          <p:cNvGrpSpPr/>
          <p:nvPr/>
        </p:nvGrpSpPr>
        <p:grpSpPr>
          <a:xfrm>
            <a:off x="56" y="44669"/>
            <a:ext cx="12191477" cy="712721"/>
            <a:chOff x="0" y="0"/>
            <a:chExt cx="12191475" cy="712719"/>
          </a:xfrm>
        </p:grpSpPr>
        <p:sp>
          <p:nvSpPr>
            <p:cNvPr id="201" name="object 2"/>
            <p:cNvSpPr/>
            <p:nvPr/>
          </p:nvSpPr>
          <p:spPr>
            <a:xfrm>
              <a:off x="0" y="0"/>
              <a:ext cx="3067015" cy="712720"/>
            </a:xfrm>
            <a:prstGeom prst="rect">
              <a:avLst/>
            </a:prstGeom>
            <a:solidFill>
              <a:srgbClr val="009EF3"/>
            </a:solidFill>
            <a:ln w="12700" cap="flat">
              <a:noFill/>
              <a:miter lim="400000"/>
            </a:ln>
            <a:effectLst/>
          </p:spPr>
          <p:txBody>
            <a:bodyPr wrap="square" lIns="45719" tIns="45719" rIns="45719" bIns="45719" numCol="1" anchor="t">
              <a:noAutofit/>
            </a:bodyPr>
            <a:lstStyle/>
            <a:p>
              <a:pPr>
                <a:defRPr sz="1100"/>
              </a:pPr>
              <a:endParaRPr/>
            </a:p>
          </p:txBody>
        </p:sp>
        <p:sp>
          <p:nvSpPr>
            <p:cNvPr id="202" name="object 3"/>
            <p:cNvSpPr/>
            <p:nvPr/>
          </p:nvSpPr>
          <p:spPr>
            <a:xfrm>
              <a:off x="9139280" y="0"/>
              <a:ext cx="3052196" cy="712720"/>
            </a:xfrm>
            <a:prstGeom prst="rect">
              <a:avLst/>
            </a:prstGeom>
            <a:solidFill>
              <a:srgbClr val="FF8200"/>
            </a:solidFill>
            <a:ln w="12700" cap="flat">
              <a:noFill/>
              <a:miter lim="400000"/>
            </a:ln>
            <a:effectLst/>
          </p:spPr>
          <p:txBody>
            <a:bodyPr wrap="square" lIns="45719" tIns="45719" rIns="45719" bIns="45719" numCol="1" anchor="t">
              <a:noAutofit/>
            </a:bodyPr>
            <a:lstStyle/>
            <a:p>
              <a:pPr>
                <a:defRPr sz="1100"/>
              </a:pPr>
              <a:endParaRPr/>
            </a:p>
          </p:txBody>
        </p:sp>
        <p:sp>
          <p:nvSpPr>
            <p:cNvPr id="203" name="object 2"/>
            <p:cNvSpPr/>
            <p:nvPr/>
          </p:nvSpPr>
          <p:spPr>
            <a:xfrm>
              <a:off x="3046426" y="0"/>
              <a:ext cx="3067016" cy="712720"/>
            </a:xfrm>
            <a:prstGeom prst="rect">
              <a:avLst/>
            </a:prstGeom>
            <a:solidFill>
              <a:srgbClr val="FFBF00"/>
            </a:solidFill>
            <a:ln w="12700" cap="flat">
              <a:noFill/>
              <a:miter lim="400000"/>
            </a:ln>
            <a:effectLst/>
          </p:spPr>
          <p:txBody>
            <a:bodyPr wrap="square" lIns="45719" tIns="45719" rIns="45719" bIns="45719" numCol="1" anchor="t">
              <a:noAutofit/>
            </a:bodyPr>
            <a:lstStyle/>
            <a:p>
              <a:pPr>
                <a:defRPr sz="1100"/>
              </a:pPr>
              <a:endParaRPr/>
            </a:p>
          </p:txBody>
        </p:sp>
        <p:sp>
          <p:nvSpPr>
            <p:cNvPr id="204" name="object 2"/>
            <p:cNvSpPr/>
            <p:nvPr/>
          </p:nvSpPr>
          <p:spPr>
            <a:xfrm>
              <a:off x="6092853" y="0"/>
              <a:ext cx="3067016" cy="712720"/>
            </a:xfrm>
            <a:prstGeom prst="rect">
              <a:avLst/>
            </a:prstGeom>
            <a:solidFill>
              <a:srgbClr val="FFA100"/>
            </a:solidFill>
            <a:ln w="12700" cap="flat">
              <a:noFill/>
              <a:miter lim="400000"/>
            </a:ln>
            <a:effectLst/>
          </p:spPr>
          <p:txBody>
            <a:bodyPr wrap="square" lIns="45719" tIns="45719" rIns="45719" bIns="45719" numCol="1" anchor="t">
              <a:noAutofit/>
            </a:bodyPr>
            <a:lstStyle/>
            <a:p>
              <a:pPr>
                <a:defRPr sz="1100"/>
              </a:pPr>
              <a:endParaRPr/>
            </a:p>
          </p:txBody>
        </p:sp>
      </p:grpSp>
      <p:sp>
        <p:nvSpPr>
          <p:cNvPr id="206" name="object 4"/>
          <p:cNvSpPr txBox="1"/>
          <p:nvPr/>
        </p:nvSpPr>
        <p:spPr>
          <a:xfrm>
            <a:off x="524893" y="211766"/>
            <a:ext cx="2459867"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000" spc="-6">
                <a:solidFill>
                  <a:srgbClr val="FFFFFF"/>
                </a:solidFill>
              </a:defRPr>
            </a:lvl1pPr>
          </a:lstStyle>
          <a:p>
            <a:r>
              <a:t>Duration : 2hrs </a:t>
            </a:r>
          </a:p>
        </p:txBody>
      </p:sp>
      <p:sp>
        <p:nvSpPr>
          <p:cNvPr id="207" name="object 5"/>
          <p:cNvSpPr txBox="1"/>
          <p:nvPr/>
        </p:nvSpPr>
        <p:spPr>
          <a:xfrm>
            <a:off x="2891510" y="226533"/>
            <a:ext cx="3324750"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317635">
              <a:spcBef>
                <a:spcPts val="400"/>
              </a:spcBef>
              <a:defRPr sz="2000" spc="-6">
                <a:solidFill>
                  <a:srgbClr val="FFFFFF"/>
                </a:solidFill>
              </a:defRPr>
            </a:lvl1pPr>
          </a:lstStyle>
          <a:p>
            <a:r>
              <a:t>Trainer : Mr.Madhu Sundar</a:t>
            </a:r>
          </a:p>
        </p:txBody>
      </p:sp>
      <p:sp>
        <p:nvSpPr>
          <p:cNvPr id="208" name="object 18"/>
          <p:cNvSpPr txBox="1"/>
          <p:nvPr/>
        </p:nvSpPr>
        <p:spPr>
          <a:xfrm>
            <a:off x="524894" y="2159777"/>
            <a:ext cx="11156244" cy="1498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gn="ctr">
              <a:defRPr sz="4800" spc="-3">
                <a:solidFill>
                  <a:srgbClr val="231F20"/>
                </a:solidFill>
              </a:defRPr>
            </a:lvl1pPr>
          </a:lstStyle>
          <a:p>
            <a:r>
              <a:t>Program and Programming Language Fundamentals </a:t>
            </a:r>
          </a:p>
        </p:txBody>
      </p:sp>
      <p:grpSp>
        <p:nvGrpSpPr>
          <p:cNvPr id="211" name="Group 12"/>
          <p:cNvGrpSpPr/>
          <p:nvPr/>
        </p:nvGrpSpPr>
        <p:grpSpPr>
          <a:xfrm>
            <a:off x="4014894" y="4156843"/>
            <a:ext cx="4176244" cy="3051338"/>
            <a:chOff x="0" y="0"/>
            <a:chExt cx="4176243" cy="3051337"/>
          </a:xfrm>
        </p:grpSpPr>
        <p:pic>
          <p:nvPicPr>
            <p:cNvPr id="209" name="Picture 10" descr="Picture 10"/>
            <p:cNvPicPr>
              <a:picLocks noChangeAspect="1"/>
            </p:cNvPicPr>
            <p:nvPr/>
          </p:nvPicPr>
          <p:blipFill>
            <a:blip r:embed="rId2">
              <a:extLst/>
            </a:blip>
            <a:stretch>
              <a:fillRect/>
            </a:stretch>
          </p:blipFill>
          <p:spPr>
            <a:xfrm>
              <a:off x="68218" y="0"/>
              <a:ext cx="4083707" cy="1991125"/>
            </a:xfrm>
            <a:prstGeom prst="rect">
              <a:avLst/>
            </a:prstGeom>
            <a:ln w="12700" cap="flat">
              <a:noFill/>
              <a:miter lim="400000"/>
            </a:ln>
            <a:effectLst/>
          </p:spPr>
        </p:pic>
        <p:sp>
          <p:nvSpPr>
            <p:cNvPr id="210" name="Rectangle 11"/>
            <p:cNvSpPr txBox="1"/>
            <p:nvPr/>
          </p:nvSpPr>
          <p:spPr>
            <a:xfrm>
              <a:off x="0" y="1743150"/>
              <a:ext cx="4176244" cy="13081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noAutofit/>
            </a:bodyPr>
            <a:lstStyle>
              <a:lvl1pPr algn="ctr">
                <a:defRPr sz="38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212" name="object 5"/>
          <p:cNvSpPr txBox="1"/>
          <p:nvPr/>
        </p:nvSpPr>
        <p:spPr>
          <a:xfrm>
            <a:off x="6175221" y="235558"/>
            <a:ext cx="3324750"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317635">
              <a:spcBef>
                <a:spcPts val="400"/>
              </a:spcBef>
              <a:defRPr sz="2000" spc="-6">
                <a:solidFill>
                  <a:srgbClr val="FFFFFF"/>
                </a:solidFill>
              </a:defRPr>
            </a:lvl1pPr>
          </a:lstStyle>
          <a:p>
            <a:r>
              <a:t>Subject : CORE JAVA</a:t>
            </a:r>
          </a:p>
        </p:txBody>
      </p:sp>
    </p:spTree>
  </p:cSld>
  <p:clrMapOvr>
    <a:masterClrMapping/>
  </p:clrMapOvr>
  <p:transition spd="med"/>
</p:sld>
</file>

<file path=ppt/slides/slide9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176" name="Group 22"/>
          <p:cNvGrpSpPr/>
          <p:nvPr/>
        </p:nvGrpSpPr>
        <p:grpSpPr>
          <a:xfrm>
            <a:off x="-721661" y="-1"/>
            <a:ext cx="4614140" cy="774125"/>
            <a:chOff x="0" y="0"/>
            <a:chExt cx="4614139" cy="774124"/>
          </a:xfrm>
        </p:grpSpPr>
        <p:sp>
          <p:nvSpPr>
            <p:cNvPr id="1174" name="object 4"/>
            <p:cNvSpPr/>
            <p:nvPr/>
          </p:nvSpPr>
          <p:spPr>
            <a:xfrm>
              <a:off x="0" y="7"/>
              <a:ext cx="4318449" cy="774118"/>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175" name="object 5"/>
            <p:cNvSpPr/>
            <p:nvPr/>
          </p:nvSpPr>
          <p:spPr>
            <a:xfrm>
              <a:off x="4012863" y="-1"/>
              <a:ext cx="601277" cy="77411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177" name="object 9"/>
          <p:cNvSpPr txBox="1"/>
          <p:nvPr/>
        </p:nvSpPr>
        <p:spPr>
          <a:xfrm>
            <a:off x="378705" y="41674"/>
            <a:ext cx="2296861" cy="6393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293216">
              <a:defRPr sz="2400">
                <a:solidFill>
                  <a:srgbClr val="FFFFFF"/>
                </a:solidFill>
                <a:latin typeface="Arial"/>
                <a:ea typeface="Arial"/>
                <a:cs typeface="Arial"/>
                <a:sym typeface="Arial"/>
              </a:defRPr>
            </a:pPr>
            <a:r>
              <a:t> </a:t>
            </a:r>
            <a:r>
              <a:rPr sz="2000"/>
              <a:t>Constructor Overloading</a:t>
            </a:r>
          </a:p>
        </p:txBody>
      </p:sp>
      <p:grpSp>
        <p:nvGrpSpPr>
          <p:cNvPr id="1180" name="Group 31"/>
          <p:cNvGrpSpPr/>
          <p:nvPr/>
        </p:nvGrpSpPr>
        <p:grpSpPr>
          <a:xfrm>
            <a:off x="10355320" y="5908440"/>
            <a:ext cx="1810866" cy="603236"/>
            <a:chOff x="0" y="0"/>
            <a:chExt cx="1810864" cy="603234"/>
          </a:xfrm>
        </p:grpSpPr>
        <p:pic>
          <p:nvPicPr>
            <p:cNvPr id="1178" name="Picture 33" descr="Picture 33"/>
            <p:cNvPicPr>
              <a:picLocks noChangeAspect="1"/>
            </p:cNvPicPr>
            <p:nvPr/>
          </p:nvPicPr>
          <p:blipFill>
            <a:blip r:embed="rId2">
              <a:extLst/>
            </a:blip>
            <a:stretch>
              <a:fillRect/>
            </a:stretch>
          </p:blipFill>
          <p:spPr>
            <a:xfrm>
              <a:off x="261807" y="0"/>
              <a:ext cx="1287250" cy="603235"/>
            </a:xfrm>
            <a:prstGeom prst="rect">
              <a:avLst/>
            </a:prstGeom>
            <a:ln w="12700" cap="flat">
              <a:noFill/>
              <a:miter lim="400000"/>
            </a:ln>
            <a:effectLst/>
          </p:spPr>
        </p:pic>
        <p:sp>
          <p:nvSpPr>
            <p:cNvPr id="1179"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181" name="Rectangle 1"/>
          <p:cNvSpPr txBox="1"/>
          <p:nvPr/>
        </p:nvSpPr>
        <p:spPr>
          <a:xfrm>
            <a:off x="388264" y="954918"/>
            <a:ext cx="11415472" cy="23871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R="3257" defTabSz="293216">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Developing multiple constructors within the same class with the same name which differ in      </a:t>
            </a:r>
          </a:p>
          <a:p>
            <a:pPr marR="3257" indent="12700" defTabSz="293216">
              <a:defRPr sz="2000" spc="-3">
                <a:solidFill>
                  <a:srgbClr val="231F20"/>
                </a:solidFill>
                <a:latin typeface="Arial"/>
                <a:ea typeface="Arial"/>
                <a:cs typeface="Arial"/>
                <a:sym typeface="Arial"/>
              </a:defRPr>
            </a:pPr>
            <a:r>
              <a:t>      </a:t>
            </a:r>
          </a:p>
          <a:p>
            <a:pPr marR="3257" indent="12700" defTabSz="293216">
              <a:defRPr sz="2000" spc="-3">
                <a:solidFill>
                  <a:srgbClr val="231F20"/>
                </a:solidFill>
                <a:latin typeface="Arial"/>
                <a:ea typeface="Arial"/>
                <a:cs typeface="Arial"/>
                <a:sym typeface="Arial"/>
              </a:defRPr>
            </a:pPr>
            <a:r>
              <a:t>      1. No. of arguments   or</a:t>
            </a:r>
          </a:p>
          <a:p>
            <a:pPr marR="3257" indent="12700" defTabSz="293216">
              <a:defRPr sz="2000" spc="-3">
                <a:solidFill>
                  <a:srgbClr val="231F20"/>
                </a:solidFill>
                <a:latin typeface="Arial"/>
                <a:ea typeface="Arial"/>
                <a:cs typeface="Arial"/>
                <a:sym typeface="Arial"/>
              </a:defRPr>
            </a:pPr>
            <a:r>
              <a:t>      2. data type of arguments  or</a:t>
            </a:r>
          </a:p>
          <a:p>
            <a:pPr marR="3257" indent="12700" defTabSz="293216">
              <a:defRPr sz="2000" spc="-3">
                <a:solidFill>
                  <a:srgbClr val="231F20"/>
                </a:solidFill>
                <a:latin typeface="Arial"/>
                <a:ea typeface="Arial"/>
                <a:cs typeface="Arial"/>
                <a:sym typeface="Arial"/>
              </a:defRPr>
            </a:pPr>
            <a:r>
              <a:t>      3. order of arguments </a:t>
            </a:r>
          </a:p>
          <a:p>
            <a:pPr marR="3257" indent="12700" defTabSz="293216">
              <a:defRPr sz="2000" spc="-3">
                <a:solidFill>
                  <a:srgbClr val="231F20"/>
                </a:solidFill>
                <a:latin typeface="Arial"/>
                <a:ea typeface="Arial"/>
                <a:cs typeface="Arial"/>
                <a:sym typeface="Arial"/>
              </a:defRPr>
            </a:pPr>
            <a:r>
              <a:t>      </a:t>
            </a:r>
          </a:p>
          <a:p>
            <a:pPr marR="3257" indent="12700" defTabSz="293216">
              <a:defRPr sz="2000" spc="-3">
                <a:solidFill>
                  <a:srgbClr val="231F20"/>
                </a:solidFill>
                <a:latin typeface="Arial"/>
                <a:ea typeface="Arial"/>
                <a:cs typeface="Arial"/>
                <a:sym typeface="Arial"/>
              </a:defRPr>
            </a:pPr>
            <a:r>
              <a:t>      is constructor overloading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177"/>
                                        </p:tgtEl>
                                        <p:attrNameLst>
                                          <p:attrName>style.visibility</p:attrName>
                                        </p:attrNameLst>
                                      </p:cBhvr>
                                      <p:to>
                                        <p:strVal val="visible"/>
                                      </p:to>
                                    </p:set>
                                    <p:animEffect transition="in" filter="fade">
                                      <p:cBhvr>
                                        <p:cTn id="7" dur="500"/>
                                        <p:tgtEl>
                                          <p:spTgt spid="117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181"/>
                                        </p:tgtEl>
                                        <p:attrNameLst>
                                          <p:attrName>style.visibility</p:attrName>
                                        </p:attrNameLst>
                                      </p:cBhvr>
                                      <p:to>
                                        <p:strVal val="visible"/>
                                      </p:to>
                                    </p:set>
                                    <p:animEffect transition="in" filter="fade">
                                      <p:cBhvr>
                                        <p:cTn id="12" dur="500"/>
                                        <p:tgtEl>
                                          <p:spTgt spid="1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 grpId="1" animBg="1" advAuto="0"/>
      <p:bldP spid="1181" grpId="2" animBg="1" advAuto="0"/>
    </p:bldLst>
  </p:timing>
</p:sld>
</file>

<file path=ppt/slides/slide9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189" name="Group 23"/>
          <p:cNvGrpSpPr/>
          <p:nvPr/>
        </p:nvGrpSpPr>
        <p:grpSpPr>
          <a:xfrm>
            <a:off x="-4339" y="127784"/>
            <a:ext cx="12191888" cy="712722"/>
            <a:chOff x="0" y="0"/>
            <a:chExt cx="12191886" cy="712720"/>
          </a:xfrm>
        </p:grpSpPr>
        <p:sp>
          <p:nvSpPr>
            <p:cNvPr id="1183"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nvGrpSpPr>
            <p:cNvPr id="1186" name="object 3"/>
            <p:cNvGrpSpPr/>
            <p:nvPr/>
          </p:nvGrpSpPr>
          <p:grpSpPr>
            <a:xfrm>
              <a:off x="9139280" y="0"/>
              <a:ext cx="3052607" cy="712721"/>
              <a:chOff x="0" y="0"/>
              <a:chExt cx="3052606" cy="712720"/>
            </a:xfrm>
          </p:grpSpPr>
          <p:sp>
            <p:nvSpPr>
              <p:cNvPr id="1184" name="Rectangle"/>
              <p:cNvSpPr/>
              <p:nvPr/>
            </p:nvSpPr>
            <p:spPr>
              <a:xfrm>
                <a:off x="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185" name="f"/>
              <p:cNvSpPr txBox="1"/>
              <p:nvPr/>
            </p:nvSpPr>
            <p:spPr>
              <a:xfrm>
                <a:off x="0" y="0"/>
                <a:ext cx="3052607" cy="14783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defTabSz="293216">
                  <a:defRPr sz="1100">
                    <a:latin typeface="Arial"/>
                    <a:ea typeface="Arial"/>
                    <a:cs typeface="Arial"/>
                    <a:sym typeface="Arial"/>
                  </a:defRPr>
                </a:lvl1pPr>
              </a:lstStyle>
              <a:p>
                <a:r>
                  <a:t>f</a:t>
                </a:r>
              </a:p>
            </p:txBody>
          </p:sp>
        </p:grpSp>
        <p:sp>
          <p:nvSpPr>
            <p:cNvPr id="1187"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188"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190" name="object 5"/>
          <p:cNvSpPr txBox="1"/>
          <p:nvPr/>
        </p:nvSpPr>
        <p:spPr>
          <a:xfrm>
            <a:off x="2895073" y="226533"/>
            <a:ext cx="3324750" cy="5758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Trainer : Mr.Madhu sundar</a:t>
            </a:r>
          </a:p>
        </p:txBody>
      </p:sp>
      <p:sp>
        <p:nvSpPr>
          <p:cNvPr id="1191" name="object 7"/>
          <p:cNvSpPr txBox="1"/>
          <p:nvPr/>
        </p:nvSpPr>
        <p:spPr>
          <a:xfrm>
            <a:off x="9655492" y="202740"/>
            <a:ext cx="2009131"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t>Chapter 7</a:t>
            </a:r>
          </a:p>
        </p:txBody>
      </p:sp>
      <p:sp>
        <p:nvSpPr>
          <p:cNvPr id="1192" name="object 18"/>
          <p:cNvSpPr txBox="1"/>
          <p:nvPr/>
        </p:nvSpPr>
        <p:spPr>
          <a:xfrm>
            <a:off x="881121" y="2508810"/>
            <a:ext cx="9928894" cy="6666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776615" marR="3257" indent="-764550" algn="ctr" defTabSz="293216">
              <a:defRPr sz="4600" spc="-3">
                <a:solidFill>
                  <a:srgbClr val="00318B"/>
                </a:solidFill>
                <a:latin typeface="Arial"/>
                <a:ea typeface="Arial"/>
                <a:cs typeface="Arial"/>
                <a:sym typeface="Arial"/>
              </a:defRPr>
            </a:lvl1pPr>
          </a:lstStyle>
          <a:p>
            <a:r>
              <a:t>Method Overriding</a:t>
            </a:r>
          </a:p>
        </p:txBody>
      </p:sp>
      <p:sp>
        <p:nvSpPr>
          <p:cNvPr id="1193" name="object 5"/>
          <p:cNvSpPr txBox="1"/>
          <p:nvPr/>
        </p:nvSpPr>
        <p:spPr>
          <a:xfrm>
            <a:off x="6178785" y="235559"/>
            <a:ext cx="3324750"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Subject : CORE JAVA</a:t>
            </a:r>
          </a:p>
        </p:txBody>
      </p:sp>
      <p:grpSp>
        <p:nvGrpSpPr>
          <p:cNvPr id="1196" name="Group 8"/>
          <p:cNvGrpSpPr/>
          <p:nvPr/>
        </p:nvGrpSpPr>
        <p:grpSpPr>
          <a:xfrm>
            <a:off x="3683620" y="4146998"/>
            <a:ext cx="4323896" cy="3000740"/>
            <a:chOff x="0" y="0"/>
            <a:chExt cx="4323895" cy="3000738"/>
          </a:xfrm>
        </p:grpSpPr>
        <p:sp>
          <p:nvSpPr>
            <p:cNvPr id="1194" name="Rectangle 11"/>
            <p:cNvSpPr txBox="1"/>
            <p:nvPr/>
          </p:nvSpPr>
          <p:spPr>
            <a:xfrm>
              <a:off x="0" y="1695370"/>
              <a:ext cx="4323896" cy="130536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noAutofit/>
            </a:bodyPr>
            <a:lstStyle>
              <a:lvl1pPr algn="ctr" defTabSz="293216">
                <a:defRPr sz="38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pic>
          <p:nvPicPr>
            <p:cNvPr id="1195" name="Picture 7" descr="Picture 7"/>
            <p:cNvPicPr>
              <a:picLocks noChangeAspect="1"/>
            </p:cNvPicPr>
            <p:nvPr/>
          </p:nvPicPr>
          <p:blipFill>
            <a:blip r:embed="rId2">
              <a:extLst/>
            </a:blip>
            <a:stretch>
              <a:fillRect/>
            </a:stretch>
          </p:blipFill>
          <p:spPr>
            <a:xfrm>
              <a:off x="91716" y="0"/>
              <a:ext cx="4135291" cy="1915788"/>
            </a:xfrm>
            <a:prstGeom prst="rect">
              <a:avLst/>
            </a:prstGeom>
            <a:ln w="12700" cap="flat">
              <a:noFill/>
              <a:miter lim="400000"/>
            </a:ln>
            <a:effectLst/>
          </p:spPr>
        </p:pic>
      </p:grpSp>
    </p:spTree>
  </p:cSld>
  <p:clrMapOvr>
    <a:masterClrMapping/>
  </p:clrMapOvr>
  <p:transition spd="med"/>
</p:sld>
</file>

<file path=ppt/slides/slide9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200" name="Group 22"/>
          <p:cNvGrpSpPr/>
          <p:nvPr/>
        </p:nvGrpSpPr>
        <p:grpSpPr>
          <a:xfrm>
            <a:off x="3619" y="-1"/>
            <a:ext cx="3163580" cy="530762"/>
            <a:chOff x="0" y="0"/>
            <a:chExt cx="3163579" cy="530760"/>
          </a:xfrm>
        </p:grpSpPr>
        <p:sp>
          <p:nvSpPr>
            <p:cNvPr id="1198"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199"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201" name="object 9"/>
          <p:cNvSpPr txBox="1"/>
          <p:nvPr/>
        </p:nvSpPr>
        <p:spPr>
          <a:xfrm>
            <a:off x="378705" y="41674"/>
            <a:ext cx="2296861" cy="345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293216">
              <a:defRPr sz="2400">
                <a:solidFill>
                  <a:srgbClr val="FFFFFF"/>
                </a:solidFill>
                <a:latin typeface="Arial"/>
                <a:ea typeface="Arial"/>
                <a:cs typeface="Arial"/>
                <a:sym typeface="Arial"/>
              </a:defRPr>
            </a:pPr>
            <a:r>
              <a:t> </a:t>
            </a:r>
            <a:r>
              <a:rPr sz="2000"/>
              <a:t>Method Overriding</a:t>
            </a:r>
          </a:p>
        </p:txBody>
      </p:sp>
      <p:grpSp>
        <p:nvGrpSpPr>
          <p:cNvPr id="1204" name="Group 31"/>
          <p:cNvGrpSpPr/>
          <p:nvPr/>
        </p:nvGrpSpPr>
        <p:grpSpPr>
          <a:xfrm>
            <a:off x="10355320" y="5908440"/>
            <a:ext cx="1810866" cy="603236"/>
            <a:chOff x="0" y="0"/>
            <a:chExt cx="1810864" cy="603234"/>
          </a:xfrm>
        </p:grpSpPr>
        <p:pic>
          <p:nvPicPr>
            <p:cNvPr id="1202" name="Picture 33" descr="Picture 33"/>
            <p:cNvPicPr>
              <a:picLocks noChangeAspect="1"/>
            </p:cNvPicPr>
            <p:nvPr/>
          </p:nvPicPr>
          <p:blipFill>
            <a:blip r:embed="rId2">
              <a:extLst/>
            </a:blip>
            <a:stretch>
              <a:fillRect/>
            </a:stretch>
          </p:blipFill>
          <p:spPr>
            <a:xfrm>
              <a:off x="261807" y="0"/>
              <a:ext cx="1287250" cy="603235"/>
            </a:xfrm>
            <a:prstGeom prst="rect">
              <a:avLst/>
            </a:prstGeom>
            <a:ln w="12700" cap="flat">
              <a:noFill/>
              <a:miter lim="400000"/>
            </a:ln>
            <a:effectLst/>
          </p:spPr>
        </p:pic>
        <p:sp>
          <p:nvSpPr>
            <p:cNvPr id="1203"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205" name="Rectangle 1"/>
          <p:cNvSpPr txBox="1"/>
          <p:nvPr/>
        </p:nvSpPr>
        <p:spPr>
          <a:xfrm>
            <a:off x="391826" y="598754"/>
            <a:ext cx="11415473"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  Subclass inheriting method of superclass and changing the method definition according subclass specification without changing method declaration is called as method Overriding.</a:t>
            </a:r>
          </a:p>
        </p:txBody>
      </p:sp>
      <p:sp>
        <p:nvSpPr>
          <p:cNvPr id="1206" name="Rectangle 11"/>
          <p:cNvSpPr txBox="1"/>
          <p:nvPr/>
        </p:nvSpPr>
        <p:spPr>
          <a:xfrm>
            <a:off x="408027" y="1952417"/>
            <a:ext cx="10019421" cy="3797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1950" marR="3257" indent="-349250" defTabSz="293216">
              <a:buSzPct val="100000"/>
              <a:buFont typeface="Arial"/>
              <a:buChar char="•"/>
              <a:defRPr sz="2200" spc="-3">
                <a:solidFill>
                  <a:srgbClr val="231F20"/>
                </a:solidFill>
                <a:latin typeface="Arial"/>
                <a:ea typeface="Arial"/>
                <a:cs typeface="Arial"/>
                <a:sym typeface="Arial"/>
              </a:defRPr>
            </a:lvl1pPr>
          </a:lstStyle>
          <a:p>
            <a:r>
              <a:t>@ -&gt; annotation</a:t>
            </a:r>
          </a:p>
        </p:txBody>
      </p:sp>
      <p:sp>
        <p:nvSpPr>
          <p:cNvPr id="1207" name="Rectangle 12"/>
          <p:cNvSpPr txBox="1"/>
          <p:nvPr/>
        </p:nvSpPr>
        <p:spPr>
          <a:xfrm>
            <a:off x="408027" y="1133303"/>
            <a:ext cx="10198897"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 Inheritance is mandatory for method Overriding.</a:t>
            </a:r>
          </a:p>
        </p:txBody>
      </p:sp>
      <p:sp>
        <p:nvSpPr>
          <p:cNvPr id="1208" name="Rectangle 13"/>
          <p:cNvSpPr txBox="1"/>
          <p:nvPr/>
        </p:nvSpPr>
        <p:spPr>
          <a:xfrm>
            <a:off x="408027" y="2542109"/>
            <a:ext cx="10198897" cy="9901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r>
              <a:t> </a:t>
            </a:r>
            <a:r>
              <a:rPr sz="2400" b="1" spc="-3"/>
              <a:t> </a:t>
            </a:r>
            <a:r>
              <a:t>@Override (Override annotation) it compares the given method declaration of subclass  with every other method declaration present in superclass and throws an error if there is no matching declaration found.</a:t>
            </a:r>
          </a:p>
        </p:txBody>
      </p:sp>
      <p:sp>
        <p:nvSpPr>
          <p:cNvPr id="1209" name="Rectangle 14"/>
          <p:cNvSpPr txBox="1"/>
          <p:nvPr/>
        </p:nvSpPr>
        <p:spPr>
          <a:xfrm>
            <a:off x="388911" y="3643415"/>
            <a:ext cx="10198897" cy="4042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r>
              <a:t> </a:t>
            </a:r>
            <a:r>
              <a:rPr sz="2400" b="1" spc="-3"/>
              <a:t> </a:t>
            </a:r>
            <a:r>
              <a:t>Final, Private and Static methods cannot be Overridden.</a:t>
            </a:r>
          </a:p>
        </p:txBody>
      </p:sp>
      <p:sp>
        <p:nvSpPr>
          <p:cNvPr id="1210" name="Rectangle 15"/>
          <p:cNvSpPr txBox="1"/>
          <p:nvPr/>
        </p:nvSpPr>
        <p:spPr>
          <a:xfrm>
            <a:off x="383318" y="4186189"/>
            <a:ext cx="10198897" cy="840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If Subclass and Superclass contains STATIC methods with same name and same arguments   then it is called as Method Hiding.</a:t>
            </a:r>
          </a:p>
        </p:txBody>
      </p:sp>
      <p:sp>
        <p:nvSpPr>
          <p:cNvPr id="1211" name="Rectangle 16"/>
          <p:cNvSpPr txBox="1"/>
          <p:nvPr/>
        </p:nvSpPr>
        <p:spPr>
          <a:xfrm>
            <a:off x="408026" y="4880488"/>
            <a:ext cx="10198897" cy="6116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55600" marR="3257" indent="-342900" defTabSz="293216">
              <a:buSzPct val="100000"/>
              <a:buFont typeface="Arial"/>
              <a:buChar char="❖"/>
              <a:defRPr sz="2400" b="1" spc="-3">
                <a:solidFill>
                  <a:srgbClr val="231F20"/>
                </a:solidFill>
                <a:latin typeface="Arial"/>
                <a:ea typeface="Arial"/>
                <a:cs typeface="Arial"/>
                <a:sym typeface="Arial"/>
              </a:defRPr>
            </a:lvl1pPr>
          </a:lstStyle>
          <a:p>
            <a:r>
              <a:t> super keyword</a:t>
            </a:r>
          </a:p>
        </p:txBody>
      </p:sp>
      <p:sp>
        <p:nvSpPr>
          <p:cNvPr id="1212" name="Rectangle 17"/>
          <p:cNvSpPr txBox="1"/>
          <p:nvPr/>
        </p:nvSpPr>
        <p:spPr>
          <a:xfrm>
            <a:off x="376557" y="5466890"/>
            <a:ext cx="10198897" cy="6345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super keyword is special in-built reference variable which is crated by JVM and it will point to immediate Parent class object.</a:t>
            </a:r>
          </a:p>
        </p:txBody>
      </p:sp>
      <p:sp>
        <p:nvSpPr>
          <p:cNvPr id="1213" name="Rectangle 18"/>
          <p:cNvSpPr txBox="1"/>
          <p:nvPr/>
        </p:nvSpPr>
        <p:spPr>
          <a:xfrm>
            <a:off x="376556" y="6249927"/>
            <a:ext cx="10198897"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super keyword is used within the subclass methods in order to access properties of its immediate superclass.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201"/>
                                        </p:tgtEl>
                                        <p:attrNameLst>
                                          <p:attrName>style.visibility</p:attrName>
                                        </p:attrNameLst>
                                      </p:cBhvr>
                                      <p:to>
                                        <p:strVal val="visible"/>
                                      </p:to>
                                    </p:set>
                                    <p:animEffect transition="in" filter="fade">
                                      <p:cBhvr>
                                        <p:cTn id="7" dur="500"/>
                                        <p:tgtEl>
                                          <p:spTgt spid="120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205"/>
                                        </p:tgtEl>
                                        <p:attrNameLst>
                                          <p:attrName>style.visibility</p:attrName>
                                        </p:attrNameLst>
                                      </p:cBhvr>
                                      <p:to>
                                        <p:strVal val="visible"/>
                                      </p:to>
                                    </p:set>
                                    <p:animEffect transition="in" filter="fade">
                                      <p:cBhvr>
                                        <p:cTn id="12" dur="500"/>
                                        <p:tgtEl>
                                          <p:spTgt spid="120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207"/>
                                        </p:tgtEl>
                                        <p:attrNameLst>
                                          <p:attrName>style.visibility</p:attrName>
                                        </p:attrNameLst>
                                      </p:cBhvr>
                                      <p:to>
                                        <p:strVal val="visible"/>
                                      </p:to>
                                    </p:set>
                                    <p:animEffect transition="in" filter="fade">
                                      <p:cBhvr>
                                        <p:cTn id="17" dur="500"/>
                                        <p:tgtEl>
                                          <p:spTgt spid="120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206"/>
                                        </p:tgtEl>
                                        <p:attrNameLst>
                                          <p:attrName>style.visibility</p:attrName>
                                        </p:attrNameLst>
                                      </p:cBhvr>
                                      <p:to>
                                        <p:strVal val="visible"/>
                                      </p:to>
                                    </p:set>
                                    <p:animEffect transition="in" filter="fade">
                                      <p:cBhvr>
                                        <p:cTn id="22" dur="500"/>
                                        <p:tgtEl>
                                          <p:spTgt spid="120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208"/>
                                        </p:tgtEl>
                                        <p:attrNameLst>
                                          <p:attrName>style.visibility</p:attrName>
                                        </p:attrNameLst>
                                      </p:cBhvr>
                                      <p:to>
                                        <p:strVal val="visible"/>
                                      </p:to>
                                    </p:set>
                                    <p:animEffect transition="in" filter="fade">
                                      <p:cBhvr>
                                        <p:cTn id="27" dur="500"/>
                                        <p:tgtEl>
                                          <p:spTgt spid="120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209"/>
                                        </p:tgtEl>
                                        <p:attrNameLst>
                                          <p:attrName>style.visibility</p:attrName>
                                        </p:attrNameLst>
                                      </p:cBhvr>
                                      <p:to>
                                        <p:strVal val="visible"/>
                                      </p:to>
                                    </p:set>
                                    <p:animEffect transition="in" filter="fade">
                                      <p:cBhvr>
                                        <p:cTn id="32" dur="500"/>
                                        <p:tgtEl>
                                          <p:spTgt spid="120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210"/>
                                        </p:tgtEl>
                                        <p:attrNameLst>
                                          <p:attrName>style.visibility</p:attrName>
                                        </p:attrNameLst>
                                      </p:cBhvr>
                                      <p:to>
                                        <p:strVal val="visible"/>
                                      </p:to>
                                    </p:set>
                                    <p:animEffect transition="in" filter="fade">
                                      <p:cBhvr>
                                        <p:cTn id="37" dur="500"/>
                                        <p:tgtEl>
                                          <p:spTgt spid="12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211"/>
                                        </p:tgtEl>
                                        <p:attrNameLst>
                                          <p:attrName>style.visibility</p:attrName>
                                        </p:attrNameLst>
                                      </p:cBhvr>
                                      <p:to>
                                        <p:strVal val="visible"/>
                                      </p:to>
                                    </p:set>
                                    <p:animEffect transition="in" filter="fade">
                                      <p:cBhvr>
                                        <p:cTn id="42" dur="500"/>
                                        <p:tgtEl>
                                          <p:spTgt spid="121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1212"/>
                                        </p:tgtEl>
                                        <p:attrNameLst>
                                          <p:attrName>style.visibility</p:attrName>
                                        </p:attrNameLst>
                                      </p:cBhvr>
                                      <p:to>
                                        <p:strVal val="visible"/>
                                      </p:to>
                                    </p:set>
                                    <p:animEffect transition="in" filter="fade">
                                      <p:cBhvr>
                                        <p:cTn id="47" dur="500"/>
                                        <p:tgtEl>
                                          <p:spTgt spid="121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1213"/>
                                        </p:tgtEl>
                                        <p:attrNameLst>
                                          <p:attrName>style.visibility</p:attrName>
                                        </p:attrNameLst>
                                      </p:cBhvr>
                                      <p:to>
                                        <p:strVal val="visible"/>
                                      </p:to>
                                    </p:set>
                                    <p:animEffect transition="in" filter="fade">
                                      <p:cBhvr>
                                        <p:cTn id="52" dur="500"/>
                                        <p:tgtEl>
                                          <p:spTgt spid="12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1" grpId="1" animBg="1" advAuto="0"/>
      <p:bldP spid="1205" grpId="2" animBg="1" advAuto="0"/>
      <p:bldP spid="1206" grpId="4" animBg="1" advAuto="0"/>
      <p:bldP spid="1207" grpId="3" animBg="1" advAuto="0"/>
      <p:bldP spid="1208" grpId="5" animBg="1" advAuto="0"/>
      <p:bldP spid="1209" grpId="6" animBg="1" advAuto="0"/>
      <p:bldP spid="1210" grpId="7" animBg="1" advAuto="0"/>
      <p:bldP spid="1211" grpId="8" animBg="1" advAuto="0"/>
      <p:bldP spid="1212" grpId="9" animBg="1" advAuto="0"/>
      <p:bldP spid="1213" grpId="10" animBg="1" advAuto="0"/>
    </p:bldLst>
  </p:timing>
</p:sld>
</file>

<file path=ppt/slides/slide9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221" name="Group 23"/>
          <p:cNvGrpSpPr/>
          <p:nvPr/>
        </p:nvGrpSpPr>
        <p:grpSpPr>
          <a:xfrm>
            <a:off x="-4339" y="127784"/>
            <a:ext cx="12191888" cy="712722"/>
            <a:chOff x="0" y="0"/>
            <a:chExt cx="12191886" cy="712720"/>
          </a:xfrm>
        </p:grpSpPr>
        <p:sp>
          <p:nvSpPr>
            <p:cNvPr id="1215"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nvGrpSpPr>
            <p:cNvPr id="1218" name="object 3"/>
            <p:cNvGrpSpPr/>
            <p:nvPr/>
          </p:nvGrpSpPr>
          <p:grpSpPr>
            <a:xfrm>
              <a:off x="9139280" y="0"/>
              <a:ext cx="3052607" cy="712721"/>
              <a:chOff x="0" y="0"/>
              <a:chExt cx="3052606" cy="712720"/>
            </a:xfrm>
          </p:grpSpPr>
          <p:sp>
            <p:nvSpPr>
              <p:cNvPr id="1216" name="Rectangle"/>
              <p:cNvSpPr/>
              <p:nvPr/>
            </p:nvSpPr>
            <p:spPr>
              <a:xfrm>
                <a:off x="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217" name="f"/>
              <p:cNvSpPr txBox="1"/>
              <p:nvPr/>
            </p:nvSpPr>
            <p:spPr>
              <a:xfrm>
                <a:off x="0" y="0"/>
                <a:ext cx="3052607" cy="14783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defTabSz="293216">
                  <a:defRPr sz="1100">
                    <a:latin typeface="Arial"/>
                    <a:ea typeface="Arial"/>
                    <a:cs typeface="Arial"/>
                    <a:sym typeface="Arial"/>
                  </a:defRPr>
                </a:lvl1pPr>
              </a:lstStyle>
              <a:p>
                <a:r>
                  <a:t>f</a:t>
                </a:r>
              </a:p>
            </p:txBody>
          </p:sp>
        </p:grpSp>
        <p:sp>
          <p:nvSpPr>
            <p:cNvPr id="1219"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220"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222" name="object 5"/>
          <p:cNvSpPr txBox="1"/>
          <p:nvPr/>
        </p:nvSpPr>
        <p:spPr>
          <a:xfrm>
            <a:off x="2895073" y="226533"/>
            <a:ext cx="3324750" cy="5758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Trainer : Mr.Madhu sundar</a:t>
            </a:r>
          </a:p>
        </p:txBody>
      </p:sp>
      <p:sp>
        <p:nvSpPr>
          <p:cNvPr id="1223" name="object 7"/>
          <p:cNvSpPr txBox="1"/>
          <p:nvPr/>
        </p:nvSpPr>
        <p:spPr>
          <a:xfrm>
            <a:off x="9655492" y="202740"/>
            <a:ext cx="2009131"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t>Chapter 8</a:t>
            </a:r>
          </a:p>
        </p:txBody>
      </p:sp>
      <p:sp>
        <p:nvSpPr>
          <p:cNvPr id="1224" name="object 18"/>
          <p:cNvSpPr txBox="1"/>
          <p:nvPr/>
        </p:nvSpPr>
        <p:spPr>
          <a:xfrm>
            <a:off x="881121" y="2508810"/>
            <a:ext cx="9928894" cy="6666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776615" marR="3257" indent="-764550" algn="ctr" defTabSz="293216">
              <a:defRPr sz="4600" spc="-3">
                <a:solidFill>
                  <a:srgbClr val="00318B"/>
                </a:solidFill>
                <a:latin typeface="Arial"/>
                <a:ea typeface="Arial"/>
                <a:cs typeface="Arial"/>
                <a:sym typeface="Arial"/>
              </a:defRPr>
            </a:lvl1pPr>
          </a:lstStyle>
          <a:p>
            <a:r>
              <a:t>Abstract class and Abstract methods</a:t>
            </a:r>
          </a:p>
        </p:txBody>
      </p:sp>
      <p:sp>
        <p:nvSpPr>
          <p:cNvPr id="1225" name="object 5"/>
          <p:cNvSpPr txBox="1"/>
          <p:nvPr/>
        </p:nvSpPr>
        <p:spPr>
          <a:xfrm>
            <a:off x="6178785" y="235559"/>
            <a:ext cx="3324750"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Subject : CORE JAVA</a:t>
            </a:r>
          </a:p>
        </p:txBody>
      </p:sp>
      <p:grpSp>
        <p:nvGrpSpPr>
          <p:cNvPr id="1228" name="Group 8"/>
          <p:cNvGrpSpPr/>
          <p:nvPr/>
        </p:nvGrpSpPr>
        <p:grpSpPr>
          <a:xfrm>
            <a:off x="3683620" y="4200351"/>
            <a:ext cx="4170139" cy="2894034"/>
            <a:chOff x="0" y="0"/>
            <a:chExt cx="4170138" cy="2894032"/>
          </a:xfrm>
        </p:grpSpPr>
        <p:sp>
          <p:nvSpPr>
            <p:cNvPr id="1226" name="Rectangle 11"/>
            <p:cNvSpPr txBox="1"/>
            <p:nvPr/>
          </p:nvSpPr>
          <p:spPr>
            <a:xfrm>
              <a:off x="0" y="1635083"/>
              <a:ext cx="4170139" cy="12589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noAutofit/>
            </a:bodyPr>
            <a:lstStyle>
              <a:lvl1pPr algn="ctr" defTabSz="293216">
                <a:defRPr sz="38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pic>
          <p:nvPicPr>
            <p:cNvPr id="1227" name="Picture 7" descr="Picture 7"/>
            <p:cNvPicPr>
              <a:picLocks noChangeAspect="1"/>
            </p:cNvPicPr>
            <p:nvPr/>
          </p:nvPicPr>
          <p:blipFill>
            <a:blip r:embed="rId2">
              <a:extLst/>
            </a:blip>
            <a:stretch>
              <a:fillRect/>
            </a:stretch>
          </p:blipFill>
          <p:spPr>
            <a:xfrm>
              <a:off x="88455" y="0"/>
              <a:ext cx="3988240" cy="1847663"/>
            </a:xfrm>
            <a:prstGeom prst="rect">
              <a:avLst/>
            </a:prstGeom>
            <a:ln w="12700" cap="flat">
              <a:noFill/>
              <a:miter lim="400000"/>
            </a:ln>
            <a:effectLst/>
          </p:spPr>
        </p:pic>
      </p:grpSp>
    </p:spTree>
  </p:cSld>
  <p:clrMapOvr>
    <a:masterClrMapping/>
  </p:clrMapOvr>
  <p:transition spd="med"/>
</p:sld>
</file>

<file path=ppt/slides/slide9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232" name="Group 22"/>
          <p:cNvGrpSpPr/>
          <p:nvPr/>
        </p:nvGrpSpPr>
        <p:grpSpPr>
          <a:xfrm>
            <a:off x="3619" y="-1"/>
            <a:ext cx="3163580" cy="530762"/>
            <a:chOff x="0" y="0"/>
            <a:chExt cx="3163579" cy="530760"/>
          </a:xfrm>
        </p:grpSpPr>
        <p:sp>
          <p:nvSpPr>
            <p:cNvPr id="1230"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231"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233" name="object 9"/>
          <p:cNvSpPr txBox="1"/>
          <p:nvPr/>
        </p:nvSpPr>
        <p:spPr>
          <a:xfrm>
            <a:off x="750796" y="35184"/>
            <a:ext cx="2394797" cy="345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293216">
              <a:defRPr sz="2400">
                <a:solidFill>
                  <a:srgbClr val="FFFFFF"/>
                </a:solidFill>
                <a:latin typeface="Arial"/>
                <a:ea typeface="Arial"/>
                <a:cs typeface="Arial"/>
                <a:sym typeface="Arial"/>
              </a:defRPr>
            </a:pPr>
            <a:r>
              <a:t> </a:t>
            </a:r>
            <a:r>
              <a:rPr sz="2200" b="1"/>
              <a:t>Abstract</a:t>
            </a:r>
          </a:p>
        </p:txBody>
      </p:sp>
      <p:grpSp>
        <p:nvGrpSpPr>
          <p:cNvPr id="1236" name="Group 31"/>
          <p:cNvGrpSpPr/>
          <p:nvPr/>
        </p:nvGrpSpPr>
        <p:grpSpPr>
          <a:xfrm>
            <a:off x="10355320" y="5908440"/>
            <a:ext cx="1810866" cy="603236"/>
            <a:chOff x="0" y="0"/>
            <a:chExt cx="1810864" cy="603234"/>
          </a:xfrm>
        </p:grpSpPr>
        <p:pic>
          <p:nvPicPr>
            <p:cNvPr id="1234" name="Picture 33" descr="Picture 33"/>
            <p:cNvPicPr>
              <a:picLocks noChangeAspect="1"/>
            </p:cNvPicPr>
            <p:nvPr/>
          </p:nvPicPr>
          <p:blipFill>
            <a:blip r:embed="rId2">
              <a:extLst/>
            </a:blip>
            <a:stretch>
              <a:fillRect/>
            </a:stretch>
          </p:blipFill>
          <p:spPr>
            <a:xfrm>
              <a:off x="261807" y="0"/>
              <a:ext cx="1287250" cy="603235"/>
            </a:xfrm>
            <a:prstGeom prst="rect">
              <a:avLst/>
            </a:prstGeom>
            <a:ln w="12700" cap="flat">
              <a:noFill/>
              <a:miter lim="400000"/>
            </a:ln>
            <a:effectLst/>
          </p:spPr>
        </p:pic>
        <p:sp>
          <p:nvSpPr>
            <p:cNvPr id="1235"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237" name="Rectangle 1"/>
          <p:cNvSpPr txBox="1"/>
          <p:nvPr/>
        </p:nvSpPr>
        <p:spPr>
          <a:xfrm>
            <a:off x="391826" y="598754"/>
            <a:ext cx="11415473" cy="3424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  incomplete</a:t>
            </a:r>
          </a:p>
        </p:txBody>
      </p:sp>
      <p:sp>
        <p:nvSpPr>
          <p:cNvPr id="1238" name="Rectangle 11"/>
          <p:cNvSpPr txBox="1"/>
          <p:nvPr/>
        </p:nvSpPr>
        <p:spPr>
          <a:xfrm>
            <a:off x="388911" y="1696450"/>
            <a:ext cx="10019421" cy="3424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Abstract method must be declared by using abstract keyword.</a:t>
            </a:r>
          </a:p>
        </p:txBody>
      </p:sp>
      <p:sp>
        <p:nvSpPr>
          <p:cNvPr id="1239" name="Rectangle 12"/>
          <p:cNvSpPr txBox="1"/>
          <p:nvPr/>
        </p:nvSpPr>
        <p:spPr>
          <a:xfrm>
            <a:off x="376555" y="656697"/>
            <a:ext cx="10198898" cy="9266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A method which has only method declaration and no method definition is called as Abstract method.</a:t>
            </a:r>
          </a:p>
        </p:txBody>
      </p:sp>
      <p:sp>
        <p:nvSpPr>
          <p:cNvPr id="1240" name="Rectangle 13"/>
          <p:cNvSpPr txBox="1"/>
          <p:nvPr/>
        </p:nvSpPr>
        <p:spPr>
          <a:xfrm>
            <a:off x="389269" y="2242150"/>
            <a:ext cx="10198897"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If a class contains at least one abstract method, then the class must be declared as abstract    class. </a:t>
            </a:r>
          </a:p>
        </p:txBody>
      </p:sp>
      <p:sp>
        <p:nvSpPr>
          <p:cNvPr id="1241" name="Rectangle 14"/>
          <p:cNvSpPr txBox="1"/>
          <p:nvPr/>
        </p:nvSpPr>
        <p:spPr>
          <a:xfrm>
            <a:off x="366004" y="2854329"/>
            <a:ext cx="10198897" cy="611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r>
              <a:t> </a:t>
            </a:r>
            <a:r>
              <a:rPr sz="2400" b="1" spc="-3"/>
              <a:t> </a:t>
            </a:r>
            <a:r>
              <a:t>It is impossible to create object of an Abstract class.</a:t>
            </a:r>
          </a:p>
        </p:txBody>
      </p:sp>
      <p:sp>
        <p:nvSpPr>
          <p:cNvPr id="1242" name="Rectangle 15"/>
          <p:cNvSpPr txBox="1"/>
          <p:nvPr/>
        </p:nvSpPr>
        <p:spPr>
          <a:xfrm>
            <a:off x="376555" y="3426649"/>
            <a:ext cx="10198897" cy="5481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 We can create reference variables of abstract class type.</a:t>
            </a:r>
          </a:p>
        </p:txBody>
      </p:sp>
      <p:sp>
        <p:nvSpPr>
          <p:cNvPr id="1243" name="Rectangle 16"/>
          <p:cNvSpPr txBox="1"/>
          <p:nvPr/>
        </p:nvSpPr>
        <p:spPr>
          <a:xfrm>
            <a:off x="366004" y="3958007"/>
            <a:ext cx="10198897"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298450" marR="3257" indent="-285750" defTabSz="293216">
              <a:buSzPct val="100000"/>
              <a:buFont typeface="Arial"/>
              <a:buChar char="•"/>
              <a:defRPr sz="2000" spc="-3">
                <a:solidFill>
                  <a:srgbClr val="231F20"/>
                </a:solidFill>
                <a:latin typeface="Arial"/>
                <a:ea typeface="Arial"/>
                <a:cs typeface="Arial"/>
                <a:sym typeface="Arial"/>
              </a:defRPr>
            </a:lvl1pPr>
          </a:lstStyle>
          <a:p>
            <a:r>
              <a:t>A method which has both method declaration and  method definition is called as concrete method.</a:t>
            </a:r>
          </a:p>
        </p:txBody>
      </p:sp>
      <p:sp>
        <p:nvSpPr>
          <p:cNvPr id="1244" name="Rectangle 17"/>
          <p:cNvSpPr txBox="1"/>
          <p:nvPr/>
        </p:nvSpPr>
        <p:spPr>
          <a:xfrm>
            <a:off x="388911" y="4789676"/>
            <a:ext cx="10198897" cy="3424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If a class contains only concrete methods, then the class is called as concrete class.</a:t>
            </a:r>
          </a:p>
        </p:txBody>
      </p:sp>
      <p:sp>
        <p:nvSpPr>
          <p:cNvPr id="1245" name="Rectangle 18"/>
          <p:cNvSpPr txBox="1"/>
          <p:nvPr/>
        </p:nvSpPr>
        <p:spPr>
          <a:xfrm>
            <a:off x="388911" y="5453267"/>
            <a:ext cx="10198897" cy="6345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If a class inherits from an abstract class then the subclass must override all the abstract methods present in super class else the class must be declared as abstract.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233"/>
                                        </p:tgtEl>
                                        <p:attrNameLst>
                                          <p:attrName>style.visibility</p:attrName>
                                        </p:attrNameLst>
                                      </p:cBhvr>
                                      <p:to>
                                        <p:strVal val="visible"/>
                                      </p:to>
                                    </p:set>
                                    <p:animEffect transition="in" filter="fade">
                                      <p:cBhvr>
                                        <p:cTn id="7" dur="500"/>
                                        <p:tgtEl>
                                          <p:spTgt spid="123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237"/>
                                        </p:tgtEl>
                                        <p:attrNameLst>
                                          <p:attrName>style.visibility</p:attrName>
                                        </p:attrNameLst>
                                      </p:cBhvr>
                                      <p:to>
                                        <p:strVal val="visible"/>
                                      </p:to>
                                    </p:set>
                                    <p:animEffect transition="in" filter="fade">
                                      <p:cBhvr>
                                        <p:cTn id="12" dur="500"/>
                                        <p:tgtEl>
                                          <p:spTgt spid="123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239"/>
                                        </p:tgtEl>
                                        <p:attrNameLst>
                                          <p:attrName>style.visibility</p:attrName>
                                        </p:attrNameLst>
                                      </p:cBhvr>
                                      <p:to>
                                        <p:strVal val="visible"/>
                                      </p:to>
                                    </p:set>
                                    <p:animEffect transition="in" filter="fade">
                                      <p:cBhvr>
                                        <p:cTn id="17" dur="500"/>
                                        <p:tgtEl>
                                          <p:spTgt spid="123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238"/>
                                        </p:tgtEl>
                                        <p:attrNameLst>
                                          <p:attrName>style.visibility</p:attrName>
                                        </p:attrNameLst>
                                      </p:cBhvr>
                                      <p:to>
                                        <p:strVal val="visible"/>
                                      </p:to>
                                    </p:set>
                                    <p:animEffect transition="in" filter="fade">
                                      <p:cBhvr>
                                        <p:cTn id="22" dur="500"/>
                                        <p:tgtEl>
                                          <p:spTgt spid="123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240"/>
                                        </p:tgtEl>
                                        <p:attrNameLst>
                                          <p:attrName>style.visibility</p:attrName>
                                        </p:attrNameLst>
                                      </p:cBhvr>
                                      <p:to>
                                        <p:strVal val="visible"/>
                                      </p:to>
                                    </p:set>
                                    <p:animEffect transition="in" filter="fade">
                                      <p:cBhvr>
                                        <p:cTn id="27" dur="500"/>
                                        <p:tgtEl>
                                          <p:spTgt spid="124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241"/>
                                        </p:tgtEl>
                                        <p:attrNameLst>
                                          <p:attrName>style.visibility</p:attrName>
                                        </p:attrNameLst>
                                      </p:cBhvr>
                                      <p:to>
                                        <p:strVal val="visible"/>
                                      </p:to>
                                    </p:set>
                                    <p:animEffect transition="in" filter="fade">
                                      <p:cBhvr>
                                        <p:cTn id="32" dur="500"/>
                                        <p:tgtEl>
                                          <p:spTgt spid="124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242"/>
                                        </p:tgtEl>
                                        <p:attrNameLst>
                                          <p:attrName>style.visibility</p:attrName>
                                        </p:attrNameLst>
                                      </p:cBhvr>
                                      <p:to>
                                        <p:strVal val="visible"/>
                                      </p:to>
                                    </p:set>
                                    <p:animEffect transition="in" filter="fade">
                                      <p:cBhvr>
                                        <p:cTn id="37" dur="500"/>
                                        <p:tgtEl>
                                          <p:spTgt spid="124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243"/>
                                        </p:tgtEl>
                                        <p:attrNameLst>
                                          <p:attrName>style.visibility</p:attrName>
                                        </p:attrNameLst>
                                      </p:cBhvr>
                                      <p:to>
                                        <p:strVal val="visible"/>
                                      </p:to>
                                    </p:set>
                                    <p:animEffect transition="in" filter="fade">
                                      <p:cBhvr>
                                        <p:cTn id="42" dur="500"/>
                                        <p:tgtEl>
                                          <p:spTgt spid="124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1244"/>
                                        </p:tgtEl>
                                        <p:attrNameLst>
                                          <p:attrName>style.visibility</p:attrName>
                                        </p:attrNameLst>
                                      </p:cBhvr>
                                      <p:to>
                                        <p:strVal val="visible"/>
                                      </p:to>
                                    </p:set>
                                    <p:animEffect transition="in" filter="fade">
                                      <p:cBhvr>
                                        <p:cTn id="47" dur="500"/>
                                        <p:tgtEl>
                                          <p:spTgt spid="124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1245"/>
                                        </p:tgtEl>
                                        <p:attrNameLst>
                                          <p:attrName>style.visibility</p:attrName>
                                        </p:attrNameLst>
                                      </p:cBhvr>
                                      <p:to>
                                        <p:strVal val="visible"/>
                                      </p:to>
                                    </p:set>
                                    <p:animEffect transition="in" filter="fade">
                                      <p:cBhvr>
                                        <p:cTn id="52" dur="500"/>
                                        <p:tgtEl>
                                          <p:spTgt spid="1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3" grpId="1" animBg="1" advAuto="0"/>
      <p:bldP spid="1237" grpId="2" animBg="1" advAuto="0"/>
      <p:bldP spid="1238" grpId="4" animBg="1" advAuto="0"/>
      <p:bldP spid="1239" grpId="3" animBg="1" advAuto="0"/>
      <p:bldP spid="1240" grpId="5" animBg="1" advAuto="0"/>
      <p:bldP spid="1241" grpId="6" animBg="1" advAuto="0"/>
      <p:bldP spid="1242" grpId="7" animBg="1" advAuto="0"/>
      <p:bldP spid="1243" grpId="8" animBg="1" advAuto="0"/>
      <p:bldP spid="1244" grpId="9" animBg="1" advAuto="0"/>
      <p:bldP spid="1245" grpId="10" animBg="1" advAuto="0"/>
    </p:bldLst>
  </p:timing>
</p:sld>
</file>

<file path=ppt/slides/slide9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249" name="Group 22"/>
          <p:cNvGrpSpPr/>
          <p:nvPr/>
        </p:nvGrpSpPr>
        <p:grpSpPr>
          <a:xfrm>
            <a:off x="3619" y="-1"/>
            <a:ext cx="3163580" cy="530762"/>
            <a:chOff x="0" y="0"/>
            <a:chExt cx="3163579" cy="530760"/>
          </a:xfrm>
        </p:grpSpPr>
        <p:sp>
          <p:nvSpPr>
            <p:cNvPr id="1247"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248"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250" name="object 9"/>
          <p:cNvSpPr txBox="1"/>
          <p:nvPr/>
        </p:nvSpPr>
        <p:spPr>
          <a:xfrm>
            <a:off x="750796" y="35184"/>
            <a:ext cx="2394797" cy="345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293216">
              <a:defRPr sz="2400">
                <a:solidFill>
                  <a:srgbClr val="FFFFFF"/>
                </a:solidFill>
                <a:latin typeface="Arial"/>
                <a:ea typeface="Arial"/>
                <a:cs typeface="Arial"/>
                <a:sym typeface="Arial"/>
              </a:defRPr>
            </a:pPr>
            <a:r>
              <a:t> </a:t>
            </a:r>
            <a:r>
              <a:rPr sz="2200" b="1"/>
              <a:t>Abstract</a:t>
            </a:r>
          </a:p>
        </p:txBody>
      </p:sp>
      <p:grpSp>
        <p:nvGrpSpPr>
          <p:cNvPr id="1253" name="Group 31"/>
          <p:cNvGrpSpPr/>
          <p:nvPr/>
        </p:nvGrpSpPr>
        <p:grpSpPr>
          <a:xfrm>
            <a:off x="10355320" y="5908440"/>
            <a:ext cx="1810866" cy="603236"/>
            <a:chOff x="0" y="0"/>
            <a:chExt cx="1810864" cy="603234"/>
          </a:xfrm>
        </p:grpSpPr>
        <p:pic>
          <p:nvPicPr>
            <p:cNvPr id="1251" name="Picture 33" descr="Picture 33"/>
            <p:cNvPicPr>
              <a:picLocks noChangeAspect="1"/>
            </p:cNvPicPr>
            <p:nvPr/>
          </p:nvPicPr>
          <p:blipFill>
            <a:blip r:embed="rId2">
              <a:extLst/>
            </a:blip>
            <a:stretch>
              <a:fillRect/>
            </a:stretch>
          </p:blipFill>
          <p:spPr>
            <a:xfrm>
              <a:off x="261807" y="0"/>
              <a:ext cx="1287250" cy="603235"/>
            </a:xfrm>
            <a:prstGeom prst="rect">
              <a:avLst/>
            </a:prstGeom>
            <a:ln w="12700" cap="flat">
              <a:noFill/>
              <a:miter lim="400000"/>
            </a:ln>
            <a:effectLst/>
          </p:spPr>
        </p:pic>
        <p:sp>
          <p:nvSpPr>
            <p:cNvPr id="1252"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254" name="Rectangle 1"/>
          <p:cNvSpPr txBox="1"/>
          <p:nvPr/>
        </p:nvSpPr>
        <p:spPr>
          <a:xfrm>
            <a:off x="391827" y="598754"/>
            <a:ext cx="7319189" cy="12187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r>
              <a:t>abstract methods cannot be declared as</a:t>
            </a:r>
          </a:p>
          <a:p>
            <a:pPr marL="298450" marR="3257" indent="-285750" defTabSz="293216">
              <a:buSzPct val="100000"/>
              <a:buFont typeface="Arial"/>
              <a:buChar char="❑"/>
              <a:defRPr sz="2000" spc="-3">
                <a:solidFill>
                  <a:srgbClr val="231F20"/>
                </a:solidFill>
                <a:latin typeface="Arial"/>
                <a:ea typeface="Arial"/>
                <a:cs typeface="Arial"/>
                <a:sym typeface="Arial"/>
              </a:defRPr>
            </a:pPr>
            <a:r>
              <a:t>  final</a:t>
            </a:r>
          </a:p>
          <a:p>
            <a:pPr marL="298450" marR="3257" indent="-285750" defTabSz="293216">
              <a:buSzPct val="100000"/>
              <a:buFont typeface="Arial"/>
              <a:buChar char="❑"/>
              <a:defRPr sz="2000" spc="-3">
                <a:solidFill>
                  <a:srgbClr val="231F20"/>
                </a:solidFill>
                <a:latin typeface="Arial"/>
                <a:ea typeface="Arial"/>
                <a:cs typeface="Arial"/>
                <a:sym typeface="Arial"/>
              </a:defRPr>
            </a:pPr>
            <a:r>
              <a:t>  static</a:t>
            </a:r>
          </a:p>
          <a:p>
            <a:pPr marL="298450" marR="3257" indent="-285750" defTabSz="293216">
              <a:buSzPct val="100000"/>
              <a:buFont typeface="Arial"/>
              <a:buChar char="❑"/>
              <a:defRPr sz="2000" spc="-3">
                <a:solidFill>
                  <a:srgbClr val="231F20"/>
                </a:solidFill>
                <a:latin typeface="Arial"/>
                <a:ea typeface="Arial"/>
                <a:cs typeface="Arial"/>
                <a:sym typeface="Arial"/>
              </a:defRPr>
            </a:pPr>
            <a:r>
              <a:t> private</a:t>
            </a:r>
          </a:p>
        </p:txBody>
      </p:sp>
      <p:sp>
        <p:nvSpPr>
          <p:cNvPr id="1255" name="Rectangle 11"/>
          <p:cNvSpPr txBox="1"/>
          <p:nvPr/>
        </p:nvSpPr>
        <p:spPr>
          <a:xfrm>
            <a:off x="322775" y="3480166"/>
            <a:ext cx="10019421" cy="6345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Non-static non-private members of abstract class can be accessed by creating the object of its subclass only.</a:t>
            </a:r>
          </a:p>
        </p:txBody>
      </p:sp>
      <p:sp>
        <p:nvSpPr>
          <p:cNvPr id="1256" name="Rectangle 12"/>
          <p:cNvSpPr txBox="1"/>
          <p:nvPr/>
        </p:nvSpPr>
        <p:spPr>
          <a:xfrm>
            <a:off x="322773" y="1811044"/>
            <a:ext cx="10198897" cy="15108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within an abstract class we can write</a:t>
            </a:r>
          </a:p>
          <a:p>
            <a:pPr marR="3257" indent="12700" defTabSz="293216">
              <a:defRPr sz="2000" spc="-3">
                <a:solidFill>
                  <a:srgbClr val="231F20"/>
                </a:solidFill>
                <a:latin typeface="Arial"/>
                <a:ea typeface="Arial"/>
                <a:cs typeface="Arial"/>
                <a:sym typeface="Arial"/>
              </a:defRPr>
            </a:pPr>
            <a:r>
              <a:t>      1. only abstract methods or</a:t>
            </a:r>
          </a:p>
          <a:p>
            <a:pPr marR="3257" indent="12700" defTabSz="293216">
              <a:defRPr sz="2000" spc="-3">
                <a:solidFill>
                  <a:srgbClr val="231F20"/>
                </a:solidFill>
                <a:latin typeface="Arial"/>
                <a:ea typeface="Arial"/>
                <a:cs typeface="Arial"/>
                <a:sym typeface="Arial"/>
              </a:defRPr>
            </a:pPr>
            <a:r>
              <a:t>      2. only concrete methods or</a:t>
            </a:r>
          </a:p>
          <a:p>
            <a:pPr marR="3257" indent="12700" defTabSz="293216">
              <a:defRPr sz="2000" spc="-3">
                <a:solidFill>
                  <a:srgbClr val="231F20"/>
                </a:solidFill>
                <a:latin typeface="Arial"/>
                <a:ea typeface="Arial"/>
                <a:cs typeface="Arial"/>
                <a:sym typeface="Arial"/>
              </a:defRPr>
            </a:pPr>
            <a:r>
              <a:t>      3. both abstract and concrete methods</a:t>
            </a:r>
          </a:p>
        </p:txBody>
      </p:sp>
      <p:sp>
        <p:nvSpPr>
          <p:cNvPr id="1257" name="Rectangle 14"/>
          <p:cNvSpPr txBox="1"/>
          <p:nvPr/>
        </p:nvSpPr>
        <p:spPr>
          <a:xfrm>
            <a:off x="322773" y="4919864"/>
            <a:ext cx="10198897" cy="8402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If Generalized methods of all the subclasses have same definitions then those methods should declared as concrete methods in Generalized class.</a:t>
            </a:r>
          </a:p>
        </p:txBody>
      </p:sp>
      <p:sp>
        <p:nvSpPr>
          <p:cNvPr id="1258" name="Rectangle 19"/>
          <p:cNvSpPr txBox="1"/>
          <p:nvPr/>
        </p:nvSpPr>
        <p:spPr>
          <a:xfrm>
            <a:off x="322773" y="4245204"/>
            <a:ext cx="10198898" cy="9037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r>
              <a:t> </a:t>
            </a:r>
            <a:r>
              <a:rPr sz="2400" b="1" spc="-3"/>
              <a:t> </a:t>
            </a:r>
            <a:r>
              <a:t> Static non-private members of abstract class can be accessed by using the class name.</a:t>
            </a:r>
          </a:p>
        </p:txBody>
      </p:sp>
      <p:sp>
        <p:nvSpPr>
          <p:cNvPr id="1259" name="Rectangle 20"/>
          <p:cNvSpPr txBox="1"/>
          <p:nvPr/>
        </p:nvSpPr>
        <p:spPr>
          <a:xfrm>
            <a:off x="322773" y="5831389"/>
            <a:ext cx="10198897" cy="840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If Generalized methods of all the subclasses have different definitions then those methods should declared as abstract methods in Generalized class.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250"/>
                                        </p:tgtEl>
                                        <p:attrNameLst>
                                          <p:attrName>style.visibility</p:attrName>
                                        </p:attrNameLst>
                                      </p:cBhvr>
                                      <p:to>
                                        <p:strVal val="visible"/>
                                      </p:to>
                                    </p:set>
                                    <p:animEffect transition="in" filter="fade">
                                      <p:cBhvr>
                                        <p:cTn id="7" dur="500"/>
                                        <p:tgtEl>
                                          <p:spTgt spid="12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254"/>
                                        </p:tgtEl>
                                        <p:attrNameLst>
                                          <p:attrName>style.visibility</p:attrName>
                                        </p:attrNameLst>
                                      </p:cBhvr>
                                      <p:to>
                                        <p:strVal val="visible"/>
                                      </p:to>
                                    </p:set>
                                    <p:animEffect transition="in" filter="fade">
                                      <p:cBhvr>
                                        <p:cTn id="12" dur="500"/>
                                        <p:tgtEl>
                                          <p:spTgt spid="125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256"/>
                                        </p:tgtEl>
                                        <p:attrNameLst>
                                          <p:attrName>style.visibility</p:attrName>
                                        </p:attrNameLst>
                                      </p:cBhvr>
                                      <p:to>
                                        <p:strVal val="visible"/>
                                      </p:to>
                                    </p:set>
                                    <p:animEffect transition="in" filter="fade">
                                      <p:cBhvr>
                                        <p:cTn id="17" dur="500"/>
                                        <p:tgtEl>
                                          <p:spTgt spid="125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255"/>
                                        </p:tgtEl>
                                        <p:attrNameLst>
                                          <p:attrName>style.visibility</p:attrName>
                                        </p:attrNameLst>
                                      </p:cBhvr>
                                      <p:to>
                                        <p:strVal val="visible"/>
                                      </p:to>
                                    </p:set>
                                    <p:animEffect transition="in" filter="fade">
                                      <p:cBhvr>
                                        <p:cTn id="22" dur="500"/>
                                        <p:tgtEl>
                                          <p:spTgt spid="125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258"/>
                                        </p:tgtEl>
                                        <p:attrNameLst>
                                          <p:attrName>style.visibility</p:attrName>
                                        </p:attrNameLst>
                                      </p:cBhvr>
                                      <p:to>
                                        <p:strVal val="visible"/>
                                      </p:to>
                                    </p:set>
                                    <p:animEffect transition="in" filter="fade">
                                      <p:cBhvr>
                                        <p:cTn id="27" dur="500"/>
                                        <p:tgtEl>
                                          <p:spTgt spid="125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257"/>
                                        </p:tgtEl>
                                        <p:attrNameLst>
                                          <p:attrName>style.visibility</p:attrName>
                                        </p:attrNameLst>
                                      </p:cBhvr>
                                      <p:to>
                                        <p:strVal val="visible"/>
                                      </p:to>
                                    </p:set>
                                    <p:animEffect transition="in" filter="fade">
                                      <p:cBhvr>
                                        <p:cTn id="32" dur="500"/>
                                        <p:tgtEl>
                                          <p:spTgt spid="125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259"/>
                                        </p:tgtEl>
                                        <p:attrNameLst>
                                          <p:attrName>style.visibility</p:attrName>
                                        </p:attrNameLst>
                                      </p:cBhvr>
                                      <p:to>
                                        <p:strVal val="visible"/>
                                      </p:to>
                                    </p:set>
                                    <p:animEffect transition="in" filter="fade">
                                      <p:cBhvr>
                                        <p:cTn id="37" dur="500"/>
                                        <p:tgtEl>
                                          <p:spTgt spid="12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0" grpId="1" animBg="1" advAuto="0"/>
      <p:bldP spid="1254" grpId="2" animBg="1" advAuto="0"/>
      <p:bldP spid="1255" grpId="4" animBg="1" advAuto="0"/>
      <p:bldP spid="1256" grpId="3" animBg="1" advAuto="0"/>
      <p:bldP spid="1257" grpId="6" animBg="1" advAuto="0"/>
      <p:bldP spid="1258" grpId="5" animBg="1" advAuto="0"/>
      <p:bldP spid="1259" grpId="7" animBg="1" advAuto="0"/>
    </p:bldLst>
  </p:timing>
</p:sld>
</file>

<file path=ppt/slides/slide9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263" name="Group 22"/>
          <p:cNvGrpSpPr/>
          <p:nvPr/>
        </p:nvGrpSpPr>
        <p:grpSpPr>
          <a:xfrm>
            <a:off x="3619" y="-1"/>
            <a:ext cx="3163580" cy="530762"/>
            <a:chOff x="0" y="0"/>
            <a:chExt cx="3163579" cy="530760"/>
          </a:xfrm>
        </p:grpSpPr>
        <p:sp>
          <p:nvSpPr>
            <p:cNvPr id="1261"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262"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264" name="object 9"/>
          <p:cNvSpPr txBox="1"/>
          <p:nvPr/>
        </p:nvSpPr>
        <p:spPr>
          <a:xfrm>
            <a:off x="750796" y="35184"/>
            <a:ext cx="2394797" cy="345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293216">
              <a:defRPr sz="2400">
                <a:solidFill>
                  <a:srgbClr val="FFFFFF"/>
                </a:solidFill>
                <a:latin typeface="Arial"/>
                <a:ea typeface="Arial"/>
                <a:cs typeface="Arial"/>
                <a:sym typeface="Arial"/>
              </a:defRPr>
            </a:pPr>
            <a:r>
              <a:t> </a:t>
            </a:r>
            <a:r>
              <a:rPr sz="2200" b="1"/>
              <a:t>Abstract</a:t>
            </a:r>
          </a:p>
        </p:txBody>
      </p:sp>
      <p:grpSp>
        <p:nvGrpSpPr>
          <p:cNvPr id="1267" name="Group 31"/>
          <p:cNvGrpSpPr/>
          <p:nvPr/>
        </p:nvGrpSpPr>
        <p:grpSpPr>
          <a:xfrm>
            <a:off x="10355320" y="5908440"/>
            <a:ext cx="1810866" cy="603236"/>
            <a:chOff x="0" y="0"/>
            <a:chExt cx="1810864" cy="603234"/>
          </a:xfrm>
        </p:grpSpPr>
        <p:pic>
          <p:nvPicPr>
            <p:cNvPr id="1265" name="Picture 33" descr="Picture 33"/>
            <p:cNvPicPr>
              <a:picLocks noChangeAspect="1"/>
            </p:cNvPicPr>
            <p:nvPr/>
          </p:nvPicPr>
          <p:blipFill>
            <a:blip r:embed="rId2">
              <a:extLst/>
            </a:blip>
            <a:stretch>
              <a:fillRect/>
            </a:stretch>
          </p:blipFill>
          <p:spPr>
            <a:xfrm>
              <a:off x="261807" y="0"/>
              <a:ext cx="1287250" cy="603235"/>
            </a:xfrm>
            <a:prstGeom prst="rect">
              <a:avLst/>
            </a:prstGeom>
            <a:ln w="12700" cap="flat">
              <a:noFill/>
              <a:miter lim="400000"/>
            </a:ln>
            <a:effectLst/>
          </p:spPr>
        </p:pic>
        <p:sp>
          <p:nvSpPr>
            <p:cNvPr id="1266"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268" name="Rectangle 1"/>
          <p:cNvSpPr txBox="1"/>
          <p:nvPr/>
        </p:nvSpPr>
        <p:spPr>
          <a:xfrm>
            <a:off x="406985" y="754653"/>
            <a:ext cx="4708616" cy="4042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55600" marR="3257" indent="-342900" defTabSz="293216">
              <a:buSzPct val="100000"/>
              <a:buFont typeface="Arial"/>
              <a:buChar char="•"/>
              <a:defRPr sz="2400" b="1" spc="-3">
                <a:solidFill>
                  <a:srgbClr val="231F20"/>
                </a:solidFill>
                <a:latin typeface="Arial"/>
                <a:ea typeface="Arial"/>
                <a:cs typeface="Arial"/>
                <a:sym typeface="Arial"/>
              </a:defRPr>
            </a:lvl1pPr>
          </a:lstStyle>
          <a:p>
            <a:r>
              <a:t>Application of Abstract class:</a:t>
            </a:r>
          </a:p>
        </p:txBody>
      </p:sp>
      <p:sp>
        <p:nvSpPr>
          <p:cNvPr id="1269" name="Rectangle 11"/>
          <p:cNvSpPr txBox="1"/>
          <p:nvPr/>
        </p:nvSpPr>
        <p:spPr>
          <a:xfrm>
            <a:off x="392254" y="2729585"/>
            <a:ext cx="10019422" cy="3424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Abstract acts a blueprint to create concrete class. </a:t>
            </a:r>
          </a:p>
        </p:txBody>
      </p:sp>
      <p:sp>
        <p:nvSpPr>
          <p:cNvPr id="1270" name="Rectangle 12"/>
          <p:cNvSpPr txBox="1"/>
          <p:nvPr/>
        </p:nvSpPr>
        <p:spPr>
          <a:xfrm>
            <a:off x="392255" y="1405321"/>
            <a:ext cx="10198897" cy="9266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By using abstract classes we can ensure there are no missing method implementations the subclass.</a:t>
            </a:r>
          </a:p>
        </p:txBody>
      </p:sp>
      <p:sp>
        <p:nvSpPr>
          <p:cNvPr id="1271" name="Rectangle 14"/>
          <p:cNvSpPr txBox="1"/>
          <p:nvPr/>
        </p:nvSpPr>
        <p:spPr>
          <a:xfrm>
            <a:off x="406985" y="3499454"/>
            <a:ext cx="10198897" cy="9266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r>
              <a:t>final class cannot be inherited</a:t>
            </a:r>
          </a:p>
          <a:p>
            <a:pPr marR="3257" indent="12700" defTabSz="293216">
              <a:defRPr sz="2000" spc="-3">
                <a:solidFill>
                  <a:srgbClr val="231F20"/>
                </a:solidFill>
                <a:latin typeface="Arial"/>
                <a:ea typeface="Arial"/>
                <a:cs typeface="Arial"/>
                <a:sym typeface="Arial"/>
              </a:defRPr>
            </a:pPr>
            <a:r>
              <a:t>       - final methods can be inherited but cannot be overridden</a:t>
            </a:r>
          </a:p>
          <a:p>
            <a:pPr marR="3257" indent="12700" defTabSz="293216">
              <a:defRPr sz="2000" spc="-3">
                <a:solidFill>
                  <a:srgbClr val="231F20"/>
                </a:solidFill>
                <a:latin typeface="Arial"/>
                <a:ea typeface="Arial"/>
                <a:cs typeface="Arial"/>
                <a:sym typeface="Arial"/>
              </a:defRPr>
            </a:pPr>
            <a:r>
              <a:t>       - final variables can be inherited but cannot be re-intialized</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264"/>
                                        </p:tgtEl>
                                        <p:attrNameLst>
                                          <p:attrName>style.visibility</p:attrName>
                                        </p:attrNameLst>
                                      </p:cBhvr>
                                      <p:to>
                                        <p:strVal val="visible"/>
                                      </p:to>
                                    </p:set>
                                    <p:animEffect transition="in" filter="fade">
                                      <p:cBhvr>
                                        <p:cTn id="7" dur="500"/>
                                        <p:tgtEl>
                                          <p:spTgt spid="126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268"/>
                                        </p:tgtEl>
                                        <p:attrNameLst>
                                          <p:attrName>style.visibility</p:attrName>
                                        </p:attrNameLst>
                                      </p:cBhvr>
                                      <p:to>
                                        <p:strVal val="visible"/>
                                      </p:to>
                                    </p:set>
                                    <p:animEffect transition="in" filter="fade">
                                      <p:cBhvr>
                                        <p:cTn id="12" dur="500"/>
                                        <p:tgtEl>
                                          <p:spTgt spid="126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270"/>
                                        </p:tgtEl>
                                        <p:attrNameLst>
                                          <p:attrName>style.visibility</p:attrName>
                                        </p:attrNameLst>
                                      </p:cBhvr>
                                      <p:to>
                                        <p:strVal val="visible"/>
                                      </p:to>
                                    </p:set>
                                    <p:animEffect transition="in" filter="fade">
                                      <p:cBhvr>
                                        <p:cTn id="17" dur="500"/>
                                        <p:tgtEl>
                                          <p:spTgt spid="127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269"/>
                                        </p:tgtEl>
                                        <p:attrNameLst>
                                          <p:attrName>style.visibility</p:attrName>
                                        </p:attrNameLst>
                                      </p:cBhvr>
                                      <p:to>
                                        <p:strVal val="visible"/>
                                      </p:to>
                                    </p:set>
                                    <p:animEffect transition="in" filter="fade">
                                      <p:cBhvr>
                                        <p:cTn id="22" dur="500"/>
                                        <p:tgtEl>
                                          <p:spTgt spid="126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271"/>
                                        </p:tgtEl>
                                        <p:attrNameLst>
                                          <p:attrName>style.visibility</p:attrName>
                                        </p:attrNameLst>
                                      </p:cBhvr>
                                      <p:to>
                                        <p:strVal val="visible"/>
                                      </p:to>
                                    </p:set>
                                    <p:animEffect transition="in" filter="fade">
                                      <p:cBhvr>
                                        <p:cTn id="27" dur="500"/>
                                        <p:tgtEl>
                                          <p:spTgt spid="1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4" grpId="1" animBg="1" advAuto="0"/>
      <p:bldP spid="1268" grpId="2" animBg="1" advAuto="0"/>
      <p:bldP spid="1269" grpId="4" animBg="1" advAuto="0"/>
      <p:bldP spid="1270" grpId="3" animBg="1" advAuto="0"/>
      <p:bldP spid="1271" grpId="5" animBg="1" advAuto="0"/>
    </p:bldLst>
  </p:timing>
</p:sld>
</file>

<file path=ppt/slides/slide9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279" name="Group 23"/>
          <p:cNvGrpSpPr/>
          <p:nvPr/>
        </p:nvGrpSpPr>
        <p:grpSpPr>
          <a:xfrm>
            <a:off x="-4339" y="127784"/>
            <a:ext cx="12191888" cy="712722"/>
            <a:chOff x="0" y="0"/>
            <a:chExt cx="12191886" cy="712720"/>
          </a:xfrm>
        </p:grpSpPr>
        <p:sp>
          <p:nvSpPr>
            <p:cNvPr id="1273"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nvGrpSpPr>
            <p:cNvPr id="1276" name="object 3"/>
            <p:cNvGrpSpPr/>
            <p:nvPr/>
          </p:nvGrpSpPr>
          <p:grpSpPr>
            <a:xfrm>
              <a:off x="9139280" y="0"/>
              <a:ext cx="3052607" cy="712721"/>
              <a:chOff x="0" y="0"/>
              <a:chExt cx="3052606" cy="712720"/>
            </a:xfrm>
          </p:grpSpPr>
          <p:sp>
            <p:nvSpPr>
              <p:cNvPr id="1274" name="Rectangle"/>
              <p:cNvSpPr/>
              <p:nvPr/>
            </p:nvSpPr>
            <p:spPr>
              <a:xfrm>
                <a:off x="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275" name="f"/>
              <p:cNvSpPr txBox="1"/>
              <p:nvPr/>
            </p:nvSpPr>
            <p:spPr>
              <a:xfrm>
                <a:off x="0" y="0"/>
                <a:ext cx="3052607" cy="14783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defTabSz="293216">
                  <a:defRPr sz="1100">
                    <a:latin typeface="Arial"/>
                    <a:ea typeface="Arial"/>
                    <a:cs typeface="Arial"/>
                    <a:sym typeface="Arial"/>
                  </a:defRPr>
                </a:lvl1pPr>
              </a:lstStyle>
              <a:p>
                <a:r>
                  <a:t>f</a:t>
                </a:r>
              </a:p>
            </p:txBody>
          </p:sp>
        </p:grpSp>
        <p:sp>
          <p:nvSpPr>
            <p:cNvPr id="1277"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278"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280" name="object 5"/>
          <p:cNvSpPr txBox="1"/>
          <p:nvPr/>
        </p:nvSpPr>
        <p:spPr>
          <a:xfrm>
            <a:off x="2895073" y="226533"/>
            <a:ext cx="3324750" cy="5758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Trainer : Mr.Madhu sundar</a:t>
            </a:r>
          </a:p>
        </p:txBody>
      </p:sp>
      <p:sp>
        <p:nvSpPr>
          <p:cNvPr id="1281" name="object 7"/>
          <p:cNvSpPr txBox="1"/>
          <p:nvPr/>
        </p:nvSpPr>
        <p:spPr>
          <a:xfrm>
            <a:off x="9655492" y="202740"/>
            <a:ext cx="2009131"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t>Chapter: 9</a:t>
            </a:r>
          </a:p>
        </p:txBody>
      </p:sp>
      <p:sp>
        <p:nvSpPr>
          <p:cNvPr id="1282" name="object 18"/>
          <p:cNvSpPr txBox="1"/>
          <p:nvPr/>
        </p:nvSpPr>
        <p:spPr>
          <a:xfrm>
            <a:off x="881121" y="2508810"/>
            <a:ext cx="9928894" cy="6666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776615" marR="3257" indent="-764550" algn="ctr" defTabSz="293216">
              <a:defRPr sz="4600" spc="-3">
                <a:solidFill>
                  <a:srgbClr val="00318B"/>
                </a:solidFill>
                <a:latin typeface="Arial"/>
                <a:ea typeface="Arial"/>
                <a:cs typeface="Arial"/>
                <a:sym typeface="Arial"/>
              </a:defRPr>
            </a:lvl1pPr>
          </a:lstStyle>
          <a:p>
            <a:r>
              <a:t>Interface </a:t>
            </a:r>
          </a:p>
        </p:txBody>
      </p:sp>
      <p:sp>
        <p:nvSpPr>
          <p:cNvPr id="1283" name="object 5"/>
          <p:cNvSpPr txBox="1"/>
          <p:nvPr/>
        </p:nvSpPr>
        <p:spPr>
          <a:xfrm>
            <a:off x="6178785" y="235559"/>
            <a:ext cx="3324750"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Subject : CORE JAVA</a:t>
            </a:r>
          </a:p>
        </p:txBody>
      </p:sp>
      <p:grpSp>
        <p:nvGrpSpPr>
          <p:cNvPr id="1286" name="Group 8"/>
          <p:cNvGrpSpPr/>
          <p:nvPr/>
        </p:nvGrpSpPr>
        <p:grpSpPr>
          <a:xfrm>
            <a:off x="3733519" y="3729598"/>
            <a:ext cx="4454725" cy="3320614"/>
            <a:chOff x="0" y="0"/>
            <a:chExt cx="4454724" cy="3320612"/>
          </a:xfrm>
        </p:grpSpPr>
        <p:sp>
          <p:nvSpPr>
            <p:cNvPr id="1284" name="Rectangle 11"/>
            <p:cNvSpPr txBox="1"/>
            <p:nvPr/>
          </p:nvSpPr>
          <p:spPr>
            <a:xfrm>
              <a:off x="0" y="1943665"/>
              <a:ext cx="4454725" cy="137694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noAutofit/>
            </a:bodyPr>
            <a:lstStyle>
              <a:lvl1pPr algn="ctr" defTabSz="293216">
                <a:defRPr sz="38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pic>
          <p:nvPicPr>
            <p:cNvPr id="1285" name="Picture 7" descr="Picture 7"/>
            <p:cNvPicPr>
              <a:picLocks noChangeAspect="1"/>
            </p:cNvPicPr>
            <p:nvPr/>
          </p:nvPicPr>
          <p:blipFill>
            <a:blip r:embed="rId2">
              <a:extLst/>
            </a:blip>
            <a:stretch>
              <a:fillRect/>
            </a:stretch>
          </p:blipFill>
          <p:spPr>
            <a:xfrm>
              <a:off x="93731" y="0"/>
              <a:ext cx="4261933" cy="2196364"/>
            </a:xfrm>
            <a:prstGeom prst="rect">
              <a:avLst/>
            </a:prstGeom>
            <a:ln w="12700" cap="flat">
              <a:noFill/>
              <a:miter lim="400000"/>
            </a:ln>
            <a:effectLst/>
          </p:spPr>
        </p:pic>
      </p:grpSp>
    </p:spTree>
  </p:cSld>
  <p:clrMapOvr>
    <a:masterClrMapping/>
  </p:clrMapOvr>
  <p:transition spd="med"/>
</p:sld>
</file>

<file path=ppt/slides/slide9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290" name="Group 22"/>
          <p:cNvGrpSpPr/>
          <p:nvPr/>
        </p:nvGrpSpPr>
        <p:grpSpPr>
          <a:xfrm>
            <a:off x="3619" y="-1"/>
            <a:ext cx="3163580" cy="530762"/>
            <a:chOff x="0" y="0"/>
            <a:chExt cx="3163579" cy="530760"/>
          </a:xfrm>
        </p:grpSpPr>
        <p:sp>
          <p:nvSpPr>
            <p:cNvPr id="1288"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289"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291" name="object 9"/>
          <p:cNvSpPr txBox="1"/>
          <p:nvPr/>
        </p:nvSpPr>
        <p:spPr>
          <a:xfrm>
            <a:off x="750796" y="35184"/>
            <a:ext cx="2394797" cy="345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293216">
              <a:defRPr sz="2400">
                <a:solidFill>
                  <a:srgbClr val="FFFFFF"/>
                </a:solidFill>
                <a:latin typeface="Arial"/>
                <a:ea typeface="Arial"/>
                <a:cs typeface="Arial"/>
                <a:sym typeface="Arial"/>
              </a:defRPr>
            </a:pPr>
            <a:r>
              <a:t> </a:t>
            </a:r>
            <a:r>
              <a:rPr sz="2200" b="1"/>
              <a:t>Interface </a:t>
            </a:r>
          </a:p>
        </p:txBody>
      </p:sp>
      <p:grpSp>
        <p:nvGrpSpPr>
          <p:cNvPr id="1294" name="Group 31"/>
          <p:cNvGrpSpPr/>
          <p:nvPr/>
        </p:nvGrpSpPr>
        <p:grpSpPr>
          <a:xfrm>
            <a:off x="10355320" y="5908440"/>
            <a:ext cx="1810866" cy="603236"/>
            <a:chOff x="0" y="0"/>
            <a:chExt cx="1810864" cy="603234"/>
          </a:xfrm>
        </p:grpSpPr>
        <p:pic>
          <p:nvPicPr>
            <p:cNvPr id="1292" name="Picture 33" descr="Picture 33"/>
            <p:cNvPicPr>
              <a:picLocks noChangeAspect="1"/>
            </p:cNvPicPr>
            <p:nvPr/>
          </p:nvPicPr>
          <p:blipFill>
            <a:blip r:embed="rId2">
              <a:extLst/>
            </a:blip>
            <a:stretch>
              <a:fillRect/>
            </a:stretch>
          </p:blipFill>
          <p:spPr>
            <a:xfrm>
              <a:off x="261807" y="0"/>
              <a:ext cx="1287250" cy="603235"/>
            </a:xfrm>
            <a:prstGeom prst="rect">
              <a:avLst/>
            </a:prstGeom>
            <a:ln w="12700" cap="flat">
              <a:noFill/>
              <a:miter lim="400000"/>
            </a:ln>
            <a:effectLst/>
          </p:spPr>
        </p:pic>
        <p:sp>
          <p:nvSpPr>
            <p:cNvPr id="1293"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295" name="Rectangle 1"/>
          <p:cNvSpPr txBox="1"/>
          <p:nvPr/>
        </p:nvSpPr>
        <p:spPr>
          <a:xfrm>
            <a:off x="406985" y="754653"/>
            <a:ext cx="9403911"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Interface is a type where methods are by default abstract and variables are by default static and final.</a:t>
            </a:r>
          </a:p>
        </p:txBody>
      </p:sp>
      <p:sp>
        <p:nvSpPr>
          <p:cNvPr id="1296" name="Rectangle 11"/>
          <p:cNvSpPr txBox="1"/>
          <p:nvPr/>
        </p:nvSpPr>
        <p:spPr>
          <a:xfrm>
            <a:off x="392254" y="2104935"/>
            <a:ext cx="10019422" cy="3424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We can create reference variables of interface type.</a:t>
            </a:r>
          </a:p>
        </p:txBody>
      </p:sp>
      <p:sp>
        <p:nvSpPr>
          <p:cNvPr id="1297" name="Rectangle 12"/>
          <p:cNvSpPr txBox="1"/>
          <p:nvPr/>
        </p:nvSpPr>
        <p:spPr>
          <a:xfrm>
            <a:off x="392255" y="1239255"/>
            <a:ext cx="10198897"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R="3257" indent="12700" defTabSz="293216">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It is impossible to create object of an interface.</a:t>
            </a:r>
          </a:p>
        </p:txBody>
      </p:sp>
      <p:sp>
        <p:nvSpPr>
          <p:cNvPr id="1298" name="Rectangle 14"/>
          <p:cNvSpPr txBox="1"/>
          <p:nvPr/>
        </p:nvSpPr>
        <p:spPr>
          <a:xfrm>
            <a:off x="388911" y="2646566"/>
            <a:ext cx="10198897" cy="5481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The class can inherit the properties of an Interface only by using Implements keyword.</a:t>
            </a:r>
          </a:p>
        </p:txBody>
      </p:sp>
      <p:sp>
        <p:nvSpPr>
          <p:cNvPr id="1299" name="Rectangle 13"/>
          <p:cNvSpPr txBox="1"/>
          <p:nvPr/>
        </p:nvSpPr>
        <p:spPr>
          <a:xfrm>
            <a:off x="388910" y="3171805"/>
            <a:ext cx="10198897" cy="5481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The interface from where properties are inherited is  called as Super Interface</a:t>
            </a:r>
          </a:p>
        </p:txBody>
      </p:sp>
      <p:sp>
        <p:nvSpPr>
          <p:cNvPr id="1300" name="Rectangle 15"/>
          <p:cNvSpPr txBox="1"/>
          <p:nvPr/>
        </p:nvSpPr>
        <p:spPr>
          <a:xfrm>
            <a:off x="388909" y="3706772"/>
            <a:ext cx="10198897" cy="3424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The class which is implements the interface is called as Implementation Class</a:t>
            </a:r>
          </a:p>
        </p:txBody>
      </p:sp>
      <p:sp>
        <p:nvSpPr>
          <p:cNvPr id="1301" name="Rectangle 16"/>
          <p:cNvSpPr txBox="1"/>
          <p:nvPr/>
        </p:nvSpPr>
        <p:spPr>
          <a:xfrm>
            <a:off x="388909" y="4164306"/>
            <a:ext cx="10198897" cy="9266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If a class implements  an interface then the implementation class must override all the abstract methods present in super Interface else the class must be declared as abstract class.</a:t>
            </a:r>
          </a:p>
        </p:txBody>
      </p:sp>
      <p:sp>
        <p:nvSpPr>
          <p:cNvPr id="1302" name="Rectangle 17"/>
          <p:cNvSpPr txBox="1"/>
          <p:nvPr/>
        </p:nvSpPr>
        <p:spPr>
          <a:xfrm>
            <a:off x="327050" y="5144159"/>
            <a:ext cx="10198897" cy="3424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An interface cannot implements another interface.</a:t>
            </a:r>
          </a:p>
        </p:txBody>
      </p:sp>
      <p:sp>
        <p:nvSpPr>
          <p:cNvPr id="1303" name="Rectangle 18"/>
          <p:cNvSpPr txBox="1"/>
          <p:nvPr/>
        </p:nvSpPr>
        <p:spPr>
          <a:xfrm>
            <a:off x="302516" y="5639925"/>
            <a:ext cx="10198898" cy="3424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An interface should only extends another interface.</a:t>
            </a:r>
          </a:p>
        </p:txBody>
      </p:sp>
      <p:sp>
        <p:nvSpPr>
          <p:cNvPr id="1304" name="Rectangle 19"/>
          <p:cNvSpPr txBox="1"/>
          <p:nvPr/>
        </p:nvSpPr>
        <p:spPr>
          <a:xfrm>
            <a:off x="302516" y="6174245"/>
            <a:ext cx="10198897" cy="3424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An interface can NEVER inherit or extends from a class not even from Object class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291"/>
                                        </p:tgtEl>
                                        <p:attrNameLst>
                                          <p:attrName>style.visibility</p:attrName>
                                        </p:attrNameLst>
                                      </p:cBhvr>
                                      <p:to>
                                        <p:strVal val="visible"/>
                                      </p:to>
                                    </p:set>
                                    <p:animEffect transition="in" filter="fade">
                                      <p:cBhvr>
                                        <p:cTn id="7" dur="500"/>
                                        <p:tgtEl>
                                          <p:spTgt spid="129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295"/>
                                        </p:tgtEl>
                                        <p:attrNameLst>
                                          <p:attrName>style.visibility</p:attrName>
                                        </p:attrNameLst>
                                      </p:cBhvr>
                                      <p:to>
                                        <p:strVal val="visible"/>
                                      </p:to>
                                    </p:set>
                                    <p:animEffect transition="in" filter="fade">
                                      <p:cBhvr>
                                        <p:cTn id="12" dur="500"/>
                                        <p:tgtEl>
                                          <p:spTgt spid="129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297"/>
                                        </p:tgtEl>
                                        <p:attrNameLst>
                                          <p:attrName>style.visibility</p:attrName>
                                        </p:attrNameLst>
                                      </p:cBhvr>
                                      <p:to>
                                        <p:strVal val="visible"/>
                                      </p:to>
                                    </p:set>
                                    <p:animEffect transition="in" filter="fade">
                                      <p:cBhvr>
                                        <p:cTn id="17" dur="500"/>
                                        <p:tgtEl>
                                          <p:spTgt spid="129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296"/>
                                        </p:tgtEl>
                                        <p:attrNameLst>
                                          <p:attrName>style.visibility</p:attrName>
                                        </p:attrNameLst>
                                      </p:cBhvr>
                                      <p:to>
                                        <p:strVal val="visible"/>
                                      </p:to>
                                    </p:set>
                                    <p:animEffect transition="in" filter="fade">
                                      <p:cBhvr>
                                        <p:cTn id="22" dur="500"/>
                                        <p:tgtEl>
                                          <p:spTgt spid="129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298"/>
                                        </p:tgtEl>
                                        <p:attrNameLst>
                                          <p:attrName>style.visibility</p:attrName>
                                        </p:attrNameLst>
                                      </p:cBhvr>
                                      <p:to>
                                        <p:strVal val="visible"/>
                                      </p:to>
                                    </p:set>
                                    <p:animEffect transition="in" filter="fade">
                                      <p:cBhvr>
                                        <p:cTn id="27" dur="500"/>
                                        <p:tgtEl>
                                          <p:spTgt spid="129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299"/>
                                        </p:tgtEl>
                                        <p:attrNameLst>
                                          <p:attrName>style.visibility</p:attrName>
                                        </p:attrNameLst>
                                      </p:cBhvr>
                                      <p:to>
                                        <p:strVal val="visible"/>
                                      </p:to>
                                    </p:set>
                                    <p:animEffect transition="in" filter="fade">
                                      <p:cBhvr>
                                        <p:cTn id="32" dur="500"/>
                                        <p:tgtEl>
                                          <p:spTgt spid="129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300"/>
                                        </p:tgtEl>
                                        <p:attrNameLst>
                                          <p:attrName>style.visibility</p:attrName>
                                        </p:attrNameLst>
                                      </p:cBhvr>
                                      <p:to>
                                        <p:strVal val="visible"/>
                                      </p:to>
                                    </p:set>
                                    <p:animEffect transition="in" filter="fade">
                                      <p:cBhvr>
                                        <p:cTn id="37" dur="500"/>
                                        <p:tgtEl>
                                          <p:spTgt spid="130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301"/>
                                        </p:tgtEl>
                                        <p:attrNameLst>
                                          <p:attrName>style.visibility</p:attrName>
                                        </p:attrNameLst>
                                      </p:cBhvr>
                                      <p:to>
                                        <p:strVal val="visible"/>
                                      </p:to>
                                    </p:set>
                                    <p:animEffect transition="in" filter="fade">
                                      <p:cBhvr>
                                        <p:cTn id="42" dur="500"/>
                                        <p:tgtEl>
                                          <p:spTgt spid="130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1302"/>
                                        </p:tgtEl>
                                        <p:attrNameLst>
                                          <p:attrName>style.visibility</p:attrName>
                                        </p:attrNameLst>
                                      </p:cBhvr>
                                      <p:to>
                                        <p:strVal val="visible"/>
                                      </p:to>
                                    </p:set>
                                    <p:animEffect transition="in" filter="fade">
                                      <p:cBhvr>
                                        <p:cTn id="47" dur="500"/>
                                        <p:tgtEl>
                                          <p:spTgt spid="130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1303"/>
                                        </p:tgtEl>
                                        <p:attrNameLst>
                                          <p:attrName>style.visibility</p:attrName>
                                        </p:attrNameLst>
                                      </p:cBhvr>
                                      <p:to>
                                        <p:strVal val="visible"/>
                                      </p:to>
                                    </p:set>
                                    <p:animEffect transition="in" filter="fade">
                                      <p:cBhvr>
                                        <p:cTn id="52" dur="500"/>
                                        <p:tgtEl>
                                          <p:spTgt spid="130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1304"/>
                                        </p:tgtEl>
                                        <p:attrNameLst>
                                          <p:attrName>style.visibility</p:attrName>
                                        </p:attrNameLst>
                                      </p:cBhvr>
                                      <p:to>
                                        <p:strVal val="visible"/>
                                      </p:to>
                                    </p:set>
                                    <p:animEffect transition="in" filter="fade">
                                      <p:cBhvr>
                                        <p:cTn id="57" dur="500"/>
                                        <p:tgtEl>
                                          <p:spTgt spid="13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1" grpId="1" animBg="1" advAuto="0"/>
      <p:bldP spid="1295" grpId="2" animBg="1" advAuto="0"/>
      <p:bldP spid="1296" grpId="4" animBg="1" advAuto="0"/>
      <p:bldP spid="1297" grpId="3" animBg="1" advAuto="0"/>
      <p:bldP spid="1298" grpId="5" animBg="1" advAuto="0"/>
      <p:bldP spid="1299" grpId="6" animBg="1" advAuto="0"/>
      <p:bldP spid="1300" grpId="7" animBg="1" advAuto="0"/>
      <p:bldP spid="1301" grpId="8" animBg="1" advAuto="0"/>
      <p:bldP spid="1302" grpId="9" animBg="1" advAuto="0"/>
      <p:bldP spid="1303" grpId="10" animBg="1" advAuto="0"/>
      <p:bldP spid="1304" grpId="11" animBg="1" advAuto="0"/>
    </p:bldLst>
  </p:timing>
</p:sld>
</file>

<file path=ppt/slides/slide9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308" name="Group 22"/>
          <p:cNvGrpSpPr/>
          <p:nvPr/>
        </p:nvGrpSpPr>
        <p:grpSpPr>
          <a:xfrm>
            <a:off x="3619" y="-1"/>
            <a:ext cx="3163580" cy="530762"/>
            <a:chOff x="0" y="0"/>
            <a:chExt cx="3163579" cy="530760"/>
          </a:xfrm>
        </p:grpSpPr>
        <p:sp>
          <p:nvSpPr>
            <p:cNvPr id="1306"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307"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309" name="object 9"/>
          <p:cNvSpPr txBox="1"/>
          <p:nvPr/>
        </p:nvSpPr>
        <p:spPr>
          <a:xfrm>
            <a:off x="750796" y="35184"/>
            <a:ext cx="2394797" cy="345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293216">
              <a:defRPr sz="2400">
                <a:solidFill>
                  <a:srgbClr val="FFFFFF"/>
                </a:solidFill>
                <a:latin typeface="Arial"/>
                <a:ea typeface="Arial"/>
                <a:cs typeface="Arial"/>
                <a:sym typeface="Arial"/>
              </a:defRPr>
            </a:pPr>
            <a:r>
              <a:t> </a:t>
            </a:r>
            <a:r>
              <a:rPr sz="2200" b="1"/>
              <a:t>Interface </a:t>
            </a:r>
          </a:p>
        </p:txBody>
      </p:sp>
      <p:grpSp>
        <p:nvGrpSpPr>
          <p:cNvPr id="1312" name="Group 31"/>
          <p:cNvGrpSpPr/>
          <p:nvPr/>
        </p:nvGrpSpPr>
        <p:grpSpPr>
          <a:xfrm>
            <a:off x="10355320" y="5908440"/>
            <a:ext cx="1810866" cy="603236"/>
            <a:chOff x="0" y="0"/>
            <a:chExt cx="1810864" cy="603234"/>
          </a:xfrm>
        </p:grpSpPr>
        <p:pic>
          <p:nvPicPr>
            <p:cNvPr id="1310" name="Picture 33" descr="Picture 33"/>
            <p:cNvPicPr>
              <a:picLocks noChangeAspect="1"/>
            </p:cNvPicPr>
            <p:nvPr/>
          </p:nvPicPr>
          <p:blipFill>
            <a:blip r:embed="rId2">
              <a:extLst/>
            </a:blip>
            <a:stretch>
              <a:fillRect/>
            </a:stretch>
          </p:blipFill>
          <p:spPr>
            <a:xfrm>
              <a:off x="261807" y="0"/>
              <a:ext cx="1287250" cy="603235"/>
            </a:xfrm>
            <a:prstGeom prst="rect">
              <a:avLst/>
            </a:prstGeom>
            <a:ln w="12700" cap="flat">
              <a:noFill/>
              <a:miter lim="400000"/>
            </a:ln>
            <a:effectLst/>
          </p:spPr>
        </p:pic>
        <p:sp>
          <p:nvSpPr>
            <p:cNvPr id="1311"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313" name="Rectangle 1"/>
          <p:cNvSpPr txBox="1"/>
          <p:nvPr/>
        </p:nvSpPr>
        <p:spPr>
          <a:xfrm>
            <a:off x="406985" y="754653"/>
            <a:ext cx="9403911" cy="3424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A class can implements any number of interfaces.</a:t>
            </a:r>
          </a:p>
        </p:txBody>
      </p:sp>
      <p:sp>
        <p:nvSpPr>
          <p:cNvPr id="1314" name="Rectangle 11"/>
          <p:cNvSpPr txBox="1"/>
          <p:nvPr/>
        </p:nvSpPr>
        <p:spPr>
          <a:xfrm>
            <a:off x="392253" y="1689818"/>
            <a:ext cx="10019421"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A class can extends ONLY one Superclass but it can implements any number of interfaces at the same time.</a:t>
            </a:r>
          </a:p>
        </p:txBody>
      </p:sp>
      <p:sp>
        <p:nvSpPr>
          <p:cNvPr id="1315" name="Rectangle 12"/>
          <p:cNvSpPr txBox="1"/>
          <p:nvPr/>
        </p:nvSpPr>
        <p:spPr>
          <a:xfrm>
            <a:off x="388909" y="900197"/>
            <a:ext cx="10198897" cy="6345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R="3257" indent="12700" defTabSz="293216">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A class can extends and implements at the same time.</a:t>
            </a:r>
          </a:p>
        </p:txBody>
      </p:sp>
      <p:sp>
        <p:nvSpPr>
          <p:cNvPr id="1316" name="Rectangle 14"/>
          <p:cNvSpPr txBox="1"/>
          <p:nvPr/>
        </p:nvSpPr>
        <p:spPr>
          <a:xfrm>
            <a:off x="388909" y="2454473"/>
            <a:ext cx="10198897" cy="40427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55600" marR="3257" indent="-342900" defTabSz="293216">
              <a:buSzPct val="100000"/>
              <a:buFont typeface="Arial"/>
              <a:buChar char="•"/>
              <a:defRPr sz="2400" b="1" spc="-3">
                <a:solidFill>
                  <a:srgbClr val="231F20"/>
                </a:solidFill>
                <a:latin typeface="Arial"/>
                <a:ea typeface="Arial"/>
                <a:cs typeface="Arial"/>
                <a:sym typeface="Arial"/>
              </a:defRPr>
            </a:lvl1pPr>
          </a:lstStyle>
          <a:p>
            <a:r>
              <a:t>Application</a:t>
            </a:r>
          </a:p>
        </p:txBody>
      </p:sp>
      <p:sp>
        <p:nvSpPr>
          <p:cNvPr id="1317" name="Rectangle 13"/>
          <p:cNvSpPr txBox="1"/>
          <p:nvPr/>
        </p:nvSpPr>
        <p:spPr>
          <a:xfrm>
            <a:off x="370083" y="3036181"/>
            <a:ext cx="10198897" cy="3424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If we have to develop a class using Two Super Types then we should use interfaces.</a:t>
            </a:r>
          </a:p>
        </p:txBody>
      </p:sp>
      <p:sp>
        <p:nvSpPr>
          <p:cNvPr id="1318" name="Rectangle 15"/>
          <p:cNvSpPr txBox="1"/>
          <p:nvPr/>
        </p:nvSpPr>
        <p:spPr>
          <a:xfrm>
            <a:off x="370082" y="3578610"/>
            <a:ext cx="10198897"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69887" marR="3257" indent="-357187" defTabSz="293216">
              <a:buSzPct val="100000"/>
              <a:buFont typeface="Arial"/>
              <a:buChar char="•"/>
              <a:defRPr sz="2000" b="1" spc="-3">
                <a:solidFill>
                  <a:srgbClr val="231F20"/>
                </a:solidFill>
                <a:latin typeface="Arial"/>
                <a:ea typeface="Arial"/>
                <a:cs typeface="Arial"/>
                <a:sym typeface="Arial"/>
              </a:defRPr>
            </a:pPr>
            <a:r>
              <a:t>Note</a:t>
            </a:r>
            <a:r>
              <a:rPr b="0"/>
              <a:t>: Abstract class cannot be used here because, a class cannot extends from Two Different super classes at the same time.</a:t>
            </a:r>
          </a:p>
        </p:txBody>
      </p:sp>
      <p:sp>
        <p:nvSpPr>
          <p:cNvPr id="1319" name="Rectangle 16"/>
          <p:cNvSpPr txBox="1"/>
          <p:nvPr/>
        </p:nvSpPr>
        <p:spPr>
          <a:xfrm>
            <a:off x="368352" y="4350730"/>
            <a:ext cx="10198897" cy="3424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From JDK 8 interfaces now on supports concrete methods.</a:t>
            </a:r>
          </a:p>
        </p:txBody>
      </p:sp>
      <p:sp>
        <p:nvSpPr>
          <p:cNvPr id="1320" name="Rectangle 17"/>
          <p:cNvSpPr txBox="1"/>
          <p:nvPr/>
        </p:nvSpPr>
        <p:spPr>
          <a:xfrm>
            <a:off x="368352" y="4859888"/>
            <a:ext cx="10198897" cy="9266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r>
              <a:t>concrete methods of interface should be declared only by using 2 keywords</a:t>
            </a:r>
          </a:p>
          <a:p>
            <a:pPr marR="3257" indent="12700" defTabSz="293216">
              <a:defRPr sz="2000" spc="-3">
                <a:solidFill>
                  <a:srgbClr val="231F20"/>
                </a:solidFill>
                <a:latin typeface="Arial"/>
                <a:ea typeface="Arial"/>
                <a:cs typeface="Arial"/>
                <a:sym typeface="Arial"/>
              </a:defRPr>
            </a:pPr>
            <a:r>
              <a:t>       1. static    - for static methods </a:t>
            </a:r>
          </a:p>
          <a:p>
            <a:pPr marR="3257" indent="12700" defTabSz="293216">
              <a:defRPr sz="2000" spc="-3">
                <a:solidFill>
                  <a:srgbClr val="231F20"/>
                </a:solidFill>
                <a:latin typeface="Arial"/>
                <a:ea typeface="Arial"/>
                <a:cs typeface="Arial"/>
                <a:sym typeface="Arial"/>
              </a:defRPr>
            </a:pPr>
            <a:r>
              <a:t>       2. default  - for non-static methods</a:t>
            </a:r>
          </a:p>
        </p:txBody>
      </p:sp>
      <p:sp>
        <p:nvSpPr>
          <p:cNvPr id="1321" name="Rectangle 18"/>
          <p:cNvSpPr txBox="1"/>
          <p:nvPr/>
        </p:nvSpPr>
        <p:spPr>
          <a:xfrm>
            <a:off x="302515" y="5956051"/>
            <a:ext cx="10198897" cy="6345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 if you want a concrete method within the interface which should NOT be overridden in implementation class then method shall be declared as static method.</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309"/>
                                        </p:tgtEl>
                                        <p:attrNameLst>
                                          <p:attrName>style.visibility</p:attrName>
                                        </p:attrNameLst>
                                      </p:cBhvr>
                                      <p:to>
                                        <p:strVal val="visible"/>
                                      </p:to>
                                    </p:set>
                                    <p:animEffect transition="in" filter="fade">
                                      <p:cBhvr>
                                        <p:cTn id="7" dur="500"/>
                                        <p:tgtEl>
                                          <p:spTgt spid="130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313"/>
                                        </p:tgtEl>
                                        <p:attrNameLst>
                                          <p:attrName>style.visibility</p:attrName>
                                        </p:attrNameLst>
                                      </p:cBhvr>
                                      <p:to>
                                        <p:strVal val="visible"/>
                                      </p:to>
                                    </p:set>
                                    <p:animEffect transition="in" filter="fade">
                                      <p:cBhvr>
                                        <p:cTn id="12" dur="500"/>
                                        <p:tgtEl>
                                          <p:spTgt spid="13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315"/>
                                        </p:tgtEl>
                                        <p:attrNameLst>
                                          <p:attrName>style.visibility</p:attrName>
                                        </p:attrNameLst>
                                      </p:cBhvr>
                                      <p:to>
                                        <p:strVal val="visible"/>
                                      </p:to>
                                    </p:set>
                                    <p:animEffect transition="in" filter="fade">
                                      <p:cBhvr>
                                        <p:cTn id="17" dur="500"/>
                                        <p:tgtEl>
                                          <p:spTgt spid="13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314"/>
                                        </p:tgtEl>
                                        <p:attrNameLst>
                                          <p:attrName>style.visibility</p:attrName>
                                        </p:attrNameLst>
                                      </p:cBhvr>
                                      <p:to>
                                        <p:strVal val="visible"/>
                                      </p:to>
                                    </p:set>
                                    <p:animEffect transition="in" filter="fade">
                                      <p:cBhvr>
                                        <p:cTn id="22" dur="500"/>
                                        <p:tgtEl>
                                          <p:spTgt spid="13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316"/>
                                        </p:tgtEl>
                                        <p:attrNameLst>
                                          <p:attrName>style.visibility</p:attrName>
                                        </p:attrNameLst>
                                      </p:cBhvr>
                                      <p:to>
                                        <p:strVal val="visible"/>
                                      </p:to>
                                    </p:set>
                                    <p:animEffect transition="in" filter="fade">
                                      <p:cBhvr>
                                        <p:cTn id="27" dur="500"/>
                                        <p:tgtEl>
                                          <p:spTgt spid="131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317"/>
                                        </p:tgtEl>
                                        <p:attrNameLst>
                                          <p:attrName>style.visibility</p:attrName>
                                        </p:attrNameLst>
                                      </p:cBhvr>
                                      <p:to>
                                        <p:strVal val="visible"/>
                                      </p:to>
                                    </p:set>
                                    <p:animEffect transition="in" filter="fade">
                                      <p:cBhvr>
                                        <p:cTn id="32" dur="500"/>
                                        <p:tgtEl>
                                          <p:spTgt spid="131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318"/>
                                        </p:tgtEl>
                                        <p:attrNameLst>
                                          <p:attrName>style.visibility</p:attrName>
                                        </p:attrNameLst>
                                      </p:cBhvr>
                                      <p:to>
                                        <p:strVal val="visible"/>
                                      </p:to>
                                    </p:set>
                                    <p:animEffect transition="in" filter="fade">
                                      <p:cBhvr>
                                        <p:cTn id="37" dur="500"/>
                                        <p:tgtEl>
                                          <p:spTgt spid="131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319"/>
                                        </p:tgtEl>
                                        <p:attrNameLst>
                                          <p:attrName>style.visibility</p:attrName>
                                        </p:attrNameLst>
                                      </p:cBhvr>
                                      <p:to>
                                        <p:strVal val="visible"/>
                                      </p:to>
                                    </p:set>
                                    <p:animEffect transition="in" filter="fade">
                                      <p:cBhvr>
                                        <p:cTn id="42" dur="500"/>
                                        <p:tgtEl>
                                          <p:spTgt spid="131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1320"/>
                                        </p:tgtEl>
                                        <p:attrNameLst>
                                          <p:attrName>style.visibility</p:attrName>
                                        </p:attrNameLst>
                                      </p:cBhvr>
                                      <p:to>
                                        <p:strVal val="visible"/>
                                      </p:to>
                                    </p:set>
                                    <p:animEffect transition="in" filter="fade">
                                      <p:cBhvr>
                                        <p:cTn id="47" dur="500"/>
                                        <p:tgtEl>
                                          <p:spTgt spid="132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1321"/>
                                        </p:tgtEl>
                                        <p:attrNameLst>
                                          <p:attrName>style.visibility</p:attrName>
                                        </p:attrNameLst>
                                      </p:cBhvr>
                                      <p:to>
                                        <p:strVal val="visible"/>
                                      </p:to>
                                    </p:set>
                                    <p:animEffect transition="in" filter="fade">
                                      <p:cBhvr>
                                        <p:cTn id="52" dur="500"/>
                                        <p:tgtEl>
                                          <p:spTgt spid="13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9" grpId="1" animBg="1" advAuto="0"/>
      <p:bldP spid="1313" grpId="2" animBg="1" advAuto="0"/>
      <p:bldP spid="1314" grpId="4" animBg="1" advAuto="0"/>
      <p:bldP spid="1315" grpId="3" animBg="1" advAuto="0"/>
      <p:bldP spid="1316" grpId="5" animBg="1" advAuto="0"/>
      <p:bldP spid="1317" grpId="6" animBg="1" advAuto="0"/>
      <p:bldP spid="1318" grpId="7" animBg="1" advAuto="0"/>
      <p:bldP spid="1319" grpId="8" animBg="1" advAuto="0"/>
      <p:bldP spid="1320" grpId="9" animBg="1" advAuto="0"/>
      <p:bldP spid="1321" grpId="10" animBg="1" advAuto="0"/>
    </p:bldLst>
  </p:timing>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123</TotalTime>
  <Words>8717</Words>
  <Application>Microsoft Office PowerPoint</Application>
  <PresentationFormat>Widescreen</PresentationFormat>
  <Paragraphs>1533</Paragraphs>
  <Slides>146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146</vt:i4>
      </vt:variant>
    </vt:vector>
  </HeadingPairs>
  <TitlesOfParts>
    <vt:vector size="152" baseType="lpstr">
      <vt:lpstr>Arial</vt:lpstr>
      <vt:lpstr>Bahnschrift SemiBold</vt:lpstr>
      <vt:lpstr>Calibri</vt:lpstr>
      <vt:lpstr>Calibri Light</vt:lpstr>
      <vt:lpstr>Helvetica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Section 2  Object Oriented Programming Syllabus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Customized Exception;    creating our own exception as per the application requirement is known as customized exception.  Steps to create customized exception; 1. create a class which extends Exception 2. create a object of subclass by using thow keyword.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HP</cp:lastModifiedBy>
  <cp:revision>4</cp:revision>
  <dcterms:modified xsi:type="dcterms:W3CDTF">2023-11-16T16:16:59Z</dcterms:modified>
</cp:coreProperties>
</file>