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55"/>
  </p:notesMasterIdLst>
  <p:sldIdLst>
    <p:sldId id="296" r:id="rId2"/>
    <p:sldId id="256" r:id="rId3"/>
    <p:sldId id="275" r:id="rId4"/>
    <p:sldId id="271" r:id="rId5"/>
    <p:sldId id="276" r:id="rId6"/>
    <p:sldId id="257" r:id="rId7"/>
    <p:sldId id="259" r:id="rId8"/>
    <p:sldId id="260" r:id="rId9"/>
    <p:sldId id="277" r:id="rId10"/>
    <p:sldId id="261" r:id="rId11"/>
    <p:sldId id="278" r:id="rId12"/>
    <p:sldId id="262" r:id="rId13"/>
    <p:sldId id="263" r:id="rId14"/>
    <p:sldId id="264" r:id="rId15"/>
    <p:sldId id="295" r:id="rId16"/>
    <p:sldId id="265" r:id="rId17"/>
    <p:sldId id="279" r:id="rId18"/>
    <p:sldId id="266" r:id="rId19"/>
    <p:sldId id="268" r:id="rId20"/>
    <p:sldId id="267" r:id="rId21"/>
    <p:sldId id="280" r:id="rId22"/>
    <p:sldId id="281" r:id="rId23"/>
    <p:sldId id="282" r:id="rId24"/>
    <p:sldId id="283" r:id="rId25"/>
    <p:sldId id="284" r:id="rId26"/>
    <p:sldId id="285" r:id="rId27"/>
    <p:sldId id="286" r:id="rId28"/>
    <p:sldId id="287" r:id="rId29"/>
    <p:sldId id="288" r:id="rId30"/>
    <p:sldId id="290" r:id="rId31"/>
    <p:sldId id="289" r:id="rId32"/>
    <p:sldId id="291" r:id="rId33"/>
    <p:sldId id="292" r:id="rId34"/>
    <p:sldId id="293" r:id="rId35"/>
    <p:sldId id="294" r:id="rId36"/>
    <p:sldId id="272" r:id="rId37"/>
    <p:sldId id="273" r:id="rId38"/>
    <p:sldId id="274" r:id="rId39"/>
    <p:sldId id="269" r:id="rId40"/>
    <p:sldId id="270" r:id="rId41"/>
    <p:sldId id="297" r:id="rId42"/>
    <p:sldId id="298" r:id="rId43"/>
    <p:sldId id="299" r:id="rId44"/>
    <p:sldId id="300" r:id="rId45"/>
    <p:sldId id="301" r:id="rId46"/>
    <p:sldId id="302" r:id="rId47"/>
    <p:sldId id="303" r:id="rId48"/>
    <p:sldId id="304" r:id="rId49"/>
    <p:sldId id="306" r:id="rId50"/>
    <p:sldId id="307" r:id="rId51"/>
    <p:sldId id="305" r:id="rId52"/>
    <p:sldId id="308" r:id="rId53"/>
    <p:sldId id="30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2294" autoAdjust="0"/>
  </p:normalViewPr>
  <p:slideViewPr>
    <p:cSldViewPr>
      <p:cViewPr varScale="1">
        <p:scale>
          <a:sx n="80" d="100"/>
          <a:sy n="80" d="100"/>
        </p:scale>
        <p:origin x="156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7BDED6-5B70-4684-AE9B-6FF53AA26B15}" type="datetimeFigureOut">
              <a:rPr lang="en-US" smtClean="0"/>
              <a:pPr/>
              <a:t>6/1/2022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8D2D69-8D7C-4216-9181-D3AFB3749A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8D2D69-8D7C-4216-9181-D3AFB3749A1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8D2D69-8D7C-4216-9181-D3AFB3749A1C}"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8D2D69-8D7C-4216-9181-D3AFB3749A1C}"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8D2D69-8D7C-4216-9181-D3AFB3749A1C}"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39D994C-5298-47C0-8AF1-EAEA249933FA}" type="datetime1">
              <a:rPr lang="en-US" smtClean="0"/>
              <a:pPr/>
              <a:t>6/1/2022</a:t>
            </a:fld>
            <a:endParaRPr lang="en-US"/>
          </a:p>
        </p:txBody>
      </p:sp>
      <p:sp>
        <p:nvSpPr>
          <p:cNvPr id="17" name="Footer Placeholder 16"/>
          <p:cNvSpPr>
            <a:spLocks noGrp="1"/>
          </p:cNvSpPr>
          <p:nvPr>
            <p:ph type="ftr" sz="quarter" idx="11"/>
          </p:nvPr>
        </p:nvSpPr>
        <p:spPr/>
        <p:txBody>
          <a:bodyPr/>
          <a:lstStyle/>
          <a:p>
            <a:r>
              <a:rPr lang="en-US" smtClean="0"/>
              <a:t>Dept of civil eng.VIT</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F388DB-68C8-43F1-9727-ED21C3ECF8D0}" type="datetime1">
              <a:rPr lang="en-US" smtClean="0"/>
              <a:pPr/>
              <a:t>6/1/2022</a:t>
            </a:fld>
            <a:endParaRPr lang="en-US"/>
          </a:p>
        </p:txBody>
      </p:sp>
      <p:sp>
        <p:nvSpPr>
          <p:cNvPr id="5" name="Footer Placeholder 4"/>
          <p:cNvSpPr>
            <a:spLocks noGrp="1"/>
          </p:cNvSpPr>
          <p:nvPr>
            <p:ph type="ftr" sz="quarter" idx="11"/>
          </p:nvPr>
        </p:nvSpPr>
        <p:spPr/>
        <p:txBody>
          <a:bodyPr/>
          <a:lstStyle/>
          <a:p>
            <a:r>
              <a:rPr lang="en-US" smtClean="0"/>
              <a:t>Dept of civil eng.VIT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529192-571E-41D5-ADEE-C428A993EA21}" type="datetime1">
              <a:rPr lang="en-US" smtClean="0"/>
              <a:pPr/>
              <a:t>6/1/2022</a:t>
            </a:fld>
            <a:endParaRPr lang="en-US"/>
          </a:p>
        </p:txBody>
      </p:sp>
      <p:sp>
        <p:nvSpPr>
          <p:cNvPr id="5" name="Footer Placeholder 4"/>
          <p:cNvSpPr>
            <a:spLocks noGrp="1"/>
          </p:cNvSpPr>
          <p:nvPr>
            <p:ph type="ftr" sz="quarter" idx="11"/>
          </p:nvPr>
        </p:nvSpPr>
        <p:spPr/>
        <p:txBody>
          <a:bodyPr/>
          <a:lstStyle/>
          <a:p>
            <a:r>
              <a:rPr lang="en-US" smtClean="0"/>
              <a:t>Dept of civil eng.VIT</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818A406-30F7-425D-9210-EDC32E44D7FD}" type="datetime1">
              <a:rPr lang="en-US" smtClean="0"/>
              <a:pPr/>
              <a:t>6/1/2022</a:t>
            </a:fld>
            <a:endParaRPr lang="en-US"/>
          </a:p>
        </p:txBody>
      </p:sp>
      <p:sp>
        <p:nvSpPr>
          <p:cNvPr id="5" name="Footer Placeholder 4"/>
          <p:cNvSpPr>
            <a:spLocks noGrp="1"/>
          </p:cNvSpPr>
          <p:nvPr>
            <p:ph type="ftr" sz="quarter" idx="11"/>
          </p:nvPr>
        </p:nvSpPr>
        <p:spPr/>
        <p:txBody>
          <a:bodyPr/>
          <a:lstStyle/>
          <a:p>
            <a:r>
              <a:rPr lang="en-US" smtClean="0"/>
              <a:t>Dept of civil eng.VIT</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Dept of civil eng.VIT</a:t>
            </a:r>
            <a:endParaRPr lang="en-US"/>
          </a:p>
        </p:txBody>
      </p:sp>
      <p:sp>
        <p:nvSpPr>
          <p:cNvPr id="4" name="Date Placeholder 3"/>
          <p:cNvSpPr>
            <a:spLocks noGrp="1"/>
          </p:cNvSpPr>
          <p:nvPr>
            <p:ph type="dt" sz="half" idx="10"/>
          </p:nvPr>
        </p:nvSpPr>
        <p:spPr/>
        <p:txBody>
          <a:bodyPr/>
          <a:lstStyle/>
          <a:p>
            <a:fld id="{9ACCEE43-8ECD-4823-BDB9-353AE973E051}" type="datetime1">
              <a:rPr lang="en-US" smtClean="0"/>
              <a:pPr/>
              <a:t>6/1/2022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8EBEF04-D4CF-4B04-A07F-C4EE05E82D9D}" type="datetime1">
              <a:rPr lang="en-US" smtClean="0"/>
              <a:pPr/>
              <a:t>6/1/2022</a:t>
            </a:fld>
            <a:endParaRPr lang="en-US"/>
          </a:p>
        </p:txBody>
      </p:sp>
      <p:sp>
        <p:nvSpPr>
          <p:cNvPr id="6" name="Footer Placeholder 5"/>
          <p:cNvSpPr>
            <a:spLocks noGrp="1"/>
          </p:cNvSpPr>
          <p:nvPr>
            <p:ph type="ftr" sz="quarter" idx="11"/>
          </p:nvPr>
        </p:nvSpPr>
        <p:spPr/>
        <p:txBody>
          <a:bodyPr/>
          <a:lstStyle/>
          <a:p>
            <a:r>
              <a:rPr lang="en-US" smtClean="0"/>
              <a:t>Dept of civil eng.VIT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75B0129-DAD7-410F-9AE2-B9B45EA3ADEA}" type="datetime1">
              <a:rPr lang="en-US" smtClean="0"/>
              <a:pPr/>
              <a:t>6/1/2022</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Dept of civil eng.VIT</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4C569E-05C1-4417-BDD2-CED081F0A616}" type="datetime1">
              <a:rPr lang="en-US" smtClean="0"/>
              <a:pPr/>
              <a:t>6/1/2022</a:t>
            </a:fld>
            <a:endParaRPr lang="en-US"/>
          </a:p>
        </p:txBody>
      </p:sp>
      <p:sp>
        <p:nvSpPr>
          <p:cNvPr id="4" name="Footer Placeholder 3"/>
          <p:cNvSpPr>
            <a:spLocks noGrp="1"/>
          </p:cNvSpPr>
          <p:nvPr>
            <p:ph type="ftr" sz="quarter" idx="11"/>
          </p:nvPr>
        </p:nvSpPr>
        <p:spPr/>
        <p:txBody>
          <a:bodyPr/>
          <a:lstStyle/>
          <a:p>
            <a:r>
              <a:rPr lang="en-US" smtClean="0"/>
              <a:t>Dept of civil eng.VIT</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23A6EE1-4E91-422A-BD9D-0150A883675E}" type="datetime1">
              <a:rPr lang="en-US" smtClean="0"/>
              <a:pPr/>
              <a:t>6/1/2022</a:t>
            </a:fld>
            <a:endParaRPr lang="en-US"/>
          </a:p>
        </p:txBody>
      </p:sp>
      <p:sp>
        <p:nvSpPr>
          <p:cNvPr id="3" name="Footer Placeholder 2"/>
          <p:cNvSpPr>
            <a:spLocks noGrp="1"/>
          </p:cNvSpPr>
          <p:nvPr>
            <p:ph type="ftr" sz="quarter" idx="11"/>
          </p:nvPr>
        </p:nvSpPr>
        <p:spPr/>
        <p:txBody>
          <a:bodyPr/>
          <a:lstStyle/>
          <a:p>
            <a:r>
              <a:rPr lang="en-US" smtClean="0"/>
              <a:t>Dept of civil eng.VIT</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5740F5E-9BAB-4840-B3D3-83C075C4F373}" type="datetime1">
              <a:rPr lang="en-US" smtClean="0"/>
              <a:pPr/>
              <a:t>6/1/2022</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Dept of civil eng.VIT</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639633B-386A-4A6B-AAB1-B041710FCA72}" type="datetime1">
              <a:rPr lang="en-US" smtClean="0"/>
              <a:pPr/>
              <a:t>6/1/2022</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Dept of civil eng.VIT</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C10F7AA-A619-42C4-8D87-545A421F3B52}" type="datetime1">
              <a:rPr lang="en-US" smtClean="0"/>
              <a:pPr/>
              <a:t>6/1/2022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Dept of civil eng.VIT</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3505200" y="1828800"/>
            <a:ext cx="2057400" cy="2362200"/>
          </a:xfrm>
          <a:prstGeom prst="rect">
            <a:avLst/>
          </a:prstGeom>
        </p:spPr>
      </p:pic>
      <p:sp>
        <p:nvSpPr>
          <p:cNvPr id="56321" name="Rectangle 1"/>
          <p:cNvSpPr>
            <a:spLocks noChangeArrowheads="1"/>
          </p:cNvSpPr>
          <p:nvPr/>
        </p:nvSpPr>
        <p:spPr bwMode="auto">
          <a:xfrm>
            <a:off x="0" y="734639"/>
            <a:ext cx="91440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VISVESVARAYA  TECHNOLOGICAL  UNIVERSITY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BELAGAVI , KARNATAKA-590 018</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Footer Placeholder 8"/>
          <p:cNvSpPr>
            <a:spLocks noGrp="1"/>
          </p:cNvSpPr>
          <p:nvPr>
            <p:ph type="ftr" sz="quarter" idx="11"/>
          </p:nvPr>
        </p:nvSpPr>
        <p:spPr/>
        <p:txBody>
          <a:bodyPr/>
          <a:lstStyle/>
          <a:p>
            <a:r>
              <a:rPr lang="en-US" dirty="0" smtClean="0"/>
              <a:t>Dept of civil eng.VIT</a:t>
            </a:r>
            <a:endParaRPr lang="en-US" dirty="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8229600" cy="762000"/>
          </a:xfrm>
        </p:spPr>
        <p:txBody>
          <a:bodyPr>
            <a:normAutofit/>
          </a:bodyPr>
          <a:lstStyle/>
          <a:p>
            <a:r>
              <a:rPr lang="en-US" sz="3600" b="1" dirty="0" smtClean="0">
                <a:solidFill>
                  <a:schemeClr val="tx1"/>
                </a:solidFill>
                <a:latin typeface="Times New Roman" pitchFamily="18" charset="0"/>
                <a:cs typeface="Times New Roman" pitchFamily="18" charset="0"/>
              </a:rPr>
              <a:t>LITERATURE</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
        <p:nvSpPr>
          <p:cNvPr id="2" name="Content Placeholder 1"/>
          <p:cNvSpPr>
            <a:spLocks noGrp="1"/>
          </p:cNvSpPr>
          <p:nvPr>
            <p:ph sz="quarter" idx="1"/>
          </p:nvPr>
        </p:nvSpPr>
        <p:spPr>
          <a:xfrm>
            <a:off x="304800" y="1752600"/>
            <a:ext cx="8610600" cy="4648200"/>
          </a:xfrm>
          <a:solidFill>
            <a:schemeClr val="bg1"/>
          </a:solidFill>
        </p:spPr>
        <p:txBody>
          <a:bodyPr/>
          <a:lstStyle/>
          <a:p>
            <a:pPr>
              <a:buFont typeface="Wingdings" pitchFamily="2" charset="2"/>
              <a:buChar char="q"/>
            </a:pPr>
            <a:r>
              <a:rPr lang="en-US" sz="16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MEENU LATHA GOYAL </a:t>
            </a: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  paper titled </a:t>
            </a:r>
            <a:r>
              <a:rPr lang="en-US" sz="2400" b="1" dirty="0" smtClean="0">
                <a:latin typeface="Times New Roman" pitchFamily="18" charset="0"/>
                <a:cs typeface="Times New Roman" pitchFamily="18" charset="0"/>
              </a:rPr>
              <a:t>‘Deconstruction and material reuse”.</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[Urban-ACE-2019],</a:t>
            </a:r>
            <a:r>
              <a:rPr lang="en-US" sz="2400" dirty="0" smtClean="0">
                <a:latin typeface="Times New Roman" pitchFamily="18" charset="0"/>
                <a:cs typeface="Times New Roman" pitchFamily="18" charset="0"/>
              </a:rPr>
              <a:t>“A process of carefully </a:t>
            </a:r>
            <a:r>
              <a:rPr lang="en-US" sz="2400" dirty="0" err="1" smtClean="0">
                <a:latin typeface="Times New Roman" pitchFamily="18" charset="0"/>
                <a:cs typeface="Times New Roman" pitchFamily="18" charset="0"/>
              </a:rPr>
              <a:t>dis</a:t>
            </a:r>
            <a:r>
              <a:rPr lang="en-US" sz="2400" dirty="0" smtClean="0">
                <a:latin typeface="Times New Roman" pitchFamily="18" charset="0"/>
                <a:cs typeface="Times New Roman" pitchFamily="18" charset="0"/>
              </a:rPr>
              <a:t>-assembling a structure so that the material used during the initial construction can be given a second life”.</a:t>
            </a:r>
          </a:p>
          <a:p>
            <a:pPr>
              <a:buNone/>
            </a:pPr>
            <a:endParaRPr lang="en-US" sz="2400" dirty="0" smtClean="0">
              <a:latin typeface="Times New Roman" pitchFamily="18" charset="0"/>
              <a:cs typeface="Times New Roman" pitchFamily="18" charset="0"/>
            </a:endParaRPr>
          </a:p>
          <a:p>
            <a:pPr>
              <a:buFont typeface="Wingdings" pitchFamily="2" charset="2"/>
              <a:buChar char="q"/>
            </a:pPr>
            <a:r>
              <a:rPr lang="en-US" sz="2400" b="1" dirty="0" err="1" smtClean="0">
                <a:latin typeface="Times New Roman" pitchFamily="18" charset="0"/>
                <a:cs typeface="Times New Roman" pitchFamily="18" charset="0"/>
              </a:rPr>
              <a:t>Chanki</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Nasirhusen</a:t>
            </a:r>
            <a:r>
              <a:rPr lang="en-US" sz="2400" b="1" dirty="0" smtClean="0">
                <a:latin typeface="Times New Roman" pitchFamily="18" charset="0"/>
                <a:cs typeface="Times New Roman" pitchFamily="18" charset="0"/>
              </a:rPr>
              <a:t> M'.  Dr. </a:t>
            </a:r>
            <a:r>
              <a:rPr lang="en-US" sz="2400" b="1" dirty="0" err="1" smtClean="0">
                <a:latin typeface="Times New Roman" pitchFamily="18" charset="0"/>
                <a:cs typeface="Times New Roman" pitchFamily="18" charset="0"/>
              </a:rPr>
              <a:t>Jayeshkumar</a:t>
            </a:r>
            <a:r>
              <a:rPr lang="en-US" sz="2400" b="1" dirty="0" smtClean="0">
                <a:latin typeface="Times New Roman" pitchFamily="18" charset="0"/>
                <a:cs typeface="Times New Roman" pitchFamily="18" charset="0"/>
              </a:rPr>
              <a:t> R. </a:t>
            </a:r>
            <a:r>
              <a:rPr lang="en-US" sz="2400" b="1" dirty="0" err="1" smtClean="0">
                <a:latin typeface="Times New Roman" pitchFamily="18" charset="0"/>
                <a:cs typeface="Times New Roman" pitchFamily="18" charset="0"/>
              </a:rPr>
              <a:t>Pitroda</a:t>
            </a:r>
            <a:r>
              <a:rPr lang="en-US" sz="2400" dirty="0" smtClean="0">
                <a:latin typeface="Times New Roman" pitchFamily="18" charset="0"/>
                <a:cs typeface="Times New Roman" pitchFamily="18" charset="0"/>
              </a:rPr>
              <a:t>, , in their Paper titled</a:t>
            </a:r>
            <a:r>
              <a:rPr lang="en-US" sz="2400" b="1" dirty="0" smtClean="0">
                <a:latin typeface="Times New Roman" pitchFamily="18" charset="0"/>
                <a:cs typeface="Times New Roman" pitchFamily="18" charset="0"/>
              </a:rPr>
              <a:t>, “A critical review on construction waste management”,[2018],</a:t>
            </a:r>
            <a:r>
              <a:rPr lang="en-US" sz="2400" dirty="0" smtClean="0">
                <a:latin typeface="Times New Roman" pitchFamily="18" charset="0"/>
                <a:cs typeface="Times New Roman" pitchFamily="18" charset="0"/>
              </a:rPr>
              <a:t>“Construction industry produced a large quantity of waste which is harmful environmentally and costly for budgeting the project. So waste management is important for construction industry”.</a:t>
            </a:r>
          </a:p>
          <a:p>
            <a:pPr>
              <a:buNone/>
            </a:pPr>
            <a:endParaRPr lang="en-US" sz="2400" dirty="0">
              <a:latin typeface="Times New Roman" pitchFamily="18" charset="0"/>
              <a:cs typeface="Times New Roman" pitchFamily="18" charset="0"/>
            </a:endParaRPr>
          </a:p>
        </p:txBody>
      </p:sp>
      <p:sp>
        <p:nvSpPr>
          <p:cNvPr id="7" name="Footer Placeholder 3"/>
          <p:cNvSpPr txBox="1">
            <a:spLocks/>
          </p:cNvSpPr>
          <p:nvPr/>
        </p:nvSpPr>
        <p:spPr>
          <a:xfrm>
            <a:off x="228600" y="6400800"/>
            <a:ext cx="3581400" cy="365760"/>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Dept of civil eng.VIT</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533400"/>
            <a:ext cx="8458200" cy="5570756"/>
          </a:xfrm>
          <a:prstGeom prst="rect">
            <a:avLst/>
          </a:prstGeom>
        </p:spPr>
        <p:txBody>
          <a:bodyPr wrap="square">
            <a:spAutoFit/>
          </a:bodyPr>
          <a:lstStyle/>
          <a:p>
            <a:pPr algn="just">
              <a:buFont typeface="Wingdings" pitchFamily="2" charset="2"/>
              <a:buChar char="q"/>
            </a:pPr>
            <a:r>
              <a:rPr lang="en-US" sz="2400" dirty="0" smtClean="0"/>
              <a:t> </a:t>
            </a:r>
            <a:r>
              <a:rPr lang="en-US" sz="2200" b="1" dirty="0" err="1" smtClean="0">
                <a:latin typeface="Times New Roman" pitchFamily="18" charset="0"/>
                <a:cs typeface="Times New Roman" pitchFamily="18" charset="0"/>
              </a:rPr>
              <a:t>Sastry</a:t>
            </a:r>
            <a:r>
              <a:rPr lang="en-US" sz="2200" b="1" dirty="0" smtClean="0">
                <a:latin typeface="Times New Roman" pitchFamily="18" charset="0"/>
                <a:cs typeface="Times New Roman" pitchFamily="18" charset="0"/>
              </a:rPr>
              <a:t> K, Suresh B</a:t>
            </a:r>
            <a:r>
              <a:rPr lang="en-US" sz="2200" dirty="0" smtClean="0">
                <a:latin typeface="Times New Roman" pitchFamily="18" charset="0"/>
                <a:cs typeface="Times New Roman" pitchFamily="18" charset="0"/>
              </a:rPr>
              <a:t>, in their Paper</a:t>
            </a:r>
            <a:r>
              <a:rPr lang="en-US" sz="2200" b="1" dirty="0" smtClean="0">
                <a:latin typeface="Times New Roman" pitchFamily="18" charset="0"/>
                <a:cs typeface="Times New Roman" pitchFamily="18" charset="0"/>
              </a:rPr>
              <a:t>, ‘Experimental study of fiber reinforced concrete waste with recycled aggregates, [2018],</a:t>
            </a:r>
            <a:r>
              <a:rPr lang="en-US" sz="2200" dirty="0" smtClean="0">
                <a:latin typeface="Times New Roman" pitchFamily="18" charset="0"/>
                <a:cs typeface="Times New Roman" pitchFamily="18" charset="0"/>
              </a:rPr>
              <a:t>“Material properties of </a:t>
            </a:r>
            <a:r>
              <a:rPr lang="en-US" sz="2200" dirty="0" err="1" smtClean="0">
                <a:latin typeface="Times New Roman" pitchFamily="18" charset="0"/>
                <a:cs typeface="Times New Roman" pitchFamily="18" charset="0"/>
              </a:rPr>
              <a:t>fibre</a:t>
            </a:r>
            <a:r>
              <a:rPr lang="en-US" sz="2200" dirty="0" smtClean="0">
                <a:latin typeface="Times New Roman" pitchFamily="18" charset="0"/>
                <a:cs typeface="Times New Roman" pitchFamily="18" charset="0"/>
              </a:rPr>
              <a:t> reinforced concrete in which the natural stone aggregates partially replaced by recycled aggregates concrete. The combination of recycled construction and demolition waste, steel </a:t>
            </a:r>
            <a:r>
              <a:rPr lang="en-US" sz="2200" dirty="0" err="1" smtClean="0">
                <a:latin typeface="Times New Roman" pitchFamily="18" charset="0"/>
                <a:cs typeface="Times New Roman" pitchFamily="18" charset="0"/>
              </a:rPr>
              <a:t>steel</a:t>
            </a:r>
            <a:r>
              <a:rPr lang="en-US" sz="2200" dirty="0" smtClean="0">
                <a:latin typeface="Times New Roman" pitchFamily="18" charset="0"/>
                <a:cs typeface="Times New Roman" pitchFamily="18" charset="0"/>
              </a:rPr>
              <a:t> fibers and binder creates an unusual fiber reinforced concrete: new composite, which offers a wide field of possible use in construction industry”. </a:t>
            </a:r>
            <a:endParaRPr lang="en-US" sz="2200" b="1" dirty="0" smtClean="0">
              <a:latin typeface="Times New Roman" pitchFamily="18" charset="0"/>
              <a:cs typeface="Times New Roman" pitchFamily="18" charset="0"/>
            </a:endParaRPr>
          </a:p>
          <a:p>
            <a:pPr algn="just">
              <a:buFont typeface="Wingdings" pitchFamily="2" charset="2"/>
              <a:buChar char="q"/>
            </a:pPr>
            <a:endParaRPr lang="en-US" sz="2200" b="1" dirty="0" smtClean="0">
              <a:latin typeface="Times New Roman" pitchFamily="18" charset="0"/>
              <a:cs typeface="Times New Roman" pitchFamily="18" charset="0"/>
            </a:endParaRPr>
          </a:p>
          <a:p>
            <a:pPr algn="just">
              <a:buFont typeface="Wingdings" pitchFamily="2" charset="2"/>
              <a:buChar char="q"/>
            </a:pPr>
            <a:r>
              <a:rPr lang="en-US" sz="2200"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Gourav</a:t>
            </a:r>
            <a:r>
              <a:rPr lang="en-US" sz="2200" b="1" dirty="0" smtClean="0">
                <a:latin typeface="Times New Roman" pitchFamily="18" charset="0"/>
                <a:cs typeface="Times New Roman" pitchFamily="18" charset="0"/>
              </a:rPr>
              <a:t> Gupta'. </a:t>
            </a:r>
            <a:r>
              <a:rPr lang="en-US" sz="2200" b="1" dirty="0" err="1" smtClean="0">
                <a:latin typeface="Times New Roman" pitchFamily="18" charset="0"/>
                <a:cs typeface="Times New Roman" pitchFamily="18" charset="0"/>
              </a:rPr>
              <a:t>Sameer</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Malhotra</a:t>
            </a:r>
            <a:r>
              <a:rPr lang="en-US" sz="2200" dirty="0" err="1" smtClean="0">
                <a:latin typeface="Times New Roman" pitchFamily="18" charset="0"/>
                <a:cs typeface="Times New Roman" pitchFamily="18" charset="0"/>
              </a:rPr>
              <a:t>,in</a:t>
            </a:r>
            <a:r>
              <a:rPr lang="en-US" sz="2200" dirty="0" smtClean="0">
                <a:latin typeface="Times New Roman" pitchFamily="18" charset="0"/>
                <a:cs typeface="Times New Roman" pitchFamily="18" charset="0"/>
              </a:rPr>
              <a:t> their Paper, </a:t>
            </a:r>
            <a:r>
              <a:rPr lang="en-US" sz="2200" b="1" dirty="0" smtClean="0">
                <a:latin typeface="Times New Roman" pitchFamily="18" charset="0"/>
                <a:cs typeface="Times New Roman" pitchFamily="18" charset="0"/>
              </a:rPr>
              <a:t>“A case study on fiber reinforced concrete”,[2018],</a:t>
            </a:r>
            <a:r>
              <a:rPr lang="en-US" sz="2200" dirty="0" smtClean="0">
                <a:latin typeface="Times New Roman" pitchFamily="18" charset="0"/>
                <a:cs typeface="Times New Roman" pitchFamily="18" charset="0"/>
              </a:rPr>
              <a:t>“Using fibers in concrete to improve resistance to cracking and fragmentation is old and intuitive, polypropylene fiber used for reinforcing concrete mixes and to obtain basic strength, polypropylene fiber considerably increases the tensile strength as the fiber content is increased”.</a:t>
            </a:r>
          </a:p>
          <a:p>
            <a:pPr>
              <a:buFont typeface="Wingdings" pitchFamily="2" charset="2"/>
              <a:buChar char="q"/>
            </a:pPr>
            <a:endParaRPr lang="en-US" sz="2400" b="1" dirty="0" smtClean="0">
              <a:latin typeface="Times New Roman" pitchFamily="18" charset="0"/>
              <a:cs typeface="Times New Roman" pitchFamily="18" charset="0"/>
            </a:endParaRPr>
          </a:p>
        </p:txBody>
      </p:sp>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8458200" cy="5262979"/>
          </a:xfrm>
          <a:prstGeom prst="rect">
            <a:avLst/>
          </a:prstGeom>
        </p:spPr>
        <p:txBody>
          <a:bodyPr wrap="square">
            <a:spAutoFit/>
          </a:bodyPr>
          <a:lstStyle/>
          <a:p>
            <a:pPr algn="just"/>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Ankur</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Yaday</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Satish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Parihar,</a:t>
            </a:r>
            <a:r>
              <a:rPr lang="en-US" sz="2400" dirty="0" err="1" smtClean="0">
                <a:latin typeface="Times New Roman" pitchFamily="18" charset="0"/>
                <a:cs typeface="Times New Roman" pitchFamily="18" charset="0"/>
              </a:rPr>
              <a:t>in</a:t>
            </a:r>
            <a:r>
              <a:rPr lang="en-US" sz="2400" dirty="0" smtClean="0">
                <a:latin typeface="Times New Roman" pitchFamily="18" charset="0"/>
                <a:cs typeface="Times New Roman" pitchFamily="18" charset="0"/>
              </a:rPr>
              <a:t> their Paper, </a:t>
            </a:r>
            <a:r>
              <a:rPr lang="en-US" sz="2400" b="1" dirty="0" smtClean="0">
                <a:latin typeface="Times New Roman" pitchFamily="18" charset="0"/>
                <a:cs typeface="Times New Roman" pitchFamily="18" charset="0"/>
              </a:rPr>
              <a:t>“A review on steel fiber reinforced concrete”,[2018],</a:t>
            </a:r>
            <a:r>
              <a:rPr lang="en-US" sz="2400" dirty="0" smtClean="0">
                <a:latin typeface="Times New Roman" pitchFamily="18" charset="0"/>
                <a:cs typeface="Times New Roman" pitchFamily="18" charset="0"/>
              </a:rPr>
              <a:t>“Fibers have the property to enhance the toughness of concrete. It is found that Steel fiber reinforced concrete have superior resistance to cracking so the intention behind the increasing usage of SFRC is to increase the toughness and to reduce the crack deformation characteristics”,</a:t>
            </a:r>
          </a:p>
          <a:p>
            <a:pPr algn="just">
              <a:buFont typeface="Wingdings" pitchFamily="2" charset="2"/>
              <a:buChar char="q"/>
            </a:pPr>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Pramod</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Kawde</a:t>
            </a:r>
            <a:r>
              <a:rPr lang="en-US" sz="2400" b="1" dirty="0" smtClean="0">
                <a:latin typeface="Times New Roman" pitchFamily="18" charset="0"/>
                <a:cs typeface="Times New Roman" pitchFamily="18" charset="0"/>
              </a:rPr>
              <a:t> , </a:t>
            </a:r>
            <a:r>
              <a:rPr lang="en-US" sz="2400" b="1" dirty="0" err="1" smtClean="0">
                <a:latin typeface="Times New Roman" pitchFamily="18" charset="0"/>
                <a:cs typeface="Times New Roman" pitchFamily="18" charset="0"/>
              </a:rPr>
              <a:t>Abhijit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Warudkar,</a:t>
            </a:r>
            <a:r>
              <a:rPr lang="en-US" sz="2400" dirty="0" err="1" smtClean="0">
                <a:latin typeface="Times New Roman" pitchFamily="18" charset="0"/>
                <a:cs typeface="Times New Roman" pitchFamily="18" charset="0"/>
              </a:rPr>
              <a:t>in</a:t>
            </a:r>
            <a:r>
              <a:rPr lang="en-US" sz="2400" dirty="0" smtClean="0">
                <a:latin typeface="Times New Roman" pitchFamily="18" charset="0"/>
                <a:cs typeface="Times New Roman" pitchFamily="18" charset="0"/>
              </a:rPr>
              <a:t> their Paper, </a:t>
            </a:r>
            <a:r>
              <a:rPr lang="en-US" sz="2400" b="1" dirty="0" smtClean="0">
                <a:latin typeface="Times New Roman" pitchFamily="18" charset="0"/>
                <a:cs typeface="Times New Roman" pitchFamily="18" charset="0"/>
              </a:rPr>
              <a:t>“Steel fiber reinforced concrete A review”,[2017],</a:t>
            </a:r>
            <a:r>
              <a:rPr lang="en-US" sz="2400" dirty="0" smtClean="0">
                <a:latin typeface="Times New Roman" pitchFamily="18" charset="0"/>
                <a:cs typeface="Times New Roman" pitchFamily="18" charset="0"/>
              </a:rPr>
              <a:t>“Internal micro cracks which are mainly responsible for brittle failure of concrete, fibers added in specific percentage to concrete improves the mechanical properties, durability and serviceability of the structure”.</a:t>
            </a:r>
          </a:p>
          <a:p>
            <a:pPr algn="just"/>
            <a:endParaRPr lang="en-US" sz="2400" b="1" dirty="0" smtClean="0">
              <a:latin typeface="Times New Roman" pitchFamily="18" charset="0"/>
              <a:cs typeface="Times New Roman" pitchFamily="18" charset="0"/>
            </a:endParaRPr>
          </a:p>
        </p:txBody>
      </p:sp>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74638"/>
            <a:ext cx="8458200" cy="792162"/>
          </a:xfrm>
        </p:spPr>
        <p:txBody>
          <a:bodyPr>
            <a:normAutofit/>
          </a:bodyPr>
          <a:lstStyle/>
          <a:p>
            <a:r>
              <a:rPr lang="en-US" sz="3200" b="1" dirty="0" smtClean="0">
                <a:solidFill>
                  <a:schemeClr val="tx1"/>
                </a:solidFill>
                <a:latin typeface="Times New Roman" pitchFamily="18" charset="0"/>
                <a:cs typeface="Times New Roman" pitchFamily="18" charset="0"/>
              </a:rPr>
              <a:t>SUMMARY</a:t>
            </a:r>
            <a:r>
              <a:rPr lang="en-US" sz="3200" b="1" dirty="0" smtClean="0">
                <a:latin typeface="Times New Roman" pitchFamily="18" charset="0"/>
                <a:cs typeface="Times New Roman" pitchFamily="18" charset="0"/>
              </a:rPr>
              <a:t>.</a:t>
            </a:r>
            <a:endParaRPr lang="en-US" sz="3200" b="1" dirty="0">
              <a:latin typeface="Times New Roman" pitchFamily="18" charset="0"/>
              <a:cs typeface="Times New Roman" pitchFamily="18" charset="0"/>
            </a:endParaRPr>
          </a:p>
        </p:txBody>
      </p:sp>
      <p:sp>
        <p:nvSpPr>
          <p:cNvPr id="2" name="Content Placeholder 1"/>
          <p:cNvSpPr>
            <a:spLocks noGrp="1"/>
          </p:cNvSpPr>
          <p:nvPr>
            <p:ph sz="quarter" idx="1"/>
          </p:nvPr>
        </p:nvSpPr>
        <p:spPr>
          <a:xfrm>
            <a:off x="228600" y="1600200"/>
            <a:ext cx="8686800" cy="4800600"/>
          </a:xfrm>
          <a:solidFill>
            <a:schemeClr val="bg1"/>
          </a:solidFill>
        </p:spPr>
        <p:txBody>
          <a:bodyPr>
            <a:normAutofit/>
          </a:bodyPr>
          <a:lstStyle/>
          <a:p>
            <a:r>
              <a:rPr lang="en-US" sz="2600" dirty="0" smtClean="0">
                <a:latin typeface="Times New Roman" pitchFamily="18" charset="0"/>
                <a:cs typeface="Times New Roman" pitchFamily="18" charset="0"/>
              </a:rPr>
              <a:t>Only few papers are published with respect to construction demolition waste and fiber reinforced concrete.</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From the literature available, the demolition waste are segregated, cleaned, characterized for coarse aggregate and fine aggregate.</a:t>
            </a:r>
          </a:p>
          <a:p>
            <a:pPr>
              <a:buNone/>
            </a:pP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Fibers included on concrete have shown only marginal increase of compressive, flexure and tensile strength due to quality of segregation done and proportioning.</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8229600" cy="1143000"/>
          </a:xfrm>
        </p:spPr>
        <p:txBody>
          <a:bodyPr>
            <a:normAutofit fontScale="90000"/>
          </a:bodyPr>
          <a:lstStyle/>
          <a:p>
            <a:r>
              <a:rPr lang="en-US" sz="4000" b="1" dirty="0" smtClean="0">
                <a:solidFill>
                  <a:schemeClr val="tx1">
                    <a:lumMod val="75000"/>
                    <a:lumOff val="25000"/>
                  </a:schemeClr>
                </a:solidFill>
                <a:latin typeface="Times New Roman" pitchFamily="18" charset="0"/>
                <a:cs typeface="Times New Roman" pitchFamily="18" charset="0"/>
              </a:rPr>
              <a:t>MATERIAL</a:t>
            </a:r>
            <a:r>
              <a:rPr lang="en-US" b="1" dirty="0" smtClean="0">
                <a:solidFill>
                  <a:schemeClr val="tx1">
                    <a:lumMod val="75000"/>
                    <a:lumOff val="25000"/>
                  </a:schemeClr>
                </a:solidFill>
                <a:latin typeface="Times New Roman" pitchFamily="18" charset="0"/>
                <a:cs typeface="Times New Roman" pitchFamily="18" charset="0"/>
              </a:rPr>
              <a:t> &amp; METHODOLOGY.</a:t>
            </a:r>
            <a:br>
              <a:rPr lang="en-US" b="1" dirty="0" smtClean="0">
                <a:solidFill>
                  <a:schemeClr val="tx1">
                    <a:lumMod val="75000"/>
                    <a:lumOff val="25000"/>
                  </a:schemeClr>
                </a:solidFill>
                <a:latin typeface="Times New Roman" pitchFamily="18" charset="0"/>
                <a:cs typeface="Times New Roman" pitchFamily="18" charset="0"/>
              </a:rPr>
            </a:br>
            <a:endParaRPr lang="en-US" b="1" dirty="0">
              <a:solidFill>
                <a:schemeClr val="tx1">
                  <a:lumMod val="75000"/>
                  <a:lumOff val="25000"/>
                </a:schemeClr>
              </a:solidFill>
              <a:latin typeface="Times New Roman" pitchFamily="18" charset="0"/>
              <a:cs typeface="Times New Roman" pitchFamily="18" charset="0"/>
            </a:endParaRPr>
          </a:p>
        </p:txBody>
      </p:sp>
      <p:sp>
        <p:nvSpPr>
          <p:cNvPr id="2" name="Content Placeholder 1"/>
          <p:cNvSpPr>
            <a:spLocks noGrp="1"/>
          </p:cNvSpPr>
          <p:nvPr>
            <p:ph sz="quarter" idx="1"/>
          </p:nvPr>
        </p:nvSpPr>
        <p:spPr>
          <a:xfrm>
            <a:off x="228600" y="838200"/>
            <a:ext cx="8686800" cy="5638800"/>
          </a:xfrm>
          <a:solidFill>
            <a:schemeClr val="bg1"/>
          </a:solidFill>
          <a:ln>
            <a:solidFill>
              <a:schemeClr val="bg1"/>
            </a:solidFill>
          </a:ln>
        </p:spPr>
        <p:txBody>
          <a:bodyPr>
            <a:noAutofit/>
          </a:bodyPr>
          <a:lstStyle/>
          <a:p>
            <a:pPr algn="just">
              <a:buNone/>
            </a:pPr>
            <a:r>
              <a:rPr lang="en-US" sz="2400" b="1" u="sng" dirty="0" smtClean="0">
                <a:latin typeface="Times New Roman" pitchFamily="18" charset="0"/>
                <a:cs typeface="Times New Roman" pitchFamily="18" charset="0"/>
              </a:rPr>
              <a:t>Materials</a:t>
            </a:r>
            <a:endParaRPr lang="en-US" sz="2200" dirty="0" smtClean="0">
              <a:latin typeface="Times New Roman" pitchFamily="18" charset="0"/>
              <a:cs typeface="Times New Roman" pitchFamily="18" charset="0"/>
            </a:endParaRPr>
          </a:p>
          <a:p>
            <a:pPr lvl="0" algn="just">
              <a:lnSpc>
                <a:spcPct val="150000"/>
              </a:lnSpc>
            </a:pPr>
            <a:r>
              <a:rPr lang="en-US" sz="2400" dirty="0" smtClean="0">
                <a:latin typeface="Times New Roman" pitchFamily="18" charset="0"/>
                <a:cs typeface="Times New Roman" pitchFamily="18" charset="0"/>
              </a:rPr>
              <a:t>Cement : Ordinary Portland cement of grade 43.</a:t>
            </a:r>
          </a:p>
          <a:p>
            <a:pPr lvl="0" algn="just">
              <a:lnSpc>
                <a:spcPct val="150000"/>
              </a:lnSpc>
            </a:pPr>
            <a:r>
              <a:rPr lang="en-US" sz="2400" dirty="0" smtClean="0">
                <a:latin typeface="Times New Roman" pitchFamily="18" charset="0"/>
                <a:cs typeface="Times New Roman" pitchFamily="18" charset="0"/>
              </a:rPr>
              <a:t>Fine aggregate : Crushed demolition waste passing 4.75mm IS sieve.</a:t>
            </a:r>
          </a:p>
          <a:p>
            <a:pPr lvl="0">
              <a:lnSpc>
                <a:spcPct val="150000"/>
              </a:lnSpc>
            </a:pPr>
            <a:r>
              <a:rPr lang="en-US" sz="2400" dirty="0" smtClean="0">
                <a:latin typeface="Times New Roman" pitchFamily="18" charset="0"/>
                <a:cs typeface="Times New Roman" pitchFamily="18" charset="0"/>
              </a:rPr>
              <a:t>Coarse aggregate : Segregated aggregates retaining 4.75mm IS sieve and  passing 20mm IS sieve.</a:t>
            </a:r>
          </a:p>
          <a:p>
            <a:pPr lvl="0" algn="just">
              <a:lnSpc>
                <a:spcPct val="150000"/>
              </a:lnSpc>
            </a:pPr>
            <a:r>
              <a:rPr lang="en-US" sz="2400" dirty="0" smtClean="0">
                <a:latin typeface="Times New Roman" pitchFamily="18" charset="0"/>
                <a:cs typeface="Times New Roman" pitchFamily="18" charset="0"/>
              </a:rPr>
              <a:t>Water : Required amount of water by trial.</a:t>
            </a:r>
          </a:p>
          <a:p>
            <a:pPr lvl="0" algn="just">
              <a:lnSpc>
                <a:spcPct val="150000"/>
              </a:lnSpc>
            </a:pPr>
            <a:r>
              <a:rPr lang="en-US" sz="2400" dirty="0" smtClean="0">
                <a:latin typeface="Times New Roman" pitchFamily="18" charset="0"/>
                <a:cs typeface="Times New Roman" pitchFamily="18" charset="0"/>
              </a:rPr>
              <a:t>Super plasticizers : </a:t>
            </a:r>
            <a:r>
              <a:rPr lang="en-US" sz="2400" dirty="0" err="1">
                <a:latin typeface="Times New Roman" pitchFamily="18" charset="0"/>
                <a:cs typeface="Times New Roman" pitchFamily="18" charset="0"/>
              </a:rPr>
              <a:t>G</a:t>
            </a:r>
            <a:r>
              <a:rPr lang="en-US" sz="2400" dirty="0" err="1" smtClean="0">
                <a:latin typeface="Times New Roman" pitchFamily="18" charset="0"/>
                <a:cs typeface="Times New Roman" pitchFamily="18" charset="0"/>
              </a:rPr>
              <a:t>elium</a:t>
            </a:r>
            <a:r>
              <a:rPr lang="en-US" sz="2400" dirty="0" smtClean="0">
                <a:latin typeface="Times New Roman" pitchFamily="18" charset="0"/>
                <a:cs typeface="Times New Roman" pitchFamily="18" charset="0"/>
              </a:rPr>
              <a:t>.</a:t>
            </a:r>
          </a:p>
          <a:p>
            <a:pPr lvl="0" algn="just">
              <a:lnSpc>
                <a:spcPct val="150000"/>
              </a:lnSpc>
            </a:pPr>
            <a:r>
              <a:rPr lang="en-US" sz="2400" dirty="0" smtClean="0">
                <a:latin typeface="Times New Roman" pitchFamily="18" charset="0"/>
                <a:cs typeface="Times New Roman" pitchFamily="18" charset="0"/>
              </a:rPr>
              <a:t>Fiber :  Steel fibers of diameter 0.5mm with aspect ratio of 50.</a:t>
            </a:r>
          </a:p>
          <a:p>
            <a:pPr algn="just">
              <a:lnSpc>
                <a:spcPct val="150000"/>
              </a:lnSpc>
              <a:buNone/>
            </a:pP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7" name="Footer Placeholder 3"/>
          <p:cNvSpPr>
            <a:spLocks noGrp="1"/>
          </p:cNvSpPr>
          <p:nvPr>
            <p:ph type="ftr" sz="quarter" idx="11"/>
          </p:nvPr>
        </p:nvSpPr>
        <p:spPr>
          <a:xfrm>
            <a:off x="304800" y="6416040"/>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6934200" cy="3970318"/>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Quantity estimation of materials required.</a:t>
            </a:r>
          </a:p>
          <a:p>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OPC cement grade 43        = 125 kg.</a:t>
            </a:r>
          </a:p>
          <a:p>
            <a:pPr>
              <a:buFont typeface="Wingdings" pitchFamily="2" charset="2"/>
              <a:buChar char="q"/>
            </a:pPr>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Fine aggregate                    = 135 kg.</a:t>
            </a:r>
          </a:p>
          <a:p>
            <a:pPr>
              <a:buFont typeface="Wingdings" pitchFamily="2" charset="2"/>
              <a:buChar char="q"/>
            </a:pPr>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Coarse aggregate                =  280 kg.</a:t>
            </a:r>
          </a:p>
          <a:p>
            <a:pPr>
              <a:buFont typeface="Wingdings" pitchFamily="2" charset="2"/>
              <a:buChar char="q"/>
            </a:pPr>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Super plasticizer (</a:t>
            </a:r>
            <a:r>
              <a:rPr lang="en-US" sz="2800" dirty="0" err="1" smtClean="0">
                <a:latin typeface="Times New Roman" pitchFamily="18" charset="0"/>
                <a:cs typeface="Times New Roman" pitchFamily="18" charset="0"/>
              </a:rPr>
              <a:t>gelium</a:t>
            </a:r>
            <a:r>
              <a:rPr lang="en-US" sz="2800" dirty="0" smtClean="0">
                <a:latin typeface="Times New Roman" pitchFamily="18" charset="0"/>
                <a:cs typeface="Times New Roman" pitchFamily="18" charset="0"/>
              </a:rPr>
              <a:t>)   =  1 liter.</a:t>
            </a:r>
          </a:p>
        </p:txBody>
      </p:sp>
      <p:sp>
        <p:nvSpPr>
          <p:cNvPr id="6"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534400" cy="1066800"/>
          </a:xfrm>
        </p:spPr>
        <p:txBody>
          <a:bodyPr/>
          <a:lstStyle/>
          <a:p>
            <a:r>
              <a:rPr lang="en-US" sz="3600" b="1" dirty="0" smtClean="0">
                <a:solidFill>
                  <a:schemeClr val="tx1"/>
                </a:solidFill>
                <a:latin typeface="Times New Roman" pitchFamily="18" charset="0"/>
                <a:cs typeface="Times New Roman" pitchFamily="18" charset="0"/>
              </a:rPr>
              <a:t>TESTS ON MATERIALS</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
        <p:nvSpPr>
          <p:cNvPr id="2" name="Content Placeholder 1"/>
          <p:cNvSpPr>
            <a:spLocks noGrp="1"/>
          </p:cNvSpPr>
          <p:nvPr>
            <p:ph sz="quarter" idx="1"/>
          </p:nvPr>
        </p:nvSpPr>
        <p:spPr>
          <a:xfrm>
            <a:off x="381000" y="1524000"/>
            <a:ext cx="8458200" cy="4876800"/>
          </a:xfrm>
          <a:solidFill>
            <a:schemeClr val="bg1"/>
          </a:solidFill>
        </p:spPr>
        <p:txBody>
          <a:bodyPr>
            <a:normAutofit fontScale="92500" lnSpcReduction="20000"/>
          </a:bodyPr>
          <a:lstStyle/>
          <a:p>
            <a:pPr lvl="0">
              <a:buNone/>
            </a:pPr>
            <a:r>
              <a:rPr lang="en-US" sz="3000" b="1" dirty="0" smtClean="0">
                <a:latin typeface="Times New Roman" pitchFamily="18" charset="0"/>
                <a:cs typeface="Times New Roman" pitchFamily="18" charset="0"/>
              </a:rPr>
              <a:t>CEMENT</a:t>
            </a:r>
          </a:p>
          <a:p>
            <a:pPr lvl="0">
              <a:buNone/>
            </a:pPr>
            <a:endParaRPr lang="en-US" sz="2800" dirty="0" smtClean="0">
              <a:latin typeface="Times New Roman" pitchFamily="18" charset="0"/>
              <a:cs typeface="Times New Roman" pitchFamily="18" charset="0"/>
            </a:endParaRPr>
          </a:p>
          <a:p>
            <a:pPr lvl="0">
              <a:buFont typeface="Wingdings" pitchFamily="2" charset="2"/>
              <a:buChar char="q"/>
            </a:pPr>
            <a:r>
              <a:rPr lang="en-US" sz="2600" dirty="0" smtClean="0">
                <a:latin typeface="Times New Roman" pitchFamily="18" charset="0"/>
                <a:cs typeface="Times New Roman" pitchFamily="18" charset="0"/>
              </a:rPr>
              <a:t>    Normal consistency.</a:t>
            </a:r>
          </a:p>
          <a:p>
            <a:pPr lvl="0">
              <a:buFont typeface="Wingdings" pitchFamily="2" charset="2"/>
              <a:buChar char="q"/>
            </a:pPr>
            <a:r>
              <a:rPr lang="en-US" sz="2600" dirty="0" smtClean="0">
                <a:latin typeface="Times New Roman" pitchFamily="18" charset="0"/>
                <a:cs typeface="Times New Roman" pitchFamily="18" charset="0"/>
              </a:rPr>
              <a:t>    Initial  setting  time.</a:t>
            </a:r>
          </a:p>
          <a:p>
            <a:pPr lvl="0">
              <a:buFont typeface="Wingdings" pitchFamily="2" charset="2"/>
              <a:buChar char="q"/>
            </a:pPr>
            <a:r>
              <a:rPr lang="en-US" sz="2600" dirty="0" smtClean="0">
                <a:latin typeface="Times New Roman" pitchFamily="18" charset="0"/>
                <a:cs typeface="Times New Roman" pitchFamily="18" charset="0"/>
              </a:rPr>
              <a:t>    Specific gravity</a:t>
            </a:r>
            <a:r>
              <a:rPr lang="en-US" sz="2600" b="1" dirty="0" smtClean="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 </a:t>
            </a:r>
          </a:p>
          <a:p>
            <a:pPr>
              <a:buNone/>
            </a:pPr>
            <a:endParaRPr lang="en-US" sz="2600" dirty="0" smtClean="0">
              <a:latin typeface="Times New Roman" pitchFamily="18" charset="0"/>
              <a:cs typeface="Times New Roman" pitchFamily="18" charset="0"/>
            </a:endParaRPr>
          </a:p>
          <a:p>
            <a:pPr lvl="0">
              <a:buNone/>
            </a:pPr>
            <a:r>
              <a:rPr lang="en-US" sz="2600" b="1" dirty="0" smtClean="0">
                <a:latin typeface="Times New Roman" pitchFamily="18" charset="0"/>
                <a:cs typeface="Times New Roman" pitchFamily="18" charset="0"/>
              </a:rPr>
              <a:t>FINE AGGREGATE</a:t>
            </a:r>
          </a:p>
          <a:p>
            <a:pPr lvl="0">
              <a:buNone/>
            </a:pPr>
            <a:endParaRPr lang="en-US" sz="2600" dirty="0" smtClean="0">
              <a:latin typeface="Times New Roman" pitchFamily="18" charset="0"/>
              <a:cs typeface="Times New Roman" pitchFamily="18" charset="0"/>
            </a:endParaRPr>
          </a:p>
          <a:p>
            <a:pPr lvl="0">
              <a:buFont typeface="Wingdings" pitchFamily="2" charset="2"/>
              <a:buChar char="q"/>
            </a:pPr>
            <a:r>
              <a:rPr lang="en-US" sz="2600" dirty="0" smtClean="0">
                <a:latin typeface="Times New Roman" pitchFamily="18" charset="0"/>
                <a:cs typeface="Times New Roman" pitchFamily="18" charset="0"/>
              </a:rPr>
              <a:t>    Fineness modulus and zoning.</a:t>
            </a:r>
          </a:p>
          <a:p>
            <a:pPr lvl="0">
              <a:buFont typeface="Wingdings" pitchFamily="2" charset="2"/>
              <a:buChar char="q"/>
            </a:pPr>
            <a:r>
              <a:rPr lang="en-US" sz="2600" dirty="0" smtClean="0">
                <a:latin typeface="Times New Roman" pitchFamily="18" charset="0"/>
                <a:cs typeface="Times New Roman" pitchFamily="18" charset="0"/>
              </a:rPr>
              <a:t>    Specific gravity.</a:t>
            </a:r>
          </a:p>
          <a:p>
            <a:pPr>
              <a:buNone/>
            </a:pPr>
            <a:r>
              <a:rPr lang="en-US" sz="4500" b="1" dirty="0" smtClean="0">
                <a:latin typeface="Times New Roman" pitchFamily="18" charset="0"/>
                <a:cs typeface="Times New Roman" pitchFamily="18" charset="0"/>
              </a:rPr>
              <a:t> </a:t>
            </a:r>
            <a:endParaRPr lang="en-US" sz="4500" dirty="0" smtClean="0">
              <a:latin typeface="Times New Roman" pitchFamily="18" charset="0"/>
              <a:cs typeface="Times New Roman" pitchFamily="18" charset="0"/>
            </a:endParaRPr>
          </a:p>
        </p:txBody>
      </p:sp>
      <p:pic>
        <p:nvPicPr>
          <p:cNvPr id="4" name="Picture 3" descr="WhatsApp Image 2021-01-16 at 10.57.02.jpeg"/>
          <p:cNvPicPr>
            <a:picLocks noChangeAspect="1"/>
          </p:cNvPicPr>
          <p:nvPr/>
        </p:nvPicPr>
        <p:blipFill>
          <a:blip r:embed="rId2" cstate="print"/>
          <a:stretch>
            <a:fillRect/>
          </a:stretch>
        </p:blipFill>
        <p:spPr>
          <a:xfrm>
            <a:off x="5486400" y="1600200"/>
            <a:ext cx="2895600" cy="2065449"/>
          </a:xfrm>
          <a:prstGeom prst="ellipse">
            <a:avLst/>
          </a:prstGeom>
          <a:ln w="63500" cap="rnd">
            <a:solidFill>
              <a:schemeClr val="accent1">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descr="WhatsApp Image 2021-01-16 at 10.58.14.jpeg"/>
          <p:cNvPicPr>
            <a:picLocks noChangeAspect="1"/>
          </p:cNvPicPr>
          <p:nvPr/>
        </p:nvPicPr>
        <p:blipFill>
          <a:blip r:embed="rId3" cstate="print"/>
          <a:stretch>
            <a:fillRect/>
          </a:stretch>
        </p:blipFill>
        <p:spPr>
          <a:xfrm>
            <a:off x="5410200" y="4267200"/>
            <a:ext cx="3199324" cy="2057400"/>
          </a:xfrm>
          <a:prstGeom prst="ellipse">
            <a:avLst/>
          </a:prstGeom>
          <a:ln w="63500" cap="rnd">
            <a:solidFill>
              <a:schemeClr val="accent1">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Footer Placeholder 3"/>
          <p:cNvSpPr>
            <a:spLocks noGrp="1"/>
          </p:cNvSpPr>
          <p:nvPr>
            <p:ph type="ftr" sz="quarter" idx="11"/>
          </p:nvPr>
        </p:nvSpPr>
        <p:spPr>
          <a:xfrm>
            <a:off x="304800" y="6400800"/>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5791200" cy="3108543"/>
          </a:xfrm>
          <a:prstGeom prst="rect">
            <a:avLst/>
          </a:prstGeom>
        </p:spPr>
        <p:txBody>
          <a:bodyPr wrap="square">
            <a:spAutoFit/>
          </a:bodyPr>
          <a:lstStyle/>
          <a:p>
            <a:pPr lvl="0">
              <a:buNone/>
            </a:pPr>
            <a:r>
              <a:rPr lang="en-US" sz="2800" b="1" dirty="0" smtClean="0">
                <a:latin typeface="Times New Roman" pitchFamily="18" charset="0"/>
                <a:cs typeface="Times New Roman" pitchFamily="18" charset="0"/>
              </a:rPr>
              <a:t>COARSE AGGREGATE</a:t>
            </a:r>
          </a:p>
          <a:p>
            <a:pPr lvl="0"/>
            <a:endParaRPr lang="en-US" sz="2400" dirty="0" smtClean="0">
              <a:latin typeface="Times New Roman" pitchFamily="18" charset="0"/>
              <a:cs typeface="Times New Roman" pitchFamily="18" charset="0"/>
            </a:endParaRPr>
          </a:p>
          <a:p>
            <a:pPr lvl="0">
              <a:buFont typeface="Wingdings" pitchFamily="2" charset="2"/>
              <a:buChar char="q"/>
            </a:pPr>
            <a:r>
              <a:rPr lang="en-US" sz="2400" dirty="0" smtClean="0">
                <a:latin typeface="Times New Roman" pitchFamily="18" charset="0"/>
                <a:cs typeface="Times New Roman" pitchFamily="18" charset="0"/>
              </a:rPr>
              <a:t>    Fineness modulus and grading.</a:t>
            </a:r>
          </a:p>
          <a:p>
            <a:pPr lvl="0">
              <a:buFont typeface="Wingdings" pitchFamily="2" charset="2"/>
              <a:buChar char="q"/>
            </a:pPr>
            <a:r>
              <a:rPr lang="en-US" sz="2400" dirty="0" smtClean="0">
                <a:latin typeface="Times New Roman" pitchFamily="18" charset="0"/>
                <a:cs typeface="Times New Roman" pitchFamily="18" charset="0"/>
              </a:rPr>
              <a:t>    Specific gravity</a:t>
            </a:r>
            <a:r>
              <a:rPr lang="en-US" sz="2400" b="1" dirty="0" smtClean="0">
                <a:latin typeface="Times New Roman" pitchFamily="18" charset="0"/>
                <a:cs typeface="Times New Roman" pitchFamily="18" charset="0"/>
              </a:rPr>
              <a:t>.</a:t>
            </a:r>
          </a:p>
          <a:p>
            <a:pPr lvl="0">
              <a:buFont typeface="Wingdings" pitchFamily="2" charset="2"/>
              <a:buChar char="q"/>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Crushing test.</a:t>
            </a:r>
          </a:p>
          <a:p>
            <a:pPr lvl="0">
              <a:buFont typeface="Wingdings" pitchFamily="2" charset="2"/>
              <a:buChar char="q"/>
            </a:pPr>
            <a:r>
              <a:rPr lang="en-US" sz="2400" dirty="0" smtClean="0">
                <a:latin typeface="Times New Roman" pitchFamily="18" charset="0"/>
                <a:cs typeface="Times New Roman" pitchFamily="18" charset="0"/>
              </a:rPr>
              <a:t>    Impact test.</a:t>
            </a:r>
          </a:p>
          <a:p>
            <a:pPr lvl="0">
              <a:buFont typeface="Wingdings" pitchFamily="2" charset="2"/>
              <a:buChar char="q"/>
            </a:pPr>
            <a:r>
              <a:rPr lang="en-US" sz="2400" dirty="0" smtClean="0">
                <a:latin typeface="Times New Roman" pitchFamily="18" charset="0"/>
                <a:cs typeface="Times New Roman" pitchFamily="18" charset="0"/>
              </a:rPr>
              <a:t>    Abrasion test.</a:t>
            </a:r>
          </a:p>
          <a:p>
            <a:endParaRPr lang="en-US" sz="2400" dirty="0">
              <a:latin typeface="Times New Roman" pitchFamily="18" charset="0"/>
              <a:cs typeface="Times New Roman" pitchFamily="18" charset="0"/>
            </a:endParaRPr>
          </a:p>
        </p:txBody>
      </p:sp>
      <p:pic>
        <p:nvPicPr>
          <p:cNvPr id="3" name="Picture 2" descr="WhatsApp Image 2021-01-16 at 10.58.49.jpeg"/>
          <p:cNvPicPr>
            <a:picLocks noChangeAspect="1"/>
          </p:cNvPicPr>
          <p:nvPr/>
        </p:nvPicPr>
        <p:blipFill>
          <a:blip r:embed="rId2" cstate="print"/>
          <a:stretch>
            <a:fillRect/>
          </a:stretch>
        </p:blipFill>
        <p:spPr>
          <a:xfrm>
            <a:off x="2362200" y="3429000"/>
            <a:ext cx="3681137" cy="2438400"/>
          </a:xfrm>
          <a:prstGeom prst="ellipse">
            <a:avLst/>
          </a:prstGeom>
          <a:ln w="63500" cap="rnd">
            <a:solidFill>
              <a:schemeClr val="accent1">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228600"/>
            <a:ext cx="8305800" cy="16927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MIX PROPORTION OF CONCRETE.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fontAlgn="base">
              <a:spcBef>
                <a:spcPct val="0"/>
              </a:spcBef>
              <a:spcAft>
                <a:spcPct val="0"/>
              </a:spcAft>
              <a:buFont typeface="Wingdings" pitchFamily="2" charset="2"/>
              <a:buChar char="§"/>
            </a:pPr>
            <a:r>
              <a:rPr lang="en-US" sz="2400" dirty="0" smtClean="0">
                <a:latin typeface="Times New Roman" pitchFamily="18" charset="0"/>
                <a:cs typeface="Times New Roman" pitchFamily="18" charset="0"/>
              </a:rPr>
              <a:t>The mix proportion with  concrete demolition waste is done for M25 concrete for 50mm slump by trial.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Rectangle 5"/>
          <p:cNvSpPr/>
          <p:nvPr/>
        </p:nvSpPr>
        <p:spPr>
          <a:xfrm>
            <a:off x="228600" y="1524000"/>
            <a:ext cx="8305800" cy="3785652"/>
          </a:xfrm>
          <a:prstGeom prst="rect">
            <a:avLst/>
          </a:prstGeom>
        </p:spPr>
        <p:txBody>
          <a:bodyPr wrap="square">
            <a:spAutoFit/>
          </a:bodyPr>
          <a:lstStyle/>
          <a:p>
            <a:pPr lvl="0" eaLnBrk="0" fontAlgn="base" hangingPunct="0">
              <a:spcBef>
                <a:spcPct val="0"/>
              </a:spcBef>
              <a:spcAft>
                <a:spcPct val="0"/>
              </a:spcAft>
            </a:pPr>
            <a:endParaRPr lang="en-US" sz="2400" b="1" dirty="0" smtClean="0">
              <a:solidFill>
                <a:prstClr val="black"/>
              </a:solidFill>
              <a:latin typeface="Times New Roman" pitchFamily="18" charset="0"/>
              <a:ea typeface="Calibri" pitchFamily="34" charset="0"/>
              <a:cs typeface="Times New Roman" pitchFamily="18" charset="0"/>
            </a:endParaRPr>
          </a:p>
          <a:p>
            <a:pPr lvl="0" eaLnBrk="0" fontAlgn="base" hangingPunct="0">
              <a:spcBef>
                <a:spcPct val="0"/>
              </a:spcBef>
              <a:spcAft>
                <a:spcPct val="0"/>
              </a:spcAft>
            </a:pPr>
            <a:endParaRPr lang="en-US" sz="2400" b="1" dirty="0" smtClean="0">
              <a:solidFill>
                <a:prstClr val="black"/>
              </a:solidFill>
              <a:latin typeface="Times New Roman" pitchFamily="18" charset="0"/>
              <a:ea typeface="Calibri" pitchFamily="34" charset="0"/>
              <a:cs typeface="Times New Roman" pitchFamily="18" charset="0"/>
            </a:endParaRPr>
          </a:p>
          <a:p>
            <a:pPr lvl="0" eaLnBrk="0" fontAlgn="base" hangingPunct="0">
              <a:spcBef>
                <a:spcPct val="0"/>
              </a:spcBef>
              <a:spcAft>
                <a:spcPct val="0"/>
              </a:spcAft>
            </a:pPr>
            <a:endParaRPr lang="en-US" sz="2400" b="1" dirty="0" smtClean="0">
              <a:solidFill>
                <a:prstClr val="black"/>
              </a:solidFill>
              <a:latin typeface="Times New Roman" pitchFamily="18" charset="0"/>
              <a:ea typeface="Calibri" pitchFamily="34" charset="0"/>
              <a:cs typeface="Times New Roman" pitchFamily="18" charset="0"/>
            </a:endParaRPr>
          </a:p>
          <a:p>
            <a:pPr lvl="0" eaLnBrk="0" fontAlgn="base" hangingPunct="0">
              <a:spcBef>
                <a:spcPct val="0"/>
              </a:spcBef>
              <a:spcAft>
                <a:spcPct val="0"/>
              </a:spcAft>
            </a:pPr>
            <a:r>
              <a:rPr lang="en-US" sz="2400" b="1" dirty="0" smtClean="0">
                <a:solidFill>
                  <a:prstClr val="black"/>
                </a:solidFill>
                <a:latin typeface="Times New Roman" pitchFamily="18" charset="0"/>
                <a:ea typeface="Calibri" pitchFamily="34" charset="0"/>
                <a:cs typeface="Times New Roman" pitchFamily="18" charset="0"/>
              </a:rPr>
              <a:t>WORKABILITY</a:t>
            </a:r>
          </a:p>
          <a:p>
            <a:pPr lvl="0" eaLnBrk="0" fontAlgn="base" hangingPunct="0">
              <a:spcBef>
                <a:spcPct val="0"/>
              </a:spcBef>
              <a:spcAft>
                <a:spcPct val="0"/>
              </a:spcAft>
            </a:pPr>
            <a:endParaRPr lang="en-US" sz="2400" dirty="0" smtClean="0">
              <a:solidFill>
                <a:prstClr val="black"/>
              </a:solidFill>
              <a:latin typeface="Times New Roman" pitchFamily="18" charset="0"/>
              <a:cs typeface="Times New Roman" pitchFamily="18" charset="0"/>
            </a:endParaRPr>
          </a:p>
          <a:p>
            <a:pPr lvl="0" eaLnBrk="0" fontAlgn="base" hangingPunct="0">
              <a:spcBef>
                <a:spcPct val="0"/>
              </a:spcBef>
              <a:spcAft>
                <a:spcPct val="0"/>
              </a:spcAft>
              <a:buFont typeface="Wingdings" pitchFamily="2" charset="2"/>
              <a:buChar char="§"/>
            </a:pPr>
            <a:r>
              <a:rPr lang="en-US" sz="2400" dirty="0" smtClean="0">
                <a:solidFill>
                  <a:prstClr val="black"/>
                </a:solidFill>
                <a:latin typeface="Times New Roman" pitchFamily="18" charset="0"/>
                <a:ea typeface="Calibri" pitchFamily="34" charset="0"/>
                <a:cs typeface="Times New Roman" pitchFamily="18" charset="0"/>
              </a:rPr>
              <a:t>  SLUMP TEST </a:t>
            </a:r>
            <a:endParaRPr lang="en-US" sz="2400" dirty="0" smtClean="0">
              <a:solidFill>
                <a:prstClr val="black"/>
              </a:solidFill>
              <a:latin typeface="Times New Roman" pitchFamily="18" charset="0"/>
              <a:cs typeface="Times New Roman" pitchFamily="18" charset="0"/>
            </a:endParaRPr>
          </a:p>
          <a:p>
            <a:pPr lvl="0" eaLnBrk="0" fontAlgn="base" hangingPunct="0">
              <a:spcBef>
                <a:spcPct val="0"/>
              </a:spcBef>
              <a:spcAft>
                <a:spcPct val="0"/>
              </a:spcAft>
            </a:pPr>
            <a:r>
              <a:rPr lang="en-US" sz="2400" dirty="0" smtClean="0">
                <a:solidFill>
                  <a:prstClr val="black"/>
                </a:solidFill>
                <a:latin typeface="Times New Roman" pitchFamily="18" charset="0"/>
                <a:ea typeface="Calibri" pitchFamily="34" charset="0"/>
                <a:cs typeface="Times New Roman" pitchFamily="18" charset="0"/>
              </a:rPr>
              <a:t>                             </a:t>
            </a:r>
          </a:p>
          <a:p>
            <a:pPr lvl="0" eaLnBrk="0" fontAlgn="base" hangingPunct="0">
              <a:spcBef>
                <a:spcPct val="0"/>
              </a:spcBef>
              <a:spcAft>
                <a:spcPct val="0"/>
              </a:spcAft>
            </a:pPr>
            <a:endParaRPr lang="en-US" sz="2400" dirty="0" smtClean="0">
              <a:solidFill>
                <a:prstClr val="black"/>
              </a:solidFill>
              <a:latin typeface="Times New Roman" pitchFamily="18" charset="0"/>
              <a:ea typeface="Calibri" pitchFamily="34" charset="0"/>
              <a:cs typeface="Times New Roman" pitchFamily="18" charset="0"/>
            </a:endParaRPr>
          </a:p>
          <a:p>
            <a:pPr lvl="0" eaLnBrk="0" fontAlgn="base" hangingPunct="0">
              <a:spcBef>
                <a:spcPct val="0"/>
              </a:spcBef>
              <a:spcAft>
                <a:spcPct val="0"/>
              </a:spcAft>
            </a:pPr>
            <a:r>
              <a:rPr lang="en-US" sz="2400" dirty="0" smtClean="0">
                <a:solidFill>
                  <a:prstClr val="black"/>
                </a:solidFill>
                <a:latin typeface="Times New Roman" pitchFamily="18" charset="0"/>
                <a:ea typeface="Calibri" pitchFamily="34" charset="0"/>
                <a:cs typeface="Times New Roman" pitchFamily="18" charset="0"/>
              </a:rPr>
              <a:t>                  50mm</a:t>
            </a:r>
          </a:p>
          <a:p>
            <a:pPr lvl="0" eaLnBrk="0" fontAlgn="base" hangingPunct="0">
              <a:spcBef>
                <a:spcPct val="0"/>
              </a:spcBef>
              <a:spcAft>
                <a:spcPct val="0"/>
              </a:spcAft>
            </a:pPr>
            <a:r>
              <a:rPr lang="en-US" sz="2400" dirty="0" smtClean="0">
                <a:solidFill>
                  <a:prstClr val="black"/>
                </a:solidFill>
                <a:latin typeface="Times New Roman" pitchFamily="18" charset="0"/>
                <a:ea typeface="Calibri" pitchFamily="34" charset="0"/>
                <a:cs typeface="Times New Roman" pitchFamily="18" charset="0"/>
              </a:rPr>
              <a:t>                                         with and without steel fibers.</a:t>
            </a:r>
            <a:endParaRPr lang="en-US" sz="2400" dirty="0">
              <a:latin typeface="Times New Roman" pitchFamily="18" charset="0"/>
              <a:cs typeface="Times New Roman" pitchFamily="18" charset="0"/>
            </a:endParaRPr>
          </a:p>
        </p:txBody>
      </p:sp>
      <p:cxnSp>
        <p:nvCxnSpPr>
          <p:cNvPr id="8" name="Elbow Connector 7"/>
          <p:cNvCxnSpPr/>
          <p:nvPr/>
        </p:nvCxnSpPr>
        <p:spPr>
          <a:xfrm>
            <a:off x="2667000" y="4724400"/>
            <a:ext cx="609600" cy="30480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own Arrow 10"/>
          <p:cNvSpPr/>
          <p:nvPr/>
        </p:nvSpPr>
        <p:spPr>
          <a:xfrm>
            <a:off x="1905000" y="3886200"/>
            <a:ext cx="304800" cy="533400"/>
          </a:xfrm>
          <a:prstGeom prst="downArrow">
            <a:avLst>
              <a:gd name="adj1" fmla="val 50000"/>
              <a:gd name="adj2" fmla="val 647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latin typeface="Times New Roman" pitchFamily="18" charset="0"/>
              <a:cs typeface="Times New Roman" pitchFamily="18" charset="0"/>
            </a:endParaRPr>
          </a:p>
        </p:txBody>
      </p:sp>
      <p:pic>
        <p:nvPicPr>
          <p:cNvPr id="14" name="Picture 13" descr="WhatsApp Image 2021-01-17 at 07.18.51.jpeg"/>
          <p:cNvPicPr>
            <a:picLocks noChangeAspect="1"/>
          </p:cNvPicPr>
          <p:nvPr/>
        </p:nvPicPr>
        <p:blipFill>
          <a:blip r:embed="rId2" cstate="print"/>
          <a:stretch>
            <a:fillRect/>
          </a:stretch>
        </p:blipFill>
        <p:spPr>
          <a:xfrm>
            <a:off x="4419600" y="1981200"/>
            <a:ext cx="3886200" cy="2438400"/>
          </a:xfrm>
          <a:prstGeom prst="rect">
            <a:avLst/>
          </a:prstGeom>
          <a:ln>
            <a:noFill/>
          </a:ln>
          <a:effectLst>
            <a:softEdge rad="112500"/>
          </a:effectLst>
        </p:spPr>
      </p:pic>
      <p:sp>
        <p:nvSpPr>
          <p:cNvPr id="12"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048000" cy="523220"/>
          </a:xfrm>
          <a:prstGeom prst="rect">
            <a:avLst/>
          </a:prstGeom>
        </p:spPr>
        <p:txBody>
          <a:bodyPr wrap="square">
            <a:spAutoFit/>
          </a:bodyPr>
          <a:lstStyle/>
          <a:p>
            <a:r>
              <a:rPr lang="en-US" sz="2800" b="1" dirty="0" smtClean="0">
                <a:latin typeface="Times New Roman" pitchFamily="18" charset="0"/>
                <a:cs typeface="Times New Roman" pitchFamily="18" charset="0"/>
              </a:rPr>
              <a:t>CAST AND TEST.</a:t>
            </a:r>
            <a:endParaRPr lang="en-US" sz="2800" dirty="0">
              <a:latin typeface="Times New Roman" pitchFamily="18" charset="0"/>
              <a:cs typeface="Times New Roman" pitchFamily="18" charset="0"/>
            </a:endParaRPr>
          </a:p>
        </p:txBody>
      </p:sp>
      <p:pic>
        <p:nvPicPr>
          <p:cNvPr id="19" name="Picture 18" descr="WhatsApp Image 2021-01-17 at 10.20.52.jpeg"/>
          <p:cNvPicPr>
            <a:picLocks noChangeAspect="1"/>
          </p:cNvPicPr>
          <p:nvPr/>
        </p:nvPicPr>
        <p:blipFill>
          <a:blip r:embed="rId2" cstate="print"/>
          <a:stretch>
            <a:fillRect/>
          </a:stretch>
        </p:blipFill>
        <p:spPr>
          <a:xfrm>
            <a:off x="6172200" y="237893"/>
            <a:ext cx="2514600" cy="1962614"/>
          </a:xfrm>
          <a:prstGeom prst="rect">
            <a:avLst/>
          </a:prstGeom>
          <a:ln>
            <a:noFill/>
          </a:ln>
          <a:effectLst>
            <a:softEdge rad="112500"/>
          </a:effectLst>
        </p:spPr>
      </p:pic>
      <p:pic>
        <p:nvPicPr>
          <p:cNvPr id="20" name="Picture 19" descr="WhatsApp Image 2021-01-17 at 10.20.52 (2).jpeg"/>
          <p:cNvPicPr>
            <a:picLocks noChangeAspect="1"/>
          </p:cNvPicPr>
          <p:nvPr/>
        </p:nvPicPr>
        <p:blipFill>
          <a:blip r:embed="rId3" cstate="print"/>
          <a:stretch>
            <a:fillRect/>
          </a:stretch>
        </p:blipFill>
        <p:spPr>
          <a:xfrm rot="16200000">
            <a:off x="6629401" y="2057400"/>
            <a:ext cx="1676400" cy="2590801"/>
          </a:xfrm>
          <a:prstGeom prst="rect">
            <a:avLst/>
          </a:prstGeom>
          <a:ln>
            <a:noFill/>
          </a:ln>
          <a:effectLst>
            <a:softEdge rad="112500"/>
          </a:effectLst>
        </p:spPr>
      </p:pic>
      <p:sp>
        <p:nvSpPr>
          <p:cNvPr id="21" name="TextBox 20"/>
          <p:cNvSpPr txBox="1"/>
          <p:nvPr/>
        </p:nvSpPr>
        <p:spPr>
          <a:xfrm>
            <a:off x="6477000" y="1905000"/>
            <a:ext cx="1905000" cy="584775"/>
          </a:xfrm>
          <a:prstGeom prst="rect">
            <a:avLst/>
          </a:prstGeom>
          <a:solidFill>
            <a:schemeClr val="bg1"/>
          </a:solidFill>
        </p:spPr>
        <p:txBody>
          <a:bodyPr wrap="square" rtlCol="0">
            <a:spAutoFit/>
          </a:bodyPr>
          <a:lstStyle/>
          <a:p>
            <a:pPr algn="ctr"/>
            <a:r>
              <a:rPr lang="en-US" sz="1600" dirty="0" smtClean="0"/>
              <a:t>Cube 150x150x150mm</a:t>
            </a:r>
            <a:endParaRPr lang="en-US" sz="1600" dirty="0"/>
          </a:p>
        </p:txBody>
      </p:sp>
      <p:sp>
        <p:nvSpPr>
          <p:cNvPr id="23" name="TextBox 22"/>
          <p:cNvSpPr txBox="1"/>
          <p:nvPr/>
        </p:nvSpPr>
        <p:spPr>
          <a:xfrm>
            <a:off x="6477000" y="4191000"/>
            <a:ext cx="1981200" cy="615553"/>
          </a:xfrm>
          <a:prstGeom prst="rect">
            <a:avLst/>
          </a:prstGeom>
          <a:solidFill>
            <a:schemeClr val="bg1"/>
          </a:solidFill>
        </p:spPr>
        <p:txBody>
          <a:bodyPr wrap="square" rtlCol="0">
            <a:spAutoFit/>
          </a:bodyPr>
          <a:lstStyle/>
          <a:p>
            <a:r>
              <a:rPr lang="en-US" sz="1600" dirty="0" smtClean="0"/>
              <a:t>          Cylinder</a:t>
            </a:r>
          </a:p>
          <a:p>
            <a:pPr algn="ctr"/>
            <a:r>
              <a:rPr lang="en-US" sz="1600" dirty="0" smtClean="0"/>
              <a:t>150x300mm</a:t>
            </a:r>
            <a:r>
              <a:rPr lang="en-US" dirty="0" smtClean="0"/>
              <a:t>.</a:t>
            </a:r>
            <a:endParaRPr lang="en-US" dirty="0"/>
          </a:p>
        </p:txBody>
      </p:sp>
      <p:pic>
        <p:nvPicPr>
          <p:cNvPr id="24" name="Picture 23" descr="WhatsApp Image 2021-01-17 at 10.20.52 (1).jpeg"/>
          <p:cNvPicPr>
            <a:picLocks noChangeAspect="1"/>
          </p:cNvPicPr>
          <p:nvPr/>
        </p:nvPicPr>
        <p:blipFill>
          <a:blip r:embed="rId4" cstate="print"/>
          <a:stretch>
            <a:fillRect/>
          </a:stretch>
        </p:blipFill>
        <p:spPr>
          <a:xfrm>
            <a:off x="6096000" y="4724400"/>
            <a:ext cx="2895600" cy="1786647"/>
          </a:xfrm>
          <a:prstGeom prst="rect">
            <a:avLst/>
          </a:prstGeom>
          <a:ln>
            <a:noFill/>
          </a:ln>
          <a:effectLst>
            <a:softEdge rad="112500"/>
          </a:effectLst>
        </p:spPr>
      </p:pic>
      <p:sp>
        <p:nvSpPr>
          <p:cNvPr id="25" name="TextBox 24"/>
          <p:cNvSpPr txBox="1"/>
          <p:nvPr/>
        </p:nvSpPr>
        <p:spPr>
          <a:xfrm>
            <a:off x="6477000" y="6019800"/>
            <a:ext cx="2286000" cy="646331"/>
          </a:xfrm>
          <a:prstGeom prst="rect">
            <a:avLst/>
          </a:prstGeom>
          <a:solidFill>
            <a:schemeClr val="bg1"/>
          </a:solidFill>
        </p:spPr>
        <p:txBody>
          <a:bodyPr wrap="square" rtlCol="0">
            <a:spAutoFit/>
          </a:bodyPr>
          <a:lstStyle/>
          <a:p>
            <a:r>
              <a:rPr lang="en-US" dirty="0" smtClean="0"/>
              <a:t>              </a:t>
            </a:r>
            <a:r>
              <a:rPr lang="en-US" sz="1600" dirty="0" smtClean="0"/>
              <a:t>Beam</a:t>
            </a:r>
          </a:p>
          <a:p>
            <a:pPr algn="ctr"/>
            <a:r>
              <a:rPr lang="en-US" sz="1600" dirty="0" smtClean="0"/>
              <a:t>750x100x75mm</a:t>
            </a:r>
            <a:r>
              <a:rPr lang="en-US" dirty="0" smtClean="0"/>
              <a:t>.</a:t>
            </a:r>
            <a:endParaRPr lang="en-US" dirty="0"/>
          </a:p>
        </p:txBody>
      </p:sp>
      <p:sp>
        <p:nvSpPr>
          <p:cNvPr id="16" name="TextBox 15"/>
          <p:cNvSpPr txBox="1"/>
          <p:nvPr/>
        </p:nvSpPr>
        <p:spPr>
          <a:xfrm>
            <a:off x="304800" y="1143000"/>
            <a:ext cx="5486400" cy="5170646"/>
          </a:xfrm>
          <a:prstGeom prst="rect">
            <a:avLst/>
          </a:prstGeom>
          <a:noFill/>
        </p:spPr>
        <p:txBody>
          <a:bodyPr wrap="square" rtlCol="0">
            <a:spAutoFit/>
          </a:bodyPr>
          <a:lstStyle/>
          <a:p>
            <a:pPr>
              <a:buFont typeface="Wingdings" pitchFamily="2" charset="2"/>
              <a:buChar char="§"/>
            </a:pPr>
            <a:r>
              <a:rPr lang="en-US" sz="2400" dirty="0" smtClean="0">
                <a:latin typeface="Times New Roman" pitchFamily="18" charset="0"/>
                <a:cs typeface="Times New Roman" pitchFamily="18" charset="0"/>
              </a:rPr>
              <a:t> 6 number of cubes, cylinders and beams will be cast without  fibers.</a:t>
            </a:r>
          </a:p>
          <a:p>
            <a:pPr>
              <a:buFont typeface="Wingdings" pitchFamily="2" charset="2"/>
              <a:buChar char="§"/>
            </a:pPr>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 6 number of cubes, 3 cylinders and 3 beams with  steel fibers will be cast at 1,2 and 3 percentages respectively for each test by weight of concrete.</a:t>
            </a:r>
          </a:p>
          <a:p>
            <a:pPr>
              <a:buFont typeface="Wingdings" pitchFamily="2" charset="2"/>
              <a:buChar char="§"/>
            </a:pPr>
            <a:endParaRPr lang="en-US" sz="2400" dirty="0" smtClean="0">
              <a:latin typeface="Times New Roman" pitchFamily="18" charset="0"/>
              <a:cs typeface="Times New Roman" pitchFamily="18" charset="0"/>
            </a:endParaRPr>
          </a:p>
          <a:p>
            <a:pPr>
              <a:buFont typeface="Wingdings" pitchFamily="2" charset="2"/>
              <a:buChar char="§"/>
            </a:pPr>
            <a:r>
              <a:rPr lang="en-US" sz="2400" dirty="0" smtClean="0">
                <a:latin typeface="Times New Roman" pitchFamily="18" charset="0"/>
                <a:cs typeface="Times New Roman" pitchFamily="18" charset="0"/>
              </a:rPr>
              <a:t> The cast specimens are cured, after curing the specimens are tested for 7days and 28 days.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dirty="0"/>
          </a:p>
        </p:txBody>
      </p:sp>
      <p:sp>
        <p:nvSpPr>
          <p:cNvPr id="13"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rgbClr val="C4D6EB"/>
            </a:gs>
            <a:gs pos="100000">
              <a:srgbClr val="FFEBFA"/>
            </a:gs>
          </a:gsLst>
          <a:lin ang="27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52600" y="0"/>
            <a:ext cx="6629400" cy="1676400"/>
          </a:xfrm>
          <a:solidFill>
            <a:schemeClr val="bg1">
              <a:lumMod val="85000"/>
            </a:schemeClr>
          </a:solidFill>
          <a:ln>
            <a:solidFill>
              <a:schemeClr val="bg1"/>
            </a:solidFill>
          </a:ln>
        </p:spPr>
        <p:txBody>
          <a:bodyPr>
            <a:normAutofit fontScale="90000"/>
          </a:bodyPr>
          <a:lstStyle/>
          <a:p>
            <a:r>
              <a:rPr lang="en-US" sz="3200" dirty="0" smtClean="0">
                <a:solidFill>
                  <a:schemeClr val="tx1"/>
                </a:solidFill>
                <a:latin typeface="Times New Roman" pitchFamily="18" charset="0"/>
                <a:cs typeface="Times New Roman" pitchFamily="18" charset="0"/>
              </a:rPr>
              <a:t>VEMANA INSTITUTE OF TECHNOLOGY.</a:t>
            </a:r>
            <a:br>
              <a:rPr lang="en-US" sz="3200" dirty="0" smtClean="0">
                <a:solidFill>
                  <a:schemeClr val="tx1"/>
                </a:solidFill>
                <a:latin typeface="Times New Roman" pitchFamily="18" charset="0"/>
                <a:cs typeface="Times New Roman" pitchFamily="18" charset="0"/>
              </a:rPr>
            </a:br>
            <a:r>
              <a:rPr lang="en-US" sz="2000" dirty="0" smtClean="0">
                <a:solidFill>
                  <a:schemeClr val="tx1"/>
                </a:solidFill>
                <a:latin typeface="Times New Roman" pitchFamily="18" charset="0"/>
                <a:cs typeface="Times New Roman" pitchFamily="18" charset="0"/>
              </a:rPr>
              <a:t>KORAMANGALA</a:t>
            </a:r>
            <a:r>
              <a:rPr lang="en-US" sz="1800" dirty="0" smtClean="0">
                <a:solidFill>
                  <a:schemeClr val="tx1"/>
                </a:solidFill>
                <a:latin typeface="Times New Roman" pitchFamily="18" charset="0"/>
                <a:cs typeface="Times New Roman" pitchFamily="18" charset="0"/>
              </a:rPr>
              <a:t>  BANGALORE.</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endParaRPr lang="en-US" sz="3200" dirty="0" smtClean="0">
              <a:solidFill>
                <a:schemeClr val="tx1"/>
              </a:solidFill>
              <a:latin typeface="Times New Roman" pitchFamily="18" charset="0"/>
              <a:cs typeface="Times New Roman" pitchFamily="18" charset="0"/>
            </a:endParaRPr>
          </a:p>
        </p:txBody>
      </p:sp>
      <p:sp>
        <p:nvSpPr>
          <p:cNvPr id="4" name="Content Placeholder 3"/>
          <p:cNvSpPr>
            <a:spLocks noGrp="1"/>
          </p:cNvSpPr>
          <p:nvPr>
            <p:ph sz="half" idx="4294967295"/>
          </p:nvPr>
        </p:nvSpPr>
        <p:spPr>
          <a:xfrm>
            <a:off x="228600" y="2362200"/>
            <a:ext cx="8686800" cy="1143000"/>
          </a:xfrm>
          <a:solidFill>
            <a:schemeClr val="accent3">
              <a:lumMod val="20000"/>
              <a:lumOff val="80000"/>
            </a:schemeClr>
          </a:solidFill>
          <a:ln>
            <a:solidFill>
              <a:schemeClr val="tx1">
                <a:lumMod val="75000"/>
              </a:schemeClr>
            </a:solidFill>
          </a:ln>
        </p:spPr>
        <p:txBody>
          <a:bodyPr>
            <a:normAutofit/>
          </a:bodyPr>
          <a:lstStyle/>
          <a:p>
            <a:pPr algn="ctr"/>
            <a:r>
              <a:rPr lang="en-US" sz="2400" b="1" dirty="0" smtClean="0">
                <a:latin typeface="Times New Roman" pitchFamily="18" charset="0"/>
                <a:cs typeface="Times New Roman" pitchFamily="18" charset="0"/>
              </a:rPr>
              <a:t>BEHAVIOUR OF FIBER REINFORCED CONCRETE USING  DEMOLITION WASTE.</a:t>
            </a:r>
            <a:endParaRPr lang="en-US" sz="2400" b="1" dirty="0">
              <a:latin typeface="Times New Roman" pitchFamily="18" charset="0"/>
              <a:cs typeface="Times New Roman" pitchFamily="18" charset="0"/>
            </a:endParaRPr>
          </a:p>
        </p:txBody>
      </p:sp>
      <p:sp>
        <p:nvSpPr>
          <p:cNvPr id="5" name="Content Placeholder 4"/>
          <p:cNvSpPr>
            <a:spLocks noGrp="1"/>
          </p:cNvSpPr>
          <p:nvPr>
            <p:ph sz="half" idx="4294967295"/>
          </p:nvPr>
        </p:nvSpPr>
        <p:spPr>
          <a:xfrm>
            <a:off x="1752600" y="1600200"/>
            <a:ext cx="6629400" cy="457200"/>
          </a:xfrm>
          <a:solidFill>
            <a:schemeClr val="bg1">
              <a:lumMod val="85000"/>
            </a:schemeClr>
          </a:solidFill>
          <a:ln>
            <a:solidFill>
              <a:schemeClr val="bg1"/>
            </a:solidFill>
          </a:ln>
        </p:spPr>
        <p:txBody>
          <a:bodyPr>
            <a:normAutofit/>
          </a:bodyPr>
          <a:lstStyle/>
          <a:p>
            <a:r>
              <a:rPr lang="en-US" sz="2400" dirty="0" smtClean="0">
                <a:latin typeface="Times New Roman" pitchFamily="18" charset="0"/>
                <a:cs typeface="Times New Roman" pitchFamily="18" charset="0"/>
              </a:rPr>
              <a:t>DEPARTMENT OF CIVIL ENGINEERING</a:t>
            </a:r>
            <a:endParaRPr lang="en-US" sz="2400" dirty="0">
              <a:latin typeface="Times New Roman" pitchFamily="18" charset="0"/>
              <a:cs typeface="Times New Roman" pitchFamily="18" charset="0"/>
            </a:endParaRPr>
          </a:p>
        </p:txBody>
      </p:sp>
      <p:pic>
        <p:nvPicPr>
          <p:cNvPr id="6" name="Content Placeholder 4"/>
          <p:cNvPicPr>
            <a:picLocks/>
          </p:cNvPicPr>
          <p:nvPr/>
        </p:nvPicPr>
        <p:blipFill rotWithShape="1">
          <a:blip r:embed="rId3" cstate="print">
            <a:extLst>
              <a:ext uri="{28A0092B-C50C-407E-A947-70E740481C1C}">
                <a14:useLocalDpi xmlns:a14="http://schemas.microsoft.com/office/drawing/2010/main" val="0"/>
              </a:ext>
            </a:extLst>
          </a:blip>
          <a:srcRect l="-215" t="890" r="75945" b="-890"/>
          <a:stretch/>
        </p:blipFill>
        <p:spPr>
          <a:xfrm>
            <a:off x="0" y="0"/>
            <a:ext cx="1752600" cy="1676400"/>
          </a:xfrm>
          <a:prstGeom prst="rect">
            <a:avLst/>
          </a:prstGeom>
        </p:spPr>
      </p:pic>
      <p:sp>
        <p:nvSpPr>
          <p:cNvPr id="9" name="TextBox 8"/>
          <p:cNvSpPr txBox="1"/>
          <p:nvPr/>
        </p:nvSpPr>
        <p:spPr>
          <a:xfrm>
            <a:off x="0" y="4191000"/>
            <a:ext cx="4038600" cy="144655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        GUIDED BY</a:t>
            </a:r>
          </a:p>
          <a:p>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         SATHISH G.A</a:t>
            </a:r>
          </a:p>
          <a:p>
            <a:r>
              <a:rPr lang="en-US" sz="1400" b="1" dirty="0" smtClean="0">
                <a:latin typeface="Times New Roman" pitchFamily="18" charset="0"/>
                <a:cs typeface="Times New Roman" pitchFamily="18" charset="0"/>
              </a:rPr>
              <a:t>       ASSOCIATE PROFESSOR </a:t>
            </a:r>
          </a:p>
          <a:p>
            <a:r>
              <a:rPr lang="en-US" sz="16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VEMANA</a:t>
            </a:r>
            <a:r>
              <a:rPr lang="en-US" sz="1400" b="1" dirty="0" smtClean="0">
                <a:latin typeface="Times New Roman" pitchFamily="18" charset="0"/>
                <a:cs typeface="Times New Roman" pitchFamily="18" charset="0"/>
              </a:rPr>
              <a:t> INST OF TECH.</a:t>
            </a:r>
            <a:endParaRPr lang="en-US" sz="1400" b="1" dirty="0">
              <a:latin typeface="Times New Roman" pitchFamily="18" charset="0"/>
              <a:cs typeface="Times New Roman" pitchFamily="18" charset="0"/>
            </a:endParaRPr>
          </a:p>
        </p:txBody>
      </p:sp>
      <p:sp>
        <p:nvSpPr>
          <p:cNvPr id="19" name="TextBox 18"/>
          <p:cNvSpPr txBox="1"/>
          <p:nvPr/>
        </p:nvSpPr>
        <p:spPr>
          <a:xfrm>
            <a:off x="4343400" y="4114800"/>
            <a:ext cx="4572000" cy="1754326"/>
          </a:xfrm>
          <a:prstGeom prst="rect">
            <a:avLst/>
          </a:prstGeom>
          <a:noFill/>
        </p:spPr>
        <p:txBody>
          <a:bodyPr wrap="square" rtlCol="0">
            <a:spAutoFit/>
          </a:bodyPr>
          <a:lstStyle/>
          <a:p>
            <a:r>
              <a:rPr lang="en-US" b="1" dirty="0" smtClean="0">
                <a:latin typeface="Times New Roman" pitchFamily="18" charset="0"/>
                <a:cs typeface="Times New Roman" pitchFamily="18" charset="0"/>
              </a:rPr>
              <a:t>      BATCH MEMBERS  </a:t>
            </a:r>
          </a:p>
          <a:p>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     AKHIL M                          1VI16CV002</a:t>
            </a:r>
          </a:p>
          <a:p>
            <a:r>
              <a:rPr lang="en-US" b="1" dirty="0" smtClean="0">
                <a:latin typeface="Times New Roman" pitchFamily="18" charset="0"/>
                <a:cs typeface="Times New Roman" pitchFamily="18" charset="0"/>
              </a:rPr>
              <a:t>     SIREESH G                       1VI16CV042</a:t>
            </a:r>
          </a:p>
          <a:p>
            <a:r>
              <a:rPr lang="en-US" b="1" dirty="0" smtClean="0">
                <a:latin typeface="Times New Roman" pitchFamily="18" charset="0"/>
                <a:cs typeface="Times New Roman" pitchFamily="18" charset="0"/>
              </a:rPr>
              <a:t>     N LOHITH REDDY         1VI16CV048</a:t>
            </a:r>
          </a:p>
          <a:p>
            <a:r>
              <a:rPr lang="en-US" b="1" dirty="0" smtClean="0">
                <a:latin typeface="Times New Roman" pitchFamily="18" charset="0"/>
                <a:cs typeface="Times New Roman" pitchFamily="18" charset="0"/>
              </a:rPr>
              <a:t>     DHANUSH R                     1VI18CV403</a:t>
            </a:r>
            <a:endParaRPr lang="en-US" b="1" dirty="0">
              <a:latin typeface="Times New Roman" pitchFamily="18" charset="0"/>
              <a:cs typeface="Times New Roman" pitchFamily="18" charset="0"/>
            </a:endParaRPr>
          </a:p>
        </p:txBody>
      </p:sp>
      <p:sp>
        <p:nvSpPr>
          <p:cNvPr id="14" name="Footer Placeholder 13"/>
          <p:cNvSpPr>
            <a:spLocks noGrp="1"/>
          </p:cNvSpPr>
          <p:nvPr>
            <p:ph type="ftr" sz="quarter" idx="11"/>
          </p:nvPr>
        </p:nvSpPr>
        <p:spPr/>
        <p:txBody>
          <a:bodyPr/>
          <a:lstStyle/>
          <a:p>
            <a:r>
              <a:rPr lang="en-US" smtClean="0"/>
              <a:t>Dept of civil eng.VIT</a:t>
            </a:r>
            <a:endParaRPr lang="en-US"/>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1-01-16 at 11.00.07 (1).jpeg"/>
          <p:cNvPicPr>
            <a:picLocks noChangeAspect="1"/>
          </p:cNvPicPr>
          <p:nvPr/>
        </p:nvPicPr>
        <p:blipFill>
          <a:blip r:embed="rId2" cstate="print"/>
          <a:stretch>
            <a:fillRect/>
          </a:stretch>
        </p:blipFill>
        <p:spPr>
          <a:xfrm>
            <a:off x="2362200" y="2895600"/>
            <a:ext cx="3733800" cy="2590800"/>
          </a:xfrm>
          <a:prstGeom prst="rect">
            <a:avLst/>
          </a:prstGeom>
          <a:ln>
            <a:noFill/>
          </a:ln>
          <a:effectLst>
            <a:softEdge rad="112500"/>
          </a:effectLst>
        </p:spPr>
      </p:pic>
      <p:sp>
        <p:nvSpPr>
          <p:cNvPr id="7" name="TextBox 6"/>
          <p:cNvSpPr txBox="1"/>
          <p:nvPr/>
        </p:nvSpPr>
        <p:spPr>
          <a:xfrm>
            <a:off x="381000" y="533400"/>
            <a:ext cx="8229600" cy="2369880"/>
          </a:xfrm>
          <a:prstGeom prst="rect">
            <a:avLst/>
          </a:prstGeom>
          <a:solidFill>
            <a:schemeClr val="bg1"/>
          </a:solidFill>
        </p:spPr>
        <p:txBody>
          <a:bodyPr wrap="square" rtlCol="0">
            <a:spAutoFit/>
          </a:bodyPr>
          <a:lstStyle/>
          <a:p>
            <a:pPr>
              <a:buFont typeface="Wingdings" pitchFamily="2" charset="2"/>
              <a:buChar char="q"/>
            </a:pPr>
            <a:r>
              <a:rPr lang="en-US" sz="24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COMPRESSIVE STRENGTH  TEST</a:t>
            </a:r>
            <a:endParaRPr lang="en-US" sz="28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The compressive strength test will be  carried on cube size of 150×150×150mm. 3 number of cubes will be tested with steel fibers of 1%, 2% and 3% and 3 cubes without fibers for 7days and 28 days.</a:t>
            </a:r>
            <a:endParaRPr lang="en-US" sz="2400" dirty="0">
              <a:latin typeface="Times New Roman" pitchFamily="18" charset="0"/>
              <a:cs typeface="Times New Roman" pitchFamily="18" charset="0"/>
            </a:endParaRPr>
          </a:p>
        </p:txBody>
      </p:sp>
      <p:sp>
        <p:nvSpPr>
          <p:cNvPr id="9"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
        <p:nvSpPr>
          <p:cNvPr id="10" name="TextBox 9"/>
          <p:cNvSpPr txBox="1"/>
          <p:nvPr/>
        </p:nvSpPr>
        <p:spPr>
          <a:xfrm>
            <a:off x="3048000" y="5257800"/>
            <a:ext cx="2590800" cy="381000"/>
          </a:xfrm>
          <a:prstGeom prst="rect">
            <a:avLst/>
          </a:prstGeom>
          <a:noFill/>
        </p:spPr>
        <p:txBody>
          <a:bodyPr wrap="square" rtlCol="0">
            <a:spAutoFit/>
          </a:bodyPr>
          <a:lstStyle/>
          <a:p>
            <a:r>
              <a:rPr lang="en-US" dirty="0" smtClean="0"/>
              <a:t>Compression test</a:t>
            </a:r>
            <a:endParaRPr lang="en-US" dirty="0"/>
          </a:p>
        </p:txBody>
      </p:sp>
    </p:spTree>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1-01-16 at 11.13.09.jpeg"/>
          <p:cNvPicPr>
            <a:picLocks noChangeAspect="1"/>
          </p:cNvPicPr>
          <p:nvPr/>
        </p:nvPicPr>
        <p:blipFill>
          <a:blip r:embed="rId2" cstate="print"/>
          <a:stretch>
            <a:fillRect/>
          </a:stretch>
        </p:blipFill>
        <p:spPr>
          <a:xfrm>
            <a:off x="2057400" y="2819400"/>
            <a:ext cx="3274867" cy="2362200"/>
          </a:xfrm>
          <a:prstGeom prst="rect">
            <a:avLst/>
          </a:prstGeom>
          <a:ln>
            <a:noFill/>
          </a:ln>
          <a:effectLst>
            <a:softEdge rad="112500"/>
          </a:effectLst>
        </p:spPr>
      </p:pic>
      <p:sp>
        <p:nvSpPr>
          <p:cNvPr id="3" name="TextBox 2"/>
          <p:cNvSpPr txBox="1"/>
          <p:nvPr/>
        </p:nvSpPr>
        <p:spPr>
          <a:xfrm>
            <a:off x="228600" y="533400"/>
            <a:ext cx="8763000" cy="2000548"/>
          </a:xfrm>
          <a:prstGeom prst="rect">
            <a:avLst/>
          </a:prstGeom>
          <a:solidFill>
            <a:schemeClr val="bg1"/>
          </a:solidFill>
        </p:spPr>
        <p:txBody>
          <a:bodyPr wrap="square" rtlCol="0">
            <a:spAutoFit/>
          </a:bodyPr>
          <a:lstStyle/>
          <a:p>
            <a:pPr>
              <a:buFont typeface="Wingdings" pitchFamily="2" charset="2"/>
              <a:buChar char="q"/>
            </a:pPr>
            <a:r>
              <a:rPr lang="en-US" dirty="0" smtClean="0"/>
              <a:t> </a:t>
            </a:r>
            <a:r>
              <a:rPr lang="en-US" sz="2800" b="1" dirty="0" smtClean="0">
                <a:latin typeface="Times New Roman" pitchFamily="18" charset="0"/>
                <a:cs typeface="Times New Roman" pitchFamily="18" charset="0"/>
              </a:rPr>
              <a:t>SPLIT</a:t>
            </a:r>
            <a:r>
              <a:rPr lang="en-US" sz="2800" b="1" dirty="0" smtClean="0"/>
              <a:t> </a:t>
            </a:r>
            <a:r>
              <a:rPr lang="en-US" sz="2800" b="1" dirty="0" smtClean="0">
                <a:latin typeface="Times New Roman" pitchFamily="18" charset="0"/>
                <a:cs typeface="Times New Roman" pitchFamily="18" charset="0"/>
              </a:rPr>
              <a:t>TENSILE</a:t>
            </a:r>
            <a:r>
              <a:rPr lang="en-US" sz="2800" b="1" dirty="0" smtClean="0"/>
              <a:t>  </a:t>
            </a:r>
            <a:r>
              <a:rPr lang="en-US" sz="2800" b="1" dirty="0" smtClean="0">
                <a:latin typeface="Times New Roman" pitchFamily="18" charset="0"/>
                <a:cs typeface="Times New Roman" pitchFamily="18" charset="0"/>
              </a:rPr>
              <a:t>TEST</a:t>
            </a:r>
            <a:r>
              <a:rPr lang="en-US" sz="2800" b="1" dirty="0" smtClean="0"/>
              <a:t> .</a:t>
            </a:r>
            <a:endParaRPr lang="en-US" sz="2800" dirty="0" smtClean="0"/>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The tensile strength test will be carried on cylindrical beam size of 150×300mm. 3 number of cylinders will be tested with steel fibers of  1%, 2% and 3%  and 3 cylinders without fibers for 28 days. </a:t>
            </a:r>
            <a:endParaRPr lang="en-US" sz="2400" dirty="0">
              <a:latin typeface="Times New Roman" pitchFamily="18" charset="0"/>
              <a:cs typeface="Times New Roman" pitchFamily="18" charset="0"/>
            </a:endParaRPr>
          </a:p>
        </p:txBody>
      </p:sp>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
        <p:nvSpPr>
          <p:cNvPr id="8" name="TextBox 7"/>
          <p:cNvSpPr txBox="1"/>
          <p:nvPr/>
        </p:nvSpPr>
        <p:spPr>
          <a:xfrm>
            <a:off x="3200400" y="5181600"/>
            <a:ext cx="2057400" cy="381000"/>
          </a:xfrm>
          <a:prstGeom prst="rect">
            <a:avLst/>
          </a:prstGeom>
          <a:noFill/>
        </p:spPr>
        <p:txBody>
          <a:bodyPr wrap="square" rtlCol="0">
            <a:spAutoFit/>
          </a:bodyPr>
          <a:lstStyle/>
          <a:p>
            <a:r>
              <a:rPr lang="en-US" dirty="0" smtClean="0"/>
              <a:t>Split tensile test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686800" cy="2000548"/>
          </a:xfrm>
          <a:prstGeom prst="rect">
            <a:avLst/>
          </a:prstGeom>
          <a:solidFill>
            <a:schemeClr val="bg1"/>
          </a:solidFill>
        </p:spPr>
        <p:txBody>
          <a:bodyPr wrap="square" rtlCol="0">
            <a:spAutoFit/>
          </a:bodyPr>
          <a:lstStyle/>
          <a:p>
            <a:pPr>
              <a:buFont typeface="Wingdings" pitchFamily="2" charset="2"/>
              <a:buChar char="q"/>
            </a:pPr>
            <a:r>
              <a:rPr lang="en-US" dirty="0" smtClean="0"/>
              <a:t> </a:t>
            </a:r>
            <a:r>
              <a:rPr lang="en-US" sz="2800" b="1" dirty="0" smtClean="0">
                <a:latin typeface="Times New Roman" pitchFamily="18" charset="0"/>
                <a:cs typeface="Times New Roman" pitchFamily="18" charset="0"/>
              </a:rPr>
              <a:t>FLEXURAL  TEST.</a:t>
            </a: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The flexural strength test will be carried on rectangular beam size of 750×100×75mm. 3 number of beams will be tested with steel fibers of  1%, 2% and 3%  and 3 without fibers for 28 days.</a:t>
            </a:r>
            <a:endParaRPr lang="en-US" sz="2400" dirty="0">
              <a:latin typeface="Times New Roman" pitchFamily="18" charset="0"/>
              <a:cs typeface="Times New Roman" pitchFamily="18" charset="0"/>
            </a:endParaRPr>
          </a:p>
        </p:txBody>
      </p:sp>
      <p:pic>
        <p:nvPicPr>
          <p:cNvPr id="3" name="Picture 2" descr="WhatsApp Image 2021-01-16 at 11.25.22.jpeg"/>
          <p:cNvPicPr>
            <a:picLocks noChangeAspect="1"/>
          </p:cNvPicPr>
          <p:nvPr/>
        </p:nvPicPr>
        <p:blipFill>
          <a:blip r:embed="rId2" cstate="print"/>
          <a:stretch>
            <a:fillRect/>
          </a:stretch>
        </p:blipFill>
        <p:spPr>
          <a:xfrm>
            <a:off x="2438400" y="2895600"/>
            <a:ext cx="3657600" cy="2294965"/>
          </a:xfrm>
          <a:prstGeom prst="rect">
            <a:avLst/>
          </a:prstGeom>
          <a:ln>
            <a:noFill/>
          </a:ln>
          <a:effectLst>
            <a:softEdge rad="112500"/>
          </a:effectLst>
        </p:spPr>
      </p:pic>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
        <p:nvSpPr>
          <p:cNvPr id="8" name="TextBox 7"/>
          <p:cNvSpPr txBox="1"/>
          <p:nvPr/>
        </p:nvSpPr>
        <p:spPr>
          <a:xfrm>
            <a:off x="3429000" y="5181600"/>
            <a:ext cx="1676400" cy="381000"/>
          </a:xfrm>
          <a:prstGeom prst="rect">
            <a:avLst/>
          </a:prstGeom>
          <a:noFill/>
        </p:spPr>
        <p:txBody>
          <a:bodyPr wrap="square" rtlCol="0">
            <a:spAutoFit/>
          </a:bodyPr>
          <a:lstStyle/>
          <a:p>
            <a:r>
              <a:rPr lang="en-US" dirty="0" smtClean="0"/>
              <a:t>Flexural test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28600" y="0"/>
            <a:ext cx="8382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TESTS ON MATERIALS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TEST ON CEMENT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Normal consistency of cement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Weight of cement = 200gm</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380999" y="2833116"/>
          <a:ext cx="8229602" cy="1967484"/>
        </p:xfrm>
        <a:graphic>
          <a:graphicData uri="http://schemas.openxmlformats.org/drawingml/2006/table">
            <a:tbl>
              <a:tblPr/>
              <a:tblGrid>
                <a:gridCol w="852388">
                  <a:extLst>
                    <a:ext uri="{9D8B030D-6E8A-4147-A177-3AD203B41FA5}">
                      <a16:colId xmlns:a16="http://schemas.microsoft.com/office/drawing/2014/main" val="20000"/>
                    </a:ext>
                  </a:extLst>
                </a:gridCol>
                <a:gridCol w="887215">
                  <a:extLst>
                    <a:ext uri="{9D8B030D-6E8A-4147-A177-3AD203B41FA5}">
                      <a16:colId xmlns:a16="http://schemas.microsoft.com/office/drawing/2014/main" val="20001"/>
                    </a:ext>
                  </a:extLst>
                </a:gridCol>
                <a:gridCol w="861967">
                  <a:extLst>
                    <a:ext uri="{9D8B030D-6E8A-4147-A177-3AD203B41FA5}">
                      <a16:colId xmlns:a16="http://schemas.microsoft.com/office/drawing/2014/main" val="20002"/>
                    </a:ext>
                  </a:extLst>
                </a:gridCol>
                <a:gridCol w="1567212">
                  <a:extLst>
                    <a:ext uri="{9D8B030D-6E8A-4147-A177-3AD203B41FA5}">
                      <a16:colId xmlns:a16="http://schemas.microsoft.com/office/drawing/2014/main" val="20003"/>
                    </a:ext>
                  </a:extLst>
                </a:gridCol>
                <a:gridCol w="1567212">
                  <a:extLst>
                    <a:ext uri="{9D8B030D-6E8A-4147-A177-3AD203B41FA5}">
                      <a16:colId xmlns:a16="http://schemas.microsoft.com/office/drawing/2014/main" val="20004"/>
                    </a:ext>
                  </a:extLst>
                </a:gridCol>
                <a:gridCol w="2493608">
                  <a:extLst>
                    <a:ext uri="{9D8B030D-6E8A-4147-A177-3AD203B41FA5}">
                      <a16:colId xmlns:a16="http://schemas.microsoft.com/office/drawing/2014/main" val="20005"/>
                    </a:ext>
                  </a:extLst>
                </a:gridCol>
              </a:tblGrid>
              <a:tr h="983742">
                <a:tc>
                  <a:txBody>
                    <a:bodyPr/>
                    <a:lstStyle/>
                    <a:p>
                      <a:pPr marL="0" marR="0" algn="just">
                        <a:lnSpc>
                          <a:spcPct val="115000"/>
                        </a:lnSpc>
                        <a:spcBef>
                          <a:spcPts val="0"/>
                        </a:spcBef>
                        <a:spcAft>
                          <a:spcPts val="0"/>
                        </a:spcAft>
                      </a:pPr>
                      <a:r>
                        <a:rPr lang="en-US" sz="1800" b="1" dirty="0">
                          <a:latin typeface="Times New Roman"/>
                          <a:ea typeface="Calibri"/>
                          <a:cs typeface="Times New Roman"/>
                        </a:rPr>
                        <a:t>Trial </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Water</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Water</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(ml)</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Initial reading</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(mm)</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Final reading</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(mm)</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Height not penetrated from bottom in (mm)</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7914">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7914">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7914">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981200"/>
          <a:ext cx="8077201" cy="2804160"/>
        </p:xfrm>
        <a:graphic>
          <a:graphicData uri="http://schemas.openxmlformats.org/drawingml/2006/table">
            <a:tbl>
              <a:tblPr/>
              <a:tblGrid>
                <a:gridCol w="752643">
                  <a:extLst>
                    <a:ext uri="{9D8B030D-6E8A-4147-A177-3AD203B41FA5}">
                      <a16:colId xmlns:a16="http://schemas.microsoft.com/office/drawing/2014/main" val="20000"/>
                    </a:ext>
                  </a:extLst>
                </a:gridCol>
                <a:gridCol w="1882987">
                  <a:extLst>
                    <a:ext uri="{9D8B030D-6E8A-4147-A177-3AD203B41FA5}">
                      <a16:colId xmlns:a16="http://schemas.microsoft.com/office/drawing/2014/main" val="20001"/>
                    </a:ext>
                  </a:extLst>
                </a:gridCol>
                <a:gridCol w="1882987">
                  <a:extLst>
                    <a:ext uri="{9D8B030D-6E8A-4147-A177-3AD203B41FA5}">
                      <a16:colId xmlns:a16="http://schemas.microsoft.com/office/drawing/2014/main" val="20002"/>
                    </a:ext>
                  </a:extLst>
                </a:gridCol>
                <a:gridCol w="1473121">
                  <a:extLst>
                    <a:ext uri="{9D8B030D-6E8A-4147-A177-3AD203B41FA5}">
                      <a16:colId xmlns:a16="http://schemas.microsoft.com/office/drawing/2014/main" val="20003"/>
                    </a:ext>
                  </a:extLst>
                </a:gridCol>
                <a:gridCol w="2085463">
                  <a:extLst>
                    <a:ext uri="{9D8B030D-6E8A-4147-A177-3AD203B41FA5}">
                      <a16:colId xmlns:a16="http://schemas.microsoft.com/office/drawing/2014/main" val="20004"/>
                    </a:ext>
                  </a:extLst>
                </a:gridCol>
              </a:tblGrid>
              <a:tr h="1028700">
                <a:tc>
                  <a:txBody>
                    <a:bodyPr/>
                    <a:lstStyle/>
                    <a:p>
                      <a:pPr marL="0" marR="0" algn="just">
                        <a:lnSpc>
                          <a:spcPct val="115000"/>
                        </a:lnSpc>
                        <a:spcBef>
                          <a:spcPts val="0"/>
                        </a:spcBef>
                        <a:spcAft>
                          <a:spcPts val="0"/>
                        </a:spcAft>
                      </a:pPr>
                      <a:r>
                        <a:rPr lang="en-US" sz="2000" b="1" dirty="0" err="1">
                          <a:latin typeface="Times New Roman"/>
                          <a:ea typeface="Calibri"/>
                          <a:cs typeface="Times New Roman"/>
                        </a:rPr>
                        <a:t>Sl</a:t>
                      </a:r>
                      <a:r>
                        <a:rPr lang="en-US" sz="2000" b="1" dirty="0">
                          <a:latin typeface="Times New Roman"/>
                          <a:ea typeface="Calibri"/>
                          <a:cs typeface="Times New Roman"/>
                        </a:rPr>
                        <a:t> no </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latin typeface="Times New Roman"/>
                          <a:ea typeface="Calibri"/>
                          <a:cs typeface="Times New Roman"/>
                        </a:rPr>
                        <a:t>Time in (min)</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Initial reading</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Final reading</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smtClean="0">
                          <a:latin typeface="Times New Roman"/>
                          <a:ea typeface="Calibri"/>
                          <a:cs typeface="Times New Roman"/>
                        </a:rPr>
                        <a:t>Needle</a:t>
                      </a:r>
                      <a:r>
                        <a:rPr lang="en-US" sz="2000" b="1" baseline="0" dirty="0" smtClean="0">
                          <a:latin typeface="Times New Roman"/>
                          <a:ea typeface="Calibri"/>
                          <a:cs typeface="Times New Roman"/>
                        </a:rPr>
                        <a:t>  </a:t>
                      </a:r>
                      <a:r>
                        <a:rPr lang="en-US" sz="2000" b="1" dirty="0" smtClean="0">
                          <a:latin typeface="Times New Roman"/>
                          <a:ea typeface="Calibri"/>
                          <a:cs typeface="Times New Roman"/>
                        </a:rPr>
                        <a:t>not </a:t>
                      </a:r>
                      <a:r>
                        <a:rPr lang="en-US" sz="2000" b="1" dirty="0">
                          <a:latin typeface="Times New Roman"/>
                          <a:ea typeface="Calibri"/>
                          <a:cs typeface="Times New Roman"/>
                        </a:rPr>
                        <a:t>Penetrated from bottom in (mm)</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900">
                <a:tc>
                  <a:txBody>
                    <a:bodyPr/>
                    <a:lstStyle/>
                    <a:p>
                      <a:pPr marL="0" marR="0" algn="just">
                        <a:lnSpc>
                          <a:spcPct val="115000"/>
                        </a:lnSpc>
                        <a:spcBef>
                          <a:spcPts val="0"/>
                        </a:spcBef>
                        <a:spcAft>
                          <a:spcPts val="0"/>
                        </a:spcAft>
                      </a:pPr>
                      <a:r>
                        <a:rPr lang="en-US" sz="2000" b="1">
                          <a:latin typeface="Times New Roman"/>
                          <a:ea typeface="Calibri"/>
                          <a:cs typeface="Times New Roman"/>
                        </a:rPr>
                        <a:t>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2900">
                <a:tc>
                  <a:txBody>
                    <a:bodyPr/>
                    <a:lstStyle/>
                    <a:p>
                      <a:pPr marL="0" marR="0" algn="just">
                        <a:lnSpc>
                          <a:spcPct val="115000"/>
                        </a:lnSpc>
                        <a:spcBef>
                          <a:spcPts val="0"/>
                        </a:spcBef>
                        <a:spcAft>
                          <a:spcPts val="0"/>
                        </a:spcAft>
                      </a:pPr>
                      <a:r>
                        <a:rPr lang="en-US" sz="2000" b="1">
                          <a:latin typeface="Times New Roman"/>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2900">
                <a:tc>
                  <a:txBody>
                    <a:bodyPr/>
                    <a:lstStyle/>
                    <a:p>
                      <a:pPr marL="0" marR="0" algn="just">
                        <a:lnSpc>
                          <a:spcPct val="115000"/>
                        </a:lnSpc>
                        <a:spcBef>
                          <a:spcPts val="0"/>
                        </a:spcBef>
                        <a:spcAft>
                          <a:spcPts val="0"/>
                        </a:spcAft>
                      </a:pPr>
                      <a:r>
                        <a:rPr lang="en-US" sz="2000" b="1">
                          <a:latin typeface="Times New Roman"/>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2900">
                <a:tc>
                  <a:txBody>
                    <a:bodyPr/>
                    <a:lstStyle/>
                    <a:p>
                      <a:pPr marL="0" marR="0" algn="just">
                        <a:lnSpc>
                          <a:spcPct val="115000"/>
                        </a:lnSpc>
                        <a:spcBef>
                          <a:spcPts val="0"/>
                        </a:spcBef>
                        <a:spcAft>
                          <a:spcPts val="0"/>
                        </a:spcAft>
                      </a:pPr>
                      <a:r>
                        <a:rPr lang="en-US" sz="2000" b="1">
                          <a:latin typeface="Times New Roman"/>
                          <a:ea typeface="Calibri"/>
                          <a:cs typeface="Times New Roman"/>
                        </a:rPr>
                        <a:t>4</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2900">
                <a:tc>
                  <a:txBody>
                    <a:bodyPr/>
                    <a:lstStyle/>
                    <a:p>
                      <a:pPr marL="0" marR="0" algn="just">
                        <a:lnSpc>
                          <a:spcPct val="115000"/>
                        </a:lnSpc>
                        <a:spcBef>
                          <a:spcPts val="0"/>
                        </a:spcBef>
                        <a:spcAft>
                          <a:spcPts val="0"/>
                        </a:spcAft>
                      </a:pPr>
                      <a:r>
                        <a:rPr lang="en-US" sz="2000" b="1" dirty="0">
                          <a:latin typeface="Times New Roman"/>
                          <a:ea typeface="Calibri"/>
                          <a:cs typeface="Times New Roman"/>
                        </a:rPr>
                        <a:t>5</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4033" name="Rectangle 1"/>
          <p:cNvSpPr>
            <a:spLocks noChangeArrowheads="1"/>
          </p:cNvSpPr>
          <p:nvPr/>
        </p:nvSpPr>
        <p:spPr bwMode="auto">
          <a:xfrm>
            <a:off x="228600" y="304800"/>
            <a:ext cx="73152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Initial setting time of cement.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Weight</a:t>
            </a:r>
            <a:r>
              <a:rPr kumimoji="0" lang="en-US" sz="2400" b="0" i="0" u="none" strike="noStrike" cap="none" normalizeH="0" dirty="0" smtClean="0">
                <a:ln>
                  <a:noFill/>
                </a:ln>
                <a:solidFill>
                  <a:schemeClr val="tx1"/>
                </a:solidFill>
                <a:effectLst/>
                <a:latin typeface="Times New Roman" pitchFamily="18" charset="0"/>
                <a:cs typeface="Times New Roman" pitchFamily="18" charset="0"/>
              </a:rPr>
              <a:t> of cement = 200gm.</a:t>
            </a:r>
          </a:p>
          <a:p>
            <a:pPr marL="0" marR="0" lvl="0" indent="0" algn="l" defTabSz="914400" rtl="0" eaLnBrk="0" fontAlgn="base" latinLnBrk="0" hangingPunct="0">
              <a:lnSpc>
                <a:spcPct val="100000"/>
              </a:lnSpc>
              <a:spcBef>
                <a:spcPct val="0"/>
              </a:spcBef>
              <a:spcAft>
                <a:spcPct val="0"/>
              </a:spcAft>
              <a:buClrTx/>
              <a:buSzTx/>
              <a:buFontTx/>
              <a:buNone/>
              <a:tabLst/>
            </a:pPr>
            <a:r>
              <a:rPr lang="en-US" sz="2400" baseline="0" dirty="0" smtClean="0">
                <a:latin typeface="Times New Roman" pitchFamily="18" charset="0"/>
                <a:cs typeface="Times New Roman" pitchFamily="18" charset="0"/>
              </a:rPr>
              <a:t>Water = 0.85P.</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533400" y="253458"/>
            <a:ext cx="6324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Specific gravity of cement.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Le-</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chateliers</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flask.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Wt of cement taken W = 64 gm.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457200" y="1905000"/>
          <a:ext cx="8001000" cy="2154057"/>
        </p:xfrm>
        <a:graphic>
          <a:graphicData uri="http://schemas.openxmlformats.org/drawingml/2006/table">
            <a:tbl>
              <a:tblPr/>
              <a:tblGrid>
                <a:gridCol w="822533">
                  <a:extLst>
                    <a:ext uri="{9D8B030D-6E8A-4147-A177-3AD203B41FA5}">
                      <a16:colId xmlns:a16="http://schemas.microsoft.com/office/drawing/2014/main" val="20000"/>
                    </a:ext>
                  </a:extLst>
                </a:gridCol>
                <a:gridCol w="1495514">
                  <a:extLst>
                    <a:ext uri="{9D8B030D-6E8A-4147-A177-3AD203B41FA5}">
                      <a16:colId xmlns:a16="http://schemas.microsoft.com/office/drawing/2014/main" val="20001"/>
                    </a:ext>
                  </a:extLst>
                </a:gridCol>
                <a:gridCol w="1420738">
                  <a:extLst>
                    <a:ext uri="{9D8B030D-6E8A-4147-A177-3AD203B41FA5}">
                      <a16:colId xmlns:a16="http://schemas.microsoft.com/office/drawing/2014/main" val="20002"/>
                    </a:ext>
                  </a:extLst>
                </a:gridCol>
                <a:gridCol w="2617150">
                  <a:extLst>
                    <a:ext uri="{9D8B030D-6E8A-4147-A177-3AD203B41FA5}">
                      <a16:colId xmlns:a16="http://schemas.microsoft.com/office/drawing/2014/main" val="20003"/>
                    </a:ext>
                  </a:extLst>
                </a:gridCol>
                <a:gridCol w="1645065">
                  <a:extLst>
                    <a:ext uri="{9D8B030D-6E8A-4147-A177-3AD203B41FA5}">
                      <a16:colId xmlns:a16="http://schemas.microsoft.com/office/drawing/2014/main" val="20004"/>
                    </a:ext>
                  </a:extLst>
                </a:gridCol>
              </a:tblGrid>
              <a:tr h="802455">
                <a:tc>
                  <a:txBody>
                    <a:bodyPr/>
                    <a:lstStyle/>
                    <a:p>
                      <a:pPr marL="0" marR="0" algn="just">
                        <a:lnSpc>
                          <a:spcPct val="115000"/>
                        </a:lnSpc>
                        <a:spcBef>
                          <a:spcPts val="0"/>
                        </a:spcBef>
                        <a:spcAft>
                          <a:spcPts val="0"/>
                        </a:spcAft>
                      </a:pPr>
                      <a:r>
                        <a:rPr lang="en-US" sz="2000" b="1" dirty="0" err="1">
                          <a:latin typeface="Times New Roman"/>
                          <a:ea typeface="Calibri"/>
                          <a:cs typeface="Times New Roman"/>
                        </a:rPr>
                        <a:t>Sl</a:t>
                      </a:r>
                      <a:r>
                        <a:rPr lang="en-US" sz="2000" b="1" dirty="0">
                          <a:latin typeface="Times New Roman"/>
                          <a:ea typeface="Calibri"/>
                          <a:cs typeface="Times New Roman"/>
                        </a:rPr>
                        <a:t> no</a:t>
                      </a:r>
                      <a:endParaRPr lang="en-US" sz="2000" dirty="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Initial reading</a:t>
                      </a: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Final reading</a:t>
                      </a: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Volume of cement (V)</a:t>
                      </a:r>
                      <a:endParaRPr lang="en-US" sz="2000">
                        <a:latin typeface="Calibri"/>
                        <a:ea typeface="Calibri"/>
                        <a:cs typeface="Times New Roman"/>
                      </a:endParaRPr>
                    </a:p>
                    <a:p>
                      <a:pPr marL="0" marR="0" algn="just">
                        <a:lnSpc>
                          <a:spcPct val="115000"/>
                        </a:lnSpc>
                        <a:spcBef>
                          <a:spcPts val="0"/>
                        </a:spcBef>
                        <a:spcAft>
                          <a:spcPts val="0"/>
                        </a:spcAft>
                      </a:pPr>
                      <a:r>
                        <a:rPr lang="en-US" sz="2000" b="1">
                          <a:latin typeface="Times New Roman"/>
                          <a:ea typeface="Calibri"/>
                          <a:cs typeface="Times New Roman"/>
                        </a:rPr>
                        <a:t>[vol of Kerosene displaced]</a:t>
                      </a: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Specific Gravity</a:t>
                      </a:r>
                      <a:endParaRPr lang="en-US" sz="2000">
                        <a:latin typeface="Calibri"/>
                        <a:ea typeface="Calibri"/>
                        <a:cs typeface="Times New Roman"/>
                      </a:endParaRPr>
                    </a:p>
                    <a:p>
                      <a:pPr marL="0" marR="0" algn="just">
                        <a:lnSpc>
                          <a:spcPct val="115000"/>
                        </a:lnSpc>
                        <a:spcBef>
                          <a:spcPts val="0"/>
                        </a:spcBef>
                        <a:spcAft>
                          <a:spcPts val="0"/>
                        </a:spcAft>
                      </a:pPr>
                      <a:r>
                        <a:rPr lang="en-US" sz="2000" b="1">
                          <a:latin typeface="Times New Roman"/>
                          <a:ea typeface="Calibri"/>
                          <a:cs typeface="Times New Roman"/>
                        </a:rPr>
                        <a:t>G = W/V</a:t>
                      </a: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7499">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499">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7499">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366" marR="68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0" y="381000"/>
            <a:ext cx="8305800" cy="15081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800" b="1" dirty="0" smtClean="0">
                <a:solidFill>
                  <a:schemeClr val="tx1">
                    <a:lumMod val="75000"/>
                    <a:lumOff val="25000"/>
                  </a:schemeClr>
                </a:solidFill>
                <a:latin typeface="Times New Roman" pitchFamily="18" charset="0"/>
                <a:ea typeface="Calibri" pitchFamily="34" charset="0"/>
                <a:cs typeface="Times New Roman" pitchFamily="18" charset="0"/>
              </a:rPr>
              <a:t>Tests on fine aggregate from concrete demolition waste.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Specific gravity.</a:t>
            </a:r>
            <a:endParaRPr lang="en-US" sz="2400" b="1" dirty="0" smtClean="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04800" y="2133600"/>
          <a:ext cx="8229600" cy="2939418"/>
        </p:xfrm>
        <a:graphic>
          <a:graphicData uri="http://schemas.openxmlformats.org/drawingml/2006/table">
            <a:tbl>
              <a:tblPr/>
              <a:tblGrid>
                <a:gridCol w="1227523">
                  <a:extLst>
                    <a:ext uri="{9D8B030D-6E8A-4147-A177-3AD203B41FA5}">
                      <a16:colId xmlns:a16="http://schemas.microsoft.com/office/drawing/2014/main" val="20000"/>
                    </a:ext>
                  </a:extLst>
                </a:gridCol>
                <a:gridCol w="3112034">
                  <a:extLst>
                    <a:ext uri="{9D8B030D-6E8A-4147-A177-3AD203B41FA5}">
                      <a16:colId xmlns:a16="http://schemas.microsoft.com/office/drawing/2014/main" val="20001"/>
                    </a:ext>
                  </a:extLst>
                </a:gridCol>
                <a:gridCol w="1296681">
                  <a:extLst>
                    <a:ext uri="{9D8B030D-6E8A-4147-A177-3AD203B41FA5}">
                      <a16:colId xmlns:a16="http://schemas.microsoft.com/office/drawing/2014/main" val="20002"/>
                    </a:ext>
                  </a:extLst>
                </a:gridCol>
                <a:gridCol w="1296681">
                  <a:extLst>
                    <a:ext uri="{9D8B030D-6E8A-4147-A177-3AD203B41FA5}">
                      <a16:colId xmlns:a16="http://schemas.microsoft.com/office/drawing/2014/main" val="20003"/>
                    </a:ext>
                  </a:extLst>
                </a:gridCol>
                <a:gridCol w="1296681">
                  <a:extLst>
                    <a:ext uri="{9D8B030D-6E8A-4147-A177-3AD203B41FA5}">
                      <a16:colId xmlns:a16="http://schemas.microsoft.com/office/drawing/2014/main" val="20004"/>
                    </a:ext>
                  </a:extLst>
                </a:gridCol>
              </a:tblGrid>
              <a:tr h="344071">
                <a:tc>
                  <a:txBody>
                    <a:bodyPr/>
                    <a:lstStyle/>
                    <a:p>
                      <a:pPr marL="0" marR="0" algn="just">
                        <a:lnSpc>
                          <a:spcPct val="115000"/>
                        </a:lnSpc>
                        <a:spcBef>
                          <a:spcPts val="0"/>
                        </a:spcBef>
                        <a:spcAft>
                          <a:spcPts val="0"/>
                        </a:spcAft>
                      </a:pPr>
                      <a:r>
                        <a:rPr lang="en-US" sz="1600" b="1" dirty="0" err="1">
                          <a:latin typeface="Times New Roman"/>
                          <a:ea typeface="Calibri"/>
                          <a:cs typeface="Times New Roman"/>
                        </a:rPr>
                        <a:t>Sl</a:t>
                      </a:r>
                      <a:r>
                        <a:rPr lang="en-US" sz="1600" b="1" dirty="0">
                          <a:latin typeface="Times New Roman"/>
                          <a:ea typeface="Calibri"/>
                          <a:cs typeface="Times New Roman"/>
                        </a:rPr>
                        <a:t> no</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a:latin typeface="Times New Roman"/>
                          <a:ea typeface="Calibri"/>
                          <a:cs typeface="Times New Roman"/>
                        </a:rPr>
                        <a:t>Weight (gm)</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a:latin typeface="Times New Roman"/>
                          <a:ea typeface="Calibri"/>
                          <a:cs typeface="Times New Roman"/>
                        </a:rPr>
                        <a:t>Trial 1</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a:latin typeface="Times New Roman"/>
                          <a:ea typeface="Calibri"/>
                          <a:cs typeface="Times New Roman"/>
                        </a:rPr>
                        <a:t>Trial 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a:latin typeface="Times New Roman"/>
                          <a:ea typeface="Calibri"/>
                          <a:cs typeface="Times New Roman"/>
                        </a:rPr>
                        <a:t>Trial 3</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9877">
                <a:tc>
                  <a:txBody>
                    <a:bodyPr/>
                    <a:lstStyle/>
                    <a:p>
                      <a:pPr marL="0" marR="0" algn="just">
                        <a:lnSpc>
                          <a:spcPct val="115000"/>
                        </a:lnSpc>
                        <a:spcBef>
                          <a:spcPts val="0"/>
                        </a:spcBef>
                        <a:spcAft>
                          <a:spcPts val="0"/>
                        </a:spcAft>
                      </a:pPr>
                      <a:r>
                        <a:rPr lang="en-US" sz="1600" b="1">
                          <a:latin typeface="Times New Roman"/>
                          <a:ea typeface="Calibri"/>
                          <a:cs typeface="Times New Roman"/>
                        </a:rPr>
                        <a:t>1</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a:latin typeface="Times New Roman"/>
                          <a:ea typeface="Calibri"/>
                          <a:cs typeface="Times New Roman"/>
                        </a:rPr>
                        <a:t>Weight of empty</a:t>
                      </a:r>
                      <a:endParaRPr lang="en-US" sz="1600">
                        <a:latin typeface="Calibri"/>
                        <a:ea typeface="Calibri"/>
                        <a:cs typeface="Times New Roman"/>
                      </a:endParaRPr>
                    </a:p>
                    <a:p>
                      <a:pPr marL="0" marR="0" algn="just">
                        <a:lnSpc>
                          <a:spcPct val="115000"/>
                        </a:lnSpc>
                        <a:spcBef>
                          <a:spcPts val="0"/>
                        </a:spcBef>
                        <a:spcAft>
                          <a:spcPts val="0"/>
                        </a:spcAft>
                      </a:pPr>
                      <a:r>
                        <a:rPr lang="en-US" sz="1600" b="1">
                          <a:latin typeface="Times New Roman"/>
                          <a:ea typeface="Calibri"/>
                          <a:cs typeface="Times New Roman"/>
                        </a:rPr>
                        <a:t>Pycnometer(W1) </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49877">
                <a:tc>
                  <a:txBody>
                    <a:bodyPr/>
                    <a:lstStyle/>
                    <a:p>
                      <a:pPr marL="0" marR="0" algn="just">
                        <a:lnSpc>
                          <a:spcPct val="115000"/>
                        </a:lnSpc>
                        <a:spcBef>
                          <a:spcPts val="0"/>
                        </a:spcBef>
                        <a:spcAft>
                          <a:spcPts val="0"/>
                        </a:spcAft>
                      </a:pPr>
                      <a:r>
                        <a:rPr lang="en-US" sz="1600" b="1">
                          <a:latin typeface="Times New Roman"/>
                          <a:ea typeface="Calibri"/>
                          <a:cs typeface="Times New Roman"/>
                        </a:rPr>
                        <a:t>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a:latin typeface="Times New Roman"/>
                          <a:ea typeface="Calibri"/>
                          <a:cs typeface="Times New Roman"/>
                        </a:rPr>
                        <a:t>Weight of empty</a:t>
                      </a:r>
                      <a:endParaRPr lang="en-US" sz="1600">
                        <a:latin typeface="Calibri"/>
                        <a:ea typeface="Calibri"/>
                        <a:cs typeface="Times New Roman"/>
                      </a:endParaRPr>
                    </a:p>
                    <a:p>
                      <a:pPr marL="0" marR="0" algn="just">
                        <a:lnSpc>
                          <a:spcPct val="115000"/>
                        </a:lnSpc>
                        <a:spcBef>
                          <a:spcPts val="0"/>
                        </a:spcBef>
                        <a:spcAft>
                          <a:spcPts val="0"/>
                        </a:spcAft>
                      </a:pPr>
                      <a:r>
                        <a:rPr lang="en-US" sz="1600" b="1">
                          <a:latin typeface="Times New Roman"/>
                          <a:ea typeface="Calibri"/>
                          <a:cs typeface="Times New Roman"/>
                        </a:rPr>
                        <a:t>Pycnometer + FA (W2)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9877">
                <a:tc>
                  <a:txBody>
                    <a:bodyPr/>
                    <a:lstStyle/>
                    <a:p>
                      <a:pPr marL="0" marR="0" algn="just">
                        <a:lnSpc>
                          <a:spcPct val="115000"/>
                        </a:lnSpc>
                        <a:spcBef>
                          <a:spcPts val="0"/>
                        </a:spcBef>
                        <a:spcAft>
                          <a:spcPts val="0"/>
                        </a:spcAft>
                      </a:pPr>
                      <a:r>
                        <a:rPr lang="en-US" sz="1600" b="1">
                          <a:latin typeface="Times New Roman"/>
                          <a:ea typeface="Calibri"/>
                          <a:cs typeface="Times New Roman"/>
                        </a:rPr>
                        <a:t>3</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a:latin typeface="Times New Roman"/>
                          <a:ea typeface="Calibri"/>
                          <a:cs typeface="Times New Roman"/>
                        </a:rPr>
                        <a:t>Weight of empty</a:t>
                      </a:r>
                      <a:endParaRPr lang="en-US" sz="1600">
                        <a:latin typeface="Calibri"/>
                        <a:ea typeface="Calibri"/>
                        <a:cs typeface="Times New Roman"/>
                      </a:endParaRPr>
                    </a:p>
                    <a:p>
                      <a:pPr marL="0" marR="0" algn="just">
                        <a:lnSpc>
                          <a:spcPct val="115000"/>
                        </a:lnSpc>
                        <a:spcBef>
                          <a:spcPts val="0"/>
                        </a:spcBef>
                        <a:spcAft>
                          <a:spcPts val="0"/>
                        </a:spcAft>
                      </a:pPr>
                      <a:r>
                        <a:rPr lang="en-US" sz="1600" b="1">
                          <a:latin typeface="Times New Roman"/>
                          <a:ea typeface="Calibri"/>
                          <a:cs typeface="Times New Roman"/>
                        </a:rPr>
                        <a:t>Pycnometer + FA + water (W3)</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9877">
                <a:tc>
                  <a:txBody>
                    <a:bodyPr/>
                    <a:lstStyle/>
                    <a:p>
                      <a:pPr marL="0" marR="0" algn="just">
                        <a:lnSpc>
                          <a:spcPct val="115000"/>
                        </a:lnSpc>
                        <a:spcBef>
                          <a:spcPts val="0"/>
                        </a:spcBef>
                        <a:spcAft>
                          <a:spcPts val="0"/>
                        </a:spcAft>
                      </a:pPr>
                      <a:r>
                        <a:rPr lang="en-US" sz="1600" b="1">
                          <a:latin typeface="Times New Roman"/>
                          <a:ea typeface="Calibri"/>
                          <a:cs typeface="Times New Roman"/>
                        </a:rPr>
                        <a:t>4</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a:latin typeface="Times New Roman"/>
                          <a:ea typeface="Calibri"/>
                          <a:cs typeface="Times New Roman"/>
                        </a:rPr>
                        <a:t>Weight of empty</a:t>
                      </a:r>
                      <a:endParaRPr lang="en-US" sz="1600">
                        <a:latin typeface="Calibri"/>
                        <a:ea typeface="Calibri"/>
                        <a:cs typeface="Times New Roman"/>
                      </a:endParaRPr>
                    </a:p>
                    <a:p>
                      <a:pPr marL="0" marR="0" algn="just">
                        <a:lnSpc>
                          <a:spcPct val="115000"/>
                        </a:lnSpc>
                        <a:spcBef>
                          <a:spcPts val="0"/>
                        </a:spcBef>
                        <a:spcAft>
                          <a:spcPts val="0"/>
                        </a:spcAft>
                      </a:pPr>
                      <a:r>
                        <a:rPr lang="en-US" sz="1600" b="1">
                          <a:latin typeface="Times New Roman"/>
                          <a:ea typeface="Calibri"/>
                          <a:cs typeface="Times New Roman"/>
                        </a:rPr>
                        <a:t>Pycnometer + water (W4)</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2019">
                <a:tc>
                  <a:txBody>
                    <a:bodyPr/>
                    <a:lstStyle/>
                    <a:p>
                      <a:pPr marL="0" marR="0" algn="just">
                        <a:lnSpc>
                          <a:spcPct val="115000"/>
                        </a:lnSpc>
                        <a:spcBef>
                          <a:spcPts val="0"/>
                        </a:spcBef>
                        <a:spcAft>
                          <a:spcPts val="0"/>
                        </a:spcAft>
                      </a:pPr>
                      <a:r>
                        <a:rPr lang="en-US" sz="1600" b="1">
                          <a:latin typeface="Times New Roman"/>
                          <a:ea typeface="Calibri"/>
                          <a:cs typeface="Times New Roman"/>
                        </a:rPr>
                        <a:t>5</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latin typeface="Times New Roman"/>
                          <a:ea typeface="Calibri"/>
                          <a:cs typeface="Times New Roman"/>
                        </a:rPr>
                        <a:t>Specific  gravity</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
        <p:nvSpPr>
          <p:cNvPr id="6" name="TextBox 5"/>
          <p:cNvSpPr txBox="1"/>
          <p:nvPr/>
        </p:nvSpPr>
        <p:spPr>
          <a:xfrm>
            <a:off x="533400" y="5486400"/>
            <a:ext cx="6858000" cy="400110"/>
          </a:xfrm>
          <a:prstGeom prst="rect">
            <a:avLst/>
          </a:prstGeom>
          <a:noFill/>
        </p:spPr>
        <p:txBody>
          <a:bodyPr wrap="square" rtlCol="0">
            <a:spAutoFit/>
          </a:bodyPr>
          <a:lstStyle/>
          <a:p>
            <a:r>
              <a:rPr lang="en-US" sz="2000" dirty="0" smtClean="0"/>
              <a:t> Specific gravity  =   [W2-W1] / [(W4-W1) – (W3-W2)]</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598" y="1676400"/>
          <a:ext cx="8001002" cy="3154680"/>
        </p:xfrm>
        <a:graphic>
          <a:graphicData uri="http://schemas.openxmlformats.org/drawingml/2006/table">
            <a:tbl>
              <a:tblPr/>
              <a:tblGrid>
                <a:gridCol w="454712">
                  <a:extLst>
                    <a:ext uri="{9D8B030D-6E8A-4147-A177-3AD203B41FA5}">
                      <a16:colId xmlns:a16="http://schemas.microsoft.com/office/drawing/2014/main" val="20000"/>
                    </a:ext>
                  </a:extLst>
                </a:gridCol>
                <a:gridCol w="1470559">
                  <a:extLst>
                    <a:ext uri="{9D8B030D-6E8A-4147-A177-3AD203B41FA5}">
                      <a16:colId xmlns:a16="http://schemas.microsoft.com/office/drawing/2014/main" val="20001"/>
                    </a:ext>
                  </a:extLst>
                </a:gridCol>
                <a:gridCol w="1656131">
                  <a:extLst>
                    <a:ext uri="{9D8B030D-6E8A-4147-A177-3AD203B41FA5}">
                      <a16:colId xmlns:a16="http://schemas.microsoft.com/office/drawing/2014/main" val="20002"/>
                    </a:ext>
                  </a:extLst>
                </a:gridCol>
                <a:gridCol w="1516214">
                  <a:extLst>
                    <a:ext uri="{9D8B030D-6E8A-4147-A177-3AD203B41FA5}">
                      <a16:colId xmlns:a16="http://schemas.microsoft.com/office/drawing/2014/main" val="20003"/>
                    </a:ext>
                  </a:extLst>
                </a:gridCol>
                <a:gridCol w="1533445">
                  <a:extLst>
                    <a:ext uri="{9D8B030D-6E8A-4147-A177-3AD203B41FA5}">
                      <a16:colId xmlns:a16="http://schemas.microsoft.com/office/drawing/2014/main" val="20004"/>
                    </a:ext>
                  </a:extLst>
                </a:gridCol>
                <a:gridCol w="1369941">
                  <a:extLst>
                    <a:ext uri="{9D8B030D-6E8A-4147-A177-3AD203B41FA5}">
                      <a16:colId xmlns:a16="http://schemas.microsoft.com/office/drawing/2014/main" val="20005"/>
                    </a:ext>
                  </a:extLst>
                </a:gridCol>
              </a:tblGrid>
              <a:tr h="800100">
                <a:tc>
                  <a:txBody>
                    <a:bodyPr/>
                    <a:lstStyle/>
                    <a:p>
                      <a:pPr marL="0" marR="0" algn="just">
                        <a:lnSpc>
                          <a:spcPct val="115000"/>
                        </a:lnSpc>
                        <a:spcBef>
                          <a:spcPts val="0"/>
                        </a:spcBef>
                        <a:spcAft>
                          <a:spcPts val="0"/>
                        </a:spcAft>
                      </a:pPr>
                      <a:r>
                        <a:rPr lang="en-US" sz="1800" b="1">
                          <a:latin typeface="Times New Roman"/>
                          <a:ea typeface="Calibri"/>
                          <a:cs typeface="Times New Roman"/>
                        </a:rPr>
                        <a:t>Sl no</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IS Sieve(mm,µ)</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Weight </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Retained(g m)</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Cumulative </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Weight</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Retained(gm)</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Cumulative</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Retained(%)</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Cumulative</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Passing(%)</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6700">
                <a:tc>
                  <a:txBody>
                    <a:bodyPr/>
                    <a:lstStyle/>
                    <a:p>
                      <a:pPr marL="0" marR="0" algn="just">
                        <a:lnSpc>
                          <a:spcPct val="115000"/>
                        </a:lnSpc>
                        <a:spcBef>
                          <a:spcPts val="0"/>
                        </a:spcBef>
                        <a:spcAft>
                          <a:spcPts val="0"/>
                        </a:spcAft>
                      </a:pPr>
                      <a:r>
                        <a:rPr lang="en-US" sz="1800" b="1">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4.75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6700">
                <a:tc>
                  <a:txBody>
                    <a:bodyPr/>
                    <a:lstStyle/>
                    <a:p>
                      <a:pPr marL="0" marR="0" algn="just">
                        <a:lnSpc>
                          <a:spcPct val="115000"/>
                        </a:lnSpc>
                        <a:spcBef>
                          <a:spcPts val="0"/>
                        </a:spcBef>
                        <a:spcAft>
                          <a:spcPts val="0"/>
                        </a:spcAft>
                      </a:pPr>
                      <a:r>
                        <a:rPr lang="en-US" sz="1800" b="1">
                          <a:latin typeface="Times New Roman"/>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2.36</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6700">
                <a:tc>
                  <a:txBody>
                    <a:bodyPr/>
                    <a:lstStyle/>
                    <a:p>
                      <a:pPr marL="0" marR="0" algn="just">
                        <a:lnSpc>
                          <a:spcPct val="115000"/>
                        </a:lnSpc>
                        <a:spcBef>
                          <a:spcPts val="0"/>
                        </a:spcBef>
                        <a:spcAft>
                          <a:spcPts val="0"/>
                        </a:spcAft>
                      </a:pPr>
                      <a:r>
                        <a:rPr lang="en-US" sz="1800" b="1">
                          <a:latin typeface="Times New Roman"/>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1.17</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6700">
                <a:tc>
                  <a:txBody>
                    <a:bodyPr/>
                    <a:lstStyle/>
                    <a:p>
                      <a:pPr marL="0" marR="0" algn="just">
                        <a:lnSpc>
                          <a:spcPct val="115000"/>
                        </a:lnSpc>
                        <a:spcBef>
                          <a:spcPts val="0"/>
                        </a:spcBef>
                        <a:spcAft>
                          <a:spcPts val="0"/>
                        </a:spcAft>
                      </a:pPr>
                      <a:r>
                        <a:rPr lang="en-US" sz="1800" b="1">
                          <a:latin typeface="Times New Roman"/>
                          <a:ea typeface="Calibri"/>
                          <a:cs typeface="Times New Roman"/>
                        </a:rPr>
                        <a:t>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600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6700">
                <a:tc>
                  <a:txBody>
                    <a:bodyPr/>
                    <a:lstStyle/>
                    <a:p>
                      <a:pPr marL="0" marR="0" algn="just">
                        <a:lnSpc>
                          <a:spcPct val="115000"/>
                        </a:lnSpc>
                        <a:spcBef>
                          <a:spcPts val="0"/>
                        </a:spcBef>
                        <a:spcAft>
                          <a:spcPts val="0"/>
                        </a:spcAft>
                      </a:pPr>
                      <a:r>
                        <a:rPr lang="en-US" sz="1800" b="1">
                          <a:latin typeface="Times New Roman"/>
                          <a:ea typeface="Calibri"/>
                          <a:cs typeface="Times New Roman"/>
                        </a:rPr>
                        <a:t>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300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6700">
                <a:tc>
                  <a:txBody>
                    <a:bodyPr/>
                    <a:lstStyle/>
                    <a:p>
                      <a:pPr marL="0" marR="0" algn="just">
                        <a:lnSpc>
                          <a:spcPct val="115000"/>
                        </a:lnSpc>
                        <a:spcBef>
                          <a:spcPts val="0"/>
                        </a:spcBef>
                        <a:spcAft>
                          <a:spcPts val="0"/>
                        </a:spcAft>
                      </a:pPr>
                      <a:r>
                        <a:rPr lang="en-US" sz="1800" b="1">
                          <a:latin typeface="Times New Roman"/>
                          <a:ea typeface="Calibri"/>
                          <a:cs typeface="Times New Roman"/>
                        </a:rPr>
                        <a:t>6</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150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6700">
                <a:tc>
                  <a:txBody>
                    <a:bodyPr/>
                    <a:lstStyle/>
                    <a:p>
                      <a:pPr marL="0" marR="0" algn="just">
                        <a:lnSpc>
                          <a:spcPct val="115000"/>
                        </a:lnSpc>
                        <a:spcBef>
                          <a:spcPts val="0"/>
                        </a:spcBef>
                        <a:spcAft>
                          <a:spcPts val="0"/>
                        </a:spcAft>
                      </a:pPr>
                      <a:r>
                        <a:rPr lang="en-US" sz="1800" b="1">
                          <a:latin typeface="Times New Roman"/>
                          <a:ea typeface="Calibri"/>
                          <a:cs typeface="Times New Roman"/>
                        </a:rPr>
                        <a:t>7</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Pan</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7105" name="Rectangle 1"/>
          <p:cNvSpPr>
            <a:spLocks noChangeArrowheads="1"/>
          </p:cNvSpPr>
          <p:nvPr/>
        </p:nvSpPr>
        <p:spPr bwMode="auto">
          <a:xfrm>
            <a:off x="228600" y="320070"/>
            <a:ext cx="85344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Fineness modulus of concrete</a:t>
            </a:r>
            <a:r>
              <a:rPr kumimoji="0" lang="en-US" sz="24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demolition waste fine aggregate .</a:t>
            </a:r>
            <a:endParaRPr lang="en-US" sz="2400" b="1" dirty="0" smtClean="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Weight of aggregate = 2kg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
        <p:nvSpPr>
          <p:cNvPr id="8" name="TextBox 7"/>
          <p:cNvSpPr txBox="1"/>
          <p:nvPr/>
        </p:nvSpPr>
        <p:spPr>
          <a:xfrm>
            <a:off x="609600" y="5410200"/>
            <a:ext cx="6477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 Fineness modulus ∑  = (cum retained%) / 100</a:t>
            </a:r>
            <a:endParaRPr lang="en-US"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228600" y="90844"/>
            <a:ext cx="8382000" cy="16927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Tests on coarse aggregate from</a:t>
            </a:r>
            <a:r>
              <a:rPr kumimoji="0" lang="en-US" sz="28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concrete demolition waste</a:t>
            </a:r>
            <a:r>
              <a:rPr kumimoji="0" lang="en-US" sz="24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Specific gravity.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304800" y="1828800"/>
          <a:ext cx="7924800" cy="3265932"/>
        </p:xfrm>
        <a:graphic>
          <a:graphicData uri="http://schemas.openxmlformats.org/drawingml/2006/table">
            <a:tbl>
              <a:tblPr/>
              <a:tblGrid>
                <a:gridCol w="1193426">
                  <a:extLst>
                    <a:ext uri="{9D8B030D-6E8A-4147-A177-3AD203B41FA5}">
                      <a16:colId xmlns:a16="http://schemas.microsoft.com/office/drawing/2014/main" val="20000"/>
                    </a:ext>
                  </a:extLst>
                </a:gridCol>
                <a:gridCol w="3226174">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77739">
                  <a:extLst>
                    <a:ext uri="{9D8B030D-6E8A-4147-A177-3AD203B41FA5}">
                      <a16:colId xmlns:a16="http://schemas.microsoft.com/office/drawing/2014/main" val="20003"/>
                    </a:ext>
                  </a:extLst>
                </a:gridCol>
                <a:gridCol w="1184461">
                  <a:extLst>
                    <a:ext uri="{9D8B030D-6E8A-4147-A177-3AD203B41FA5}">
                      <a16:colId xmlns:a16="http://schemas.microsoft.com/office/drawing/2014/main" val="20004"/>
                    </a:ext>
                  </a:extLst>
                </a:gridCol>
              </a:tblGrid>
              <a:tr h="335657">
                <a:tc>
                  <a:txBody>
                    <a:bodyPr/>
                    <a:lstStyle/>
                    <a:p>
                      <a:pPr marL="0" marR="0" algn="just">
                        <a:lnSpc>
                          <a:spcPct val="115000"/>
                        </a:lnSpc>
                        <a:spcBef>
                          <a:spcPts val="0"/>
                        </a:spcBef>
                        <a:spcAft>
                          <a:spcPts val="0"/>
                        </a:spcAft>
                      </a:pPr>
                      <a:r>
                        <a:rPr lang="en-US" sz="1800" b="1" dirty="0" err="1">
                          <a:latin typeface="Times New Roman"/>
                          <a:ea typeface="Calibri"/>
                          <a:cs typeface="Times New Roman"/>
                        </a:rPr>
                        <a:t>Sl</a:t>
                      </a:r>
                      <a:r>
                        <a:rPr lang="en-US" sz="1800" b="1" dirty="0">
                          <a:latin typeface="Times New Roman"/>
                          <a:ea typeface="Calibri"/>
                          <a:cs typeface="Times New Roman"/>
                        </a:rPr>
                        <a:t> no</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weight (gm)</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Trial 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Trial 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Trial 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2573">
                <a:tc>
                  <a:txBody>
                    <a:bodyPr/>
                    <a:lstStyle/>
                    <a:p>
                      <a:pPr marL="0" marR="0" algn="just">
                        <a:lnSpc>
                          <a:spcPct val="115000"/>
                        </a:lnSpc>
                        <a:spcBef>
                          <a:spcPts val="0"/>
                        </a:spcBef>
                        <a:spcAft>
                          <a:spcPts val="0"/>
                        </a:spcAft>
                      </a:pPr>
                      <a:r>
                        <a:rPr lang="en-US" sz="1800" b="1">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Weight of empty</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Pycnometer(W1) </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2573">
                <a:tc>
                  <a:txBody>
                    <a:bodyPr/>
                    <a:lstStyle/>
                    <a:p>
                      <a:pPr marL="0" marR="0" algn="just">
                        <a:lnSpc>
                          <a:spcPct val="115000"/>
                        </a:lnSpc>
                        <a:spcBef>
                          <a:spcPts val="0"/>
                        </a:spcBef>
                        <a:spcAft>
                          <a:spcPts val="0"/>
                        </a:spcAft>
                      </a:pPr>
                      <a:r>
                        <a:rPr lang="en-US" sz="1800" b="1">
                          <a:latin typeface="Times New Roman"/>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Weight of empty</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Pycnometer + CA (W2)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2573">
                <a:tc>
                  <a:txBody>
                    <a:bodyPr/>
                    <a:lstStyle/>
                    <a:p>
                      <a:pPr marL="0" marR="0" algn="just">
                        <a:lnSpc>
                          <a:spcPct val="115000"/>
                        </a:lnSpc>
                        <a:spcBef>
                          <a:spcPts val="0"/>
                        </a:spcBef>
                        <a:spcAft>
                          <a:spcPts val="0"/>
                        </a:spcAft>
                      </a:pPr>
                      <a:r>
                        <a:rPr lang="en-US" sz="1800" b="1" dirty="0">
                          <a:latin typeface="Times New Roman"/>
                          <a:ea typeface="Calibri"/>
                          <a:cs typeface="Times New Roman"/>
                        </a:rPr>
                        <a:t>3</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Weight of empty</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Pycnometer + CA + water (W3)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2573">
                <a:tc>
                  <a:txBody>
                    <a:bodyPr/>
                    <a:lstStyle/>
                    <a:p>
                      <a:pPr marL="0" marR="0" algn="just">
                        <a:lnSpc>
                          <a:spcPct val="115000"/>
                        </a:lnSpc>
                        <a:spcBef>
                          <a:spcPts val="0"/>
                        </a:spcBef>
                        <a:spcAft>
                          <a:spcPts val="0"/>
                        </a:spcAft>
                      </a:pPr>
                      <a:r>
                        <a:rPr lang="en-US" sz="1800" b="1">
                          <a:latin typeface="Times New Roman"/>
                          <a:ea typeface="Calibri"/>
                          <a:cs typeface="Times New Roman"/>
                        </a:rPr>
                        <a:t>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Weight of empty</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Pycnometer + water (W4)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6531">
                <a:tc>
                  <a:txBody>
                    <a:bodyPr/>
                    <a:lstStyle/>
                    <a:p>
                      <a:pPr marL="0" marR="0" algn="just">
                        <a:lnSpc>
                          <a:spcPct val="115000"/>
                        </a:lnSpc>
                        <a:spcBef>
                          <a:spcPts val="0"/>
                        </a:spcBef>
                        <a:spcAft>
                          <a:spcPts val="0"/>
                        </a:spcAft>
                      </a:pPr>
                      <a:r>
                        <a:rPr lang="en-US" sz="1800" b="1" dirty="0">
                          <a:latin typeface="Times New Roman"/>
                          <a:ea typeface="Calibri"/>
                          <a:cs typeface="Times New Roman"/>
                        </a:rPr>
                        <a:t>5</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dirty="0">
                          <a:latin typeface="Times New Roman"/>
                          <a:ea typeface="Calibri"/>
                          <a:cs typeface="Times New Roman"/>
                        </a:rPr>
                        <a:t>Specific  gravity</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
        <p:nvSpPr>
          <p:cNvPr id="5" name="TextBox 4"/>
          <p:cNvSpPr txBox="1"/>
          <p:nvPr/>
        </p:nvSpPr>
        <p:spPr>
          <a:xfrm>
            <a:off x="457200" y="5334000"/>
            <a:ext cx="6858000" cy="400110"/>
          </a:xfrm>
          <a:prstGeom prst="rect">
            <a:avLst/>
          </a:prstGeom>
          <a:noFill/>
        </p:spPr>
        <p:txBody>
          <a:bodyPr wrap="square" rtlCol="0">
            <a:spAutoFit/>
          </a:bodyPr>
          <a:lstStyle/>
          <a:p>
            <a:r>
              <a:rPr lang="en-US" sz="2000" dirty="0" smtClean="0"/>
              <a:t> Specific gravity  =   [W2-W1] / [(W4-W1) – (W3-W2)]</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228600" y="136267"/>
            <a:ext cx="8763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Fineness modulus of concrete</a:t>
            </a:r>
            <a:r>
              <a:rPr kumimoji="0" lang="en-US" sz="24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demolition waste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coarse aggregate.</a:t>
            </a:r>
          </a:p>
          <a:p>
            <a:pPr marL="0" marR="0" lvl="0" indent="0"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Weight of aggregate = 5kg.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228600" y="1371600"/>
          <a:ext cx="8077200" cy="4101084"/>
        </p:xfrm>
        <a:graphic>
          <a:graphicData uri="http://schemas.openxmlformats.org/drawingml/2006/table">
            <a:tbl>
              <a:tblPr/>
              <a:tblGrid>
                <a:gridCol w="459043">
                  <a:extLst>
                    <a:ext uri="{9D8B030D-6E8A-4147-A177-3AD203B41FA5}">
                      <a16:colId xmlns:a16="http://schemas.microsoft.com/office/drawing/2014/main" val="20000"/>
                    </a:ext>
                  </a:extLst>
                </a:gridCol>
                <a:gridCol w="1484564">
                  <a:extLst>
                    <a:ext uri="{9D8B030D-6E8A-4147-A177-3AD203B41FA5}">
                      <a16:colId xmlns:a16="http://schemas.microsoft.com/office/drawing/2014/main" val="20001"/>
                    </a:ext>
                  </a:extLst>
                </a:gridCol>
                <a:gridCol w="1518748">
                  <a:extLst>
                    <a:ext uri="{9D8B030D-6E8A-4147-A177-3AD203B41FA5}">
                      <a16:colId xmlns:a16="http://schemas.microsoft.com/office/drawing/2014/main" val="20002"/>
                    </a:ext>
                  </a:extLst>
                </a:gridCol>
                <a:gridCol w="1683808">
                  <a:extLst>
                    <a:ext uri="{9D8B030D-6E8A-4147-A177-3AD203B41FA5}">
                      <a16:colId xmlns:a16="http://schemas.microsoft.com/office/drawing/2014/main" val="20003"/>
                    </a:ext>
                  </a:extLst>
                </a:gridCol>
                <a:gridCol w="1548049">
                  <a:extLst>
                    <a:ext uri="{9D8B030D-6E8A-4147-A177-3AD203B41FA5}">
                      <a16:colId xmlns:a16="http://schemas.microsoft.com/office/drawing/2014/main" val="20004"/>
                    </a:ext>
                  </a:extLst>
                </a:gridCol>
                <a:gridCol w="1382988">
                  <a:extLst>
                    <a:ext uri="{9D8B030D-6E8A-4147-A177-3AD203B41FA5}">
                      <a16:colId xmlns:a16="http://schemas.microsoft.com/office/drawing/2014/main" val="20005"/>
                    </a:ext>
                  </a:extLst>
                </a:gridCol>
              </a:tblGrid>
              <a:tr h="825423">
                <a:tc>
                  <a:txBody>
                    <a:bodyPr/>
                    <a:lstStyle/>
                    <a:p>
                      <a:pPr marL="0" marR="0" algn="just">
                        <a:lnSpc>
                          <a:spcPct val="115000"/>
                        </a:lnSpc>
                        <a:spcBef>
                          <a:spcPts val="0"/>
                        </a:spcBef>
                        <a:spcAft>
                          <a:spcPts val="0"/>
                        </a:spcAft>
                      </a:pPr>
                      <a:r>
                        <a:rPr lang="en-US" sz="1800" b="1" dirty="0" err="1">
                          <a:latin typeface="Times New Roman"/>
                          <a:ea typeface="Calibri"/>
                          <a:cs typeface="Times New Roman"/>
                        </a:rPr>
                        <a:t>Sl</a:t>
                      </a:r>
                      <a:r>
                        <a:rPr lang="en-US" sz="1800" b="1" dirty="0">
                          <a:latin typeface="Times New Roman"/>
                          <a:ea typeface="Calibri"/>
                          <a:cs typeface="Times New Roman"/>
                        </a:rPr>
                        <a:t> no</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IS Sieve(mm,µ)</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Weight </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Retained(g m)</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Cumulative </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Weight</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Retained(gm)</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Cumulative</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Retained(%)</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Cumulative</a:t>
                      </a:r>
                      <a:endParaRPr lang="en-US" sz="1800">
                        <a:latin typeface="Calibri"/>
                        <a:ea typeface="Calibri"/>
                        <a:cs typeface="Times New Roman"/>
                      </a:endParaRPr>
                    </a:p>
                    <a:p>
                      <a:pPr marL="0" marR="0" algn="just">
                        <a:lnSpc>
                          <a:spcPct val="115000"/>
                        </a:lnSpc>
                        <a:spcBef>
                          <a:spcPts val="0"/>
                        </a:spcBef>
                        <a:spcAft>
                          <a:spcPts val="0"/>
                        </a:spcAft>
                      </a:pPr>
                      <a:r>
                        <a:rPr lang="en-US" sz="1800" b="1">
                          <a:latin typeface="Times New Roman"/>
                          <a:ea typeface="Calibri"/>
                          <a:cs typeface="Times New Roman"/>
                        </a:rPr>
                        <a:t>Passing(%)</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141">
                <a:tc>
                  <a:txBody>
                    <a:bodyPr/>
                    <a:lstStyle/>
                    <a:p>
                      <a:pPr marL="0" marR="0" algn="just">
                        <a:lnSpc>
                          <a:spcPct val="115000"/>
                        </a:lnSpc>
                        <a:spcBef>
                          <a:spcPts val="0"/>
                        </a:spcBef>
                        <a:spcAft>
                          <a:spcPts val="0"/>
                        </a:spcAft>
                      </a:pPr>
                      <a:r>
                        <a:rPr lang="en-US" sz="1800" b="1">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80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5141">
                <a:tc>
                  <a:txBody>
                    <a:bodyPr/>
                    <a:lstStyle/>
                    <a:p>
                      <a:pPr marL="0" marR="0" algn="just">
                        <a:lnSpc>
                          <a:spcPct val="115000"/>
                        </a:lnSpc>
                        <a:spcBef>
                          <a:spcPts val="0"/>
                        </a:spcBef>
                        <a:spcAft>
                          <a:spcPts val="0"/>
                        </a:spcAft>
                      </a:pPr>
                      <a:r>
                        <a:rPr lang="en-US" sz="1800" b="1">
                          <a:latin typeface="Times New Roman"/>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40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5141">
                <a:tc>
                  <a:txBody>
                    <a:bodyPr/>
                    <a:lstStyle/>
                    <a:p>
                      <a:pPr marL="0" marR="0" algn="just">
                        <a:lnSpc>
                          <a:spcPct val="115000"/>
                        </a:lnSpc>
                        <a:spcBef>
                          <a:spcPts val="0"/>
                        </a:spcBef>
                        <a:spcAft>
                          <a:spcPts val="0"/>
                        </a:spcAft>
                      </a:pPr>
                      <a:r>
                        <a:rPr lang="en-US" sz="1800" b="1">
                          <a:latin typeface="Times New Roman"/>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20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5141">
                <a:tc>
                  <a:txBody>
                    <a:bodyPr/>
                    <a:lstStyle/>
                    <a:p>
                      <a:pPr marL="0" marR="0" algn="just">
                        <a:lnSpc>
                          <a:spcPct val="115000"/>
                        </a:lnSpc>
                        <a:spcBef>
                          <a:spcPts val="0"/>
                        </a:spcBef>
                        <a:spcAft>
                          <a:spcPts val="0"/>
                        </a:spcAft>
                      </a:pPr>
                      <a:r>
                        <a:rPr lang="en-US" sz="1800" b="1">
                          <a:latin typeface="Times New Roman"/>
                          <a:ea typeface="Calibri"/>
                          <a:cs typeface="Times New Roman"/>
                        </a:rPr>
                        <a:t>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10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5141">
                <a:tc>
                  <a:txBody>
                    <a:bodyPr/>
                    <a:lstStyle/>
                    <a:p>
                      <a:pPr marL="0" marR="0" algn="just">
                        <a:lnSpc>
                          <a:spcPct val="115000"/>
                        </a:lnSpc>
                        <a:spcBef>
                          <a:spcPts val="0"/>
                        </a:spcBef>
                        <a:spcAft>
                          <a:spcPts val="0"/>
                        </a:spcAft>
                      </a:pPr>
                      <a:r>
                        <a:rPr lang="en-US" sz="1800" b="1">
                          <a:latin typeface="Times New Roman"/>
                          <a:ea typeface="Calibri"/>
                          <a:cs typeface="Times New Roman"/>
                        </a:rPr>
                        <a:t>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4.75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5141">
                <a:tc>
                  <a:txBody>
                    <a:bodyPr/>
                    <a:lstStyle/>
                    <a:p>
                      <a:pPr marL="0" marR="0" algn="just">
                        <a:lnSpc>
                          <a:spcPct val="115000"/>
                        </a:lnSpc>
                        <a:spcBef>
                          <a:spcPts val="0"/>
                        </a:spcBef>
                        <a:spcAft>
                          <a:spcPts val="0"/>
                        </a:spcAft>
                      </a:pPr>
                      <a:r>
                        <a:rPr lang="en-US" sz="1800" b="1">
                          <a:latin typeface="Times New Roman"/>
                          <a:ea typeface="Calibri"/>
                          <a:cs typeface="Times New Roman"/>
                        </a:rPr>
                        <a:t>6</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2.36</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5141">
                <a:tc>
                  <a:txBody>
                    <a:bodyPr/>
                    <a:lstStyle/>
                    <a:p>
                      <a:pPr marL="0" marR="0" algn="just">
                        <a:lnSpc>
                          <a:spcPct val="115000"/>
                        </a:lnSpc>
                        <a:spcBef>
                          <a:spcPts val="0"/>
                        </a:spcBef>
                        <a:spcAft>
                          <a:spcPts val="0"/>
                        </a:spcAft>
                      </a:pPr>
                      <a:r>
                        <a:rPr lang="en-US" sz="1800" b="1">
                          <a:latin typeface="Times New Roman"/>
                          <a:ea typeface="Calibri"/>
                          <a:cs typeface="Times New Roman"/>
                        </a:rPr>
                        <a:t>7</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1.18</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5141">
                <a:tc>
                  <a:txBody>
                    <a:bodyPr/>
                    <a:lstStyle/>
                    <a:p>
                      <a:pPr marL="0" marR="0" algn="just">
                        <a:lnSpc>
                          <a:spcPct val="115000"/>
                        </a:lnSpc>
                        <a:spcBef>
                          <a:spcPts val="0"/>
                        </a:spcBef>
                        <a:spcAft>
                          <a:spcPts val="0"/>
                        </a:spcAft>
                      </a:pPr>
                      <a:r>
                        <a:rPr lang="en-US" sz="1800" b="1">
                          <a:latin typeface="Times New Roman"/>
                          <a:ea typeface="Calibri"/>
                          <a:cs typeface="Times New Roman"/>
                        </a:rPr>
                        <a:t>8</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600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5141">
                <a:tc>
                  <a:txBody>
                    <a:bodyPr/>
                    <a:lstStyle/>
                    <a:p>
                      <a:pPr marL="0" marR="0" algn="just">
                        <a:lnSpc>
                          <a:spcPct val="115000"/>
                        </a:lnSpc>
                        <a:spcBef>
                          <a:spcPts val="0"/>
                        </a:spcBef>
                        <a:spcAft>
                          <a:spcPts val="0"/>
                        </a:spcAft>
                      </a:pPr>
                      <a:r>
                        <a:rPr lang="en-US" sz="1800" b="1">
                          <a:latin typeface="Times New Roman"/>
                          <a:ea typeface="Calibri"/>
                          <a:cs typeface="Times New Roman"/>
                        </a:rPr>
                        <a:t>9</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300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5141">
                <a:tc>
                  <a:txBody>
                    <a:bodyPr/>
                    <a:lstStyle/>
                    <a:p>
                      <a:pPr marL="0" marR="0" algn="just">
                        <a:lnSpc>
                          <a:spcPct val="115000"/>
                        </a:lnSpc>
                        <a:spcBef>
                          <a:spcPts val="0"/>
                        </a:spcBef>
                        <a:spcAft>
                          <a:spcPts val="0"/>
                        </a:spcAft>
                      </a:pPr>
                      <a:r>
                        <a:rPr lang="en-US" sz="1800" b="1">
                          <a:latin typeface="Times New Roman"/>
                          <a:ea typeface="Calibri"/>
                          <a:cs typeface="Times New Roman"/>
                        </a:rPr>
                        <a:t>10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150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8"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
        <p:nvSpPr>
          <p:cNvPr id="9" name="TextBox 8"/>
          <p:cNvSpPr txBox="1"/>
          <p:nvPr/>
        </p:nvSpPr>
        <p:spPr>
          <a:xfrm>
            <a:off x="609600" y="5634335"/>
            <a:ext cx="6858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 Fineness modulus ∑  = (cum retained% + 500) / 100</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086600" cy="5693866"/>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CONTENTS</a:t>
            </a:r>
            <a:r>
              <a:rPr lang="en-US" sz="2400" b="1" dirty="0" smtClean="0">
                <a:latin typeface="Times New Roman" pitchFamily="18" charset="0"/>
                <a:cs typeface="Times New Roman" pitchFamily="18" charset="0"/>
              </a:rPr>
              <a:t>.</a:t>
            </a:r>
          </a:p>
          <a:p>
            <a:endParaRPr lang="en-US" sz="2400" b="1" dirty="0" smtClean="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buFont typeface="Wingdings" pitchFamily="2" charset="2"/>
              <a:buChar char="Ø"/>
            </a:pPr>
            <a:r>
              <a:rPr lang="en-US" sz="2400" b="1" dirty="0" smtClean="0">
                <a:latin typeface="Times New Roman" pitchFamily="18" charset="0"/>
                <a:cs typeface="Times New Roman" pitchFamily="18" charset="0"/>
              </a:rPr>
              <a:t>Abstract.</a:t>
            </a:r>
          </a:p>
          <a:p>
            <a:pPr algn="just">
              <a:buFont typeface="Wingdings" pitchFamily="2" charset="2"/>
              <a:buChar char="Ø"/>
            </a:pPr>
            <a:r>
              <a:rPr lang="en-US" sz="2400" b="1" dirty="0" smtClean="0">
                <a:latin typeface="Times New Roman" pitchFamily="18" charset="0"/>
                <a:cs typeface="Times New Roman" pitchFamily="18" charset="0"/>
              </a:rPr>
              <a:t>Introduction.</a:t>
            </a:r>
          </a:p>
          <a:p>
            <a:pPr algn="just">
              <a:buFont typeface="Wingdings" pitchFamily="2" charset="2"/>
              <a:buChar char="Ø"/>
            </a:pPr>
            <a:r>
              <a:rPr lang="en-US" sz="2400" b="1" dirty="0" smtClean="0">
                <a:latin typeface="Times New Roman" pitchFamily="18" charset="0"/>
                <a:cs typeface="Times New Roman" pitchFamily="18" charset="0"/>
              </a:rPr>
              <a:t>Literature.</a:t>
            </a:r>
          </a:p>
          <a:p>
            <a:pPr algn="just">
              <a:buFont typeface="Wingdings" pitchFamily="2" charset="2"/>
              <a:buChar char="Ø"/>
            </a:pPr>
            <a:r>
              <a:rPr lang="en-US" sz="2400" b="1" dirty="0" smtClean="0">
                <a:latin typeface="Times New Roman" pitchFamily="18" charset="0"/>
                <a:cs typeface="Times New Roman" pitchFamily="18" charset="0"/>
              </a:rPr>
              <a:t>Materials and methodology.</a:t>
            </a:r>
          </a:p>
          <a:p>
            <a:pPr algn="just">
              <a:buFont typeface="Wingdings" pitchFamily="2" charset="2"/>
              <a:buChar char="Ø"/>
            </a:pPr>
            <a:r>
              <a:rPr lang="en-US" sz="2400" b="1" dirty="0" smtClean="0">
                <a:latin typeface="Times New Roman" pitchFamily="18" charset="0"/>
                <a:cs typeface="Times New Roman" pitchFamily="18" charset="0"/>
              </a:rPr>
              <a:t>Tests.</a:t>
            </a:r>
          </a:p>
          <a:p>
            <a:pPr algn="just">
              <a:buFont typeface="Wingdings" pitchFamily="2" charset="2"/>
              <a:buChar char="Ø"/>
            </a:pPr>
            <a:r>
              <a:rPr lang="en-US" sz="2400" b="1" dirty="0" smtClean="0">
                <a:latin typeface="Times New Roman" pitchFamily="18" charset="0"/>
                <a:cs typeface="Times New Roman" pitchFamily="18" charset="0"/>
              </a:rPr>
              <a:t>Results and conclusion.</a:t>
            </a:r>
          </a:p>
          <a:p>
            <a:pPr algn="just">
              <a:buFont typeface="Wingdings" pitchFamily="2" charset="2"/>
              <a:buChar char="Ø"/>
            </a:pPr>
            <a:r>
              <a:rPr lang="en-US" sz="2400" b="1" dirty="0" smtClean="0">
                <a:latin typeface="Times New Roman" pitchFamily="18" charset="0"/>
                <a:cs typeface="Times New Roman" pitchFamily="18" charset="0"/>
              </a:rPr>
              <a:t>Schedule of laboratory works.</a:t>
            </a:r>
          </a:p>
          <a:p>
            <a:pPr algn="just">
              <a:buFont typeface="Wingdings" pitchFamily="2" charset="2"/>
              <a:buChar char="Ø"/>
            </a:pPr>
            <a:r>
              <a:rPr lang="en-US" sz="2400" b="1" dirty="0" smtClean="0">
                <a:latin typeface="Times New Roman" pitchFamily="18" charset="0"/>
                <a:cs typeface="Times New Roman" pitchFamily="18" charset="0"/>
              </a:rPr>
              <a:t>Material cost.</a:t>
            </a:r>
          </a:p>
          <a:p>
            <a:pPr>
              <a:buFont typeface="Wingdings" pitchFamily="2" charset="2"/>
              <a:buChar char="Ø"/>
            </a:pPr>
            <a:r>
              <a:rPr lang="en-US" sz="2400" b="1" dirty="0" smtClean="0">
                <a:latin typeface="Times New Roman" pitchFamily="18" charset="0"/>
                <a:cs typeface="Times New Roman" pitchFamily="18" charset="0"/>
              </a:rPr>
              <a:t> References.</a:t>
            </a: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500918"/>
            <a:ext cx="8382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400" b="1" dirty="0" smtClean="0">
                <a:latin typeface="Times New Roman" pitchFamily="18" charset="0"/>
                <a:ea typeface="Calibri" pitchFamily="34" charset="0"/>
                <a:cs typeface="Times New Roman" pitchFamily="18" charset="0"/>
              </a:rPr>
              <a:t>Concrete demolition waste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coarse aggregate impact test.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304800" y="1219200"/>
          <a:ext cx="8153399" cy="2464512"/>
        </p:xfrm>
        <a:graphic>
          <a:graphicData uri="http://schemas.openxmlformats.org/drawingml/2006/table">
            <a:tbl>
              <a:tblPr/>
              <a:tblGrid>
                <a:gridCol w="970850">
                  <a:extLst>
                    <a:ext uri="{9D8B030D-6E8A-4147-A177-3AD203B41FA5}">
                      <a16:colId xmlns:a16="http://schemas.microsoft.com/office/drawing/2014/main" val="20000"/>
                    </a:ext>
                  </a:extLst>
                </a:gridCol>
                <a:gridCol w="1194624">
                  <a:extLst>
                    <a:ext uri="{9D8B030D-6E8A-4147-A177-3AD203B41FA5}">
                      <a16:colId xmlns:a16="http://schemas.microsoft.com/office/drawing/2014/main" val="20001"/>
                    </a:ext>
                  </a:extLst>
                </a:gridCol>
                <a:gridCol w="1353966">
                  <a:extLst>
                    <a:ext uri="{9D8B030D-6E8A-4147-A177-3AD203B41FA5}">
                      <a16:colId xmlns:a16="http://schemas.microsoft.com/office/drawing/2014/main" val="20002"/>
                    </a:ext>
                  </a:extLst>
                </a:gridCol>
                <a:gridCol w="1671778">
                  <a:extLst>
                    <a:ext uri="{9D8B030D-6E8A-4147-A177-3AD203B41FA5}">
                      <a16:colId xmlns:a16="http://schemas.microsoft.com/office/drawing/2014/main" val="20003"/>
                    </a:ext>
                  </a:extLst>
                </a:gridCol>
                <a:gridCol w="1353966">
                  <a:extLst>
                    <a:ext uri="{9D8B030D-6E8A-4147-A177-3AD203B41FA5}">
                      <a16:colId xmlns:a16="http://schemas.microsoft.com/office/drawing/2014/main" val="20004"/>
                    </a:ext>
                  </a:extLst>
                </a:gridCol>
                <a:gridCol w="1608215">
                  <a:extLst>
                    <a:ext uri="{9D8B030D-6E8A-4147-A177-3AD203B41FA5}">
                      <a16:colId xmlns:a16="http://schemas.microsoft.com/office/drawing/2014/main" val="20005"/>
                    </a:ext>
                  </a:extLst>
                </a:gridCol>
              </a:tblGrid>
              <a:tr h="949246">
                <a:tc>
                  <a:txBody>
                    <a:bodyPr/>
                    <a:lstStyle/>
                    <a:p>
                      <a:pPr marL="0" marR="0" algn="just">
                        <a:lnSpc>
                          <a:spcPct val="115000"/>
                        </a:lnSpc>
                        <a:spcBef>
                          <a:spcPts val="0"/>
                        </a:spcBef>
                        <a:spcAft>
                          <a:spcPts val="0"/>
                        </a:spcAft>
                      </a:pPr>
                      <a:r>
                        <a:rPr lang="en-US" sz="2000" b="1" dirty="0">
                          <a:latin typeface="Times New Roman"/>
                          <a:ea typeface="Calibri"/>
                          <a:cs typeface="Times New Roman"/>
                        </a:rPr>
                        <a:t>Test</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Sample</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W1 (gm)</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smtClean="0">
                          <a:latin typeface="Times New Roman"/>
                          <a:ea typeface="Calibri"/>
                          <a:cs typeface="Times New Roman"/>
                        </a:rPr>
                        <a:t>Sieve  </a:t>
                      </a:r>
                      <a:r>
                        <a:rPr lang="en-US" sz="2000" b="1" dirty="0">
                          <a:latin typeface="Times New Roman"/>
                          <a:ea typeface="Calibri"/>
                          <a:cs typeface="Times New Roman"/>
                        </a:rPr>
                        <a:t>for separating fines </a:t>
                      </a:r>
                      <a:r>
                        <a:rPr lang="en-US" sz="2000" b="1" dirty="0" smtClean="0">
                          <a:latin typeface="Times New Roman"/>
                          <a:ea typeface="Calibri"/>
                          <a:cs typeface="Times New Roman"/>
                        </a:rPr>
                        <a:t>(mm)</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W2 (gm)</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Crushing</a:t>
                      </a:r>
                      <a:endParaRPr lang="en-US" sz="2000">
                        <a:latin typeface="Calibri"/>
                        <a:ea typeface="Calibri"/>
                        <a:cs typeface="Times New Roman"/>
                      </a:endParaRPr>
                    </a:p>
                    <a:p>
                      <a:pPr marL="0" marR="0" algn="just">
                        <a:lnSpc>
                          <a:spcPct val="115000"/>
                        </a:lnSpc>
                        <a:spcBef>
                          <a:spcPts val="0"/>
                        </a:spcBef>
                        <a:spcAft>
                          <a:spcPts val="0"/>
                        </a:spcAft>
                      </a:pPr>
                      <a:r>
                        <a:rPr lang="en-US" sz="2000" b="1">
                          <a:latin typeface="Times New Roman"/>
                          <a:ea typeface="Calibri"/>
                          <a:cs typeface="Times New Roman"/>
                        </a:rPr>
                        <a:t>Value (%)</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3706">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smtClean="0">
                          <a:latin typeface="Calibri"/>
                          <a:ea typeface="Calibri"/>
                          <a:cs typeface="Times New Roman"/>
                        </a:rPr>
                        <a:t>2.36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3706">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smtClean="0">
                          <a:latin typeface="Calibri"/>
                          <a:ea typeface="Calibri"/>
                          <a:cs typeface="Times New Roman"/>
                        </a:rPr>
                        <a:t>2.36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5540">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smtClean="0">
                          <a:latin typeface="Calibri"/>
                          <a:ea typeface="Calibri"/>
                          <a:cs typeface="Times New Roman"/>
                        </a:rPr>
                        <a:t>2.36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81000" y="1447800"/>
          <a:ext cx="7848598" cy="2510093"/>
        </p:xfrm>
        <a:graphic>
          <a:graphicData uri="http://schemas.openxmlformats.org/drawingml/2006/table">
            <a:tbl>
              <a:tblPr/>
              <a:tblGrid>
                <a:gridCol w="934556">
                  <a:extLst>
                    <a:ext uri="{9D8B030D-6E8A-4147-A177-3AD203B41FA5}">
                      <a16:colId xmlns:a16="http://schemas.microsoft.com/office/drawing/2014/main" val="20000"/>
                    </a:ext>
                  </a:extLst>
                </a:gridCol>
                <a:gridCol w="1149966">
                  <a:extLst>
                    <a:ext uri="{9D8B030D-6E8A-4147-A177-3AD203B41FA5}">
                      <a16:colId xmlns:a16="http://schemas.microsoft.com/office/drawing/2014/main" val="20001"/>
                    </a:ext>
                  </a:extLst>
                </a:gridCol>
                <a:gridCol w="1303350">
                  <a:extLst>
                    <a:ext uri="{9D8B030D-6E8A-4147-A177-3AD203B41FA5}">
                      <a16:colId xmlns:a16="http://schemas.microsoft.com/office/drawing/2014/main" val="20002"/>
                    </a:ext>
                  </a:extLst>
                </a:gridCol>
                <a:gridCol w="1609281">
                  <a:extLst>
                    <a:ext uri="{9D8B030D-6E8A-4147-A177-3AD203B41FA5}">
                      <a16:colId xmlns:a16="http://schemas.microsoft.com/office/drawing/2014/main" val="20003"/>
                    </a:ext>
                  </a:extLst>
                </a:gridCol>
                <a:gridCol w="1303350">
                  <a:extLst>
                    <a:ext uri="{9D8B030D-6E8A-4147-A177-3AD203B41FA5}">
                      <a16:colId xmlns:a16="http://schemas.microsoft.com/office/drawing/2014/main" val="20004"/>
                    </a:ext>
                  </a:extLst>
                </a:gridCol>
                <a:gridCol w="1548095">
                  <a:extLst>
                    <a:ext uri="{9D8B030D-6E8A-4147-A177-3AD203B41FA5}">
                      <a16:colId xmlns:a16="http://schemas.microsoft.com/office/drawing/2014/main" val="20005"/>
                    </a:ext>
                  </a:extLst>
                </a:gridCol>
              </a:tblGrid>
              <a:tr h="979868">
                <a:tc>
                  <a:txBody>
                    <a:bodyPr/>
                    <a:lstStyle/>
                    <a:p>
                      <a:pPr marL="0" marR="0" algn="just">
                        <a:lnSpc>
                          <a:spcPct val="115000"/>
                        </a:lnSpc>
                        <a:spcBef>
                          <a:spcPts val="0"/>
                        </a:spcBef>
                        <a:spcAft>
                          <a:spcPts val="0"/>
                        </a:spcAft>
                      </a:pPr>
                      <a:r>
                        <a:rPr lang="en-US" sz="2000" b="1" dirty="0">
                          <a:latin typeface="Times New Roman"/>
                          <a:ea typeface="Calibri"/>
                          <a:cs typeface="Times New Roman"/>
                        </a:rPr>
                        <a:t>Test</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Sample</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W1 (gm)</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Times New Roman"/>
                          <a:ea typeface="Calibri"/>
                          <a:cs typeface="Times New Roman"/>
                        </a:rPr>
                        <a:t>Sieve for separating fines </a:t>
                      </a:r>
                      <a:r>
                        <a:rPr lang="en-US" sz="2000" b="1" dirty="0" smtClean="0">
                          <a:latin typeface="Times New Roman"/>
                          <a:ea typeface="Calibri"/>
                          <a:cs typeface="Times New Roman"/>
                        </a:rPr>
                        <a:t> (mm)</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W2 (gm)</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Impact value</a:t>
                      </a:r>
                      <a:endParaRPr lang="en-US" sz="2000">
                        <a:latin typeface="Calibri"/>
                        <a:ea typeface="Calibri"/>
                        <a:cs typeface="Times New Roman"/>
                      </a:endParaRPr>
                    </a:p>
                    <a:p>
                      <a:pPr marL="0" marR="0" algn="just">
                        <a:lnSpc>
                          <a:spcPct val="115000"/>
                        </a:lnSpc>
                        <a:spcBef>
                          <a:spcPts val="0"/>
                        </a:spcBef>
                        <a:spcAft>
                          <a:spcPts val="0"/>
                        </a:spcAft>
                      </a:pPr>
                      <a:r>
                        <a:rPr lang="en-US" sz="2000" b="1">
                          <a:latin typeface="Times New Roman"/>
                          <a:ea typeface="Calibri"/>
                          <a:cs typeface="Times New Roman"/>
                        </a:rPr>
                        <a:t>Value (%)</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8665">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smtClean="0">
                          <a:latin typeface="Calibri"/>
                          <a:ea typeface="Calibri"/>
                          <a:cs typeface="Times New Roman"/>
                        </a:rPr>
                        <a:t>2.36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8665">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smtClean="0">
                          <a:latin typeface="Calibri"/>
                          <a:ea typeface="Calibri"/>
                          <a:cs typeface="Times New Roman"/>
                        </a:rPr>
                        <a:t>2.36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1203">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smtClean="0">
                          <a:latin typeface="Calibri"/>
                          <a:ea typeface="Calibri"/>
                          <a:cs typeface="Times New Roman"/>
                        </a:rPr>
                        <a:t>2.36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0177" name="Rectangle 1"/>
          <p:cNvSpPr>
            <a:spLocks noChangeArrowheads="1"/>
          </p:cNvSpPr>
          <p:nvPr/>
        </p:nvSpPr>
        <p:spPr bwMode="auto">
          <a:xfrm>
            <a:off x="228600" y="500918"/>
            <a:ext cx="8382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400" b="1" dirty="0" smtClean="0">
                <a:latin typeface="Times New Roman" pitchFamily="18" charset="0"/>
                <a:ea typeface="Calibri" pitchFamily="34" charset="0"/>
                <a:cs typeface="Times New Roman" pitchFamily="18" charset="0"/>
              </a:rPr>
              <a:t>Concrete demolition waste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coarse aggregate crushing test.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524000"/>
          <a:ext cx="7620001" cy="2485784"/>
        </p:xfrm>
        <a:graphic>
          <a:graphicData uri="http://schemas.openxmlformats.org/drawingml/2006/table">
            <a:tbl>
              <a:tblPr/>
              <a:tblGrid>
                <a:gridCol w="907336">
                  <a:extLst>
                    <a:ext uri="{9D8B030D-6E8A-4147-A177-3AD203B41FA5}">
                      <a16:colId xmlns:a16="http://schemas.microsoft.com/office/drawing/2014/main" val="20000"/>
                    </a:ext>
                  </a:extLst>
                </a:gridCol>
                <a:gridCol w="1116472">
                  <a:extLst>
                    <a:ext uri="{9D8B030D-6E8A-4147-A177-3AD203B41FA5}">
                      <a16:colId xmlns:a16="http://schemas.microsoft.com/office/drawing/2014/main" val="20001"/>
                    </a:ext>
                  </a:extLst>
                </a:gridCol>
                <a:gridCol w="1265389">
                  <a:extLst>
                    <a:ext uri="{9D8B030D-6E8A-4147-A177-3AD203B41FA5}">
                      <a16:colId xmlns:a16="http://schemas.microsoft.com/office/drawing/2014/main" val="20002"/>
                    </a:ext>
                  </a:extLst>
                </a:gridCol>
                <a:gridCol w="1562410">
                  <a:extLst>
                    <a:ext uri="{9D8B030D-6E8A-4147-A177-3AD203B41FA5}">
                      <a16:colId xmlns:a16="http://schemas.microsoft.com/office/drawing/2014/main" val="20003"/>
                    </a:ext>
                  </a:extLst>
                </a:gridCol>
                <a:gridCol w="1265389">
                  <a:extLst>
                    <a:ext uri="{9D8B030D-6E8A-4147-A177-3AD203B41FA5}">
                      <a16:colId xmlns:a16="http://schemas.microsoft.com/office/drawing/2014/main" val="20004"/>
                    </a:ext>
                  </a:extLst>
                </a:gridCol>
                <a:gridCol w="1503005">
                  <a:extLst>
                    <a:ext uri="{9D8B030D-6E8A-4147-A177-3AD203B41FA5}">
                      <a16:colId xmlns:a16="http://schemas.microsoft.com/office/drawing/2014/main" val="20005"/>
                    </a:ext>
                  </a:extLst>
                </a:gridCol>
              </a:tblGrid>
              <a:tr h="963537">
                <a:tc>
                  <a:txBody>
                    <a:bodyPr/>
                    <a:lstStyle/>
                    <a:p>
                      <a:pPr marL="0" marR="0" algn="just">
                        <a:lnSpc>
                          <a:spcPct val="115000"/>
                        </a:lnSpc>
                        <a:spcBef>
                          <a:spcPts val="0"/>
                        </a:spcBef>
                        <a:spcAft>
                          <a:spcPts val="0"/>
                        </a:spcAft>
                      </a:pPr>
                      <a:r>
                        <a:rPr lang="en-US" sz="2000" b="1" dirty="0">
                          <a:latin typeface="Times New Roman"/>
                          <a:ea typeface="Calibri"/>
                          <a:cs typeface="Times New Roman"/>
                        </a:rPr>
                        <a:t>Test</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Sample</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W1 (gm)</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Times New Roman"/>
                          <a:ea typeface="Calibri"/>
                          <a:cs typeface="Times New Roman"/>
                        </a:rPr>
                        <a:t>Sieve </a:t>
                      </a:r>
                      <a:r>
                        <a:rPr lang="en-US" sz="2000" b="1" dirty="0" smtClean="0">
                          <a:latin typeface="Times New Roman"/>
                          <a:ea typeface="Calibri"/>
                          <a:cs typeface="Times New Roman"/>
                        </a:rPr>
                        <a:t> for </a:t>
                      </a:r>
                      <a:r>
                        <a:rPr lang="en-US" sz="2000" b="1" dirty="0">
                          <a:latin typeface="Times New Roman"/>
                          <a:ea typeface="Calibri"/>
                          <a:cs typeface="Times New Roman"/>
                        </a:rPr>
                        <a:t>separating fines </a:t>
                      </a:r>
                      <a:r>
                        <a:rPr lang="en-US" sz="2000" b="1" dirty="0" smtClean="0">
                          <a:latin typeface="Times New Roman"/>
                          <a:ea typeface="Calibri"/>
                          <a:cs typeface="Times New Roman"/>
                        </a:rPr>
                        <a:t>(mm)</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W2 (gm)</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Crushing</a:t>
                      </a:r>
                      <a:endParaRPr lang="en-US" sz="2000">
                        <a:latin typeface="Calibri"/>
                        <a:ea typeface="Calibri"/>
                        <a:cs typeface="Times New Roman"/>
                      </a:endParaRPr>
                    </a:p>
                    <a:p>
                      <a:pPr marL="0" marR="0" algn="just">
                        <a:lnSpc>
                          <a:spcPct val="115000"/>
                        </a:lnSpc>
                        <a:spcBef>
                          <a:spcPts val="0"/>
                        </a:spcBef>
                        <a:spcAft>
                          <a:spcPts val="0"/>
                        </a:spcAft>
                      </a:pPr>
                      <a:r>
                        <a:rPr lang="en-US" sz="2000" b="1">
                          <a:latin typeface="Times New Roman"/>
                          <a:ea typeface="Calibri"/>
                          <a:cs typeface="Times New Roman"/>
                        </a:rPr>
                        <a:t>Value (%)</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0687">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smtClean="0">
                          <a:latin typeface="Calibri"/>
                          <a:ea typeface="Calibri"/>
                          <a:cs typeface="Times New Roman"/>
                        </a:rPr>
                        <a:t>1.18</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0687">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smtClean="0">
                          <a:latin typeface="Calibri"/>
                          <a:ea typeface="Calibri"/>
                          <a:cs typeface="Times New Roman"/>
                        </a:rPr>
                        <a:t>1.18</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2850">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smtClean="0">
                          <a:latin typeface="Calibri"/>
                          <a:ea typeface="Calibri"/>
                          <a:cs typeface="Times New Roman"/>
                        </a:rPr>
                        <a:t>1.18</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Rectangle 2"/>
          <p:cNvSpPr>
            <a:spLocks noChangeArrowheads="1"/>
          </p:cNvSpPr>
          <p:nvPr/>
        </p:nvSpPr>
        <p:spPr bwMode="auto">
          <a:xfrm>
            <a:off x="228600" y="500918"/>
            <a:ext cx="8382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400" b="1" dirty="0" smtClean="0">
                <a:latin typeface="Times New Roman" pitchFamily="18" charset="0"/>
                <a:ea typeface="Calibri" pitchFamily="34" charset="0"/>
                <a:cs typeface="Times New Roman" pitchFamily="18" charset="0"/>
              </a:rPr>
              <a:t>Concrete demolition waste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coarse aggregate abrasion test.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447800"/>
          <a:ext cx="8458200" cy="2453640"/>
        </p:xfrm>
        <a:graphic>
          <a:graphicData uri="http://schemas.openxmlformats.org/drawingml/2006/table">
            <a:tbl>
              <a:tblPr/>
              <a:tblGrid>
                <a:gridCol w="493059">
                  <a:extLst>
                    <a:ext uri="{9D8B030D-6E8A-4147-A177-3AD203B41FA5}">
                      <a16:colId xmlns:a16="http://schemas.microsoft.com/office/drawing/2014/main" val="20000"/>
                    </a:ext>
                  </a:extLst>
                </a:gridCol>
                <a:gridCol w="2054412">
                  <a:extLst>
                    <a:ext uri="{9D8B030D-6E8A-4147-A177-3AD203B41FA5}">
                      <a16:colId xmlns:a16="http://schemas.microsoft.com/office/drawing/2014/main" val="20001"/>
                    </a:ext>
                  </a:extLst>
                </a:gridCol>
                <a:gridCol w="1033929">
                  <a:extLst>
                    <a:ext uri="{9D8B030D-6E8A-4147-A177-3AD203B41FA5}">
                      <a16:colId xmlns:a16="http://schemas.microsoft.com/office/drawing/2014/main" val="20002"/>
                    </a:ext>
                  </a:extLst>
                </a:gridCol>
                <a:gridCol w="938307">
                  <a:extLst>
                    <a:ext uri="{9D8B030D-6E8A-4147-A177-3AD203B41FA5}">
                      <a16:colId xmlns:a16="http://schemas.microsoft.com/office/drawing/2014/main" val="20003"/>
                    </a:ext>
                  </a:extLst>
                </a:gridCol>
                <a:gridCol w="910210">
                  <a:extLst>
                    <a:ext uri="{9D8B030D-6E8A-4147-A177-3AD203B41FA5}">
                      <a16:colId xmlns:a16="http://schemas.microsoft.com/office/drawing/2014/main" val="20004"/>
                    </a:ext>
                  </a:extLst>
                </a:gridCol>
                <a:gridCol w="1047083">
                  <a:extLst>
                    <a:ext uri="{9D8B030D-6E8A-4147-A177-3AD203B41FA5}">
                      <a16:colId xmlns:a16="http://schemas.microsoft.com/office/drawing/2014/main" val="20005"/>
                    </a:ext>
                  </a:extLst>
                </a:gridCol>
                <a:gridCol w="1981200">
                  <a:extLst>
                    <a:ext uri="{9D8B030D-6E8A-4147-A177-3AD203B41FA5}">
                      <a16:colId xmlns:a16="http://schemas.microsoft.com/office/drawing/2014/main" val="20006"/>
                    </a:ext>
                  </a:extLst>
                </a:gridCol>
              </a:tblGrid>
              <a:tr h="674914">
                <a:tc>
                  <a:txBody>
                    <a:bodyPr/>
                    <a:lstStyle/>
                    <a:p>
                      <a:pPr marL="0" marR="0" algn="just">
                        <a:lnSpc>
                          <a:spcPct val="115000"/>
                        </a:lnSpc>
                        <a:spcBef>
                          <a:spcPts val="0"/>
                        </a:spcBef>
                        <a:spcAft>
                          <a:spcPts val="0"/>
                        </a:spcAft>
                      </a:pPr>
                      <a:r>
                        <a:rPr lang="en-US" sz="2000" b="1" dirty="0" err="1">
                          <a:latin typeface="Times New Roman"/>
                          <a:ea typeface="Calibri"/>
                          <a:cs typeface="Times New Roman"/>
                        </a:rPr>
                        <a:t>Sl</a:t>
                      </a:r>
                      <a:r>
                        <a:rPr lang="en-US" sz="2000" b="1" dirty="0">
                          <a:latin typeface="Times New Roman"/>
                          <a:ea typeface="Calibri"/>
                          <a:cs typeface="Times New Roman"/>
                        </a:rPr>
                        <a:t> no</a:t>
                      </a:r>
                      <a:endParaRPr lang="en-US" sz="2000" dirty="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Mark on cube or cube designation</a:t>
                      </a: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Date of casting </a:t>
                      </a: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Date of testing</a:t>
                      </a: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Area</a:t>
                      </a:r>
                      <a:endParaRPr lang="en-US" sz="2000">
                        <a:latin typeface="Calibri"/>
                        <a:ea typeface="Calibri"/>
                        <a:cs typeface="Times New Roman"/>
                      </a:endParaRPr>
                    </a:p>
                    <a:p>
                      <a:pPr marL="0" marR="0" algn="just">
                        <a:lnSpc>
                          <a:spcPct val="115000"/>
                        </a:lnSpc>
                        <a:spcBef>
                          <a:spcPts val="0"/>
                        </a:spcBef>
                        <a:spcAft>
                          <a:spcPts val="0"/>
                        </a:spcAft>
                      </a:pPr>
                      <a:r>
                        <a:rPr lang="en-US" sz="2000" b="1">
                          <a:latin typeface="Times New Roman"/>
                          <a:ea typeface="Calibri"/>
                          <a:cs typeface="Times New Roman"/>
                        </a:rPr>
                        <a:t>(mm</a:t>
                      </a:r>
                      <a:r>
                        <a:rPr lang="en-US" sz="2000" b="1" baseline="30000">
                          <a:latin typeface="Times New Roman"/>
                          <a:ea typeface="Calibri"/>
                          <a:cs typeface="Times New Roman"/>
                        </a:rPr>
                        <a:t>2</a:t>
                      </a:r>
                      <a:r>
                        <a:rPr lang="en-US" sz="2000" b="1">
                          <a:latin typeface="Times New Roman"/>
                          <a:ea typeface="Calibri"/>
                          <a:cs typeface="Times New Roman"/>
                        </a:rPr>
                        <a:t>)</a:t>
                      </a: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smtClean="0">
                          <a:latin typeface="Times New Roman"/>
                          <a:ea typeface="Calibri"/>
                          <a:cs typeface="Times New Roman"/>
                        </a:rPr>
                        <a:t>Load(P)</a:t>
                      </a:r>
                      <a:endParaRPr lang="en-US" sz="2000" dirty="0">
                        <a:latin typeface="Calibri"/>
                        <a:ea typeface="Calibri"/>
                        <a:cs typeface="Times New Roman"/>
                      </a:endParaRPr>
                    </a:p>
                    <a:p>
                      <a:pPr marL="0" marR="0" algn="just">
                        <a:lnSpc>
                          <a:spcPct val="115000"/>
                        </a:lnSpc>
                        <a:spcBef>
                          <a:spcPts val="0"/>
                        </a:spcBef>
                        <a:spcAft>
                          <a:spcPts val="0"/>
                        </a:spcAft>
                      </a:pPr>
                      <a:r>
                        <a:rPr lang="en-US" sz="2000" b="1" dirty="0" err="1">
                          <a:latin typeface="Times New Roman"/>
                          <a:ea typeface="Calibri"/>
                          <a:cs typeface="Times New Roman"/>
                        </a:rPr>
                        <a:t>kN</a:t>
                      </a:r>
                      <a:endParaRPr lang="en-US" sz="2000" dirty="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latin typeface="Times New Roman"/>
                          <a:ea typeface="Calibri"/>
                          <a:cs typeface="Times New Roman"/>
                        </a:rPr>
                        <a:t>Compressive strength(N/mm</a:t>
                      </a:r>
                      <a:r>
                        <a:rPr lang="en-US" sz="2000" b="1" baseline="30000" dirty="0">
                          <a:latin typeface="Times New Roman"/>
                          <a:ea typeface="Calibri"/>
                          <a:cs typeface="Times New Roman"/>
                        </a:rPr>
                        <a:t>2</a:t>
                      </a:r>
                      <a:r>
                        <a:rPr lang="en-US" sz="2000" b="1" dirty="0">
                          <a:latin typeface="Times New Roman"/>
                          <a:ea typeface="Calibri"/>
                          <a:cs typeface="Times New Roman"/>
                        </a:rPr>
                        <a:t>)</a:t>
                      </a:r>
                      <a:endParaRPr lang="en-US" sz="2000" dirty="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457">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457">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7457">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457">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457">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1375" marR="61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5297" name="Rectangle 1"/>
          <p:cNvSpPr>
            <a:spLocks noChangeArrowheads="1"/>
          </p:cNvSpPr>
          <p:nvPr/>
        </p:nvSpPr>
        <p:spPr bwMode="auto">
          <a:xfrm>
            <a:off x="381000" y="4419600"/>
            <a:ext cx="7010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Compressive strength = P/A  N/mm</a:t>
            </a:r>
            <a:r>
              <a:rPr kumimoji="0" lang="en-US" sz="24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5298" name="Rectangle 2"/>
          <p:cNvSpPr>
            <a:spLocks noChangeArrowheads="1"/>
          </p:cNvSpPr>
          <p:nvPr/>
        </p:nvSpPr>
        <p:spPr bwMode="auto">
          <a:xfrm>
            <a:off x="304800" y="538490"/>
            <a:ext cx="7086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Compression test.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228600" y="320500"/>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Split tensile test.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457200" y="990600"/>
          <a:ext cx="7924800" cy="3200399"/>
        </p:xfrm>
        <a:graphic>
          <a:graphicData uri="http://schemas.openxmlformats.org/drawingml/2006/table">
            <a:tbl>
              <a:tblPr/>
              <a:tblGrid>
                <a:gridCol w="547064">
                  <a:extLst>
                    <a:ext uri="{9D8B030D-6E8A-4147-A177-3AD203B41FA5}">
                      <a16:colId xmlns:a16="http://schemas.microsoft.com/office/drawing/2014/main" val="20000"/>
                    </a:ext>
                  </a:extLst>
                </a:gridCol>
                <a:gridCol w="2196136">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1162749">
                <a:tc>
                  <a:txBody>
                    <a:bodyPr/>
                    <a:lstStyle/>
                    <a:p>
                      <a:pPr marL="0" marR="0" algn="just">
                        <a:lnSpc>
                          <a:spcPct val="115000"/>
                        </a:lnSpc>
                        <a:spcBef>
                          <a:spcPts val="0"/>
                        </a:spcBef>
                        <a:spcAft>
                          <a:spcPts val="0"/>
                        </a:spcAft>
                      </a:pPr>
                      <a:r>
                        <a:rPr lang="en-US" sz="1800" b="1" dirty="0" err="1">
                          <a:latin typeface="Times New Roman"/>
                          <a:ea typeface="Calibri"/>
                          <a:cs typeface="Times New Roman"/>
                        </a:rPr>
                        <a:t>Sl</a:t>
                      </a:r>
                      <a:r>
                        <a:rPr lang="en-US" sz="1800" b="1" dirty="0">
                          <a:latin typeface="Times New Roman"/>
                          <a:ea typeface="Calibri"/>
                          <a:cs typeface="Times New Roman"/>
                        </a:rPr>
                        <a:t> no</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Mark on cylinder/ cylinder designation</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800" b="1" dirty="0">
                          <a:latin typeface="Times New Roman"/>
                          <a:ea typeface="Calibri"/>
                          <a:cs typeface="Times New Roman"/>
                        </a:rPr>
                        <a:t>Date </a:t>
                      </a:r>
                      <a:r>
                        <a:rPr lang="en-US" sz="1800" b="1" dirty="0" smtClean="0">
                          <a:latin typeface="Times New Roman"/>
                          <a:ea typeface="Calibri"/>
                          <a:cs typeface="Times New Roman"/>
                        </a:rPr>
                        <a:t> of </a:t>
                      </a:r>
                      <a:r>
                        <a:rPr lang="en-US" sz="1800" b="1" dirty="0">
                          <a:latin typeface="Times New Roman"/>
                          <a:ea typeface="Calibri"/>
                          <a:cs typeface="Times New Roman"/>
                        </a:rPr>
                        <a:t>casting </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800" b="1" dirty="0">
                          <a:latin typeface="Times New Roman"/>
                          <a:ea typeface="Calibri"/>
                          <a:cs typeface="Times New Roman"/>
                        </a:rPr>
                        <a:t>Date </a:t>
                      </a:r>
                      <a:r>
                        <a:rPr lang="en-US" sz="1800" b="1" dirty="0" smtClean="0">
                          <a:latin typeface="Times New Roman"/>
                          <a:ea typeface="Calibri"/>
                          <a:cs typeface="Times New Roman"/>
                        </a:rPr>
                        <a:t> of </a:t>
                      </a:r>
                      <a:r>
                        <a:rPr lang="en-US" sz="1800" b="1" dirty="0">
                          <a:latin typeface="Times New Roman"/>
                          <a:ea typeface="Calibri"/>
                          <a:cs typeface="Times New Roman"/>
                        </a:rPr>
                        <a:t>testing</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Calibri"/>
                          <a:cs typeface="Times New Roman"/>
                        </a:rPr>
                        <a:t>Load(P)</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dirty="0">
                          <a:latin typeface="Times New Roman"/>
                          <a:ea typeface="Calibri"/>
                          <a:cs typeface="Times New Roman"/>
                        </a:rPr>
                        <a:t>tensile </a:t>
                      </a:r>
                      <a:r>
                        <a:rPr lang="en-US" sz="1800" b="1" dirty="0" smtClean="0">
                          <a:latin typeface="Times New Roman"/>
                          <a:ea typeface="Calibri"/>
                          <a:cs typeface="Times New Roman"/>
                        </a:rPr>
                        <a:t>strength (</a:t>
                      </a:r>
                      <a:r>
                        <a:rPr lang="en-US" sz="1800" b="1" dirty="0">
                          <a:latin typeface="Times New Roman"/>
                          <a:ea typeface="Calibri"/>
                          <a:cs typeface="Times New Roman"/>
                        </a:rPr>
                        <a:t>N/mm</a:t>
                      </a:r>
                      <a:r>
                        <a:rPr lang="en-US" sz="1800" b="1" baseline="30000" dirty="0">
                          <a:latin typeface="Times New Roman"/>
                          <a:ea typeface="Calibri"/>
                          <a:cs typeface="Times New Roman"/>
                        </a:rPr>
                        <a:t>2</a:t>
                      </a:r>
                      <a:r>
                        <a:rPr lang="en-US" sz="1800" b="1" dirty="0">
                          <a:latin typeface="Times New Roman"/>
                          <a:ea typeface="Calibri"/>
                          <a:cs typeface="Times New Roman"/>
                        </a:rPr>
                        <a: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7583">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7583">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7583">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7318">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7583">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4274" name="Rectangle 2"/>
          <p:cNvSpPr>
            <a:spLocks noChangeArrowheads="1"/>
          </p:cNvSpPr>
          <p:nvPr/>
        </p:nvSpPr>
        <p:spPr bwMode="auto">
          <a:xfrm>
            <a:off x="381000" y="4647456"/>
            <a:ext cx="6553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Tensile strength  = 2P / </a:t>
            </a:r>
            <a:r>
              <a:rPr kumimoji="0" lang="en-US" sz="2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πDL</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N/mm</a:t>
            </a:r>
            <a:r>
              <a:rPr kumimoji="0" lang="en-US" sz="24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304800" y="304800"/>
            <a:ext cx="7162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Flexural  test.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304800" y="1066800"/>
          <a:ext cx="8382001" cy="2523977"/>
        </p:xfrm>
        <a:graphic>
          <a:graphicData uri="http://schemas.openxmlformats.org/drawingml/2006/table">
            <a:tbl>
              <a:tblPr/>
              <a:tblGrid>
                <a:gridCol w="533400">
                  <a:extLst>
                    <a:ext uri="{9D8B030D-6E8A-4147-A177-3AD203B41FA5}">
                      <a16:colId xmlns:a16="http://schemas.microsoft.com/office/drawing/2014/main" val="20000"/>
                    </a:ext>
                  </a:extLst>
                </a:gridCol>
                <a:gridCol w="2192700">
                  <a:extLst>
                    <a:ext uri="{9D8B030D-6E8A-4147-A177-3AD203B41FA5}">
                      <a16:colId xmlns:a16="http://schemas.microsoft.com/office/drawing/2014/main" val="20001"/>
                    </a:ext>
                  </a:extLst>
                </a:gridCol>
                <a:gridCol w="1115946">
                  <a:extLst>
                    <a:ext uri="{9D8B030D-6E8A-4147-A177-3AD203B41FA5}">
                      <a16:colId xmlns:a16="http://schemas.microsoft.com/office/drawing/2014/main" val="20002"/>
                    </a:ext>
                  </a:extLst>
                </a:gridCol>
                <a:gridCol w="1275368">
                  <a:extLst>
                    <a:ext uri="{9D8B030D-6E8A-4147-A177-3AD203B41FA5}">
                      <a16:colId xmlns:a16="http://schemas.microsoft.com/office/drawing/2014/main" val="20003"/>
                    </a:ext>
                  </a:extLst>
                </a:gridCol>
                <a:gridCol w="1275368">
                  <a:extLst>
                    <a:ext uri="{9D8B030D-6E8A-4147-A177-3AD203B41FA5}">
                      <a16:colId xmlns:a16="http://schemas.microsoft.com/office/drawing/2014/main" val="20004"/>
                    </a:ext>
                  </a:extLst>
                </a:gridCol>
                <a:gridCol w="1989219">
                  <a:extLst>
                    <a:ext uri="{9D8B030D-6E8A-4147-A177-3AD203B41FA5}">
                      <a16:colId xmlns:a16="http://schemas.microsoft.com/office/drawing/2014/main" val="20005"/>
                    </a:ext>
                  </a:extLst>
                </a:gridCol>
              </a:tblGrid>
              <a:tr h="615132">
                <a:tc>
                  <a:txBody>
                    <a:bodyPr/>
                    <a:lstStyle/>
                    <a:p>
                      <a:pPr marL="0" marR="0" algn="just">
                        <a:lnSpc>
                          <a:spcPct val="115000"/>
                        </a:lnSpc>
                        <a:spcBef>
                          <a:spcPts val="0"/>
                        </a:spcBef>
                        <a:spcAft>
                          <a:spcPts val="0"/>
                        </a:spcAft>
                      </a:pPr>
                      <a:r>
                        <a:rPr lang="en-US" sz="2000" b="1" dirty="0" err="1">
                          <a:latin typeface="Times New Roman"/>
                          <a:ea typeface="Calibri"/>
                          <a:cs typeface="Times New Roman"/>
                        </a:rPr>
                        <a:t>Sl</a:t>
                      </a:r>
                      <a:r>
                        <a:rPr lang="en-US" sz="2000" b="1" dirty="0">
                          <a:latin typeface="Times New Roman"/>
                          <a:ea typeface="Calibri"/>
                          <a:cs typeface="Times New Roman"/>
                        </a:rPr>
                        <a:t> no</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Mark on beam /  beam designation</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Date of casting </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Date of testing</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Load(P)</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Calibri"/>
                          <a:cs typeface="Times New Roman"/>
                        </a:rPr>
                        <a:t>Flexural strength(N/mm</a:t>
                      </a:r>
                      <a:r>
                        <a:rPr lang="en-US" sz="2000" b="1" baseline="30000">
                          <a:latin typeface="Times New Roman"/>
                          <a:ea typeface="Calibri"/>
                          <a:cs typeface="Times New Roman"/>
                        </a:rPr>
                        <a:t>2</a:t>
                      </a:r>
                      <a:r>
                        <a:rPr lang="en-US" sz="2000" b="1">
                          <a:latin typeface="Times New Roman"/>
                          <a:ea typeface="Calibri"/>
                          <a:cs typeface="Times New Roman"/>
                        </a:rPr>
                        <a:t>)</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8394">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8394">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8394">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0857">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8394">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3250" name="Rectangle 2"/>
          <p:cNvSpPr>
            <a:spLocks noChangeArrowheads="1"/>
          </p:cNvSpPr>
          <p:nvPr/>
        </p:nvSpPr>
        <p:spPr bwMode="auto">
          <a:xfrm>
            <a:off x="381000" y="4098667"/>
            <a:ext cx="6553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Flexural strength = PL / bd</a:t>
            </a:r>
            <a:r>
              <a:rPr kumimoji="0" lang="en-US" sz="24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N/mm</a:t>
            </a:r>
            <a:r>
              <a:rPr kumimoji="0" lang="en-US" sz="24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8458200" cy="2092881"/>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RESULTS and CONCLUSION.</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Font typeface="Wingdings" pitchFamily="2" charset="2"/>
              <a:buChar char="v"/>
            </a:pPr>
            <a:endParaRPr lang="en-US"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 Conclusion will be drawn from the test results obtained.</a:t>
            </a:r>
          </a:p>
          <a:p>
            <a:endParaRPr lang="en-US" sz="2400" dirty="0" smtClean="0">
              <a:latin typeface="Times New Roman" pitchFamily="18" charset="0"/>
              <a:cs typeface="Times New Roman" pitchFamily="18" charset="0"/>
            </a:endParaRPr>
          </a:p>
        </p:txBody>
      </p:sp>
      <p:sp>
        <p:nvSpPr>
          <p:cNvPr id="6"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839200" cy="5693866"/>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SCHEDULE OF LABORATORY WORKS.</a:t>
            </a:r>
          </a:p>
          <a:p>
            <a:endParaRPr lang="en-US" sz="2400" b="1"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Week – 1and 2.</a:t>
            </a:r>
          </a:p>
          <a:p>
            <a:r>
              <a:rPr lang="en-US" sz="2400" dirty="0" smtClean="0">
                <a:latin typeface="Times New Roman" pitchFamily="18" charset="0"/>
                <a:cs typeface="Times New Roman" pitchFamily="18" charset="0"/>
              </a:rPr>
              <a:t>   Characterization of materials and selection of materials by trial mix.</a:t>
            </a:r>
          </a:p>
          <a:p>
            <a:pPr>
              <a:buFont typeface="Wingdings" pitchFamily="2" charset="2"/>
              <a:buChar char="ü"/>
            </a:pP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Week – 3.</a:t>
            </a:r>
          </a:p>
          <a:p>
            <a:r>
              <a:rPr lang="en-US" sz="2400" dirty="0" smtClean="0">
                <a:latin typeface="Times New Roman" pitchFamily="18" charset="0"/>
                <a:cs typeface="Times New Roman" pitchFamily="18" charset="0"/>
              </a:rPr>
              <a:t>   Design of M25 concrete mix for 50mm slump.</a:t>
            </a:r>
          </a:p>
          <a:p>
            <a:pPr>
              <a:buFont typeface="Wingdings" pitchFamily="2" charset="2"/>
              <a:buChar char="ü"/>
            </a:pP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Week – 4, 5, 6 and 7.</a:t>
            </a:r>
          </a:p>
          <a:p>
            <a:r>
              <a:rPr lang="en-US" sz="2400" dirty="0" smtClean="0">
                <a:latin typeface="Times New Roman" pitchFamily="18" charset="0"/>
                <a:cs typeface="Times New Roman" pitchFamily="18" charset="0"/>
              </a:rPr>
              <a:t>   Casting of cubes, cylinder and beams.</a:t>
            </a:r>
          </a:p>
          <a:p>
            <a:r>
              <a:rPr lang="en-US" sz="2400" dirty="0" smtClean="0">
                <a:latin typeface="Times New Roman" pitchFamily="18" charset="0"/>
                <a:cs typeface="Times New Roman" pitchFamily="18" charset="0"/>
              </a:rPr>
              <a:t>   Curing.</a:t>
            </a:r>
          </a:p>
          <a:p>
            <a:pPr>
              <a:buFont typeface="Wingdings" pitchFamily="2" charset="2"/>
              <a:buChar char="ü"/>
            </a:pP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Week – 8.</a:t>
            </a:r>
          </a:p>
          <a:p>
            <a:r>
              <a:rPr lang="en-US" sz="2400" dirty="0" smtClean="0">
                <a:latin typeface="Times New Roman" pitchFamily="18" charset="0"/>
                <a:cs typeface="Times New Roman" pitchFamily="18" charset="0"/>
              </a:rPr>
              <a:t>  Testing cubes, cylinder and beams for 28days and analysis of results.</a:t>
            </a:r>
          </a:p>
          <a:p>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6" name="Footer Placeholder 3"/>
          <p:cNvSpPr>
            <a:spLocks noGrp="1"/>
          </p:cNvSpPr>
          <p:nvPr>
            <p:ph type="ftr" sz="quarter" idx="11"/>
          </p:nvPr>
        </p:nvSpPr>
        <p:spPr>
          <a:xfrm>
            <a:off x="304800" y="6416040"/>
            <a:ext cx="27432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423862"/>
            <a:ext cx="48768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MATERIAL COST.</a:t>
            </a:r>
          </a:p>
        </p:txBody>
      </p:sp>
      <p:graphicFrame>
        <p:nvGraphicFramePr>
          <p:cNvPr id="3" name="Table 2"/>
          <p:cNvGraphicFramePr>
            <a:graphicFrameLocks noGrp="1"/>
          </p:cNvGraphicFramePr>
          <p:nvPr/>
        </p:nvGraphicFramePr>
        <p:xfrm>
          <a:off x="609600" y="1295400"/>
          <a:ext cx="7620000" cy="4968240"/>
        </p:xfrm>
        <a:graphic>
          <a:graphicData uri="http://schemas.openxmlformats.org/drawingml/2006/table">
            <a:tbl>
              <a:tblPr firstRow="1" bandRow="1">
                <a:tableStyleId>{2D5ABB26-0587-4C30-8999-92F81FD0307C}</a:tableStyleId>
              </a:tblPr>
              <a:tblGrid>
                <a:gridCol w="1539394">
                  <a:extLst>
                    <a:ext uri="{9D8B030D-6E8A-4147-A177-3AD203B41FA5}">
                      <a16:colId xmlns:a16="http://schemas.microsoft.com/office/drawing/2014/main" val="20000"/>
                    </a:ext>
                  </a:extLst>
                </a:gridCol>
                <a:gridCol w="3078787">
                  <a:extLst>
                    <a:ext uri="{9D8B030D-6E8A-4147-A177-3AD203B41FA5}">
                      <a16:colId xmlns:a16="http://schemas.microsoft.com/office/drawing/2014/main" val="20001"/>
                    </a:ext>
                  </a:extLst>
                </a:gridCol>
                <a:gridCol w="1420669">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914400">
                <a:tc>
                  <a:txBody>
                    <a:bodyPr/>
                    <a:lstStyle/>
                    <a:p>
                      <a:r>
                        <a:rPr lang="en-US" sz="2000" dirty="0" err="1" smtClean="0">
                          <a:latin typeface="Times New Roman" pitchFamily="18" charset="0"/>
                          <a:cs typeface="Times New Roman" pitchFamily="18" charset="0"/>
                        </a:rPr>
                        <a:t>Sl.no</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Material</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Quantity</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Amount</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Admixture</a:t>
                      </a:r>
                    </a:p>
                    <a:p>
                      <a:r>
                        <a:rPr lang="en-US" sz="2000" dirty="0" err="1" smtClean="0">
                          <a:latin typeface="Times New Roman" pitchFamily="18" charset="0"/>
                          <a:cs typeface="Times New Roman" pitchFamily="18" charset="0"/>
                        </a:rPr>
                        <a:t>Gelium</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1 liter</a:t>
                      </a:r>
                    </a:p>
                    <a:p>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2000 Rs.</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r>
                        <a:rPr lang="en-US" sz="2000" dirty="0" smtClean="0">
                          <a:latin typeface="Times New Roman" pitchFamily="18" charset="0"/>
                          <a:cs typeface="Times New Roman" pitchFamily="18" charset="0"/>
                        </a:rPr>
                        <a:t>2</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Steel fibers</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8 kg</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3000 Rs.</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r>
                        <a:rPr lang="en-US" sz="2000" dirty="0" smtClean="0">
                          <a:latin typeface="Times New Roman" pitchFamily="18" charset="0"/>
                          <a:cs typeface="Times New Roman" pitchFamily="18" charset="0"/>
                        </a:rPr>
                        <a:t>3</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aseline="0" dirty="0" smtClean="0">
                          <a:latin typeface="Times New Roman" pitchFamily="18" charset="0"/>
                          <a:cs typeface="Times New Roman" pitchFamily="18" charset="0"/>
                        </a:rPr>
                        <a:t>Mould from laminated sheets of size 750×100×75 mm.</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aseline="0" dirty="0" smtClean="0">
                          <a:latin typeface="Times New Roman" pitchFamily="18" charset="0"/>
                          <a:cs typeface="Times New Roman" pitchFamily="18" charset="0"/>
                        </a:rPr>
                        <a:t>9 </a:t>
                      </a:r>
                      <a:r>
                        <a:rPr lang="en-US" sz="2000" baseline="0" dirty="0" err="1" smtClean="0">
                          <a:latin typeface="Times New Roman" pitchFamily="18" charset="0"/>
                          <a:cs typeface="Times New Roman" pitchFamily="18" charset="0"/>
                        </a:rPr>
                        <a:t>nos</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8000 Rs.</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85800">
                <a:tc>
                  <a:txBody>
                    <a:bodyPr/>
                    <a:lstStyle/>
                    <a:p>
                      <a:r>
                        <a:rPr lang="en-US" sz="2000" dirty="0" smtClean="0">
                          <a:latin typeface="Times New Roman" pitchFamily="18" charset="0"/>
                          <a:cs typeface="Times New Roman" pitchFamily="18" charset="0"/>
                        </a:rPr>
                        <a:t>4</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Cement</a:t>
                      </a:r>
                      <a:r>
                        <a:rPr lang="en-US" sz="2000" baseline="0" dirty="0" smtClean="0">
                          <a:latin typeface="Times New Roman" pitchFamily="18" charset="0"/>
                          <a:cs typeface="Times New Roman" pitchFamily="18" charset="0"/>
                        </a:rPr>
                        <a:t> of grade 43.</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3 </a:t>
                      </a:r>
                      <a:r>
                        <a:rPr lang="en-US" sz="2000" dirty="0" err="1" smtClean="0">
                          <a:latin typeface="Times New Roman" pitchFamily="18" charset="0"/>
                          <a:cs typeface="Times New Roman" pitchFamily="18" charset="0"/>
                        </a:rPr>
                        <a:t>nos</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1275 Rs.</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85800">
                <a:tc gridSpan="4">
                  <a:txBody>
                    <a:bodyPr/>
                    <a:lstStyle/>
                    <a:p>
                      <a:r>
                        <a:rPr lang="en-US" sz="2000" dirty="0" smtClean="0">
                          <a:latin typeface="Times New Roman" pitchFamily="18" charset="0"/>
                          <a:cs typeface="Times New Roman" pitchFamily="18" charset="0"/>
                        </a:rPr>
                        <a:t>                                                                                 Total  =  14275 Rs.</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5"/>
                  </a:ext>
                </a:extLst>
              </a:tr>
            </a:tbl>
          </a:graphicData>
        </a:graphic>
      </p:graphicFrame>
      <p:sp>
        <p:nvSpPr>
          <p:cNvPr id="7"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686800" cy="6924973"/>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References.</a:t>
            </a:r>
          </a:p>
          <a:p>
            <a:endParaRPr lang="en-US" sz="1600" b="1" dirty="0" smtClean="0">
              <a:latin typeface="Times New Roman" pitchFamily="18" charset="0"/>
              <a:cs typeface="Times New Roman" pitchFamily="18" charset="0"/>
            </a:endParaRPr>
          </a:p>
          <a:p>
            <a:pPr marL="400050" indent="-400050">
              <a:buFont typeface="+mj-lt"/>
              <a:buAutoNum type="romanLcPeriod"/>
            </a:pPr>
            <a:r>
              <a:rPr lang="en-US" sz="1600" dirty="0" smtClean="0">
                <a:latin typeface="Times New Roman" pitchFamily="18" charset="0"/>
                <a:cs typeface="Times New Roman" pitchFamily="18" charset="0"/>
              </a:rPr>
              <a:t> MEENU LATHA GOYAL , [Urban-ACE-2019], in  paper titled ‘Deconstruction   and material reuse” , published  “National </a:t>
            </a:r>
            <a:r>
              <a:rPr lang="en-US" sz="1600" dirty="0" err="1" smtClean="0">
                <a:latin typeface="Times New Roman" pitchFamily="18" charset="0"/>
                <a:cs typeface="Times New Roman" pitchFamily="18" charset="0"/>
              </a:rPr>
              <a:t>seminor</a:t>
            </a:r>
            <a:r>
              <a:rPr lang="en-US" sz="1600" dirty="0" smtClean="0">
                <a:latin typeface="Times New Roman" pitchFamily="18" charset="0"/>
                <a:cs typeface="Times New Roman" pitchFamily="18" charset="0"/>
              </a:rPr>
              <a:t> on C&amp;D wastes”,[Urban-ACE-2019]</a:t>
            </a:r>
          </a:p>
          <a:p>
            <a:pPr marL="400050" indent="-400050">
              <a:buFont typeface="+mj-lt"/>
              <a:buAutoNum type="romanLcPeriod"/>
            </a:pPr>
            <a:endParaRPr lang="en-US" sz="1600" dirty="0" smtClean="0">
              <a:latin typeface="Times New Roman" pitchFamily="18" charset="0"/>
              <a:cs typeface="Times New Roman" pitchFamily="18" charset="0"/>
            </a:endParaRPr>
          </a:p>
          <a:p>
            <a:pPr marL="400050" indent="-400050">
              <a:buFont typeface="+mj-lt"/>
              <a:buAutoNum type="romanLcPeriod"/>
            </a:pPr>
            <a:r>
              <a:rPr lang="en-US" sz="1600" dirty="0" err="1" smtClean="0">
                <a:latin typeface="Times New Roman" pitchFamily="18" charset="0"/>
                <a:cs typeface="Times New Roman" pitchFamily="18" charset="0"/>
              </a:rPr>
              <a:t>Chanki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Nasirhusen</a:t>
            </a:r>
            <a:r>
              <a:rPr lang="en-US" sz="1600" dirty="0" smtClean="0">
                <a:latin typeface="Times New Roman" pitchFamily="18" charset="0"/>
                <a:cs typeface="Times New Roman" pitchFamily="18" charset="0"/>
              </a:rPr>
              <a:t> M'. Dr. </a:t>
            </a:r>
            <a:r>
              <a:rPr lang="en-US" sz="1600" dirty="0" err="1" smtClean="0">
                <a:latin typeface="Times New Roman" pitchFamily="18" charset="0"/>
                <a:cs typeface="Times New Roman" pitchFamily="18" charset="0"/>
              </a:rPr>
              <a:t>Jayeshkumar</a:t>
            </a:r>
            <a:r>
              <a:rPr lang="en-US" sz="1600" dirty="0" smtClean="0">
                <a:latin typeface="Times New Roman" pitchFamily="18" charset="0"/>
                <a:cs typeface="Times New Roman" pitchFamily="18" charset="0"/>
              </a:rPr>
              <a:t> R. </a:t>
            </a:r>
            <a:r>
              <a:rPr lang="en-US" sz="1600" dirty="0" err="1" smtClean="0">
                <a:latin typeface="Times New Roman" pitchFamily="18" charset="0"/>
                <a:cs typeface="Times New Roman" pitchFamily="18" charset="0"/>
              </a:rPr>
              <a:t>Pitroda</a:t>
            </a:r>
            <a:r>
              <a:rPr lang="en-US" sz="1600" dirty="0" smtClean="0">
                <a:latin typeface="Times New Roman" pitchFamily="18" charset="0"/>
                <a:cs typeface="Times New Roman" pitchFamily="18" charset="0"/>
              </a:rPr>
              <a:t>, in their Paper titled, “A critical review on construction waste management”, published , “international journal of advance engineering and Research Development”, ISSN-2348-6406, [2018].</a:t>
            </a:r>
          </a:p>
          <a:p>
            <a:pPr marL="400050" indent="-400050">
              <a:buFont typeface="+mj-lt"/>
              <a:buAutoNum type="romanLcPeriod"/>
            </a:pPr>
            <a:endParaRPr lang="en-US" sz="1600" dirty="0" smtClean="0">
              <a:latin typeface="Times New Roman" pitchFamily="18" charset="0"/>
              <a:cs typeface="Times New Roman" pitchFamily="18" charset="0"/>
            </a:endParaRPr>
          </a:p>
          <a:p>
            <a:pPr marL="400050" indent="-400050">
              <a:buFont typeface="+mj-lt"/>
              <a:buAutoNum type="romanLcPeriod"/>
            </a:pPr>
            <a:r>
              <a:rPr lang="en-US" sz="1600" dirty="0" err="1" smtClean="0">
                <a:latin typeface="Times New Roman" pitchFamily="18" charset="0"/>
                <a:cs typeface="Times New Roman" pitchFamily="18" charset="0"/>
              </a:rPr>
              <a:t>Sastry</a:t>
            </a:r>
            <a:r>
              <a:rPr lang="en-US" sz="1600" dirty="0" smtClean="0">
                <a:latin typeface="Times New Roman" pitchFamily="18" charset="0"/>
                <a:cs typeface="Times New Roman" pitchFamily="18" charset="0"/>
              </a:rPr>
              <a:t> K, Suresh </a:t>
            </a:r>
            <a:r>
              <a:rPr lang="en-US" sz="1600" dirty="0" err="1" smtClean="0">
                <a:latin typeface="Times New Roman" pitchFamily="18" charset="0"/>
                <a:cs typeface="Times New Roman" pitchFamily="18" charset="0"/>
              </a:rPr>
              <a:t>B,et</a:t>
            </a:r>
            <a:r>
              <a:rPr lang="en-US" sz="1600" dirty="0" smtClean="0">
                <a:latin typeface="Times New Roman" pitchFamily="18" charset="0"/>
                <a:cs typeface="Times New Roman" pitchFamily="18" charset="0"/>
              </a:rPr>
              <a:t> al(2018),in their Paper, ‘Experimental study of fiber reinforced concrete waste with recycled aggregates”, published, “Technical research organization of India”,  ISSN-2393-8374,[2018].,  </a:t>
            </a:r>
          </a:p>
          <a:p>
            <a:pPr marL="400050" indent="-400050">
              <a:buFont typeface="+mj-lt"/>
              <a:buAutoNum type="romanLcPeriod"/>
            </a:pPr>
            <a:endParaRPr lang="en-US" sz="1600" dirty="0" smtClean="0">
              <a:latin typeface="Times New Roman" pitchFamily="18" charset="0"/>
              <a:cs typeface="Times New Roman" pitchFamily="18" charset="0"/>
            </a:endParaRPr>
          </a:p>
          <a:p>
            <a:pPr marL="400050" indent="-400050">
              <a:buFont typeface="+mj-lt"/>
              <a:buAutoNum type="romanLcPeriod"/>
            </a:pPr>
            <a:r>
              <a:rPr lang="en-US" sz="1600" dirty="0" err="1" smtClean="0">
                <a:latin typeface="Times New Roman" pitchFamily="18" charset="0"/>
                <a:cs typeface="Times New Roman" pitchFamily="18" charset="0"/>
              </a:rPr>
              <a:t>Gourav</a:t>
            </a:r>
            <a:r>
              <a:rPr lang="en-US" sz="1600" dirty="0" smtClean="0">
                <a:latin typeface="Times New Roman" pitchFamily="18" charset="0"/>
                <a:cs typeface="Times New Roman" pitchFamily="18" charset="0"/>
              </a:rPr>
              <a:t> Gupta'. </a:t>
            </a:r>
            <a:r>
              <a:rPr lang="en-US" sz="1600" dirty="0" err="1" smtClean="0">
                <a:latin typeface="Times New Roman" pitchFamily="18" charset="0"/>
                <a:cs typeface="Times New Roman" pitchFamily="18" charset="0"/>
              </a:rPr>
              <a:t>Sameer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Malhotra,et</a:t>
            </a:r>
            <a:r>
              <a:rPr lang="en-US" sz="1600" dirty="0" smtClean="0">
                <a:latin typeface="Times New Roman" pitchFamily="18" charset="0"/>
                <a:cs typeface="Times New Roman" pitchFamily="18" charset="0"/>
              </a:rPr>
              <a:t> al(2018),in their Paper, “A case study on fiber reinforced concrete”, published , “international journal for applied science and engineering technology”, ISSN-2321-9653, [2018].</a:t>
            </a:r>
          </a:p>
          <a:p>
            <a:pPr marL="400050" indent="-400050">
              <a:buFont typeface="+mj-lt"/>
              <a:buAutoNum type="romanLcPeriod"/>
            </a:pPr>
            <a:endParaRPr lang="en-US" sz="1600" dirty="0" smtClean="0">
              <a:latin typeface="Times New Roman" pitchFamily="18" charset="0"/>
              <a:cs typeface="Times New Roman" pitchFamily="18" charset="0"/>
            </a:endParaRPr>
          </a:p>
          <a:p>
            <a:pPr marL="400050" indent="-400050">
              <a:buFont typeface="+mj-lt"/>
              <a:buAutoNum type="romanLcPeriod"/>
            </a:pPr>
            <a:r>
              <a:rPr lang="en-US" sz="1600" dirty="0" err="1" smtClean="0">
                <a:latin typeface="Times New Roman" pitchFamily="18" charset="0"/>
                <a:cs typeface="Times New Roman" pitchFamily="18" charset="0"/>
              </a:rPr>
              <a:t>Ankur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Yaday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Satish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Parihar,et</a:t>
            </a:r>
            <a:r>
              <a:rPr lang="en-US" sz="1600" dirty="0" smtClean="0">
                <a:latin typeface="Times New Roman" pitchFamily="18" charset="0"/>
                <a:cs typeface="Times New Roman" pitchFamily="18" charset="0"/>
              </a:rPr>
              <a:t> al (2018),in their Paper, “A review on steel fiber reinforced concrete”, published , “International  engineering science  advance research”, ISSN-2395-0730, [2018].</a:t>
            </a:r>
          </a:p>
          <a:p>
            <a:pPr marL="400050" indent="-400050">
              <a:buFont typeface="+mj-lt"/>
              <a:buAutoNum type="romanLcPeriod"/>
            </a:pPr>
            <a:endParaRPr lang="en-US" sz="1600" dirty="0" smtClean="0">
              <a:latin typeface="Times New Roman" pitchFamily="18" charset="0"/>
              <a:cs typeface="Times New Roman" pitchFamily="18" charset="0"/>
            </a:endParaRPr>
          </a:p>
          <a:p>
            <a:pPr marL="400050" indent="-400050">
              <a:buFont typeface="+mj-lt"/>
              <a:buAutoNum type="romanLcPeriod"/>
            </a:pPr>
            <a:r>
              <a:rPr lang="en-US" sz="1600" dirty="0" err="1" smtClean="0">
                <a:latin typeface="Times New Roman" pitchFamily="18" charset="0"/>
                <a:cs typeface="Times New Roman" pitchFamily="18" charset="0"/>
              </a:rPr>
              <a:t>Pramod</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Kawde</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Abhijit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Warudkar,et</a:t>
            </a:r>
            <a:r>
              <a:rPr lang="en-US" sz="1600" dirty="0" smtClean="0">
                <a:latin typeface="Times New Roman" pitchFamily="18" charset="0"/>
                <a:cs typeface="Times New Roman" pitchFamily="18" charset="0"/>
              </a:rPr>
              <a:t> al (2017),in their Paper, “Steel fiber reinforced concrete A review”, published  “international journal of engineering sciences &amp; research technology”,ISSN-2277-9655,[2017].</a:t>
            </a:r>
          </a:p>
          <a:p>
            <a:pPr marL="400050" indent="-400050">
              <a:buFont typeface="+mj-lt"/>
              <a:buAutoNum type="romanLcPeriod"/>
            </a:pPr>
            <a:endParaRPr lang="en-US" sz="1600" dirty="0" smtClean="0">
              <a:latin typeface="Times New Roman" pitchFamily="18" charset="0"/>
              <a:cs typeface="Times New Roman" pitchFamily="18" charset="0"/>
            </a:endParaRPr>
          </a:p>
          <a:p>
            <a:endParaRPr lang="en-US" sz="3200" dirty="0"/>
          </a:p>
        </p:txBody>
      </p:sp>
      <p:sp>
        <p:nvSpPr>
          <p:cNvPr id="6"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1"/>
            <a:ext cx="8229600" cy="5863144"/>
          </a:xfrm>
          <a:prstGeom prst="rect">
            <a:avLst/>
          </a:prstGeom>
        </p:spPr>
        <p:txBody>
          <a:bodyPr wrap="square">
            <a:spAutoFit/>
          </a:bodyPr>
          <a:lstStyle/>
          <a:p>
            <a:pPr algn="ctr"/>
            <a:r>
              <a:rPr lang="en-US" sz="3600" b="1" dirty="0" smtClean="0"/>
              <a:t>ABSTRACT</a:t>
            </a:r>
          </a:p>
          <a:p>
            <a:pPr algn="ctr"/>
            <a:endParaRPr lang="en-US" sz="3600" b="1" dirty="0" smtClean="0"/>
          </a:p>
          <a:p>
            <a:endParaRPr lang="en-US" dirty="0" smtClean="0"/>
          </a:p>
          <a:p>
            <a:pPr marL="624078" indent="-514350" algn="just">
              <a:buFont typeface="Courier New" pitchFamily="49" charset="0"/>
              <a:buChar char="o"/>
            </a:pPr>
            <a:r>
              <a:rPr lang="en-US" sz="2400" dirty="0" smtClean="0">
                <a:latin typeface="Times New Roman" pitchFamily="18" charset="0"/>
                <a:cs typeface="Times New Roman" pitchFamily="18" charset="0"/>
              </a:rPr>
              <a:t>Use of conventional concrete has been rapidly increased in past decades. Due to durability problems and remodeling of structures large quantity of demolition waste are generated and also during construction concrete waste are generated.</a:t>
            </a:r>
          </a:p>
          <a:p>
            <a:pPr marL="624078" indent="-514350" algn="just"/>
            <a:endParaRPr lang="en-US" sz="2400" dirty="0" smtClean="0">
              <a:latin typeface="Times New Roman" pitchFamily="18" charset="0"/>
              <a:cs typeface="Times New Roman" pitchFamily="18" charset="0"/>
            </a:endParaRPr>
          </a:p>
          <a:p>
            <a:pPr marL="624078" indent="-514350" algn="just">
              <a:buFont typeface="Courier New" pitchFamily="49" charset="0"/>
              <a:buChar char="o"/>
            </a:pPr>
            <a:r>
              <a:rPr lang="en-US" sz="2400" dirty="0" smtClean="0">
                <a:latin typeface="Times New Roman" pitchFamily="18" charset="0"/>
                <a:cs typeface="Times New Roman" pitchFamily="18" charset="0"/>
              </a:rPr>
              <a:t>Disposal of these wastes causes environmental impact. These waste has to be recycled and used in construction to avoid environmental problems.</a:t>
            </a:r>
          </a:p>
          <a:p>
            <a:pPr marL="624078" indent="-514350" algn="just">
              <a:buFont typeface="Courier New" pitchFamily="49" charset="0"/>
              <a:buChar char="o"/>
            </a:pPr>
            <a:endParaRPr lang="en-US" sz="2400" dirty="0" smtClean="0">
              <a:latin typeface="Times New Roman" pitchFamily="18" charset="0"/>
              <a:cs typeface="Times New Roman" pitchFamily="18" charset="0"/>
            </a:endParaRPr>
          </a:p>
          <a:p>
            <a:pPr marL="624078" indent="-514350" algn="just">
              <a:buFont typeface="Courier New" pitchFamily="49" charset="0"/>
              <a:buChar char="o"/>
            </a:pPr>
            <a:endParaRPr lang="en-US" sz="2300" dirty="0" smtClean="0">
              <a:latin typeface="Times New Roman" pitchFamily="18" charset="0"/>
              <a:cs typeface="Times New Roman" pitchFamily="18" charset="0"/>
            </a:endParaRPr>
          </a:p>
          <a:p>
            <a:pPr marL="624078" indent="-514350" algn="just">
              <a:buNone/>
            </a:pPr>
            <a:endParaRPr lang="en-US" sz="2300" dirty="0" smtClean="0">
              <a:latin typeface="Times New Roman" pitchFamily="18" charset="0"/>
              <a:cs typeface="Times New Roman" pitchFamily="18" charset="0"/>
            </a:endParaRPr>
          </a:p>
          <a:p>
            <a:pPr marL="624078" indent="-514350">
              <a:buNone/>
            </a:pPr>
            <a:endParaRPr lang="en-US" sz="2300" dirty="0" smtClean="0">
              <a:latin typeface="Times New Roman" pitchFamily="18" charset="0"/>
              <a:cs typeface="Times New Roman" pitchFamily="18" charset="0"/>
            </a:endParaRPr>
          </a:p>
        </p:txBody>
      </p:sp>
      <p:sp>
        <p:nvSpPr>
          <p:cNvPr id="6"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438400"/>
            <a:ext cx="7162800" cy="923330"/>
          </a:xfrm>
          <a:prstGeom prst="rect">
            <a:avLst/>
          </a:prstGeom>
          <a:noFill/>
        </p:spPr>
        <p:txBody>
          <a:bodyPr wrap="square" rtlCol="0">
            <a:spAutoFit/>
          </a:bodyPr>
          <a:lstStyle/>
          <a:p>
            <a:pPr algn="ctr"/>
            <a:r>
              <a:rPr lang="en-US" sz="5400" b="1" dirty="0" smtClean="0"/>
              <a:t>THANK YOU</a:t>
            </a:r>
            <a:endParaRPr lang="en-US" sz="5400" b="1" dirty="0"/>
          </a:p>
        </p:txBody>
      </p:sp>
      <p:sp>
        <p:nvSpPr>
          <p:cNvPr id="6" name="Footer Placeholder 3"/>
          <p:cNvSpPr>
            <a:spLocks noGrp="1"/>
          </p:cNvSpPr>
          <p:nvPr>
            <p:ph type="ftr" sz="quarter" idx="11"/>
          </p:nvPr>
        </p:nvSpPr>
        <p:spPr>
          <a:xfrm>
            <a:off x="304800" y="6324600"/>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smtClean="0"/>
              <a:t>Dept of civil eng.VIT</a:t>
            </a:r>
            <a:endParaRPr lang="en-US"/>
          </a:p>
        </p:txBody>
      </p:sp>
      <p:sp>
        <p:nvSpPr>
          <p:cNvPr id="4" name="Content Placeholder 3"/>
          <p:cNvSpPr>
            <a:spLocks noGrp="1"/>
          </p:cNvSpPr>
          <p:nvPr>
            <p:ph sz="quarter" idx="1"/>
          </p:nvPr>
        </p:nvSpPr>
        <p:spPr/>
        <p:txBody>
          <a:bodyPr/>
          <a:lstStyle/>
          <a:p>
            <a:endParaRPr lang="en-IN"/>
          </a:p>
        </p:txBody>
      </p:sp>
    </p:spTree>
    <p:extLst>
      <p:ext uri="{BB962C8B-B14F-4D97-AF65-F5344CB8AC3E}">
        <p14:creationId xmlns:p14="http://schemas.microsoft.com/office/powerpoint/2010/main" val="1036043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Dept of civil eng.VIT</a:t>
            </a:r>
            <a:endParaRPr lang="en-US"/>
          </a:p>
        </p:txBody>
      </p:sp>
    </p:spTree>
    <p:extLst>
      <p:ext uri="{BB962C8B-B14F-4D97-AF65-F5344CB8AC3E}">
        <p14:creationId xmlns:p14="http://schemas.microsoft.com/office/powerpoint/2010/main" val="3944615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1000-487D-44D1-BCD4-35DD7ADE1FAF}"/>
              </a:ext>
            </a:extLst>
          </p:cNvPr>
          <p:cNvSpPr>
            <a:spLocks noGrp="1"/>
          </p:cNvSpPr>
          <p:nvPr>
            <p:ph type="title"/>
          </p:nvPr>
        </p:nvSpPr>
        <p:spPr>
          <a:xfrm>
            <a:off x="0" y="857251"/>
            <a:ext cx="9143999" cy="870045"/>
          </a:xfrm>
        </p:spPr>
        <p:txBody>
          <a:bodyPr/>
          <a:lstStyle/>
          <a:p>
            <a:r>
              <a:rPr lang="en-US" sz="3000" b="1" i="1" u="sng" dirty="0">
                <a:solidFill>
                  <a:schemeClr val="tx1"/>
                </a:solidFill>
                <a:latin typeface="Times New Roman" panose="02020603050405020304" pitchFamily="18" charset="0"/>
                <a:cs typeface="Times New Roman" panose="02020603050405020304" pitchFamily="18" charset="0"/>
              </a:rPr>
              <a:t>ABSTRACT</a:t>
            </a:r>
            <a:endParaRPr lang="en-IN" sz="3000" b="1" i="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4FA2BC-A096-4E39-B6AD-411D8E2EBF00}"/>
              </a:ext>
            </a:extLst>
          </p:cNvPr>
          <p:cNvSpPr>
            <a:spLocks noGrp="1"/>
          </p:cNvSpPr>
          <p:nvPr>
            <p:ph idx="1"/>
          </p:nvPr>
        </p:nvSpPr>
        <p:spPr>
          <a:xfrm>
            <a:off x="689873" y="1892349"/>
            <a:ext cx="7393677" cy="3669505"/>
          </a:xfrm>
        </p:spPr>
        <p:txBody>
          <a:bodyPr>
            <a:normAutofit fontScale="92500"/>
          </a:bodyPr>
          <a:lstStyle/>
          <a:p>
            <a:pPr algn="just">
              <a:lnSpc>
                <a:spcPct val="150000"/>
              </a:lnSpc>
              <a:buSzPct val="90000"/>
              <a:buFont typeface="Wingdings" panose="05000000000000000000" pitchFamily="2" charset="2"/>
              <a:buChar char="§"/>
            </a:pPr>
            <a:r>
              <a:rPr lang="en-US" sz="1650" dirty="0">
                <a:latin typeface="Times New Roman" pitchFamily="18" charset="0"/>
                <a:cs typeface="Times New Roman" pitchFamily="18" charset="0"/>
              </a:rPr>
              <a:t>Use </a:t>
            </a:r>
            <a:r>
              <a:rPr lang="en-US" sz="1650" dirty="0">
                <a:latin typeface="Times New Roman" pitchFamily="18" charset="0"/>
                <a:cs typeface="Times New Roman" pitchFamily="18" charset="0"/>
              </a:rPr>
              <a:t>of conventional concrete has been rapidly increased in past decades. Due to durability problems and remodeling of structures large quantity of demolition waste are generated and also during </a:t>
            </a:r>
            <a:r>
              <a:rPr lang="en-US" sz="1650" dirty="0">
                <a:latin typeface="Times New Roman" pitchFamily="18" charset="0"/>
                <a:cs typeface="Times New Roman" pitchFamily="18" charset="0"/>
              </a:rPr>
              <a:t>construction Brick </a:t>
            </a:r>
            <a:r>
              <a:rPr lang="en-US" sz="1650" dirty="0">
                <a:latin typeface="Times New Roman" pitchFamily="18" charset="0"/>
                <a:cs typeface="Times New Roman" pitchFamily="18" charset="0"/>
              </a:rPr>
              <a:t>waste are </a:t>
            </a:r>
            <a:r>
              <a:rPr lang="en-US" sz="1650" dirty="0">
                <a:latin typeface="Times New Roman" pitchFamily="18" charset="0"/>
                <a:cs typeface="Times New Roman" pitchFamily="18" charset="0"/>
              </a:rPr>
              <a:t>also generated</a:t>
            </a:r>
            <a:r>
              <a:rPr lang="en-US" sz="1650" dirty="0">
                <a:latin typeface="Times New Roman" pitchFamily="18" charset="0"/>
                <a:cs typeface="Times New Roman" pitchFamily="18" charset="0"/>
              </a:rPr>
              <a:t>.</a:t>
            </a:r>
          </a:p>
          <a:p>
            <a:pPr algn="just">
              <a:lnSpc>
                <a:spcPct val="150000"/>
              </a:lnSpc>
              <a:buSzPct val="90000"/>
              <a:buFont typeface="Wingdings" panose="05000000000000000000" pitchFamily="2" charset="2"/>
              <a:buChar char="§"/>
            </a:pPr>
            <a:r>
              <a:rPr lang="en-US" sz="1650" dirty="0">
                <a:latin typeface="Times New Roman" pitchFamily="18" charset="0"/>
                <a:cs typeface="Times New Roman" pitchFamily="18" charset="0"/>
              </a:rPr>
              <a:t>Disposal of these wastes causes environmental impact. These waste has to be recycled and used in construction to avoid environmental problems.</a:t>
            </a:r>
          </a:p>
          <a:p>
            <a:pPr algn="just">
              <a:lnSpc>
                <a:spcPct val="150000"/>
              </a:lnSpc>
              <a:buSzPct val="90000"/>
              <a:buFont typeface="Wingdings" panose="05000000000000000000" pitchFamily="2" charset="2"/>
              <a:buChar char="§"/>
            </a:pPr>
            <a:r>
              <a:rPr lang="en-US" sz="1650" dirty="0">
                <a:latin typeface="Times New Roman" pitchFamily="18" charset="0"/>
                <a:cs typeface="Times New Roman" pitchFamily="18" charset="0"/>
              </a:rPr>
              <a:t>In this study an attempt has been made to design </a:t>
            </a:r>
            <a:r>
              <a:rPr lang="en-US" sz="1650" dirty="0">
                <a:latin typeface="Times New Roman" pitchFamily="18" charset="0"/>
                <a:cs typeface="Times New Roman" pitchFamily="18" charset="0"/>
              </a:rPr>
              <a:t>M20 grade </a:t>
            </a:r>
            <a:r>
              <a:rPr lang="en-US" sz="1650" dirty="0">
                <a:latin typeface="Times New Roman" pitchFamily="18" charset="0"/>
                <a:cs typeface="Times New Roman" pitchFamily="18" charset="0"/>
              </a:rPr>
              <a:t>concrete </a:t>
            </a:r>
            <a:r>
              <a:rPr lang="en-US" sz="1650" dirty="0">
                <a:latin typeface="Times New Roman" pitchFamily="18" charset="0"/>
                <a:cs typeface="Times New Roman" pitchFamily="18" charset="0"/>
              </a:rPr>
              <a:t>using waste brick powder </a:t>
            </a:r>
            <a:r>
              <a:rPr lang="en-US" sz="1650" dirty="0">
                <a:latin typeface="Times New Roman" pitchFamily="18" charset="0"/>
                <a:cs typeface="Times New Roman" pitchFamily="18" charset="0"/>
              </a:rPr>
              <a:t>with different percentages and the </a:t>
            </a:r>
            <a:r>
              <a:rPr lang="en-US" sz="1650" dirty="0">
                <a:latin typeface="Times New Roman" pitchFamily="18" charset="0"/>
                <a:cs typeface="Times New Roman" pitchFamily="18" charset="0"/>
              </a:rPr>
              <a:t>behavior </a:t>
            </a:r>
            <a:r>
              <a:rPr lang="en-US" sz="1650" dirty="0">
                <a:latin typeface="Times New Roman" pitchFamily="18" charset="0"/>
                <a:cs typeface="Times New Roman" pitchFamily="18" charset="0"/>
              </a:rPr>
              <a:t>of waste brick powder</a:t>
            </a:r>
            <a:r>
              <a:rPr lang="en-US" sz="1650" dirty="0">
                <a:latin typeface="Times New Roman" pitchFamily="18" charset="0"/>
                <a:cs typeface="Times New Roman" pitchFamily="18" charset="0"/>
              </a:rPr>
              <a:t> </a:t>
            </a:r>
            <a:r>
              <a:rPr lang="en-US" sz="1650" dirty="0">
                <a:latin typeface="Times New Roman" pitchFamily="18" charset="0"/>
                <a:cs typeface="Times New Roman" pitchFamily="18" charset="0"/>
              </a:rPr>
              <a:t>is studied.</a:t>
            </a:r>
          </a:p>
          <a:p>
            <a:pPr algn="just">
              <a:lnSpc>
                <a:spcPct val="150000"/>
              </a:lnSpc>
              <a:buSzPct val="90000"/>
              <a:buFont typeface="Wingdings" panose="05000000000000000000" pitchFamily="2" charset="2"/>
              <a:buChar char="§"/>
            </a:pPr>
            <a:r>
              <a:rPr lang="en-US" sz="1650" dirty="0">
                <a:latin typeface="Times New Roman" pitchFamily="18" charset="0"/>
                <a:cs typeface="Times New Roman" pitchFamily="18" charset="0"/>
              </a:rPr>
              <a:t>The results of compressive test, split tensile test </a:t>
            </a:r>
            <a:r>
              <a:rPr lang="en-US" sz="1650" dirty="0">
                <a:latin typeface="Times New Roman" pitchFamily="18" charset="0"/>
                <a:cs typeface="Times New Roman" pitchFamily="18" charset="0"/>
              </a:rPr>
              <a:t>are compared </a:t>
            </a:r>
            <a:r>
              <a:rPr lang="en-US" sz="1650" dirty="0">
                <a:latin typeface="Times New Roman" pitchFamily="18" charset="0"/>
                <a:cs typeface="Times New Roman" pitchFamily="18" charset="0"/>
              </a:rPr>
              <a:t>with </a:t>
            </a:r>
            <a:r>
              <a:rPr lang="en-US" sz="1650" dirty="0">
                <a:latin typeface="Times New Roman" pitchFamily="18" charset="0"/>
                <a:cs typeface="Times New Roman" pitchFamily="18" charset="0"/>
              </a:rPr>
              <a:t>waste brick powder and without waste brick powder.</a:t>
            </a:r>
            <a:endParaRPr lang="en-US" sz="1650" dirty="0">
              <a:latin typeface="Times New Roman" panose="02020603050405020304" pitchFamily="18" charset="0"/>
              <a:cs typeface="Times New Roman" panose="02020603050405020304" pitchFamily="18" charset="0"/>
            </a:endParaRPr>
          </a:p>
          <a:p>
            <a:pPr algn="just">
              <a:lnSpc>
                <a:spcPct val="150000"/>
              </a:lnSpc>
              <a:buSzPct val="90000"/>
              <a:buFont typeface="Wingdings" panose="05000000000000000000" pitchFamily="2" charset="2"/>
              <a:buChar char="§"/>
            </a:pPr>
            <a:endParaRPr lang="en-US" sz="1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C401213-9B12-415C-A7D7-C494997008F3}"/>
              </a:ext>
            </a:extLst>
          </p:cNvPr>
          <p:cNvSpPr>
            <a:spLocks noGrp="1"/>
          </p:cNvSpPr>
          <p:nvPr>
            <p:ph type="dt" sz="half" idx="10"/>
          </p:nvPr>
        </p:nvSpPr>
        <p:spPr>
          <a:xfrm>
            <a:off x="192882" y="5771892"/>
            <a:ext cx="689873" cy="273844"/>
          </a:xfrm>
        </p:spPr>
        <p:txBody>
          <a:bodyPr/>
          <a:lstStyle/>
          <a:p>
            <a:fld id="{7B40273E-AC4E-43CA-978C-1A7014527462}" type="datetime1">
              <a:rPr lang="en-IN" b="1" smtClean="0">
                <a:solidFill>
                  <a:schemeClr val="tx1"/>
                </a:solidFill>
                <a:latin typeface="Times New Roman" panose="02020603050405020304" pitchFamily="18" charset="0"/>
                <a:cs typeface="Times New Roman" panose="02020603050405020304" pitchFamily="18" charset="0"/>
              </a:rPr>
              <a:t>01-06-2022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0BD6ADB-53F9-460F-9CDF-B16987D2C7F2}"/>
              </a:ext>
            </a:extLst>
          </p:cNvPr>
          <p:cNvSpPr>
            <a:spLocks noGrp="1"/>
          </p:cNvSpPr>
          <p:nvPr>
            <p:ph type="ftr" sz="quarter" idx="11"/>
          </p:nvPr>
        </p:nvSpPr>
        <p:spPr>
          <a:xfrm>
            <a:off x="1" y="5816876"/>
            <a:ext cx="9144000" cy="183875"/>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a:t>
            </a:r>
            <a:r>
              <a:rPr lang="en-US" b="1" dirty="0" smtClean="0">
                <a:solidFill>
                  <a:schemeClr val="tx1"/>
                </a:solidFill>
                <a:latin typeface="Times New Roman" panose="02020603050405020304" pitchFamily="18" charset="0"/>
                <a:cs typeface="Times New Roman" panose="02020603050405020304" pitchFamily="18" charset="0"/>
              </a:rPr>
              <a:t>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8E3A8F3-12F9-46A0-AD1E-65A2659FACBF}"/>
              </a:ext>
            </a:extLst>
          </p:cNvPr>
          <p:cNvSpPr>
            <a:spLocks noGrp="1"/>
          </p:cNvSpPr>
          <p:nvPr>
            <p:ph type="sldNum" sz="quarter" idx="12"/>
          </p:nvPr>
        </p:nvSpPr>
        <p:spPr>
          <a:xfrm>
            <a:off x="8549659" y="5501096"/>
            <a:ext cx="398398" cy="499654"/>
          </a:xfrm>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43</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545095"/>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Dept of civil eng.VIT</a:t>
            </a:r>
            <a:endParaRPr lang="en-US"/>
          </a:p>
        </p:txBody>
      </p:sp>
    </p:spTree>
    <p:extLst>
      <p:ext uri="{BB962C8B-B14F-4D97-AF65-F5344CB8AC3E}">
        <p14:creationId xmlns:p14="http://schemas.microsoft.com/office/powerpoint/2010/main" val="522862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1"/>
            <a:ext cx="8229600" cy="571500"/>
          </a:xfrm>
        </p:spPr>
        <p:txBody>
          <a:bodyPr/>
          <a:lstStyle/>
          <a:p>
            <a:r>
              <a:rPr lang="en-US" sz="3000" b="1" i="1" u="sng" dirty="0">
                <a:solidFill>
                  <a:schemeClr val="tx1"/>
                </a:solidFill>
                <a:latin typeface="Times New Roman" panose="02020603050405020304" pitchFamily="18" charset="0"/>
                <a:cs typeface="Times New Roman" panose="02020603050405020304" pitchFamily="18" charset="0"/>
              </a:rPr>
              <a:t>LITERATURE REVIEW</a:t>
            </a:r>
            <a:endParaRPr lang="en-IN" sz="3000" dirty="0"/>
          </a:p>
        </p:txBody>
      </p:sp>
      <p:sp>
        <p:nvSpPr>
          <p:cNvPr id="3" name="Content Placeholder 2"/>
          <p:cNvSpPr>
            <a:spLocks noGrp="1"/>
          </p:cNvSpPr>
          <p:nvPr>
            <p:ph idx="1"/>
          </p:nvPr>
        </p:nvSpPr>
        <p:spPr>
          <a:xfrm>
            <a:off x="457200" y="1510393"/>
            <a:ext cx="8229600" cy="3941480"/>
          </a:xfrm>
        </p:spPr>
        <p:txBody>
          <a:bodyPr>
            <a:normAutofit lnSpcReduction="10000"/>
          </a:bodyPr>
          <a:lstStyle/>
          <a:p>
            <a:pPr marL="0" indent="0" algn="just">
              <a:buNone/>
            </a:pPr>
            <a:r>
              <a:rPr lang="en-US" sz="1500" dirty="0">
                <a:latin typeface="Times New Roman" panose="02020603050405020304" pitchFamily="18" charset="0"/>
                <a:cs typeface="Times New Roman" panose="02020603050405020304" pitchFamily="18" charset="0"/>
              </a:rPr>
              <a:t>This chapter deals with the brief review of available literature on partial replacement of fine aggregate using waste brick powder and also about its relevant topics, to understand and analyze the latest methodologies adopted in the studies conducted by various authors.</a:t>
            </a:r>
            <a:r>
              <a:rPr lang="en-US" dirty="0"/>
              <a:t> </a:t>
            </a:r>
            <a:endParaRPr lang="en-IN" dirty="0"/>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50" b="1" dirty="0" err="1">
                <a:latin typeface="Times New Roman" panose="02020603050405020304" pitchFamily="18" charset="0"/>
                <a:cs typeface="Times New Roman" panose="02020603050405020304" pitchFamily="18" charset="0"/>
              </a:rPr>
              <a:t>Farid</a:t>
            </a:r>
            <a:r>
              <a:rPr lang="en-US" sz="1650" b="1" dirty="0">
                <a:latin typeface="Times New Roman" panose="02020603050405020304" pitchFamily="18" charset="0"/>
                <a:cs typeface="Times New Roman" panose="02020603050405020304" pitchFamily="18" charset="0"/>
              </a:rPr>
              <a:t> </a:t>
            </a:r>
            <a:r>
              <a:rPr lang="en-US" sz="1650" b="1" dirty="0" err="1">
                <a:latin typeface="Times New Roman" panose="02020603050405020304" pitchFamily="18" charset="0"/>
                <a:cs typeface="Times New Roman" panose="02020603050405020304" pitchFamily="18" charset="0"/>
              </a:rPr>
              <a:t>Debieb</a:t>
            </a:r>
            <a:r>
              <a:rPr lang="en-US" sz="1650" b="1" dirty="0">
                <a:latin typeface="Times New Roman" panose="02020603050405020304" pitchFamily="18" charset="0"/>
                <a:cs typeface="Times New Roman" panose="02020603050405020304" pitchFamily="18" charset="0"/>
              </a:rPr>
              <a:t> (2007):</a:t>
            </a:r>
            <a:r>
              <a:rPr lang="en-US" b="1" dirty="0"/>
              <a:t> </a:t>
            </a:r>
            <a:r>
              <a:rPr lang="en-US" sz="1500" dirty="0">
                <a:latin typeface="Times New Roman" panose="02020603050405020304" pitchFamily="18" charset="0"/>
                <a:cs typeface="Times New Roman" panose="02020603050405020304" pitchFamily="18" charset="0"/>
              </a:rPr>
              <a:t>This paper examines the possibility of using crushed brick as coarse and fine aggregate for a new concrete. Either natural sand, coarse aggregates or both were partially replaced (25, 50, 75 and 100%) with crushed brick aggregates</a:t>
            </a:r>
            <a:r>
              <a:rPr lang="en-US" sz="1500" dirty="0">
                <a:latin typeface="Times New Roman" panose="02020603050405020304" pitchFamily="18" charset="0"/>
                <a:cs typeface="Times New Roman" panose="02020603050405020304" pitchFamily="18" charset="0"/>
              </a:rPr>
              <a:t>.</a:t>
            </a:r>
          </a:p>
          <a:p>
            <a:pPr>
              <a:spcBef>
                <a:spcPts val="900"/>
              </a:spcBef>
              <a:buFont typeface="Wingdings" panose="05000000000000000000" pitchFamily="2" charset="2"/>
              <a:buChar char="q"/>
            </a:pPr>
            <a:r>
              <a:rPr lang="en-US" sz="1650" b="1" dirty="0">
                <a:latin typeface="Times New Roman" panose="02020603050405020304" pitchFamily="18" charset="0"/>
                <a:cs typeface="Times New Roman" panose="02020603050405020304" pitchFamily="18" charset="0"/>
              </a:rPr>
              <a:t>J. Martina Jenifer, Et al., (2016</a:t>
            </a:r>
            <a:r>
              <a:rPr lang="en-US" sz="1650" b="1" dirty="0">
                <a:latin typeface="Times New Roman" panose="02020603050405020304" pitchFamily="18" charset="0"/>
                <a:cs typeface="Times New Roman" panose="02020603050405020304" pitchFamily="18" charset="0"/>
              </a:rPr>
              <a:t>): </a:t>
            </a:r>
            <a:r>
              <a:rPr lang="en-US" sz="1650" dirty="0">
                <a:latin typeface="Times New Roman" panose="02020603050405020304" pitchFamily="18" charset="0"/>
                <a:cs typeface="Times New Roman" panose="02020603050405020304" pitchFamily="18" charset="0"/>
              </a:rPr>
              <a:t>This study aimed to investigate the suitability of using crushed brick in concrete. Crushed brick originated from demolished masonry was crushed in the laboratory and added partial sand replacement. Three replacement levels, 15%,20% and 25%, were compared with the control. The tests on concrete showed that the mechanical properties (compressive, flexural and splitting tensile strengths) of concrete containing crushed brick were well comparable to those of the concrete without ground brick.</a:t>
            </a:r>
            <a:endParaRPr lang="en-IN" sz="165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a:xfrm>
            <a:off x="84909" y="5761435"/>
            <a:ext cx="894805" cy="273844"/>
          </a:xfrm>
        </p:spPr>
        <p:txBody>
          <a:bodyPr/>
          <a:lstStyle/>
          <a:p>
            <a:fld id="{7B40273E-AC4E-43CA-978C-1A7014527462}" type="datetime1">
              <a:rPr lang="en-IN" b="1" smtClean="0">
                <a:solidFill>
                  <a:schemeClr val="tx1"/>
                </a:solidFill>
                <a:latin typeface="Times New Roman" panose="02020603050405020304" pitchFamily="18" charset="0"/>
                <a:cs typeface="Times New Roman" panose="02020603050405020304" pitchFamily="18" charset="0"/>
              </a:rPr>
              <a:t>01-06-2022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485419" y="5726907"/>
            <a:ext cx="2723605" cy="273844"/>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Dept. of Civil Engineering, 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lgn="ctr"/>
            <a:fld id="{24027DF9-9D11-4A12-9A91-D7D69AC2A0A6}" type="slidenum">
              <a:rPr lang="en-IN" b="1" smtClean="0">
                <a:solidFill>
                  <a:schemeClr val="tx1"/>
                </a:solidFill>
              </a:rPr>
              <a:pPr algn="ctr"/>
              <a:t>45</a:t>
            </a:fld>
            <a:endParaRPr lang="en-IN" b="1" dirty="0">
              <a:solidFill>
                <a:schemeClr val="tx1"/>
              </a:solidFill>
            </a:endParaRPr>
          </a:p>
        </p:txBody>
      </p:sp>
    </p:spTree>
    <p:extLst>
      <p:ext uri="{BB962C8B-B14F-4D97-AF65-F5344CB8AC3E}">
        <p14:creationId xmlns:p14="http://schemas.microsoft.com/office/powerpoint/2010/main" val="15102305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Dept of civil eng.VIT</a:t>
            </a:r>
            <a:endParaRPr lang="en-US"/>
          </a:p>
        </p:txBody>
      </p:sp>
    </p:spTree>
    <p:extLst>
      <p:ext uri="{BB962C8B-B14F-4D97-AF65-F5344CB8AC3E}">
        <p14:creationId xmlns:p14="http://schemas.microsoft.com/office/powerpoint/2010/main" val="961722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95943" y="5761435"/>
            <a:ext cx="722643" cy="273844"/>
          </a:xfrm>
        </p:spPr>
        <p:txBody>
          <a:bodyPr/>
          <a:lstStyle/>
          <a:p>
            <a:fld id="{2FF063A5-DE39-4E57-AA7E-87A0D067F4D0}" type="datetime1">
              <a:rPr lang="en-IN" b="1" smtClean="0">
                <a:solidFill>
                  <a:schemeClr val="tx1"/>
                </a:solidFill>
                <a:latin typeface="Times New Roman" panose="02020603050405020304" pitchFamily="18" charset="0"/>
                <a:cs typeface="Times New Roman" panose="02020603050405020304" pitchFamily="18" charset="0"/>
              </a:rPr>
              <a:t>01-06-2022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330519" y="5726907"/>
            <a:ext cx="2847975" cy="273844"/>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Dept. of Civil Engineering, 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47</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382026" y="1122900"/>
            <a:ext cx="8359140" cy="4620496"/>
          </a:xfrm>
          <a:prstGeom prst="rect">
            <a:avLst/>
          </a:prstGeom>
        </p:spPr>
        <p:txBody>
          <a:bodyPr wrap="square">
            <a:spAutoFit/>
          </a:bodyPr>
          <a:lstStyle/>
          <a:p>
            <a:pPr marL="310991" marR="53816" indent="-257175" algn="just">
              <a:lnSpc>
                <a:spcPct val="150000"/>
              </a:lnSpc>
              <a:spcBef>
                <a:spcPts val="604"/>
              </a:spcBef>
              <a:buFont typeface="Wingdings" panose="05000000000000000000" pitchFamily="2" charset="2"/>
              <a:buChar char="q"/>
            </a:pPr>
            <a:r>
              <a:rPr lang="en-US" sz="1650" b="1" dirty="0" err="1">
                <a:latin typeface="Times New Roman" panose="02020603050405020304" pitchFamily="18" charset="0"/>
                <a:ea typeface="Times New Roman" panose="02020603050405020304" pitchFamily="18" charset="0"/>
              </a:rPr>
              <a:t>Diniya</a:t>
            </a:r>
            <a:r>
              <a:rPr lang="en-US" sz="1650" b="1" dirty="0">
                <a:latin typeface="Times New Roman" panose="02020603050405020304" pitchFamily="18" charset="0"/>
                <a:ea typeface="Times New Roman" panose="02020603050405020304" pitchFamily="18" charset="0"/>
              </a:rPr>
              <a:t> David, Et al., (2017</a:t>
            </a:r>
            <a:r>
              <a:rPr lang="en-US" sz="1650" b="1" dirty="0">
                <a:latin typeface="Times New Roman" panose="02020603050405020304" pitchFamily="18" charset="0"/>
                <a:ea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In this present experimental investigation, the cellular property is achieved by addition of aluminum metal powder in varied percentages such as 0.5, 1, 1.5, 2, 2.5, and 3%. Crushed clay brick is used as replacement of conventional fine aggregate with varied percentages such as 10, 20,23,25,27 and 30% in each percentage of cellular concrete. </a:t>
            </a:r>
            <a:endParaRPr lang="en-US" sz="1500" dirty="0">
              <a:latin typeface="Times New Roman" panose="02020603050405020304" pitchFamily="18" charset="0"/>
              <a:cs typeface="Times New Roman" panose="02020603050405020304" pitchFamily="18" charset="0"/>
            </a:endParaRPr>
          </a:p>
          <a:p>
            <a:pPr marL="310991" marR="53816" indent="-257175" algn="just">
              <a:lnSpc>
                <a:spcPct val="150000"/>
              </a:lnSpc>
              <a:spcBef>
                <a:spcPts val="604"/>
              </a:spcBef>
              <a:buFont typeface="Wingdings" panose="05000000000000000000" pitchFamily="2" charset="2"/>
              <a:buChar char="q"/>
            </a:pPr>
            <a:r>
              <a:rPr lang="en-US" sz="1650" b="1" dirty="0" err="1">
                <a:latin typeface="Times New Roman" panose="02020603050405020304" pitchFamily="18" charset="0"/>
                <a:cs typeface="Times New Roman" panose="02020603050405020304" pitchFamily="18" charset="0"/>
              </a:rPr>
              <a:t>Shruthi</a:t>
            </a:r>
            <a:r>
              <a:rPr lang="en-US" sz="1650" b="1" dirty="0">
                <a:latin typeface="Times New Roman" panose="02020603050405020304" pitchFamily="18" charset="0"/>
                <a:cs typeface="Times New Roman" panose="02020603050405020304" pitchFamily="18" charset="0"/>
              </a:rPr>
              <a:t> </a:t>
            </a:r>
            <a:r>
              <a:rPr lang="en-US" sz="1650" b="1" dirty="0">
                <a:latin typeface="Times New Roman" panose="02020603050405020304" pitchFamily="18" charset="0"/>
                <a:cs typeface="Times New Roman" panose="02020603050405020304" pitchFamily="18" charset="0"/>
              </a:rPr>
              <a:t>H G, Et al., (2017):</a:t>
            </a:r>
            <a:r>
              <a:rPr lang="en-US" sz="1350" b="1" dirty="0"/>
              <a:t> </a:t>
            </a:r>
            <a:r>
              <a:rPr lang="en-US" sz="1500" dirty="0">
                <a:latin typeface="Times New Roman" panose="02020603050405020304" pitchFamily="18" charset="0"/>
                <a:cs typeface="Times New Roman" panose="02020603050405020304" pitchFamily="18" charset="0"/>
              </a:rPr>
              <a:t>This study aimed to investigate the suitability of using crushed brick in concrete. Crushed brick originated from demolished masonry was crushed in the laboratory and added partial sand replacement. Five replacement levels, 10%,20% ,30%,40%, 50%, were compared with the control. The tests on concrete showed that the mechanical properties (compressive strengths) of concrete containing crushed brick were well comparable to those of the concrete without ground brick</a:t>
            </a:r>
            <a:r>
              <a:rPr lang="en-US" sz="1500" dirty="0">
                <a:latin typeface="Times New Roman" panose="02020603050405020304" pitchFamily="18" charset="0"/>
                <a:cs typeface="Times New Roman" panose="02020603050405020304" pitchFamily="18" charset="0"/>
              </a:rPr>
              <a:t>.</a:t>
            </a:r>
          </a:p>
          <a:p>
            <a:pPr marL="310991" marR="53816" indent="-257175" algn="just">
              <a:lnSpc>
                <a:spcPct val="150000"/>
              </a:lnSpc>
              <a:spcBef>
                <a:spcPts val="900"/>
              </a:spcBef>
              <a:buFont typeface="Wingdings" panose="05000000000000000000" pitchFamily="2" charset="2"/>
              <a:buChar char="q"/>
            </a:pPr>
            <a:endParaRPr lang="en-IN" sz="1500" dirty="0">
              <a:latin typeface="Times New Roman" panose="02020603050405020304" pitchFamily="18" charset="0"/>
              <a:cs typeface="Times New Roman" panose="02020603050405020304" pitchFamily="18" charset="0"/>
            </a:endParaRPr>
          </a:p>
          <a:p>
            <a:pPr marL="53816" marR="53816" algn="just">
              <a:lnSpc>
                <a:spcPct val="150000"/>
              </a:lnSpc>
              <a:spcBef>
                <a:spcPts val="604"/>
              </a:spcBef>
            </a:pPr>
            <a:endParaRPr lang="en-IN" sz="16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07231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Dept of civil eng.VIT</a:t>
            </a:r>
            <a:endParaRPr lang="en-US"/>
          </a:p>
        </p:txBody>
      </p:sp>
    </p:spTree>
    <p:extLst>
      <p:ext uri="{BB962C8B-B14F-4D97-AF65-F5344CB8AC3E}">
        <p14:creationId xmlns:p14="http://schemas.microsoft.com/office/powerpoint/2010/main" val="30297309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37392" y="5726541"/>
            <a:ext cx="734072" cy="273844"/>
          </a:xfrm>
        </p:spPr>
        <p:txBody>
          <a:bodyPr/>
          <a:lstStyle/>
          <a:p>
            <a:fld id="{2FF063A5-DE39-4E57-AA7E-87A0D067F4D0}" type="datetime1">
              <a:rPr lang="en-IN" b="1" smtClean="0">
                <a:solidFill>
                  <a:schemeClr val="tx1"/>
                </a:solidFill>
                <a:latin typeface="Times New Roman" panose="02020603050405020304" pitchFamily="18" charset="0"/>
                <a:cs typeface="Times New Roman" panose="02020603050405020304" pitchFamily="18" charset="0"/>
              </a:rPr>
              <a:t>01-06-2022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949687" y="5726907"/>
            <a:ext cx="2847975" cy="273844"/>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Dept. of Civil Engineering, VIT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49</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411481" y="857251"/>
            <a:ext cx="8131798" cy="4797467"/>
          </a:xfrm>
          <a:prstGeom prst="rect">
            <a:avLst/>
          </a:prstGeom>
        </p:spPr>
        <p:txBody>
          <a:bodyPr wrap="square">
            <a:spAutoFit/>
          </a:bodyPr>
          <a:lstStyle/>
          <a:p>
            <a:pPr marL="268129" marR="53816" indent="-214313" algn="just">
              <a:lnSpc>
                <a:spcPct val="150000"/>
              </a:lnSpc>
              <a:spcBef>
                <a:spcPts val="604"/>
              </a:spcBef>
              <a:buFont typeface="Wingdings" panose="05000000000000000000" pitchFamily="2" charset="2"/>
              <a:buChar char="q"/>
            </a:pPr>
            <a:r>
              <a:rPr lang="en-US" sz="1650" b="1" dirty="0" err="1">
                <a:latin typeface="Times New Roman" panose="02020603050405020304" pitchFamily="18" charset="0"/>
                <a:cs typeface="Times New Roman" panose="02020603050405020304" pitchFamily="18" charset="0"/>
              </a:rPr>
              <a:t>Anayat</a:t>
            </a:r>
            <a:r>
              <a:rPr lang="en-US" sz="1650" b="1" dirty="0">
                <a:latin typeface="Times New Roman" panose="02020603050405020304" pitchFamily="18" charset="0"/>
                <a:cs typeface="Times New Roman" panose="02020603050405020304" pitchFamily="18" charset="0"/>
              </a:rPr>
              <a:t> Ali, Et al., (2019</a:t>
            </a:r>
            <a:r>
              <a:rPr lang="en-US" sz="1650" b="1" dirty="0">
                <a:latin typeface="Times New Roman" panose="02020603050405020304" pitchFamily="18" charset="0"/>
                <a:cs typeface="Times New Roman" panose="02020603050405020304" pitchFamily="18" charset="0"/>
              </a:rPr>
              <a:t>):</a:t>
            </a:r>
            <a:r>
              <a:rPr lang="en-US" sz="1350" dirty="0"/>
              <a:t> </a:t>
            </a:r>
            <a:r>
              <a:rPr lang="en-US" sz="1350" dirty="0"/>
              <a:t>This research review will discuss the partial replacement of fine aggregate with brick dust and how to reduce the dependency on the natural resources such as sand used as fine aggregate and provide a new way to dispose of waste brick debris. Different replacement levels 10%, 15%, and 20%, will be checked. Different tests showed that the compressive strength is enhanced by using optimum percentage replacement of natural fine aggregate with brick debris compared to conventional mortar and concrete</a:t>
            </a:r>
            <a:r>
              <a:rPr lang="en-US" sz="1350" dirty="0"/>
              <a:t>.</a:t>
            </a:r>
          </a:p>
          <a:p>
            <a:pPr marL="268129" marR="53816" indent="-214313" algn="just">
              <a:lnSpc>
                <a:spcPct val="150000"/>
              </a:lnSpc>
              <a:spcBef>
                <a:spcPts val="900"/>
              </a:spcBef>
              <a:buFont typeface="Wingdings" panose="05000000000000000000" pitchFamily="2" charset="2"/>
              <a:buChar char="q"/>
            </a:pPr>
            <a:r>
              <a:rPr lang="en-US" sz="1650" b="1" dirty="0" err="1">
                <a:latin typeface="Times New Roman" panose="02020603050405020304" pitchFamily="18" charset="0"/>
                <a:cs typeface="Times New Roman" panose="02020603050405020304" pitchFamily="18" charset="0"/>
              </a:rPr>
              <a:t>Khairunisa</a:t>
            </a:r>
            <a:r>
              <a:rPr lang="en-US" sz="1650" b="1" dirty="0">
                <a:latin typeface="Times New Roman" panose="02020603050405020304" pitchFamily="18" charset="0"/>
                <a:cs typeface="Times New Roman" panose="02020603050405020304" pitchFamily="18" charset="0"/>
              </a:rPr>
              <a:t> </a:t>
            </a:r>
            <a:r>
              <a:rPr lang="en-US" sz="1650" b="1" dirty="0" err="1">
                <a:latin typeface="Times New Roman" panose="02020603050405020304" pitchFamily="18" charset="0"/>
                <a:cs typeface="Times New Roman" panose="02020603050405020304" pitchFamily="18" charset="0"/>
              </a:rPr>
              <a:t>Muthusamy</a:t>
            </a:r>
            <a:r>
              <a:rPr lang="en-US" sz="1650" b="1" dirty="0">
                <a:latin typeface="Times New Roman" panose="02020603050405020304" pitchFamily="18" charset="0"/>
                <a:cs typeface="Times New Roman" panose="02020603050405020304" pitchFamily="18" charset="0"/>
              </a:rPr>
              <a:t>, Et al., (2020</a:t>
            </a:r>
            <a:r>
              <a:rPr lang="en-US" sz="165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This research examines the effect of palm oil clinker as partial sand replacement on properties of fly ash cement sand brick. Five brick mixes were prepared using fly ash blended cement as the binder. Other mixes were produced by varying the quantity of pulverized palm oil clinker ranging from 0%, 10%, 20%, 30% and 40% by weight of sand. All specimens were water cured for 28 days.</a:t>
            </a:r>
            <a:endParaRPr lang="en-IN" sz="1500" dirty="0">
              <a:latin typeface="Times New Roman" panose="02020603050405020304" pitchFamily="18" charset="0"/>
              <a:cs typeface="Times New Roman" panose="02020603050405020304" pitchFamily="18" charset="0"/>
            </a:endParaRPr>
          </a:p>
          <a:p>
            <a:pPr marL="268129" marR="53816" indent="-214313" algn="just">
              <a:lnSpc>
                <a:spcPct val="150000"/>
              </a:lnSpc>
              <a:spcBef>
                <a:spcPts val="900"/>
              </a:spcBef>
              <a:buFont typeface="Wingdings" panose="05000000000000000000" pitchFamily="2" charset="2"/>
              <a:buChar char="q"/>
            </a:pPr>
            <a:endParaRPr lang="en-IN" sz="1350" dirty="0"/>
          </a:p>
          <a:p>
            <a:pPr marL="268129" marR="53816" indent="-214313" algn="just">
              <a:lnSpc>
                <a:spcPct val="150000"/>
              </a:lnSpc>
              <a:spcBef>
                <a:spcPts val="604"/>
              </a:spcBef>
              <a:buFont typeface="Wingdings" panose="05000000000000000000" pitchFamily="2" charset="2"/>
              <a:buChar char="q"/>
            </a:pPr>
            <a:endParaRPr lang="en-IN" sz="16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955749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8077200" cy="3046988"/>
          </a:xfrm>
          <a:prstGeom prst="rect">
            <a:avLst/>
          </a:prstGeom>
        </p:spPr>
        <p:txBody>
          <a:bodyPr wrap="square">
            <a:spAutoFit/>
          </a:bodyPr>
          <a:lstStyle/>
          <a:p>
            <a:pPr marL="624078" indent="-514350" algn="just">
              <a:buFont typeface="Courier New" pitchFamily="49" charset="0"/>
              <a:buChar char="o"/>
            </a:pPr>
            <a:r>
              <a:rPr lang="en-US" sz="2400" dirty="0" smtClean="0">
                <a:latin typeface="Times New Roman" pitchFamily="18" charset="0"/>
                <a:cs typeface="Times New Roman" pitchFamily="18" charset="0"/>
              </a:rPr>
              <a:t>In this study an attempt has been made to design M25 concrete  using concrete demolition waste and fibers are included with different percentages and the </a:t>
            </a:r>
            <a:r>
              <a:rPr lang="en-US" sz="2400" dirty="0" err="1" smtClean="0">
                <a:latin typeface="Times New Roman" pitchFamily="18" charset="0"/>
                <a:cs typeface="Times New Roman" pitchFamily="18" charset="0"/>
              </a:rPr>
              <a:t>behaviour</a:t>
            </a:r>
            <a:r>
              <a:rPr lang="en-US" sz="2400" dirty="0" smtClean="0">
                <a:latin typeface="Times New Roman" pitchFamily="18" charset="0"/>
                <a:cs typeface="Times New Roman" pitchFamily="18" charset="0"/>
              </a:rPr>
              <a:t> of demolition waste fiber reinforced concrete is studied.</a:t>
            </a:r>
          </a:p>
          <a:p>
            <a:pPr marL="624078" indent="-514350" algn="just">
              <a:buFont typeface="Courier New" pitchFamily="49" charset="0"/>
              <a:buChar char="o"/>
            </a:pPr>
            <a:endParaRPr lang="en-US" sz="2400" dirty="0" smtClean="0">
              <a:latin typeface="Times New Roman" pitchFamily="18" charset="0"/>
              <a:cs typeface="Times New Roman" pitchFamily="18" charset="0"/>
            </a:endParaRPr>
          </a:p>
          <a:p>
            <a:pPr marL="624078" indent="-514350" algn="just">
              <a:buFont typeface="Courier New" pitchFamily="49" charset="0"/>
              <a:buChar char="o"/>
            </a:pPr>
            <a:r>
              <a:rPr lang="en-US" sz="2400" dirty="0" smtClean="0">
                <a:latin typeface="Times New Roman" pitchFamily="18" charset="0"/>
                <a:cs typeface="Times New Roman" pitchFamily="18" charset="0"/>
              </a:rPr>
              <a:t>The results of compressive test, split tensile test and flexural test with fibers in  demolition  waste is compared with demolition waste without fibers. </a:t>
            </a:r>
            <a:endParaRPr lang="en-US" sz="2400" dirty="0"/>
          </a:p>
        </p:txBody>
      </p:sp>
      <p:sp>
        <p:nvSpPr>
          <p:cNvPr id="6"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063A5-DE39-4E57-AA7E-87A0D067F4D0}" type="datetime1">
              <a:rPr lang="en-IN" smtClean="0"/>
              <a:t>01-06-2022</a:t>
            </a:fld>
            <a:endParaRPr lang="en-IN"/>
          </a:p>
        </p:txBody>
      </p:sp>
      <p:sp>
        <p:nvSpPr>
          <p:cNvPr id="3" name="Footer Placeholder 2"/>
          <p:cNvSpPr>
            <a:spLocks noGrp="1"/>
          </p:cNvSpPr>
          <p:nvPr>
            <p:ph type="ftr" sz="quarter" idx="11"/>
          </p:nvPr>
        </p:nvSpPr>
        <p:spPr/>
        <p:txBody>
          <a:bodyPr/>
          <a:lstStyle/>
          <a:p>
            <a:r>
              <a:rPr lang="en-US" smtClean="0"/>
              <a:t>Dept. of Civil Engineering, VIT</a:t>
            </a:r>
            <a:endParaRPr lang="en-IN"/>
          </a:p>
        </p:txBody>
      </p:sp>
      <p:sp>
        <p:nvSpPr>
          <p:cNvPr id="4" name="Slide Number Placeholder 3"/>
          <p:cNvSpPr>
            <a:spLocks noGrp="1"/>
          </p:cNvSpPr>
          <p:nvPr>
            <p:ph type="sldNum" sz="quarter" idx="12"/>
          </p:nvPr>
        </p:nvSpPr>
        <p:spPr/>
        <p:txBody>
          <a:bodyPr/>
          <a:lstStyle/>
          <a:p>
            <a:fld id="{24027DF9-9D11-4A12-9A91-D7D69AC2A0A6}" type="slidenum">
              <a:rPr lang="en-IN" smtClean="0"/>
              <a:t>50</a:t>
            </a:fld>
            <a:endParaRPr lang="en-IN"/>
          </a:p>
        </p:txBody>
      </p:sp>
      <p:sp>
        <p:nvSpPr>
          <p:cNvPr id="5" name="Rectangle 4"/>
          <p:cNvSpPr/>
          <p:nvPr/>
        </p:nvSpPr>
        <p:spPr>
          <a:xfrm>
            <a:off x="468190" y="857250"/>
            <a:ext cx="8075089" cy="4582024"/>
          </a:xfrm>
          <a:prstGeom prst="rect">
            <a:avLst/>
          </a:prstGeom>
        </p:spPr>
        <p:txBody>
          <a:bodyPr wrap="square">
            <a:spAutoFit/>
          </a:bodyPr>
          <a:lstStyle/>
          <a:p>
            <a:pPr marL="268129" marR="53816" indent="-214313" algn="just">
              <a:lnSpc>
                <a:spcPct val="150000"/>
              </a:lnSpc>
              <a:spcBef>
                <a:spcPts val="604"/>
              </a:spcBef>
              <a:buFont typeface="Wingdings" panose="05000000000000000000" pitchFamily="2" charset="2"/>
              <a:buChar char="q"/>
            </a:pPr>
            <a:r>
              <a:rPr lang="en-US" sz="1650" b="1" dirty="0">
                <a:latin typeface="Times New Roman" panose="02020603050405020304" pitchFamily="18" charset="0"/>
                <a:ea typeface="Times New Roman" panose="02020603050405020304" pitchFamily="18" charset="0"/>
              </a:rPr>
              <a:t>S.M. </a:t>
            </a:r>
            <a:r>
              <a:rPr lang="en-US" sz="1650" b="1" dirty="0" err="1">
                <a:latin typeface="Times New Roman" panose="02020603050405020304" pitchFamily="18" charset="0"/>
                <a:ea typeface="Times New Roman" panose="02020603050405020304" pitchFamily="18" charset="0"/>
              </a:rPr>
              <a:t>Basutkar</a:t>
            </a:r>
            <a:r>
              <a:rPr lang="en-US" sz="1650" b="1" dirty="0">
                <a:latin typeface="Times New Roman" panose="02020603050405020304" pitchFamily="18" charset="0"/>
                <a:ea typeface="Times New Roman" panose="02020603050405020304" pitchFamily="18" charset="0"/>
              </a:rPr>
              <a:t>, Et al., (2020</a:t>
            </a:r>
            <a:r>
              <a:rPr lang="en-US" sz="1650" b="1" dirty="0">
                <a:latin typeface="Times New Roman" panose="02020603050405020304" pitchFamily="18" charset="0"/>
                <a:ea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In this present investigation, paver blocks for pedestrian traffic are produced using C and D brick waste aggregates as a replacement for fine aggregates (</a:t>
            </a:r>
            <a:r>
              <a:rPr lang="en-US" sz="1500" dirty="0" err="1">
                <a:latin typeface="Times New Roman" panose="02020603050405020304" pitchFamily="18" charset="0"/>
                <a:cs typeface="Times New Roman" panose="02020603050405020304" pitchFamily="18" charset="0"/>
              </a:rPr>
              <a:t>MSand</a:t>
            </a:r>
            <a:r>
              <a:rPr lang="en-US" sz="1500" dirty="0">
                <a:latin typeface="Times New Roman" panose="02020603050405020304" pitchFamily="18" charset="0"/>
                <a:cs typeface="Times New Roman" panose="02020603050405020304" pitchFamily="18" charset="0"/>
              </a:rPr>
              <a:t>). The crushed brick masonry waste (fine aggregates between 150m and 4.75 mm) was used as replacement for fine aggregates at 25%, 50% and 75%. The fines content (fine aggregates &lt; 150m) in the mix composition were varied at 10%, 20% and 30%. The compressive strength test for Recycled Aggregate Paver Blocks (RAPB) was evaluated at 7, 14, 21, 28 and 90 days of curing</a:t>
            </a:r>
            <a:r>
              <a:rPr lang="en-US" sz="1500" dirty="0">
                <a:latin typeface="Times New Roman" panose="02020603050405020304" pitchFamily="18" charset="0"/>
                <a:cs typeface="Times New Roman" panose="02020603050405020304" pitchFamily="18" charset="0"/>
              </a:rPr>
              <a:t>.</a:t>
            </a:r>
          </a:p>
          <a:p>
            <a:pPr marL="268129" marR="53816" indent="-214313" algn="just">
              <a:lnSpc>
                <a:spcPct val="150000"/>
              </a:lnSpc>
              <a:spcBef>
                <a:spcPts val="900"/>
              </a:spcBef>
              <a:buFont typeface="Wingdings" panose="05000000000000000000" pitchFamily="2" charset="2"/>
              <a:buChar char="q"/>
            </a:pPr>
            <a:r>
              <a:rPr lang="en-US" sz="1650" b="1" dirty="0" err="1">
                <a:latin typeface="Times New Roman" panose="02020603050405020304" pitchFamily="18" charset="0"/>
                <a:cs typeface="Times New Roman" panose="02020603050405020304" pitchFamily="18" charset="0"/>
              </a:rPr>
              <a:t>Juntao</a:t>
            </a:r>
            <a:r>
              <a:rPr lang="en-US" sz="1650" b="1" dirty="0">
                <a:latin typeface="Times New Roman" panose="02020603050405020304" pitchFamily="18" charset="0"/>
                <a:cs typeface="Times New Roman" panose="02020603050405020304" pitchFamily="18" charset="0"/>
              </a:rPr>
              <a:t> Dang, Et al., (2020</a:t>
            </a:r>
            <a:r>
              <a:rPr lang="en-US" sz="1650" b="1" dirty="0">
                <a:latin typeface="Times New Roman" panose="02020603050405020304" pitchFamily="18" charset="0"/>
                <a:cs typeface="Times New Roman" panose="02020603050405020304" pitchFamily="18" charset="0"/>
              </a:rPr>
              <a:t>):</a:t>
            </a:r>
            <a:r>
              <a:rPr lang="en-US" sz="1350" b="1" dirty="0"/>
              <a:t> </a:t>
            </a:r>
            <a:r>
              <a:rPr lang="en-US" sz="1500" dirty="0">
                <a:latin typeface="Times New Roman" panose="02020603050405020304" pitchFamily="18" charset="0"/>
                <a:cs typeface="Times New Roman" panose="02020603050405020304" pitchFamily="18" charset="0"/>
              </a:rPr>
              <a:t>This paper studied the effect of replacement levels of sand aggregates (SA) by recycled brick aggregates (RBA) at 0%, 50</a:t>
            </a:r>
            <a:r>
              <a:rPr lang="en-US" sz="1500" dirty="0">
                <a:latin typeface="Times New Roman" panose="02020603050405020304" pitchFamily="18" charset="0"/>
                <a:cs typeface="Times New Roman" panose="02020603050405020304" pitchFamily="18" charset="0"/>
              </a:rPr>
              <a:t>%.</a:t>
            </a:r>
          </a:p>
          <a:p>
            <a:pPr marL="268129" marR="53816" indent="-214313" algn="just">
              <a:lnSpc>
                <a:spcPct val="150000"/>
              </a:lnSpc>
              <a:spcBef>
                <a:spcPts val="900"/>
              </a:spcBef>
              <a:buFont typeface="Wingdings" panose="05000000000000000000" pitchFamily="2" charset="2"/>
              <a:buChar char="q"/>
            </a:pPr>
            <a:r>
              <a:rPr lang="en-US" sz="1650" b="1" dirty="0">
                <a:latin typeface="Times New Roman" panose="02020603050405020304" pitchFamily="18" charset="0"/>
                <a:cs typeface="Times New Roman" panose="02020603050405020304" pitchFamily="18" charset="0"/>
              </a:rPr>
              <a:t>Mane </a:t>
            </a:r>
            <a:r>
              <a:rPr lang="en-US" sz="1650" b="1" dirty="0" err="1">
                <a:latin typeface="Times New Roman" panose="02020603050405020304" pitchFamily="18" charset="0"/>
                <a:cs typeface="Times New Roman" panose="02020603050405020304" pitchFamily="18" charset="0"/>
              </a:rPr>
              <a:t>Rainia</a:t>
            </a:r>
            <a:r>
              <a:rPr lang="en-US" sz="1650" b="1" dirty="0">
                <a:latin typeface="Times New Roman" panose="02020603050405020304" pitchFamily="18" charset="0"/>
                <a:cs typeface="Times New Roman" panose="02020603050405020304" pitchFamily="18" charset="0"/>
              </a:rPr>
              <a:t>, Et al., (2020</a:t>
            </a:r>
            <a:r>
              <a:rPr lang="en-US" sz="1650" b="1" dirty="0">
                <a:latin typeface="Times New Roman" panose="02020603050405020304" pitchFamily="18" charset="0"/>
                <a:cs typeface="Times New Roman" panose="02020603050405020304" pitchFamily="18" charset="0"/>
              </a:rPr>
              <a:t>):</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This paper aims to determine the feasibility of using waste from rejected concrete specimens by civil engineering laboratories combined with waste brick, as an alternative of natural fine aggregate in the production of cement mortar. Natural fine aggregate </a:t>
            </a:r>
            <a:r>
              <a:rPr lang="en-US" sz="1500" dirty="0">
                <a:latin typeface="Times New Roman" panose="02020603050405020304" pitchFamily="18" charset="0"/>
                <a:cs typeface="Times New Roman" panose="02020603050405020304" pitchFamily="18" charset="0"/>
              </a:rPr>
              <a:t>has </a:t>
            </a:r>
            <a:r>
              <a:rPr lang="en-US" sz="1500" dirty="0">
                <a:latin typeface="Times New Roman" panose="02020603050405020304" pitchFamily="18" charset="0"/>
                <a:cs typeface="Times New Roman" panose="02020603050405020304" pitchFamily="18" charset="0"/>
              </a:rPr>
              <a:t>been replaced by recycled fine aggregate (RFA), at 0%, 15 %, 30 %, 45 %, and 90 %, by weight.</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64468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47857" y="5712596"/>
            <a:ext cx="654941" cy="273844"/>
          </a:xfrm>
        </p:spPr>
        <p:txBody>
          <a:bodyPr/>
          <a:lstStyle/>
          <a:p>
            <a:fld id="{2FF063A5-DE39-4E57-AA7E-87A0D067F4D0}" type="datetime1">
              <a:rPr lang="en-IN" b="1" smtClean="0">
                <a:solidFill>
                  <a:schemeClr val="tx1"/>
                </a:solidFill>
                <a:latin typeface="Times New Roman" panose="02020603050405020304" pitchFamily="18" charset="0"/>
                <a:cs typeface="Times New Roman" panose="02020603050405020304" pitchFamily="18" charset="0"/>
              </a:rPr>
              <a:t>01-06-2022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009034" y="5712597"/>
            <a:ext cx="2847975" cy="273844"/>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Dept. of Civil Engineering, VIT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51</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448408" y="1213339"/>
            <a:ext cx="8047892" cy="4624343"/>
          </a:xfrm>
          <a:prstGeom prst="rect">
            <a:avLst/>
          </a:prstGeom>
        </p:spPr>
        <p:txBody>
          <a:bodyPr wrap="square">
            <a:spAutoFit/>
          </a:bodyPr>
          <a:lstStyle/>
          <a:p>
            <a:pPr marL="310991" marR="51435" indent="-257175" algn="just">
              <a:lnSpc>
                <a:spcPct val="150000"/>
              </a:lnSpc>
              <a:spcBef>
                <a:spcPts val="604"/>
              </a:spcBef>
              <a:buFont typeface="Wingdings" panose="05000000000000000000" pitchFamily="2" charset="2"/>
              <a:buChar char="q"/>
            </a:pPr>
            <a:r>
              <a:rPr lang="en-US" sz="1650" b="1" dirty="0">
                <a:latin typeface="Times New Roman" panose="02020603050405020304" pitchFamily="18" charset="0"/>
                <a:ea typeface="Times New Roman" panose="02020603050405020304" pitchFamily="18" charset="0"/>
              </a:rPr>
              <a:t>R. </a:t>
            </a:r>
            <a:r>
              <a:rPr lang="en-US" sz="1650" b="1" dirty="0" err="1">
                <a:latin typeface="Times New Roman" panose="02020603050405020304" pitchFamily="18" charset="0"/>
                <a:ea typeface="Times New Roman" panose="02020603050405020304" pitchFamily="18" charset="0"/>
              </a:rPr>
              <a:t>Veerakumar</a:t>
            </a:r>
            <a:r>
              <a:rPr lang="en-US" sz="1650" b="1" dirty="0">
                <a:latin typeface="Times New Roman" panose="02020603050405020304" pitchFamily="18" charset="0"/>
                <a:ea typeface="Times New Roman" panose="02020603050405020304" pitchFamily="18" charset="0"/>
              </a:rPr>
              <a:t>, (2018</a:t>
            </a:r>
            <a:r>
              <a:rPr lang="en-US" sz="1650" b="1" dirty="0">
                <a:latin typeface="Times New Roman" panose="02020603050405020304" pitchFamily="18" charset="0"/>
                <a:ea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This study aimed to investigate the suitability of using brick debris in concrete in place of fine aggregate. Brick debris originated from demolished masonry walls crushed in the laboratory and added in partial fine aggregate replacement. Four replacement levels, 5%, 10%, 15%, and 20%, were compared with the control. The tests on concrete showed that the mechanical properties (compressive strength test) of concrete containing brick debris were well comparable to those of the concrete without ground brick.</a:t>
            </a:r>
            <a:r>
              <a:rPr lang="en-US" sz="1350" dirty="0"/>
              <a:t> </a:t>
            </a:r>
            <a:endParaRPr lang="en-US" sz="1350" dirty="0"/>
          </a:p>
          <a:p>
            <a:pPr marL="310991" marR="51435" indent="-257175" algn="just">
              <a:lnSpc>
                <a:spcPct val="150000"/>
              </a:lnSpc>
              <a:spcBef>
                <a:spcPts val="900"/>
              </a:spcBef>
              <a:buFont typeface="Wingdings" panose="05000000000000000000" pitchFamily="2" charset="2"/>
              <a:buChar char="q"/>
            </a:pPr>
            <a:r>
              <a:rPr lang="en-US" sz="1650" b="1" dirty="0" err="1">
                <a:latin typeface="Times New Roman" panose="02020603050405020304" pitchFamily="18" charset="0"/>
                <a:cs typeface="Times New Roman" panose="02020603050405020304" pitchFamily="18" charset="0"/>
              </a:rPr>
              <a:t>Awadhesh</a:t>
            </a:r>
            <a:r>
              <a:rPr lang="en-US" sz="1650" b="1" dirty="0">
                <a:latin typeface="Times New Roman" panose="02020603050405020304" pitchFamily="18" charset="0"/>
                <a:cs typeface="Times New Roman" panose="02020603050405020304" pitchFamily="18" charset="0"/>
              </a:rPr>
              <a:t> </a:t>
            </a:r>
            <a:r>
              <a:rPr lang="en-US" sz="1650" b="1" dirty="0" err="1">
                <a:latin typeface="Times New Roman" panose="02020603050405020304" pitchFamily="18" charset="0"/>
                <a:cs typeface="Times New Roman" panose="02020603050405020304" pitchFamily="18" charset="0"/>
              </a:rPr>
              <a:t>Chandramauli</a:t>
            </a:r>
            <a:r>
              <a:rPr lang="en-US" sz="1650" b="1" dirty="0">
                <a:latin typeface="Times New Roman" panose="02020603050405020304" pitchFamily="18" charset="0"/>
                <a:cs typeface="Times New Roman" panose="02020603050405020304" pitchFamily="18" charset="0"/>
              </a:rPr>
              <a:t>, Et al., (2018):</a:t>
            </a:r>
            <a:r>
              <a:rPr lang="en-US" sz="1350" b="1" dirty="0"/>
              <a:t> </a:t>
            </a:r>
            <a:r>
              <a:rPr lang="en-US" sz="1500" dirty="0">
                <a:latin typeface="Times New Roman" panose="02020603050405020304" pitchFamily="18" charset="0"/>
                <a:cs typeface="Times New Roman" panose="02020603050405020304" pitchFamily="18" charset="0"/>
              </a:rPr>
              <a:t>This research able to reduce the dependency on sand and open a new option to dispose of waste fire bricks. Partial replacement is done at 0%, 22%, 25%, 28% and 31% in this project. The test result says the 28% replacement gives the maximum tensile strength.</a:t>
            </a:r>
            <a:endParaRPr lang="en-IN" sz="1500" dirty="0">
              <a:latin typeface="Times New Roman" panose="02020603050405020304" pitchFamily="18" charset="0"/>
              <a:cs typeface="Times New Roman" panose="02020603050405020304" pitchFamily="18" charset="0"/>
            </a:endParaRPr>
          </a:p>
          <a:p>
            <a:pPr marL="53816" marR="51435" algn="just">
              <a:lnSpc>
                <a:spcPct val="150000"/>
              </a:lnSpc>
              <a:spcBef>
                <a:spcPts val="900"/>
              </a:spcBef>
            </a:pPr>
            <a:endParaRPr lang="en-IN" sz="1350" dirty="0"/>
          </a:p>
          <a:p>
            <a:pPr marL="310991" marR="51435" indent="-257175" algn="just">
              <a:lnSpc>
                <a:spcPct val="150000"/>
              </a:lnSpc>
              <a:spcBef>
                <a:spcPts val="604"/>
              </a:spcBef>
              <a:buFont typeface="Wingdings" panose="05000000000000000000" pitchFamily="2" charset="2"/>
              <a:buChar char="q"/>
            </a:pPr>
            <a:endParaRPr lang="en-IN" sz="16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301871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55389" y="5726906"/>
            <a:ext cx="807551" cy="273844"/>
          </a:xfrm>
        </p:spPr>
        <p:txBody>
          <a:bodyPr/>
          <a:lstStyle/>
          <a:p>
            <a:fld id="{2FF063A5-DE39-4E57-AA7E-87A0D067F4D0}" type="datetime1">
              <a:rPr lang="en-IN" b="1" smtClean="0">
                <a:solidFill>
                  <a:schemeClr val="tx1"/>
                </a:solidFill>
                <a:latin typeface="Times New Roman" panose="02020603050405020304" pitchFamily="18" charset="0"/>
                <a:cs typeface="Times New Roman" panose="02020603050405020304" pitchFamily="18" charset="0"/>
              </a:rPr>
              <a:t>01-06-2022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769758" y="5726907"/>
            <a:ext cx="2847975" cy="273844"/>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Dept. of Civil Engineering, 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52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457200" y="943771"/>
            <a:ext cx="8086078" cy="3947234"/>
          </a:xfrm>
          <a:prstGeom prst="rect">
            <a:avLst/>
          </a:prstGeom>
        </p:spPr>
        <p:txBody>
          <a:bodyPr wrap="square">
            <a:spAutoFit/>
          </a:bodyPr>
          <a:lstStyle/>
          <a:p>
            <a:pPr marL="268129" marR="51435" indent="-214313" algn="just">
              <a:lnSpc>
                <a:spcPct val="150000"/>
              </a:lnSpc>
              <a:spcBef>
                <a:spcPts val="604"/>
              </a:spcBef>
              <a:buFont typeface="Wingdings" panose="05000000000000000000" pitchFamily="2" charset="2"/>
              <a:buChar char="q"/>
            </a:pPr>
            <a:r>
              <a:rPr lang="en-US" sz="1650" b="1" dirty="0">
                <a:latin typeface="Times New Roman" panose="02020603050405020304" pitchFamily="18" charset="0"/>
                <a:ea typeface="Times New Roman" panose="02020603050405020304" pitchFamily="18" charset="0"/>
              </a:rPr>
              <a:t>Mane </a:t>
            </a:r>
            <a:r>
              <a:rPr lang="en-US" sz="1650" b="1" dirty="0" err="1">
                <a:latin typeface="Times New Roman" panose="02020603050405020304" pitchFamily="18" charset="0"/>
                <a:ea typeface="Times New Roman" panose="02020603050405020304" pitchFamily="18" charset="0"/>
              </a:rPr>
              <a:t>Rainia</a:t>
            </a:r>
            <a:r>
              <a:rPr lang="en-US" sz="1650" b="1" dirty="0">
                <a:latin typeface="Times New Roman" panose="02020603050405020304" pitchFamily="18" charset="0"/>
                <a:ea typeface="Times New Roman" panose="02020603050405020304" pitchFamily="18" charset="0"/>
              </a:rPr>
              <a:t>, Et al., (2020</a:t>
            </a:r>
            <a:r>
              <a:rPr lang="en-US" sz="1650" b="1" dirty="0">
                <a:latin typeface="Times New Roman" panose="02020603050405020304" pitchFamily="18" charset="0"/>
                <a:ea typeface="Times New Roman" panose="02020603050405020304" pitchFamily="18" charset="0"/>
              </a:rPr>
              <a:t>): </a:t>
            </a:r>
            <a:r>
              <a:rPr lang="en-US" sz="1350" dirty="0"/>
              <a:t>This paper aims to determine the feasibility of using waste from rejected concrete specimens by civil engineering laboratories combined with waste brick, as an alternative of natural fine aggregate in the production of cement mortar. Natural fine aggregate (NFA) has been replaced by recycled fine aggregate (RFA), at 0%, 15 %, 30 %, 45 %, and 90 %, by weight</a:t>
            </a:r>
            <a:r>
              <a:rPr lang="en-US" sz="1350" dirty="0"/>
              <a:t>.</a:t>
            </a:r>
          </a:p>
          <a:p>
            <a:pPr marL="268129" marR="51435" indent="-214313" algn="just">
              <a:lnSpc>
                <a:spcPct val="150000"/>
              </a:lnSpc>
              <a:spcBef>
                <a:spcPts val="900"/>
              </a:spcBef>
              <a:buFont typeface="Wingdings" panose="05000000000000000000" pitchFamily="2" charset="2"/>
              <a:buChar char="q"/>
            </a:pPr>
            <a:r>
              <a:rPr lang="en-US" sz="1650" b="1" dirty="0">
                <a:latin typeface="Times New Roman" panose="02020603050405020304" pitchFamily="18" charset="0"/>
                <a:cs typeface="Times New Roman" panose="02020603050405020304" pitchFamily="18" charset="0"/>
              </a:rPr>
              <a:t>Qian Huang, Et al., (2020</a:t>
            </a:r>
            <a:r>
              <a:rPr lang="en-US" sz="165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waste clay brick (WCB) was crushed and used as the fine aggregates to produce recycled mortars with sufficient workability (i.e. high water-cement ratio of 0.6). Two curing conditions (air and standard) and two statuses of WCB (dry and pre-soaking) were considered in this study. It was found that the recycled mortars with the dry WCB had relatively higher mechanical properties and lower water absorption but a converse tendency for pre-soaking WCB mortars, regardless of the curing conditions.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3220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91886" y="5726906"/>
            <a:ext cx="676922" cy="273844"/>
          </a:xfrm>
        </p:spPr>
        <p:txBody>
          <a:bodyPr/>
          <a:lstStyle/>
          <a:p>
            <a:fld id="{2FF063A5-DE39-4E57-AA7E-87A0D067F4D0}" type="datetime1">
              <a:rPr lang="en-IN" b="1" smtClean="0">
                <a:solidFill>
                  <a:schemeClr val="tx1"/>
                </a:solidFill>
                <a:latin typeface="Times New Roman" panose="02020603050405020304" pitchFamily="18" charset="0"/>
                <a:cs typeface="Times New Roman" panose="02020603050405020304" pitchFamily="18" charset="0"/>
              </a:rPr>
              <a:t>01-06-2022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515372" y="5726907"/>
            <a:ext cx="2847975" cy="273844"/>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Dept. of Civil Engineering, VKIT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ct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ctr"/>
              <a:t>53</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659165" y="857250"/>
            <a:ext cx="7790157" cy="2746906"/>
          </a:xfrm>
          <a:prstGeom prst="rect">
            <a:avLst/>
          </a:prstGeom>
        </p:spPr>
        <p:txBody>
          <a:bodyPr wrap="square">
            <a:spAutoFit/>
          </a:bodyPr>
          <a:lstStyle/>
          <a:p>
            <a:pPr marL="53816" marR="51435" algn="ctr">
              <a:lnSpc>
                <a:spcPct val="150000"/>
              </a:lnSpc>
              <a:spcBef>
                <a:spcPts val="604"/>
              </a:spcBef>
            </a:pPr>
            <a:r>
              <a:rPr lang="en-US" sz="3000" b="1" i="1" u="sng" dirty="0">
                <a:latin typeface="Times New Roman" panose="02020603050405020304" pitchFamily="18" charset="0"/>
                <a:ea typeface="Times New Roman" panose="02020603050405020304" pitchFamily="18" charset="0"/>
              </a:rPr>
              <a:t>CONCLUSION OF LITERATURE REVIEW:</a:t>
            </a:r>
            <a:endParaRPr lang="en-IN" sz="3000" b="1" i="1" u="sng" dirty="0">
              <a:latin typeface="Times New Roman" panose="02020603050405020304" pitchFamily="18" charset="0"/>
              <a:ea typeface="Times New Roman" panose="02020603050405020304" pitchFamily="18" charset="0"/>
            </a:endParaRPr>
          </a:p>
          <a:p>
            <a:pPr marL="257175" indent="-257175">
              <a:lnSpc>
                <a:spcPct val="150000"/>
              </a:lnSpc>
              <a:spcBef>
                <a:spcPts val="900"/>
              </a:spcBef>
              <a:buFont typeface="Wingdings" panose="05000000000000000000" pitchFamily="2" charset="2"/>
              <a:buChar char="§"/>
            </a:pPr>
            <a:r>
              <a:rPr lang="en-US" sz="1500" dirty="0">
                <a:latin typeface="Times New Roman" panose="02020603050405020304" pitchFamily="18" charset="0"/>
                <a:ea typeface="Times New Roman" panose="02020603050405020304" pitchFamily="18" charset="0"/>
                <a:cs typeface="Times New Roman" panose="02020603050405020304" pitchFamily="18" charset="0"/>
              </a:rPr>
              <a:t>A comprehensive review of literature covering papers from Journals and conferences was carried out: papers reviewed were predominantly based on Waste brick powder. </a:t>
            </a:r>
            <a:endParaRPr lang="en-US" sz="1500" dirty="0">
              <a:latin typeface="Times New Roman" panose="02020603050405020304" pitchFamily="18" charset="0"/>
              <a:ea typeface="Times New Roman" panose="02020603050405020304" pitchFamily="18" charset="0"/>
              <a:cs typeface="Times New Roman" panose="02020603050405020304" pitchFamily="18" charset="0"/>
            </a:endParaRPr>
          </a:p>
          <a:p>
            <a:pPr marL="257175" indent="-257175">
              <a:lnSpc>
                <a:spcPct val="150000"/>
              </a:lnSpc>
              <a:spcBef>
                <a:spcPts val="900"/>
              </a:spcBef>
              <a:buFont typeface="Wingdings" panose="05000000000000000000" pitchFamily="2" charset="2"/>
              <a:buChar char="§"/>
            </a:pPr>
            <a:r>
              <a:rPr lang="en-US" sz="1500" dirty="0">
                <a:latin typeface="Times New Roman" panose="02020603050405020304" pitchFamily="18" charset="0"/>
                <a:ea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ea typeface="Times New Roman" panose="02020603050405020304" pitchFamily="18" charset="0"/>
                <a:cs typeface="Times New Roman" panose="02020603050405020304" pitchFamily="18" charset="0"/>
              </a:rPr>
              <a:t>literature review indicates that very few publications are available on the waste brick powder, Variables aspect ratio such as, different grades of concretes and different percentages of brick powder are simultaneously covered in papers reviewed.</a:t>
            </a:r>
            <a:r>
              <a:rPr lang="en-US" sz="1350" dirty="0">
                <a:latin typeface="Times New Roman" panose="02020603050405020304" pitchFamily="18" charset="0"/>
                <a:ea typeface="Times New Roman" panose="02020603050405020304" pitchFamily="18" charset="0"/>
              </a:rPr>
              <a:t> </a:t>
            </a:r>
            <a:endParaRPr lang="en-IN" sz="1350" dirty="0"/>
          </a:p>
        </p:txBody>
      </p:sp>
    </p:spTree>
    <p:extLst>
      <p:ext uri="{BB962C8B-B14F-4D97-AF65-F5344CB8AC3E}">
        <p14:creationId xmlns:p14="http://schemas.microsoft.com/office/powerpoint/2010/main" val="1386055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838200"/>
            <a:ext cx="7620000" cy="1173162"/>
          </a:xfrm>
        </p:spPr>
        <p:txBody>
          <a:bodyPr>
            <a:normAutofit/>
          </a:bodyPr>
          <a:lstStyle/>
          <a:p>
            <a:r>
              <a:rPr lang="en-US" sz="2800" dirty="0" smtClean="0">
                <a:solidFill>
                  <a:schemeClr val="tx1"/>
                </a:solidFill>
                <a:latin typeface="Times New Roman" pitchFamily="18" charset="0"/>
                <a:cs typeface="Times New Roman" pitchFamily="18" charset="0"/>
              </a:rPr>
              <a:t>CONSTRUCTION AND DEMOLITION WASTE</a:t>
            </a:r>
            <a:endParaRPr lang="en-US" sz="2800" dirty="0">
              <a:solidFill>
                <a:schemeClr val="tx1"/>
              </a:solidFill>
              <a:latin typeface="Times New Roman" pitchFamily="18" charset="0"/>
              <a:cs typeface="Times New Roman" pitchFamily="18" charset="0"/>
            </a:endParaRPr>
          </a:p>
        </p:txBody>
      </p:sp>
      <p:sp>
        <p:nvSpPr>
          <p:cNvPr id="4" name="Content Placeholder 3"/>
          <p:cNvSpPr>
            <a:spLocks noGrp="1"/>
          </p:cNvSpPr>
          <p:nvPr>
            <p:ph sz="quarter" idx="1"/>
          </p:nvPr>
        </p:nvSpPr>
        <p:spPr>
          <a:xfrm>
            <a:off x="228600" y="1981200"/>
            <a:ext cx="8534400" cy="3810000"/>
          </a:xfrm>
          <a:solidFill>
            <a:schemeClr val="bg1"/>
          </a:solidFill>
        </p:spPr>
        <p:txBody>
          <a:bodyPr>
            <a:normAutofit/>
          </a:bodyPr>
          <a:lstStyle/>
          <a:p>
            <a:pPr algn="just"/>
            <a:r>
              <a:rPr lang="en-US" sz="2800" dirty="0" smtClean="0">
                <a:latin typeface="Times New Roman" pitchFamily="18" charset="0"/>
                <a:cs typeface="Times New Roman" pitchFamily="18" charset="0"/>
              </a:rPr>
              <a:t>About 3 billion tones  concrete construction demolition waste is generated annually over the globe and 14.5 million tones in India .</a:t>
            </a:r>
          </a:p>
          <a:p>
            <a:pPr algn="just">
              <a:lnSpc>
                <a:spcPct val="150000"/>
              </a:lnSpc>
            </a:pPr>
            <a:r>
              <a:rPr lang="en-US" sz="2800" dirty="0" smtClean="0">
                <a:latin typeface="Times New Roman" pitchFamily="18" charset="0"/>
                <a:cs typeface="Times New Roman" pitchFamily="18" charset="0"/>
              </a:rPr>
              <a:t>The demolition waste disposal are difficult to manage.</a:t>
            </a:r>
          </a:p>
          <a:p>
            <a:pPr algn="just"/>
            <a:r>
              <a:rPr lang="en-US" sz="2800" dirty="0" smtClean="0">
                <a:latin typeface="Times New Roman" pitchFamily="18" charset="0"/>
                <a:cs typeface="Times New Roman" pitchFamily="18" charset="0"/>
              </a:rPr>
              <a:t> Concrete waste can be recycled and reused as aggregates.</a:t>
            </a:r>
          </a:p>
          <a:p>
            <a:pPr>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 name="Picture 4" descr="WhatsApp Image 2021-01-17 at 11.26.12.jpeg"/>
          <p:cNvPicPr>
            <a:picLocks noChangeAspect="1"/>
          </p:cNvPicPr>
          <p:nvPr/>
        </p:nvPicPr>
        <p:blipFill>
          <a:blip r:embed="rId2" cstate="print"/>
          <a:stretch>
            <a:fillRect/>
          </a:stretch>
        </p:blipFill>
        <p:spPr>
          <a:xfrm>
            <a:off x="5638800" y="4419566"/>
            <a:ext cx="3505200" cy="2438434"/>
          </a:xfrm>
          <a:prstGeom prst="rect">
            <a:avLst/>
          </a:prstGeom>
          <a:ln>
            <a:noFill/>
          </a:ln>
          <a:effectLst>
            <a:softEdge rad="112500"/>
          </a:effectLst>
        </p:spPr>
      </p:pic>
      <p:sp>
        <p:nvSpPr>
          <p:cNvPr id="6" name="TextBox 5"/>
          <p:cNvSpPr txBox="1"/>
          <p:nvPr/>
        </p:nvSpPr>
        <p:spPr>
          <a:xfrm>
            <a:off x="228600" y="381000"/>
            <a:ext cx="86106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INTRODUCTION</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11"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8229600" cy="762000"/>
          </a:xfrm>
        </p:spPr>
        <p:txBody>
          <a:bodyPr>
            <a:noAutofit/>
          </a:bodyPr>
          <a:lstStyle/>
          <a:p>
            <a:r>
              <a:rPr lang="en-US" sz="2800" b="1" dirty="0" smtClean="0">
                <a:solidFill>
                  <a:schemeClr val="tx1">
                    <a:lumMod val="75000"/>
                    <a:lumOff val="25000"/>
                  </a:schemeClr>
                </a:solidFill>
                <a:latin typeface="Times New Roman" pitchFamily="18" charset="0"/>
                <a:cs typeface="Times New Roman" pitchFamily="18" charset="0"/>
              </a:rPr>
              <a:t>FIBER REINFORCED CONCRETE</a:t>
            </a:r>
            <a:endParaRPr lang="en-US" sz="2800" b="1" dirty="0">
              <a:solidFill>
                <a:schemeClr val="tx1">
                  <a:lumMod val="75000"/>
                  <a:lumOff val="25000"/>
                </a:schemeClr>
              </a:solidFill>
              <a:latin typeface="Times New Roman" pitchFamily="18" charset="0"/>
              <a:cs typeface="Times New Roman" pitchFamily="18" charset="0"/>
            </a:endParaRPr>
          </a:p>
        </p:txBody>
      </p:sp>
      <p:sp>
        <p:nvSpPr>
          <p:cNvPr id="2" name="Content Placeholder 1"/>
          <p:cNvSpPr>
            <a:spLocks noGrp="1"/>
          </p:cNvSpPr>
          <p:nvPr>
            <p:ph sz="quarter" idx="1"/>
          </p:nvPr>
        </p:nvSpPr>
        <p:spPr>
          <a:xfrm>
            <a:off x="533400" y="1600200"/>
            <a:ext cx="8229600" cy="4267200"/>
          </a:xfrm>
          <a:solidFill>
            <a:schemeClr val="bg1"/>
          </a:solidFill>
        </p:spPr>
        <p:txBody>
          <a:bodyPr>
            <a:normAutofit/>
          </a:bodyPr>
          <a:lstStyle/>
          <a:p>
            <a:pPr>
              <a:lnSpc>
                <a:spcPct val="150000"/>
              </a:lnSpc>
            </a:pPr>
            <a:r>
              <a:rPr lang="en-US" sz="2800" dirty="0" smtClean="0">
                <a:latin typeface="Times New Roman" pitchFamily="18" charset="0"/>
                <a:cs typeface="Times New Roman" pitchFamily="18" charset="0"/>
              </a:rPr>
              <a:t>Fibers are  natural, polymeric and metallic.</a:t>
            </a:r>
          </a:p>
          <a:p>
            <a:pPr>
              <a:lnSpc>
                <a:spcPct val="150000"/>
              </a:lnSpc>
            </a:pPr>
            <a:r>
              <a:rPr lang="en-US" sz="2800" dirty="0" smtClean="0">
                <a:latin typeface="Times New Roman" pitchFamily="18" charset="0"/>
                <a:cs typeface="Times New Roman" pitchFamily="18" charset="0"/>
              </a:rPr>
              <a:t>steel fiber of different aspect ratio are available.</a:t>
            </a:r>
          </a:p>
          <a:p>
            <a:pPr>
              <a:lnSpc>
                <a:spcPct val="150000"/>
              </a:lnSpc>
            </a:pPr>
            <a:r>
              <a:rPr lang="en-US" sz="2800" dirty="0" smtClean="0">
                <a:latin typeface="Times New Roman" pitchFamily="18" charset="0"/>
                <a:cs typeface="Times New Roman" pitchFamily="18" charset="0"/>
              </a:rPr>
              <a:t>Addition of steel fibers to concrete can increase tensile and flexural strength.</a:t>
            </a:r>
          </a:p>
          <a:p>
            <a:pPr>
              <a:lnSpc>
                <a:spcPct val="150000"/>
              </a:lnSpc>
              <a:buNone/>
            </a:pPr>
            <a:endParaRPr lang="en-US" sz="2800" dirty="0">
              <a:latin typeface="Times New Roman" pitchFamily="18" charset="0"/>
              <a:cs typeface="Times New Roman" pitchFamily="18" charset="0"/>
            </a:endParaRPr>
          </a:p>
        </p:txBody>
      </p:sp>
      <p:pic>
        <p:nvPicPr>
          <p:cNvPr id="4" name="Picture 3" descr="WhatsApp Image 2021-01-17 at 11.26.12 (1).jpeg"/>
          <p:cNvPicPr>
            <a:picLocks noChangeAspect="1"/>
          </p:cNvPicPr>
          <p:nvPr/>
        </p:nvPicPr>
        <p:blipFill>
          <a:blip r:embed="rId2" cstate="print"/>
          <a:stretch>
            <a:fillRect/>
          </a:stretch>
        </p:blipFill>
        <p:spPr>
          <a:xfrm>
            <a:off x="2438400" y="4191000"/>
            <a:ext cx="4343400" cy="2667000"/>
          </a:xfrm>
          <a:prstGeom prst="rect">
            <a:avLst/>
          </a:prstGeom>
          <a:ln>
            <a:noFill/>
          </a:ln>
          <a:effectLst>
            <a:softEdge rad="112500"/>
          </a:effectLst>
        </p:spPr>
      </p:pic>
      <p:sp>
        <p:nvSpPr>
          <p:cNvPr id="8"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304800" y="348734"/>
            <a:ext cx="8610600"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3200" b="1"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SCOPE</a:t>
            </a:r>
            <a:r>
              <a:rPr kumimoji="0" lang="en-US" sz="2400" b="1"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lvl="0" algn="ctr" fontAlgn="base">
              <a:spcBef>
                <a:spcPct val="0"/>
              </a:spcBef>
              <a:spcAft>
                <a:spcPct val="0"/>
              </a:spcAft>
            </a:pPr>
            <a:endParaRPr kumimoji="0" lang="en-US" sz="2400" b="1"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lvl="0" fontAlgn="base">
              <a:spcBef>
                <a:spcPct val="0"/>
              </a:spcBef>
              <a:spcAft>
                <a:spcPct val="0"/>
              </a:spcAft>
            </a:pPr>
            <a:endParaRPr lang="en-US" sz="2400" b="1" i="1" dirty="0" smtClean="0">
              <a:latin typeface="Times New Roman" pitchFamily="18" charset="0"/>
              <a:ea typeface="Calibri" pitchFamily="34" charset="0"/>
              <a:cs typeface="Times New Roman" pitchFamily="18" charset="0"/>
            </a:endParaRPr>
          </a:p>
          <a:p>
            <a:pPr lvl="0" algn="just" fontAlgn="base">
              <a:spcBef>
                <a:spcPct val="0"/>
              </a:spcBef>
              <a:spcAft>
                <a:spcPct val="0"/>
              </a:spcAf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a:t>
            </a:r>
            <a:r>
              <a:rPr lang="en-US" sz="2800" dirty="0" smtClean="0">
                <a:latin typeface="Times New Roman" pitchFamily="18" charset="0"/>
                <a:ea typeface="Calibri" pitchFamily="34" charset="0"/>
                <a:cs typeface="Times New Roman" pitchFamily="18" charset="0"/>
              </a:rPr>
              <a:t>collect</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lang="en-US" sz="2800" dirty="0" smtClean="0">
                <a:latin typeface="Times New Roman" pitchFamily="18" charset="0"/>
                <a:ea typeface="Calibri" pitchFamily="34" charset="0"/>
                <a:cs typeface="Times New Roman" pitchFamily="18" charset="0"/>
              </a:rPr>
              <a:t>concrete demolition  </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waste and to r</a:t>
            </a:r>
            <a:r>
              <a:rPr lang="en-US" sz="2800" dirty="0" smtClean="0">
                <a:latin typeface="Times New Roman" pitchFamily="18" charset="0"/>
                <a:ea typeface="Calibri" pitchFamily="34" charset="0"/>
                <a:cs typeface="Times New Roman" pitchFamily="18" charset="0"/>
              </a:rPr>
              <a:t>euse matrix for steel</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fiber reinforced concrete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Footer Placeholder 3"/>
          <p:cNvSpPr>
            <a:spLocks noGrp="1"/>
          </p:cNvSpPr>
          <p:nvPr>
            <p:ph type="ftr" sz="quarter" idx="11"/>
          </p:nvPr>
        </p:nvSpPr>
        <p:spPr>
          <a:xfrm>
            <a:off x="304800" y="6410848"/>
            <a:ext cx="3581400" cy="36576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304800" y="228600"/>
            <a:ext cx="8305800" cy="79216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sng"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OBJECTIVES.</a:t>
            </a:r>
            <a:endParaRPr kumimoji="0" lang="en-US" sz="3200" b="1" i="0" u="sng"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 name="Rectangle 2"/>
          <p:cNvSpPr/>
          <p:nvPr/>
        </p:nvSpPr>
        <p:spPr>
          <a:xfrm>
            <a:off x="304800" y="902524"/>
            <a:ext cx="8382000" cy="5955476"/>
          </a:xfrm>
          <a:prstGeom prst="rect">
            <a:avLst/>
          </a:prstGeom>
        </p:spPr>
        <p:txBody>
          <a:bodyPr wrap="square">
            <a:spAutoFit/>
          </a:bodyPr>
          <a:lstStyle/>
          <a:p>
            <a:pPr lvl="0">
              <a:lnSpc>
                <a:spcPct val="150000"/>
              </a:lnSpc>
              <a:buFont typeface="Wingdings" pitchFamily="2" charset="2"/>
              <a:buChar char="q"/>
            </a:pPr>
            <a:r>
              <a:rPr lang="en-US" sz="2200" dirty="0" smtClean="0">
                <a:latin typeface="Times New Roman" pitchFamily="18" charset="0"/>
                <a:cs typeface="Times New Roman" pitchFamily="18" charset="0"/>
              </a:rPr>
              <a:t>Collection and segregation of concrete demolition wastes.</a:t>
            </a:r>
          </a:p>
          <a:p>
            <a:pPr lvl="0">
              <a:lnSpc>
                <a:spcPct val="150000"/>
              </a:lnSpc>
              <a:buFont typeface="Wingdings" pitchFamily="2" charset="2"/>
              <a:buChar char="q"/>
            </a:pPr>
            <a:r>
              <a:rPr lang="en-US" sz="2200" dirty="0" smtClean="0">
                <a:latin typeface="Times New Roman" pitchFamily="18" charset="0"/>
                <a:cs typeface="Times New Roman" pitchFamily="18" charset="0"/>
              </a:rPr>
              <a:t>Processing of concrete demolition waste.</a:t>
            </a:r>
          </a:p>
          <a:p>
            <a:pPr lvl="0">
              <a:lnSpc>
                <a:spcPct val="150000"/>
              </a:lnSpc>
              <a:buFont typeface="Wingdings" pitchFamily="2" charset="2"/>
              <a:buChar char="q"/>
            </a:pPr>
            <a:r>
              <a:rPr lang="en-US" sz="2200" dirty="0" smtClean="0">
                <a:latin typeface="Times New Roman" pitchFamily="18" charset="0"/>
                <a:cs typeface="Times New Roman" pitchFamily="18" charset="0"/>
              </a:rPr>
              <a:t>Characterization of concrete demolition waste for coarse aggregate and fine aggregate .</a:t>
            </a:r>
          </a:p>
          <a:p>
            <a:pPr lvl="0">
              <a:lnSpc>
                <a:spcPct val="150000"/>
              </a:lnSpc>
              <a:buFont typeface="Wingdings" pitchFamily="2" charset="2"/>
              <a:buChar char="q"/>
            </a:pPr>
            <a:r>
              <a:rPr lang="en-US" sz="2200" dirty="0" smtClean="0">
                <a:latin typeface="Times New Roman" pitchFamily="18" charset="0"/>
                <a:cs typeface="Times New Roman" pitchFamily="18" charset="0"/>
              </a:rPr>
              <a:t>Proportioning of  M25 concrete with concrete demolition waste for 50mm slump by trial.</a:t>
            </a:r>
          </a:p>
          <a:p>
            <a:pPr lvl="0">
              <a:lnSpc>
                <a:spcPct val="150000"/>
              </a:lnSpc>
              <a:buFont typeface="Wingdings" pitchFamily="2" charset="2"/>
              <a:buChar char="q"/>
            </a:pPr>
            <a:r>
              <a:rPr lang="en-US" sz="2200" dirty="0" smtClean="0">
                <a:latin typeface="Times New Roman" pitchFamily="18" charset="0"/>
                <a:cs typeface="Times New Roman" pitchFamily="18" charset="0"/>
              </a:rPr>
              <a:t>Addition of steel fibers with 1%, 2% and 3% by weight of concrete and to cast cubes beams, cylinders.</a:t>
            </a:r>
          </a:p>
          <a:p>
            <a:pPr lvl="0">
              <a:lnSpc>
                <a:spcPct val="150000"/>
              </a:lnSpc>
              <a:buFont typeface="Wingdings" pitchFamily="2" charset="2"/>
              <a:buChar char="q"/>
            </a:pPr>
            <a:r>
              <a:rPr lang="en-US" sz="2200" dirty="0" smtClean="0">
                <a:latin typeface="Times New Roman" pitchFamily="18" charset="0"/>
                <a:cs typeface="Times New Roman" pitchFamily="18" charset="0"/>
              </a:rPr>
              <a:t>To determine Compressive strength ,Tensile strength and Flexural strength , using concrete demolition waste, with and without steel fibers.</a:t>
            </a:r>
          </a:p>
          <a:p>
            <a:pPr lvl="0">
              <a:lnSpc>
                <a:spcPct val="150000"/>
              </a:lnSpc>
              <a:buFont typeface="Wingdings" pitchFamily="2" charset="2"/>
              <a:buChar char="q"/>
            </a:pPr>
            <a:r>
              <a:rPr lang="en-US" sz="2200" dirty="0" smtClean="0">
                <a:latin typeface="Times New Roman" pitchFamily="18" charset="0"/>
                <a:cs typeface="Times New Roman" pitchFamily="18" charset="0"/>
              </a:rPr>
              <a:t>Cost analysis and conclusion.</a:t>
            </a:r>
          </a:p>
          <a:p>
            <a:pPr lvl="0">
              <a:buFont typeface="Wingdings" pitchFamily="2" charset="2"/>
              <a:buChar char="q"/>
            </a:pPr>
            <a:endParaRPr lang="en-US" dirty="0">
              <a:latin typeface="Times New Roman" pitchFamily="18" charset="0"/>
              <a:cs typeface="Times New Roman" pitchFamily="18" charset="0"/>
            </a:endParaRPr>
          </a:p>
        </p:txBody>
      </p:sp>
      <p:sp>
        <p:nvSpPr>
          <p:cNvPr id="7" name="Footer Placeholder 3"/>
          <p:cNvSpPr>
            <a:spLocks noGrp="1"/>
          </p:cNvSpPr>
          <p:nvPr>
            <p:ph type="ftr" sz="quarter" idx="11"/>
          </p:nvPr>
        </p:nvSpPr>
        <p:spPr>
          <a:xfrm>
            <a:off x="6934200" y="6400800"/>
            <a:ext cx="1981200" cy="304800"/>
          </a:xfrm>
        </p:spPr>
        <p:txBody>
          <a:bodyPr/>
          <a:lstStyle/>
          <a:p>
            <a:r>
              <a:rPr lang="en-US" sz="1400" b="1" dirty="0" smtClean="0">
                <a:solidFill>
                  <a:schemeClr val="tx1"/>
                </a:solidFill>
                <a:latin typeface="Times New Roman" pitchFamily="18" charset="0"/>
                <a:cs typeface="Times New Roman" pitchFamily="18" charset="0"/>
              </a:rPr>
              <a:t>Dept of civil eng.VIT</a:t>
            </a:r>
            <a:endParaRPr lang="en-US" sz="1400" b="1" dirty="0">
              <a:solidFill>
                <a:schemeClr val="tx1"/>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1396</TotalTime>
  <Words>3732</Words>
  <Application>Microsoft Office PowerPoint</Application>
  <PresentationFormat>On-screen Show (4:3)</PresentationFormat>
  <Paragraphs>519</Paragraphs>
  <Slides>53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Courier New</vt:lpstr>
      <vt:lpstr>Georgia</vt:lpstr>
      <vt:lpstr>Times New Roman</vt:lpstr>
      <vt:lpstr>Wingdings</vt:lpstr>
      <vt:lpstr>Wingdings 2</vt:lpstr>
      <vt:lpstr>Civic</vt:lpstr>
      <vt:lpstr>PowerPoint Presentation</vt:lpstr>
      <vt:lpstr>VEMANA INSTITUTE OF TECHNOLOGY. KORAMANGALA  BANGALORE. </vt:lpstr>
      <vt:lpstr>PowerPoint Presentation</vt:lpstr>
      <vt:lpstr>PowerPoint Presentation</vt:lpstr>
      <vt:lpstr>PowerPoint Presentation</vt:lpstr>
      <vt:lpstr>CONSTRUCTION AND DEMOLITION WASTE</vt:lpstr>
      <vt:lpstr>FIBER REINFORCED CONCRETE</vt:lpstr>
      <vt:lpstr>PowerPoint Presentation</vt:lpstr>
      <vt:lpstr>PowerPoint Presentation</vt:lpstr>
      <vt:lpstr>LITERATURE.</vt:lpstr>
      <vt:lpstr>PowerPoint Presentation</vt:lpstr>
      <vt:lpstr>PowerPoint Presentation</vt:lpstr>
      <vt:lpstr>SUMMARY.</vt:lpstr>
      <vt:lpstr>MATERIAL &amp; METHODOLOGY. </vt:lpstr>
      <vt:lpstr>PowerPoint Presentation</vt:lpstr>
      <vt:lpstr>TESTS ON MATERIALS.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Meera</dc:creator>
  <cp:lastModifiedBy>HP</cp:lastModifiedBy>
  <cp:revision>245</cp:revision>
  <dcterms:created xsi:type="dcterms:W3CDTF">2006-08-16T00:00:00Z</dcterms:created>
  <dcterms:modified xsi:type="dcterms:W3CDTF">2022-06-01T07:30:10Z</dcterms:modified>
</cp:coreProperties>
</file>