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3"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9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4ADD30A-AEC4-41FF-93CA-4B7B91299335}"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369436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426037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7264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202568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73336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85981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259852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300464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413562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D30A-AEC4-41FF-93CA-4B7B91299335}"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394258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ADD30A-AEC4-41FF-93CA-4B7B91299335}"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269685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DD30A-AEC4-41FF-93CA-4B7B91299335}"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400481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ADD30A-AEC4-41FF-93CA-4B7B91299335}"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253726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D30A-AEC4-41FF-93CA-4B7B91299335}"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114522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ADD30A-AEC4-41FF-93CA-4B7B91299335}"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123162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ADD30A-AEC4-41FF-93CA-4B7B91299335}"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8F0EE-0D04-4D7F-871A-A2562070D188}" type="slidenum">
              <a:rPr lang="en-IN" smtClean="0"/>
              <a:t>‹#›</a:t>
            </a:fld>
            <a:endParaRPr lang="en-IN"/>
          </a:p>
        </p:txBody>
      </p:sp>
    </p:spTree>
    <p:extLst>
      <p:ext uri="{BB962C8B-B14F-4D97-AF65-F5344CB8AC3E}">
        <p14:creationId xmlns:p14="http://schemas.microsoft.com/office/powerpoint/2010/main" val="366164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1">
                <a:lumMod val="65000"/>
              </a:schemeClr>
            </a:gs>
            <a:gs pos="0">
              <a:scrgbClr r="0" g="0" b="0"/>
            </a:gs>
            <a:gs pos="100000">
              <a:schemeClr val="tx1">
                <a:lumMod val="85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ADD30A-AEC4-41FF-93CA-4B7B91299335}" type="datetimeFigureOut">
              <a:rPr lang="en-IN" smtClean="0"/>
              <a:t>31-01-2022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88F0EE-0D04-4D7F-871A-A2562070D188}" type="slidenum">
              <a:rPr lang="en-IN" smtClean="0"/>
              <a:t>‹#›</a:t>
            </a:fld>
            <a:endParaRPr lang="en-IN"/>
          </a:p>
        </p:txBody>
      </p:sp>
    </p:spTree>
    <p:extLst>
      <p:ext uri="{BB962C8B-B14F-4D97-AF65-F5344CB8AC3E}">
        <p14:creationId xmlns:p14="http://schemas.microsoft.com/office/powerpoint/2010/main" val="3779565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72592"/>
          </a:xfrm>
          <a:prstGeom prst="rect">
            <a:avLst/>
          </a:prstGeom>
        </p:spPr>
      </p:pic>
      <p:sp>
        <p:nvSpPr>
          <p:cNvPr id="5" name="Rectangle 4"/>
          <p:cNvSpPr/>
          <p:nvPr/>
        </p:nvSpPr>
        <p:spPr>
          <a:xfrm>
            <a:off x="1" y="1164134"/>
            <a:ext cx="12192000" cy="5693866"/>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a:t>
            </a:r>
            <a:r>
              <a:rPr lang="en-US" b="1" u="sng" dirty="0" smtClean="0">
                <a:latin typeface="Times New Roman" panose="02020603050405020304" pitchFamily="18" charset="0"/>
                <a:cs typeface="Times New Roman" panose="02020603050405020304" pitchFamily="18" charset="0"/>
              </a:rPr>
              <a:t>DEPARTMENT OF CIVIL ENGINEERING”    </a:t>
            </a:r>
          </a:p>
          <a:p>
            <a:pPr algn="ctr"/>
            <a:r>
              <a:rPr lang="en-US" b="1" u="sng" dirty="0" smtClean="0">
                <a:latin typeface="Times New Roman" panose="02020603050405020304" pitchFamily="18" charset="0"/>
                <a:cs typeface="Times New Roman" panose="02020603050405020304" pitchFamily="18" charset="0"/>
              </a:rPr>
              <a:t>                                                                                     </a:t>
            </a:r>
          </a:p>
          <a:p>
            <a:pPr algn="ctr"/>
            <a:r>
              <a:rPr lang="en-IN" b="1" dirty="0" smtClean="0">
                <a:latin typeface="Times New Roman" panose="02020603050405020304" pitchFamily="18" charset="0"/>
                <a:cs typeface="Times New Roman" panose="02020603050405020304" pitchFamily="18" charset="0"/>
              </a:rPr>
              <a:t>“PROJECT </a:t>
            </a:r>
            <a:r>
              <a:rPr lang="en-IN" b="1" dirty="0" smtClean="0">
                <a:latin typeface="Times New Roman" panose="02020603050405020304" pitchFamily="18" charset="0"/>
                <a:cs typeface="Times New Roman" panose="02020603050405020304" pitchFamily="18" charset="0"/>
              </a:rPr>
              <a:t>WORK (</a:t>
            </a:r>
            <a:r>
              <a:rPr lang="en-IN" b="1" dirty="0" smtClean="0">
                <a:latin typeface="Times New Roman" panose="02020603050405020304" pitchFamily="18" charset="0"/>
                <a:cs typeface="Times New Roman" panose="02020603050405020304" pitchFamily="18" charset="0"/>
              </a:rPr>
              <a:t>18CVP78)”</a:t>
            </a:r>
            <a:endParaRPr lang="en-US" b="1" dirty="0" smtClean="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 Presentation on</a:t>
            </a:r>
          </a:p>
          <a:p>
            <a:pPr algn="ctr"/>
            <a:endParaRPr lang="en-US"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EXPERIMENTAL STUDY ON PARTIAL REPLACEMENT OF FINE AGGREGATE WITH </a:t>
            </a:r>
            <a:r>
              <a:rPr lang="en-US" sz="2000" b="1" dirty="0" smtClean="0">
                <a:latin typeface="Times New Roman" panose="02020603050405020304" pitchFamily="18" charset="0"/>
                <a:cs typeface="Times New Roman" panose="02020603050405020304" pitchFamily="18" charset="0"/>
              </a:rPr>
              <a:t>BRICK POWDER AND COARSE AGGREGATE WITH DEMOLITION </a:t>
            </a:r>
            <a:r>
              <a:rPr lang="en-US" sz="2000" b="1" dirty="0" smtClean="0">
                <a:latin typeface="Times New Roman" panose="02020603050405020304" pitchFamily="18" charset="0"/>
                <a:cs typeface="Times New Roman" panose="02020603050405020304" pitchFamily="18" charset="0"/>
              </a:rPr>
              <a:t>CONCRETE</a:t>
            </a: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Under the guidance of</a:t>
            </a:r>
          </a:p>
          <a:p>
            <a:pPr algn="ctr"/>
            <a:r>
              <a:rPr lang="en-US" b="1" dirty="0" smtClean="0">
                <a:latin typeface="Times New Roman" panose="02020603050405020304" pitchFamily="18" charset="0"/>
                <a:cs typeface="Times New Roman" panose="02020603050405020304" pitchFamily="18" charset="0"/>
              </a:rPr>
              <a:t>Mrs. PRATHEJA M</a:t>
            </a:r>
          </a:p>
          <a:p>
            <a:pPr algn="ctr"/>
            <a:r>
              <a:rPr lang="en-US" dirty="0" smtClean="0">
                <a:latin typeface="Times New Roman" panose="02020603050405020304" pitchFamily="18" charset="0"/>
                <a:cs typeface="Times New Roman" panose="02020603050405020304" pitchFamily="18" charset="0"/>
              </a:rPr>
              <a:t>Asst. professor of VKIT</a:t>
            </a:r>
          </a:p>
          <a:p>
            <a:pPr algn="ctr"/>
            <a:r>
              <a:rPr lang="en-US" dirty="0" smtClean="0">
                <a:latin typeface="Times New Roman" panose="02020603050405020304" pitchFamily="18" charset="0"/>
                <a:cs typeface="Times New Roman" panose="02020603050405020304" pitchFamily="18" charset="0"/>
              </a:rPr>
              <a:t>Civil Engineering Dept.</a:t>
            </a: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By</a:t>
            </a: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Nandish U                           (1VK19CV403)</a:t>
            </a:r>
          </a:p>
          <a:p>
            <a:pPr algn="ctr"/>
            <a:r>
              <a:rPr lang="en-US" dirty="0" smtClean="0">
                <a:latin typeface="Times New Roman" panose="02020603050405020304" pitchFamily="18" charset="0"/>
                <a:cs typeface="Times New Roman" panose="02020603050405020304" pitchFamily="18" charset="0"/>
              </a:rPr>
              <a:t>Nithin M                              (1VK19CV404)</a:t>
            </a:r>
          </a:p>
          <a:p>
            <a:pPr algn="ctr"/>
            <a:r>
              <a:rPr lang="en-US" dirty="0" smtClean="0">
                <a:latin typeface="Times New Roman" panose="02020603050405020304" pitchFamily="18" charset="0"/>
                <a:cs typeface="Times New Roman" panose="02020603050405020304" pitchFamily="18" charset="0"/>
              </a:rPr>
              <a:t>Mahadev Prasad N M          (1VK18CV008)</a:t>
            </a:r>
          </a:p>
          <a:p>
            <a:pPr algn="ctr"/>
            <a:r>
              <a:rPr lang="en-US" dirty="0" smtClean="0">
                <a:latin typeface="Times New Roman" panose="02020603050405020304" pitchFamily="18" charset="0"/>
                <a:cs typeface="Times New Roman" panose="02020603050405020304" pitchFamily="18" charset="0"/>
              </a:rPr>
              <a:t>Vinay M Sawant                  (1VK19CV407)</a:t>
            </a:r>
          </a:p>
        </p:txBody>
      </p:sp>
    </p:spTree>
    <p:extLst>
      <p:ext uri="{BB962C8B-B14F-4D97-AF65-F5344CB8AC3E}">
        <p14:creationId xmlns:p14="http://schemas.microsoft.com/office/powerpoint/2010/main" val="77386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2" y="0"/>
            <a:ext cx="11834948" cy="6740307"/>
          </a:xfrm>
          <a:prstGeom prst="rect">
            <a:avLst/>
          </a:prstGeom>
        </p:spPr>
        <p:txBody>
          <a:bodyPr wrap="square">
            <a:spAutoFit/>
          </a:bodyPr>
          <a:lstStyle/>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Cements used in construction are usually inorganic, often lime or calcium silicate based, which can be characterized as </a:t>
            </a:r>
            <a:r>
              <a:rPr lang="en-US" b="1" dirty="0" smtClean="0">
                <a:latin typeface="Times New Roman" panose="02020603050405020304" pitchFamily="18" charset="0"/>
                <a:cs typeface="Times New Roman" panose="02020603050405020304" pitchFamily="18" charset="0"/>
              </a:rPr>
              <a:t>non-hydraulic</a:t>
            </a:r>
            <a:r>
              <a:rPr lang="en-US" dirty="0" smtClean="0">
                <a:latin typeface="Times New Roman" panose="02020603050405020304" pitchFamily="18" charset="0"/>
                <a:cs typeface="Times New Roman" panose="02020603050405020304" pitchFamily="18" charset="0"/>
              </a:rPr>
              <a:t> or </a:t>
            </a:r>
            <a:r>
              <a:rPr lang="en-US" b="1" dirty="0" smtClean="0">
                <a:latin typeface="Times New Roman" panose="02020603050405020304" pitchFamily="18" charset="0"/>
                <a:cs typeface="Times New Roman" panose="02020603050405020304" pitchFamily="18" charset="0"/>
              </a:rPr>
              <a:t>hydraulic</a:t>
            </a:r>
            <a:r>
              <a:rPr lang="en-US" dirty="0" smtClean="0">
                <a:latin typeface="Times New Roman" panose="02020603050405020304" pitchFamily="18" charset="0"/>
                <a:cs typeface="Times New Roman" panose="02020603050405020304" pitchFamily="18" charset="0"/>
              </a:rPr>
              <a:t> respectively, depending on the ability of the cement to set in the presence of water (see hydraulic and non-hydraulic lime plaster).</a:t>
            </a: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Non-hydraulic cement</a:t>
            </a:r>
            <a:r>
              <a:rPr lang="en-US" dirty="0" smtClean="0">
                <a:latin typeface="Times New Roman" panose="02020603050405020304" pitchFamily="18" charset="0"/>
                <a:cs typeface="Times New Roman" panose="02020603050405020304" pitchFamily="18" charset="0"/>
              </a:rPr>
              <a:t> does not set in wet conditions or under water. Rather, it sets as it dries and reacts with carbon dioxide in the air. It is resistant to attack by chemicals after setting.</a:t>
            </a: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Hydraulic cements</a:t>
            </a:r>
            <a:r>
              <a:rPr lang="en-US" dirty="0" smtClean="0">
                <a:latin typeface="Times New Roman" panose="02020603050405020304" pitchFamily="18" charset="0"/>
                <a:cs typeface="Times New Roman" panose="02020603050405020304" pitchFamily="18" charset="0"/>
              </a:rPr>
              <a:t> (e.g., Portland cement) set and become adhesive due to a chemical reaction between the dry ingredients and water. The chemical reaction results in mineral hydrates that are not very water-soluble and so are quite durable in water and safe from chemical attack. This allows setting in wet conditions or under water and further protects the hardened material from chemical attack. The chemical process for hydraulic cement was found by ancient Romans who used volcanic ash (</a:t>
            </a:r>
            <a:r>
              <a:rPr lang="en-US" dirty="0" err="1" smtClean="0">
                <a:latin typeface="Times New Roman" panose="02020603050405020304" pitchFamily="18" charset="0"/>
                <a:cs typeface="Times New Roman" panose="02020603050405020304" pitchFamily="18" charset="0"/>
              </a:rPr>
              <a:t>pozzolana</a:t>
            </a:r>
            <a:r>
              <a:rPr lang="en-US" dirty="0" smtClean="0">
                <a:latin typeface="Times New Roman" panose="02020603050405020304" pitchFamily="18" charset="0"/>
                <a:cs typeface="Times New Roman" panose="02020603050405020304" pitchFamily="18" charset="0"/>
              </a:rPr>
              <a:t>) with added lime (calcium oxide).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FINE AGGREGATE: </a:t>
            </a:r>
            <a:r>
              <a:rPr lang="en-US" dirty="0" smtClean="0">
                <a:latin typeface="Times New Roman" panose="02020603050405020304" pitchFamily="18" charset="0"/>
                <a:cs typeface="Times New Roman" panose="02020603050405020304" pitchFamily="18" charset="0"/>
              </a:rPr>
              <a:t>Aggregate is the granular material used to produce concrete or mortar and when the particles of the granular material are so fine that they pass through a 4.75mm sieve, it is called fine aggregate. It is widely used in the construction industry to increase the volume of concrete, thus it is a cost saving material and you should know everything about the </a:t>
            </a:r>
            <a:r>
              <a:rPr lang="en-US" b="1" dirty="0" smtClean="0">
                <a:latin typeface="Times New Roman" panose="02020603050405020304" pitchFamily="18" charset="0"/>
                <a:cs typeface="Times New Roman" panose="02020603050405020304" pitchFamily="18" charset="0"/>
              </a:rPr>
              <a:t>fine aggregate size</a:t>
            </a:r>
            <a:r>
              <a:rPr lang="en-US" dirty="0" smtClean="0">
                <a:latin typeface="Times New Roman" panose="02020603050405020304" pitchFamily="18" charset="0"/>
                <a:cs typeface="Times New Roman" panose="02020603050405020304" pitchFamily="18" charset="0"/>
              </a:rPr>
              <a:t>, its density and grading zone to find the best material.</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u="sng" dirty="0" smtClean="0">
                <a:latin typeface="Times New Roman" panose="02020603050405020304" pitchFamily="18" charset="0"/>
                <a:cs typeface="Times New Roman" panose="02020603050405020304" pitchFamily="18" charset="0"/>
              </a:rPr>
              <a:t>Role of Fine Aggregate in Concrete Mix:</a:t>
            </a:r>
          </a:p>
          <a:p>
            <a:pPr marL="285750" indent="-285750">
              <a:buFont typeface="Wingdings" panose="05000000000000000000" pitchFamily="2" charset="2"/>
              <a:buChar char="§"/>
            </a:pPr>
            <a:endParaRPr lang="en-US" b="1" u="sng"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Fine aggregates provide dimensional stability to the mixture.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elastic modulus and abrasion resistance of the concrete can be influenced with fine aggregate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Fine aggregates quality also influence the mixture proportions and hardening properties.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properties of fine aggregates also have a significant impact on the shrinkage of the concrete.</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00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090" y="0"/>
            <a:ext cx="11895909" cy="6740307"/>
          </a:xfrm>
          <a:prstGeom prst="rect">
            <a:avLst/>
          </a:prstGeom>
        </p:spPr>
        <p:txBody>
          <a:bodyPr wrap="square">
            <a:spAutoFit/>
          </a:bodyPr>
          <a:lstStyle/>
          <a:p>
            <a:pPr marL="285750" indent="-285750">
              <a:buFont typeface="Wingdings" panose="05000000000000000000" pitchFamily="2" charset="2"/>
              <a:buChar char="§"/>
            </a:pPr>
            <a:r>
              <a:rPr lang="en-IN" b="1" u="sng" dirty="0" smtClean="0">
                <a:latin typeface="Times New Roman" panose="02020603050405020304" pitchFamily="18" charset="0"/>
                <a:cs typeface="Times New Roman" panose="02020603050405020304" pitchFamily="18" charset="0"/>
              </a:rPr>
              <a:t>Grading Zone of Fine Aggregate: </a:t>
            </a:r>
            <a:r>
              <a:rPr lang="en-US" dirty="0" smtClean="0">
                <a:latin typeface="Times New Roman" panose="02020603050405020304" pitchFamily="18" charset="0"/>
                <a:cs typeface="Times New Roman" panose="02020603050405020304" pitchFamily="18" charset="0"/>
              </a:rPr>
              <a:t>A good concrete mix must include aggregates that are clean, hard, strong and free of absorbed chemicals or coatings of clay and other fine materials. Ignorance of these characteristics can cause the deterioration of concrete, thus regulatory authorities have decided </a:t>
            </a:r>
            <a:r>
              <a:rPr lang="en-US" b="1" dirty="0" smtClean="0">
                <a:latin typeface="Times New Roman" panose="02020603050405020304" pitchFamily="18" charset="0"/>
                <a:cs typeface="Times New Roman" panose="02020603050405020304" pitchFamily="18" charset="0"/>
              </a:rPr>
              <a:t>grading zone of fine aggregate, </a:t>
            </a:r>
            <a:r>
              <a:rPr lang="en-US" dirty="0" smtClean="0">
                <a:latin typeface="Times New Roman" panose="02020603050405020304" pitchFamily="18" charset="0"/>
                <a:cs typeface="Times New Roman" panose="02020603050405020304" pitchFamily="18" charset="0"/>
              </a:rPr>
              <a:t>where each zone defines the percentage of fine aggregate passed from the 600 microns sieve size:</a:t>
            </a:r>
          </a:p>
          <a:p>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Zone I   : 15% to 34%</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Zone II  : 34% to 59%</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Zone III : 60% to 79%</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Zone IV : 80% to 100%</a:t>
            </a:r>
          </a:p>
          <a:p>
            <a:r>
              <a:rPr lang="en-US" dirty="0" smtClean="0">
                <a:latin typeface="Times New Roman" panose="02020603050405020304" pitchFamily="18" charset="0"/>
                <a:cs typeface="Times New Roman" panose="02020603050405020304" pitchFamily="18" charset="0"/>
              </a:rPr>
              <a:t>You can assess the quality of fine aggregate with help of the grading zones. However, for precise assessment, you can seek help from experts who are well versed in performing tests for bulk density, bulkage, and specific gravity to find the best in class material.</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COARSE AGGREGATE: </a:t>
            </a:r>
            <a:r>
              <a:rPr lang="en-US" dirty="0" smtClean="0">
                <a:latin typeface="Times New Roman" panose="02020603050405020304" pitchFamily="18" charset="0"/>
                <a:cs typeface="Times New Roman" panose="02020603050405020304" pitchFamily="18" charset="0"/>
              </a:rPr>
              <a:t>Coarse aggregates refer to irregular and granular materials such as sand, gravel, or crushed stone, and are used for making concrete. In most cases, Coarse is naturally occurring and can be obtained by blasting quarries or crushing them by hand or crushers.</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u="sng" dirty="0" smtClean="0">
                <a:latin typeface="Times New Roman" panose="02020603050405020304" pitchFamily="18" charset="0"/>
                <a:cs typeface="Times New Roman" panose="02020603050405020304" pitchFamily="18" charset="0"/>
              </a:rPr>
              <a:t>Size of Coarse Aggregate</a:t>
            </a:r>
            <a:r>
              <a:rPr lang="en-I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all depend on structure, whether it is plain cement concrete or reinforced cement concrete. Most commonly used aggregate size in construction is 20mm, 40mm and 75mm. Aggregate size 20mm used in RCC structure, 40mm aggregate size used in PCC structure or mass concreting and 75 mm and more size used in retaining wall construction.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fine gravel -4 to 8 mm</a:t>
            </a:r>
          </a:p>
          <a:p>
            <a:pPr marL="342900" indent="-3429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medium gravel- 8 to 16 mm</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coarse gravel -16 to 64 mm</a:t>
            </a:r>
            <a:r>
              <a:rPr lang="en-US" b="1" u="sng" dirty="0" smtClean="0">
                <a:latin typeface="Times New Roman" panose="02020603050405020304" pitchFamily="18" charset="0"/>
                <a:cs typeface="Times New Roman" panose="02020603050405020304" pitchFamily="18" charset="0"/>
              </a:rPr>
              <a:t>                                                  </a:t>
            </a:r>
            <a:endParaRPr lang="en-IN" b="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050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091" y="0"/>
            <a:ext cx="11895910" cy="7017306"/>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pebbles -4 to 64 mm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cobbles -64 to 256 mm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boulder – more than 256 mm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DEMOLISHED </a:t>
            </a:r>
            <a:r>
              <a:rPr lang="en-US" b="1" u="sng" dirty="0" smtClean="0">
                <a:latin typeface="Times New Roman" panose="02020603050405020304" pitchFamily="18" charset="0"/>
                <a:cs typeface="Times New Roman" panose="02020603050405020304" pitchFamily="18" charset="0"/>
              </a:rPr>
              <a:t>CONCRETE:</a:t>
            </a:r>
            <a:endParaRPr lang="en-US" dirty="0" smtClean="0"/>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our project is on Reuse of demolished waste concrete i.e. By fine aggregate, the fine aggregate which we are going to utilize for preparation of concrete by replacing River Sand/Crushed Sand. Demolished waste was collected from a Residential building which was already demolished for redevelopment purpose. The collected material needed to be crushed as our project is on Replacement of fine aggregate by demolished waste concrete. Then we crushed the material by Rammer and Hammer. Then we sieved all the crushed material to get the required Quality and the property of sand which would be known by the name “</a:t>
            </a:r>
            <a:r>
              <a:rPr lang="en-US" dirty="0" err="1" smtClean="0">
                <a:latin typeface="Times New Roman" panose="02020603050405020304" pitchFamily="18" charset="0"/>
                <a:cs typeface="Times New Roman" panose="02020603050405020304" pitchFamily="18" charset="0"/>
              </a:rPr>
              <a:t>Reucrete</a:t>
            </a:r>
            <a:r>
              <a:rPr lang="en-US" dirty="0" smtClean="0">
                <a:latin typeface="Times New Roman" panose="02020603050405020304" pitchFamily="18" charset="0"/>
                <a:cs typeface="Times New Roman" panose="02020603050405020304" pitchFamily="18" charset="0"/>
              </a:rPr>
              <a:t> Sand”. Finally we got an adequate quantity of material for the further proceeding of our goal.</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REUCRETE: </a:t>
            </a:r>
            <a:r>
              <a:rPr lang="en-US" dirty="0" smtClean="0">
                <a:latin typeface="Times New Roman" panose="02020603050405020304" pitchFamily="18" charset="0"/>
                <a:cs typeface="Times New Roman" panose="02020603050405020304" pitchFamily="18" charset="0"/>
              </a:rPr>
              <a:t>The Word Itself Indicate, “REU” Means Reuse &amp; “CRETE” Means Concrete.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Characteristics of Recycled Aggregates:</a:t>
            </a:r>
            <a:r>
              <a:rPr lang="en-US" dirty="0" smtClean="0">
                <a:latin typeface="Times New Roman" panose="02020603050405020304" pitchFamily="18" charset="0"/>
                <a:cs typeface="Times New Roman" panose="02020603050405020304" pitchFamily="18" charset="0"/>
              </a:rPr>
              <a:t> The global consumption of natural sand is very high, due to the extensive use of natural sand as a fine aggregate in the production of concrete. In general, the demand of natural sand is quite high in developing countries to satisfy the rapid infrastructure growth, in this situation developing country like India facing shortage in good quality of natural sand.</a:t>
            </a:r>
            <a:r>
              <a:rPr lang="en-US" dirty="0" smtClean="0"/>
              <a:t>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WASTE BRICK POWDER</a:t>
            </a:r>
            <a:r>
              <a:rPr lang="en-US" b="1" dirty="0">
                <a:latin typeface="Times New Roman" panose="02020603050405020304" pitchFamily="18" charset="0"/>
                <a:cs typeface="Times New Roman" panose="02020603050405020304" pitchFamily="18" charset="0"/>
              </a:rPr>
              <a:t>: </a:t>
            </a:r>
          </a:p>
          <a:p>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Bricks are a widely used construction and building material around the world. In developing countries bricks are still one of the most popular construction materials. India is the second largest producer of fired clay bricks after china. </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743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806" y="0"/>
            <a:ext cx="11678194" cy="618630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Bricks are widely used construction and building material around the world. </a:t>
            </a:r>
          </a:p>
          <a:p>
            <a:r>
              <a:rPr lang="en-US" dirty="0">
                <a:latin typeface="Times New Roman" panose="02020603050405020304" pitchFamily="18" charset="0"/>
                <a:cs typeface="Times New Roman" panose="02020603050405020304" pitchFamily="18" charset="0"/>
              </a:rPr>
              <a:t>Brick powder is obtained from the dust of disintegrated bricks also the waste bricks are obtained from garbage of a broken building. The collected waste bricks are pulverized to get the particle passing through 75 micron sieve to get the grading of cement. 5, 10, 15, and 20% brick powder is used as replacement for cement in the experiments.</a:t>
            </a:r>
          </a:p>
          <a:p>
            <a:r>
              <a:rPr lang="en-US" dirty="0">
                <a:latin typeface="Times New Roman" panose="02020603050405020304" pitchFamily="18" charset="0"/>
                <a:cs typeface="Times New Roman" panose="02020603050405020304" pitchFamily="18" charset="0"/>
              </a:rPr>
              <a:t>The waste bricks used in this study were obtained from recycled bricks. Cracked pieces of bricks were crushed by a jaw crusher. And at laboratory scale the bricks wastes were ground with a air jet mill to obtain bricks powder. The resulting powders were sieved through a 45-µm (325 mesh) sieve. The chemical compositions of brick pastes were analyzed and results obtained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Bricks waste may come from two sources.</a:t>
            </a:r>
            <a:r>
              <a:rPr lang="en-US" dirty="0">
                <a:latin typeface="Times New Roman" panose="02020603050405020304" pitchFamily="18" charset="0"/>
                <a:cs typeface="Times New Roman" panose="02020603050405020304" pitchFamily="18" charset="0"/>
              </a:rPr>
              <a:t> The first source is the bricks industry, and this waste is classified as non-hazardous industrial waste, the second source of bricks waste is associated with construction and demolition activity, and constitutes a significant fraction of construction and demolition waste. Therefore, the replacement of cement by bricks wastes has the advantage of solving several environmental problems.</a:t>
            </a:r>
            <a:r>
              <a:rPr lang="en-US" dirty="0"/>
              <a:t> </a:t>
            </a:r>
            <a:r>
              <a:rPr lang="en-US" dirty="0">
                <a:latin typeface="Times New Roman" panose="02020603050405020304" pitchFamily="18" charset="0"/>
                <a:cs typeface="Times New Roman" panose="02020603050405020304" pitchFamily="18" charset="0"/>
              </a:rPr>
              <a:t>Preparation process of waste burnt brick powder (WBBP): (a) collection site of waste bricks; (b) collected bricks are crushed into smaller size and washed to remove dirt; (c) the wet pieces of waste bricks are dried under sunlight for 1 day; (d) The sun-dried sample is converted into powder </a:t>
            </a:r>
            <a:r>
              <a:rPr lang="en-US" dirty="0" smtClean="0">
                <a:latin typeface="Times New Roman" panose="02020603050405020304" pitchFamily="18" charset="0"/>
                <a:cs typeface="Times New Roman" panose="02020603050405020304" pitchFamily="18" charset="0"/>
              </a:rPr>
              <a:t>using the </a:t>
            </a:r>
            <a:r>
              <a:rPr lang="en-US" dirty="0">
                <a:latin typeface="Times New Roman" panose="02020603050405020304" pitchFamily="18" charset="0"/>
                <a:cs typeface="Times New Roman" panose="02020603050405020304" pitchFamily="18" charset="0"/>
              </a:rPr>
              <a:t>ball milling process; (e) to remove any moisture content, the WBBP is oven-dried for 24 h; (f) the oven-dried powder is converted into ultrafine particles through manual pulverization, and then it is sieved through a 75 µm sieve and stored in airtight buckets.</a:t>
            </a:r>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MIX PROPORTON OF CONCRETE</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mix proportion is designed for M25 concrete conforming IS codes.</a:t>
            </a:r>
            <a:endParaRPr lang="en-IN" b="1"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17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554" y="0"/>
            <a:ext cx="11730446" cy="6463308"/>
          </a:xfrm>
          <a:prstGeom prst="rect">
            <a:avLst/>
          </a:prstGeom>
        </p:spPr>
        <p:txBody>
          <a:bodyPr wrap="square">
            <a:spAutoFit/>
          </a:bodyPr>
          <a:lstStyle/>
          <a:p>
            <a:pPr algn="ctr"/>
            <a:r>
              <a:rPr lang="en-IN" b="1" u="sng" dirty="0" smtClean="0">
                <a:latin typeface="Times New Roman" panose="02020603050405020304" pitchFamily="18" charset="0"/>
                <a:cs typeface="Times New Roman" panose="02020603050405020304" pitchFamily="18" charset="0"/>
              </a:rPr>
              <a:t>CHAPTER-3</a:t>
            </a:r>
          </a:p>
          <a:p>
            <a:endParaRPr lang="en-US" dirty="0" smtClean="0"/>
          </a:p>
          <a:p>
            <a:r>
              <a:rPr lang="en-US" b="1" u="sng" dirty="0" smtClean="0">
                <a:latin typeface="Times New Roman" panose="02020603050405020304" pitchFamily="18" charset="0"/>
                <a:cs typeface="Times New Roman" panose="02020603050405020304" pitchFamily="18" charset="0"/>
              </a:rPr>
              <a:t>METHODOLOGY</a:t>
            </a:r>
          </a:p>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FLOW CHART:</a:t>
            </a: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p:txBody>
      </p:sp>
      <p:pic>
        <p:nvPicPr>
          <p:cNvPr id="83" name="Picture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088571"/>
            <a:ext cx="7672251" cy="5682343"/>
          </a:xfrm>
          <a:prstGeom prst="rect">
            <a:avLst/>
          </a:prstGeom>
        </p:spPr>
      </p:pic>
    </p:spTree>
    <p:extLst>
      <p:ext uri="{BB962C8B-B14F-4D97-AF65-F5344CB8AC3E}">
        <p14:creationId xmlns:p14="http://schemas.microsoft.com/office/powerpoint/2010/main" val="3178332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59" y="0"/>
            <a:ext cx="11826241" cy="729430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PROCEDURE</a:t>
            </a:r>
          </a:p>
          <a:p>
            <a:endParaRPr lang="en-US" b="1"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Collect the demolition </a:t>
            </a:r>
            <a:r>
              <a:rPr lang="en-US" dirty="0" smtClean="0">
                <a:latin typeface="Times New Roman" panose="02020603050405020304" pitchFamily="18" charset="0"/>
                <a:cs typeface="Times New Roman" panose="02020603050405020304" pitchFamily="18" charset="0"/>
              </a:rPr>
              <a:t>concrete and brick powder </a:t>
            </a:r>
            <a:r>
              <a:rPr lang="en-US" dirty="0" smtClean="0">
                <a:latin typeface="Times New Roman" panose="02020603050405020304" pitchFamily="18" charset="0"/>
                <a:cs typeface="Times New Roman" panose="02020603050405020304" pitchFamily="18" charset="0"/>
              </a:rPr>
              <a:t>and crush the waste into aggregates using jaw crusher.</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Flow the </a:t>
            </a:r>
            <a:r>
              <a:rPr lang="en-US" dirty="0" smtClean="0">
                <a:latin typeface="Times New Roman" panose="02020603050405020304" pitchFamily="18" charset="0"/>
                <a:cs typeface="Times New Roman" panose="02020603050405020304" pitchFamily="18" charset="0"/>
              </a:rPr>
              <a:t>brick powder </a:t>
            </a:r>
            <a:r>
              <a:rPr lang="en-US" dirty="0" smtClean="0">
                <a:latin typeface="Times New Roman" panose="02020603050405020304" pitchFamily="18" charset="0"/>
                <a:cs typeface="Times New Roman" panose="02020603050405020304" pitchFamily="18" charset="0"/>
              </a:rPr>
              <a:t>into ball grinder mill to form a powder of  aggregate. sieve the </a:t>
            </a:r>
            <a:r>
              <a:rPr lang="en-US" dirty="0" smtClean="0">
                <a:latin typeface="Times New Roman" panose="02020603050405020304" pitchFamily="18" charset="0"/>
                <a:cs typeface="Times New Roman" panose="02020603050405020304" pitchFamily="18" charset="0"/>
              </a:rPr>
              <a:t>brick powder in </a:t>
            </a:r>
            <a:r>
              <a:rPr lang="en-US" dirty="0">
                <a:latin typeface="Times New Roman" panose="02020603050405020304" pitchFamily="18" charset="0"/>
                <a:cs typeface="Times New Roman" panose="02020603050405020304" pitchFamily="18" charset="0"/>
              </a:rPr>
              <a:t>75μ </a:t>
            </a:r>
            <a:r>
              <a:rPr lang="en-US" dirty="0" smtClean="0">
                <a:latin typeface="Times New Roman" panose="02020603050405020304" pitchFamily="18" charset="0"/>
                <a:cs typeface="Times New Roman" panose="02020603050405020304" pitchFamily="18" charset="0"/>
              </a:rPr>
              <a:t>sieve</a:t>
            </a:r>
            <a:r>
              <a:rPr lang="en-US" dirty="0" smtClean="0">
                <a:latin typeface="Times New Roman" panose="02020603050405020304" pitchFamily="18" charset="0"/>
                <a:cs typeface="Times New Roman" panose="02020603050405020304" pitchFamily="18" charset="0"/>
              </a:rPr>
              <a:t>. And flow the demolition concrete in jaw crusher to form a aggregate and sieve the aggregate in 4.75mm sieve.</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Calculate the total quantity of cement, fine aggregate and coarse aggregate for M20 grade concrete. And calculate the amount of water cement ratio.</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Replace the fine aggregate with brick </a:t>
            </a:r>
            <a:r>
              <a:rPr lang="en-US" dirty="0" smtClean="0">
                <a:latin typeface="Times New Roman" panose="02020603050405020304" pitchFamily="18" charset="0"/>
                <a:cs typeface="Times New Roman" panose="02020603050405020304" pitchFamily="18" charset="0"/>
              </a:rPr>
              <a:t>powder and coarse aggregate with demolition concrete </a:t>
            </a:r>
            <a:r>
              <a:rPr lang="en-US" dirty="0" smtClean="0">
                <a:latin typeface="Times New Roman" panose="02020603050405020304" pitchFamily="18" charset="0"/>
                <a:cs typeface="Times New Roman" panose="02020603050405020304" pitchFamily="18" charset="0"/>
              </a:rPr>
              <a:t>for 0%, 5%, 10%, &amp;15%.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Prepare a dry mix of cement, fine aggregate and coarse aggregate with 0% of </a:t>
            </a:r>
            <a:r>
              <a:rPr lang="en-US" dirty="0" smtClean="0">
                <a:latin typeface="Times New Roman" panose="02020603050405020304" pitchFamily="18" charset="0"/>
                <a:cs typeface="Times New Roman" panose="02020603050405020304" pitchFamily="18" charset="0"/>
              </a:rPr>
              <a:t>brick powder and demolition concrete </a:t>
            </a:r>
            <a:r>
              <a:rPr lang="en-US" dirty="0" smtClean="0">
                <a:latin typeface="Times New Roman" panose="02020603050405020304" pitchFamily="18" charset="0"/>
                <a:cs typeface="Times New Roman" panose="02020603050405020304" pitchFamily="18" charset="0"/>
              </a:rPr>
              <a:t>for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trail.</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Replace the fine aggregate with 5% of </a:t>
            </a:r>
            <a:r>
              <a:rPr lang="en-US" dirty="0" smtClean="0">
                <a:latin typeface="Times New Roman" panose="02020603050405020304" pitchFamily="18" charset="0"/>
                <a:cs typeface="Times New Roman" panose="02020603050405020304" pitchFamily="18" charset="0"/>
              </a:rPr>
              <a:t>brick powder and coarse aggregate </a:t>
            </a:r>
            <a:r>
              <a:rPr lang="en-US" dirty="0" smtClean="0">
                <a:latin typeface="Times New Roman" panose="02020603050405020304" pitchFamily="18" charset="0"/>
                <a:cs typeface="Times New Roman" panose="02020603050405020304" pitchFamily="18" charset="0"/>
              </a:rPr>
              <a:t>with 5% of demolition concrete </a:t>
            </a:r>
            <a:r>
              <a:rPr lang="en-US" dirty="0" smtClean="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trail and mix the cement, </a:t>
            </a:r>
            <a:r>
              <a:rPr lang="en-US" dirty="0" smtClean="0">
                <a:latin typeface="Times New Roman" panose="02020603050405020304" pitchFamily="18" charset="0"/>
                <a:cs typeface="Times New Roman" panose="02020603050405020304" pitchFamily="18" charset="0"/>
              </a:rPr>
              <a:t>brick powder, demolition concrete </a:t>
            </a:r>
            <a:r>
              <a:rPr lang="en-US" dirty="0" smtClean="0">
                <a:latin typeface="Times New Roman" panose="02020603050405020304" pitchFamily="18" charset="0"/>
                <a:cs typeface="Times New Roman" panose="02020603050405020304" pitchFamily="18" charset="0"/>
              </a:rPr>
              <a:t>&amp; aggregates without water.</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required amount of water into the dry mix sample and mix it thoroughly to form a concrete paste.</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Place the concrete in a cube and allow it to dry for 24hrs.</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Repeat the same procedure for 10%,15% replacement of fine </a:t>
            </a:r>
            <a:r>
              <a:rPr lang="en-US" dirty="0" smtClean="0">
                <a:latin typeface="Times New Roman" panose="02020603050405020304" pitchFamily="18" charset="0"/>
                <a:cs typeface="Times New Roman" panose="02020603050405020304" pitchFamily="18" charset="0"/>
              </a:rPr>
              <a:t>aggregate with brick powder and coarse aggregate with  </a:t>
            </a:r>
            <a:r>
              <a:rPr lang="en-US" dirty="0" smtClean="0">
                <a:latin typeface="Times New Roman" panose="02020603050405020304" pitchFamily="18" charset="0"/>
                <a:cs typeface="Times New Roman" panose="02020603050405020304" pitchFamily="18" charset="0"/>
              </a:rPr>
              <a:t>demolition </a:t>
            </a:r>
            <a:r>
              <a:rPr lang="en-US" dirty="0" smtClean="0">
                <a:latin typeface="Times New Roman" panose="02020603050405020304" pitchFamily="18" charset="0"/>
                <a:cs typeface="Times New Roman" panose="02020603050405020304" pitchFamily="18" charset="0"/>
              </a:rPr>
              <a:t>concrete</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Conduct the tests on the prepared sample.</a:t>
            </a:r>
          </a:p>
        </p:txBody>
      </p:sp>
    </p:spTree>
    <p:extLst>
      <p:ext uri="{BB962C8B-B14F-4D97-AF65-F5344CB8AC3E}">
        <p14:creationId xmlns:p14="http://schemas.microsoft.com/office/powerpoint/2010/main" val="294306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0"/>
            <a:ext cx="11765280" cy="4801314"/>
          </a:xfrm>
          <a:prstGeom prst="rect">
            <a:avLst/>
          </a:prstGeom>
        </p:spPr>
        <p:txBody>
          <a:bodyPr wrap="square">
            <a:spAutoFit/>
          </a:bodyPr>
          <a:lstStyle/>
          <a:p>
            <a:r>
              <a:rPr lang="en-IN" b="1" u="sng" dirty="0" smtClean="0">
                <a:latin typeface="Times New Roman" panose="02020603050405020304" pitchFamily="18" charset="0"/>
                <a:cs typeface="Times New Roman" panose="02020603050405020304" pitchFamily="18" charset="0"/>
              </a:rPr>
              <a:t>FRESH PROPERTY OF CONCRETE</a:t>
            </a:r>
          </a:p>
          <a:p>
            <a:endParaRPr lang="en-IN" b="1" u="sng" dirty="0" smtClean="0">
              <a:latin typeface="Times New Roman" panose="02020603050405020304" pitchFamily="18" charset="0"/>
              <a:cs typeface="Times New Roman" panose="02020603050405020304" pitchFamily="18" charset="0"/>
            </a:endParaRPr>
          </a:p>
          <a:p>
            <a:r>
              <a:rPr lang="en-IN" b="1" u="sng" dirty="0" smtClean="0">
                <a:latin typeface="Times New Roman" panose="02020603050405020304" pitchFamily="18" charset="0"/>
                <a:cs typeface="Times New Roman" panose="02020603050405020304" pitchFamily="18" charset="0"/>
              </a:rPr>
              <a:t>WORKABILITY:</a:t>
            </a:r>
          </a:p>
          <a:p>
            <a:endParaRPr lang="en-IN" b="1"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SLUMP TEST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slump is carried to know the workability of concrete. The mix design of concrete is done for 25mm to 50mm slump. The test will be carried on cylindrical cone of size 150*300*300mm.The test is carried on concrete with and without brick </a:t>
            </a:r>
            <a:r>
              <a:rPr lang="en-US" dirty="0" smtClean="0">
                <a:latin typeface="Times New Roman" panose="02020603050405020304" pitchFamily="18" charset="0"/>
                <a:cs typeface="Times New Roman" panose="02020603050405020304" pitchFamily="18" charset="0"/>
              </a:rPr>
              <a:t>powder and demolition concrete. </a:t>
            </a:r>
            <a:r>
              <a:rPr lang="en-US" dirty="0" smtClean="0">
                <a:latin typeface="Times New Roman" panose="02020603050405020304" pitchFamily="18" charset="0"/>
                <a:cs typeface="Times New Roman" panose="02020603050405020304" pitchFamily="18" charset="0"/>
              </a:rPr>
              <a:t>Based on the outcome of slump, the results will evaluated.</a:t>
            </a:r>
          </a:p>
          <a:p>
            <a:endParaRPr lang="en-US" b="1"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CASTING AND TESTING:</a:t>
            </a:r>
          </a:p>
          <a:p>
            <a:endParaRPr lang="en-US" b="1"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the present study, four different </a:t>
            </a:r>
            <a:r>
              <a:rPr lang="en-US" dirty="0" smtClean="0">
                <a:latin typeface="Times New Roman" panose="02020603050405020304" pitchFamily="18" charset="0"/>
                <a:cs typeface="Times New Roman" panose="02020603050405020304" pitchFamily="18" charset="0"/>
              </a:rPr>
              <a:t>M20 </a:t>
            </a:r>
            <a:r>
              <a:rPr lang="en-US" dirty="0" smtClean="0">
                <a:latin typeface="Times New Roman" panose="02020603050405020304" pitchFamily="18" charset="0"/>
                <a:cs typeface="Times New Roman" panose="02020603050405020304" pitchFamily="18" charset="0"/>
              </a:rPr>
              <a:t>concrete mixes were considered of which one mix without brick </a:t>
            </a:r>
            <a:r>
              <a:rPr lang="en-US" dirty="0" smtClean="0">
                <a:latin typeface="Times New Roman" panose="02020603050405020304" pitchFamily="18" charset="0"/>
                <a:cs typeface="Times New Roman" panose="02020603050405020304" pitchFamily="18" charset="0"/>
              </a:rPr>
              <a:t>powder and demolition concrete </a:t>
            </a:r>
            <a:r>
              <a:rPr lang="en-US" dirty="0" smtClean="0">
                <a:latin typeface="Times New Roman" panose="02020603050405020304" pitchFamily="18" charset="0"/>
                <a:cs typeface="Times New Roman" panose="02020603050405020304" pitchFamily="18" charset="0"/>
              </a:rPr>
              <a:t>and three with brick </a:t>
            </a:r>
            <a:r>
              <a:rPr lang="en-US" dirty="0" smtClean="0">
                <a:latin typeface="Times New Roman" panose="02020603050405020304" pitchFamily="18" charset="0"/>
                <a:cs typeface="Times New Roman" panose="02020603050405020304" pitchFamily="18" charset="0"/>
              </a:rPr>
              <a:t>powder and demolition concrete </a:t>
            </a:r>
            <a:r>
              <a:rPr lang="en-US" dirty="0" smtClean="0">
                <a:latin typeface="Times New Roman" panose="02020603050405020304" pitchFamily="18" charset="0"/>
                <a:cs typeface="Times New Roman" panose="02020603050405020304" pitchFamily="18" charset="0"/>
              </a:rPr>
              <a:t>of percentages 5%, 10% and 15% respectively. After assessing fresh properties, the concrete will be casted in different moulds. The moulds used are either made of caste iron or wood. The cube size is 150mm (compressive strength), cylindrical mould of size 150*300mm (tensile strength).After filling the mould the casting surface will be leveled and finished using trowel. The moulds are kept undisturbed for 24 hours. After 24 hours, the moulds are re-</a:t>
            </a:r>
            <a:r>
              <a:rPr lang="en-US" dirty="0" err="1" smtClean="0">
                <a:latin typeface="Times New Roman" panose="02020603050405020304" pitchFamily="18" charset="0"/>
                <a:cs typeface="Times New Roman" panose="02020603050405020304" pitchFamily="18" charset="0"/>
              </a:rPr>
              <a:t>moulded</a:t>
            </a:r>
            <a:r>
              <a:rPr lang="en-US" dirty="0" smtClean="0">
                <a:latin typeface="Times New Roman" panose="02020603050405020304" pitchFamily="18" charset="0"/>
                <a:cs typeface="Times New Roman" panose="02020603050405020304" pitchFamily="18" charset="0"/>
              </a:rPr>
              <a:t> and the specimens were immersed in water for curing under controlled environment. The specimens are tested at 7 days and 28 days, and the results will be analyzed.</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203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0"/>
            <a:ext cx="11773989" cy="4247317"/>
          </a:xfrm>
          <a:prstGeom prst="rect">
            <a:avLst/>
          </a:prstGeom>
        </p:spPr>
        <p:txBody>
          <a:bodyPr wrap="square">
            <a:spAutoFit/>
          </a:bodyPr>
          <a:lstStyle/>
          <a:p>
            <a:r>
              <a:rPr lang="en-IN" b="1" u="sng" dirty="0" smtClean="0">
                <a:latin typeface="Times New Roman" panose="02020603050405020304" pitchFamily="18" charset="0"/>
                <a:cs typeface="Times New Roman" panose="02020603050405020304" pitchFamily="18" charset="0"/>
              </a:rPr>
              <a:t>HARDENED PROPERTY OF CONCRETE</a:t>
            </a:r>
          </a:p>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COMPRESSIVE STRENGTH:</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Compressive strength can be defined as the maximum stress, a material can sustain under crushing loading. Compressive strength is calculated by dividing the maximum load by the original cross-sectional area of a specimen. In the present investigation, uniaxial compression test were carried on concrete cubes of size 150mm using a universal testing machine of load 1000kN.The results are noted and evaluated.</a:t>
            </a:r>
          </a:p>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TENSILE STRENGTH:</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Concrete is inherently weak in resisting the tensile forces. Addition of brick powder will enhance the tensile capacity of concrete and the range of enhancement depends on various parameters. To evaluate the tensile capacity, split tensile test was carried out in cylindrical specimens. The testing by introducing a cylindrical specimen horizontally between the loading surface of the compression testing machine and the load is applied until the failure of the cylinder, along the vertical diameter. When the load is applied, vertical diameter of the cylinder is subjected to a horizontal stress of 2P/πld. The obtained results are noted and evaluated.</a:t>
            </a:r>
          </a:p>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780712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1" y="0"/>
            <a:ext cx="11834949" cy="6463308"/>
          </a:xfrm>
          <a:prstGeom prst="rect">
            <a:avLst/>
          </a:prstGeom>
        </p:spPr>
        <p:txBody>
          <a:bodyPr wrap="square">
            <a:spAutoFit/>
          </a:bodyPr>
          <a:lstStyle/>
          <a:p>
            <a:pPr algn="ctr"/>
            <a:r>
              <a:rPr lang="en-US" b="1" u="sng" dirty="0" smtClean="0">
                <a:latin typeface="Times New Roman" panose="02020603050405020304" pitchFamily="18" charset="0"/>
                <a:cs typeface="Times New Roman" panose="02020603050405020304" pitchFamily="18" charset="0"/>
              </a:rPr>
              <a:t>PHASE-2</a:t>
            </a:r>
            <a:endParaRPr lang="en-IN" b="1" u="sng" dirty="0" smtClean="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b="1" u="sng" dirty="0" smtClean="0">
                <a:latin typeface="Times New Roman" panose="02020603050405020304" pitchFamily="18" charset="0"/>
                <a:cs typeface="Times New Roman" panose="02020603050405020304" pitchFamily="18" charset="0"/>
              </a:rPr>
              <a:t>LABORTARY TEST:</a:t>
            </a:r>
          </a:p>
          <a:p>
            <a:endParaRPr lang="en-IN" b="1" u="sng"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VARIOUS TESTS ON CEMENT: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Fineness.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Consistency.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Initial and Final setting time.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Soundness.</a:t>
            </a:r>
            <a:r>
              <a:rPr lang="en-IN" dirty="0" smtClean="0"/>
              <a:t> </a:t>
            </a:r>
          </a:p>
          <a:p>
            <a:endParaRPr lang="en-IN" dirty="0" smtClean="0"/>
          </a:p>
          <a:p>
            <a:r>
              <a:rPr lang="en-IN" dirty="0" smtClean="0">
                <a:latin typeface="Times New Roman" panose="02020603050405020304" pitchFamily="18" charset="0"/>
                <a:cs typeface="Times New Roman" panose="02020603050405020304" pitchFamily="18" charset="0"/>
              </a:rPr>
              <a:t>VARIOUS TESTS ON FINE AGGREGATE: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Sieve Analysis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Moisture Content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Water Content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Specific Gravity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Bulking </a:t>
            </a:r>
            <a:r>
              <a:rPr lang="en-IN" dirty="0" smtClean="0">
                <a:latin typeface="Times New Roman" panose="02020603050405020304" pitchFamily="18" charset="0"/>
                <a:cs typeface="Times New Roman" panose="02020603050405020304" pitchFamily="18" charset="0"/>
              </a:rPr>
              <a:t>of Sand Test </a:t>
            </a:r>
          </a:p>
          <a:p>
            <a:endParaRPr lang="en-IN" dirty="0" smtClean="0"/>
          </a:p>
          <a:p>
            <a:r>
              <a:rPr lang="en-IN" dirty="0" smtClean="0">
                <a:latin typeface="Times New Roman" panose="02020603050405020304" pitchFamily="18" charset="0"/>
                <a:cs typeface="Times New Roman" panose="02020603050405020304" pitchFamily="18" charset="0"/>
              </a:rPr>
              <a:t>VARIOUS TESTS ON COARSE AGGREGATES: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Sieve Analysis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Impact test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Moisture Content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Water Absorption Test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Specific Gravity Test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93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0"/>
            <a:ext cx="11669486" cy="6740307"/>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REFERENCE</a:t>
            </a:r>
          </a:p>
          <a:p>
            <a:endParaRPr lang="en-US" b="1" u="sng" dirty="0">
              <a:latin typeface="Times New Roman" panose="02020603050405020304" pitchFamily="18" charset="0"/>
              <a:cs typeface="Times New Roman" panose="02020603050405020304" pitchFamily="18" charset="0"/>
            </a:endParaRPr>
          </a:p>
          <a:p>
            <a:pPr marL="400050" indent="-400050">
              <a:buFont typeface="+mj-lt"/>
              <a:buAutoNum type="romanUcPeriod"/>
            </a:pPr>
            <a:r>
              <a:rPr lang="en-IN" dirty="0" smtClean="0">
                <a:latin typeface="Times New Roman" panose="02020603050405020304" pitchFamily="18" charset="0"/>
                <a:cs typeface="Times New Roman" panose="02020603050405020304" pitchFamily="18" charset="0"/>
              </a:rPr>
              <a:t>N. Sai </a:t>
            </a:r>
            <a:r>
              <a:rPr lang="en-IN" dirty="0" err="1" smtClean="0">
                <a:latin typeface="Times New Roman" panose="02020603050405020304" pitchFamily="18" charset="0"/>
                <a:cs typeface="Times New Roman" panose="02020603050405020304" pitchFamily="18" charset="0"/>
              </a:rPr>
              <a:t>Trinath</a:t>
            </a:r>
            <a:r>
              <a:rPr lang="en-IN" dirty="0" smtClean="0">
                <a:latin typeface="Times New Roman" panose="02020603050405020304" pitchFamily="18" charset="0"/>
                <a:cs typeface="Times New Roman" panose="02020603050405020304" pitchFamily="18" charset="0"/>
              </a:rPr>
              <a:t> Kumar, </a:t>
            </a:r>
            <a:r>
              <a:rPr lang="en-IN" dirty="0" err="1" smtClean="0">
                <a:latin typeface="Times New Roman" panose="02020603050405020304" pitchFamily="18" charset="0"/>
                <a:cs typeface="Times New Roman" panose="02020603050405020304" pitchFamily="18" charset="0"/>
              </a:rPr>
              <a:t>Chava</a:t>
            </a:r>
            <a:r>
              <a:rPr lang="en-IN" dirty="0" smtClean="0">
                <a:latin typeface="Times New Roman" panose="02020603050405020304" pitchFamily="18" charset="0"/>
                <a:cs typeface="Times New Roman" panose="02020603050405020304" pitchFamily="18" charset="0"/>
              </a:rPr>
              <a:t> Siva,” Use Of Construction Renovation And Demolition Waste In Partial Replacement Of Coarse Aggregate In M20 Concrete”, IJRET: International Journal of Research in Engineering and Technology </a:t>
            </a:r>
            <a:r>
              <a:rPr lang="en-IN" dirty="0" err="1" smtClean="0">
                <a:latin typeface="Times New Roman" panose="02020603050405020304" pitchFamily="18" charset="0"/>
                <a:cs typeface="Times New Roman" panose="02020603050405020304" pitchFamily="18" charset="0"/>
              </a:rPr>
              <a:t>eISSN</a:t>
            </a:r>
            <a:r>
              <a:rPr lang="en-IN" dirty="0" smtClean="0">
                <a:latin typeface="Times New Roman" panose="02020603050405020304" pitchFamily="18" charset="0"/>
                <a:cs typeface="Times New Roman" panose="02020603050405020304" pitchFamily="18" charset="0"/>
              </a:rPr>
              <a:t>: 2319-1163 | pISSN:2321-7308  </a:t>
            </a:r>
          </a:p>
          <a:p>
            <a:pPr marL="400050" indent="-400050">
              <a:buFont typeface="+mj-lt"/>
              <a:buAutoNum type="romanUcPeriod"/>
            </a:pPr>
            <a:r>
              <a:rPr lang="en-IN" dirty="0" err="1" smtClean="0">
                <a:latin typeface="Times New Roman" panose="02020603050405020304" pitchFamily="18" charset="0"/>
                <a:cs typeface="Times New Roman" panose="02020603050405020304" pitchFamily="18" charset="0"/>
              </a:rPr>
              <a:t>Mrunalini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Deshmukh</a:t>
            </a:r>
            <a:r>
              <a:rPr lang="en-IN" dirty="0" smtClean="0">
                <a:latin typeface="Times New Roman" panose="02020603050405020304" pitchFamily="18" charset="0"/>
                <a:cs typeface="Times New Roman" panose="02020603050405020304" pitchFamily="18" charset="0"/>
              </a:rPr>
              <a:t>,” REUCRETE: “Replacement of Fine Aggregate by Demolished Waste Concrete””, International Conference On Emanations in Modern Technology and Engineering (ICEMTE-2017) ISSN: 2321-8169, Volume: 5 Issue: 3, PP- 46 - 52 17. </a:t>
            </a:r>
          </a:p>
          <a:p>
            <a:pPr marL="400050" indent="-400050">
              <a:buFont typeface="+mj-lt"/>
              <a:buAutoNum type="romanUcPeriod"/>
            </a:pPr>
            <a:r>
              <a:rPr lang="en-IN" dirty="0" smtClean="0">
                <a:latin typeface="Times New Roman" panose="02020603050405020304" pitchFamily="18" charset="0"/>
                <a:cs typeface="Times New Roman" panose="02020603050405020304" pitchFamily="18" charset="0"/>
              </a:rPr>
              <a:t>M.S. Shetty, Concrete Technology Theory and Practice, 5th edition, </a:t>
            </a:r>
            <a:r>
              <a:rPr lang="en-IN" dirty="0" err="1" smtClean="0">
                <a:latin typeface="Times New Roman" panose="02020603050405020304" pitchFamily="18" charset="0"/>
                <a:cs typeface="Times New Roman" panose="02020603050405020304" pitchFamily="18" charset="0"/>
              </a:rPr>
              <a:t>S.Chand</a:t>
            </a:r>
            <a:r>
              <a:rPr lang="en-IN" dirty="0" smtClean="0">
                <a:latin typeface="Times New Roman" panose="02020603050405020304" pitchFamily="18" charset="0"/>
                <a:cs typeface="Times New Roman" panose="02020603050405020304" pitchFamily="18" charset="0"/>
              </a:rPr>
              <a:t> &amp; Co. Ltd., New Delhi. concrete”, Bureau of Indian Standards, New Delhi, India.  </a:t>
            </a:r>
          </a:p>
          <a:p>
            <a:pPr marL="400050" indent="-400050">
              <a:buFont typeface="+mj-lt"/>
              <a:buAutoNum type="romanUcPeriod"/>
            </a:pPr>
            <a:r>
              <a:rPr lang="en-IN" dirty="0" err="1" smtClean="0">
                <a:latin typeface="Times New Roman" panose="02020603050405020304" pitchFamily="18" charset="0"/>
                <a:cs typeface="Times New Roman" panose="02020603050405020304" pitchFamily="18" charset="0"/>
              </a:rPr>
              <a:t>Belén</a:t>
            </a:r>
            <a:r>
              <a:rPr lang="en-IN" dirty="0" smtClean="0">
                <a:latin typeface="Times New Roman" panose="02020603050405020304" pitchFamily="18" charset="0"/>
                <a:cs typeface="Times New Roman" panose="02020603050405020304" pitchFamily="18" charset="0"/>
              </a:rPr>
              <a:t>, González-</a:t>
            </a:r>
            <a:r>
              <a:rPr lang="en-IN" dirty="0" err="1" smtClean="0">
                <a:latin typeface="Times New Roman" panose="02020603050405020304" pitchFamily="18" charset="0"/>
                <a:cs typeface="Times New Roman" panose="02020603050405020304" pitchFamily="18" charset="0"/>
              </a:rPr>
              <a:t>Fonteboa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Martínez-Abella</a:t>
            </a:r>
            <a:r>
              <a:rPr lang="en-IN" dirty="0" smtClean="0">
                <a:latin typeface="Times New Roman" panose="02020603050405020304" pitchFamily="18" charset="0"/>
                <a:cs typeface="Times New Roman" panose="02020603050405020304" pitchFamily="18" charset="0"/>
              </a:rPr>
              <a:t> Fernando, </a:t>
            </a:r>
            <a:r>
              <a:rPr lang="en-IN" dirty="0" err="1" smtClean="0">
                <a:latin typeface="Times New Roman" panose="02020603050405020304" pitchFamily="18" charset="0"/>
                <a:cs typeface="Times New Roman" panose="02020603050405020304" pitchFamily="18" charset="0"/>
              </a:rPr>
              <a:t>Carro</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López</a:t>
            </a:r>
            <a:r>
              <a:rPr lang="en-IN" dirty="0" smtClean="0">
                <a:latin typeface="Times New Roman" panose="02020603050405020304" pitchFamily="18" charset="0"/>
                <a:cs typeface="Times New Roman" panose="02020603050405020304" pitchFamily="18" charset="0"/>
              </a:rPr>
              <a:t> Diego, and </a:t>
            </a:r>
            <a:r>
              <a:rPr lang="en-IN" dirty="0" err="1" smtClean="0">
                <a:latin typeface="Times New Roman" panose="02020603050405020304" pitchFamily="18" charset="0"/>
                <a:cs typeface="Times New Roman" panose="02020603050405020304" pitchFamily="18" charset="0"/>
              </a:rPr>
              <a:t>SearaPaz</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Sindy</a:t>
            </a:r>
            <a:r>
              <a:rPr lang="en-IN" dirty="0" smtClean="0">
                <a:latin typeface="Times New Roman" panose="02020603050405020304" pitchFamily="18" charset="0"/>
                <a:cs typeface="Times New Roman" panose="02020603050405020304" pitchFamily="18" charset="0"/>
              </a:rPr>
              <a:t>. “Stress–strain Relationship in Axial Compression for Concrete Using Recycled Saturated Coarse Aggregate.” Construction and Building Materials 25, no. 5 (May 2011): 2335–2342. doi:10.1016/j.conbuildmat.2010.11.031. </a:t>
            </a:r>
            <a:endParaRPr lang="en-IN" dirty="0">
              <a:latin typeface="Times New Roman" panose="02020603050405020304" pitchFamily="18" charset="0"/>
              <a:cs typeface="Times New Roman" panose="02020603050405020304" pitchFamily="18" charset="0"/>
            </a:endParaRPr>
          </a:p>
          <a:p>
            <a:pPr marL="400050" indent="-400050">
              <a:buFont typeface="+mj-lt"/>
              <a:buAutoNum type="romanUcPeriod"/>
            </a:pPr>
            <a:r>
              <a:rPr lang="en-IN" dirty="0" smtClean="0">
                <a:latin typeface="Times New Roman" panose="02020603050405020304" pitchFamily="18" charset="0"/>
                <a:cs typeface="Times New Roman" panose="02020603050405020304" pitchFamily="18" charset="0"/>
              </a:rPr>
              <a:t>Silva, </a:t>
            </a:r>
            <a:r>
              <a:rPr lang="en-IN" dirty="0" err="1" smtClean="0">
                <a:latin typeface="Times New Roman" panose="02020603050405020304" pitchFamily="18" charset="0"/>
                <a:cs typeface="Times New Roman" panose="02020603050405020304" pitchFamily="18" charset="0"/>
              </a:rPr>
              <a:t>Rui</a:t>
            </a:r>
            <a:r>
              <a:rPr lang="en-IN" dirty="0" smtClean="0">
                <a:latin typeface="Times New Roman" panose="02020603050405020304" pitchFamily="18" charset="0"/>
                <a:cs typeface="Times New Roman" panose="02020603050405020304" pitchFamily="18" charset="0"/>
              </a:rPr>
              <a:t> Vasco, Jorge de Brito, and </a:t>
            </a:r>
            <a:r>
              <a:rPr lang="en-IN" dirty="0" err="1" smtClean="0">
                <a:latin typeface="Times New Roman" panose="02020603050405020304" pitchFamily="18" charset="0"/>
                <a:cs typeface="Times New Roman" panose="02020603050405020304" pitchFamily="18" charset="0"/>
              </a:rPr>
              <a:t>Ravindra</a:t>
            </a:r>
            <a:r>
              <a:rPr lang="en-IN" dirty="0" smtClean="0">
                <a:latin typeface="Times New Roman" panose="02020603050405020304" pitchFamily="18" charset="0"/>
                <a:cs typeface="Times New Roman" panose="02020603050405020304" pitchFamily="18" charset="0"/>
              </a:rPr>
              <a:t> Kumar </a:t>
            </a:r>
            <a:r>
              <a:rPr lang="en-IN" dirty="0" err="1" smtClean="0">
                <a:latin typeface="Times New Roman" panose="02020603050405020304" pitchFamily="18" charset="0"/>
                <a:cs typeface="Times New Roman" panose="02020603050405020304" pitchFamily="18" charset="0"/>
              </a:rPr>
              <a:t>Dhir</a:t>
            </a:r>
            <a:r>
              <a:rPr lang="en-IN" dirty="0" smtClean="0">
                <a:latin typeface="Times New Roman" panose="02020603050405020304" pitchFamily="18" charset="0"/>
                <a:cs typeface="Times New Roman" panose="02020603050405020304" pitchFamily="18" charset="0"/>
              </a:rPr>
              <a:t>. “Establishing a Relationship between Modulus of Elasticity and Compressive Strength of Recycled Aggregate Concrete.” Journal of Cleaner Production 112 (January 2016): 2171–2186. doi:10.1016/j.jclepro.2015.10.064. </a:t>
            </a:r>
            <a:endParaRPr lang="en-IN" dirty="0">
              <a:latin typeface="Times New Roman" panose="02020603050405020304" pitchFamily="18" charset="0"/>
              <a:cs typeface="Times New Roman" panose="02020603050405020304" pitchFamily="18" charset="0"/>
            </a:endParaRPr>
          </a:p>
          <a:p>
            <a:pPr marL="400050" indent="-400050">
              <a:buFont typeface="+mj-lt"/>
              <a:buAutoNum type="romanUcPeriod"/>
            </a:pPr>
            <a:r>
              <a:rPr lang="en-IN" dirty="0" err="1" smtClean="0">
                <a:latin typeface="Times New Roman" panose="02020603050405020304" pitchFamily="18" charset="0"/>
                <a:cs typeface="Times New Roman" panose="02020603050405020304" pitchFamily="18" charset="0"/>
              </a:rPr>
              <a:t>Seara</a:t>
            </a:r>
            <a:r>
              <a:rPr lang="en-IN" dirty="0" smtClean="0">
                <a:latin typeface="Times New Roman" panose="02020603050405020304" pitchFamily="18" charset="0"/>
                <a:cs typeface="Times New Roman" panose="02020603050405020304" pitchFamily="18" charset="0"/>
              </a:rPr>
              <a:t>-Paz, </a:t>
            </a:r>
            <a:r>
              <a:rPr lang="en-IN" dirty="0" err="1" smtClean="0">
                <a:latin typeface="Times New Roman" panose="02020603050405020304" pitchFamily="18" charset="0"/>
                <a:cs typeface="Times New Roman" panose="02020603050405020304" pitchFamily="18" charset="0"/>
              </a:rPr>
              <a:t>Sindy</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Belén</a:t>
            </a:r>
            <a:r>
              <a:rPr lang="en-IN" dirty="0" smtClean="0">
                <a:latin typeface="Times New Roman" panose="02020603050405020304" pitchFamily="18" charset="0"/>
                <a:cs typeface="Times New Roman" panose="02020603050405020304" pitchFamily="18" charset="0"/>
              </a:rPr>
              <a:t> González-</a:t>
            </a:r>
            <a:r>
              <a:rPr lang="en-IN" dirty="0" err="1" smtClean="0">
                <a:latin typeface="Times New Roman" panose="02020603050405020304" pitchFamily="18" charset="0"/>
                <a:cs typeface="Times New Roman" panose="02020603050405020304" pitchFamily="18" charset="0"/>
              </a:rPr>
              <a:t>Fonteboa</a:t>
            </a:r>
            <a:r>
              <a:rPr lang="en-IN" dirty="0" smtClean="0">
                <a:latin typeface="Times New Roman" panose="02020603050405020304" pitchFamily="18" charset="0"/>
                <a:cs typeface="Times New Roman" panose="02020603050405020304" pitchFamily="18" charset="0"/>
              </a:rPr>
              <a:t>, Fernando </a:t>
            </a:r>
            <a:r>
              <a:rPr lang="en-IN" dirty="0" err="1" smtClean="0">
                <a:latin typeface="Times New Roman" panose="02020603050405020304" pitchFamily="18" charset="0"/>
                <a:cs typeface="Times New Roman" panose="02020603050405020304" pitchFamily="18" charset="0"/>
              </a:rPr>
              <a:t>Martínez-Abella</a:t>
            </a:r>
            <a:r>
              <a:rPr lang="en-IN" dirty="0" smtClean="0">
                <a:latin typeface="Times New Roman" panose="02020603050405020304" pitchFamily="18" charset="0"/>
                <a:cs typeface="Times New Roman" panose="02020603050405020304" pitchFamily="18" charset="0"/>
              </a:rPr>
              <a:t>, and Javier </a:t>
            </a:r>
            <a:r>
              <a:rPr lang="en-IN" dirty="0" err="1" smtClean="0">
                <a:latin typeface="Times New Roman" panose="02020603050405020304" pitchFamily="18" charset="0"/>
                <a:cs typeface="Times New Roman" panose="02020603050405020304" pitchFamily="18" charset="0"/>
              </a:rPr>
              <a:t>EirasLópez</a:t>
            </a:r>
            <a:r>
              <a:rPr lang="en-IN" dirty="0" smtClean="0">
                <a:latin typeface="Times New Roman" panose="02020603050405020304" pitchFamily="18" charset="0"/>
                <a:cs typeface="Times New Roman" panose="02020603050405020304" pitchFamily="18" charset="0"/>
              </a:rPr>
              <a:t>. “Flexural Performance of Reinforced Concrete Beams Made with Recycled Concrete Coarse Aggregate.” Engineering Structures 156 (February 2018): 32–45. doi:10.1016/j.engstruct.2017.11.015</a:t>
            </a:r>
          </a:p>
          <a:p>
            <a:pPr marL="400050" indent="-400050">
              <a:buFont typeface="+mj-lt"/>
              <a:buAutoNum type="romanUcPeriod"/>
            </a:pPr>
            <a:r>
              <a:rPr lang="en-IN" dirty="0" err="1" smtClean="0">
                <a:latin typeface="Times New Roman" panose="02020603050405020304" pitchFamily="18" charset="0"/>
                <a:cs typeface="Times New Roman" panose="02020603050405020304" pitchFamily="18" charset="0"/>
              </a:rPr>
              <a:t>Seara</a:t>
            </a:r>
            <a:r>
              <a:rPr lang="en-IN" dirty="0" smtClean="0">
                <a:latin typeface="Times New Roman" panose="02020603050405020304" pitchFamily="18" charset="0"/>
                <a:cs typeface="Times New Roman" panose="02020603050405020304" pitchFamily="18" charset="0"/>
              </a:rPr>
              <a:t>-Paz, </a:t>
            </a:r>
            <a:r>
              <a:rPr lang="en-IN" dirty="0" err="1" smtClean="0">
                <a:latin typeface="Times New Roman" panose="02020603050405020304" pitchFamily="18" charset="0"/>
                <a:cs typeface="Times New Roman" panose="02020603050405020304" pitchFamily="18" charset="0"/>
              </a:rPr>
              <a:t>Sindy</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Belén</a:t>
            </a:r>
            <a:r>
              <a:rPr lang="en-IN" dirty="0" smtClean="0">
                <a:latin typeface="Times New Roman" panose="02020603050405020304" pitchFamily="18" charset="0"/>
                <a:cs typeface="Times New Roman" panose="02020603050405020304" pitchFamily="18" charset="0"/>
              </a:rPr>
              <a:t> González-</a:t>
            </a:r>
            <a:r>
              <a:rPr lang="en-IN" dirty="0" err="1" smtClean="0">
                <a:latin typeface="Times New Roman" panose="02020603050405020304" pitchFamily="18" charset="0"/>
                <a:cs typeface="Times New Roman" panose="02020603050405020304" pitchFamily="18" charset="0"/>
              </a:rPr>
              <a:t>Fonteboa</a:t>
            </a:r>
            <a:r>
              <a:rPr lang="en-IN" dirty="0" smtClean="0">
                <a:latin typeface="Times New Roman" panose="02020603050405020304" pitchFamily="18" charset="0"/>
                <a:cs typeface="Times New Roman" panose="02020603050405020304" pitchFamily="18" charset="0"/>
              </a:rPr>
              <a:t>, Fernando </a:t>
            </a:r>
            <a:r>
              <a:rPr lang="en-IN" dirty="0" err="1" smtClean="0">
                <a:latin typeface="Times New Roman" panose="02020603050405020304" pitchFamily="18" charset="0"/>
                <a:cs typeface="Times New Roman" panose="02020603050405020304" pitchFamily="18" charset="0"/>
              </a:rPr>
              <a:t>Martínez-Abella</a:t>
            </a:r>
            <a:r>
              <a:rPr lang="en-IN" dirty="0" smtClean="0">
                <a:latin typeface="Times New Roman" panose="02020603050405020304" pitchFamily="18" charset="0"/>
                <a:cs typeface="Times New Roman" panose="02020603050405020304" pitchFamily="18" charset="0"/>
              </a:rPr>
              <a:t>, and Javier </a:t>
            </a:r>
            <a:r>
              <a:rPr lang="en-IN" dirty="0" err="1" smtClean="0">
                <a:latin typeface="Times New Roman" panose="02020603050405020304" pitchFamily="18" charset="0"/>
                <a:cs typeface="Times New Roman" panose="02020603050405020304" pitchFamily="18" charset="0"/>
              </a:rPr>
              <a:t>EirasLópez</a:t>
            </a:r>
            <a:r>
              <a:rPr lang="en-IN" dirty="0" smtClean="0">
                <a:latin typeface="Times New Roman" panose="02020603050405020304" pitchFamily="18" charset="0"/>
                <a:cs typeface="Times New Roman" panose="02020603050405020304" pitchFamily="18" charset="0"/>
              </a:rPr>
              <a:t>. “Flexural Performance of Reinforced Concrete Beams Made with Recycled Concrete Coarse Aggregate.” Engineering Structures 156 (February 2018): 32–45. doi:10.1016/j.engstruct.2017.11.015</a:t>
            </a:r>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36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65000"/>
              </a:schemeClr>
            </a:gs>
            <a:gs pos="0">
              <a:scrgbClr r="0" g="0" b="0"/>
            </a:gs>
            <a:gs pos="100000">
              <a:schemeClr val="tx1">
                <a:lumMod val="85000"/>
              </a:schemeClr>
            </a:gs>
          </a:gsLst>
          <a:lin ang="6120000" scaled="1"/>
          <a:tileRect/>
        </a:gradFill>
        <a:effectLst/>
      </p:bgPr>
    </p:bg>
    <p:spTree>
      <p:nvGrpSpPr>
        <p:cNvPr id="1" name=""/>
        <p:cNvGrpSpPr/>
        <p:nvPr/>
      </p:nvGrpSpPr>
      <p:grpSpPr>
        <a:xfrm>
          <a:off x="0" y="0"/>
          <a:ext cx="0" cy="0"/>
          <a:chOff x="0" y="0"/>
          <a:chExt cx="0" cy="0"/>
        </a:xfrm>
      </p:grpSpPr>
      <p:sp>
        <p:nvSpPr>
          <p:cNvPr id="2" name="Flowchart: Process 1"/>
          <p:cNvSpPr/>
          <p:nvPr/>
        </p:nvSpPr>
        <p:spPr>
          <a:xfrm>
            <a:off x="4346476" y="2303165"/>
            <a:ext cx="3600400" cy="288032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cxnSp>
        <p:nvCxnSpPr>
          <p:cNvPr id="3" name="Straight Connector 2"/>
          <p:cNvCxnSpPr/>
          <p:nvPr/>
        </p:nvCxnSpPr>
        <p:spPr>
          <a:xfrm>
            <a:off x="7946876" y="2303165"/>
            <a:ext cx="0" cy="2880320"/>
          </a:xfrm>
          <a:prstGeom prst="line">
            <a:avLst/>
          </a:prstGeom>
        </p:spPr>
        <p:style>
          <a:lnRef idx="2">
            <a:schemeClr val="dk1"/>
          </a:lnRef>
          <a:fillRef idx="0">
            <a:schemeClr val="dk1"/>
          </a:fillRef>
          <a:effectRef idx="1">
            <a:schemeClr val="dk1"/>
          </a:effectRef>
          <a:fontRef idx="minor">
            <a:schemeClr val="tx1"/>
          </a:fontRef>
        </p:style>
      </p:cxnSp>
      <p:sp>
        <p:nvSpPr>
          <p:cNvPr id="4" name="Flowchart: Process 3"/>
          <p:cNvSpPr/>
          <p:nvPr/>
        </p:nvSpPr>
        <p:spPr>
          <a:xfrm>
            <a:off x="5571628" y="2513872"/>
            <a:ext cx="2088232" cy="288032"/>
          </a:xfrm>
          <a:prstGeom prst="flowChartProcess">
            <a:avLst/>
          </a:prstGeom>
        </p:spPr>
        <p:style>
          <a:lnRef idx="2">
            <a:schemeClr val="dk1"/>
          </a:lnRef>
          <a:fillRef idx="100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Flowchart: Process 4"/>
          <p:cNvSpPr/>
          <p:nvPr/>
        </p:nvSpPr>
        <p:spPr>
          <a:xfrm>
            <a:off x="5604708" y="3143138"/>
            <a:ext cx="2022073" cy="49478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6" name="Flowchart: Process 5"/>
          <p:cNvSpPr/>
          <p:nvPr/>
        </p:nvSpPr>
        <p:spPr>
          <a:xfrm>
            <a:off x="5604708" y="3822402"/>
            <a:ext cx="2020165" cy="5356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MATERIALS USED</a:t>
            </a:r>
            <a:endParaRPr lang="en-IN" dirty="0">
              <a:latin typeface="Times New Roman" panose="02020603050405020304" pitchFamily="18" charset="0"/>
              <a:cs typeface="Times New Roman" panose="02020603050405020304" pitchFamily="18" charset="0"/>
            </a:endParaRPr>
          </a:p>
        </p:txBody>
      </p:sp>
      <p:sp>
        <p:nvSpPr>
          <p:cNvPr id="7" name="Flowchart: Process 6"/>
          <p:cNvSpPr/>
          <p:nvPr/>
        </p:nvSpPr>
        <p:spPr>
          <a:xfrm>
            <a:off x="5618313" y="4628490"/>
            <a:ext cx="2008468" cy="36004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5066556" y="2303165"/>
            <a:ext cx="12995" cy="288032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4346476" y="3023245"/>
            <a:ext cx="36004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4346476" y="3743325"/>
            <a:ext cx="36004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346476" y="4463405"/>
            <a:ext cx="36004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346476" y="5183485"/>
            <a:ext cx="3600400" cy="0"/>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4526497" y="2455395"/>
            <a:ext cx="415498" cy="369332"/>
          </a:xfrm>
          <a:prstGeom prst="rect">
            <a:avLst/>
          </a:prstGeom>
          <a:solidFill>
            <a:schemeClr val="tx1">
              <a:lumMod val="65000"/>
            </a:schemeClr>
          </a:solidFill>
        </p:spPr>
        <p:txBody>
          <a:bodyPr wrap="none">
            <a:spAutoFit/>
          </a:bodyPr>
          <a:lstStyle/>
          <a:p>
            <a:r>
              <a:rPr lang="en-IN" b="1" dirty="0" smtClean="0">
                <a:latin typeface="Times New Roman" panose="02020603050405020304" pitchFamily="18" charset="0"/>
                <a:cs typeface="Times New Roman" panose="02020603050405020304" pitchFamily="18" charset="0"/>
              </a:rPr>
              <a:t>01</a:t>
            </a:r>
            <a:endParaRPr lang="en-IN" b="1" dirty="0"/>
          </a:p>
        </p:txBody>
      </p:sp>
      <p:sp>
        <p:nvSpPr>
          <p:cNvPr id="14" name="Rectangle 13"/>
          <p:cNvSpPr/>
          <p:nvPr/>
        </p:nvSpPr>
        <p:spPr>
          <a:xfrm>
            <a:off x="4526496" y="3174848"/>
            <a:ext cx="415498" cy="369332"/>
          </a:xfrm>
          <a:prstGeom prst="rect">
            <a:avLst/>
          </a:prstGeom>
          <a:solidFill>
            <a:schemeClr val="tx1">
              <a:lumMod val="65000"/>
            </a:schemeClr>
          </a:solidFill>
        </p:spPr>
        <p:txBody>
          <a:bodyPr wrap="none">
            <a:spAutoFit/>
          </a:bodyPr>
          <a:lstStyle/>
          <a:p>
            <a:r>
              <a:rPr lang="en-IN" b="1" dirty="0" smtClean="0">
                <a:latin typeface="Times New Roman" panose="02020603050405020304" pitchFamily="18" charset="0"/>
                <a:cs typeface="Times New Roman" panose="02020603050405020304" pitchFamily="18" charset="0"/>
              </a:rPr>
              <a:t>02</a:t>
            </a:r>
            <a:endParaRPr lang="en-IN" dirty="0"/>
          </a:p>
        </p:txBody>
      </p:sp>
      <p:sp>
        <p:nvSpPr>
          <p:cNvPr id="15" name="Rectangle 14"/>
          <p:cNvSpPr/>
          <p:nvPr/>
        </p:nvSpPr>
        <p:spPr>
          <a:xfrm>
            <a:off x="4526496" y="3918699"/>
            <a:ext cx="415498" cy="369332"/>
          </a:xfrm>
          <a:prstGeom prst="rect">
            <a:avLst/>
          </a:prstGeom>
          <a:solidFill>
            <a:schemeClr val="tx1">
              <a:lumMod val="65000"/>
            </a:schemeClr>
          </a:solidFill>
        </p:spPr>
        <p:txBody>
          <a:bodyPr wrap="none">
            <a:spAutoFit/>
          </a:bodyPr>
          <a:lstStyle/>
          <a:p>
            <a:r>
              <a:rPr lang="en-IN" b="1" dirty="0" smtClean="0">
                <a:latin typeface="Times New Roman" panose="02020603050405020304" pitchFamily="18" charset="0"/>
                <a:cs typeface="Times New Roman" panose="02020603050405020304" pitchFamily="18" charset="0"/>
              </a:rPr>
              <a:t>03</a:t>
            </a:r>
            <a:endParaRPr lang="en-IN" dirty="0"/>
          </a:p>
        </p:txBody>
      </p:sp>
      <p:sp>
        <p:nvSpPr>
          <p:cNvPr id="16" name="Rectangle 15"/>
          <p:cNvSpPr/>
          <p:nvPr/>
        </p:nvSpPr>
        <p:spPr>
          <a:xfrm>
            <a:off x="4524893" y="4611876"/>
            <a:ext cx="415498" cy="369332"/>
          </a:xfrm>
          <a:prstGeom prst="rect">
            <a:avLst/>
          </a:prstGeom>
          <a:solidFill>
            <a:schemeClr val="tx1">
              <a:lumMod val="65000"/>
            </a:schemeClr>
          </a:solidFill>
        </p:spPr>
        <p:txBody>
          <a:bodyPr wrap="none">
            <a:spAutoFit/>
          </a:bodyPr>
          <a:lstStyle/>
          <a:p>
            <a:r>
              <a:rPr lang="en-IN" b="1" dirty="0" smtClean="0">
                <a:latin typeface="Times New Roman" panose="02020603050405020304" pitchFamily="18" charset="0"/>
                <a:cs typeface="Times New Roman" panose="02020603050405020304" pitchFamily="18" charset="0"/>
              </a:rPr>
              <a:t>04</a:t>
            </a:r>
            <a:endParaRPr lang="en-IN" dirty="0"/>
          </a:p>
        </p:txBody>
      </p:sp>
      <p:sp>
        <p:nvSpPr>
          <p:cNvPr id="17" name="Rectangle 16"/>
          <p:cNvSpPr/>
          <p:nvPr/>
        </p:nvSpPr>
        <p:spPr>
          <a:xfrm>
            <a:off x="5418752" y="1223045"/>
            <a:ext cx="1455848" cy="400110"/>
          </a:xfrm>
          <a:prstGeom prst="rect">
            <a:avLst/>
          </a:prstGeom>
        </p:spPr>
        <p:txBody>
          <a:bodyPr wrap="none">
            <a:spAutoFit/>
          </a:bodyPr>
          <a:lstStyle/>
          <a:p>
            <a:r>
              <a:rPr lang="en-IN" sz="2000" b="1" u="sng" dirty="0" smtClean="0">
                <a:latin typeface="Times New Roman" panose="02020603050405020304" pitchFamily="18" charset="0"/>
                <a:cs typeface="Times New Roman" panose="02020603050405020304" pitchFamily="18" charset="0"/>
              </a:rPr>
              <a:t>CONTENT</a:t>
            </a:r>
            <a:endParaRPr lang="en-IN" sz="2000" dirty="0"/>
          </a:p>
        </p:txBody>
      </p:sp>
    </p:spTree>
    <p:extLst>
      <p:ext uri="{BB962C8B-B14F-4D97-AF65-F5344CB8AC3E}">
        <p14:creationId xmlns:p14="http://schemas.microsoft.com/office/powerpoint/2010/main" val="195880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287" y="243959"/>
            <a:ext cx="11702713" cy="729430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INTRODUCTION</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scope of the study is a comparative analysis of the experimental results of the properties of fresh &amp; hardened concrete with different replacement ratios of natural/crushed sand with demolished concrete </a:t>
            </a:r>
            <a:r>
              <a:rPr lang="en-US" dirty="0" smtClean="0">
                <a:latin typeface="Times New Roman" panose="02020603050405020304" pitchFamily="18" charset="0"/>
                <a:cs typeface="Times New Roman" panose="02020603050405020304" pitchFamily="18" charset="0"/>
              </a:rPr>
              <a:t>waste and waste brick powder.</a:t>
            </a:r>
            <a:endParaRPr lang="en-US"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huge amount of solid waste is generated annually from construction and demolition activities. This has lead to the promotion of waste recycling as a major measure to reduce waste and to mitigate the harmful effects of construction activities on the environment</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research, the waste bricks from demolished buildings are used as partial substitute of </a:t>
            </a:r>
            <a:r>
              <a:rPr lang="en-US" dirty="0" smtClean="0">
                <a:latin typeface="Times New Roman" panose="02020603050405020304" pitchFamily="18" charset="0"/>
                <a:cs typeface="Times New Roman" panose="02020603050405020304" pitchFamily="18" charset="0"/>
              </a:rPr>
              <a:t>fine aggregate </a:t>
            </a:r>
            <a:r>
              <a:rPr lang="en-US" dirty="0">
                <a:latin typeface="Times New Roman" panose="02020603050405020304" pitchFamily="18" charset="0"/>
                <a:cs typeface="Times New Roman" panose="02020603050405020304" pitchFamily="18" charset="0"/>
              </a:rPr>
              <a:t>in concrete. Based on the previous studies, two replacement levels i.e. 5% and 10% were chosen. Preliminarily studies confirmed that the waste powder possesses strong </a:t>
            </a:r>
            <a:r>
              <a:rPr lang="en-US" dirty="0" err="1">
                <a:latin typeface="Times New Roman" panose="02020603050405020304" pitchFamily="18" charset="0"/>
                <a:cs typeface="Times New Roman" panose="02020603050405020304" pitchFamily="18" charset="0"/>
              </a:rPr>
              <a:t>pozzolanic</a:t>
            </a:r>
            <a:r>
              <a:rPr lang="en-US" dirty="0">
                <a:latin typeface="Times New Roman" panose="02020603050405020304" pitchFamily="18" charset="0"/>
                <a:cs typeface="Times New Roman" panose="02020603050405020304" pitchFamily="18" charset="0"/>
              </a:rPr>
              <a:t> properties, and can be beneficially used as partial replacement of </a:t>
            </a:r>
            <a:r>
              <a:rPr lang="en-US" dirty="0" smtClean="0">
                <a:latin typeface="Times New Roman" panose="02020603050405020304" pitchFamily="18" charset="0"/>
                <a:cs typeface="Times New Roman" panose="02020603050405020304" pitchFamily="18" charset="0"/>
              </a:rPr>
              <a:t>fine aggregate.</a:t>
            </a:r>
            <a:endParaRPr lang="en-US"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Among the various raw materials used in construction, aggregates are important components for all the construction activities and the demand in 2007 has seen increase by 5%, to over 21 billion tones the largest being in developing countries like china, India </a:t>
            </a:r>
            <a:r>
              <a:rPr lang="en-US" dirty="0" smtClean="0">
                <a:latin typeface="Times New Roman" panose="02020603050405020304" pitchFamily="18" charset="0"/>
                <a:cs typeface="Times New Roman" panose="02020603050405020304" pitchFamily="18" charset="0"/>
              </a:rPr>
              <a:t>etc.]</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major cities there is a surge in construction and demolition concrete waste (CDCW) quantities causing an adverse effect on the environment.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use of such waste as Recycled fine-aggregate in concrete can be useful for both environmental and economical aspects in the construction industry.</a:t>
            </a:r>
          </a:p>
          <a:p>
            <a:endParaRPr lang="en-US" dirty="0"/>
          </a:p>
          <a:p>
            <a:endParaRPr lang="en-US" dirty="0" smtClean="0"/>
          </a:p>
          <a:p>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93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960" y="0"/>
            <a:ext cx="11762040" cy="7017306"/>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 study discusses the possibility to replace natural/crushed fine aggregate </a:t>
            </a:r>
            <a:r>
              <a:rPr lang="en-US" dirty="0" smtClean="0">
                <a:latin typeface="Times New Roman" panose="02020603050405020304" pitchFamily="18" charset="0"/>
                <a:cs typeface="Times New Roman" panose="02020603050405020304" pitchFamily="18" charset="0"/>
              </a:rPr>
              <a:t>with brick powder and coarse aggregate with </a:t>
            </a:r>
            <a:r>
              <a:rPr lang="en-US" dirty="0" smtClean="0">
                <a:latin typeface="Times New Roman" panose="02020603050405020304" pitchFamily="18" charset="0"/>
                <a:cs typeface="Times New Roman" panose="02020603050405020304" pitchFamily="18" charset="0"/>
              </a:rPr>
              <a:t>demolished concrete waste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structural concrete.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An investigation into the properties of recycled concrete as a fine aggregate is made by using a method of crushing &amp; grading of concrete rubble collected from different demolition sites and locations around the locality.</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concrete cubes prepared with some % of  replaced  the fine aggregate </a:t>
            </a:r>
            <a:r>
              <a:rPr lang="en-US" dirty="0" smtClean="0">
                <a:latin typeface="Times New Roman" panose="02020603050405020304" pitchFamily="18" charset="0"/>
                <a:cs typeface="Times New Roman" panose="02020603050405020304" pitchFamily="18" charset="0"/>
              </a:rPr>
              <a:t>with brick powder and coarse aggregate with </a:t>
            </a:r>
            <a:r>
              <a:rPr lang="en-US" dirty="0" smtClean="0">
                <a:latin typeface="Times New Roman" panose="02020603050405020304" pitchFamily="18" charset="0"/>
                <a:cs typeface="Times New Roman" panose="02020603050405020304" pitchFamily="18" charset="0"/>
              </a:rPr>
              <a:t>demolition concrete shows compressive strength comparable to conventional concrete cubes. Prepared with ordinary Portland cement.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fresh state, density and workability were examined. In hardened state, both early and final mechanical characteristics were determined. The results showed that the modified samples have lower density, higher, workability and strength. </a:t>
            </a:r>
          </a:p>
          <a:p>
            <a:endParaRPr lang="en-US" dirty="0"/>
          </a:p>
          <a:p>
            <a:r>
              <a:rPr lang="en-US" b="1" u="sng" dirty="0" smtClean="0">
                <a:latin typeface="Times New Roman" panose="02020603050405020304" pitchFamily="18" charset="0"/>
                <a:cs typeface="Times New Roman" panose="02020603050405020304" pitchFamily="18" charset="0"/>
              </a:rPr>
              <a:t>SCOPE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use </a:t>
            </a:r>
            <a:r>
              <a:rPr lang="en-US" dirty="0" smtClean="0">
                <a:latin typeface="Times New Roman" panose="02020603050405020304" pitchFamily="18" charset="0"/>
                <a:cs typeface="Times New Roman" panose="02020603050405020304" pitchFamily="18" charset="0"/>
              </a:rPr>
              <a:t>brick powder and demolition concrete  </a:t>
            </a:r>
            <a:r>
              <a:rPr lang="en-US" dirty="0" smtClean="0">
                <a:latin typeface="Times New Roman" panose="02020603050405020304" pitchFamily="18" charset="0"/>
                <a:cs typeface="Times New Roman" panose="02020603050405020304" pitchFamily="18" charset="0"/>
              </a:rPr>
              <a:t>as a construction material</a:t>
            </a:r>
          </a:p>
          <a:p>
            <a:endParaRPr lang="en-US"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OBJECTIVES:</a:t>
            </a:r>
          </a:p>
          <a:p>
            <a:r>
              <a:rPr lang="en-US" b="1" u="sng"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check the suitability of  demolition </a:t>
            </a:r>
            <a:r>
              <a:rPr lang="en-US" dirty="0">
                <a:latin typeface="Times New Roman" panose="02020603050405020304" pitchFamily="18" charset="0"/>
                <a:cs typeface="Times New Roman" panose="02020603050405020304" pitchFamily="18" charset="0"/>
              </a:rPr>
              <a:t>concrete </a:t>
            </a:r>
            <a:r>
              <a:rPr lang="en-US" dirty="0" smtClean="0">
                <a:latin typeface="Times New Roman" panose="02020603050405020304" pitchFamily="18" charset="0"/>
                <a:cs typeface="Times New Roman" panose="02020603050405020304" pitchFamily="18" charset="0"/>
              </a:rPr>
              <a:t>and brick powder </a:t>
            </a:r>
            <a:r>
              <a:rPr lang="en-US" dirty="0" smtClean="0">
                <a:latin typeface="Times New Roman" panose="02020603050405020304" pitchFamily="18" charset="0"/>
                <a:cs typeface="Times New Roman" panose="02020603050405020304" pitchFamily="18" charset="0"/>
              </a:rPr>
              <a:t>as partial replacement material in place of fine </a:t>
            </a:r>
            <a:r>
              <a:rPr lang="en-US" dirty="0" smtClean="0">
                <a:latin typeface="Times New Roman" panose="02020603050405020304" pitchFamily="18" charset="0"/>
                <a:cs typeface="Times New Roman" panose="02020603050405020304" pitchFamily="18" charset="0"/>
              </a:rPr>
              <a:t>aggregate and coarse aggregate </a:t>
            </a:r>
            <a:r>
              <a:rPr lang="en-US" dirty="0" smtClean="0">
                <a:latin typeface="Times New Roman" panose="02020603050405020304" pitchFamily="18" charset="0"/>
                <a:cs typeface="Times New Roman" panose="02020603050405020304" pitchFamily="18" charset="0"/>
              </a:rPr>
              <a:t>for preparation of concrete by evaluating some mechanical properties.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Characterization of demolition </a:t>
            </a:r>
            <a:r>
              <a:rPr lang="en-US" dirty="0">
                <a:latin typeface="Times New Roman" panose="02020603050405020304" pitchFamily="18" charset="0"/>
                <a:cs typeface="Times New Roman" panose="02020603050405020304" pitchFamily="18" charset="0"/>
              </a:rPr>
              <a:t>concrete </a:t>
            </a:r>
            <a:r>
              <a:rPr lang="en-US" dirty="0" smtClean="0">
                <a:latin typeface="Times New Roman" panose="02020603050405020304" pitchFamily="18" charset="0"/>
                <a:cs typeface="Times New Roman" panose="02020603050405020304" pitchFamily="18" charset="0"/>
              </a:rPr>
              <a:t>and brick powder.</a:t>
            </a:r>
            <a:r>
              <a:rPr lang="en-US" b="1" u="sng" dirty="0" smtClean="0">
                <a:latin typeface="Times New Roman" panose="02020603050405020304" pitchFamily="18" charset="0"/>
                <a:cs typeface="Times New Roman" panose="02020603050405020304" pitchFamily="18" charset="0"/>
              </a:rPr>
              <a:t>   </a:t>
            </a:r>
            <a:endParaRPr lang="en-US" b="1"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Proportioning of M20 concrete using cement, demolition </a:t>
            </a:r>
            <a:r>
              <a:rPr lang="en-US" dirty="0">
                <a:latin typeface="Times New Roman" panose="02020603050405020304" pitchFamily="18" charset="0"/>
                <a:cs typeface="Times New Roman" panose="02020603050405020304" pitchFamily="18" charset="0"/>
              </a:rPr>
              <a:t>concrete </a:t>
            </a:r>
            <a:r>
              <a:rPr lang="en-US" dirty="0" smtClean="0">
                <a:latin typeface="Times New Roman" panose="02020603050405020304" pitchFamily="18" charset="0"/>
                <a:cs typeface="Times New Roman" panose="02020603050405020304" pitchFamily="18" charset="0"/>
              </a:rPr>
              <a:t>and brick powder </a:t>
            </a:r>
            <a:r>
              <a:rPr lang="en-US" dirty="0" smtClean="0">
                <a:latin typeface="Times New Roman" panose="02020603050405020304" pitchFamily="18" charset="0"/>
                <a:cs typeface="Times New Roman" panose="02020603050405020304" pitchFamily="18" charset="0"/>
              </a:rPr>
              <a:t>by trail.</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Workability- slump test on M20 concrete with and without </a:t>
            </a:r>
            <a:r>
              <a:rPr lang="en-US" dirty="0" smtClean="0">
                <a:latin typeface="Times New Roman" panose="02020603050405020304" pitchFamily="18" charset="0"/>
                <a:cs typeface="Times New Roman" panose="02020603050405020304" pitchFamily="18" charset="0"/>
              </a:rPr>
              <a:t>brick powder and </a:t>
            </a:r>
            <a:r>
              <a:rPr lang="en-US" dirty="0">
                <a:latin typeface="Times New Roman" panose="02020603050405020304" pitchFamily="18" charset="0"/>
                <a:cs typeface="Times New Roman" panose="02020603050405020304" pitchFamily="18" charset="0"/>
              </a:rPr>
              <a:t>demolition concrete.</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Compressive strength test and Flexural strength test on M20 concrete with and without </a:t>
            </a:r>
            <a:r>
              <a:rPr lang="en-US" dirty="0" smtClean="0">
                <a:latin typeface="Times New Roman" panose="02020603050405020304" pitchFamily="18" charset="0"/>
                <a:cs typeface="Times New Roman" panose="02020603050405020304" pitchFamily="18" charset="0"/>
              </a:rPr>
              <a:t>brick powder and </a:t>
            </a:r>
            <a:r>
              <a:rPr lang="en-US" dirty="0">
                <a:latin typeface="Times New Roman" panose="02020603050405020304" pitchFamily="18" charset="0"/>
                <a:cs typeface="Times New Roman" panose="02020603050405020304" pitchFamily="18" charset="0"/>
              </a:rPr>
              <a:t>demolition concrete.</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Cost analysis .</a:t>
            </a:r>
            <a:endParaRPr lang="en-US" b="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856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0"/>
            <a:ext cx="11721737" cy="6463308"/>
          </a:xfrm>
          <a:prstGeom prst="rect">
            <a:avLst/>
          </a:prstGeom>
        </p:spPr>
        <p:txBody>
          <a:bodyPr wrap="square">
            <a:spAutoFit/>
          </a:bodyPr>
          <a:lstStyle/>
          <a:p>
            <a:r>
              <a:rPr lang="en-IN" b="1" dirty="0" smtClean="0">
                <a:latin typeface="Times New Roman" panose="02020603050405020304" pitchFamily="18" charset="0"/>
                <a:cs typeface="Times New Roman" panose="02020603050405020304" pitchFamily="18" charset="0"/>
              </a:rPr>
              <a:t>                                                                                </a:t>
            </a:r>
            <a:r>
              <a:rPr lang="en-IN" b="1" u="sng" dirty="0" smtClean="0">
                <a:latin typeface="Times New Roman" panose="02020603050405020304" pitchFamily="18" charset="0"/>
                <a:cs typeface="Times New Roman" panose="02020603050405020304" pitchFamily="18" charset="0"/>
              </a:rPr>
              <a:t>CHAPTER-1</a:t>
            </a:r>
          </a:p>
          <a:p>
            <a:endParaRPr lang="en-US" b="1"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LITERATURE REVIEW </a:t>
            </a:r>
          </a:p>
          <a:p>
            <a:endParaRPr lang="en-US" u="sng" dirty="0" smtClean="0"/>
          </a:p>
          <a:p>
            <a:pPr marL="285750" indent="-285750">
              <a:buFont typeface="Wingdings" panose="05000000000000000000" pitchFamily="2" charset="2"/>
              <a:buChar char="q"/>
            </a:pPr>
            <a:r>
              <a:rPr lang="en-IN" b="1" dirty="0" err="1" smtClean="0">
                <a:latin typeface="Times New Roman" panose="02020603050405020304" pitchFamily="18" charset="0"/>
                <a:cs typeface="Times New Roman" panose="02020603050405020304" pitchFamily="18" charset="0"/>
              </a:rPr>
              <a:t>Mrunalini</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Deshmukh</a:t>
            </a:r>
            <a:r>
              <a:rPr lang="en-IN" b="1" dirty="0" smtClean="0">
                <a:latin typeface="Times New Roman" panose="02020603050405020304" pitchFamily="18" charset="0"/>
                <a:cs typeface="Times New Roman" panose="02020603050405020304" pitchFamily="18" charset="0"/>
              </a:rPr>
              <a:t>(2016), (</a:t>
            </a:r>
            <a:r>
              <a:rPr lang="en-US" dirty="0" smtClean="0">
                <a:latin typeface="Times New Roman" panose="02020603050405020304" pitchFamily="18" charset="0"/>
                <a:cs typeface="Times New Roman" panose="02020603050405020304" pitchFamily="18" charset="0"/>
              </a:rPr>
              <a:t>Replacement of </a:t>
            </a:r>
            <a:r>
              <a:rPr lang="en-US" dirty="0" smtClean="0">
                <a:latin typeface="Times New Roman" panose="02020603050405020304" pitchFamily="18" charset="0"/>
                <a:cs typeface="Times New Roman" panose="02020603050405020304" pitchFamily="18" charset="0"/>
              </a:rPr>
              <a:t>coarse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Aggregate by Demolished Waste Concrete): In this paper deals with the scrap concrete, get from the construction industry which is our biggest industrial waste and can’t be recycled or can’t be reused. Here had tried to reuse and Replaced the </a:t>
            </a:r>
            <a:r>
              <a:rPr lang="en-US" dirty="0">
                <a:latin typeface="Times New Roman" panose="02020603050405020304" pitchFamily="18" charset="0"/>
                <a:cs typeface="Times New Roman" panose="02020603050405020304" pitchFamily="18" charset="0"/>
              </a:rPr>
              <a:t>coarse </a:t>
            </a:r>
            <a:r>
              <a:rPr lang="en-US" dirty="0" smtClean="0">
                <a:latin typeface="Times New Roman" panose="02020603050405020304" pitchFamily="18" charset="0"/>
                <a:cs typeface="Times New Roman" panose="02020603050405020304" pitchFamily="18" charset="0"/>
              </a:rPr>
              <a:t>aggregates by crushed demolished scrap waste concrete. The all laboratory test are conducted on Sand, Cement and Concrete along with the Mix design and get satisfactory result .These results are compared with the other standard mixes and get satisfactory result.</a:t>
            </a:r>
          </a:p>
          <a:p>
            <a:pPr marL="285750" indent="-285750">
              <a:buFont typeface="Wingdings" panose="05000000000000000000" pitchFamily="2" charset="2"/>
              <a:buChar char="q"/>
            </a:pPr>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err="1" smtClean="0">
                <a:latin typeface="Times New Roman" panose="02020603050405020304" pitchFamily="18" charset="0"/>
                <a:cs typeface="Times New Roman" panose="02020603050405020304" pitchFamily="18" charset="0"/>
              </a:rPr>
              <a:t>Akhil</a:t>
            </a:r>
            <a:r>
              <a:rPr lang="en-IN" b="1" dirty="0" smtClean="0">
                <a:latin typeface="Times New Roman" panose="02020603050405020304" pitchFamily="18" charset="0"/>
                <a:cs typeface="Times New Roman" panose="02020603050405020304" pitchFamily="18" charset="0"/>
              </a:rPr>
              <a:t> S </a:t>
            </a:r>
            <a:r>
              <a:rPr lang="en-IN" b="1" dirty="0" err="1" smtClean="0">
                <a:latin typeface="Times New Roman" panose="02020603050405020304" pitchFamily="18" charset="0"/>
                <a:cs typeface="Times New Roman" panose="02020603050405020304" pitchFamily="18" charset="0"/>
              </a:rPr>
              <a:t>Syam</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Ananya</a:t>
            </a:r>
            <a:r>
              <a:rPr lang="en-IN" b="1" dirty="0" smtClean="0">
                <a:latin typeface="Times New Roman" panose="02020603050405020304" pitchFamily="18" charset="0"/>
                <a:cs typeface="Times New Roman" panose="02020603050405020304" pitchFamily="18" charset="0"/>
              </a:rPr>
              <a:t> Lia Joe(2017),</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Partial Replacement of </a:t>
            </a:r>
            <a:r>
              <a:rPr lang="en-US" dirty="0" smtClean="0">
                <a:latin typeface="Times New Roman" panose="02020603050405020304" pitchFamily="18" charset="0"/>
                <a:cs typeface="Times New Roman" panose="02020603050405020304" pitchFamily="18" charset="0"/>
              </a:rPr>
              <a:t>coarse </a:t>
            </a:r>
            <a:r>
              <a:rPr lang="en-US" dirty="0" smtClean="0">
                <a:latin typeface="Times New Roman" panose="02020603050405020304" pitchFamily="18" charset="0"/>
                <a:cs typeface="Times New Roman" panose="02020603050405020304" pitchFamily="18" charset="0"/>
              </a:rPr>
              <a:t>Aggregate with Demolished Concrete Fine Aggregate and Partial Replacement of Cement with Bentonite): In today’s world demolition of old structures to make way for new and modern ones is a common feature due to rapid urbanization. Very little demolished concrete is recycled or reused. Due to strict environmental laws and lack of dumping sites, demolished waste disposal is a great problem. On the other hand, production and utilization of concrete is rapidly increasing, which results in an increased consumption of natural aggregate, as it is the largest concrete component. A possible solution to these problems is to reuse demolished concrete, thereby producing an alternate aggregate for structural concrete. By the replacement of cement by bentonite with all its added benefits, a concrete mix can be developed which is environment friendly. The study aims to conduct experimental investigations to assess the combined effect of partial replacement of fine aggregate by demolished waste and the effect of partial replacement of cement with bentonite on all basic properties of concrete at 7 and 28 days. The potential benefits that this solution offers is not just the conservation of natural resources and the reduction of greenhouse gases in the environment. With the addition of bentonite, various benefits such as low heat of hydration, high ultimate strength, low permeability and a greater resistance to acid attack will be observed. </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7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2" y="0"/>
            <a:ext cx="11773988" cy="5909310"/>
          </a:xfrm>
          <a:prstGeom prst="rect">
            <a:avLst/>
          </a:prstGeom>
        </p:spPr>
        <p:txBody>
          <a:bodyPr wrap="square">
            <a:spAutoFit/>
          </a:bodyPr>
          <a:lstStyle/>
          <a:p>
            <a:pPr marL="285750" indent="-285750">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Vicky Gupta, </a:t>
            </a:r>
            <a:r>
              <a:rPr lang="en-IN" b="1" dirty="0" err="1" smtClean="0">
                <a:latin typeface="Times New Roman" panose="02020603050405020304" pitchFamily="18" charset="0"/>
                <a:cs typeface="Times New Roman" panose="02020603050405020304" pitchFamily="18" charset="0"/>
              </a:rPr>
              <a:t>Anand</a:t>
            </a:r>
            <a:r>
              <a:rPr lang="en-IN" b="1" dirty="0" smtClean="0">
                <a:latin typeface="Times New Roman" panose="02020603050405020304" pitchFamily="18" charset="0"/>
                <a:cs typeface="Times New Roman" panose="02020603050405020304" pitchFamily="18" charset="0"/>
              </a:rPr>
              <a:t> Patel, Gaurav Dubey(2018)</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EXPERIMENTAL INVESTIGATION OF CONCRETE ON REPLACEMENT OF AGGREGATES WITH DEMOLISHED CONCRETE WASTE):</a:t>
            </a:r>
            <a:r>
              <a:rPr lang="en-US" dirty="0" smtClean="0">
                <a:latin typeface="Times New Roman" panose="02020603050405020304" pitchFamily="18" charset="0"/>
                <a:cs typeface="Times New Roman" panose="02020603050405020304" pitchFamily="18" charset="0"/>
              </a:rPr>
              <a:t> As there is an ever increasing paucity of natural aggregate (N.A.) and an exponential rise in its price structure, there is a need to recycle aggregates from demolished concrete waste (D.C.W) obtained from non-functional and superseded structures, rubble acquired from earth-quake or further natural calamity such as flood and cyclone has developed obligatory and demand oriented work. As concrete accounts for approx. 75% of all construction resources used in construction industries, the D.C.W is estimated to constitute approx. 75% of entire demolished waste. There are areas where paucity of N.A. continues owing to large transport expenditures. In recent years, there has been a very little land available leading to this, dumping of D.C.W has become great problematic from the perspective of environment concerns. Concrete comprises of cement, water, fine aggregate and coarse aggregate that hardens to give a strong structure. Experiments were done in the research laboratory to analyze the concrete made of partial replacement of fine &amp; coarse aggregate with construction and demolition waste. The produced concrete was investigated for compressive strength and its properties. The results were then compared with a plain cement concrete.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AFSAL P K, AKSHAY DEV, ALI MISHAB, BINCY U I (2019), ( Brick powder and Fly ash as partial replacement of cement): </a:t>
            </a:r>
            <a:r>
              <a:rPr lang="en-US" dirty="0">
                <a:latin typeface="Times New Roman" panose="02020603050405020304" pitchFamily="18" charset="0"/>
                <a:cs typeface="Times New Roman" panose="02020603050405020304" pitchFamily="18" charset="0"/>
              </a:rPr>
              <a:t>The purpose of this research is to study the properties of fresh and hardened states of M40 grade concrete using brick powder as partial replacement of cement at 5%,10%,15% and fly ash at 15%,30%and 45%. This project investigates quantitatively the strength of concrete mix at different ages.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624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0"/>
            <a:ext cx="11713029" cy="6740307"/>
          </a:xfrm>
          <a:prstGeom prst="rect">
            <a:avLst/>
          </a:prstGeom>
        </p:spPr>
        <p:txBody>
          <a:bodyPr wrap="square">
            <a:spAutoFit/>
          </a:bodyPr>
          <a:lstStyle/>
          <a:p>
            <a:pPr marL="285750" indent="-285750">
              <a:buFont typeface="Wingdings" panose="05000000000000000000" pitchFamily="2" charset="2"/>
              <a:buChar char="q"/>
            </a:pPr>
            <a:r>
              <a:rPr lang="en-IN" b="1" dirty="0" err="1">
                <a:latin typeface="Times New Roman" panose="02020603050405020304" pitchFamily="18" charset="0"/>
                <a:cs typeface="Times New Roman" panose="02020603050405020304" pitchFamily="18" charset="0"/>
              </a:rPr>
              <a:t>Sherpal</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Shivam</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Tietlar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Yash</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Pratap</a:t>
            </a:r>
            <a:r>
              <a:rPr lang="en-IN" b="1" dirty="0">
                <a:latin typeface="Times New Roman" panose="02020603050405020304" pitchFamily="18" charset="0"/>
                <a:cs typeface="Times New Roman" panose="02020603050405020304" pitchFamily="18" charset="0"/>
              </a:rPr>
              <a:t> Singh(2020)</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Replacement of concrete aggregate with demolition concrete waste): The demolished waste are generated every year in India and other countries. the demolished are generated on large quantity . But very small amount of waste are recycled and reused. Recycled demolished waste is one of the developing technology in the constructions. there is an ever increasing of natural aggregate and an exponential rise in its price structure, there is a need to recycle aggregates from demolished concrete. The replacement of Demolished Concrete Aggregate(DCA)&amp; Steel fiber(lathe waste) in special concrete of 7, 14, 28 days curing &amp; The various tests to be conducted on concrete such as compressive strength, split tensile strength and flexural strength. In concrete industry at present globally consumes 8 to12 billion tons of natural aggregate annually. By the reuse of demolished concrete waste in the form of recycled aggregate concrete is viewed as an attempt to conserve the natural resource and preserving the environment ecologically balance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err="1" smtClean="0">
                <a:latin typeface="Times New Roman" panose="02020603050405020304" pitchFamily="18" charset="0"/>
                <a:cs typeface="Times New Roman" panose="02020603050405020304" pitchFamily="18" charset="0"/>
              </a:rPr>
              <a:t>Utkarsh</a:t>
            </a:r>
            <a:r>
              <a:rPr lang="en-IN" dirty="0" smtClean="0">
                <a:latin typeface="Times New Roman" panose="02020603050405020304" pitchFamily="18" charset="0"/>
                <a:cs typeface="Times New Roman" panose="02020603050405020304" pitchFamily="18" charset="0"/>
              </a:rPr>
              <a:t> Sharma1, </a:t>
            </a:r>
            <a:r>
              <a:rPr lang="en-IN" dirty="0" err="1" smtClean="0">
                <a:latin typeface="Times New Roman" panose="02020603050405020304" pitchFamily="18" charset="0"/>
                <a:cs typeface="Times New Roman" panose="02020603050405020304" pitchFamily="18" charset="0"/>
              </a:rPr>
              <a:t>Gautam</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Bhadoriya</a:t>
            </a:r>
            <a:r>
              <a:rPr lang="en-IN" dirty="0" smtClean="0">
                <a:latin typeface="Times New Roman" panose="02020603050405020304" pitchFamily="18" charset="0"/>
                <a:cs typeface="Times New Roman" panose="02020603050405020304" pitchFamily="18" charset="0"/>
              </a:rPr>
              <a:t>(2020) (</a:t>
            </a:r>
            <a:r>
              <a:rPr lang="en-US" dirty="0" smtClean="0">
                <a:latin typeface="Times New Roman" panose="02020603050405020304" pitchFamily="18" charset="0"/>
                <a:cs typeface="Times New Roman" panose="02020603050405020304" pitchFamily="18" charset="0"/>
              </a:rPr>
              <a:t>Replacement of Fine Aggregate in Concrete using Construction Demolished Waste): Demolition of structures to make way for new and modern ones is common features in metropolitan areas due to rapid urbanization. Very little demolished concrete is recycled or reused. Due to strict environmental laws and lack of dumping sites in urban areas, demolished waste disposal is of great problem. The study is a part of comprehensive program wherein experimental investigations have been carried out to assess the effect of partial replacement of fine aggregate by demolished waste on workability and compressive strength of recycled concrete for the study, at a period of 7 and 28 days. </a:t>
            </a:r>
            <a:r>
              <a:rPr lang="en-US" dirty="0">
                <a:latin typeface="Times New Roman" panose="02020603050405020304" pitchFamily="18" charset="0"/>
                <a:cs typeface="Times New Roman" panose="02020603050405020304" pitchFamily="18" charset="0"/>
              </a:rPr>
              <a:t>The compressive strength thus observed has been compared with strength of conventional concrete. Test results showed the compressive strength of recycled concrete with 12% fine aggregate replacement by demolished waste at the end of 28 days has been found to be marginally lower than that of conventional concrete.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274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8" y="0"/>
            <a:ext cx="11869782" cy="5632311"/>
          </a:xfrm>
          <a:prstGeom prst="rect">
            <a:avLst/>
          </a:prstGeom>
        </p:spPr>
        <p:txBody>
          <a:bodyPr wrap="square">
            <a:spAutoFit/>
          </a:bodyPr>
          <a:lstStyle/>
          <a:p>
            <a:pPr marL="285750" indent="-285750">
              <a:buFont typeface="Wingdings" panose="05000000000000000000" pitchFamily="2" charset="2"/>
              <a:buChar char="q"/>
            </a:pPr>
            <a:r>
              <a:rPr lang="en-IN" b="1" dirty="0" err="1">
                <a:latin typeface="Times New Roman" panose="02020603050405020304" pitchFamily="18" charset="0"/>
                <a:cs typeface="Times New Roman" panose="02020603050405020304" pitchFamily="18" charset="0"/>
              </a:rPr>
              <a:t>B.V.Ramanamurthy</a:t>
            </a:r>
            <a:r>
              <a:rPr lang="en-IN" b="1" dirty="0">
                <a:latin typeface="Times New Roman" panose="02020603050405020304" pitchFamily="18" charset="0"/>
                <a:cs typeface="Times New Roman" panose="02020603050405020304" pitchFamily="18" charset="0"/>
              </a:rPr>
              <a:t> (2020),( Feasibility of brick powder as partial replacement of cement): </a:t>
            </a:r>
            <a:r>
              <a:rPr lang="en-US" dirty="0">
                <a:latin typeface="Times New Roman" panose="02020603050405020304" pitchFamily="18" charset="0"/>
                <a:cs typeface="Times New Roman" panose="02020603050405020304" pitchFamily="18" charset="0"/>
              </a:rPr>
              <a:t>Cement is a good binding material and widely used in construction but the emission of CO2 is increased day by day in manufacturing of cement. To mitigate the emission of CO2, we have to depend on alternate binding material. But till now no other material fulfill the requirements of cement. So scientists, research scholars, institutions etc., are trying to find out alternate replacement materials in place of cement in construction industry. In this regard we investigate the feasibility of brick powder as a partial replacement material in place of cement in making of mortar and concrete. This experimental study shows the performance of brick powder in making of cement mortar and determination of workability and some of the        mechanical properties of concrete as a partial replacement material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APPARAISAL </a:t>
            </a:r>
            <a:r>
              <a:rPr lang="en-US" b="1" u="sng" dirty="0" smtClean="0">
                <a:latin typeface="Times New Roman" panose="02020603050405020304" pitchFamily="18" charset="0"/>
                <a:cs typeface="Times New Roman" panose="02020603050405020304" pitchFamily="18" charset="0"/>
              </a:rPr>
              <a:t>OF LITERATURE REVIEW:</a:t>
            </a:r>
          </a:p>
          <a:p>
            <a:endParaRPr lang="en-US" b="1"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comprehensive review of literature covering papers from Journals and conferences was carried out: papers reviewed were predominantly based on Demolition </a:t>
            </a:r>
            <a:r>
              <a:rPr lang="en-US" dirty="0" smtClean="0">
                <a:latin typeface="Times New Roman" panose="02020603050405020304" pitchFamily="18" charset="0"/>
                <a:cs typeface="Times New Roman" panose="02020603050405020304" pitchFamily="18" charset="0"/>
              </a:rPr>
              <a:t>waste and brick powder. </a:t>
            </a:r>
            <a:r>
              <a:rPr lang="en-US" dirty="0" smtClean="0">
                <a:latin typeface="Times New Roman" panose="02020603050405020304" pitchFamily="18" charset="0"/>
                <a:cs typeface="Times New Roman" panose="02020603050405020304" pitchFamily="18" charset="0"/>
              </a:rPr>
              <a:t>The literature review indicates that very few publications are available on the </a:t>
            </a:r>
            <a:r>
              <a:rPr lang="en-US" dirty="0" smtClean="0">
                <a:latin typeface="Times New Roman" panose="02020603050405020304" pitchFamily="18" charset="0"/>
                <a:cs typeface="Times New Roman" panose="02020603050405020304" pitchFamily="18" charset="0"/>
              </a:rPr>
              <a:t>partial replacement of fine aggregate with brick </a:t>
            </a:r>
            <a:r>
              <a:rPr lang="en-US" dirty="0" smtClean="0">
                <a:latin typeface="Times New Roman" panose="02020603050405020304" pitchFamily="18" charset="0"/>
                <a:cs typeface="Times New Roman" panose="02020603050405020304" pitchFamily="18" charset="0"/>
              </a:rPr>
              <a:t>powder and </a:t>
            </a:r>
            <a:r>
              <a:rPr lang="en-US" dirty="0" smtClean="0">
                <a:latin typeface="Times New Roman" panose="02020603050405020304" pitchFamily="18" charset="0"/>
                <a:cs typeface="Times New Roman" panose="02020603050405020304" pitchFamily="18" charset="0"/>
              </a:rPr>
              <a:t>demolition concrete </a:t>
            </a:r>
            <a:r>
              <a:rPr lang="en-US" dirty="0" smtClean="0">
                <a:latin typeface="Times New Roman" panose="02020603050405020304" pitchFamily="18" charset="0"/>
                <a:cs typeface="Times New Roman" panose="02020603050405020304" pitchFamily="18" charset="0"/>
              </a:rPr>
              <a:t>on partial replacement of </a:t>
            </a:r>
            <a:r>
              <a:rPr lang="en-US" dirty="0" smtClean="0">
                <a:latin typeface="Times New Roman" panose="02020603050405020304" pitchFamily="18" charset="0"/>
                <a:cs typeface="Times New Roman" panose="02020603050405020304" pitchFamily="18" charset="0"/>
              </a:rPr>
              <a:t>coarse </a:t>
            </a:r>
            <a:r>
              <a:rPr lang="en-US" dirty="0" smtClean="0">
                <a:latin typeface="Times New Roman" panose="02020603050405020304" pitchFamily="18" charset="0"/>
                <a:cs typeface="Times New Roman" panose="02020603050405020304" pitchFamily="18" charset="0"/>
              </a:rPr>
              <a:t>aggregate, Variables such as aspect ratio, different grades of concretes and different percentages of </a:t>
            </a:r>
            <a:r>
              <a:rPr lang="en-US" dirty="0" smtClean="0">
                <a:latin typeface="Times New Roman" panose="02020603050405020304" pitchFamily="18" charset="0"/>
                <a:cs typeface="Times New Roman" panose="02020603050405020304" pitchFamily="18" charset="0"/>
              </a:rPr>
              <a:t> brick powder and demolition concrete </a:t>
            </a:r>
            <a:r>
              <a:rPr lang="en-US" dirty="0" smtClean="0">
                <a:latin typeface="Times New Roman" panose="02020603050405020304" pitchFamily="18" charset="0"/>
                <a:cs typeface="Times New Roman" panose="02020603050405020304" pitchFamily="18" charset="0"/>
              </a:rPr>
              <a:t>are simultaneously not covered in papers reviewed. No work is reported in the development of mathematical models and their validation using own experimental values and values from other researches. considering parameters like compressive strength and Flexural Strength for partial replacement of fine </a:t>
            </a:r>
            <a:r>
              <a:rPr lang="en-US" dirty="0" smtClean="0">
                <a:latin typeface="Times New Roman" panose="02020603050405020304" pitchFamily="18" charset="0"/>
                <a:cs typeface="Times New Roman" panose="02020603050405020304" pitchFamily="18" charset="0"/>
              </a:rPr>
              <a:t>aggregate and coarse aggregate  </a:t>
            </a:r>
            <a:r>
              <a:rPr lang="en-US" dirty="0" smtClean="0">
                <a:latin typeface="Times New Roman" panose="02020603050405020304" pitchFamily="18" charset="0"/>
                <a:cs typeface="Times New Roman" panose="02020603050405020304" pitchFamily="18" charset="0"/>
              </a:rPr>
              <a:t>using </a:t>
            </a:r>
            <a:r>
              <a:rPr lang="en-US" dirty="0" smtClean="0">
                <a:latin typeface="Times New Roman" panose="02020603050405020304" pitchFamily="18" charset="0"/>
                <a:cs typeface="Times New Roman" panose="02020603050405020304" pitchFamily="18" charset="0"/>
              </a:rPr>
              <a:t>brick powder and demolition concrete.</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995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7976" y="0"/>
            <a:ext cx="11643360" cy="6740307"/>
          </a:xfrm>
          <a:prstGeom prst="rect">
            <a:avLst/>
          </a:prstGeom>
        </p:spPr>
        <p:txBody>
          <a:bodyPr wrap="square">
            <a:spAutoFit/>
          </a:bodyPr>
          <a:lstStyle/>
          <a:p>
            <a:r>
              <a:rPr lang="en-IN" b="1" u="sng" dirty="0" smtClean="0">
                <a:latin typeface="Times New Roman" panose="02020603050405020304" pitchFamily="18" charset="0"/>
                <a:cs typeface="Times New Roman" panose="02020603050405020304" pitchFamily="18" charset="0"/>
              </a:rPr>
              <a:t>CHAPTER-2</a:t>
            </a:r>
          </a:p>
          <a:p>
            <a:endParaRPr lang="en-US" b="1" u="sng" dirty="0" smtClean="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MATERIALS USED</a:t>
            </a:r>
          </a:p>
          <a:p>
            <a:endParaRPr lang="en-US"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CEMENT:</a:t>
            </a:r>
            <a:r>
              <a:rPr lang="en-US" dirty="0" smtClean="0">
                <a:latin typeface="Times New Roman" panose="02020603050405020304" pitchFamily="18" charset="0"/>
                <a:cs typeface="Times New Roman" panose="02020603050405020304" pitchFamily="18" charset="0"/>
              </a:rPr>
              <a:t> Ordinary Portland cement of grade 53 conforming IS code.</a:t>
            </a:r>
          </a:p>
          <a:p>
            <a:pPr marL="285750" indent="-285750">
              <a:buFont typeface="Wingdings" panose="05000000000000000000" pitchFamily="2" charset="2"/>
              <a:buChar char="Ø"/>
            </a:pPr>
            <a:endParaRPr lang="en-US"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FINE AGGREGATE:</a:t>
            </a:r>
            <a:r>
              <a:rPr lang="en-US" dirty="0" smtClean="0">
                <a:latin typeface="Times New Roman" panose="02020603050405020304" pitchFamily="18" charset="0"/>
                <a:cs typeface="Times New Roman" panose="02020603050405020304" pitchFamily="18" charset="0"/>
              </a:rPr>
              <a:t> Crushed demolition waste passing 4.75mm IS sieve.</a:t>
            </a:r>
          </a:p>
          <a:p>
            <a:pPr marL="285750" indent="-285750">
              <a:buFont typeface="Wingdings" panose="05000000000000000000" pitchFamily="2" charset="2"/>
              <a:buChar char="Ø"/>
            </a:pPr>
            <a:endParaRPr lang="en-US"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COARSE AGGREGATE:</a:t>
            </a:r>
            <a:r>
              <a:rPr lang="en-US" dirty="0" smtClean="0">
                <a:latin typeface="Times New Roman" panose="02020603050405020304" pitchFamily="18" charset="0"/>
                <a:cs typeface="Times New Roman" panose="02020603050405020304" pitchFamily="18" charset="0"/>
              </a:rPr>
              <a:t> Segregated aggregates retaining 4.75mm IS sieve and passing 20mm IS sieve.</a:t>
            </a:r>
          </a:p>
          <a:p>
            <a:pPr marL="285750" indent="-285750">
              <a:buFont typeface="Wingdings" panose="05000000000000000000" pitchFamily="2" charset="2"/>
              <a:buChar char="Ø"/>
            </a:pPr>
            <a:endParaRPr lang="en-US"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WATER:</a:t>
            </a:r>
            <a:r>
              <a:rPr lang="en-US" dirty="0" smtClean="0">
                <a:latin typeface="Times New Roman" panose="02020603050405020304" pitchFamily="18" charset="0"/>
                <a:cs typeface="Times New Roman" panose="02020603050405020304" pitchFamily="18" charset="0"/>
              </a:rPr>
              <a:t> Required amount of water as per IS code recommendation.</a:t>
            </a:r>
          </a:p>
          <a:p>
            <a:endParaRPr lang="en-US" u="sng"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DW: </a:t>
            </a:r>
            <a:r>
              <a:rPr lang="en-US" dirty="0" smtClean="0">
                <a:latin typeface="Times New Roman" panose="02020603050405020304" pitchFamily="18" charset="0"/>
                <a:cs typeface="Times New Roman" panose="02020603050405020304" pitchFamily="18" charset="0"/>
              </a:rPr>
              <a:t>Demolition waste</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WBP: Waste brick powder.</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CEMENT</a:t>
            </a:r>
            <a:r>
              <a:rPr lang="en-US" b="1" dirty="0" smtClean="0">
                <a:latin typeface="Times New Roman" panose="02020603050405020304" pitchFamily="18" charset="0"/>
                <a:cs typeface="Times New Roman" panose="02020603050405020304" pitchFamily="18" charset="0"/>
              </a:rPr>
              <a:t>: </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cement</a:t>
            </a:r>
            <a:r>
              <a:rPr lang="en-US" dirty="0" smtClean="0">
                <a:latin typeface="Times New Roman" panose="02020603050405020304" pitchFamily="18" charset="0"/>
                <a:cs typeface="Times New Roman" panose="02020603050405020304" pitchFamily="18" charset="0"/>
              </a:rPr>
              <a:t> is a </a:t>
            </a:r>
            <a:r>
              <a:rPr lang="en-US" dirty="0" smtClean="0">
                <a:latin typeface="Times New Roman" panose="02020603050405020304" pitchFamily="18" charset="0"/>
                <a:cs typeface="Times New Roman" panose="02020603050405020304" pitchFamily="18" charset="0"/>
              </a:rPr>
              <a:t>binder</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substance used for construction that sets, hardens, and adheres to other materials to bind them together. Cement is seldom used on its own, but rather to bind sand and gravel (aggregate) together. Cement mixed with fine aggregate produces mortar for masonry, or with sand and gravel, produces concrete. Concrete is the most widely used material in existence and is behind only water as the planet's most-consumed resource.</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522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304</TotalTime>
  <Words>3646</Words>
  <Application>Microsoft Office PowerPoint</Application>
  <PresentationFormat>Widescreen</PresentationFormat>
  <Paragraphs>244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38</cp:revision>
  <dcterms:created xsi:type="dcterms:W3CDTF">2022-01-30T12:49:16Z</dcterms:created>
  <dcterms:modified xsi:type="dcterms:W3CDTF">2022-01-31T04:39:36Z</dcterms:modified>
</cp:coreProperties>
</file>