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84" r:id="rId3"/>
    <p:sldId id="283" r:id="rId4"/>
    <p:sldId id="296" r:id="rId5"/>
    <p:sldId id="285" r:id="rId6"/>
    <p:sldId id="286" r:id="rId7"/>
    <p:sldId id="287" r:id="rId8"/>
    <p:sldId id="288" r:id="rId9"/>
    <p:sldId id="289" r:id="rId10"/>
    <p:sldId id="290" r:id="rId11"/>
    <p:sldId id="291" r:id="rId12"/>
    <p:sldId id="292" r:id="rId13"/>
    <p:sldId id="293" r:id="rId14"/>
    <p:sldId id="294" r:id="rId15"/>
    <p:sldId id="295" r:id="rId16"/>
    <p:sldId id="297"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497B89-39E2-4C1F-9A90-CF97397ED959}">
          <p14:sldIdLst>
            <p14:sldId id="256"/>
            <p14:sldId id="284"/>
            <p14:sldId id="283"/>
            <p14:sldId id="296"/>
            <p14:sldId id="285"/>
            <p14:sldId id="286"/>
            <p14:sldId id="287"/>
            <p14:sldId id="288"/>
            <p14:sldId id="289"/>
            <p14:sldId id="290"/>
            <p14:sldId id="291"/>
            <p14:sldId id="292"/>
            <p14:sldId id="293"/>
            <p14:sldId id="294"/>
            <p14:sldId id="295"/>
            <p14:sldId id="297"/>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FD633C-1FDB-497B-B6B7-6A919F4FB639}"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28061810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D633C-1FDB-497B-B6B7-6A919F4FB639}"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132229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D633C-1FDB-497B-B6B7-6A919F4FB639}"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401276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FD633C-1FDB-497B-B6B7-6A919F4FB639}"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0365F-0067-4ACA-8B54-0B1E8FFC52B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67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D633C-1FDB-497B-B6B7-6A919F4FB639}"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25070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BFD633C-1FDB-497B-B6B7-6A919F4FB639}"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13937434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FD633C-1FDB-497B-B6B7-6A919F4FB639}" type="datetimeFigureOut">
              <a:rPr lang="en-US" smtClean="0"/>
              <a:t>5/28/2022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84150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FD633C-1FDB-497B-B6B7-6A919F4FB639}"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0365F-0067-4ACA-8B54-0B1E8FFC52B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52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D633C-1FDB-497B-B6B7-6A919F4FB639}" type="datetimeFigureOut">
              <a:rPr lang="en-US" smtClean="0"/>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272428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D633C-1FDB-497B-B6B7-6A919F4FB639}" type="datetimeFigureOut">
              <a:rPr lang="en-US" smtClean="0"/>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144307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FD633C-1FDB-497B-B6B7-6A919F4FB639}" type="datetimeFigureOut">
              <a:rPr lang="en-US" smtClean="0"/>
              <a:t>5/28/2022</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191174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FD633C-1FDB-497B-B6B7-6A919F4FB639}" type="datetimeFigureOut">
              <a:rPr lang="en-US" smtClean="0"/>
              <a:t>5/28/2022</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E70365F-0067-4ACA-8B54-0B1E8FFC52BB}" type="slidenum">
              <a:rPr lang="en-US" smtClean="0"/>
              <a:t>‹#›</a:t>
            </a:fld>
            <a:endParaRPr lang="en-US"/>
          </a:p>
        </p:txBody>
      </p:sp>
    </p:spTree>
    <p:extLst>
      <p:ext uri="{BB962C8B-B14F-4D97-AF65-F5344CB8AC3E}">
        <p14:creationId xmlns:p14="http://schemas.microsoft.com/office/powerpoint/2010/main" val="54195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3BFD633C-1FDB-497B-B6B7-6A919F4FB639}" type="datetimeFigureOut">
              <a:rPr lang="en-US" smtClean="0"/>
              <a:t>5/28/2022</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E70365F-0067-4ACA-8B54-0B1E8FFC52BB}" type="slidenum">
              <a:rPr lang="en-US" smtClean="0"/>
              <a:t>‹#›</a:t>
            </a:fld>
            <a:endParaRPr lang="en-US"/>
          </a:p>
        </p:txBody>
      </p:sp>
    </p:spTree>
    <p:extLst>
      <p:ext uri="{BB962C8B-B14F-4D97-AF65-F5344CB8AC3E}">
        <p14:creationId xmlns:p14="http://schemas.microsoft.com/office/powerpoint/2010/main" val="186655840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4629" y="-1"/>
            <a:ext cx="5241971" cy="461665"/>
          </a:xfrm>
          <a:prstGeom prst="rect">
            <a:avLst/>
          </a:prstGeom>
        </p:spPr>
        <p:txBody>
          <a:bodyPr wrap="square">
            <a:spAutoFit/>
          </a:bodyPr>
          <a:lstStyle/>
          <a:p>
            <a:pPr algn="ctr"/>
            <a:r>
              <a:rPr lang="en-US" sz="2400" b="1" u="sng" dirty="0">
                <a:latin typeface="Times New Roman" pitchFamily="18" charset="0"/>
                <a:cs typeface="Times New Roman" pitchFamily="18" charset="0"/>
              </a:rPr>
              <a:t>Visvesvaraya Technological University</a:t>
            </a:r>
            <a:endParaRPr lang="en-US" sz="2400" b="1" u="sng" dirty="0"/>
          </a:p>
        </p:txBody>
      </p:sp>
      <p:sp>
        <p:nvSpPr>
          <p:cNvPr id="5" name="Rectangle 4"/>
          <p:cNvSpPr/>
          <p:nvPr/>
        </p:nvSpPr>
        <p:spPr>
          <a:xfrm>
            <a:off x="0" y="588222"/>
            <a:ext cx="7086600" cy="1292662"/>
          </a:xfrm>
          <a:prstGeom prst="rect">
            <a:avLst/>
          </a:prstGeom>
        </p:spPr>
        <p:txBody>
          <a:bodyPr wrap="square">
            <a:spAutoFit/>
          </a:bodyPr>
          <a:lstStyle/>
          <a:p>
            <a:pPr lvl="2" algn="ctr"/>
            <a:r>
              <a:rPr lang="en-US" sz="2000" b="1" dirty="0">
                <a:latin typeface="Times New Roman" pitchFamily="18" charset="0"/>
                <a:cs typeface="Times New Roman" pitchFamily="18" charset="0"/>
              </a:rPr>
              <a:t>INTERNSHIP SEMINAR PRESENTATION ON CONSTRUCTION OF RETAINING WALL (THANISANDRA)  </a:t>
            </a:r>
            <a:br>
              <a:rPr lang="en-US" dirty="0">
                <a:latin typeface="Times New Roman" pitchFamily="18" charset="0"/>
                <a:cs typeface="Times New Roman" pitchFamily="18" charset="0"/>
              </a:rPr>
            </a:b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0"/>
            <a:ext cx="2057400" cy="1853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1853553"/>
            <a:ext cx="9144000" cy="5035225"/>
          </a:xfrm>
          <a:prstGeom prst="rect">
            <a:avLst/>
          </a:prstGeom>
        </p:spPr>
        <p:txBody>
          <a:bodyPr wrap="square">
            <a:spAutoFit/>
          </a:bodyPr>
          <a:lstStyle/>
          <a:p>
            <a:pPr lvl="0" algn="ctr">
              <a:spcBef>
                <a:spcPct val="20000"/>
              </a:spcBef>
              <a:defRPr/>
            </a:pPr>
            <a:r>
              <a:rPr lang="en-US" sz="2000" b="1" u="sng" dirty="0">
                <a:solidFill>
                  <a:prstClr val="black"/>
                </a:solidFill>
                <a:latin typeface="Times New Roman" pitchFamily="18" charset="0"/>
                <a:cs typeface="Times New Roman" pitchFamily="18" charset="0"/>
              </a:rPr>
              <a:t>Presentation by</a:t>
            </a:r>
          </a:p>
          <a:p>
            <a:pPr lvl="0" algn="ctr">
              <a:spcBef>
                <a:spcPct val="20000"/>
              </a:spcBef>
              <a:defRPr/>
            </a:pPr>
            <a:r>
              <a:rPr lang="en-US" b="1" dirty="0">
                <a:solidFill>
                  <a:prstClr val="black"/>
                </a:solidFill>
                <a:latin typeface="Times New Roman" pitchFamily="18" charset="0"/>
                <a:cs typeface="Times New Roman" pitchFamily="18" charset="0"/>
              </a:rPr>
              <a:t>MANOJ, K. S. (1VK16CV014)</a:t>
            </a:r>
          </a:p>
          <a:p>
            <a:pPr lvl="0" algn="ctr">
              <a:spcBef>
                <a:spcPct val="20000"/>
              </a:spcBef>
              <a:defRPr/>
            </a:pPr>
            <a:endParaRPr lang="en-US" b="1" dirty="0">
              <a:solidFill>
                <a:prstClr val="black"/>
              </a:solidFill>
              <a:latin typeface="Times New Roman" pitchFamily="18" charset="0"/>
              <a:cs typeface="Times New Roman" pitchFamily="18" charset="0"/>
            </a:endParaRPr>
          </a:p>
          <a:p>
            <a:pPr lvl="0" algn="ctr">
              <a:spcBef>
                <a:spcPct val="20000"/>
              </a:spcBef>
              <a:defRPr/>
            </a:pPr>
            <a:r>
              <a:rPr lang="en-US" b="1" u="sng" dirty="0">
                <a:solidFill>
                  <a:prstClr val="black"/>
                </a:solidFill>
                <a:latin typeface="Times New Roman" pitchFamily="18" charset="0"/>
                <a:cs typeface="Times New Roman" pitchFamily="18" charset="0"/>
              </a:rPr>
              <a:t>Under the guidance of</a:t>
            </a:r>
            <a:endParaRPr lang="en-US" dirty="0">
              <a:solidFill>
                <a:prstClr val="black"/>
              </a:solidFill>
              <a:latin typeface="Times New Roman" pitchFamily="18" charset="0"/>
              <a:cs typeface="Times New Roman" pitchFamily="18" charset="0"/>
            </a:endParaRPr>
          </a:p>
          <a:p>
            <a:pPr lvl="0" algn="ctr">
              <a:spcBef>
                <a:spcPct val="20000"/>
              </a:spcBef>
            </a:pPr>
            <a:r>
              <a:rPr lang="en-US" b="1" dirty="0">
                <a:solidFill>
                  <a:prstClr val="black"/>
                </a:solidFill>
                <a:latin typeface="Times New Roman" pitchFamily="18" charset="0"/>
                <a:cs typeface="Times New Roman" pitchFamily="18" charset="0"/>
              </a:rPr>
              <a:t>Dr. H.K. </a:t>
            </a:r>
            <a:r>
              <a:rPr lang="en-US" b="1" dirty="0" err="1">
                <a:solidFill>
                  <a:prstClr val="black"/>
                </a:solidFill>
                <a:latin typeface="Times New Roman" pitchFamily="18" charset="0"/>
                <a:cs typeface="Times New Roman" pitchFamily="18" charset="0"/>
              </a:rPr>
              <a:t>Lakshmipathaiah</a:t>
            </a:r>
            <a:r>
              <a:rPr lang="en-US" b="1" dirty="0">
                <a:solidFill>
                  <a:prstClr val="black"/>
                </a:solidFill>
                <a:latin typeface="Times New Roman" pitchFamily="18" charset="0"/>
                <a:cs typeface="Times New Roman" pitchFamily="18" charset="0"/>
              </a:rPr>
              <a:t>,</a:t>
            </a:r>
          </a:p>
          <a:p>
            <a:pPr lvl="0" algn="ctr">
              <a:spcBef>
                <a:spcPct val="20000"/>
              </a:spcBef>
            </a:pPr>
            <a:r>
              <a:rPr lang="en-US" b="1" dirty="0">
                <a:solidFill>
                  <a:prstClr val="black"/>
                </a:solidFill>
                <a:latin typeface="Times New Roman" pitchFamily="18" charset="0"/>
                <a:cs typeface="Times New Roman" pitchFamily="18" charset="0"/>
              </a:rPr>
              <a:t>Professor of Geology</a:t>
            </a: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endParaRPr lang="en-US" sz="1600" dirty="0">
              <a:solidFill>
                <a:prstClr val="black"/>
              </a:solidFill>
              <a:latin typeface="Times New Roman" pitchFamily="18" charset="0"/>
              <a:cs typeface="Times New Roman" pitchFamily="18" charset="0"/>
            </a:endParaRPr>
          </a:p>
          <a:p>
            <a:pPr lvl="0" algn="ctr">
              <a:spcBef>
                <a:spcPct val="20000"/>
              </a:spcBef>
            </a:pPr>
            <a:r>
              <a:rPr lang="en-US" b="1" dirty="0">
                <a:solidFill>
                  <a:prstClr val="black"/>
                </a:solidFill>
                <a:latin typeface="Times New Roman" pitchFamily="18" charset="0"/>
                <a:cs typeface="Times New Roman" pitchFamily="18" charset="0"/>
              </a:rPr>
              <a:t>Department of Civil Engineering </a:t>
            </a:r>
          </a:p>
          <a:p>
            <a:pPr lvl="0" algn="ctr"/>
            <a:r>
              <a:rPr lang="en-US" b="1" dirty="0">
                <a:solidFill>
                  <a:prstClr val="black"/>
                </a:solidFill>
                <a:latin typeface="Calibri"/>
              </a:rPr>
              <a:t>      VIVEKANANDA INSTITUTE OF TECHNOLOGY</a:t>
            </a:r>
            <a:endParaRPr lang="en-IN" b="1" dirty="0">
              <a:solidFill>
                <a:prstClr val="black"/>
              </a:solidFill>
              <a:latin typeface="Calibri"/>
            </a:endParaRPr>
          </a:p>
          <a:p>
            <a:pPr lvl="0" algn="ctr">
              <a:spcBef>
                <a:spcPct val="20000"/>
              </a:spcBef>
            </a:pPr>
            <a:r>
              <a:rPr lang="en-US" b="1" dirty="0">
                <a:solidFill>
                  <a:prstClr val="black"/>
                </a:solidFill>
                <a:latin typeface="Times New Roman" pitchFamily="18" charset="0"/>
                <a:cs typeface="Times New Roman" pitchFamily="18" charset="0"/>
              </a:rPr>
              <a:t>2021-22</a:t>
            </a:r>
            <a:endParaRPr lang="en-US" b="1" dirty="0">
              <a:solidFill>
                <a:prstClr val="black"/>
              </a:solidFill>
              <a:latin typeface="Calibri"/>
            </a:endParaRPr>
          </a:p>
          <a:p>
            <a:pPr lvl="0" algn="ctr">
              <a:spcBef>
                <a:spcPct val="20000"/>
              </a:spcBef>
              <a:defRPr/>
            </a:pPr>
            <a:endParaRPr lang="en-US" sz="1400" dirty="0">
              <a:solidFill>
                <a:prstClr val="black"/>
              </a:solidFill>
              <a:latin typeface="Times New Roman" pitchFamily="18" charset="0"/>
              <a:cs typeface="Times New Roman" pitchFamily="18" charset="0"/>
            </a:endParaRPr>
          </a:p>
        </p:txBody>
      </p:sp>
      <p:pic>
        <p:nvPicPr>
          <p:cNvPr id="8" name="image3.jpeg"/>
          <p:cNvPicPr/>
          <p:nvPr/>
        </p:nvPicPr>
        <p:blipFill>
          <a:blip r:embed="rId3" cstate="print"/>
          <a:stretch>
            <a:fillRect/>
          </a:stretch>
        </p:blipFill>
        <p:spPr>
          <a:xfrm>
            <a:off x="3581401" y="4021860"/>
            <a:ext cx="2217712" cy="1464540"/>
          </a:xfrm>
          <a:prstGeom prst="rect">
            <a:avLst/>
          </a:prstGeom>
        </p:spPr>
      </p:pic>
    </p:spTree>
    <p:extLst>
      <p:ext uri="{BB962C8B-B14F-4D97-AF65-F5344CB8AC3E}">
        <p14:creationId xmlns:p14="http://schemas.microsoft.com/office/powerpoint/2010/main" val="110501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u="sng" dirty="0"/>
              <a:t>FOOTING MAT</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5458" y="1181100"/>
            <a:ext cx="8153400" cy="4495800"/>
          </a:xfrm>
        </p:spPr>
        <p:txBody>
          <a:bodyPr>
            <a:normAutofit/>
          </a:bodyPr>
          <a:lstStyle/>
          <a:p>
            <a:pPr marL="45720" indent="0" algn="just">
              <a:lnSpc>
                <a:spcPct val="107000"/>
              </a:lnSpc>
              <a:spcAft>
                <a:spcPts val="800"/>
              </a:spcAft>
              <a:buNone/>
            </a:pP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effectLst/>
              <a:latin typeface="+mj-lt"/>
              <a:ea typeface="Calibri" panose="020F0502020204030204" pitchFamily="34" charset="0"/>
              <a:cs typeface="Times New Roman" panose="02020603050405020304" pitchFamily="18" charset="0"/>
            </a:endParaRPr>
          </a:p>
          <a:p>
            <a:pPr marL="45720" indent="0" algn="just">
              <a:spcAft>
                <a:spcPts val="800"/>
              </a:spcAft>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Footing means a foundation unit constructed in brick work, masonry or concrete under the base of a wall or column for the purpose of distributing the load over a large area.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pic>
        <p:nvPicPr>
          <p:cNvPr id="3" name="Picture 2">
            <a:extLst>
              <a:ext uri="{FF2B5EF4-FFF2-40B4-BE49-F238E27FC236}">
                <a16:creationId xmlns:a16="http://schemas.microsoft.com/office/drawing/2014/main" id="{E57DED34-2613-AD5E-ACC4-98421AD23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 y="3135984"/>
            <a:ext cx="4346542" cy="3276600"/>
          </a:xfrm>
          <a:prstGeom prst="rect">
            <a:avLst/>
          </a:prstGeom>
        </p:spPr>
      </p:pic>
      <p:pic>
        <p:nvPicPr>
          <p:cNvPr id="7" name="Picture 6">
            <a:extLst>
              <a:ext uri="{FF2B5EF4-FFF2-40B4-BE49-F238E27FC236}">
                <a16:creationId xmlns:a16="http://schemas.microsoft.com/office/drawing/2014/main" id="{4A4C1784-2C4D-FC70-B799-8F0911244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124200"/>
            <a:ext cx="3959811" cy="3276600"/>
          </a:xfrm>
          <a:prstGeom prst="rect">
            <a:avLst/>
          </a:prstGeom>
        </p:spPr>
      </p:pic>
    </p:spTree>
    <p:extLst>
      <p:ext uri="{BB962C8B-B14F-4D97-AF65-F5344CB8AC3E}">
        <p14:creationId xmlns:p14="http://schemas.microsoft.com/office/powerpoint/2010/main" val="60998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dirty="0"/>
              <a:t>RETAINING WALL</a:t>
            </a:r>
            <a:endParaRPr lang="en-IN" sz="3000"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25338"/>
            <a:ext cx="8153400" cy="4495800"/>
          </a:xfrm>
        </p:spPr>
        <p:txBody>
          <a:bodyPr>
            <a:normAutofit/>
          </a:bodyPr>
          <a:lstStyle/>
          <a:p>
            <a:pPr marL="45720" indent="0" algn="just">
              <a:lnSpc>
                <a:spcPct val="107000"/>
              </a:lnSpc>
              <a:spcAft>
                <a:spcPts val="800"/>
              </a:spcAft>
              <a:buNone/>
            </a:pP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dirty="0">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Retaining walls</a:t>
            </a:r>
            <a:r>
              <a:rPr lang="en-IN" sz="2400" b="1"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are relatively rigid walls used for supporting soil laterally so that it can be retained at different levels on the two sides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dirty="0">
                <a:solidFill>
                  <a:srgbClr val="5F6368"/>
                </a:solidFill>
                <a:effectLst/>
                <a:latin typeface="Times New Roman" panose="02020603050405020304" pitchFamily="18" charset="0"/>
                <a:ea typeface="Times New Roman" panose="02020603050405020304" pitchFamily="18" charset="0"/>
                <a:cs typeface="Times New Roman" panose="02020603050405020304" pitchFamily="18" charset="0"/>
              </a:rPr>
              <a:t>Retaining wall</a:t>
            </a:r>
            <a:r>
              <a:rPr lang="en-IN" sz="24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 is a structure that are designed and constructed to withstand lateral pressure of soil or hold back soil materials.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buFont typeface="Wingdings" panose="05000000000000000000" pitchFamily="2" charset="2"/>
              <a:buChar char="Ø"/>
            </a:pP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2400" b="1" dirty="0">
                <a:solidFill>
                  <a:srgbClr val="5F6368"/>
                </a:solidFill>
                <a:latin typeface="Times New Roman" panose="02020603050405020304" pitchFamily="18" charset="0"/>
                <a:ea typeface="Calibri" panose="020F0502020204030204" pitchFamily="34" charset="0"/>
                <a:cs typeface="Times New Roman" panose="02020603050405020304" pitchFamily="18" charset="0"/>
              </a:rPr>
              <a:t>R</a:t>
            </a:r>
            <a:r>
              <a:rPr lang="en-IN" sz="2400" b="1" dirty="0">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etaining wall</a:t>
            </a: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is a structure that holds or retains soil behind 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dirty="0">
              <a:effectLst/>
              <a:latin typeface="+mj-lt"/>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spTree>
    <p:extLst>
      <p:ext uri="{BB962C8B-B14F-4D97-AF65-F5344CB8AC3E}">
        <p14:creationId xmlns:p14="http://schemas.microsoft.com/office/powerpoint/2010/main" val="263815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dirty="0"/>
              <a:t>COLUMNS</a:t>
            </a:r>
            <a:endParaRPr lang="en-IN" sz="3000"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25338"/>
            <a:ext cx="8153400" cy="4495800"/>
          </a:xfrm>
        </p:spPr>
        <p:txBody>
          <a:bodyPr>
            <a:normAutofit/>
          </a:bodyPr>
          <a:lstStyle/>
          <a:p>
            <a:pPr marL="45720" indent="0" algn="just">
              <a:lnSpc>
                <a:spcPct val="107000"/>
              </a:lnSpc>
              <a:spcAft>
                <a:spcPts val="800"/>
              </a:spcAft>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 column or pillar in architecture and structural engineering is a structural element that transmits, through compression, the weight of the structure above to other structural elements below.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dirty="0">
              <a:effectLst/>
              <a:latin typeface="+mj-lt"/>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pic>
        <p:nvPicPr>
          <p:cNvPr id="9" name="Picture 8">
            <a:extLst>
              <a:ext uri="{FF2B5EF4-FFF2-40B4-BE49-F238E27FC236}">
                <a16:creationId xmlns:a16="http://schemas.microsoft.com/office/drawing/2014/main" id="{D0641E5C-932E-D12F-A815-B20DA7EAA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3733800"/>
            <a:ext cx="5029199" cy="2641862"/>
          </a:xfrm>
          <a:prstGeom prst="rect">
            <a:avLst/>
          </a:prstGeom>
        </p:spPr>
      </p:pic>
      <p:pic>
        <p:nvPicPr>
          <p:cNvPr id="11" name="Picture 10">
            <a:extLst>
              <a:ext uri="{FF2B5EF4-FFF2-40B4-BE49-F238E27FC236}">
                <a16:creationId xmlns:a16="http://schemas.microsoft.com/office/drawing/2014/main" id="{CEAA378A-FF30-7E78-6450-B604FE401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5950" y="3200400"/>
            <a:ext cx="2686050" cy="3581400"/>
          </a:xfrm>
          <a:prstGeom prst="rect">
            <a:avLst/>
          </a:prstGeom>
        </p:spPr>
      </p:pic>
    </p:spTree>
    <p:extLst>
      <p:ext uri="{BB962C8B-B14F-4D97-AF65-F5344CB8AC3E}">
        <p14:creationId xmlns:p14="http://schemas.microsoft.com/office/powerpoint/2010/main" val="254619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u="sng" dirty="0"/>
              <a:t>PLINTH BEAM</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25338"/>
            <a:ext cx="8153400" cy="4495800"/>
          </a:xfrm>
        </p:spPr>
        <p:txBody>
          <a:bodyPr>
            <a:normAutofit/>
          </a:bodyPr>
          <a:lstStyle/>
          <a:p>
            <a:pPr marL="45720" indent="0" algn="just">
              <a:lnSpc>
                <a:spcPct val="150000"/>
              </a:lnSpc>
              <a:spcAft>
                <a:spcPts val="800"/>
              </a:spcAft>
              <a:buNone/>
            </a:pPr>
            <a:r>
              <a:rPr lang="en-IN" sz="2400" dirty="0">
                <a:solidFill>
                  <a:srgbClr val="202124"/>
                </a:solidFill>
                <a:effectLst/>
                <a:latin typeface="+mj-lt"/>
                <a:ea typeface="Calibri" panose="020F0502020204030204" pitchFamily="34" charset="0"/>
                <a:cs typeface="Times New Roman" panose="02020603050405020304" pitchFamily="18" charset="0"/>
              </a:rPr>
              <a:t>Plinth beam is </a:t>
            </a:r>
            <a:r>
              <a:rPr lang="en-IN" sz="2400" b="1" dirty="0">
                <a:solidFill>
                  <a:srgbClr val="202124"/>
                </a:solidFill>
                <a:effectLst/>
                <a:latin typeface="+mj-lt"/>
                <a:ea typeface="Calibri" panose="020F0502020204030204" pitchFamily="34" charset="0"/>
                <a:cs typeface="Times New Roman" panose="02020603050405020304" pitchFamily="18" charset="0"/>
              </a:rPr>
              <a:t>a reinforced concrete beam constructed between the wall and its foundation</a:t>
            </a:r>
            <a:r>
              <a:rPr lang="en-IN" sz="2400" dirty="0">
                <a:solidFill>
                  <a:srgbClr val="202124"/>
                </a:solidFill>
                <a:effectLst/>
                <a:latin typeface="+mj-lt"/>
                <a:ea typeface="Calibri" panose="020F0502020204030204" pitchFamily="34" charset="0"/>
                <a:cs typeface="Times New Roman" panose="02020603050405020304" pitchFamily="18" charset="0"/>
              </a:rPr>
              <a:t>. Plinth beam is provided to prevent the extension or propagation of cracks from the foundation into the wall above when the foundation suffers from settlement.</a:t>
            </a:r>
            <a:endParaRPr lang="en-IN" sz="2400" dirty="0">
              <a:effectLst/>
              <a:latin typeface="+mj-lt"/>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dirty="0">
              <a:effectLst/>
              <a:latin typeface="+mj-lt"/>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spTree>
    <p:extLst>
      <p:ext uri="{BB962C8B-B14F-4D97-AF65-F5344CB8AC3E}">
        <p14:creationId xmlns:p14="http://schemas.microsoft.com/office/powerpoint/2010/main" val="81352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u="sng" dirty="0"/>
              <a:t>PCC ABOVE THE PLINTH LEVEL</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25338"/>
            <a:ext cx="4343400" cy="4089662"/>
          </a:xfrm>
        </p:spPr>
        <p:txBody>
          <a:bodyPr>
            <a:normAutofit/>
          </a:bodyPr>
          <a:lstStyle/>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50000"/>
              </a:lnSpc>
              <a:spcAft>
                <a:spcPts val="800"/>
              </a:spcAft>
              <a:buNone/>
            </a:pP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It stand for Damp proof concrete. It is same like </a:t>
            </a:r>
            <a:r>
              <a:rPr lang="en-IN" sz="2400" b="1" dirty="0">
                <a:solidFill>
                  <a:srgbClr val="5F6368"/>
                </a:solidFill>
                <a:latin typeface="Times New Roman" panose="02020603050405020304" pitchFamily="18" charset="0"/>
                <a:ea typeface="Calibri" panose="020F0502020204030204" pitchFamily="34" charset="0"/>
                <a:cs typeface="Times New Roman" panose="02020603050405020304" pitchFamily="18" charset="0"/>
              </a:rPr>
              <a:t>PCC</a:t>
            </a: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which is generally provided below the </a:t>
            </a:r>
            <a:r>
              <a:rPr lang="en-IN" sz="2400" b="1" dirty="0">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plinth</a:t>
            </a:r>
            <a:r>
              <a:rPr lang="en-IN" sz="2400" b="1" i="1" dirty="0">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level</a:t>
            </a:r>
            <a:r>
              <a:rPr lang="en-IN" sz="2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of the building or structure. It's depth is about 40mm.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dirty="0">
              <a:effectLst/>
              <a:latin typeface="+mj-lt"/>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pic>
        <p:nvPicPr>
          <p:cNvPr id="3" name="Picture 2">
            <a:extLst>
              <a:ext uri="{FF2B5EF4-FFF2-40B4-BE49-F238E27FC236}">
                <a16:creationId xmlns:a16="http://schemas.microsoft.com/office/drawing/2014/main" id="{3A31C086-E9CF-4540-EC0D-E4F04BD75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19" y="1828800"/>
            <a:ext cx="3908981" cy="4953000"/>
          </a:xfrm>
          <a:prstGeom prst="rect">
            <a:avLst/>
          </a:prstGeom>
        </p:spPr>
      </p:pic>
    </p:spTree>
    <p:extLst>
      <p:ext uri="{BB962C8B-B14F-4D97-AF65-F5344CB8AC3E}">
        <p14:creationId xmlns:p14="http://schemas.microsoft.com/office/powerpoint/2010/main" val="353097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A58C110-4F61-E50C-3EE4-36D755AB0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51" y="381000"/>
            <a:ext cx="4231849" cy="3048000"/>
          </a:xfrm>
          <a:prstGeom prst="rect">
            <a:avLst/>
          </a:prstGeom>
        </p:spPr>
      </p:pic>
      <p:pic>
        <p:nvPicPr>
          <p:cNvPr id="15" name="Picture 14">
            <a:extLst>
              <a:ext uri="{FF2B5EF4-FFF2-40B4-BE49-F238E27FC236}">
                <a16:creationId xmlns:a16="http://schemas.microsoft.com/office/drawing/2014/main" id="{1B8F5A05-96F9-4907-1D56-83884F1BF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727" y="379330"/>
            <a:ext cx="3897983" cy="3047999"/>
          </a:xfrm>
          <a:prstGeom prst="rect">
            <a:avLst/>
          </a:prstGeom>
        </p:spPr>
      </p:pic>
      <p:pic>
        <p:nvPicPr>
          <p:cNvPr id="17" name="Picture 16">
            <a:extLst>
              <a:ext uri="{FF2B5EF4-FFF2-40B4-BE49-F238E27FC236}">
                <a16:creationId xmlns:a16="http://schemas.microsoft.com/office/drawing/2014/main" id="{95FA1525-550C-87E0-258D-2922C77D9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28" y="3562350"/>
            <a:ext cx="4263272" cy="3048000"/>
          </a:xfrm>
          <a:prstGeom prst="rect">
            <a:avLst/>
          </a:prstGeom>
        </p:spPr>
      </p:pic>
      <p:pic>
        <p:nvPicPr>
          <p:cNvPr id="19" name="Picture 18">
            <a:extLst>
              <a:ext uri="{FF2B5EF4-FFF2-40B4-BE49-F238E27FC236}">
                <a16:creationId xmlns:a16="http://schemas.microsoft.com/office/drawing/2014/main" id="{52DD69DA-189E-3F93-1778-086B2C34C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727" y="3562350"/>
            <a:ext cx="3897982" cy="3047999"/>
          </a:xfrm>
          <a:prstGeom prst="rect">
            <a:avLst/>
          </a:prstGeom>
        </p:spPr>
      </p:pic>
    </p:spTree>
    <p:extLst>
      <p:ext uri="{BB962C8B-B14F-4D97-AF65-F5344CB8AC3E}">
        <p14:creationId xmlns:p14="http://schemas.microsoft.com/office/powerpoint/2010/main" val="259803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06DAA2-F28A-4A21-BCD5-6FC73188EAF9}"/>
              </a:ext>
            </a:extLst>
          </p:cNvPr>
          <p:cNvSpPr txBox="1"/>
          <p:nvPr/>
        </p:nvSpPr>
        <p:spPr>
          <a:xfrm>
            <a:off x="1676400" y="381000"/>
            <a:ext cx="5791200" cy="1015663"/>
          </a:xfrm>
          <a:prstGeom prst="rect">
            <a:avLst/>
          </a:prstGeom>
          <a:noFill/>
        </p:spPr>
        <p:txBody>
          <a:bodyPr wrap="square" rtlCol="0">
            <a:spAutoFit/>
          </a:bodyPr>
          <a:lstStyle/>
          <a:p>
            <a:r>
              <a:rPr lang="en-US" sz="6000" u="sng" dirty="0"/>
              <a:t>CONCLUSION</a:t>
            </a:r>
            <a:endParaRPr lang="en-IN" sz="6000" u="sng" dirty="0"/>
          </a:p>
        </p:txBody>
      </p:sp>
      <p:sp>
        <p:nvSpPr>
          <p:cNvPr id="5" name="TextBox 4">
            <a:extLst>
              <a:ext uri="{FF2B5EF4-FFF2-40B4-BE49-F238E27FC236}">
                <a16:creationId xmlns:a16="http://schemas.microsoft.com/office/drawing/2014/main" id="{66850100-1D3F-4B23-AB03-4EBF88B941E5}"/>
              </a:ext>
            </a:extLst>
          </p:cNvPr>
          <p:cNvSpPr txBox="1"/>
          <p:nvPr/>
        </p:nvSpPr>
        <p:spPr>
          <a:xfrm>
            <a:off x="609600" y="2286000"/>
            <a:ext cx="78486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Internship provides opportunity to explore the field of interest in civil works.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Gained basic knowledge in the field.</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Learn about safety requirements in the site.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It</a:t>
            </a:r>
            <a:r>
              <a:rPr lang="en-US" sz="2400" i="0" dirty="0">
                <a:solidFill>
                  <a:srgbClr val="202124"/>
                </a:solidFill>
                <a:effectLst/>
                <a:latin typeface="Times New Roman" panose="02020603050405020304" pitchFamily="18" charset="0"/>
                <a:cs typeface="Times New Roman" panose="02020603050405020304" pitchFamily="18" charset="0"/>
              </a:rPr>
              <a:t> has been an excellent and rewarding experience.</a:t>
            </a:r>
          </a:p>
          <a:p>
            <a:pPr marL="342900" indent="-342900">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I can conclude that there have been a lot I've learnt from my 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84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23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1315744" y="228600"/>
            <a:ext cx="6512511" cy="1143000"/>
          </a:xfrm>
        </p:spPr>
        <p:txBody>
          <a:bodyPr/>
          <a:lstStyle/>
          <a:p>
            <a:pPr marL="0" indent="0" algn="l">
              <a:buNone/>
            </a:pPr>
            <a:r>
              <a:rPr lang="en-US" sz="3000" u="sng" dirty="0"/>
              <a:t>CONTENT OF CONSTRUCTION</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00200"/>
            <a:ext cx="6781800" cy="4160520"/>
          </a:xfrm>
        </p:spPr>
        <p:txBody>
          <a:bodyPr>
            <a:normAutofit/>
          </a:bodyPr>
          <a:lstStyle/>
          <a:p>
            <a:pPr marL="342900" lvl="0" indent="-342900">
              <a:lnSpc>
                <a:spcPct val="107000"/>
              </a:lnSpc>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INTRODUCTION</a:t>
            </a:r>
          </a:p>
          <a:p>
            <a:pPr marL="342900" lvl="0" indent="-342900">
              <a:lnSpc>
                <a:spcPct val="107000"/>
              </a:lnSpc>
              <a:buFont typeface="Wingdings" panose="05000000000000000000" pitchFamily="2" charset="2"/>
              <a:buChar char="Ø"/>
            </a:pPr>
            <a:r>
              <a:rPr lang="en-IN" dirty="0">
                <a:solidFill>
                  <a:srgbClr val="202124"/>
                </a:solidFill>
                <a:latin typeface="+mj-lt"/>
                <a:ea typeface="Calibri" panose="020F0502020204030204" pitchFamily="34" charset="0"/>
                <a:cs typeface="Times New Roman" panose="02020603050405020304" pitchFamily="18" charset="0"/>
              </a:rPr>
              <a:t>COMPANY OVERVIEW</a:t>
            </a:r>
            <a:endParaRPr lang="en-IN" dirty="0">
              <a:solidFill>
                <a:srgbClr val="202124"/>
              </a:solidFill>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SOIL TESTING</a:t>
            </a: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SITE MARKING </a:t>
            </a: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EXCAVATION</a:t>
            </a: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PCC</a:t>
            </a: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dirty="0">
                <a:solidFill>
                  <a:srgbClr val="202124"/>
                </a:solidFill>
                <a:effectLst/>
                <a:latin typeface="+mj-lt"/>
                <a:ea typeface="Calibri" panose="020F0502020204030204" pitchFamily="34" charset="0"/>
                <a:cs typeface="Times New Roman" panose="02020603050405020304" pitchFamily="18" charset="0"/>
              </a:rPr>
              <a:t>FOOTING</a:t>
            </a:r>
            <a:endParaRPr lang="en-IN"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dirty="0">
                <a:solidFill>
                  <a:srgbClr val="202124"/>
                </a:solidFill>
                <a:effectLst/>
                <a:latin typeface="+mj-lt"/>
                <a:ea typeface="Calibri" panose="020F0502020204030204" pitchFamily="34" charset="0"/>
              </a:rPr>
              <a:t>CONSTRUCTION OF RETAINING WALL</a:t>
            </a:r>
          </a:p>
          <a:p>
            <a:pPr marL="342900" lvl="0" indent="-342900">
              <a:lnSpc>
                <a:spcPct val="107000"/>
              </a:lnSpc>
              <a:spcAft>
                <a:spcPts val="800"/>
              </a:spcAft>
              <a:buFont typeface="Wingdings" panose="05000000000000000000" pitchFamily="2" charset="2"/>
              <a:buChar char="Ø"/>
            </a:pPr>
            <a:r>
              <a:rPr lang="en-IN" dirty="0">
                <a:solidFill>
                  <a:srgbClr val="202124"/>
                </a:solidFill>
                <a:latin typeface="+mj-lt"/>
              </a:rPr>
              <a:t>CONCLUSION</a:t>
            </a:r>
          </a:p>
          <a:p>
            <a:pPr marL="342900" lvl="0" indent="-342900">
              <a:lnSpc>
                <a:spcPct val="107000"/>
              </a:lnSpc>
              <a:spcAft>
                <a:spcPts val="800"/>
              </a:spcAft>
              <a:buFont typeface="Wingdings" panose="05000000000000000000" pitchFamily="2" charset="2"/>
              <a:buChar char="Ø"/>
            </a:pPr>
            <a:endParaRPr lang="en-IN" dirty="0">
              <a:latin typeface="+mj-lt"/>
            </a:endParaRPr>
          </a:p>
        </p:txBody>
      </p:sp>
    </p:spTree>
    <p:extLst>
      <p:ext uri="{BB962C8B-B14F-4D97-AF65-F5344CB8AC3E}">
        <p14:creationId xmlns:p14="http://schemas.microsoft.com/office/powerpoint/2010/main" val="264822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8190-20E1-8824-59AE-EE896B86B4E1}"/>
              </a:ext>
            </a:extLst>
          </p:cNvPr>
          <p:cNvSpPr>
            <a:spLocks noGrp="1"/>
          </p:cNvSpPr>
          <p:nvPr>
            <p:ph type="title"/>
          </p:nvPr>
        </p:nvSpPr>
        <p:spPr>
          <a:xfrm>
            <a:off x="1315744" y="304800"/>
            <a:ext cx="6512511" cy="1135930"/>
          </a:xfrm>
        </p:spPr>
        <p:txBody>
          <a:bodyPr/>
          <a:lstStyle/>
          <a:p>
            <a:pPr marL="0" indent="0" algn="ctr">
              <a:buNone/>
            </a:pPr>
            <a:r>
              <a:rPr lang="en-US" u="sng" dirty="0"/>
              <a:t>INTRODUCTION</a:t>
            </a:r>
            <a:endParaRPr lang="en-IN" u="sng" dirty="0"/>
          </a:p>
        </p:txBody>
      </p:sp>
      <p:sp>
        <p:nvSpPr>
          <p:cNvPr id="3" name="Content Placeholder 2">
            <a:extLst>
              <a:ext uri="{FF2B5EF4-FFF2-40B4-BE49-F238E27FC236}">
                <a16:creationId xmlns:a16="http://schemas.microsoft.com/office/drawing/2014/main" id="{FF904A9F-60D2-A220-C002-76107848CB5E}"/>
              </a:ext>
            </a:extLst>
          </p:cNvPr>
          <p:cNvSpPr>
            <a:spLocks noGrp="1"/>
          </p:cNvSpPr>
          <p:nvPr>
            <p:ph sz="quarter" idx="13"/>
          </p:nvPr>
        </p:nvSpPr>
        <p:spPr>
          <a:xfrm>
            <a:off x="990600" y="1600200"/>
            <a:ext cx="6400800" cy="3474720"/>
          </a:xfrm>
        </p:spPr>
        <p:txBody>
          <a:bodyPr>
            <a:normAutofit/>
          </a:bodyPr>
          <a:lstStyle/>
          <a:p>
            <a:pPr marL="45720" indent="0">
              <a:buNone/>
            </a:pPr>
            <a:r>
              <a:rPr lang="en-US" sz="2800" b="1" u="sng" dirty="0"/>
              <a:t>RETAINING WALL BUILDING</a:t>
            </a:r>
          </a:p>
          <a:p>
            <a:pPr marL="45720" indent="0">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 retaining wall is a structure designed and constructed to resist the lateral pressure of soil, when there is a desired change in ground elevation that exceeds the angle of repose of the soil.</a:t>
            </a:r>
          </a:p>
          <a:p>
            <a:pPr marL="4572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en-IN" dirty="0"/>
          </a:p>
        </p:txBody>
      </p:sp>
      <p:pic>
        <p:nvPicPr>
          <p:cNvPr id="5" name="Picture 4">
            <a:extLst>
              <a:ext uri="{FF2B5EF4-FFF2-40B4-BE49-F238E27FC236}">
                <a16:creationId xmlns:a16="http://schemas.microsoft.com/office/drawing/2014/main" id="{DFAE56A7-CB16-F128-4158-4378E9476C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2025" y="4191000"/>
            <a:ext cx="3352800" cy="2514600"/>
          </a:xfrm>
          <a:prstGeom prst="rect">
            <a:avLst/>
          </a:prstGeom>
        </p:spPr>
      </p:pic>
    </p:spTree>
    <p:extLst>
      <p:ext uri="{BB962C8B-B14F-4D97-AF65-F5344CB8AC3E}">
        <p14:creationId xmlns:p14="http://schemas.microsoft.com/office/powerpoint/2010/main" val="410142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B626C-AC29-4CCD-BC46-9DC7A117D53D}"/>
              </a:ext>
            </a:extLst>
          </p:cNvPr>
          <p:cNvSpPr txBox="1"/>
          <p:nvPr/>
        </p:nvSpPr>
        <p:spPr>
          <a:xfrm>
            <a:off x="381000" y="381000"/>
            <a:ext cx="8153400" cy="769441"/>
          </a:xfrm>
          <a:prstGeom prst="rect">
            <a:avLst/>
          </a:prstGeom>
          <a:noFill/>
        </p:spPr>
        <p:txBody>
          <a:bodyPr wrap="square" rtlCol="0">
            <a:spAutoFit/>
          </a:bodyPr>
          <a:lstStyle/>
          <a:p>
            <a:pPr algn="ctr"/>
            <a:r>
              <a:rPr lang="en-US" sz="4400" u="sng" dirty="0"/>
              <a:t>COMPANY OVERVIEW </a:t>
            </a:r>
            <a:endParaRPr lang="en-IN" sz="4400" u="sng" dirty="0"/>
          </a:p>
        </p:txBody>
      </p:sp>
      <p:sp>
        <p:nvSpPr>
          <p:cNvPr id="6" name="TextBox 5">
            <a:extLst>
              <a:ext uri="{FF2B5EF4-FFF2-40B4-BE49-F238E27FC236}">
                <a16:creationId xmlns:a16="http://schemas.microsoft.com/office/drawing/2014/main" id="{3F8F959C-CEA5-4785-BBFF-7A4740F087FC}"/>
              </a:ext>
            </a:extLst>
          </p:cNvPr>
          <p:cNvSpPr txBox="1"/>
          <p:nvPr/>
        </p:nvSpPr>
        <p:spPr>
          <a:xfrm>
            <a:off x="571500" y="1752600"/>
            <a:ext cx="8001000" cy="6740307"/>
          </a:xfrm>
          <a:prstGeom prst="rect">
            <a:avLst/>
          </a:prstGeom>
          <a:noFill/>
        </p:spPr>
        <p:txBody>
          <a:bodyPr wrap="square" rtlCol="0">
            <a:spAutoFit/>
          </a:bodyPr>
          <a:lstStyle/>
          <a:p>
            <a:r>
              <a:rPr lang="en-US" sz="2400" b="1" dirty="0">
                <a:solidFill>
                  <a:srgbClr val="202124"/>
                </a:solidFill>
                <a:latin typeface="Times New Roman" panose="02020603050405020304" pitchFamily="18" charset="0"/>
                <a:cs typeface="Times New Roman" panose="02020603050405020304" pitchFamily="18" charset="0"/>
              </a:rPr>
              <a:t>KALIKA INFRA </a:t>
            </a:r>
            <a:r>
              <a:rPr lang="en-US" sz="2400" b="1" i="0" dirty="0">
                <a:solidFill>
                  <a:srgbClr val="202124"/>
                </a:solidFill>
                <a:effectLst/>
                <a:latin typeface="Times New Roman" panose="02020603050405020304" pitchFamily="18" charset="0"/>
                <a:cs typeface="Times New Roman" panose="02020603050405020304" pitchFamily="18" charset="0"/>
              </a:rPr>
              <a:t>founded the company in </a:t>
            </a:r>
            <a:r>
              <a:rPr lang="en-US" sz="2400" b="1" dirty="0">
                <a:solidFill>
                  <a:srgbClr val="202124"/>
                </a:solidFill>
                <a:latin typeface="Times New Roman" panose="02020603050405020304" pitchFamily="18" charset="0"/>
                <a:cs typeface="Times New Roman" panose="02020603050405020304" pitchFamily="18" charset="0"/>
              </a:rPr>
              <a:t>23</a:t>
            </a:r>
            <a:r>
              <a:rPr lang="en-US" sz="2400" b="1" baseline="30000" dirty="0">
                <a:solidFill>
                  <a:srgbClr val="202124"/>
                </a:solidFill>
                <a:latin typeface="Times New Roman" panose="02020603050405020304" pitchFamily="18" charset="0"/>
                <a:cs typeface="Times New Roman" panose="02020603050405020304" pitchFamily="18" charset="0"/>
              </a:rPr>
              <a:t>RD</a:t>
            </a:r>
            <a:r>
              <a:rPr lang="en-US" sz="2400" b="1" dirty="0">
                <a:solidFill>
                  <a:srgbClr val="202124"/>
                </a:solidFill>
                <a:latin typeface="Times New Roman" panose="02020603050405020304" pitchFamily="18" charset="0"/>
                <a:cs typeface="Times New Roman" panose="02020603050405020304" pitchFamily="18" charset="0"/>
              </a:rPr>
              <a:t> June</a:t>
            </a:r>
            <a:r>
              <a:rPr lang="en-US" sz="2400" b="1" i="0" dirty="0">
                <a:solidFill>
                  <a:srgbClr val="202124"/>
                </a:solidFill>
                <a:effectLst/>
                <a:latin typeface="Times New Roman" panose="02020603050405020304" pitchFamily="18" charset="0"/>
                <a:cs typeface="Times New Roman" panose="02020603050405020304" pitchFamily="18" charset="0"/>
              </a:rPr>
              <a:t> of the year 2014</a:t>
            </a:r>
            <a:r>
              <a:rPr lang="en-US" sz="2400" b="0" i="0" dirty="0">
                <a:solidFill>
                  <a:srgbClr val="202124"/>
                </a:solidFill>
                <a:effectLst/>
                <a:latin typeface="Times New Roman" panose="02020603050405020304" pitchFamily="18" charset="0"/>
                <a:cs typeface="Times New Roman" panose="02020603050405020304" pitchFamily="18" charset="0"/>
              </a:rPr>
              <a:t>. As of September 2016 </a:t>
            </a:r>
            <a:r>
              <a:rPr lang="en-US" sz="2400" dirty="0">
                <a:solidFill>
                  <a:srgbClr val="202124"/>
                </a:solidFill>
                <a:latin typeface="Times New Roman" panose="02020603050405020304" pitchFamily="18" charset="0"/>
                <a:cs typeface="Times New Roman" panose="02020603050405020304" pitchFamily="18" charset="0"/>
              </a:rPr>
              <a:t>KI</a:t>
            </a:r>
            <a:r>
              <a:rPr lang="en-US" sz="2400" b="0" i="0" dirty="0">
                <a:solidFill>
                  <a:srgbClr val="202124"/>
                </a:solidFill>
                <a:effectLst/>
                <a:latin typeface="Times New Roman" panose="02020603050405020304" pitchFamily="18" charset="0"/>
                <a:cs typeface="Times New Roman" panose="02020603050405020304" pitchFamily="18" charset="0"/>
              </a:rPr>
              <a:t> had launched first residential project under the name of KALIKA MAX PLUS  in Bangalore and also launched first plot development under the name of </a:t>
            </a:r>
            <a:r>
              <a:rPr lang="en-US" sz="2400" b="0" i="0" dirty="0" err="1">
                <a:solidFill>
                  <a:srgbClr val="202124"/>
                </a:solidFill>
                <a:effectLst/>
                <a:latin typeface="Times New Roman" panose="02020603050405020304" pitchFamily="18" charset="0"/>
                <a:cs typeface="Times New Roman" panose="02020603050405020304" pitchFamily="18" charset="0"/>
              </a:rPr>
              <a:t>Harisree</a:t>
            </a:r>
            <a:r>
              <a:rPr lang="en-US" sz="2400" b="0" i="0" dirty="0">
                <a:solidFill>
                  <a:srgbClr val="202124"/>
                </a:solidFill>
                <a:effectLst/>
                <a:latin typeface="Times New Roman" panose="02020603050405020304" pitchFamily="18" charset="0"/>
                <a:cs typeface="Times New Roman" panose="02020603050405020304" pitchFamily="18" charset="0"/>
              </a:rPr>
              <a:t> Garden' in Shivamogga.</a:t>
            </a:r>
          </a:p>
          <a:p>
            <a:endParaRPr lang="en-US" b="0" i="0" dirty="0">
              <a:solidFill>
                <a:srgbClr val="202124"/>
              </a:solidFill>
              <a:effectLst/>
              <a:latin typeface="arial" panose="020B0604020202020204" pitchFamily="34" charset="0"/>
            </a:endParaRPr>
          </a:p>
          <a:p>
            <a:r>
              <a:rPr lang="en-US" sz="2400" dirty="0">
                <a:solidFill>
                  <a:srgbClr val="202124"/>
                </a:solidFill>
                <a:latin typeface="Times New Roman" panose="02020603050405020304" pitchFamily="18" charset="0"/>
                <a:cs typeface="Times New Roman" panose="02020603050405020304" pitchFamily="18" charset="0"/>
              </a:rPr>
              <a:t>They provide short and long term trainings for the students and make them professionally suitable for the various requirements of the construction sector.</a:t>
            </a:r>
          </a:p>
          <a:p>
            <a:r>
              <a:rPr lang="en-US" sz="2400" b="0" i="0" dirty="0">
                <a:solidFill>
                  <a:srgbClr val="202124"/>
                </a:solidFill>
                <a:effectLst/>
                <a:latin typeface="Times New Roman" panose="02020603050405020304" pitchFamily="18" charset="0"/>
                <a:cs typeface="Times New Roman" panose="02020603050405020304" pitchFamily="18" charset="0"/>
              </a:rPr>
              <a:t>A</a:t>
            </a:r>
            <a:r>
              <a:rPr lang="en-US" sz="2400" dirty="0">
                <a:solidFill>
                  <a:srgbClr val="202124"/>
                </a:solidFill>
                <a:latin typeface="Times New Roman" panose="02020603050405020304" pitchFamily="18" charset="0"/>
                <a:cs typeface="Times New Roman" panose="02020603050405020304" pitchFamily="18" charset="0"/>
              </a:rPr>
              <a:t>t present they are working in different government departments and private construction works.</a:t>
            </a:r>
          </a:p>
          <a:p>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sz="2400" b="0" i="0" dirty="0">
                <a:solidFill>
                  <a:srgbClr val="202124"/>
                </a:solidFill>
                <a:effectLst/>
                <a:latin typeface="Times New Roman" panose="02020603050405020304" pitchFamily="18" charset="0"/>
                <a:cs typeface="Times New Roman" panose="02020603050405020304" pitchFamily="18" charset="0"/>
              </a:rPr>
              <a:t>Near </a:t>
            </a:r>
            <a:r>
              <a:rPr lang="en-US" sz="2400" b="0" i="0" dirty="0" err="1">
                <a:solidFill>
                  <a:srgbClr val="202124"/>
                </a:solidFill>
                <a:effectLst/>
                <a:latin typeface="Times New Roman" panose="02020603050405020304" pitchFamily="18" charset="0"/>
                <a:cs typeface="Times New Roman" panose="02020603050405020304" pitchFamily="18" charset="0"/>
              </a:rPr>
              <a:t>N</a:t>
            </a:r>
            <a:r>
              <a:rPr lang="en-US" sz="2400" dirty="0" err="1">
                <a:solidFill>
                  <a:srgbClr val="202124"/>
                </a:solidFill>
                <a:latin typeface="Times New Roman" panose="02020603050405020304" pitchFamily="18" charset="0"/>
                <a:cs typeface="Times New Roman" panose="02020603050405020304" pitchFamily="18" charset="0"/>
              </a:rPr>
              <a:t>elamangala</a:t>
            </a:r>
            <a:r>
              <a:rPr lang="en-US" sz="2400" dirty="0">
                <a:solidFill>
                  <a:srgbClr val="202124"/>
                </a:solidFill>
                <a:latin typeface="Times New Roman" panose="02020603050405020304" pitchFamily="18" charset="0"/>
                <a:cs typeface="Times New Roman" panose="02020603050405020304" pitchFamily="18" charset="0"/>
              </a:rPr>
              <a:t> they are developing a private Villas and </a:t>
            </a:r>
            <a:r>
              <a:rPr lang="en-US" sz="2400" dirty="0" err="1">
                <a:solidFill>
                  <a:srgbClr val="202124"/>
                </a:solidFill>
                <a:latin typeface="Times New Roman" panose="02020603050405020304" pitchFamily="18" charset="0"/>
                <a:cs typeface="Times New Roman" panose="02020603050405020304" pitchFamily="18" charset="0"/>
              </a:rPr>
              <a:t>appartments</a:t>
            </a:r>
            <a:r>
              <a:rPr lang="en-US" sz="2400" dirty="0">
                <a:solidFill>
                  <a:srgbClr val="202124"/>
                </a:solidFill>
                <a:latin typeface="Times New Roman" panose="02020603050405020304" pitchFamily="18" charset="0"/>
                <a:cs typeface="Times New Roman" panose="02020603050405020304" pitchFamily="18" charset="0"/>
              </a:rPr>
              <a:t>. </a:t>
            </a:r>
            <a:endParaRPr lang="en-US" sz="2400" b="0"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endParaRPr lang="en-IN" dirty="0"/>
          </a:p>
        </p:txBody>
      </p:sp>
    </p:spTree>
    <p:extLst>
      <p:ext uri="{BB962C8B-B14F-4D97-AF65-F5344CB8AC3E}">
        <p14:creationId xmlns:p14="http://schemas.microsoft.com/office/powerpoint/2010/main" val="181405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C534-0D71-1DC9-E93C-DDDE8D7D9C11}"/>
              </a:ext>
            </a:extLst>
          </p:cNvPr>
          <p:cNvSpPr>
            <a:spLocks noGrp="1"/>
          </p:cNvSpPr>
          <p:nvPr>
            <p:ph type="title"/>
          </p:nvPr>
        </p:nvSpPr>
        <p:spPr>
          <a:xfrm>
            <a:off x="914793" y="316230"/>
            <a:ext cx="7314414" cy="1143000"/>
          </a:xfrm>
        </p:spPr>
        <p:txBody>
          <a:bodyPr>
            <a:normAutofit fontScale="90000"/>
          </a:bodyPr>
          <a:lstStyle/>
          <a:p>
            <a:pPr marL="0" indent="0" algn="l">
              <a:buNone/>
            </a:pPr>
            <a:r>
              <a:rPr lang="en-US" sz="3000" u="sng" dirty="0"/>
              <a:t>CONSTRUCTION DETAILS CARRIED OUT</a:t>
            </a:r>
            <a:endParaRPr lang="en-IN" sz="3000" u="sng" dirty="0"/>
          </a:p>
        </p:txBody>
      </p:sp>
      <p:sp>
        <p:nvSpPr>
          <p:cNvPr id="3" name="Content Placeholder 2">
            <a:extLst>
              <a:ext uri="{FF2B5EF4-FFF2-40B4-BE49-F238E27FC236}">
                <a16:creationId xmlns:a16="http://schemas.microsoft.com/office/drawing/2014/main" id="{0C61A69B-2EF3-472A-EC3E-AFCB72B023F2}"/>
              </a:ext>
            </a:extLst>
          </p:cNvPr>
          <p:cNvSpPr>
            <a:spLocks noGrp="1"/>
          </p:cNvSpPr>
          <p:nvPr>
            <p:ph sz="quarter" idx="13"/>
          </p:nvPr>
        </p:nvSpPr>
        <p:spPr>
          <a:xfrm>
            <a:off x="1524000" y="2560320"/>
            <a:ext cx="6096000" cy="1737360"/>
          </a:xfrm>
        </p:spPr>
        <p:txBody>
          <a:bodyPr>
            <a:normAutofit fontScale="85000" lnSpcReduction="10000"/>
          </a:bodyPr>
          <a:lstStyle/>
          <a:p>
            <a:pPr>
              <a:buFont typeface="Wingdings" panose="05000000000000000000" pitchFamily="2" charset="2"/>
              <a:buChar char="§"/>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TYPE OF BUILDING :  ARMORY BUILDING</a:t>
            </a:r>
          </a:p>
          <a:p>
            <a:pPr marL="0" indent="0">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LOCATION </a:t>
            </a:r>
            <a:r>
              <a:rPr lang="en-IN" sz="24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THANISANDRA,HEGDE NAGAR</a:t>
            </a:r>
          </a:p>
          <a:p>
            <a:pPr marL="45720" indent="0">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BANGLORE-560077</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230143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215265"/>
            <a:ext cx="6512511" cy="1143000"/>
          </a:xfrm>
        </p:spPr>
        <p:txBody>
          <a:bodyPr/>
          <a:lstStyle/>
          <a:p>
            <a:pPr marL="0" indent="0" algn="l">
              <a:buNone/>
            </a:pPr>
            <a:r>
              <a:rPr lang="en-US" sz="2800" u="sng" dirty="0"/>
              <a:t>SOIL TESTING</a:t>
            </a:r>
            <a:endParaRPr lang="en-IN" sz="28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8600" y="1600200"/>
            <a:ext cx="6400800" cy="3474720"/>
          </a:xfrm>
        </p:spPr>
        <p:txBody>
          <a:bodyPr/>
          <a:lstStyle/>
          <a:p>
            <a:pPr marL="0" indent="0" algn="just">
              <a:lnSpc>
                <a:spcPct val="107000"/>
              </a:lnSpc>
              <a:buNone/>
            </a:pPr>
            <a:r>
              <a:rPr lang="en-US" sz="2000" b="0" i="0" dirty="0">
                <a:solidFill>
                  <a:srgbClr val="202124"/>
                </a:solidFill>
                <a:effectLst/>
                <a:latin typeface="arial" panose="020B0604020202020204" pitchFamily="34" charset="0"/>
              </a:rPr>
              <a:t>Soil </a:t>
            </a:r>
            <a:r>
              <a:rPr lang="en-US" sz="2000" i="0" dirty="0">
                <a:solidFill>
                  <a:srgbClr val="202124"/>
                </a:solidFill>
                <a:effectLst/>
                <a:latin typeface="arial" panose="020B0604020202020204" pitchFamily="34" charset="0"/>
              </a:rPr>
              <a:t>testing reveals the physical and engineering properties of soil like moisture content, mineral presence, density, permeability and bearing capacity. </a:t>
            </a:r>
            <a:endParaRPr lang="en-US" sz="2000" dirty="0">
              <a:solidFill>
                <a:srgbClr val="202124"/>
              </a:solidFill>
              <a:latin typeface="arial" panose="020B0604020202020204" pitchFamily="34" charset="0"/>
            </a:endParaRPr>
          </a:p>
          <a:p>
            <a:pPr marL="0" indent="0" algn="just">
              <a:lnSpc>
                <a:spcPct val="107000"/>
              </a:lnSpc>
              <a:buNone/>
            </a:pPr>
            <a:endParaRPr lang="en-IN" dirty="0"/>
          </a:p>
        </p:txBody>
      </p:sp>
      <p:pic>
        <p:nvPicPr>
          <p:cNvPr id="2" name="Picture 2" descr="3,282 Soil Test Photos - Free &amp; Royalty-Free Stock Photos from Dreamstime">
            <a:extLst>
              <a:ext uri="{FF2B5EF4-FFF2-40B4-BE49-F238E27FC236}">
                <a16:creationId xmlns:a16="http://schemas.microsoft.com/office/drawing/2014/main" id="{8D7498BB-E638-44D4-AE27-C87DE8A32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429000"/>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5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304800" y="152400"/>
            <a:ext cx="6512511" cy="1143000"/>
          </a:xfrm>
        </p:spPr>
        <p:txBody>
          <a:bodyPr/>
          <a:lstStyle/>
          <a:p>
            <a:pPr marL="0" indent="0" algn="l">
              <a:buNone/>
            </a:pPr>
            <a:r>
              <a:rPr lang="en-US" sz="3000" u="sng" dirty="0"/>
              <a:t>SITE MARKING</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76200" y="1600200"/>
            <a:ext cx="8001000" cy="4419600"/>
          </a:xfrm>
        </p:spPr>
        <p:txBody>
          <a:bodyPr>
            <a:normAutofit/>
          </a:bodyPr>
          <a:lstStyle/>
          <a:p>
            <a:pPr algn="just">
              <a:spcAft>
                <a:spcPts val="800"/>
              </a:spcAft>
              <a:buFont typeface="Wingdings" panose="05000000000000000000" pitchFamily="2" charset="2"/>
              <a:buChar char="Ø"/>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Site marking is </a:t>
            </a:r>
            <a:r>
              <a:rPr lang="en-IN" sz="24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one of the starting point of  construction</a:t>
            </a: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In this activity  Engineer and Mistry will identify pillar placements. Once pillars placement is identified based on soil condition earth work will start. Depending on soil condition pillar depth will vary.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Wingdings" panose="05000000000000000000" pitchFamily="2" charset="2"/>
              <a:buChar char="Ø"/>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purpose of marking is </a:t>
            </a:r>
            <a:r>
              <a:rPr lang="en-IN" sz="24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to ident</a:t>
            </a:r>
            <a:r>
              <a:rPr lang="en-IN" sz="24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i</a:t>
            </a:r>
            <a:r>
              <a:rPr lang="en-IN" sz="24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fy clearly the site of incision or insertion</a:t>
            </a: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Marking is carried out at the intended site of the incision or as near as possible to the intended site. Unless clinically necessary, no other point should be marked besides the surgical site. The mark must not be ambiguous.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spTree>
    <p:extLst>
      <p:ext uri="{BB962C8B-B14F-4D97-AF65-F5344CB8AC3E}">
        <p14:creationId xmlns:p14="http://schemas.microsoft.com/office/powerpoint/2010/main" val="256380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375944" y="152400"/>
            <a:ext cx="6512511" cy="1143000"/>
          </a:xfrm>
        </p:spPr>
        <p:txBody>
          <a:bodyPr/>
          <a:lstStyle/>
          <a:p>
            <a:pPr marL="0" indent="0" algn="l">
              <a:buNone/>
            </a:pPr>
            <a:r>
              <a:rPr lang="en-US" sz="3000" u="sng" dirty="0"/>
              <a:t>EXCAVATION</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379643" y="1219200"/>
            <a:ext cx="7924800" cy="2971799"/>
          </a:xfrm>
        </p:spPr>
        <p:txBody>
          <a:bodyPr>
            <a:normAutofit fontScale="92500"/>
          </a:bodyPr>
          <a:lstStyle/>
          <a:p>
            <a:pPr marL="45720" indent="0" algn="just">
              <a:lnSpc>
                <a:spcPct val="170000"/>
              </a:lnSpc>
              <a:spcAft>
                <a:spcPts val="800"/>
              </a:spcAft>
              <a:buNone/>
            </a:pPr>
            <a:r>
              <a:rPr lang="en-US" sz="2400" b="0" i="0" dirty="0">
                <a:solidFill>
                  <a:srgbClr val="202124"/>
                </a:solidFill>
                <a:effectLst/>
                <a:latin typeface="arial" panose="020B0604020202020204" pitchFamily="34" charset="0"/>
              </a:rPr>
              <a:t>Excavation is </a:t>
            </a:r>
            <a:r>
              <a:rPr lang="en-US" sz="2400" b="1" i="0" dirty="0">
                <a:solidFill>
                  <a:srgbClr val="202124"/>
                </a:solidFill>
                <a:effectLst/>
                <a:latin typeface="arial" panose="020B0604020202020204" pitchFamily="34" charset="0"/>
              </a:rPr>
              <a:t>the process of moving earth, rock or other materials with tools, equipment or explosives</a:t>
            </a:r>
            <a:r>
              <a:rPr lang="en-US" sz="2400" b="0" i="0" dirty="0">
                <a:solidFill>
                  <a:srgbClr val="202124"/>
                </a:solidFill>
                <a:effectLst/>
                <a:latin typeface="arial" panose="020B0604020202020204" pitchFamily="34" charset="0"/>
              </a:rPr>
              <a:t>. It also includes trenching, wall shafts, tunnelling and underground. It is the preliminary activity of the construction project.</a:t>
            </a:r>
          </a:p>
          <a:p>
            <a:pPr marL="45720" indent="0" algn="just">
              <a:lnSpc>
                <a:spcPct val="17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pic>
        <p:nvPicPr>
          <p:cNvPr id="3" name="Picture 2">
            <a:extLst>
              <a:ext uri="{FF2B5EF4-FFF2-40B4-BE49-F238E27FC236}">
                <a16:creationId xmlns:a16="http://schemas.microsoft.com/office/drawing/2014/main" id="{E268EF1C-7978-7CB5-6FB8-E65E5BBBE4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267200"/>
            <a:ext cx="3251200" cy="2438400"/>
          </a:xfrm>
          <a:prstGeom prst="rect">
            <a:avLst/>
          </a:prstGeom>
        </p:spPr>
      </p:pic>
      <p:pic>
        <p:nvPicPr>
          <p:cNvPr id="7" name="Picture 6">
            <a:extLst>
              <a:ext uri="{FF2B5EF4-FFF2-40B4-BE49-F238E27FC236}">
                <a16:creationId xmlns:a16="http://schemas.microsoft.com/office/drawing/2014/main" id="{DA9CD13C-7C76-30D6-0FB4-5F53C704D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4271128"/>
            <a:ext cx="3733800" cy="2406192"/>
          </a:xfrm>
          <a:prstGeom prst="rect">
            <a:avLst/>
          </a:prstGeom>
        </p:spPr>
      </p:pic>
    </p:spTree>
    <p:extLst>
      <p:ext uri="{BB962C8B-B14F-4D97-AF65-F5344CB8AC3E}">
        <p14:creationId xmlns:p14="http://schemas.microsoft.com/office/powerpoint/2010/main" val="12563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8D222-2478-3950-11A2-042F69FEC8B6}"/>
              </a:ext>
            </a:extLst>
          </p:cNvPr>
          <p:cNvSpPr>
            <a:spLocks noGrp="1"/>
          </p:cNvSpPr>
          <p:nvPr>
            <p:ph type="title"/>
          </p:nvPr>
        </p:nvSpPr>
        <p:spPr>
          <a:xfrm>
            <a:off x="228600" y="482338"/>
            <a:ext cx="6512511" cy="1143000"/>
          </a:xfrm>
        </p:spPr>
        <p:txBody>
          <a:bodyPr/>
          <a:lstStyle/>
          <a:p>
            <a:pPr marL="0" indent="0" algn="l">
              <a:buNone/>
            </a:pPr>
            <a:r>
              <a:rPr lang="en-US" sz="3000" u="sng" dirty="0"/>
              <a:t>PCC</a:t>
            </a:r>
            <a:endParaRPr lang="en-IN" sz="3000" u="sng" dirty="0"/>
          </a:p>
        </p:txBody>
      </p:sp>
      <p:sp>
        <p:nvSpPr>
          <p:cNvPr id="6" name="Content Placeholder 5">
            <a:extLst>
              <a:ext uri="{FF2B5EF4-FFF2-40B4-BE49-F238E27FC236}">
                <a16:creationId xmlns:a16="http://schemas.microsoft.com/office/drawing/2014/main" id="{62CBEAED-B4D8-C921-6E3D-737C689EF029}"/>
              </a:ext>
            </a:extLst>
          </p:cNvPr>
          <p:cNvSpPr>
            <a:spLocks noGrp="1"/>
          </p:cNvSpPr>
          <p:nvPr>
            <p:ph sz="quarter" idx="13"/>
          </p:nvPr>
        </p:nvSpPr>
        <p:spPr>
          <a:xfrm>
            <a:off x="226243" y="1053838"/>
            <a:ext cx="8153400" cy="4495800"/>
          </a:xfrm>
        </p:spPr>
        <p:txBody>
          <a:bodyPr>
            <a:normAutofit/>
          </a:bodyPr>
          <a:lstStyle/>
          <a:p>
            <a:pPr marL="45720" indent="0" algn="just">
              <a:lnSpc>
                <a:spcPct val="107000"/>
              </a:lnSpc>
              <a:spcAft>
                <a:spcPts val="800"/>
              </a:spcAft>
              <a:buNone/>
            </a:pP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effectLst/>
              <a:latin typeface="+mj-lt"/>
              <a:ea typeface="Calibri" panose="020F0502020204030204" pitchFamily="34" charset="0"/>
              <a:cs typeface="Times New Roman" panose="02020603050405020304" pitchFamily="18" charset="0"/>
            </a:endParaRPr>
          </a:p>
          <a:p>
            <a:pPr marL="45720" indent="0" algn="just">
              <a:lnSpc>
                <a:spcPct val="107000"/>
              </a:lnSpc>
              <a:spcAft>
                <a:spcPts val="800"/>
              </a:spcAft>
              <a:buNone/>
            </a:pP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Plain cement concrete is </a:t>
            </a:r>
            <a:r>
              <a:rPr lang="en-IN" sz="24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mixture of cement, fine aggregate(sand) and coarse aggregate without steel</a:t>
            </a:r>
            <a:r>
              <a:rPr lang="en-IN"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PCC is an important component of a building which is laid on the soil surface to avoid direct contact of reinforcement of concrete with soil and water.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dirty="0"/>
          </a:p>
        </p:txBody>
      </p:sp>
      <p:pic>
        <p:nvPicPr>
          <p:cNvPr id="3" name="Picture 2">
            <a:extLst>
              <a:ext uri="{FF2B5EF4-FFF2-40B4-BE49-F238E27FC236}">
                <a16:creationId xmlns:a16="http://schemas.microsoft.com/office/drawing/2014/main" id="{D033B3EE-ED2B-EA8B-380D-96CC56328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744" y="3581400"/>
            <a:ext cx="6512512" cy="3200400"/>
          </a:xfrm>
          <a:prstGeom prst="rect">
            <a:avLst/>
          </a:prstGeom>
        </p:spPr>
      </p:pic>
    </p:spTree>
    <p:extLst>
      <p:ext uri="{BB962C8B-B14F-4D97-AF65-F5344CB8AC3E}">
        <p14:creationId xmlns:p14="http://schemas.microsoft.com/office/powerpoint/2010/main" val="15695119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305</TotalTime>
  <Words>717</Words>
  <Application>Microsoft Office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Gill Sans MT</vt:lpstr>
      <vt:lpstr>Times New Roman</vt:lpstr>
      <vt:lpstr>Wingdings</vt:lpstr>
      <vt:lpstr>Parcel</vt:lpstr>
      <vt:lpstr>PowerPoint Presentation</vt:lpstr>
      <vt:lpstr>CONTENT OF CONSTRUCTION</vt:lpstr>
      <vt:lpstr>INTRODUCTION</vt:lpstr>
      <vt:lpstr>PowerPoint Presentation</vt:lpstr>
      <vt:lpstr>CONSTRUCTION DETAILS CARRIED OUT</vt:lpstr>
      <vt:lpstr>SOIL TESTING</vt:lpstr>
      <vt:lpstr>SITE MARKING</vt:lpstr>
      <vt:lpstr>EXCAVATION</vt:lpstr>
      <vt:lpstr>PCC</vt:lpstr>
      <vt:lpstr>FOOTING MAT</vt:lpstr>
      <vt:lpstr>RETAINING WALL</vt:lpstr>
      <vt:lpstr>COLUMNS</vt:lpstr>
      <vt:lpstr>PLINTH BEAM</vt:lpstr>
      <vt:lpstr>PCC ABOVE THE PLINTH LEVEL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2021-07-09T09:30:41Z</dcterms:created>
  <dcterms:modified xsi:type="dcterms:W3CDTF">2022-05-28T05:24:22Z</dcterms:modified>
</cp:coreProperties>
</file>