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59" r:id="rId4"/>
    <p:sldId id="306" r:id="rId5"/>
    <p:sldId id="299" r:id="rId6"/>
    <p:sldId id="301" r:id="rId7"/>
    <p:sldId id="294" r:id="rId8"/>
    <p:sldId id="296" r:id="rId9"/>
    <p:sldId id="293" r:id="rId10"/>
    <p:sldId id="292" r:id="rId11"/>
    <p:sldId id="275" r:id="rId12"/>
    <p:sldId id="297" r:id="rId13"/>
    <p:sldId id="303" r:id="rId14"/>
    <p:sldId id="289" r:id="rId15"/>
    <p:sldId id="300" r:id="rId16"/>
    <p:sldId id="302" r:id="rId17"/>
    <p:sldId id="291" r:id="rId18"/>
    <p:sldId id="309" r:id="rId19"/>
    <p:sldId id="305" r:id="rId20"/>
    <p:sldId id="298" r:id="rId21"/>
    <p:sldId id="311" r:id="rId22"/>
    <p:sldId id="304" r:id="rId23"/>
    <p:sldId id="261" r:id="rId24"/>
    <p:sldId id="308" r:id="rId25"/>
    <p:sldId id="310" r:id="rId26"/>
    <p:sldId id="265" r:id="rId27"/>
    <p:sldId id="30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4FCC85-11F6-44CF-825D-2239F42A84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2020-21</a:t>
            </a:r>
          </a:p>
        </p:txBody>
      </p:sp>
      <p:sp>
        <p:nvSpPr>
          <p:cNvPr id="3" name="Date Placeholder 2">
            <a:extLst>
              <a:ext uri="{FF2B5EF4-FFF2-40B4-BE49-F238E27FC236}">
                <a16:creationId xmlns:a16="http://schemas.microsoft.com/office/drawing/2014/main" id="{A88CE54A-CF05-446E-B0EB-AFE9B5D2EF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2B46E9-8F0C-41DB-B35B-884299FD39F0}" type="datetime1">
              <a:rPr lang="en-IN" smtClean="0"/>
              <a:t>24-06-2022</a:t>
            </a:fld>
            <a:endParaRPr lang="en-IN"/>
          </a:p>
        </p:txBody>
      </p:sp>
      <p:sp>
        <p:nvSpPr>
          <p:cNvPr id="4" name="Footer Placeholder 3">
            <a:extLst>
              <a:ext uri="{FF2B5EF4-FFF2-40B4-BE49-F238E27FC236}">
                <a16:creationId xmlns:a16="http://schemas.microsoft.com/office/drawing/2014/main" id="{4B7BAF9E-BE5D-4A44-A1AE-B569B17892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Chitri</a:t>
            </a:r>
            <a:endParaRPr lang="en-IN"/>
          </a:p>
        </p:txBody>
      </p:sp>
      <p:sp>
        <p:nvSpPr>
          <p:cNvPr id="5" name="Slide Number Placeholder 4">
            <a:extLst>
              <a:ext uri="{FF2B5EF4-FFF2-40B4-BE49-F238E27FC236}">
                <a16:creationId xmlns:a16="http://schemas.microsoft.com/office/drawing/2014/main" id="{81CF0417-4349-46DD-B9D4-747E9BD818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B37065-80A7-47E9-848A-F28B94FD3FE2}" type="slidenum">
              <a:rPr lang="en-IN" smtClean="0"/>
              <a:t>‹#›</a:t>
            </a:fld>
            <a:endParaRPr lang="en-IN"/>
          </a:p>
        </p:txBody>
      </p:sp>
    </p:spTree>
    <p:extLst>
      <p:ext uri="{BB962C8B-B14F-4D97-AF65-F5344CB8AC3E}">
        <p14:creationId xmlns:p14="http://schemas.microsoft.com/office/powerpoint/2010/main" val="382104051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2020-21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7957C-752E-4934-B97A-CEB37B881736}" type="datetime1">
              <a:rPr lang="en-IN" smtClean="0"/>
              <a:t>24-06-2022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Chitri</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0A8A5-5E04-40A5-8C7D-A2CDC0A693C4}" type="slidenum">
              <a:rPr lang="en-IN" smtClean="0"/>
              <a:t>‹#›</a:t>
            </a:fld>
            <a:endParaRPr lang="en-IN"/>
          </a:p>
        </p:txBody>
      </p:sp>
    </p:spTree>
    <p:extLst>
      <p:ext uri="{BB962C8B-B14F-4D97-AF65-F5344CB8AC3E}">
        <p14:creationId xmlns:p14="http://schemas.microsoft.com/office/powerpoint/2010/main" val="254463581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1C81E3A-604E-459E-8F68-90CD82F73AB7}" type="datetime1">
              <a:rPr lang="en-IN" smtClean="0"/>
              <a:t>24-06-2022</a:t>
            </a:fld>
            <a:endParaRPr lang="en-IN"/>
          </a:p>
        </p:txBody>
      </p:sp>
      <p:sp>
        <p:nvSpPr>
          <p:cNvPr id="8" name="Slide Number Placeholder 7"/>
          <p:cNvSpPr>
            <a:spLocks noGrp="1"/>
          </p:cNvSpPr>
          <p:nvPr>
            <p:ph type="sldNum" sz="quarter" idx="11"/>
          </p:nvPr>
        </p:nvSpPr>
        <p:spPr/>
        <p:txBody>
          <a:bodyPr/>
          <a:lstStyle/>
          <a:p>
            <a:fld id="{24027DF9-9D11-4A12-9A91-D7D69AC2A0A6}" type="slidenum">
              <a:rPr lang="en-IN" smtClean="0"/>
              <a:t>‹#›</a:t>
            </a:fld>
            <a:endParaRPr lang="en-IN"/>
          </a:p>
        </p:txBody>
      </p:sp>
      <p:sp>
        <p:nvSpPr>
          <p:cNvPr id="9" name="Footer Placeholder 8"/>
          <p:cNvSpPr>
            <a:spLocks noGrp="1"/>
          </p:cNvSpPr>
          <p:nvPr>
            <p:ph type="ftr" sz="quarter" idx="12"/>
          </p:nvPr>
        </p:nvSpPr>
        <p:spPr/>
        <p:txBody>
          <a:bodyPr/>
          <a:lstStyle/>
          <a:p>
            <a:r>
              <a:rPr lang="en-US"/>
              <a:t>Dept. of Civil Engineering, VIT</a:t>
            </a:r>
            <a:endParaRPr lang="en-IN"/>
          </a:p>
        </p:txBody>
      </p:sp>
    </p:spTree>
    <p:extLst>
      <p:ext uri="{BB962C8B-B14F-4D97-AF65-F5344CB8AC3E}">
        <p14:creationId xmlns:p14="http://schemas.microsoft.com/office/powerpoint/2010/main" val="53462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9A9A6-FBFD-4083-8CA3-CFE73BCFE092}" type="datetime1">
              <a:rPr lang="en-IN" smtClean="0"/>
              <a:t>24-06-2022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337499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656EA-A3A4-47F5-935E-422A0336E67F}" type="datetime1">
              <a:rPr lang="en-IN" smtClean="0"/>
              <a:t>24-06-2022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163278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273E-AC4E-43CA-978C-1A7014527462}" type="datetime1">
              <a:rPr lang="en-IN" smtClean="0"/>
              <a:t>24-06-2022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171370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9D873-C6BB-4929-A5C6-767313A3FE37}" type="datetime1">
              <a:rPr lang="en-IN" smtClean="0"/>
              <a:t>24-06-2022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8144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EB11A8-309D-4422-98A4-6054BBDEBB70}" type="datetime1">
              <a:rPr lang="en-IN" smtClean="0"/>
              <a:t>24-06-2022</a:t>
            </a:fld>
            <a:endParaRPr lang="en-IN"/>
          </a:p>
        </p:txBody>
      </p:sp>
      <p:sp>
        <p:nvSpPr>
          <p:cNvPr id="6" name="Footer Placeholder 5"/>
          <p:cNvSpPr>
            <a:spLocks noGrp="1"/>
          </p:cNvSpPr>
          <p:nvPr>
            <p:ph type="ftr" sz="quarter" idx="11"/>
          </p:nvPr>
        </p:nvSpPr>
        <p:spPr/>
        <p:txBody>
          <a:bodyPr/>
          <a:lstStyle/>
          <a:p>
            <a:r>
              <a:rPr lang="en-US"/>
              <a:t>Dept. of Civil Engineering, VIT</a:t>
            </a:r>
            <a:endParaRPr lang="en-IN"/>
          </a:p>
        </p:txBody>
      </p:sp>
      <p:sp>
        <p:nvSpPr>
          <p:cNvPr id="7" name="Slide Number Placeholder 6"/>
          <p:cNvSpPr>
            <a:spLocks noGrp="1"/>
          </p:cNvSpPr>
          <p:nvPr>
            <p:ph type="sldNum" sz="quarter" idx="12"/>
          </p:nvPr>
        </p:nvSpPr>
        <p:spPr/>
        <p:txBody>
          <a:bodyPr/>
          <a:lstStyle/>
          <a:p>
            <a:fld id="{24027DF9-9D11-4A12-9A91-D7D69AC2A0A6}"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06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28BE580-41F4-49ED-9521-F4F8A38FF1D4}" type="datetime1">
              <a:rPr lang="en-IN" smtClean="0"/>
              <a:t>24-06-2022</a:t>
            </a:fld>
            <a:endParaRPr lang="en-IN"/>
          </a:p>
        </p:txBody>
      </p:sp>
      <p:sp>
        <p:nvSpPr>
          <p:cNvPr id="8" name="Footer Placeholder 7"/>
          <p:cNvSpPr>
            <a:spLocks noGrp="1"/>
          </p:cNvSpPr>
          <p:nvPr>
            <p:ph type="ftr" sz="quarter" idx="11"/>
          </p:nvPr>
        </p:nvSpPr>
        <p:spPr/>
        <p:txBody>
          <a:bodyPr/>
          <a:lstStyle/>
          <a:p>
            <a:r>
              <a:rPr lang="en-US"/>
              <a:t>Dept. of Civil Engineering, VIT</a:t>
            </a:r>
            <a:endParaRPr lang="en-IN"/>
          </a:p>
        </p:txBody>
      </p:sp>
      <p:sp>
        <p:nvSpPr>
          <p:cNvPr id="9" name="Slide Number Placeholder 8"/>
          <p:cNvSpPr>
            <a:spLocks noGrp="1"/>
          </p:cNvSpPr>
          <p:nvPr>
            <p:ph type="sldNum" sz="quarter" idx="12"/>
          </p:nvPr>
        </p:nvSpPr>
        <p:spPr/>
        <p:txBody>
          <a:bodyPr/>
          <a:lstStyle/>
          <a:p>
            <a:fld id="{24027DF9-9D11-4A12-9A91-D7D69AC2A0A6}"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90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B6B6C-3F22-482C-8574-62DC223E6BE5}" type="datetime1">
              <a:rPr lang="en-IN" smtClean="0"/>
              <a:t>24-06-2022</a:t>
            </a:fld>
            <a:endParaRPr lang="en-IN"/>
          </a:p>
        </p:txBody>
      </p:sp>
      <p:sp>
        <p:nvSpPr>
          <p:cNvPr id="4" name="Footer Placeholder 3"/>
          <p:cNvSpPr>
            <a:spLocks noGrp="1"/>
          </p:cNvSpPr>
          <p:nvPr>
            <p:ph type="ftr" sz="quarter" idx="11"/>
          </p:nvPr>
        </p:nvSpPr>
        <p:spPr/>
        <p:txBody>
          <a:bodyPr/>
          <a:lstStyle/>
          <a:p>
            <a:r>
              <a:rPr lang="en-US"/>
              <a:t>Dept. of Civil Engineering, VIT</a:t>
            </a:r>
            <a:endParaRPr lang="en-IN"/>
          </a:p>
        </p:txBody>
      </p:sp>
      <p:sp>
        <p:nvSpPr>
          <p:cNvPr id="5" name="Slide Number Placeholder 4"/>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45796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063A5-DE39-4E57-AA7E-87A0D067F4D0}" type="datetime1">
              <a:rPr lang="en-IN" smtClean="0"/>
              <a:t>24-06-2022</a:t>
            </a:fld>
            <a:endParaRPr lang="en-IN"/>
          </a:p>
        </p:txBody>
      </p:sp>
      <p:sp>
        <p:nvSpPr>
          <p:cNvPr id="3" name="Footer Placeholder 2"/>
          <p:cNvSpPr>
            <a:spLocks noGrp="1"/>
          </p:cNvSpPr>
          <p:nvPr>
            <p:ph type="ftr" sz="quarter" idx="11"/>
          </p:nvPr>
        </p:nvSpPr>
        <p:spPr/>
        <p:txBody>
          <a:bodyPr/>
          <a:lstStyle/>
          <a:p>
            <a:r>
              <a:rPr lang="en-US"/>
              <a:t>Dept. of Civil Engineering, VIT</a:t>
            </a:r>
            <a:endParaRPr lang="en-IN"/>
          </a:p>
        </p:txBody>
      </p:sp>
      <p:sp>
        <p:nvSpPr>
          <p:cNvPr id="4" name="Slide Number Placeholder 3"/>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100655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95866-0DF7-465A-9C8A-41788ADA75B4}" type="datetime1">
              <a:rPr lang="en-IN" smtClean="0"/>
              <a:t>24-06-2022</a:t>
            </a:fld>
            <a:endParaRPr lang="en-IN"/>
          </a:p>
        </p:txBody>
      </p:sp>
      <p:sp>
        <p:nvSpPr>
          <p:cNvPr id="6" name="Footer Placeholder 5"/>
          <p:cNvSpPr>
            <a:spLocks noGrp="1"/>
          </p:cNvSpPr>
          <p:nvPr>
            <p:ph type="ftr" sz="quarter" idx="11"/>
          </p:nvPr>
        </p:nvSpPr>
        <p:spPr/>
        <p:txBody>
          <a:bodyPr/>
          <a:lstStyle/>
          <a:p>
            <a:r>
              <a:rPr lang="en-US"/>
              <a:t>Dept. of Civil Engineering, VIT</a:t>
            </a:r>
            <a:endParaRPr lang="en-IN"/>
          </a:p>
        </p:txBody>
      </p:sp>
      <p:sp>
        <p:nvSpPr>
          <p:cNvPr id="7" name="Slide Number Placeholder 6"/>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331452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9714D4-6D81-4C64-BD62-7A430F5848D1}" type="datetime1">
              <a:rPr lang="en-IN" smtClean="0"/>
              <a:t>24-06-2022</a:t>
            </a:fld>
            <a:endParaRPr lang="en-IN"/>
          </a:p>
        </p:txBody>
      </p:sp>
      <p:sp>
        <p:nvSpPr>
          <p:cNvPr id="6" name="Footer Placeholder 5"/>
          <p:cNvSpPr>
            <a:spLocks noGrp="1"/>
          </p:cNvSpPr>
          <p:nvPr>
            <p:ph type="ftr" sz="quarter" idx="11"/>
          </p:nvPr>
        </p:nvSpPr>
        <p:spPr/>
        <p:txBody>
          <a:bodyPr/>
          <a:lstStyle/>
          <a:p>
            <a:r>
              <a:rPr lang="en-US"/>
              <a:t>Dept. of Civil Engineering, VIT</a:t>
            </a:r>
            <a:endParaRPr lang="en-IN"/>
          </a:p>
        </p:txBody>
      </p:sp>
      <p:sp>
        <p:nvSpPr>
          <p:cNvPr id="7" name="Slide Number Placeholder 6"/>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21815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47E0286-31CF-4CCB-B45C-F467E5E5FBE4}" type="datetime1">
              <a:rPr lang="en-IN" smtClean="0"/>
              <a:t>24-06-2022</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Dept. of Civil Engineering, VIT</a:t>
            </a:r>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4027DF9-9D11-4A12-9A91-D7D69AC2A0A6}"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159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2">
            <a:extLst>
              <a:ext uri="{FF2B5EF4-FFF2-40B4-BE49-F238E27FC236}">
                <a16:creationId xmlns:a16="http://schemas.microsoft.com/office/drawing/2014/main" id="{A7FEC801-2200-4DA8-AB87-CFEFA0D8709C}"/>
              </a:ext>
            </a:extLst>
          </p:cNvPr>
          <p:cNvPicPr/>
          <p:nvPr/>
        </p:nvPicPr>
        <p:blipFill>
          <a:blip r:embed="rId2" cstate="print"/>
          <a:srcRect/>
          <a:stretch>
            <a:fillRect/>
          </a:stretch>
        </p:blipFill>
        <p:spPr bwMode="auto">
          <a:xfrm>
            <a:off x="10608935" y="147376"/>
            <a:ext cx="1507341" cy="1364973"/>
          </a:xfrm>
          <a:prstGeom prst="rect">
            <a:avLst/>
          </a:prstGeom>
          <a:noFill/>
          <a:ln w="9525">
            <a:noFill/>
            <a:miter lim="800000"/>
            <a:headEnd/>
            <a:tailEnd/>
          </a:ln>
        </p:spPr>
      </p:pic>
      <p:sp>
        <p:nvSpPr>
          <p:cNvPr id="9" name="TextBox 8">
            <a:extLst>
              <a:ext uri="{FF2B5EF4-FFF2-40B4-BE49-F238E27FC236}">
                <a16:creationId xmlns:a16="http://schemas.microsoft.com/office/drawing/2014/main" id="{29F895F6-4990-461E-BC0D-038B99271FE6}"/>
              </a:ext>
            </a:extLst>
          </p:cNvPr>
          <p:cNvSpPr txBox="1"/>
          <p:nvPr/>
        </p:nvSpPr>
        <p:spPr>
          <a:xfrm>
            <a:off x="1510749" y="0"/>
            <a:ext cx="9177318" cy="1508105"/>
          </a:xfrm>
          <a:prstGeom prst="rect">
            <a:avLst/>
          </a:prstGeom>
          <a:noFill/>
        </p:spPr>
        <p:txBody>
          <a:bodyPr wrap="square">
            <a:spAutoFit/>
          </a:bodyPr>
          <a:lstStyle/>
          <a:p>
            <a:pPr algn="ctr"/>
            <a:r>
              <a:rPr lang="en-IN" sz="3200" b="1" dirty="0" smtClean="0">
                <a:latin typeface="Times New Roman" panose="02020603050405020304" pitchFamily="18" charset="0"/>
                <a:cs typeface="Times New Roman" pitchFamily="18" charset="0"/>
              </a:rPr>
              <a:t>VIVEKANANDA </a:t>
            </a:r>
            <a:r>
              <a:rPr lang="en-IN" sz="3200" b="1" dirty="0">
                <a:latin typeface="Times New Roman" panose="02020603050405020304" pitchFamily="18" charset="0"/>
                <a:cs typeface="Times New Roman" pitchFamily="18" charset="0"/>
              </a:rPr>
              <a:t>INSTITUE OF TECHNOLOGY</a:t>
            </a:r>
            <a:r>
              <a:rPr lang="en-IN" sz="3600" b="1" dirty="0">
                <a:latin typeface="Times New Roman" panose="02020603050405020304" pitchFamily="18" charset="0"/>
                <a:cs typeface="Times New Roman" pitchFamily="18" charset="0"/>
              </a:rPr>
              <a:t/>
            </a:r>
            <a:br>
              <a:rPr lang="en-IN" sz="3600" b="1" dirty="0">
                <a:latin typeface="Times New Roman" panose="02020603050405020304" pitchFamily="18" charset="0"/>
                <a:cs typeface="Times New Roman" pitchFamily="18" charset="0"/>
              </a:rPr>
            </a:br>
            <a:r>
              <a:rPr lang="en-US" sz="2000" b="1" dirty="0">
                <a:latin typeface="Times New Roman" panose="02020603050405020304" pitchFamily="18" charset="0"/>
                <a:cs typeface="Times New Roman" pitchFamily="18" charset="0"/>
              </a:rPr>
              <a:t>(Affiliated to VTU and approved by AICTE)</a:t>
            </a:r>
            <a:r>
              <a:rPr lang="en-IN" sz="2400" b="1" dirty="0">
                <a:latin typeface="Times New Roman" panose="02020603050405020304" pitchFamily="18" charset="0"/>
                <a:cs typeface="Times New Roman" pitchFamily="18" charset="0"/>
              </a:rPr>
              <a:t/>
            </a:r>
            <a:br>
              <a:rPr lang="en-IN" sz="2400" b="1" dirty="0">
                <a:latin typeface="Times New Roman" panose="02020603050405020304" pitchFamily="18" charset="0"/>
                <a:cs typeface="Times New Roman" pitchFamily="18" charset="0"/>
              </a:rPr>
            </a:br>
            <a:r>
              <a:rPr lang="en-US" sz="2000" b="1" dirty="0" smtClean="0">
                <a:latin typeface="Times New Roman" panose="02020603050405020304" pitchFamily="18" charset="0"/>
                <a:cs typeface="Times New Roman" pitchFamily="18" charset="0"/>
              </a:rPr>
              <a:t>Gudimavu, Kumbalagodu post, Kengeri, off </a:t>
            </a:r>
            <a:r>
              <a:rPr lang="en-US" sz="2000" b="1" dirty="0">
                <a:latin typeface="Times New Roman" panose="02020603050405020304" pitchFamily="18" charset="0"/>
                <a:cs typeface="Times New Roman" pitchFamily="18" charset="0"/>
              </a:rPr>
              <a:t>M</a:t>
            </a:r>
            <a:r>
              <a:rPr lang="en-US" sz="2000" b="1" dirty="0" smtClean="0">
                <a:latin typeface="Times New Roman" panose="02020603050405020304" pitchFamily="18" charset="0"/>
                <a:cs typeface="Times New Roman" pitchFamily="18" charset="0"/>
              </a:rPr>
              <a:t>ysore road Bengaluru-560074</a:t>
            </a:r>
            <a:r>
              <a:rPr lang="en-IN" sz="2000" b="1" dirty="0">
                <a:latin typeface="Times New Roman" panose="02020603050405020304" pitchFamily="18" charset="0"/>
                <a:cs typeface="Times New Roman" pitchFamily="18" charset="0"/>
              </a:rPr>
              <a:t/>
            </a:r>
            <a:br>
              <a:rPr lang="en-IN" sz="2000" b="1" dirty="0">
                <a:latin typeface="Times New Roman" panose="02020603050405020304" pitchFamily="18" charset="0"/>
                <a:cs typeface="Times New Roman" pitchFamily="18" charset="0"/>
              </a:rPr>
            </a:br>
            <a:endParaRPr lang="en-IN" sz="2000" b="1" dirty="0">
              <a:latin typeface="Times New Roman" panose="02020603050405020304" pitchFamily="18" charset="0"/>
              <a:cs typeface="Times New Roman" pitchFamily="18" charset="0"/>
            </a:endParaRPr>
          </a:p>
        </p:txBody>
      </p:sp>
      <p:sp>
        <p:nvSpPr>
          <p:cNvPr id="11" name="TextBox 10">
            <a:extLst>
              <a:ext uri="{FF2B5EF4-FFF2-40B4-BE49-F238E27FC236}">
                <a16:creationId xmlns:a16="http://schemas.microsoft.com/office/drawing/2014/main" id="{E261D4FF-2E36-4DB3-B492-D5167CD6FB3A}"/>
              </a:ext>
            </a:extLst>
          </p:cNvPr>
          <p:cNvSpPr txBox="1"/>
          <p:nvPr/>
        </p:nvSpPr>
        <p:spPr>
          <a:xfrm>
            <a:off x="1510747" y="1364972"/>
            <a:ext cx="9177317" cy="461665"/>
          </a:xfrm>
          <a:prstGeom prst="rect">
            <a:avLst/>
          </a:prstGeom>
          <a:noFill/>
        </p:spPr>
        <p:txBody>
          <a:bodyPr wrap="square">
            <a:spAutoFit/>
          </a:bodyPr>
          <a:lstStyle/>
          <a:p>
            <a:pPr algn="ctr"/>
            <a:r>
              <a:rPr lang="en-IN" sz="2400" b="1" dirty="0">
                <a:solidFill>
                  <a:srgbClr val="0070C0"/>
                </a:solidFill>
                <a:latin typeface="Times New Roman" pitchFamily="18" charset="0"/>
                <a:cs typeface="Times New Roman" pitchFamily="18" charset="0"/>
              </a:rPr>
              <a:t>DEPARTMENT OF CIVIL ENGINEERING</a:t>
            </a:r>
          </a:p>
        </p:txBody>
      </p:sp>
      <p:sp>
        <p:nvSpPr>
          <p:cNvPr id="13" name="TextBox 12">
            <a:extLst>
              <a:ext uri="{FF2B5EF4-FFF2-40B4-BE49-F238E27FC236}">
                <a16:creationId xmlns:a16="http://schemas.microsoft.com/office/drawing/2014/main" id="{53B231B0-81B0-44EA-BD65-75E1DB0D6B29}"/>
              </a:ext>
            </a:extLst>
          </p:cNvPr>
          <p:cNvSpPr txBox="1"/>
          <p:nvPr/>
        </p:nvSpPr>
        <p:spPr>
          <a:xfrm>
            <a:off x="1507341" y="1886828"/>
            <a:ext cx="9177317" cy="1692771"/>
          </a:xfrm>
          <a:prstGeom prst="rect">
            <a:avLst/>
          </a:prstGeom>
          <a:noFill/>
        </p:spPr>
        <p:txBody>
          <a:bodyPr wrap="square">
            <a:spAutoFit/>
          </a:bodyPr>
          <a:lstStyle/>
          <a:p>
            <a:pPr algn="ctr"/>
            <a:r>
              <a:rPr lang="en-US" sz="3600" b="1" i="1" dirty="0" smtClean="0">
                <a:solidFill>
                  <a:srgbClr val="FF0000"/>
                </a:solidFill>
                <a:latin typeface="Algerian" panose="04020705040A02060702" pitchFamily="82" charset="0"/>
                <a:cs typeface="Times New Roman" panose="02020603050405020304" pitchFamily="18" charset="0"/>
              </a:rPr>
              <a:t>TECHNICAL SEMINAR</a:t>
            </a:r>
            <a:endParaRPr lang="en-US" sz="3600" b="1" i="1" dirty="0">
              <a:solidFill>
                <a:srgbClr val="FF0000"/>
              </a:solidFill>
              <a:latin typeface="Algerian" panose="04020705040A02060702" pitchFamily="82" charset="0"/>
              <a:cs typeface="Times New Roman" panose="02020603050405020304" pitchFamily="18" charset="0"/>
            </a:endParaRPr>
          </a:p>
          <a:p>
            <a:pPr algn="ctr"/>
            <a:r>
              <a:rPr lang="en-US" sz="3600" b="1" i="1" dirty="0">
                <a:solidFill>
                  <a:srgbClr val="FF0000"/>
                </a:solidFill>
                <a:latin typeface="Algerian" panose="04020705040A02060702" pitchFamily="82" charset="0"/>
                <a:cs typeface="Times New Roman" panose="02020603050405020304" pitchFamily="18" charset="0"/>
              </a:rPr>
              <a:t>On</a:t>
            </a:r>
          </a:p>
          <a:p>
            <a:pPr algn="ctr"/>
            <a:r>
              <a:rPr lang="en-US" sz="3200" b="1" i="1" dirty="0" smtClean="0">
                <a:solidFill>
                  <a:srgbClr val="220FB1"/>
                </a:solidFill>
                <a:latin typeface="Algerian" panose="04020705040A02060702" pitchFamily="82" charset="0"/>
                <a:cs typeface="Times New Roman" panose="02020603050405020304" pitchFamily="18" charset="0"/>
              </a:rPr>
              <a:t>“ARTSCIENCE MUSEUM”</a:t>
            </a:r>
            <a:endParaRPr lang="en-IN" sz="3200" b="1" i="1" dirty="0">
              <a:solidFill>
                <a:srgbClr val="220FB1"/>
              </a:solidFill>
              <a:latin typeface="Algerian" panose="04020705040A02060702" pitchFamily="82" charset="0"/>
              <a:cs typeface="Times New Roman" panose="02020603050405020304" pitchFamily="18" charset="0"/>
            </a:endParaRPr>
          </a:p>
        </p:txBody>
      </p:sp>
      <p:sp>
        <p:nvSpPr>
          <p:cNvPr id="15" name="TextBox 14">
            <a:extLst>
              <a:ext uri="{FF2B5EF4-FFF2-40B4-BE49-F238E27FC236}">
                <a16:creationId xmlns:a16="http://schemas.microsoft.com/office/drawing/2014/main" id="{A03E7EE9-474A-41BC-BD17-D6AF942BBF90}"/>
              </a:ext>
            </a:extLst>
          </p:cNvPr>
          <p:cNvSpPr txBox="1"/>
          <p:nvPr/>
        </p:nvSpPr>
        <p:spPr>
          <a:xfrm>
            <a:off x="173036" y="3890305"/>
            <a:ext cx="6096000" cy="2123658"/>
          </a:xfrm>
          <a:prstGeom prst="rect">
            <a:avLst/>
          </a:prstGeom>
          <a:noFill/>
        </p:spPr>
        <p:txBody>
          <a:bodyPr wrap="square">
            <a:sp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  Presented </a:t>
            </a:r>
            <a:r>
              <a:rPr lang="en-IN" sz="2400" b="1" dirty="0">
                <a:latin typeface="Times New Roman" panose="02020603050405020304" pitchFamily="18" charset="0"/>
                <a:cs typeface="Times New Roman" panose="02020603050405020304" pitchFamily="18" charset="0"/>
              </a:rPr>
              <a:t>By:</a:t>
            </a:r>
          </a:p>
          <a:p>
            <a:pPr>
              <a:lnSpc>
                <a:spcPct val="150000"/>
              </a:lnSpc>
            </a:pPr>
            <a:r>
              <a:rPr lang="en-IN" sz="24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NANDISH U ( 1VK19CV403 )</a:t>
            </a:r>
            <a:r>
              <a:rPr lang="en-IN" sz="2400" b="1"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VIII </a:t>
            </a:r>
            <a:r>
              <a:rPr lang="en-IN" sz="2000" b="1" dirty="0">
                <a:latin typeface="Times New Roman" panose="02020603050405020304" pitchFamily="18" charset="0"/>
                <a:cs typeface="Times New Roman" panose="02020603050405020304" pitchFamily="18" charset="0"/>
              </a:rPr>
              <a:t>Sem </a:t>
            </a:r>
          </a:p>
          <a:p>
            <a:pPr>
              <a:lnSpc>
                <a:spcPct val="150000"/>
              </a:lnSpc>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Department </a:t>
            </a:r>
            <a:r>
              <a:rPr lang="en-IN" sz="2000" b="1" dirty="0">
                <a:latin typeface="Times New Roman" panose="02020603050405020304" pitchFamily="18" charset="0"/>
                <a:cs typeface="Times New Roman" panose="02020603050405020304" pitchFamily="18" charset="0"/>
              </a:rPr>
              <a:t>of Civil Engineering, </a:t>
            </a:r>
            <a:r>
              <a:rPr lang="en-IN" sz="2000" b="1" dirty="0" smtClean="0">
                <a:latin typeface="Times New Roman" panose="02020603050405020304" pitchFamily="18" charset="0"/>
                <a:cs typeface="Times New Roman" panose="02020603050405020304" pitchFamily="18" charset="0"/>
              </a:rPr>
              <a:t>VKIT</a:t>
            </a:r>
            <a:endParaRPr lang="en-IN" sz="2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5B78610-C9FF-4619-96CB-95293CFBB579}"/>
              </a:ext>
            </a:extLst>
          </p:cNvPr>
          <p:cNvSpPr txBox="1"/>
          <p:nvPr/>
        </p:nvSpPr>
        <p:spPr>
          <a:xfrm>
            <a:off x="6201508" y="3940569"/>
            <a:ext cx="6096000" cy="2492990"/>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Guided By:</a:t>
            </a:r>
          </a:p>
          <a:p>
            <a:pPr>
              <a:lnSpc>
                <a:spcPct val="150000"/>
              </a:lnSpc>
            </a:pP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Dr. SHASHI KUMAR C S</a:t>
            </a:r>
            <a:endParaRPr lang="en-IN" sz="2000" dirty="0">
              <a:latin typeface="Times New Roman" panose="02020603050405020304" pitchFamily="18" charset="0"/>
              <a:cs typeface="Times New Roman" panose="02020603050405020304" pitchFamily="18" charset="0"/>
            </a:endParaRPr>
          </a:p>
          <a:p>
            <a:pPr lvl="2">
              <a:lnSpc>
                <a:spcPct val="150000"/>
              </a:lnSpc>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Associate </a:t>
            </a:r>
            <a:r>
              <a:rPr lang="en-US" sz="2000" b="1" dirty="0">
                <a:latin typeface="Times New Roman" panose="02020603050405020304" pitchFamily="18" charset="0"/>
                <a:cs typeface="Times New Roman" panose="02020603050405020304" pitchFamily="18" charset="0"/>
              </a:rPr>
              <a:t>Professor &amp; Head </a:t>
            </a:r>
            <a:endParaRPr lang="en-US" sz="2000" b="1" dirty="0" smtClean="0">
              <a:latin typeface="Times New Roman" panose="02020603050405020304" pitchFamily="18" charset="0"/>
              <a:cs typeface="Times New Roman" panose="02020603050405020304" pitchFamily="18" charset="0"/>
            </a:endParaRPr>
          </a:p>
          <a:p>
            <a:pPr lvl="2">
              <a:lnSpc>
                <a:spcPct val="150000"/>
              </a:lnSpc>
            </a:pPr>
            <a:r>
              <a:rPr lang="en-US" sz="2000" b="1" dirty="0" smtClean="0">
                <a:latin typeface="Times New Roman" panose="02020603050405020304" pitchFamily="18" charset="0"/>
                <a:cs typeface="Times New Roman" panose="02020603050405020304" pitchFamily="18" charset="0"/>
              </a:rPr>
              <a:t>     Dept</a:t>
            </a:r>
            <a:r>
              <a:rPr lang="en-US" sz="2000" b="1" dirty="0">
                <a:latin typeface="Times New Roman" panose="02020603050405020304" pitchFamily="18" charset="0"/>
                <a:cs typeface="Times New Roman" panose="02020603050405020304" pitchFamily="18" charset="0"/>
              </a:rPr>
              <a:t>. of Civil Engineering </a:t>
            </a:r>
            <a:endParaRPr lang="en-US" sz="2000" b="1" dirty="0" smtClean="0">
              <a:latin typeface="Times New Roman" panose="02020603050405020304" pitchFamily="18" charset="0"/>
              <a:cs typeface="Times New Roman" panose="02020603050405020304" pitchFamily="18" charset="0"/>
            </a:endParaRPr>
          </a:p>
          <a:p>
            <a:pPr lvl="2">
              <a:lnSpc>
                <a:spcPct val="150000"/>
              </a:lnSpc>
            </a:pPr>
            <a:r>
              <a:rPr lang="en-US" sz="2000" b="1" dirty="0" smtClean="0">
                <a:latin typeface="Times New Roman" panose="02020603050405020304" pitchFamily="18" charset="0"/>
                <a:cs typeface="Times New Roman" panose="02020603050405020304" pitchFamily="18" charset="0"/>
              </a:rPr>
              <a:t>     VKIT</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Bengaluru</a:t>
            </a:r>
            <a:endParaRPr lang="en-IN" sz="2000" b="1" dirty="0">
              <a:latin typeface="Times New Roman" panose="02020603050405020304" pitchFamily="18" charset="0"/>
              <a:cs typeface="Times New Roman" panose="02020603050405020304" pitchFamily="18" charset="0"/>
            </a:endParaRPr>
          </a:p>
        </p:txBody>
      </p:sp>
      <p:sp>
        <p:nvSpPr>
          <p:cNvPr id="18" name="Date Placeholder 17">
            <a:extLst>
              <a:ext uri="{FF2B5EF4-FFF2-40B4-BE49-F238E27FC236}">
                <a16:creationId xmlns:a16="http://schemas.microsoft.com/office/drawing/2014/main" id="{C6466A0E-C0B8-44EC-95E9-E35B5121CEF3}"/>
              </a:ext>
            </a:extLst>
          </p:cNvPr>
          <p:cNvSpPr>
            <a:spLocks noGrp="1"/>
          </p:cNvSpPr>
          <p:nvPr>
            <p:ph type="dt" sz="half" idx="10"/>
          </p:nvPr>
        </p:nvSpPr>
        <p:spPr>
          <a:xfrm>
            <a:off x="352425" y="6513542"/>
            <a:ext cx="1261475" cy="365125"/>
          </a:xfrm>
        </p:spPr>
        <p:txBody>
          <a:bodyPr/>
          <a:lstStyle/>
          <a:p>
            <a:pPr algn="l"/>
            <a:fld id="{052B006E-B6CC-45CE-B609-E5373834ECDD}" type="datetime1">
              <a:rPr lang="en-IN" b="1" smtClean="0">
                <a:solidFill>
                  <a:schemeClr val="tx1"/>
                </a:solidFill>
                <a:latin typeface="Times New Roman" panose="02020603050405020304" pitchFamily="18" charset="0"/>
                <a:cs typeface="Times New Roman" panose="02020603050405020304" pitchFamily="18" charset="0"/>
              </a:rPr>
              <a:pPr algn="l"/>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9" name="Footer Placeholder 18">
            <a:extLst>
              <a:ext uri="{FF2B5EF4-FFF2-40B4-BE49-F238E27FC236}">
                <a16:creationId xmlns:a16="http://schemas.microsoft.com/office/drawing/2014/main" id="{3C49EFA3-2E78-401B-8E1A-ADC002F81CE5}"/>
              </a:ext>
            </a:extLst>
          </p:cNvPr>
          <p:cNvSpPr>
            <a:spLocks noGrp="1"/>
          </p:cNvSpPr>
          <p:nvPr>
            <p:ph type="ftr" sz="quarter" idx="11"/>
          </p:nvPr>
        </p:nvSpPr>
        <p:spPr>
          <a:xfrm>
            <a:off x="0" y="6612835"/>
            <a:ext cx="12195407" cy="24516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a:t>
            </a:r>
            <a:r>
              <a:rPr lang="en-US" b="1" dirty="0" smtClean="0">
                <a:solidFill>
                  <a:schemeClr val="tx1"/>
                </a:solidFill>
                <a:latin typeface="Times New Roman" panose="02020603050405020304" pitchFamily="18" charset="0"/>
                <a:cs typeface="Times New Roman" panose="02020603050405020304" pitchFamily="18" charset="0"/>
              </a:rPr>
              <a:t>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0" name="Slide Number Placeholder 19">
            <a:extLst>
              <a:ext uri="{FF2B5EF4-FFF2-40B4-BE49-F238E27FC236}">
                <a16:creationId xmlns:a16="http://schemas.microsoft.com/office/drawing/2014/main" id="{4F5884E9-BF59-4320-A8B1-037A6C19AAE3}"/>
              </a:ext>
            </a:extLst>
          </p:cNvPr>
          <p:cNvSpPr>
            <a:spLocks noGrp="1"/>
          </p:cNvSpPr>
          <p:nvPr>
            <p:ph type="sldNum" sz="quarter" idx="12"/>
          </p:nvPr>
        </p:nvSpPr>
        <p:spPr>
          <a:xfrm>
            <a:off x="11439363" y="6279328"/>
            <a:ext cx="386878" cy="578672"/>
          </a:xfrm>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PicsArt_09-09-12"/>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104502" y="-2"/>
            <a:ext cx="1907176" cy="1539563"/>
          </a:xfrm>
          <a:prstGeom prst="rect">
            <a:avLst/>
          </a:prstGeom>
          <a:noFill/>
          <a:ln>
            <a:noFill/>
          </a:ln>
        </p:spPr>
      </p:pic>
    </p:spTree>
    <p:extLst>
      <p:ext uri="{BB962C8B-B14F-4D97-AF65-F5344CB8AC3E}">
        <p14:creationId xmlns:p14="http://schemas.microsoft.com/office/powerpoint/2010/main" val="1861064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6862" y="6492875"/>
            <a:ext cx="899633"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561888" y="6467010"/>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10</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86862" y="184464"/>
            <a:ext cx="11004175" cy="6247864"/>
          </a:xfrm>
          <a:prstGeom prst="rect">
            <a:avLst/>
          </a:prstGeom>
        </p:spPr>
        <p:txBody>
          <a:bodyPr wrap="square">
            <a:spAutoFit/>
          </a:bodyPr>
          <a:lstStyle/>
          <a:p>
            <a:pPr>
              <a:spcBef>
                <a:spcPts val="1200"/>
              </a:spcBef>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SUSTAINABILITY </a:t>
            </a:r>
            <a:r>
              <a:rPr lang="en-US" b="1" u="sng" dirty="0" smtClean="0">
                <a:latin typeface="Times New Roman" panose="02020603050405020304" pitchFamily="18" charset="0"/>
                <a:cs typeface="Times New Roman" panose="02020603050405020304" pitchFamily="18" charset="0"/>
              </a:rPr>
              <a:t> FEATURES</a:t>
            </a:r>
            <a:endParaRPr lang="en-US" b="1" u="sng" dirty="0">
              <a:latin typeface="Times New Roman" panose="02020603050405020304" pitchFamily="18" charset="0"/>
              <a:cs typeface="Times New Roman" panose="02020603050405020304" pitchFamily="18" charset="0"/>
            </a:endParaRPr>
          </a:p>
          <a:p>
            <a:pPr marL="810900">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Rainwater is harvested and channeled down the center of the building, flowing through its bowl-shaped roof into a reflecting pond at the lowest level of the building.</a:t>
            </a:r>
          </a:p>
          <a:p>
            <a:pPr marL="810900">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rainwater is then recycled for use in the building's restrooms</a:t>
            </a:r>
            <a:r>
              <a:rPr lang="en-US" dirty="0" smtClean="0">
                <a:latin typeface="Times New Roman" panose="02020603050405020304" pitchFamily="18" charset="0"/>
                <a:cs typeface="Times New Roman" panose="02020603050405020304" pitchFamily="18" charset="0"/>
              </a:rPr>
              <a:t>.</a:t>
            </a:r>
          </a:p>
          <a:p>
            <a:pPr marL="810900">
              <a:spcBef>
                <a:spcPts val="1200"/>
              </a:spcBef>
            </a:pPr>
            <a:endParaRPr lang="en-US" b="1" u="sng" dirty="0">
              <a:latin typeface="Times New Roman" panose="02020603050405020304" pitchFamily="18" charset="0"/>
              <a:cs typeface="Times New Roman" panose="02020603050405020304" pitchFamily="18" charset="0"/>
            </a:endParaRPr>
          </a:p>
          <a:p>
            <a:pPr marL="810900">
              <a:spcBef>
                <a:spcPts val="1200"/>
              </a:spcBef>
            </a:pPr>
            <a:endParaRPr lang="en-US" b="1" u="sng" dirty="0" smtClean="0">
              <a:latin typeface="Times New Roman" panose="02020603050405020304" pitchFamily="18" charset="0"/>
              <a:cs typeface="Times New Roman" panose="02020603050405020304" pitchFamily="18" charset="0"/>
            </a:endParaRPr>
          </a:p>
          <a:p>
            <a:pPr marL="810900">
              <a:spcBef>
                <a:spcPts val="1200"/>
              </a:spcBef>
            </a:pPr>
            <a:endParaRPr lang="en-US" b="1" u="sng" dirty="0">
              <a:latin typeface="Times New Roman" panose="02020603050405020304" pitchFamily="18" charset="0"/>
              <a:cs typeface="Times New Roman" panose="02020603050405020304" pitchFamily="18" charset="0"/>
            </a:endParaRPr>
          </a:p>
          <a:p>
            <a:pPr marL="810900">
              <a:spcBef>
                <a:spcPts val="1200"/>
              </a:spcBef>
            </a:pPr>
            <a:endParaRPr lang="en-US" b="1" u="sng" dirty="0" smtClean="0">
              <a:latin typeface="Times New Roman" panose="02020603050405020304" pitchFamily="18" charset="0"/>
              <a:cs typeface="Times New Roman" panose="02020603050405020304" pitchFamily="18" charset="0"/>
            </a:endParaRPr>
          </a:p>
          <a:p>
            <a:pPr marL="810900">
              <a:spcBef>
                <a:spcPts val="1200"/>
              </a:spcBef>
            </a:pPr>
            <a:endParaRPr lang="en-US" b="1" u="sng" dirty="0">
              <a:latin typeface="Times New Roman" panose="02020603050405020304" pitchFamily="18" charset="0"/>
              <a:cs typeface="Times New Roman" panose="02020603050405020304" pitchFamily="18" charset="0"/>
            </a:endParaRPr>
          </a:p>
          <a:p>
            <a:pPr marL="810900">
              <a:spcBef>
                <a:spcPts val="1200"/>
              </a:spcBef>
            </a:pPr>
            <a:endParaRPr lang="en-US" b="1" u="sng" dirty="0" smtClean="0">
              <a:latin typeface="Times New Roman" panose="02020603050405020304" pitchFamily="18" charset="0"/>
              <a:cs typeface="Times New Roman" panose="02020603050405020304" pitchFamily="18" charset="0"/>
            </a:endParaRPr>
          </a:p>
          <a:p>
            <a:pPr marL="810900">
              <a:spcBef>
                <a:spcPts val="1200"/>
              </a:spcBef>
            </a:pPr>
            <a:endParaRPr lang="en-US" b="1" u="sng" dirty="0">
              <a:latin typeface="Times New Roman" panose="02020603050405020304" pitchFamily="18" charset="0"/>
              <a:cs typeface="Times New Roman" panose="02020603050405020304" pitchFamily="18" charset="0"/>
            </a:endParaRPr>
          </a:p>
          <a:p>
            <a:pPr marL="810900">
              <a:spcBef>
                <a:spcPts val="1200"/>
              </a:spcBef>
            </a:pPr>
            <a:endParaRPr lang="en-US" b="1" u="sng" dirty="0" smtClean="0">
              <a:latin typeface="Times New Roman" panose="02020603050405020304" pitchFamily="18" charset="0"/>
              <a:cs typeface="Times New Roman" panose="02020603050405020304" pitchFamily="18" charset="0"/>
            </a:endParaRPr>
          </a:p>
          <a:p>
            <a:pPr marL="810900">
              <a:spcBef>
                <a:spcPts val="1200"/>
              </a:spcBef>
            </a:pPr>
            <a:endParaRPr lang="en-US" b="1" u="sng" dirty="0">
              <a:latin typeface="Times New Roman" panose="02020603050405020304" pitchFamily="18" charset="0"/>
              <a:cs typeface="Times New Roman" panose="02020603050405020304" pitchFamily="18" charset="0"/>
            </a:endParaRPr>
          </a:p>
          <a:p>
            <a:pPr marL="810900">
              <a:spcBef>
                <a:spcPts val="1200"/>
              </a:spcBef>
            </a:pPr>
            <a:endParaRPr lang="en-US" b="1" u="sng" dirty="0" smtClean="0">
              <a:latin typeface="Times New Roman" panose="02020603050405020304" pitchFamily="18" charset="0"/>
              <a:cs typeface="Times New Roman" panose="02020603050405020304" pitchFamily="18" charset="0"/>
            </a:endParaRPr>
          </a:p>
          <a:p>
            <a:pPr marL="810900">
              <a:spcBef>
                <a:spcPts val="1200"/>
              </a:spcBef>
            </a:pPr>
            <a:endParaRPr lang="en-IN"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654" y="1802423"/>
            <a:ext cx="6119446" cy="4553928"/>
          </a:xfrm>
          <a:prstGeom prst="rect">
            <a:avLst/>
          </a:prstGeom>
        </p:spPr>
      </p:pic>
    </p:spTree>
    <p:extLst>
      <p:ext uri="{BB962C8B-B14F-4D97-AF65-F5344CB8AC3E}">
        <p14:creationId xmlns:p14="http://schemas.microsoft.com/office/powerpoint/2010/main" val="39448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69965" y="6492875"/>
            <a:ext cx="1024483" cy="365125"/>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955177" y="6492875"/>
            <a:ext cx="3286215" cy="365125"/>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11</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725783" y="0"/>
            <a:ext cx="6644639" cy="707886"/>
          </a:xfrm>
          <a:prstGeom prst="rect">
            <a:avLst/>
          </a:prstGeom>
        </p:spPr>
        <p:txBody>
          <a:bodyPr wrap="square">
            <a:spAutoFit/>
          </a:bodyPr>
          <a:lstStyle/>
          <a:p>
            <a:pPr algn="ctr"/>
            <a:r>
              <a:rPr lang="en-US" sz="4000" b="1" i="1" u="sng" dirty="0" smtClean="0">
                <a:latin typeface="Times New Roman" panose="02020603050405020304" pitchFamily="18" charset="0"/>
                <a:cs typeface="Times New Roman" panose="02020603050405020304" pitchFamily="18" charset="0"/>
              </a:rPr>
              <a:t>DESIGN</a:t>
            </a:r>
            <a:endParaRPr lang="en-IN" sz="4000" dirty="0"/>
          </a:p>
        </p:txBody>
      </p:sp>
      <p:sp>
        <p:nvSpPr>
          <p:cNvPr id="5" name="Rectangle 4"/>
          <p:cNvSpPr/>
          <p:nvPr/>
        </p:nvSpPr>
        <p:spPr>
          <a:xfrm>
            <a:off x="782206" y="707886"/>
            <a:ext cx="10608832" cy="5601533"/>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design of the museum is conceptualized in two parts</a:t>
            </a:r>
            <a:r>
              <a:rPr lang="en-US" sz="2000" dirty="0" smtClean="0">
                <a:latin typeface="Times New Roman" panose="02020603050405020304" pitchFamily="18" charset="0"/>
                <a:cs typeface="Times New Roman" panose="02020603050405020304" pitchFamily="18" charset="0"/>
              </a:rPr>
              <a:t>:</a:t>
            </a:r>
            <a:r>
              <a:rPr lang="en-US" dirty="0" smtClean="0">
                <a:latin typeface="Open Sans"/>
              </a:rPr>
              <a:t>  </a:t>
            </a:r>
          </a:p>
          <a:p>
            <a:r>
              <a:rPr lang="en-US" dirty="0" smtClean="0">
                <a:latin typeface="Open Sans"/>
              </a:rPr>
              <a:t>  </a:t>
            </a:r>
          </a:p>
          <a:p>
            <a:pPr marL="753750" indent="-285750">
              <a:spcBef>
                <a:spcPts val="1200"/>
              </a:spcBef>
              <a:buFont typeface="Wingdings" panose="05000000000000000000" pitchFamily="2" charset="2"/>
              <a:buChar char="Ø"/>
            </a:pPr>
            <a:r>
              <a:rPr lang="en-US" dirty="0"/>
              <a:t>T</a:t>
            </a:r>
            <a:r>
              <a:rPr lang="en-US" dirty="0" smtClean="0"/>
              <a:t>he </a:t>
            </a:r>
            <a:r>
              <a:rPr lang="en-US" dirty="0"/>
              <a:t>flowerlike superstructure made of ten petals seemingly </a:t>
            </a:r>
            <a:r>
              <a:rPr lang="en-US" dirty="0" smtClean="0"/>
              <a:t>a float </a:t>
            </a:r>
            <a:r>
              <a:rPr lang="en-US" dirty="0"/>
              <a:t>in a giant lily pond, and the base, embedded beneath the same waterbody. </a:t>
            </a:r>
            <a:endParaRPr lang="en-US" dirty="0" smtClean="0"/>
          </a:p>
          <a:p>
            <a:pPr marL="753750" indent="-285750">
              <a:spcBef>
                <a:spcPts val="1200"/>
              </a:spcBef>
              <a:buFont typeface="Wingdings" panose="05000000000000000000" pitchFamily="2" charset="2"/>
              <a:buChar char="Ø"/>
            </a:pPr>
            <a:r>
              <a:rPr lang="en-US" dirty="0"/>
              <a:t>The museum is composed of twenty-one galleries spread over 3 stories, across 6,000 square meters of floor space</a:t>
            </a:r>
            <a:r>
              <a:rPr lang="en-US" dirty="0" smtClean="0"/>
              <a:t>.</a:t>
            </a:r>
          </a:p>
          <a:p>
            <a:pPr marL="753750" indent="-285750">
              <a:spcBef>
                <a:spcPts val="1200"/>
              </a:spcBef>
              <a:buFont typeface="Wingdings" panose="05000000000000000000" pitchFamily="2" charset="2"/>
              <a:buChar char="Ø"/>
            </a:pPr>
            <a:r>
              <a:rPr lang="en-US" dirty="0"/>
              <a:t>T</a:t>
            </a:r>
            <a:r>
              <a:rPr lang="en-US" dirty="0" smtClean="0"/>
              <a:t>he </a:t>
            </a:r>
            <a:r>
              <a:rPr lang="en-US" dirty="0"/>
              <a:t>ten upper galleries vary in shape and height, making the discovery of each new space an exciting experience. </a:t>
            </a:r>
            <a:endParaRPr lang="en-US" dirty="0" smtClean="0"/>
          </a:p>
          <a:p>
            <a:pPr marL="753750" indent="-285750">
              <a:spcBef>
                <a:spcPts val="1200"/>
              </a:spcBef>
              <a:buFont typeface="Wingdings" panose="05000000000000000000" pitchFamily="2" charset="2"/>
              <a:buChar char="Ø"/>
            </a:pPr>
            <a:r>
              <a:rPr lang="en-US" dirty="0"/>
              <a:t>Double-height vertical spaces transition seamlessly into long horizontal rooms, each cleverly illuminated by sunlight filtering in through the skylights above as well as the central atrium</a:t>
            </a:r>
            <a:r>
              <a:rPr lang="en-US" dirty="0" smtClean="0"/>
              <a:t>.</a:t>
            </a:r>
          </a:p>
          <a:p>
            <a:pPr marL="753750" indent="-285750">
              <a:spcBef>
                <a:spcPts val="1200"/>
              </a:spcBef>
              <a:buFont typeface="Wingdings" panose="05000000000000000000" pitchFamily="2" charset="2"/>
              <a:buChar char="Ø"/>
            </a:pPr>
            <a:r>
              <a:rPr lang="en-US" dirty="0"/>
              <a:t>The galleries also have picture windows that frame expansive views of the </a:t>
            </a:r>
            <a:r>
              <a:rPr lang="en-US" dirty="0" smtClean="0"/>
              <a:t>breath taking </a:t>
            </a:r>
            <a:r>
              <a:rPr lang="en-US" dirty="0"/>
              <a:t>waterfront.</a:t>
            </a:r>
            <a:r>
              <a:rPr lang="en-US" dirty="0" smtClean="0">
                <a:latin typeface="Open Sans"/>
              </a:rPr>
              <a:t>                                                             </a:t>
            </a:r>
          </a:p>
          <a:p>
            <a:endParaRPr lang="en-US" dirty="0">
              <a:latin typeface="Open Sans"/>
            </a:endParaRPr>
          </a:p>
          <a:p>
            <a:endParaRPr lang="en-US" dirty="0" smtClean="0">
              <a:latin typeface="Open Sans"/>
            </a:endParaRPr>
          </a:p>
          <a:p>
            <a:endParaRPr lang="en-US" dirty="0">
              <a:latin typeface="Open Sans"/>
            </a:endParaRPr>
          </a:p>
          <a:p>
            <a:endParaRPr lang="en-US" dirty="0" smtClean="0">
              <a:latin typeface="Open Sans"/>
            </a:endParaRPr>
          </a:p>
          <a:p>
            <a:endParaRPr lang="en-US" dirty="0">
              <a:latin typeface="Open Sans"/>
            </a:endParaRPr>
          </a:p>
        </p:txBody>
      </p:sp>
    </p:spTree>
    <p:extLst>
      <p:ext uri="{BB962C8B-B14F-4D97-AF65-F5344CB8AC3E}">
        <p14:creationId xmlns:p14="http://schemas.microsoft.com/office/powerpoint/2010/main" val="3181589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50631"/>
          </a:xfrm>
        </p:spPr>
        <p:txBody>
          <a:bodyPr/>
          <a:lstStyle/>
          <a:p>
            <a:r>
              <a:rPr lang="en-US" sz="4000" b="1" i="1" u="sng" dirty="0" smtClean="0">
                <a:solidFill>
                  <a:schemeClr val="tx1"/>
                </a:solidFill>
                <a:latin typeface="Times New Roman" panose="02020603050405020304" pitchFamily="18" charset="0"/>
                <a:cs typeface="Times New Roman" panose="02020603050405020304" pitchFamily="18" charset="0"/>
              </a:rPr>
              <a:t>GEOMETRY OF A FLOWER</a:t>
            </a:r>
            <a:endParaRPr lang="en-IN" sz="4000" dirty="0">
              <a:solidFill>
                <a:schemeClr val="tx1"/>
              </a:solidFill>
            </a:endParaRPr>
          </a:p>
        </p:txBody>
      </p:sp>
      <p:sp>
        <p:nvSpPr>
          <p:cNvPr id="3" name="Content Placeholder 2"/>
          <p:cNvSpPr>
            <a:spLocks noGrp="1"/>
          </p:cNvSpPr>
          <p:nvPr>
            <p:ph idx="1"/>
          </p:nvPr>
        </p:nvSpPr>
        <p:spPr>
          <a:xfrm>
            <a:off x="609600" y="835269"/>
            <a:ext cx="10972800" cy="4525963"/>
          </a:xfrm>
        </p:spPr>
        <p:txBody>
          <a:bodyPr>
            <a:normAutofit/>
          </a:bodyPr>
          <a:lstStyle/>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precise curves of the petals were generated by intersecting spheroids of varying radii. They rise from the pond in varying heights, with the tallest reaching 60 m into the sky above. </a:t>
            </a:r>
            <a:endParaRPr lang="en-US"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Each doubly curved surface is sheathed in a fiber-reinforced polymer skin to achieve a seamless finish</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This is a material typically used in the construction of boats and yachts. The </a:t>
            </a:r>
            <a:r>
              <a:rPr lang="en-US" sz="2000" dirty="0" smtClean="0">
                <a:solidFill>
                  <a:schemeClr val="tx1"/>
                </a:solidFill>
                <a:latin typeface="Times New Roman" panose="02020603050405020304" pitchFamily="18" charset="0"/>
                <a:cs typeface="Times New Roman" panose="02020603050405020304" pitchFamily="18" charset="0"/>
              </a:rPr>
              <a:t>joint less </a:t>
            </a:r>
            <a:r>
              <a:rPr lang="en-US" sz="2000" dirty="0">
                <a:solidFill>
                  <a:schemeClr val="tx1"/>
                </a:solidFill>
                <a:latin typeface="Times New Roman" panose="02020603050405020304" pitchFamily="18" charset="0"/>
                <a:cs typeface="Times New Roman" panose="02020603050405020304" pitchFamily="18" charset="0"/>
              </a:rPr>
              <a:t>gleaming white surfaces lend lightness to the structure that reinforces the concept of a floating lotus</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vertical side panels of the petals are cladded in bead-blasted stainless steel panels. </a:t>
            </a:r>
            <a:endParaRPr lang="en-US"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gently curving concave roof collects rainwater which drains through an oculus, forming a central waterfall. The water then feeds an indoor pond at the base of the atrium.</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280807" y="6501180"/>
            <a:ext cx="1040309" cy="365125"/>
          </a:xfrm>
        </p:spPr>
        <p:txBody>
          <a:bodyPr/>
          <a:lstStyle/>
          <a:p>
            <a:fld id="{7B40273E-AC4E-43CA-978C-1A7014527462}"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197350" y="6492875"/>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12</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245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0147" y="6492387"/>
            <a:ext cx="961178"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618522" y="6492388"/>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13</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6" descr="Artscience Museum Images | Free Vectors, Stock Photos &amp; P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246" y="526867"/>
            <a:ext cx="8853853" cy="582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15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57646"/>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METHODOLOGY</a:t>
            </a:r>
            <a:endParaRPr lang="en-IN" sz="4000" b="1" i="1" u="sng" dirty="0">
              <a:effectLst/>
            </a:endParaRPr>
          </a:p>
        </p:txBody>
      </p:sp>
      <p:sp>
        <p:nvSpPr>
          <p:cNvPr id="4" name="Date Placeholder 3"/>
          <p:cNvSpPr>
            <a:spLocks noGrp="1"/>
          </p:cNvSpPr>
          <p:nvPr>
            <p:ph type="dt" sz="half" idx="10"/>
          </p:nvPr>
        </p:nvSpPr>
        <p:spPr>
          <a:xfrm>
            <a:off x="228600" y="6492875"/>
            <a:ext cx="1045438" cy="365125"/>
          </a:xfrm>
        </p:spPr>
        <p:txBody>
          <a:bodyPr/>
          <a:lstStyle/>
          <a:p>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946062" y="6492875"/>
            <a:ext cx="3797300" cy="365125"/>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14</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8285"/>
            <a:ext cx="10972800" cy="5518066"/>
          </a:xfrm>
        </p:spPr>
        <p:txBody>
          <a:bodyPr>
            <a:normAutofit/>
          </a:bodyPr>
          <a:lstStyle/>
          <a:p>
            <a:pPr>
              <a:lnSpc>
                <a:spcPct val="150000"/>
              </a:lnSpc>
              <a:spcBef>
                <a:spcPts val="1200"/>
              </a:spcBef>
            </a:pPr>
            <a:r>
              <a:rPr lang="en-US" sz="2000" dirty="0">
                <a:solidFill>
                  <a:schemeClr val="tx1"/>
                </a:solidFill>
                <a:latin typeface="Times New Roman" panose="02020603050405020304" pitchFamily="18" charset="0"/>
                <a:cs typeface="Times New Roman" panose="02020603050405020304" pitchFamily="18" charset="0"/>
              </a:rPr>
              <a:t>The museum is organized as two major exhibition spaces, positioned around a central open-space atrium. The first exhibits hover within a sculpturally shaped form over the promenade, and a second collection of gallery spaces are located beneath a large water lily garden</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spcBef>
                <a:spcPts val="1200"/>
              </a:spcBef>
            </a:pPr>
            <a:r>
              <a:rPr lang="en-US" sz="2000" dirty="0">
                <a:solidFill>
                  <a:schemeClr val="tx1"/>
                </a:solidFill>
                <a:latin typeface="Times New Roman" panose="02020603050405020304" pitchFamily="18" charset="0"/>
                <a:cs typeface="Times New Roman" panose="02020603050405020304" pitchFamily="18" charset="0"/>
              </a:rPr>
              <a:t>The building is supported by a steel lattice diagrid structure and ten steel columns –a sculptural centerpiece that allows the building to seemingly float above. The geometry of the shape is often compared to a lotus, and is clad with fiber-reinforced polymer (FRP), typically used in high-performance racing yachts</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spcBef>
                <a:spcPts val="1200"/>
              </a:spcBef>
            </a:pPr>
            <a:r>
              <a:rPr lang="en-US" sz="2000" dirty="0">
                <a:solidFill>
                  <a:schemeClr val="tx1"/>
                </a:solidFill>
                <a:latin typeface="Times New Roman" panose="02020603050405020304" pitchFamily="18" charset="0"/>
                <a:cs typeface="Times New Roman" panose="02020603050405020304" pitchFamily="18" charset="0"/>
              </a:rPr>
              <a:t>The upper galleries are organized into 10 halls that vary from double height vertical spaces, to long horizontal rooms. Each hall has access to daylight from skylights above and from the central atrium. Integrated lighting control mechanisms allow the spaces to be transformed to black boxes. Large picture windows from within the galleries offer views to the promenade below.</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194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4337" y="6492387"/>
            <a:ext cx="1049101"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101929" y="6492388"/>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15</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2" descr="https://safdie-staging.imgix.net/cf5669f1-ee17-46bc-a65c-cccaa75c8fa9/asm-setting-out-diagram-3(1).jpg?ixlib=imgixjs-3.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88" y="433046"/>
            <a:ext cx="10243382" cy="58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829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693" y="6492875"/>
            <a:ext cx="952386" cy="365125"/>
          </a:xfrm>
        </p:spPr>
        <p:txBody>
          <a:bodyPr/>
          <a:lstStyle/>
          <a:p>
            <a:fld id="{2FF063A5-DE39-4E57-AA7E-87A0D067F4D0}" type="datetime1">
              <a:rPr lang="en-IN" b="1" smtClean="0"/>
              <a:t>24-06-2022</a:t>
            </a:fld>
            <a:endParaRPr lang="en-IN" b="1" dirty="0"/>
          </a:p>
        </p:txBody>
      </p:sp>
      <p:sp>
        <p:nvSpPr>
          <p:cNvPr id="3" name="Footer Placeholder 2"/>
          <p:cNvSpPr>
            <a:spLocks noGrp="1"/>
          </p:cNvSpPr>
          <p:nvPr>
            <p:ph type="ftr" sz="quarter" idx="11"/>
          </p:nvPr>
        </p:nvSpPr>
        <p:spPr>
          <a:xfrm>
            <a:off x="4236312" y="6474803"/>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latin typeface="Times New Roman" panose="02020603050405020304" pitchFamily="18" charset="0"/>
                <a:cs typeface="Times New Roman" panose="02020603050405020304" pitchFamily="18" charset="0"/>
              </a:rPr>
              <a:pPr algn="ctr"/>
              <a:t>16</a:t>
            </a:fld>
            <a:endParaRPr lang="en-IN" b="1" dirty="0">
              <a:latin typeface="Times New Roman" panose="02020603050405020304" pitchFamily="18" charset="0"/>
              <a:cs typeface="Times New Roman" panose="02020603050405020304" pitchFamily="18" charset="0"/>
            </a:endParaRPr>
          </a:p>
        </p:txBody>
      </p:sp>
      <p:pic>
        <p:nvPicPr>
          <p:cNvPr id="5" name="Picture 4" descr="https://safdie-staging.imgix.net/f2791f63-1962-4787-9b3a-607c6388f087/asm-skin-diagrams(1).jpg?ixlib=imgixjs-3.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87" y="279012"/>
            <a:ext cx="10512151" cy="607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2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19150"/>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MODELLING &amp; COORDINATION</a:t>
            </a:r>
            <a:endParaRPr lang="en-IN" sz="4000" dirty="0"/>
          </a:p>
        </p:txBody>
      </p:sp>
      <p:sp>
        <p:nvSpPr>
          <p:cNvPr id="4" name="Date Placeholder 3"/>
          <p:cNvSpPr>
            <a:spLocks noGrp="1"/>
          </p:cNvSpPr>
          <p:nvPr>
            <p:ph type="dt" sz="half" idx="10"/>
          </p:nvPr>
        </p:nvSpPr>
        <p:spPr>
          <a:xfrm>
            <a:off x="200024" y="6508750"/>
            <a:ext cx="1035913" cy="365125"/>
          </a:xfrm>
        </p:spPr>
        <p:txBody>
          <a:bodyPr/>
          <a:lstStyle/>
          <a:p>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687163" y="6477000"/>
            <a:ext cx="3797300" cy="365125"/>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17</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54320"/>
            <a:ext cx="10972800" cy="4525963"/>
          </a:xfrm>
        </p:spPr>
        <p:txBody>
          <a:bodyPr>
            <a:normAutofit fontScale="92500"/>
          </a:bodyPr>
          <a:lstStyle/>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highly complex geometry of the </a:t>
            </a:r>
            <a:r>
              <a:rPr lang="en-US" sz="2000" dirty="0" smtClean="0">
                <a:solidFill>
                  <a:schemeClr val="tx1"/>
                </a:solidFill>
                <a:latin typeface="Times New Roman" panose="02020603050405020304" pitchFamily="18" charset="0"/>
                <a:cs typeface="Times New Roman" panose="02020603050405020304" pitchFamily="18" charset="0"/>
              </a:rPr>
              <a:t>lotus shape </a:t>
            </a:r>
            <a:r>
              <a:rPr lang="en-US" sz="2000" dirty="0">
                <a:solidFill>
                  <a:schemeClr val="tx1"/>
                </a:solidFill>
                <a:latin typeface="Times New Roman" panose="02020603050405020304" pitchFamily="18" charset="0"/>
                <a:cs typeface="Times New Roman" panose="02020603050405020304" pitchFamily="18" charset="0"/>
              </a:rPr>
              <a:t>led the design team to use </a:t>
            </a:r>
            <a:r>
              <a:rPr lang="en-US" sz="2000" dirty="0" smtClean="0">
                <a:solidFill>
                  <a:schemeClr val="tx1"/>
                </a:solidFill>
                <a:latin typeface="Times New Roman" panose="02020603050405020304" pitchFamily="18" charset="0"/>
                <a:cs typeface="Times New Roman" panose="02020603050405020304" pitchFamily="18" charset="0"/>
              </a:rPr>
              <a:t>parametric modelling </a:t>
            </a:r>
            <a:r>
              <a:rPr lang="en-US" sz="2000" dirty="0">
                <a:solidFill>
                  <a:schemeClr val="tx1"/>
                </a:solidFill>
                <a:latin typeface="Times New Roman" panose="02020603050405020304" pitchFamily="18" charset="0"/>
                <a:cs typeface="Times New Roman" panose="02020603050405020304" pitchFamily="18" charset="0"/>
              </a:rPr>
              <a:t>techniques for the structural </a:t>
            </a:r>
            <a:r>
              <a:rPr lang="en-US" sz="2000" dirty="0" smtClean="0">
                <a:solidFill>
                  <a:schemeClr val="tx1"/>
                </a:solidFill>
                <a:latin typeface="Times New Roman" panose="02020603050405020304" pitchFamily="18" charset="0"/>
                <a:cs typeface="Times New Roman" panose="02020603050405020304" pitchFamily="18" charset="0"/>
              </a:rPr>
              <a:t>steel skeleton</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MSA developed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i="1" dirty="0" smtClean="0">
                <a:solidFill>
                  <a:schemeClr val="tx1"/>
                </a:solidFill>
                <a:latin typeface="Times New Roman" panose="02020603050405020304" pitchFamily="18" charset="0"/>
                <a:cs typeface="Times New Roman" panose="02020603050405020304" pitchFamily="18" charset="0"/>
              </a:rPr>
              <a:t>Rhino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model to </a:t>
            </a:r>
            <a:r>
              <a:rPr lang="en-US" sz="2000" dirty="0">
                <a:solidFill>
                  <a:schemeClr val="tx1"/>
                </a:solidFill>
                <a:latin typeface="Times New Roman" panose="02020603050405020304" pitchFamily="18" charset="0"/>
                <a:cs typeface="Times New Roman" panose="02020603050405020304" pitchFamily="18" charset="0"/>
              </a:rPr>
              <a:t>generate the </a:t>
            </a:r>
            <a:r>
              <a:rPr lang="en-US" sz="2000" dirty="0" smtClean="0">
                <a:solidFill>
                  <a:schemeClr val="tx1"/>
                </a:solidFill>
                <a:latin typeface="Times New Roman" panose="02020603050405020304" pitchFamily="18" charset="0"/>
                <a:cs typeface="Times New Roman" panose="02020603050405020304" pitchFamily="18" charset="0"/>
              </a:rPr>
              <a:t>surface profiles</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smtClean="0">
                <a:solidFill>
                  <a:schemeClr val="tx1"/>
                </a:solidFill>
                <a:latin typeface="Times New Roman" panose="02020603050405020304" pitchFamily="18" charset="0"/>
                <a:cs typeface="Times New Roman" panose="02020603050405020304" pitchFamily="18" charset="0"/>
              </a:rPr>
              <a:t>then </a:t>
            </a:r>
            <a:r>
              <a:rPr lang="en-US" sz="2000" dirty="0">
                <a:solidFill>
                  <a:schemeClr val="tx1"/>
                </a:solidFill>
                <a:latin typeface="Times New Roman" panose="02020603050405020304" pitchFamily="18" charset="0"/>
                <a:cs typeface="Times New Roman" panose="02020603050405020304" pitchFamily="18" charset="0"/>
              </a:rPr>
              <a:t>used these </a:t>
            </a:r>
            <a:r>
              <a:rPr lang="en-US" sz="2000" dirty="0" smtClean="0">
                <a:solidFill>
                  <a:schemeClr val="tx1"/>
                </a:solidFill>
                <a:latin typeface="Times New Roman" panose="02020603050405020304" pitchFamily="18" charset="0"/>
                <a:cs typeface="Times New Roman" panose="02020603050405020304" pitchFamily="18" charset="0"/>
              </a:rPr>
              <a:t>surfaces to </a:t>
            </a:r>
            <a:r>
              <a:rPr lang="en-US" sz="2000" dirty="0">
                <a:solidFill>
                  <a:schemeClr val="tx1"/>
                </a:solidFill>
                <a:latin typeface="Times New Roman" panose="02020603050405020304" pitchFamily="18" charset="0"/>
                <a:cs typeface="Times New Roman" panose="02020603050405020304" pitchFamily="18" charset="0"/>
              </a:rPr>
              <a:t>develop a parametric model </a:t>
            </a:r>
            <a:r>
              <a:rPr lang="en-US" sz="2000" dirty="0" smtClean="0">
                <a:solidFill>
                  <a:schemeClr val="tx1"/>
                </a:solidFill>
                <a:latin typeface="Times New Roman" panose="02020603050405020304" pitchFamily="18" charset="0"/>
                <a:cs typeface="Times New Roman" panose="02020603050405020304" pitchFamily="18" charset="0"/>
              </a:rPr>
              <a:t>of the steel work centerlines </a:t>
            </a:r>
            <a:r>
              <a:rPr lang="en-US" sz="2000" dirty="0">
                <a:solidFill>
                  <a:schemeClr val="tx1"/>
                </a:solidFill>
                <a:latin typeface="Times New Roman" panose="02020603050405020304" pitchFamily="18" charset="0"/>
                <a:cs typeface="Times New Roman" panose="02020603050405020304" pitchFamily="18" charset="0"/>
              </a:rPr>
              <a:t>using </a:t>
            </a:r>
            <a:r>
              <a:rPr lang="en-US" sz="2000" dirty="0" smtClean="0">
                <a:solidFill>
                  <a:schemeClr val="tx1"/>
                </a:solidFill>
                <a:latin typeface="Times New Roman" panose="02020603050405020304" pitchFamily="18" charset="0"/>
                <a:cs typeface="Times New Roman" panose="02020603050405020304" pitchFamily="18" charset="0"/>
              </a:rPr>
              <a:t>Bentley’s Generative Components software.</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centerline </a:t>
            </a:r>
            <a:r>
              <a:rPr lang="en-US" sz="2000" dirty="0">
                <a:solidFill>
                  <a:schemeClr val="tx1"/>
                </a:solidFill>
                <a:latin typeface="Times New Roman" panose="02020603050405020304" pitchFamily="18" charset="0"/>
                <a:cs typeface="Times New Roman" panose="02020603050405020304" pitchFamily="18" charset="0"/>
              </a:rPr>
              <a:t>model was then exported </a:t>
            </a:r>
            <a:r>
              <a:rPr lang="en-US" sz="2000" dirty="0" smtClean="0">
                <a:solidFill>
                  <a:schemeClr val="tx1"/>
                </a:solidFill>
                <a:latin typeface="Times New Roman" panose="02020603050405020304" pitchFamily="18" charset="0"/>
                <a:cs typeface="Times New Roman" panose="02020603050405020304" pitchFamily="18" charset="0"/>
              </a:rPr>
              <a:t>to generate </a:t>
            </a:r>
            <a:r>
              <a:rPr lang="en-US" sz="2000" dirty="0">
                <a:solidFill>
                  <a:schemeClr val="tx1"/>
                </a:solidFill>
                <a:latin typeface="Times New Roman" panose="02020603050405020304" pitchFamily="18" charset="0"/>
                <a:cs typeface="Times New Roman" panose="02020603050405020304" pitchFamily="18" charset="0"/>
              </a:rPr>
              <a:t>a </a:t>
            </a:r>
            <a:r>
              <a:rPr lang="en-US" sz="2000" dirty="0" smtClean="0">
                <a:solidFill>
                  <a:schemeClr val="tx1"/>
                </a:solidFill>
                <a:latin typeface="Times New Roman" panose="02020603050405020304" pitchFamily="18" charset="0"/>
                <a:cs typeface="Times New Roman" panose="02020603050405020304" pitchFamily="18" charset="0"/>
              </a:rPr>
              <a:t>space frame </a:t>
            </a:r>
            <a:r>
              <a:rPr lang="en-US" sz="2000" dirty="0">
                <a:solidFill>
                  <a:schemeClr val="tx1"/>
                </a:solidFill>
                <a:latin typeface="Times New Roman" panose="02020603050405020304" pitchFamily="18" charset="0"/>
                <a:cs typeface="Times New Roman" panose="02020603050405020304" pitchFamily="18" charset="0"/>
              </a:rPr>
              <a:t>analysis model of </a:t>
            </a:r>
            <a:r>
              <a:rPr lang="en-US" sz="2000" dirty="0" smtClean="0">
                <a:solidFill>
                  <a:schemeClr val="tx1"/>
                </a:solidFill>
                <a:latin typeface="Times New Roman" panose="02020603050405020304" pitchFamily="18" charset="0"/>
                <a:cs typeface="Times New Roman" panose="02020603050405020304" pitchFamily="18" charset="0"/>
              </a:rPr>
              <a:t>the roof </a:t>
            </a:r>
            <a:r>
              <a:rPr lang="en-US" sz="2000" dirty="0">
                <a:solidFill>
                  <a:schemeClr val="tx1"/>
                </a:solidFill>
                <a:latin typeface="Times New Roman" panose="02020603050405020304" pitchFamily="18" charset="0"/>
                <a:cs typeface="Times New Roman" panose="02020603050405020304" pitchFamily="18" charset="0"/>
              </a:rPr>
              <a:t>in </a:t>
            </a:r>
            <a:r>
              <a:rPr lang="en-US" sz="2000" i="1" dirty="0" smtClean="0">
                <a:solidFill>
                  <a:schemeClr val="tx1"/>
                </a:solidFill>
                <a:latin typeface="Times New Roman" panose="02020603050405020304" pitchFamily="18" charset="0"/>
                <a:cs typeface="Times New Roman" panose="02020603050405020304" pitchFamily="18" charset="0"/>
              </a:rPr>
              <a:t>GSA</a:t>
            </a:r>
            <a:r>
              <a:rPr lang="en-US" sz="2000" dirty="0" smtClean="0">
                <a:solidFill>
                  <a:schemeClr val="tx1"/>
                </a:solidFill>
                <a:latin typeface="Times New Roman" panose="02020603050405020304" pitchFamily="18" charset="0"/>
                <a:cs typeface="Times New Roman" panose="02020603050405020304" pitchFamily="18" charset="0"/>
              </a:rPr>
              <a:t> program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and following </a:t>
            </a:r>
            <a:r>
              <a:rPr lang="en-US" sz="2000" dirty="0">
                <a:solidFill>
                  <a:schemeClr val="tx1"/>
                </a:solidFill>
                <a:latin typeface="Times New Roman" panose="02020603050405020304" pitchFamily="18" charset="0"/>
                <a:cs typeface="Times New Roman" panose="02020603050405020304" pitchFamily="18" charset="0"/>
              </a:rPr>
              <a:t>analysis and section </a:t>
            </a:r>
            <a:r>
              <a:rPr lang="en-US" sz="2000" dirty="0" smtClean="0">
                <a:solidFill>
                  <a:schemeClr val="tx1"/>
                </a:solidFill>
                <a:latin typeface="Times New Roman" panose="02020603050405020304" pitchFamily="18" charset="0"/>
                <a:cs typeface="Times New Roman" panose="02020603050405020304" pitchFamily="18" charset="0"/>
              </a:rPr>
              <a:t>size definition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i="1" dirty="0" smtClean="0">
                <a:solidFill>
                  <a:schemeClr val="tx1"/>
                </a:solidFill>
                <a:latin typeface="Times New Roman" panose="02020603050405020304" pitchFamily="18" charset="0"/>
                <a:cs typeface="Times New Roman" panose="02020603050405020304" pitchFamily="18" charset="0"/>
              </a:rPr>
              <a:t>GSA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analysis </a:t>
            </a:r>
            <a:r>
              <a:rPr lang="en-US" sz="2000" dirty="0">
                <a:solidFill>
                  <a:schemeClr val="tx1"/>
                </a:solidFill>
                <a:latin typeface="Times New Roman" panose="02020603050405020304" pitchFamily="18" charset="0"/>
                <a:cs typeface="Times New Roman" panose="02020603050405020304" pitchFamily="18" charset="0"/>
              </a:rPr>
              <a:t>model </a:t>
            </a:r>
            <a:r>
              <a:rPr lang="en-US" sz="2000" dirty="0" smtClean="0">
                <a:solidFill>
                  <a:schemeClr val="tx1"/>
                </a:solidFill>
                <a:latin typeface="Times New Roman" panose="02020603050405020304" pitchFamily="18" charset="0"/>
                <a:cs typeface="Times New Roman" panose="02020603050405020304" pitchFamily="18" charset="0"/>
              </a:rPr>
              <a:t>was imported.</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On completion of </a:t>
            </a:r>
            <a:r>
              <a:rPr lang="en-US" sz="2000" dirty="0" smtClean="0">
                <a:solidFill>
                  <a:schemeClr val="tx1"/>
                </a:solidFill>
                <a:latin typeface="Times New Roman" panose="02020603050405020304" pitchFamily="18" charset="0"/>
                <a:cs typeface="Times New Roman" panose="02020603050405020304" pitchFamily="18" charset="0"/>
              </a:rPr>
              <a:t>the 3-D </a:t>
            </a:r>
            <a:r>
              <a:rPr lang="en-US" sz="2000" dirty="0">
                <a:solidFill>
                  <a:schemeClr val="tx1"/>
                </a:solidFill>
                <a:latin typeface="Times New Roman" panose="02020603050405020304" pitchFamily="18" charset="0"/>
                <a:cs typeface="Times New Roman" panose="02020603050405020304" pitchFamily="18" charset="0"/>
              </a:rPr>
              <a:t>drafting, the model was exported </a:t>
            </a:r>
            <a:r>
              <a:rPr lang="en-US" sz="2000" dirty="0" smtClean="0">
                <a:solidFill>
                  <a:schemeClr val="tx1"/>
                </a:solidFill>
                <a:latin typeface="Times New Roman" panose="02020603050405020304" pitchFamily="18" charset="0"/>
                <a:cs typeface="Times New Roman" panose="02020603050405020304" pitchFamily="18" charset="0"/>
              </a:rPr>
              <a:t>and </a:t>
            </a:r>
            <a:r>
              <a:rPr lang="en-US" sz="2000" dirty="0">
                <a:solidFill>
                  <a:schemeClr val="tx1"/>
                </a:solidFill>
                <a:latin typeface="Times New Roman" panose="02020603050405020304" pitchFamily="18" charset="0"/>
                <a:cs typeface="Times New Roman" panose="02020603050405020304" pitchFamily="18" charset="0"/>
              </a:rPr>
              <a:t>issued to the </a:t>
            </a:r>
            <a:r>
              <a:rPr lang="en-US" sz="2000" dirty="0" smtClean="0">
                <a:solidFill>
                  <a:schemeClr val="tx1"/>
                </a:solidFill>
                <a:latin typeface="Times New Roman" panose="02020603050405020304" pitchFamily="18" charset="0"/>
                <a:cs typeface="Times New Roman" panose="02020603050405020304" pitchFamily="18" charset="0"/>
              </a:rPr>
              <a:t>steel work contractor </a:t>
            </a:r>
            <a:r>
              <a:rPr lang="en-US" sz="2000" dirty="0">
                <a:solidFill>
                  <a:schemeClr val="tx1"/>
                </a:solidFill>
                <a:latin typeface="Times New Roman" panose="02020603050405020304" pitchFamily="18" charset="0"/>
                <a:cs typeface="Times New Roman" panose="02020603050405020304" pitchFamily="18" charset="0"/>
              </a:rPr>
              <a:t>as the basis for their </a:t>
            </a:r>
            <a:r>
              <a:rPr lang="en-US" sz="2000" dirty="0" smtClean="0">
                <a:solidFill>
                  <a:schemeClr val="tx1"/>
                </a:solidFill>
                <a:latin typeface="Times New Roman" panose="02020603050405020304" pitchFamily="18" charset="0"/>
                <a:cs typeface="Times New Roman" panose="02020603050405020304" pitchFamily="18" charset="0"/>
              </a:rPr>
              <a:t>fabricate on model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i="1" dirty="0" smtClean="0">
                <a:solidFill>
                  <a:schemeClr val="tx1"/>
                </a:solidFill>
                <a:latin typeface="Times New Roman" panose="02020603050405020304" pitchFamily="18" charset="0"/>
                <a:cs typeface="Times New Roman" panose="02020603050405020304" pitchFamily="18" charset="0"/>
              </a:rPr>
              <a:t>Micro Station</a:t>
            </a:r>
            <a:r>
              <a:rPr lang="en-US" sz="2000" dirty="0" smtClean="0">
                <a:solidFill>
                  <a:schemeClr val="tx1"/>
                </a:solidFill>
                <a:latin typeface="Times New Roman" panose="02020603050405020304" pitchFamily="18" charset="0"/>
                <a:cs typeface="Times New Roman" panose="02020603050405020304" pitchFamily="18" charset="0"/>
              </a:rPr>
              <a:t> model </a:t>
            </a:r>
            <a:r>
              <a:rPr lang="en-US" sz="2000" dirty="0">
                <a:solidFill>
                  <a:schemeClr val="tx1"/>
                </a:solidFill>
                <a:latin typeface="Times New Roman" panose="02020603050405020304" pitchFamily="18" charset="0"/>
                <a:cs typeface="Times New Roman" panose="02020603050405020304" pitchFamily="18" charset="0"/>
              </a:rPr>
              <a:t>was </a:t>
            </a:r>
            <a:r>
              <a:rPr lang="en-US" sz="2000" dirty="0" smtClean="0">
                <a:solidFill>
                  <a:schemeClr val="tx1"/>
                </a:solidFill>
                <a:latin typeface="Times New Roman" panose="02020603050405020304" pitchFamily="18" charset="0"/>
                <a:cs typeface="Times New Roman" panose="02020603050405020304" pitchFamily="18" charset="0"/>
              </a:rPr>
              <a:t>also used </a:t>
            </a:r>
            <a:r>
              <a:rPr lang="en-US" sz="2000" dirty="0">
                <a:solidFill>
                  <a:schemeClr val="tx1"/>
                </a:solidFill>
                <a:latin typeface="Times New Roman" panose="02020603050405020304" pitchFamily="18" charset="0"/>
                <a:cs typeface="Times New Roman" panose="02020603050405020304" pitchFamily="18" charset="0"/>
              </a:rPr>
              <a:t>to generate a record set of 2-Ddrawings for the project.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343011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6751" y="6492388"/>
            <a:ext cx="1084271"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202379" y="6492875"/>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latin typeface="Times New Roman" panose="02020603050405020304" pitchFamily="18" charset="0"/>
                <a:cs typeface="Times New Roman" panose="02020603050405020304" pitchFamily="18" charset="0"/>
              </a:rPr>
              <a:pPr algn="ctr"/>
              <a:t>18</a:t>
            </a:fld>
            <a:endParaRPr lang="en-IN" b="1" dirty="0">
              <a:latin typeface="Times New Roman" panose="02020603050405020304" pitchFamily="18" charset="0"/>
              <a:cs typeface="Times New Roman" panose="02020603050405020304" pitchFamily="18" charset="0"/>
            </a:endParaRPr>
          </a:p>
        </p:txBody>
      </p:sp>
      <p:pic>
        <p:nvPicPr>
          <p:cNvPr id="5" name="Picture 14" descr="ArtScience Museum In Singapore / Moshe Safdie – Modern Architecture: A  Visual Lex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883" y="867651"/>
            <a:ext cx="7397263" cy="49528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8887" y="147140"/>
            <a:ext cx="2029723" cy="400110"/>
          </a:xfrm>
          <a:prstGeom prst="rect">
            <a:avLst/>
          </a:prstGeom>
        </p:spPr>
        <p:txBody>
          <a:bodyPr wrap="none">
            <a:spAutoFit/>
          </a:bodyPr>
          <a:lstStyle/>
          <a:p>
            <a:pPr marL="285750" indent="-285750">
              <a:buFont typeface="Wingdings" panose="05000000000000000000" pitchFamily="2" charset="2"/>
              <a:buChar char="Ø"/>
            </a:pPr>
            <a:r>
              <a:rPr lang="en-US" sz="2000" b="1" i="1" u="sng" dirty="0" smtClean="0">
                <a:latin typeface="Times New Roman" panose="02020603050405020304" pitchFamily="18" charset="0"/>
                <a:cs typeface="Times New Roman" panose="02020603050405020304" pitchFamily="18" charset="0"/>
              </a:rPr>
              <a:t>MODELLING</a:t>
            </a:r>
            <a:endParaRPr lang="en-IN" sz="2000" dirty="0"/>
          </a:p>
        </p:txBody>
      </p:sp>
    </p:spTree>
    <p:extLst>
      <p:ext uri="{BB962C8B-B14F-4D97-AF65-F5344CB8AC3E}">
        <p14:creationId xmlns:p14="http://schemas.microsoft.com/office/powerpoint/2010/main" val="918206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52854"/>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STRUCTURAL SCHEME</a:t>
            </a:r>
            <a:endParaRPr lang="en-IN" sz="4000" b="1" dirty="0"/>
          </a:p>
        </p:txBody>
      </p:sp>
      <p:sp>
        <p:nvSpPr>
          <p:cNvPr id="3" name="Content Placeholder 2"/>
          <p:cNvSpPr>
            <a:spLocks noGrp="1"/>
          </p:cNvSpPr>
          <p:nvPr>
            <p:ph idx="1"/>
          </p:nvPr>
        </p:nvSpPr>
        <p:spPr>
          <a:xfrm>
            <a:off x="609600" y="852854"/>
            <a:ext cx="10972800" cy="4525963"/>
          </a:xfrm>
        </p:spPr>
        <p:txBody>
          <a:bodyPr>
            <a:normAutofit/>
          </a:bodyPr>
          <a:lstStyle/>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Each petal is formed by secondary members spanning onto primary girders, which load side trusses that bend downwards in cantilever action. The side trusses of adjacent petals meet at waler beams which resist out-of-plane forces caused by the steps in the roof between each petal. Loads from the side trusses are resolved at the waler beams and transferred to the radial </a:t>
            </a:r>
            <a:r>
              <a:rPr lang="en-US" sz="2000" dirty="0" smtClean="0">
                <a:solidFill>
                  <a:schemeClr val="tx1"/>
                </a:solidFill>
                <a:latin typeface="Times New Roman" panose="02020603050405020304" pitchFamily="18" charset="0"/>
                <a:cs typeface="Times New Roman" panose="02020603050405020304" pitchFamily="18" charset="0"/>
              </a:rPr>
              <a:t>mega-trusses.</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These act as cantilevers, taking the </a:t>
            </a:r>
            <a:r>
              <a:rPr lang="en-US" sz="2000" dirty="0" smtClean="0">
                <a:solidFill>
                  <a:schemeClr val="tx1"/>
                </a:solidFill>
                <a:latin typeface="Times New Roman" panose="02020603050405020304" pitchFamily="18" charset="0"/>
                <a:cs typeface="Times New Roman" panose="02020603050405020304" pitchFamily="18" charset="0"/>
              </a:rPr>
              <a:t>museum loads </a:t>
            </a:r>
            <a:r>
              <a:rPr lang="en-US" sz="2000" dirty="0">
                <a:solidFill>
                  <a:schemeClr val="tx1"/>
                </a:solidFill>
                <a:latin typeface="Times New Roman" panose="02020603050405020304" pitchFamily="18" charset="0"/>
                <a:cs typeface="Times New Roman" panose="02020603050405020304" pitchFamily="18" charset="0"/>
              </a:rPr>
              <a:t>to the vertical supports which </a:t>
            </a:r>
            <a:r>
              <a:rPr lang="en-US" sz="2000" dirty="0" smtClean="0">
                <a:solidFill>
                  <a:schemeClr val="tx1"/>
                </a:solidFill>
                <a:latin typeface="Times New Roman" panose="02020603050405020304" pitchFamily="18" charset="0"/>
                <a:cs typeface="Times New Roman" panose="02020603050405020304" pitchFamily="18" charset="0"/>
              </a:rPr>
              <a:t>consist of </a:t>
            </a:r>
            <a:r>
              <a:rPr lang="en-US" sz="2000" dirty="0">
                <a:solidFill>
                  <a:schemeClr val="tx1"/>
                </a:solidFill>
                <a:latin typeface="Times New Roman" panose="02020603050405020304" pitchFamily="18" charset="0"/>
                <a:cs typeface="Times New Roman" panose="02020603050405020304" pitchFamily="18" charset="0"/>
              </a:rPr>
              <a:t>a central diagrid structure and a series of10 mega-columns, inclined outwards</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Tensile loads in the top chords are </a:t>
            </a:r>
            <a:r>
              <a:rPr lang="en-US" sz="2000" dirty="0" smtClean="0">
                <a:solidFill>
                  <a:schemeClr val="tx1"/>
                </a:solidFill>
                <a:latin typeface="Times New Roman" panose="02020603050405020304" pitchFamily="18" charset="0"/>
                <a:cs typeface="Times New Roman" panose="02020603050405020304" pitchFamily="18" charset="0"/>
              </a:rPr>
              <a:t>resolved into </a:t>
            </a:r>
            <a:r>
              <a:rPr lang="en-US" sz="2000" dirty="0">
                <a:solidFill>
                  <a:schemeClr val="tx1"/>
                </a:solidFill>
                <a:latin typeface="Times New Roman" panose="02020603050405020304" pitchFamily="18" charset="0"/>
                <a:cs typeface="Times New Roman" panose="02020603050405020304" pitchFamily="18" charset="0"/>
              </a:rPr>
              <a:t>the tension ring which connects to </a:t>
            </a:r>
            <a:r>
              <a:rPr lang="en-US" sz="2000" dirty="0" smtClean="0">
                <a:solidFill>
                  <a:schemeClr val="tx1"/>
                </a:solidFill>
                <a:latin typeface="Times New Roman" panose="02020603050405020304" pitchFamily="18" charset="0"/>
                <a:cs typeface="Times New Roman" panose="02020603050405020304" pitchFamily="18" charset="0"/>
              </a:rPr>
              <a:t>the top </a:t>
            </a:r>
            <a:r>
              <a:rPr lang="en-US" sz="2000" dirty="0">
                <a:solidFill>
                  <a:schemeClr val="tx1"/>
                </a:solidFill>
                <a:latin typeface="Times New Roman" panose="02020603050405020304" pitchFamily="18" charset="0"/>
                <a:cs typeface="Times New Roman" panose="02020603050405020304" pitchFamily="18" charset="0"/>
              </a:rPr>
              <a:t>of the diagrid, while the </a:t>
            </a:r>
            <a:r>
              <a:rPr lang="en-US" sz="2000" dirty="0" smtClean="0">
                <a:solidFill>
                  <a:schemeClr val="tx1"/>
                </a:solidFill>
                <a:latin typeface="Times New Roman" panose="02020603050405020304" pitchFamily="18" charset="0"/>
                <a:cs typeface="Times New Roman" panose="02020603050405020304" pitchFamily="18" charset="0"/>
              </a:rPr>
              <a:t>compressive loads </a:t>
            </a:r>
            <a:r>
              <a:rPr lang="en-US" sz="2000" dirty="0">
                <a:solidFill>
                  <a:schemeClr val="tx1"/>
                </a:solidFill>
                <a:latin typeface="Times New Roman" panose="02020603050405020304" pitchFamily="18" charset="0"/>
                <a:cs typeface="Times New Roman" panose="02020603050405020304" pitchFamily="18" charset="0"/>
              </a:rPr>
              <a:t>are resolved into the compression </a:t>
            </a:r>
            <a:r>
              <a:rPr lang="en-US" sz="2000" dirty="0" smtClean="0">
                <a:solidFill>
                  <a:schemeClr val="tx1"/>
                </a:solidFill>
                <a:latin typeface="Times New Roman" panose="02020603050405020304" pitchFamily="18" charset="0"/>
                <a:cs typeface="Times New Roman" panose="02020603050405020304" pitchFamily="18" charset="0"/>
              </a:rPr>
              <a:t>ring below</a:t>
            </a:r>
            <a:r>
              <a:rPr lang="en-US" sz="2000" dirty="0">
                <a:solidFill>
                  <a:schemeClr val="tx1"/>
                </a:solidFill>
                <a:latin typeface="Times New Roman" panose="02020603050405020304" pitchFamily="18" charset="0"/>
                <a:cs typeface="Times New Roman" panose="02020603050405020304" pitchFamily="18" charset="0"/>
              </a:rPr>
              <a:t>. The vertical loads are carried by </a:t>
            </a:r>
            <a:r>
              <a:rPr lang="en-US" sz="2000" dirty="0" smtClean="0">
                <a:solidFill>
                  <a:schemeClr val="tx1"/>
                </a:solidFill>
                <a:latin typeface="Times New Roman" panose="02020603050405020304" pitchFamily="18" charset="0"/>
                <a:cs typeface="Times New Roman" panose="02020603050405020304" pitchFamily="18" charset="0"/>
              </a:rPr>
              <a:t>the inclined mega-columns.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325316" y="6492875"/>
            <a:ext cx="961178" cy="365125"/>
          </a:xfrm>
        </p:spPr>
        <p:txBody>
          <a:bodyPr/>
          <a:lstStyle/>
          <a:p>
            <a:fld id="{7B40273E-AC4E-43CA-978C-1A7014527462}"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888180" y="6501180"/>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19</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8739-F888-46BE-8C73-D4721B09BBF6}"/>
              </a:ext>
            </a:extLst>
          </p:cNvPr>
          <p:cNvSpPr>
            <a:spLocks noGrp="1"/>
          </p:cNvSpPr>
          <p:nvPr>
            <p:ph type="title"/>
          </p:nvPr>
        </p:nvSpPr>
        <p:spPr>
          <a:xfrm>
            <a:off x="-25831" y="12059"/>
            <a:ext cx="12192000" cy="1245549"/>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CONTENTS</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FC88AA-58B1-4057-9506-A5F92FE9D574}"/>
              </a:ext>
            </a:extLst>
          </p:cNvPr>
          <p:cNvSpPr>
            <a:spLocks noGrp="1"/>
          </p:cNvSpPr>
          <p:nvPr>
            <p:ph idx="1"/>
          </p:nvPr>
        </p:nvSpPr>
        <p:spPr>
          <a:xfrm>
            <a:off x="583769" y="1257609"/>
            <a:ext cx="10972800" cy="4853046"/>
          </a:xfrm>
        </p:spPr>
        <p:txBody>
          <a:bodyPr>
            <a:normAutofit fontScale="47500" lnSpcReduction="20000"/>
          </a:bodyPr>
          <a:lstStyle/>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INTRODUCTION</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LOCATION</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PLAN</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ARCHITECTURE</a:t>
            </a:r>
          </a:p>
          <a:p>
            <a:pPr marL="1039500" indent="-571500">
              <a:lnSpc>
                <a:spcPct val="150000"/>
              </a:lnSpc>
              <a:buClr>
                <a:schemeClr val="tx1"/>
              </a:buClr>
              <a:buSzPct val="90000"/>
              <a:buFont typeface="+mj-lt"/>
              <a:buAutoNum type="romanLcPeriod"/>
            </a:pPr>
            <a:r>
              <a:rPr lang="en-US" sz="3300" dirty="0" smtClean="0">
                <a:solidFill>
                  <a:schemeClr val="tx1"/>
                </a:solidFill>
                <a:latin typeface="Times New Roman" panose="02020603050405020304" pitchFamily="18" charset="0"/>
                <a:cs typeface="Times New Roman" panose="02020603050405020304" pitchFamily="18" charset="0"/>
              </a:rPr>
              <a:t>GALLERY SPACES</a:t>
            </a:r>
          </a:p>
          <a:p>
            <a:pPr marL="1039500" indent="-571500">
              <a:lnSpc>
                <a:spcPct val="150000"/>
              </a:lnSpc>
              <a:buClr>
                <a:schemeClr val="tx1"/>
              </a:buClr>
              <a:buSzPct val="90000"/>
              <a:buFont typeface="+mj-lt"/>
              <a:buAutoNum type="romanLcPeriod"/>
            </a:pPr>
            <a:r>
              <a:rPr lang="en-US" sz="3300" dirty="0" smtClean="0">
                <a:solidFill>
                  <a:schemeClr val="tx1"/>
                </a:solidFill>
                <a:latin typeface="Times New Roman" panose="02020603050405020304" pitchFamily="18" charset="0"/>
                <a:cs typeface="Times New Roman" panose="02020603050405020304" pitchFamily="18" charset="0"/>
              </a:rPr>
              <a:t>SUSTAINABILITY FEATURES</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DESIGN</a:t>
            </a:r>
          </a:p>
          <a:p>
            <a:pPr marL="1039500" indent="-571500">
              <a:lnSpc>
                <a:spcPct val="150000"/>
              </a:lnSpc>
              <a:buClr>
                <a:schemeClr val="tx1"/>
              </a:buClr>
              <a:buSzPct val="90000"/>
              <a:buFont typeface="+mj-lt"/>
              <a:buAutoNum type="romanLcPeriod"/>
            </a:pPr>
            <a:r>
              <a:rPr lang="en-US" sz="3300" dirty="0" smtClean="0">
                <a:solidFill>
                  <a:schemeClr val="tx1"/>
                </a:solidFill>
                <a:latin typeface="Times New Roman" panose="02020603050405020304" pitchFamily="18" charset="0"/>
                <a:cs typeface="Times New Roman" panose="02020603050405020304" pitchFamily="18" charset="0"/>
              </a:rPr>
              <a:t>GEOMETRY OF FLOWER</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METHODOLOGY</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MODELLING &amp; COORDINATION</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STRUCTURAL SCHEME</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FEATURE EXHIBITION</a:t>
            </a:r>
          </a:p>
          <a:p>
            <a:pPr>
              <a:lnSpc>
                <a:spcPct val="150000"/>
              </a:lnSpc>
              <a:buClr>
                <a:schemeClr val="tx1"/>
              </a:buClr>
              <a:buSzPct val="90000"/>
              <a:buFont typeface="Wingdings" panose="05000000000000000000" pitchFamily="2" charset="2"/>
              <a:buChar char="§"/>
            </a:pPr>
            <a:r>
              <a:rPr lang="en-US" sz="3300" dirty="0" smtClean="0">
                <a:solidFill>
                  <a:schemeClr val="tx1"/>
                </a:solidFill>
                <a:latin typeface="Times New Roman" panose="02020603050405020304" pitchFamily="18" charset="0"/>
                <a:cs typeface="Times New Roman" panose="02020603050405020304" pitchFamily="18" charset="0"/>
              </a:rPr>
              <a:t>REFERENCES</a:t>
            </a:r>
          </a:p>
          <a:p>
            <a:pPr marL="0" indent="0">
              <a:lnSpc>
                <a:spcPct val="150000"/>
              </a:lnSpc>
              <a:buClr>
                <a:schemeClr val="tx1"/>
              </a:buClr>
              <a:buSzPct val="90000"/>
              <a:buNone/>
            </a:pPr>
            <a:endParaRPr lang="en-US" sz="3300" dirty="0" smtClean="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D69171B-E7E4-4B98-A2F7-A6D9B5DE6B94}"/>
              </a:ext>
            </a:extLst>
          </p:cNvPr>
          <p:cNvSpPr>
            <a:spLocks noGrp="1"/>
          </p:cNvSpPr>
          <p:nvPr>
            <p:ph type="dt" sz="half" idx="10"/>
          </p:nvPr>
        </p:nvSpPr>
        <p:spPr>
          <a:xfrm>
            <a:off x="304800" y="6552258"/>
            <a:ext cx="1280927" cy="365125"/>
          </a:xfrm>
        </p:spPr>
        <p:txBody>
          <a:bodyPr/>
          <a:lstStyle/>
          <a:p>
            <a:pPr algn="l"/>
            <a:fld id="{BDE44FD5-6806-4BD5-9E1D-C32442D85335}" type="datetime1">
              <a:rPr lang="en-IN" b="1" smtClean="0">
                <a:solidFill>
                  <a:schemeClr val="tx1"/>
                </a:solidFill>
                <a:latin typeface="Times New Roman" panose="02020603050405020304" pitchFamily="18" charset="0"/>
                <a:cs typeface="Times New Roman" panose="02020603050405020304" pitchFamily="18" charset="0"/>
              </a:rPr>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E669F0D-DE99-4BDB-801E-3B3D94DFB0CA}"/>
              </a:ext>
            </a:extLst>
          </p:cNvPr>
          <p:cNvSpPr>
            <a:spLocks noGrp="1"/>
          </p:cNvSpPr>
          <p:nvPr>
            <p:ph type="ftr" sz="quarter" idx="11"/>
          </p:nvPr>
        </p:nvSpPr>
        <p:spPr>
          <a:xfrm>
            <a:off x="0" y="6611642"/>
            <a:ext cx="12140338" cy="24635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a:t>
            </a:r>
            <a:r>
              <a:rPr lang="en-US" b="1" dirty="0" smtClean="0">
                <a:solidFill>
                  <a:schemeClr val="tx1"/>
                </a:solidFill>
                <a:latin typeface="Times New Roman" panose="02020603050405020304" pitchFamily="18" charset="0"/>
                <a:cs typeface="Times New Roman" panose="02020603050405020304" pitchFamily="18" charset="0"/>
              </a:rPr>
              <a:t>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E8E027D-6940-4223-B709-E0CDFFF0966C}"/>
              </a:ext>
            </a:extLst>
          </p:cNvPr>
          <p:cNvSpPr>
            <a:spLocks noGrp="1"/>
          </p:cNvSpPr>
          <p:nvPr>
            <p:ph type="sldNum" sz="quarter" idx="12"/>
          </p:nvPr>
        </p:nvSpPr>
        <p:spPr>
          <a:xfrm>
            <a:off x="11321144" y="6296298"/>
            <a:ext cx="819194" cy="563010"/>
          </a:xfrm>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2</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715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69276" y="6483106"/>
            <a:ext cx="926009"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p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111037" y="6474802"/>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latin typeface="Times New Roman" panose="02020603050405020304" pitchFamily="18" charset="0"/>
                <a:cs typeface="Times New Roman" panose="02020603050405020304" pitchFamily="18" charset="0"/>
              </a:rPr>
              <a:pPr algn="ctr"/>
              <a:t>20</a:t>
            </a:fld>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239" y="567631"/>
            <a:ext cx="8220808" cy="5788719"/>
          </a:xfrm>
          <a:prstGeom prst="rect">
            <a:avLst/>
          </a:prstGeom>
        </p:spPr>
      </p:pic>
      <p:sp>
        <p:nvSpPr>
          <p:cNvPr id="6" name="Rectangle 5"/>
          <p:cNvSpPr/>
          <p:nvPr/>
        </p:nvSpPr>
        <p:spPr>
          <a:xfrm>
            <a:off x="753612" y="105967"/>
            <a:ext cx="10512151" cy="461665"/>
          </a:xfrm>
          <a:prstGeom prst="rect">
            <a:avLst/>
          </a:prstGeom>
        </p:spPr>
        <p:txBody>
          <a:bodyPr wrap="square">
            <a:spAutoFit/>
          </a:bodyPr>
          <a:lstStyle/>
          <a:p>
            <a:r>
              <a:rPr lang="en-US" sz="2400" b="1" i="1" u="sng" dirty="0" smtClean="0">
                <a:latin typeface="Times New Roman" panose="02020603050405020304" pitchFamily="18" charset="0"/>
                <a:cs typeface="Times New Roman" panose="02020603050405020304" pitchFamily="18" charset="0"/>
              </a:rPr>
              <a:t>STEEL TRUSS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620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64931"/>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STRUCTURAL DATA</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764931"/>
            <a:ext cx="10972800" cy="5591420"/>
          </a:xfrm>
        </p:spPr>
        <p:txBody>
          <a:bodyPr>
            <a:normAutofit fontScale="85000" lnSpcReduction="10000"/>
          </a:bodyPr>
          <a:lstStyle/>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Cantilevered gallery trusses with 24-inch by 24-inch box section </a:t>
            </a:r>
            <a:r>
              <a:rPr lang="en-US" sz="2000" dirty="0" smtClean="0">
                <a:solidFill>
                  <a:schemeClr val="tx1"/>
                </a:solidFill>
                <a:latin typeface="Times New Roman" panose="02020603050405020304" pitchFamily="18" charset="0"/>
                <a:cs typeface="Times New Roman" panose="02020603050405020304" pitchFamily="18" charset="0"/>
              </a:rPr>
              <a:t>chords were </a:t>
            </a:r>
            <a:r>
              <a:rPr lang="en-US" sz="2000" dirty="0">
                <a:solidFill>
                  <a:schemeClr val="tx1"/>
                </a:solidFill>
                <a:latin typeface="Times New Roman" panose="02020603050405020304" pitchFamily="18" charset="0"/>
                <a:cs typeface="Times New Roman" panose="02020603050405020304" pitchFamily="18" charset="0"/>
              </a:rPr>
              <a:t>employed to carry the galleries. However, these posed a </a:t>
            </a:r>
            <a:r>
              <a:rPr lang="en-US" sz="2000" dirty="0" smtClean="0">
                <a:solidFill>
                  <a:schemeClr val="tx1"/>
                </a:solidFill>
                <a:latin typeface="Times New Roman" panose="02020603050405020304" pitchFamily="18" charset="0"/>
                <a:cs typeface="Times New Roman" panose="02020603050405020304" pitchFamily="18" charset="0"/>
              </a:rPr>
              <a:t>significant challenge </a:t>
            </a:r>
            <a:r>
              <a:rPr lang="en-US" sz="2000" dirty="0">
                <a:solidFill>
                  <a:schemeClr val="tx1"/>
                </a:solidFill>
                <a:latin typeface="Times New Roman" panose="02020603050405020304" pitchFamily="18" charset="0"/>
                <a:cs typeface="Times New Roman" panose="02020603050405020304" pitchFamily="18" charset="0"/>
              </a:rPr>
              <a:t>as their large reactions demanded resolution where they met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atrium, precisely where the architectural form </a:t>
            </a:r>
            <a:r>
              <a:rPr lang="en-US" sz="2000" dirty="0" smtClean="0">
                <a:solidFill>
                  <a:schemeClr val="tx1"/>
                </a:solidFill>
                <a:latin typeface="Times New Roman" panose="02020603050405020304" pitchFamily="18" charset="0"/>
                <a:cs typeface="Times New Roman" panose="02020603050405020304" pitchFamily="18" charset="0"/>
              </a:rPr>
              <a:t>was intended </a:t>
            </a:r>
            <a:r>
              <a:rPr lang="en-US" sz="2000" dirty="0">
                <a:solidFill>
                  <a:schemeClr val="tx1"/>
                </a:solidFill>
                <a:latin typeface="Times New Roman" panose="02020603050405020304" pitchFamily="18" charset="0"/>
                <a:cs typeface="Times New Roman" panose="02020603050405020304" pitchFamily="18" charset="0"/>
              </a:rPr>
              <a:t>to run </a:t>
            </a:r>
            <a:r>
              <a:rPr lang="en-US" sz="2000" dirty="0" smtClean="0">
                <a:solidFill>
                  <a:schemeClr val="tx1"/>
                </a:solidFill>
                <a:latin typeface="Times New Roman" panose="02020603050405020304" pitchFamily="18" charset="0"/>
                <a:cs typeface="Times New Roman" panose="02020603050405020304" pitchFamily="18" charset="0"/>
              </a:rPr>
              <a:t>unencumbered.</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In response, Arup devised a system of tension and </a:t>
            </a:r>
            <a:r>
              <a:rPr lang="en-US" sz="2000" dirty="0" smtClean="0">
                <a:solidFill>
                  <a:schemeClr val="tx1"/>
                </a:solidFill>
                <a:latin typeface="Times New Roman" panose="02020603050405020304" pitchFamily="18" charset="0"/>
                <a:cs typeface="Times New Roman" panose="02020603050405020304" pitchFamily="18" charset="0"/>
              </a:rPr>
              <a:t>compression </a:t>
            </a:r>
            <a:r>
              <a:rPr lang="en-US" sz="2000" dirty="0">
                <a:solidFill>
                  <a:schemeClr val="tx1"/>
                </a:solidFill>
                <a:latin typeface="Times New Roman" panose="02020603050405020304" pitchFamily="18" charset="0"/>
                <a:cs typeface="Times New Roman" panose="02020603050405020304" pitchFamily="18" charset="0"/>
              </a:rPr>
              <a:t>rings encircling a central hyperbolic diagrid of straight </a:t>
            </a:r>
            <a:r>
              <a:rPr lang="en-US" sz="2000" dirty="0" smtClean="0">
                <a:solidFill>
                  <a:schemeClr val="tx1"/>
                </a:solidFill>
                <a:latin typeface="Times New Roman" panose="02020603050405020304" pitchFamily="18" charset="0"/>
                <a:cs typeface="Times New Roman" panose="02020603050405020304" pitchFamily="18" charset="0"/>
              </a:rPr>
              <a:t>20-inch </a:t>
            </a:r>
            <a:r>
              <a:rPr lang="en-US" sz="2000" dirty="0">
                <a:solidFill>
                  <a:schemeClr val="tx1"/>
                </a:solidFill>
                <a:latin typeface="Times New Roman" panose="02020603050405020304" pitchFamily="18" charset="0"/>
                <a:cs typeface="Times New Roman" panose="02020603050405020304" pitchFamily="18" charset="0"/>
              </a:rPr>
              <a:t>diameter circular hollow steel </a:t>
            </a:r>
            <a:r>
              <a:rPr lang="en-US" sz="2000" dirty="0" smtClean="0">
                <a:solidFill>
                  <a:schemeClr val="tx1"/>
                </a:solidFill>
                <a:latin typeface="Times New Roman" panose="02020603050405020304" pitchFamily="18" charset="0"/>
                <a:cs typeface="Times New Roman" panose="02020603050405020304" pitchFamily="18" charset="0"/>
              </a:rPr>
              <a:t>sections.</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gallery trusses are </a:t>
            </a:r>
            <a:r>
              <a:rPr lang="en-US" sz="2000" dirty="0" smtClean="0">
                <a:solidFill>
                  <a:schemeClr val="tx1"/>
                </a:solidFill>
                <a:latin typeface="Times New Roman" panose="02020603050405020304" pitchFamily="18" charset="0"/>
                <a:cs typeface="Times New Roman" panose="02020603050405020304" pitchFamily="18" charset="0"/>
              </a:rPr>
              <a:t>configured </a:t>
            </a:r>
            <a:r>
              <a:rPr lang="en-US" sz="2000" dirty="0">
                <a:solidFill>
                  <a:schemeClr val="tx1"/>
                </a:solidFill>
                <a:latin typeface="Times New Roman" panose="02020603050405020304" pitchFamily="18" charset="0"/>
                <a:cs typeface="Times New Roman" panose="02020603050405020304" pitchFamily="18" charset="0"/>
              </a:rPr>
              <a:t>to deliver the large horizontal forces from their top chords </a:t>
            </a:r>
            <a:r>
              <a:rPr lang="en-US" sz="2000" dirty="0" smtClean="0">
                <a:solidFill>
                  <a:schemeClr val="tx1"/>
                </a:solidFill>
                <a:latin typeface="Times New Roman" panose="02020603050405020304" pitchFamily="18" charset="0"/>
                <a:cs typeface="Times New Roman" panose="02020603050405020304" pitchFamily="18" charset="0"/>
              </a:rPr>
              <a:t>into </a:t>
            </a:r>
            <a:r>
              <a:rPr lang="en-US" sz="2000" dirty="0">
                <a:solidFill>
                  <a:schemeClr val="tx1"/>
                </a:solidFill>
                <a:latin typeface="Times New Roman" panose="02020603050405020304" pitchFamily="18" charset="0"/>
                <a:cs typeface="Times New Roman" panose="02020603050405020304" pitchFamily="18" charset="0"/>
              </a:rPr>
              <a:t>the 30-inch by 30-inch steel tension ring, built up from 2-inch </a:t>
            </a:r>
            <a:r>
              <a:rPr lang="en-US" sz="2000" dirty="0" smtClean="0">
                <a:solidFill>
                  <a:schemeClr val="tx1"/>
                </a:solidFill>
                <a:latin typeface="Times New Roman" panose="02020603050405020304" pitchFamily="18" charset="0"/>
                <a:cs typeface="Times New Roman" panose="02020603050405020304" pitchFamily="18" charset="0"/>
              </a:rPr>
              <a:t>thick </a:t>
            </a:r>
            <a:r>
              <a:rPr lang="en-US" sz="2000" dirty="0">
                <a:solidFill>
                  <a:schemeClr val="tx1"/>
                </a:solidFill>
                <a:latin typeface="Times New Roman" panose="02020603050405020304" pitchFamily="18" charset="0"/>
                <a:cs typeface="Times New Roman" panose="02020603050405020304" pitchFamily="18" charset="0"/>
              </a:rPr>
              <a:t>steel plates along the top of the diagrid</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Any net horizontal forces </a:t>
            </a:r>
            <a:r>
              <a:rPr lang="en-US" sz="2000" dirty="0" smtClean="0">
                <a:solidFill>
                  <a:schemeClr val="tx1"/>
                </a:solidFill>
                <a:latin typeface="Times New Roman" panose="02020603050405020304" pitchFamily="18" charset="0"/>
                <a:cs typeface="Times New Roman" panose="02020603050405020304" pitchFamily="18" charset="0"/>
              </a:rPr>
              <a:t>on </a:t>
            </a:r>
            <a:r>
              <a:rPr lang="en-US" sz="2000" dirty="0">
                <a:solidFill>
                  <a:schemeClr val="tx1"/>
                </a:solidFill>
                <a:latin typeface="Times New Roman" panose="02020603050405020304" pitchFamily="18" charset="0"/>
                <a:cs typeface="Times New Roman" panose="02020603050405020304" pitchFamily="18" charset="0"/>
              </a:rPr>
              <a:t>the tension ring, whether caused by wind, earthquake, or unbalanced </a:t>
            </a:r>
            <a:r>
              <a:rPr lang="en-US" sz="2000" dirty="0" smtClean="0">
                <a:solidFill>
                  <a:schemeClr val="tx1"/>
                </a:solidFill>
                <a:latin typeface="Times New Roman" panose="02020603050405020304" pitchFamily="18" charset="0"/>
                <a:cs typeface="Times New Roman" panose="02020603050405020304" pitchFamily="18" charset="0"/>
              </a:rPr>
              <a:t>gravity </a:t>
            </a:r>
            <a:r>
              <a:rPr lang="en-US" sz="2000" dirty="0">
                <a:solidFill>
                  <a:schemeClr val="tx1"/>
                </a:solidFill>
                <a:latin typeface="Times New Roman" panose="02020603050405020304" pitchFamily="18" charset="0"/>
                <a:cs typeface="Times New Roman" panose="02020603050405020304" pitchFamily="18" charset="0"/>
              </a:rPr>
              <a:t>loads, are carried to the ground through the diagrid via shear </a:t>
            </a:r>
            <a:r>
              <a:rPr lang="en-US" sz="2000" dirty="0" smtClean="0">
                <a:solidFill>
                  <a:schemeClr val="tx1"/>
                </a:solidFill>
                <a:latin typeface="Times New Roman" panose="02020603050405020304" pitchFamily="18" charset="0"/>
                <a:cs typeface="Times New Roman" panose="02020603050405020304" pitchFamily="18" charset="0"/>
              </a:rPr>
              <a:t>and </a:t>
            </a:r>
            <a:r>
              <a:rPr lang="en-US" sz="2000" dirty="0">
                <a:solidFill>
                  <a:schemeClr val="tx1"/>
                </a:solidFill>
                <a:latin typeface="Times New Roman" panose="02020603050405020304" pitchFamily="18" charset="0"/>
                <a:cs typeface="Times New Roman" panose="02020603050405020304" pitchFamily="18" charset="0"/>
              </a:rPr>
              <a:t>overturning action</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to the ground through the diagrid via shear </a:t>
            </a:r>
            <a:r>
              <a:rPr lang="en-US" sz="2000" dirty="0" smtClean="0">
                <a:solidFill>
                  <a:schemeClr val="tx1"/>
                </a:solidFill>
                <a:latin typeface="Times New Roman" panose="02020603050405020304" pitchFamily="18" charset="0"/>
                <a:cs typeface="Times New Roman" panose="02020603050405020304" pitchFamily="18" charset="0"/>
              </a:rPr>
              <a:t>and </a:t>
            </a:r>
            <a:r>
              <a:rPr lang="en-US" sz="2000" dirty="0">
                <a:solidFill>
                  <a:schemeClr val="tx1"/>
                </a:solidFill>
                <a:latin typeface="Times New Roman" panose="02020603050405020304" pitchFamily="18" charset="0"/>
                <a:cs typeface="Times New Roman" panose="02020603050405020304" pitchFamily="18" charset="0"/>
              </a:rPr>
              <a:t>overturning action. Forces from the diagonals and the bottom </a:t>
            </a:r>
            <a:r>
              <a:rPr lang="en-US" sz="2000" dirty="0" smtClean="0">
                <a:solidFill>
                  <a:schemeClr val="tx1"/>
                </a:solidFill>
                <a:latin typeface="Times New Roman" panose="02020603050405020304" pitchFamily="18" charset="0"/>
                <a:cs typeface="Times New Roman" panose="02020603050405020304" pitchFamily="18" charset="0"/>
              </a:rPr>
              <a:t>chords </a:t>
            </a:r>
            <a:r>
              <a:rPr lang="en-US" sz="2000" dirty="0">
                <a:solidFill>
                  <a:schemeClr val="tx1"/>
                </a:solidFill>
                <a:latin typeface="Times New Roman" panose="02020603050405020304" pitchFamily="18" charset="0"/>
                <a:cs typeface="Times New Roman" panose="02020603050405020304" pitchFamily="18" charset="0"/>
              </a:rPr>
              <a:t>are carried by a spiraling 35-inch square compression ring built </a:t>
            </a:r>
            <a:r>
              <a:rPr lang="en-US" sz="2000" dirty="0" smtClean="0">
                <a:solidFill>
                  <a:schemeClr val="tx1"/>
                </a:solidFill>
                <a:latin typeface="Times New Roman" panose="02020603050405020304" pitchFamily="18" charset="0"/>
                <a:cs typeface="Times New Roman" panose="02020603050405020304" pitchFamily="18" charset="0"/>
              </a:rPr>
              <a:t>from </a:t>
            </a:r>
            <a:r>
              <a:rPr lang="en-US" sz="2000" dirty="0">
                <a:solidFill>
                  <a:schemeClr val="tx1"/>
                </a:solidFill>
                <a:latin typeface="Times New Roman" panose="02020603050405020304" pitchFamily="18" charset="0"/>
                <a:cs typeface="Times New Roman" panose="02020603050405020304" pitchFamily="18" charset="0"/>
              </a:rPr>
              <a:t>2-inch plates and by an inclined colonnade of 71-inch by 30-inch </a:t>
            </a:r>
            <a:r>
              <a:rPr lang="en-US" sz="2000" dirty="0" smtClean="0">
                <a:solidFill>
                  <a:schemeClr val="tx1"/>
                </a:solidFill>
                <a:latin typeface="Times New Roman" panose="02020603050405020304" pitchFamily="18" charset="0"/>
                <a:cs typeface="Times New Roman" panose="02020603050405020304" pitchFamily="18" charset="0"/>
              </a:rPr>
              <a:t>built-up </a:t>
            </a:r>
            <a:r>
              <a:rPr lang="en-US" sz="2000" dirty="0">
                <a:solidFill>
                  <a:schemeClr val="tx1"/>
                </a:solidFill>
                <a:latin typeface="Times New Roman" panose="02020603050405020304" pitchFamily="18" charset="0"/>
                <a:cs typeface="Times New Roman" panose="02020603050405020304" pitchFamily="18" charset="0"/>
              </a:rPr>
              <a:t>steel box mega-columns welded from 19/16-inch steel plate. </a:t>
            </a:r>
            <a:endParaRPr lang="en-US"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compression ring encircles but does not touch the diagrid, thereby </a:t>
            </a:r>
            <a:r>
              <a:rPr lang="en-US" sz="2000" dirty="0" smtClean="0">
                <a:solidFill>
                  <a:schemeClr val="tx1"/>
                </a:solidFill>
                <a:latin typeface="Times New Roman" panose="02020603050405020304" pitchFamily="18" charset="0"/>
                <a:cs typeface="Times New Roman" panose="02020603050405020304" pitchFamily="18" charset="0"/>
              </a:rPr>
              <a:t>protecting </a:t>
            </a:r>
            <a:r>
              <a:rPr lang="en-US" sz="2000" dirty="0">
                <a:solidFill>
                  <a:schemeClr val="tx1"/>
                </a:solidFill>
                <a:latin typeface="Times New Roman" panose="02020603050405020304" pitchFamily="18" charset="0"/>
                <a:cs typeface="Times New Roman" panose="02020603050405020304" pitchFamily="18" charset="0"/>
              </a:rPr>
              <a:t>the diagrid from the large horizontal thrusts generated along </a:t>
            </a:r>
            <a:r>
              <a:rPr lang="en-US" sz="2000" dirty="0" smtClean="0">
                <a:solidFill>
                  <a:schemeClr val="tx1"/>
                </a:solidFill>
                <a:latin typeface="Times New Roman" panose="02020603050405020304" pitchFamily="18" charset="0"/>
                <a:cs typeface="Times New Roman" panose="02020603050405020304" pitchFamily="18" charset="0"/>
              </a:rPr>
              <a:t>bottom </a:t>
            </a:r>
            <a:r>
              <a:rPr lang="en-US" sz="2000" dirty="0">
                <a:solidFill>
                  <a:schemeClr val="tx1"/>
                </a:solidFill>
                <a:latin typeface="Times New Roman" panose="02020603050405020304" pitchFamily="18" charset="0"/>
                <a:cs typeface="Times New Roman" panose="02020603050405020304" pitchFamily="18" charset="0"/>
              </a:rPr>
              <a:t>chords of the gallery trusses</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fld id="{7B40273E-AC4E-43CA-978C-1A7014527462}" type="datetime1">
              <a:rPr lang="en-IN" smtClean="0"/>
              <a:t>24-06-2022</a:t>
            </a:fld>
            <a:endParaRPr lang="en-IN"/>
          </a:p>
        </p:txBody>
      </p:sp>
      <p:sp>
        <p:nvSpPr>
          <p:cNvPr id="5" name="Footer Placeholder 4"/>
          <p:cNvSpPr>
            <a:spLocks noGrp="1"/>
          </p:cNvSpPr>
          <p:nvPr>
            <p:ph type="ftr" sz="quarter" idx="11"/>
          </p:nvPr>
        </p:nvSpPr>
        <p:spPr/>
        <p:txBody>
          <a:bodyPr/>
          <a:lstStyle/>
          <a:p>
            <a:r>
              <a:rPr lang="en-US" smtClean="0"/>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21</a:t>
            </a:fld>
            <a:endParaRPr lang="en-IN"/>
          </a:p>
        </p:txBody>
      </p:sp>
    </p:spTree>
    <p:extLst>
      <p:ext uri="{BB962C8B-B14F-4D97-AF65-F5344CB8AC3E}">
        <p14:creationId xmlns:p14="http://schemas.microsoft.com/office/powerpoint/2010/main" val="1435379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4109" y="6492874"/>
            <a:ext cx="978762"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817842" y="6492875"/>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latin typeface="Times New Roman" panose="02020603050405020304" pitchFamily="18" charset="0"/>
                <a:cs typeface="Times New Roman" panose="02020603050405020304" pitchFamily="18" charset="0"/>
              </a:rPr>
              <a:pPr algn="ctr"/>
              <a:t>22</a:t>
            </a:fld>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4312" y="896815"/>
            <a:ext cx="5072426" cy="5002823"/>
          </a:xfrm>
          <a:prstGeom prst="rect">
            <a:avLst/>
          </a:prstGeom>
        </p:spPr>
      </p:pic>
      <p:pic>
        <p:nvPicPr>
          <p:cNvPr id="6" name="Picture 5"/>
          <p:cNvPicPr>
            <a:picLocks noChangeAspect="1"/>
          </p:cNvPicPr>
          <p:nvPr/>
        </p:nvPicPr>
        <p:blipFill>
          <a:blip r:embed="rId3"/>
          <a:stretch>
            <a:fillRect/>
          </a:stretch>
        </p:blipFill>
        <p:spPr>
          <a:xfrm>
            <a:off x="6140442" y="782516"/>
            <a:ext cx="5342311" cy="4897316"/>
          </a:xfrm>
          <a:prstGeom prst="rect">
            <a:avLst/>
          </a:prstGeom>
        </p:spPr>
      </p:pic>
    </p:spTree>
    <p:extLst>
      <p:ext uri="{BB962C8B-B14F-4D97-AF65-F5344CB8AC3E}">
        <p14:creationId xmlns:p14="http://schemas.microsoft.com/office/powerpoint/2010/main" val="2902660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4825-CB64-4E84-8FAF-AF1AB83C663A}"/>
              </a:ext>
            </a:extLst>
          </p:cNvPr>
          <p:cNvSpPr>
            <a:spLocks noGrp="1"/>
          </p:cNvSpPr>
          <p:nvPr>
            <p:ph type="title"/>
          </p:nvPr>
        </p:nvSpPr>
        <p:spPr>
          <a:xfrm>
            <a:off x="0" y="1"/>
            <a:ext cx="12192000" cy="865464"/>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FEATURE EXHIBITION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AB886E-B5C6-4F48-8B09-6EFBDD3C9972}"/>
              </a:ext>
            </a:extLst>
          </p:cNvPr>
          <p:cNvSpPr>
            <a:spLocks noGrp="1"/>
          </p:cNvSpPr>
          <p:nvPr>
            <p:ph type="dt" sz="half" idx="10"/>
          </p:nvPr>
        </p:nvSpPr>
        <p:spPr>
          <a:xfrm>
            <a:off x="395492" y="6492875"/>
            <a:ext cx="934408" cy="365125"/>
          </a:xfrm>
        </p:spPr>
        <p:txBody>
          <a:bodyPr/>
          <a:lstStyle/>
          <a:p>
            <a:pPr algn="l"/>
            <a:fld id="{9A95C043-306B-4984-A0D2-5F05664CA8FD}" type="datetime1">
              <a:rPr lang="en-IN" b="1" smtClean="0">
                <a:solidFill>
                  <a:schemeClr val="tx1"/>
                </a:solidFill>
                <a:latin typeface="Times New Roman" panose="02020603050405020304" pitchFamily="18" charset="0"/>
                <a:cs typeface="Times New Roman" panose="02020603050405020304" pitchFamily="18" charset="0"/>
              </a:rPr>
              <a:pPr algn="l"/>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D627327-87DE-46BA-95B1-0BD748922C67}"/>
              </a:ext>
            </a:extLst>
          </p:cNvPr>
          <p:cNvSpPr>
            <a:spLocks noGrp="1"/>
          </p:cNvSpPr>
          <p:nvPr>
            <p:ph type="ftr" sz="quarter" idx="11"/>
          </p:nvPr>
        </p:nvSpPr>
        <p:spPr>
          <a:xfrm>
            <a:off x="0" y="6585498"/>
            <a:ext cx="12192000" cy="27250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a:t>
            </a:r>
            <a:r>
              <a:rPr lang="en-US" b="1" dirty="0" smtClean="0">
                <a:solidFill>
                  <a:schemeClr val="tx1"/>
                </a:solidFill>
                <a:latin typeface="Times New Roman" panose="02020603050405020304" pitchFamily="18" charset="0"/>
                <a:cs typeface="Times New Roman" panose="02020603050405020304" pitchFamily="18" charset="0"/>
              </a:rPr>
              <a:t>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D4AE0E4-A759-4199-8056-09109F90A28A}"/>
              </a:ext>
            </a:extLst>
          </p:cNvPr>
          <p:cNvSpPr>
            <a:spLocks noGrp="1"/>
          </p:cNvSpPr>
          <p:nvPr>
            <p:ph type="sldNum" sz="quarter" idx="12"/>
          </p:nvPr>
        </p:nvSpPr>
        <p:spPr>
          <a:xfrm>
            <a:off x="11368291" y="6377142"/>
            <a:ext cx="603901" cy="344607"/>
          </a:xfrm>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23</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95492" y="927474"/>
            <a:ext cx="10972800" cy="4525963"/>
          </a:xfrm>
        </p:spPr>
        <p:txBody>
          <a:bodyPr>
            <a:normAutofit/>
          </a:bodyPr>
          <a:lstStyle/>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ArtScience Museum features gallery spaces </a:t>
            </a:r>
            <a:r>
              <a:rPr lang="en-US" sz="2000" dirty="0" smtClean="0">
                <a:solidFill>
                  <a:schemeClr val="tx1"/>
                </a:solidFill>
                <a:latin typeface="Times New Roman" panose="02020603050405020304" pitchFamily="18" charset="0"/>
                <a:cs typeface="Times New Roman" panose="02020603050405020304" pitchFamily="18" charset="0"/>
              </a:rPr>
              <a:t>totaling </a:t>
            </a:r>
            <a:r>
              <a:rPr lang="en-US" sz="2000" dirty="0">
                <a:solidFill>
                  <a:schemeClr val="tx1"/>
                </a:solidFill>
                <a:latin typeface="Times New Roman" panose="02020603050405020304" pitchFamily="18" charset="0"/>
                <a:cs typeface="Times New Roman" panose="02020603050405020304" pitchFamily="18" charset="0"/>
              </a:rPr>
              <a:t>50,000 square feet (6,000 square meters) for exhibits from combined art/science, media/technology, as well as design/architecture motifs</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Permanent exhibits include objects indicative of the accomplishments of both the arts and the sciences through the ages, along the lines of Leonardo da </a:t>
            </a:r>
            <a:r>
              <a:rPr lang="en-US" sz="2000" dirty="0" smtClean="0">
                <a:solidFill>
                  <a:schemeClr val="tx1"/>
                </a:solidFill>
                <a:latin typeface="Times New Roman" panose="02020603050405020304" pitchFamily="18" charset="0"/>
                <a:cs typeface="Times New Roman" panose="02020603050405020304" pitchFamily="18" charset="0"/>
              </a:rPr>
              <a:t>Vinci's Flying </a:t>
            </a:r>
            <a:r>
              <a:rPr lang="en-US" sz="2000" dirty="0">
                <a:solidFill>
                  <a:schemeClr val="tx1"/>
                </a:solidFill>
                <a:latin typeface="Times New Roman" panose="02020603050405020304" pitchFamily="18" charset="0"/>
                <a:cs typeface="Times New Roman" panose="02020603050405020304" pitchFamily="18" charset="0"/>
              </a:rPr>
              <a:t>Machine, a Kongming Lantern, and a high-tech robotic fish</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museum opened with an exhibition of a collection of the Belitung </a:t>
            </a:r>
            <a:r>
              <a:rPr lang="en-US" sz="2000" dirty="0" smtClean="0">
                <a:solidFill>
                  <a:schemeClr val="tx1"/>
                </a:solidFill>
                <a:latin typeface="Times New Roman" panose="02020603050405020304" pitchFamily="18" charset="0"/>
                <a:cs typeface="Times New Roman" panose="02020603050405020304" pitchFamily="18" charset="0"/>
              </a:rPr>
              <a:t>shipwreck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cargo</a:t>
            </a:r>
            <a:r>
              <a:rPr lang="en-US" sz="2000" dirty="0">
                <a:solidFill>
                  <a:schemeClr val="tx1"/>
                </a:solidFill>
                <a:latin typeface="Times New Roman" panose="02020603050405020304" pitchFamily="18" charset="0"/>
                <a:cs typeface="Times New Roman" panose="02020603050405020304" pitchFamily="18" charset="0"/>
              </a:rPr>
              <a:t>, and Tang dynasty treasures that were discovered and preserved by </a:t>
            </a:r>
            <a:r>
              <a:rPr lang="en-US" sz="2000" dirty="0" smtClean="0">
                <a:solidFill>
                  <a:schemeClr val="tx1"/>
                </a:solidFill>
                <a:latin typeface="Times New Roman" panose="02020603050405020304" pitchFamily="18" charset="0"/>
                <a:cs typeface="Times New Roman" panose="02020603050405020304" pitchFamily="18" charset="0"/>
              </a:rPr>
              <a:t>Tillman Walter fang </a:t>
            </a:r>
            <a:r>
              <a:rPr lang="en-US" sz="2000" dirty="0">
                <a:solidFill>
                  <a:schemeClr val="tx1"/>
                </a:solidFill>
                <a:latin typeface="Times New Roman" panose="02020603050405020304" pitchFamily="18" charset="0"/>
                <a:cs typeface="Times New Roman" panose="02020603050405020304" pitchFamily="18" charset="0"/>
              </a:rPr>
              <a:t>of Seabed Explorations NZ Ltd.</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35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60486" y="6492875"/>
            <a:ext cx="987555"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561888" y="6492875"/>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24</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8" descr="https://allarchitecturedesigns.com/wp-content/uploads/2016/03/ArtScience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86" y="703385"/>
            <a:ext cx="5196252" cy="42115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allarchitecturedesigns.com/wp-content/uploads/2016/03/ArtScience_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703384"/>
            <a:ext cx="5512777" cy="4211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92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29762"/>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QUESTIONS</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729762"/>
            <a:ext cx="10972800" cy="5626589"/>
          </a:xfrm>
        </p:spPr>
        <p:txBody>
          <a:bodyPr>
            <a:normAutofit fontScale="77500" lnSpcReduction="20000"/>
          </a:bodyPr>
          <a:lstStyle/>
          <a:p>
            <a:pPr>
              <a:lnSpc>
                <a:spcPct val="16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What is art science definition</a:t>
            </a:r>
            <a:r>
              <a:rPr lang="en-US" sz="2200" dirty="0" smtClean="0">
                <a:solidFill>
                  <a:schemeClr val="tx1"/>
                </a:solidFill>
                <a:latin typeface="Times New Roman" panose="02020603050405020304" pitchFamily="18" charset="0"/>
                <a:cs typeface="Times New Roman" panose="02020603050405020304" pitchFamily="18" charset="0"/>
              </a:rPr>
              <a:t>?</a:t>
            </a:r>
          </a:p>
          <a:p>
            <a:pPr marL="360000" indent="0">
              <a:lnSpc>
                <a:spcPct val="160000"/>
              </a:lnSpc>
              <a:buNone/>
            </a:pPr>
            <a:r>
              <a:rPr lang="en-US" sz="2200" dirty="0">
                <a:solidFill>
                  <a:schemeClr val="tx1"/>
                </a:solidFill>
                <a:latin typeface="Times New Roman" panose="02020603050405020304" pitchFamily="18" charset="0"/>
                <a:cs typeface="Times New Roman" panose="02020603050405020304" pitchFamily="18" charset="0"/>
              </a:rPr>
              <a:t>ArtScience involves understanding the human </a:t>
            </a:r>
            <a:r>
              <a:rPr lang="en-US" sz="2200" dirty="0" smtClean="0">
                <a:solidFill>
                  <a:schemeClr val="tx1"/>
                </a:solidFill>
                <a:latin typeface="Times New Roman" panose="02020603050405020304" pitchFamily="18" charset="0"/>
                <a:cs typeface="Times New Roman" panose="02020603050405020304" pitchFamily="18" charset="0"/>
              </a:rPr>
              <a:t>experience </a:t>
            </a:r>
            <a:r>
              <a:rPr lang="en-US" sz="2200" dirty="0">
                <a:solidFill>
                  <a:schemeClr val="tx1"/>
                </a:solidFill>
                <a:latin typeface="Times New Roman" panose="02020603050405020304" pitchFamily="18" charset="0"/>
                <a:cs typeface="Times New Roman" panose="02020603050405020304" pitchFamily="18" charset="0"/>
              </a:rPr>
              <a:t>of nature through the synthesis of artistic and scientific modes of exploration and expression. ArtScience melds subjective, sensory, emotional and personal understanding with objective, analytical, rational, public understanding.</a:t>
            </a:r>
            <a:endParaRPr lang="en-US" sz="2200" dirty="0" smtClean="0">
              <a:solidFill>
                <a:schemeClr val="tx1"/>
              </a:solidFill>
              <a:latin typeface="Times New Roman" panose="02020603050405020304" pitchFamily="18" charset="0"/>
              <a:cs typeface="Times New Roman" panose="02020603050405020304" pitchFamily="18" charset="0"/>
            </a:endParaRPr>
          </a:p>
          <a:p>
            <a:pPr>
              <a:lnSpc>
                <a:spcPct val="160000"/>
              </a:lnSpc>
              <a:spcBef>
                <a:spcPts val="120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What </a:t>
            </a:r>
            <a:r>
              <a:rPr lang="en-US" sz="2200" dirty="0">
                <a:solidFill>
                  <a:schemeClr val="tx1"/>
                </a:solidFill>
                <a:latin typeface="Times New Roman" panose="02020603050405020304" pitchFamily="18" charset="0"/>
                <a:cs typeface="Times New Roman" panose="02020603050405020304" pitchFamily="18" charset="0"/>
              </a:rPr>
              <a:t>is the </a:t>
            </a:r>
            <a:r>
              <a:rPr lang="en-US" sz="2200" dirty="0" err="1">
                <a:solidFill>
                  <a:schemeClr val="tx1"/>
                </a:solidFill>
                <a:latin typeface="Times New Roman" panose="02020603050405020304" pitchFamily="18" charset="0"/>
                <a:cs typeface="Times New Roman" panose="02020603050405020304" pitchFamily="18" charset="0"/>
              </a:rPr>
              <a:t>Artscience</a:t>
            </a:r>
            <a:r>
              <a:rPr lang="en-US" sz="2200" dirty="0">
                <a:solidFill>
                  <a:schemeClr val="tx1"/>
                </a:solidFill>
                <a:latin typeface="Times New Roman" panose="02020603050405020304" pitchFamily="18" charset="0"/>
                <a:cs typeface="Times New Roman" panose="02020603050405020304" pitchFamily="18" charset="0"/>
              </a:rPr>
              <a:t> museum made of</a:t>
            </a:r>
            <a:r>
              <a:rPr lang="en-US" sz="2200" dirty="0" smtClean="0">
                <a:solidFill>
                  <a:schemeClr val="tx1"/>
                </a:solidFill>
                <a:latin typeface="Times New Roman" panose="02020603050405020304" pitchFamily="18" charset="0"/>
                <a:cs typeface="Times New Roman" panose="02020603050405020304" pitchFamily="18" charset="0"/>
              </a:rPr>
              <a:t>?</a:t>
            </a:r>
          </a:p>
          <a:p>
            <a:pPr marL="360000" indent="0" algn="just">
              <a:lnSpc>
                <a:spcPct val="160000"/>
              </a:lnSpc>
              <a:buNone/>
            </a:pPr>
            <a:r>
              <a:rPr lang="en-US" sz="2200" dirty="0">
                <a:solidFill>
                  <a:schemeClr val="tx1"/>
                </a:solidFill>
                <a:latin typeface="Times New Roman" panose="02020603050405020304" pitchFamily="18" charset="0"/>
                <a:cs typeface="Times New Roman" panose="02020603050405020304" pitchFamily="18" charset="0"/>
              </a:rPr>
              <a:t>The building is supported by a </a:t>
            </a:r>
            <a:r>
              <a:rPr lang="en-US" sz="2200" b="1" dirty="0">
                <a:solidFill>
                  <a:schemeClr val="tx1"/>
                </a:solidFill>
                <a:latin typeface="Times New Roman" panose="02020603050405020304" pitchFamily="18" charset="0"/>
                <a:cs typeface="Times New Roman" panose="02020603050405020304" pitchFamily="18" charset="0"/>
              </a:rPr>
              <a:t>steel lattice diagrid structure and ten steel columns</a:t>
            </a:r>
            <a:r>
              <a:rPr lang="en-US" sz="2200" dirty="0">
                <a:solidFill>
                  <a:schemeClr val="tx1"/>
                </a:solidFill>
                <a:latin typeface="Times New Roman" panose="02020603050405020304" pitchFamily="18" charset="0"/>
                <a:cs typeface="Times New Roman" panose="02020603050405020304" pitchFamily="18" charset="0"/>
              </a:rPr>
              <a:t> –a sculptural centerpiece that allows the building to seemingly float above. The geometry of the shape is often compared to a lotus, and is clad with fiber-reinforced polymer (FRP), typically used in high-performance racing yachts</a:t>
            </a:r>
            <a:r>
              <a:rPr lang="en-US" sz="2200" dirty="0" smtClean="0">
                <a:solidFill>
                  <a:schemeClr val="tx1"/>
                </a:solidFill>
                <a:latin typeface="Times New Roman" panose="02020603050405020304" pitchFamily="18" charset="0"/>
                <a:cs typeface="Times New Roman" panose="02020603050405020304" pitchFamily="18" charset="0"/>
              </a:rPr>
              <a:t>.</a:t>
            </a:r>
          </a:p>
          <a:p>
            <a:pPr>
              <a:lnSpc>
                <a:spcPct val="160000"/>
              </a:lnSpc>
              <a:spcBef>
                <a:spcPts val="12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What is the shape of ArtScience Museum</a:t>
            </a:r>
            <a:r>
              <a:rPr lang="en-US" sz="2200" dirty="0" smtClean="0">
                <a:solidFill>
                  <a:schemeClr val="tx1"/>
                </a:solidFill>
                <a:latin typeface="Times New Roman" panose="02020603050405020304" pitchFamily="18" charset="0"/>
                <a:cs typeface="Times New Roman" panose="02020603050405020304" pitchFamily="18" charset="0"/>
              </a:rPr>
              <a:t>?</a:t>
            </a:r>
          </a:p>
          <a:p>
            <a:pPr marL="360000" indent="0" algn="just">
              <a:lnSpc>
                <a:spcPct val="160000"/>
              </a:lnSpc>
              <a:buNone/>
            </a:pPr>
            <a:r>
              <a:rPr lang="en-US" sz="2200" b="1" dirty="0" smtClean="0">
                <a:solidFill>
                  <a:schemeClr val="tx1"/>
                </a:solidFill>
                <a:latin typeface="Times New Roman" panose="02020603050405020304" pitchFamily="18" charset="0"/>
                <a:cs typeface="Times New Roman" panose="02020603050405020304" pitchFamily="18" charset="0"/>
              </a:rPr>
              <a:t>Lotus</a:t>
            </a:r>
          </a:p>
          <a:p>
            <a:pPr marL="360000" indent="0" algn="just">
              <a:lnSpc>
                <a:spcPct val="160000"/>
              </a:lnSpc>
              <a:buNone/>
            </a:pPr>
            <a:r>
              <a:rPr lang="en-US" sz="2200" dirty="0" smtClean="0">
                <a:solidFill>
                  <a:schemeClr val="tx1"/>
                </a:solidFill>
                <a:latin typeface="Times New Roman" panose="02020603050405020304" pitchFamily="18" charset="0"/>
                <a:cs typeface="Times New Roman" panose="02020603050405020304" pitchFamily="18" charset="0"/>
              </a:rPr>
              <a:t>Designed </a:t>
            </a:r>
            <a:r>
              <a:rPr lang="en-US" sz="2200" dirty="0">
                <a:solidFill>
                  <a:schemeClr val="tx1"/>
                </a:solidFill>
                <a:latin typeface="Times New Roman" panose="02020603050405020304" pitchFamily="18" charset="0"/>
                <a:cs typeface="Times New Roman" panose="02020603050405020304" pitchFamily="18" charset="0"/>
              </a:rPr>
              <a:t>by world-renown architect Moshe </a:t>
            </a:r>
            <a:r>
              <a:rPr lang="en-US" sz="2200" dirty="0" err="1">
                <a:solidFill>
                  <a:schemeClr val="tx1"/>
                </a:solidFill>
                <a:latin typeface="Times New Roman" panose="02020603050405020304" pitchFamily="18" charset="0"/>
                <a:cs typeface="Times New Roman" panose="02020603050405020304" pitchFamily="18" charset="0"/>
              </a:rPr>
              <a:t>Safdie</a:t>
            </a:r>
            <a:r>
              <a:rPr lang="en-US" sz="2200" dirty="0">
                <a:solidFill>
                  <a:schemeClr val="tx1"/>
                </a:solidFill>
                <a:latin typeface="Times New Roman" panose="02020603050405020304" pitchFamily="18" charset="0"/>
                <a:cs typeface="Times New Roman" panose="02020603050405020304" pitchFamily="18" charset="0"/>
              </a:rPr>
              <a:t>, the museum is in the shape of </a:t>
            </a:r>
            <a:r>
              <a:rPr lang="en-US" sz="2200" b="1" dirty="0">
                <a:solidFill>
                  <a:schemeClr val="tx1"/>
                </a:solidFill>
                <a:latin typeface="Times New Roman" panose="02020603050405020304" pitchFamily="18" charset="0"/>
                <a:cs typeface="Times New Roman" panose="02020603050405020304" pitchFamily="18" charset="0"/>
              </a:rPr>
              <a:t>a lotus with 10 irregular petals</a:t>
            </a:r>
            <a:r>
              <a:rPr lang="en-US" sz="2200" dirty="0">
                <a:solidFill>
                  <a:schemeClr val="tx1"/>
                </a:solidFill>
                <a:latin typeface="Times New Roman" panose="02020603050405020304" pitchFamily="18" charset="0"/>
                <a:cs typeface="Times New Roman" panose="02020603050405020304" pitchFamily="18" charset="0"/>
              </a:rPr>
              <a:t>. It opened its doors to the public on 19 February 2011,</a:t>
            </a:r>
            <a:r>
              <a:rPr lang="en-US" sz="2200" baseline="30000" dirty="0">
                <a:solidFill>
                  <a:schemeClr val="tx1"/>
                </a:solidFill>
                <a:latin typeface="Times New Roman" panose="02020603050405020304" pitchFamily="18" charset="0"/>
                <a:cs typeface="Times New Roman" panose="02020603050405020304" pitchFamily="18" charset="0"/>
              </a:rPr>
              <a:t>3</a:t>
            </a:r>
            <a:r>
              <a:rPr lang="en-US" sz="2200" dirty="0">
                <a:solidFill>
                  <a:schemeClr val="tx1"/>
                </a:solidFill>
                <a:latin typeface="Times New Roman" panose="02020603050405020304" pitchFamily="18" charset="0"/>
                <a:cs typeface="Times New Roman" panose="02020603050405020304" pitchFamily="18" charset="0"/>
              </a:rPr>
              <a:t> and can accommodate about 3,500 visitors at any one time</a:t>
            </a:r>
            <a:r>
              <a:rPr lang="en-US" sz="2200" dirty="0" smtClean="0">
                <a:solidFill>
                  <a:schemeClr val="tx1"/>
                </a:solidFill>
                <a:latin typeface="Times New Roman" panose="02020603050405020304" pitchFamily="18" charset="0"/>
                <a:cs typeface="Times New Roman" panose="02020603050405020304" pitchFamily="18" charset="0"/>
              </a:rPr>
              <a:t>.</a:t>
            </a:r>
          </a:p>
          <a:p>
            <a:pPr marL="36000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360000" indent="0">
              <a:spcBef>
                <a:spcPts val="1200"/>
              </a:spcBef>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B40273E-AC4E-43CA-978C-1A7014527462}" type="datetime1">
              <a:rPr lang="en-IN" smtClean="0"/>
              <a:t>24-06-2022</a:t>
            </a:fld>
            <a:endParaRPr lang="en-IN"/>
          </a:p>
        </p:txBody>
      </p:sp>
      <p:sp>
        <p:nvSpPr>
          <p:cNvPr id="5" name="Footer Placeholder 4"/>
          <p:cNvSpPr>
            <a:spLocks noGrp="1"/>
          </p:cNvSpPr>
          <p:nvPr>
            <p:ph type="ftr" sz="quarter" idx="11"/>
          </p:nvPr>
        </p:nvSpPr>
        <p:spPr/>
        <p:txBody>
          <a:bodyPr/>
          <a:lstStyle/>
          <a:p>
            <a:r>
              <a:rPr lang="en-US" smtClean="0"/>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25</a:t>
            </a:fld>
            <a:endParaRPr lang="en-IN"/>
          </a:p>
        </p:txBody>
      </p:sp>
    </p:spTree>
    <p:extLst>
      <p:ext uri="{BB962C8B-B14F-4D97-AF65-F5344CB8AC3E}">
        <p14:creationId xmlns:p14="http://schemas.microsoft.com/office/powerpoint/2010/main" val="2090753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6A89-631D-4EE5-86E3-81F31E4EE5A1}"/>
              </a:ext>
            </a:extLst>
          </p:cNvPr>
          <p:cNvSpPr>
            <a:spLocks noGrp="1"/>
          </p:cNvSpPr>
          <p:nvPr>
            <p:ph type="title"/>
          </p:nvPr>
        </p:nvSpPr>
        <p:spPr>
          <a:xfrm>
            <a:off x="0" y="0"/>
            <a:ext cx="12192000" cy="844137"/>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REFERENCES</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E6347-270C-48CE-A448-0CF55DD73EEE}"/>
              </a:ext>
            </a:extLst>
          </p:cNvPr>
          <p:cNvSpPr>
            <a:spLocks noGrp="1"/>
          </p:cNvSpPr>
          <p:nvPr>
            <p:ph idx="1"/>
          </p:nvPr>
        </p:nvSpPr>
        <p:spPr>
          <a:xfrm>
            <a:off x="281607" y="980661"/>
            <a:ext cx="11628784" cy="5512212"/>
          </a:xfrm>
        </p:spPr>
        <p:txBody>
          <a:bodyPr>
            <a:noAutofit/>
          </a:bodyPr>
          <a:lstStyle/>
          <a:p>
            <a:pPr>
              <a:lnSpc>
                <a:spcPct val="150000"/>
              </a:lnSpc>
            </a:pPr>
            <a:r>
              <a:rPr lang="en-US" sz="2000" u="sng" dirty="0">
                <a:solidFill>
                  <a:schemeClr val="tx1"/>
                </a:solidFill>
                <a:latin typeface="Times New Roman" panose="02020603050405020304" pitchFamily="18" charset="0"/>
                <a:cs typeface="Times New Roman" panose="02020603050405020304" pitchFamily="18" charset="0"/>
              </a:rPr>
              <a:t>"About ArtScience Museum"</a:t>
            </a:r>
            <a:r>
              <a:rPr lang="en-US" sz="2000" dirty="0">
                <a:solidFill>
                  <a:schemeClr val="tx1"/>
                </a:solidFill>
                <a:latin typeface="Times New Roman" panose="02020603050405020304" pitchFamily="18" charset="0"/>
                <a:cs typeface="Times New Roman" panose="02020603050405020304" pitchFamily="18" charset="0"/>
              </a:rPr>
              <a:t>. Marina Bay Sands. Archived from the original on 3 July 2013. Retrieved 10 July 2013.</a:t>
            </a: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Design: Architecture in Bloom - Singapore's ArtScience Museum". Time. 177 (14): 52–53. 11 April 2011.</a:t>
            </a: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Jump </a:t>
            </a:r>
            <a:r>
              <a:rPr lang="en-US" sz="2000" dirty="0">
                <a:solidFill>
                  <a:schemeClr val="tx1"/>
                </a:solidFill>
                <a:latin typeface="Times New Roman" panose="02020603050405020304" pitchFamily="18" charset="0"/>
                <a:cs typeface="Times New Roman" panose="02020603050405020304" pitchFamily="18" charset="0"/>
              </a:rPr>
              <a:t>up </a:t>
            </a:r>
            <a:r>
              <a:rPr lang="en-US" sz="2000" dirty="0" smtClean="0">
                <a:solidFill>
                  <a:schemeClr val="tx1"/>
                </a:solidFill>
                <a:latin typeface="Times New Roman" panose="02020603050405020304" pitchFamily="18" charset="0"/>
                <a:cs typeface="Times New Roman" panose="02020603050405020304" pitchFamily="18" charset="0"/>
              </a:rPr>
              <a:t>to:“ Travel </a:t>
            </a:r>
            <a:r>
              <a:rPr lang="en-US" sz="2000" dirty="0">
                <a:solidFill>
                  <a:schemeClr val="tx1"/>
                </a:solidFill>
                <a:latin typeface="Times New Roman" panose="02020603050405020304" pitchFamily="18" charset="0"/>
                <a:cs typeface="Times New Roman" panose="02020603050405020304" pitchFamily="18" charset="0"/>
              </a:rPr>
              <a:t>the ancient Silk Road for the first time </a:t>
            </a:r>
            <a:r>
              <a:rPr lang="en-US" sz="2000" dirty="0" smtClean="0">
                <a:solidFill>
                  <a:schemeClr val="tx1"/>
                </a:solidFill>
                <a:latin typeface="Times New Roman" panose="02020603050405020304" pitchFamily="18" charset="0"/>
                <a:cs typeface="Times New Roman" panose="02020603050405020304" pitchFamily="18" charset="0"/>
              </a:rPr>
              <a:t>Asia</a:t>
            </a:r>
            <a:r>
              <a:rPr lang="en-US" sz="2000" dirty="0">
                <a:solidFill>
                  <a:schemeClr val="tx1"/>
                </a:solidFill>
                <a:latin typeface="Times New Roman" panose="02020603050405020304" pitchFamily="18" charset="0"/>
                <a:cs typeface="Times New Roman" panose="02020603050405020304" pitchFamily="18" charset="0"/>
              </a:rPr>
              <a:t>". www.marinabaysands.com. Archived from the original on 11 February 2011. Retrieved 28 March 2011.</a:t>
            </a: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Ninth century Tang archaeological finds go on display at Integrated Resort Marina Bay Sands' latest architectural showpiece". Archived from the original on 2011-10-02. Retrieved 2011-03-28.</a:t>
            </a: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Van Gogh's masterpieces come alive at Marina Bay Sands' ArtScience Museum". Archived from the original on 12 April 2011. Retrieved 24 April 2011.</a:t>
            </a: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Explore the distorted reality of </a:t>
            </a:r>
            <a:r>
              <a:rPr lang="en-US" sz="2000" dirty="0" err="1">
                <a:solidFill>
                  <a:schemeClr val="tx1"/>
                </a:solidFill>
                <a:latin typeface="Times New Roman" panose="02020603050405020304" pitchFamily="18" charset="0"/>
                <a:cs typeface="Times New Roman" panose="02020603050405020304" pitchFamily="18" charset="0"/>
              </a:rPr>
              <a:t>Dalí</a:t>
            </a:r>
            <a:r>
              <a:rPr lang="en-US" sz="2000" dirty="0">
                <a:solidFill>
                  <a:schemeClr val="tx1"/>
                </a:solidFill>
                <a:latin typeface="Times New Roman" panose="02020603050405020304" pitchFamily="18" charset="0"/>
                <a:cs typeface="Times New Roman" panose="02020603050405020304" pitchFamily="18" charset="0"/>
              </a:rPr>
              <a:t>: Mind of a Genius – The Exhibition at ArtScience Museum at Marina Bay Sands". </a:t>
            </a:r>
            <a:r>
              <a:rPr lang="en-US" sz="2000" dirty="0" smtClean="0">
                <a:solidFill>
                  <a:schemeClr val="tx1"/>
                </a:solidFill>
                <a:latin typeface="Times New Roman" panose="02020603050405020304" pitchFamily="18" charset="0"/>
                <a:cs typeface="Times New Roman" panose="02020603050405020304" pitchFamily="18" charset="0"/>
              </a:rPr>
              <a:t>Archived from </a:t>
            </a:r>
            <a:r>
              <a:rPr lang="en-US" sz="2000" dirty="0">
                <a:solidFill>
                  <a:schemeClr val="tx1"/>
                </a:solidFill>
                <a:latin typeface="Times New Roman" panose="02020603050405020304" pitchFamily="18" charset="0"/>
                <a:cs typeface="Times New Roman" panose="02020603050405020304" pitchFamily="18" charset="0"/>
              </a:rPr>
              <a:t>the original on 26 April 2011. Retrieved 24 April 2011.</a:t>
            </a:r>
          </a:p>
          <a:p>
            <a:pPr algn="just">
              <a:lnSpc>
                <a:spcPct val="150000"/>
              </a:lnSpc>
              <a:buFont typeface="Wingdings" panose="05000000000000000000" pitchFamily="2" charset="2"/>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145214-7444-4B65-85BF-370FD01648BC}"/>
              </a:ext>
            </a:extLst>
          </p:cNvPr>
          <p:cNvSpPr>
            <a:spLocks noGrp="1"/>
          </p:cNvSpPr>
          <p:nvPr>
            <p:ph type="dt" sz="half" idx="10"/>
          </p:nvPr>
        </p:nvSpPr>
        <p:spPr>
          <a:xfrm>
            <a:off x="390525" y="6492875"/>
            <a:ext cx="1242633"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8261F0E-4CA4-4416-B77D-39D24D5011D3}"/>
              </a:ext>
            </a:extLst>
          </p:cNvPr>
          <p:cNvSpPr>
            <a:spLocks noGrp="1"/>
          </p:cNvSpPr>
          <p:nvPr>
            <p:ph type="ftr" sz="quarter" idx="11"/>
          </p:nvPr>
        </p:nvSpPr>
        <p:spPr>
          <a:xfrm>
            <a:off x="0" y="6629397"/>
            <a:ext cx="12191999" cy="22860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a:t>
            </a:r>
            <a:r>
              <a:rPr lang="en-US" b="1" dirty="0" smtClean="0">
                <a:solidFill>
                  <a:schemeClr val="tx1"/>
                </a:solidFill>
                <a:latin typeface="Times New Roman" panose="02020603050405020304" pitchFamily="18" charset="0"/>
                <a:cs typeface="Times New Roman" panose="02020603050405020304" pitchFamily="18" charset="0"/>
              </a:rPr>
              <a:t>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958C34E-9D1D-4F6E-9485-FB57887C817F}"/>
              </a:ext>
            </a:extLst>
          </p:cNvPr>
          <p:cNvSpPr>
            <a:spLocks noGrp="1"/>
          </p:cNvSpPr>
          <p:nvPr>
            <p:ph type="sldNum" sz="quarter" idx="12"/>
          </p:nvPr>
        </p:nvSpPr>
        <p:spPr>
          <a:xfrm>
            <a:off x="11161091" y="6432546"/>
            <a:ext cx="749300"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26</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286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7080" y="6492874"/>
            <a:ext cx="1093063" cy="365125"/>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687163" y="6492875"/>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27</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753612" y="333586"/>
            <a:ext cx="10512151" cy="60939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ArtScience Museum at Marina Bay Sands hosts the first Cartier Time Art exhibition in Asia" (PDF). Archived from the original (PDF) on 2012-05-17. Retrieved 2011-10-20.</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Largest collection of Warhol's artworks ever displayed in Singapore at </a:t>
            </a:r>
            <a:r>
              <a:rPr lang="en-US" sz="2000" dirty="0" smtClean="0">
                <a:latin typeface="Times New Roman" panose="02020603050405020304" pitchFamily="18" charset="0"/>
                <a:cs typeface="Times New Roman" panose="02020603050405020304" pitchFamily="18" charset="0"/>
              </a:rPr>
              <a:t>ArtScience </a:t>
            </a:r>
            <a:r>
              <a:rPr lang="en-US" sz="2000" dirty="0">
                <a:latin typeface="Times New Roman" panose="02020603050405020304" pitchFamily="18" charset="0"/>
                <a:cs typeface="Times New Roman" panose="02020603050405020304" pitchFamily="18" charset="0"/>
              </a:rPr>
              <a:t>Museum" (PDF). Archived from the original (PDF) on 2012-03-23. Retrieved 2012-02-09</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Experience the Magic of HARRY POTTER: THE EXHIBITION for the First Time in Asia at ArtScience Museum, Singapore" (PDF) (Press release). Marina Bay Sands. Archived from the original (PDF) on 2012-05-17</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ArtScience Museum zooms in on Outside In: A Magnum Photos Showcase" (PDF). Archived from the original (PDF) on 2012-10-05. Retrieved 2012-11-09</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 Art of the Brick brings sculptures to life at ArtScience Museum" (PDF</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Fujians</a:t>
            </a:r>
            <a:r>
              <a:rPr lang="en-US" sz="2000" dirty="0">
                <a:latin typeface="Times New Roman" panose="02020603050405020304" pitchFamily="18" charset="0"/>
                <a:cs typeface="Times New Roman" panose="02020603050405020304" pitchFamily="18" charset="0"/>
              </a:rPr>
              <a:t>: The Blue Ocean Legacy exhibition at Marina Bay Sands opens in conjunction with the 7th World Fujian Convention" (PDF). Archived from the original (PDF) on 2013-01-21. Retrieved 2012-12-26</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98014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2879" y="6538913"/>
            <a:ext cx="1111569" cy="365125"/>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870813" y="6538007"/>
            <a:ext cx="3797300" cy="365125"/>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556274" y="6356351"/>
            <a:ext cx="584064" cy="365125"/>
          </a:xfrm>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28</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39290" y="2512814"/>
            <a:ext cx="6026331" cy="1323439"/>
          </a:xfrm>
          <a:prstGeom prst="rect">
            <a:avLst/>
          </a:prstGeom>
        </p:spPr>
        <p:txBody>
          <a:bodyPr wrap="square">
            <a:spAutoFit/>
          </a:bodyPr>
          <a:lstStyle/>
          <a:p>
            <a:pPr algn="ctr"/>
            <a:r>
              <a:rPr lang="en-IN" sz="8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17284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6420-E29E-456A-BDBB-6801241FBA95}"/>
              </a:ext>
            </a:extLst>
          </p:cNvPr>
          <p:cNvSpPr>
            <a:spLocks noGrp="1"/>
          </p:cNvSpPr>
          <p:nvPr>
            <p:ph type="title"/>
          </p:nvPr>
        </p:nvSpPr>
        <p:spPr>
          <a:xfrm>
            <a:off x="0" y="1"/>
            <a:ext cx="12192000" cy="984274"/>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INTRODUCTION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32EBBB-64CC-408A-8B9E-BB84BAE4FB31}"/>
              </a:ext>
            </a:extLst>
          </p:cNvPr>
          <p:cNvSpPr>
            <a:spLocks noGrp="1"/>
          </p:cNvSpPr>
          <p:nvPr>
            <p:ph idx="1"/>
          </p:nvPr>
        </p:nvSpPr>
        <p:spPr>
          <a:xfrm>
            <a:off x="516835" y="984275"/>
            <a:ext cx="11131826" cy="5508600"/>
          </a:xfrm>
        </p:spPr>
        <p:txBody>
          <a:bodyPr>
            <a:normAutofit lnSpcReduction="10000"/>
          </a:bodyPr>
          <a:lstStyle/>
          <a:p>
            <a:pPr algn="just">
              <a:lnSpc>
                <a:spcPct val="150000"/>
              </a:lnSpc>
              <a:buFont typeface="Wingdings" panose="05000000000000000000" pitchFamily="2" charset="2"/>
              <a:buChar char="§"/>
            </a:pPr>
            <a:r>
              <a:rPr lang="en-US" sz="2000" b="1" dirty="0" smtClean="0">
                <a:solidFill>
                  <a:schemeClr val="tx1"/>
                </a:solidFill>
                <a:latin typeface="Times New Roman" panose="02020603050405020304" pitchFamily="18" charset="0"/>
                <a:cs typeface="Times New Roman" panose="02020603050405020304" pitchFamily="18" charset="0"/>
              </a:rPr>
              <a:t>ArtScience </a:t>
            </a:r>
            <a:r>
              <a:rPr lang="en-US" sz="2000" b="1" dirty="0">
                <a:solidFill>
                  <a:schemeClr val="tx1"/>
                </a:solidFill>
                <a:latin typeface="Times New Roman" panose="02020603050405020304" pitchFamily="18" charset="0"/>
                <a:cs typeface="Times New Roman" panose="02020603050405020304" pitchFamily="18" charset="0"/>
              </a:rPr>
              <a:t>Museum</a:t>
            </a:r>
            <a:r>
              <a:rPr lang="en-US" sz="2000" dirty="0">
                <a:solidFill>
                  <a:schemeClr val="tx1"/>
                </a:solidFill>
                <a:latin typeface="Times New Roman" panose="02020603050405020304" pitchFamily="18" charset="0"/>
                <a:cs typeface="Times New Roman" panose="02020603050405020304" pitchFamily="18" charset="0"/>
              </a:rPr>
              <a:t> is a museum within the integrated resort </a:t>
            </a:r>
            <a:r>
              <a:rPr lang="en-US" sz="2000" dirty="0" smtClean="0">
                <a:solidFill>
                  <a:schemeClr val="tx1"/>
                </a:solidFill>
                <a:latin typeface="Times New Roman" panose="02020603050405020304" pitchFamily="18" charset="0"/>
                <a:cs typeface="Times New Roman" panose="02020603050405020304" pitchFamily="18" charset="0"/>
              </a:rPr>
              <a:t>of Marina Bay Sands</a:t>
            </a:r>
            <a:r>
              <a:rPr lang="en-US" sz="2000" dirty="0">
                <a:solidFill>
                  <a:schemeClr val="tx1"/>
                </a:solidFill>
                <a:latin typeface="Times New Roman" panose="02020603050405020304" pitchFamily="18" charset="0"/>
                <a:cs typeface="Times New Roman" panose="02020603050405020304" pitchFamily="18" charset="0"/>
              </a:rPr>
              <a:t> in the </a:t>
            </a:r>
            <a:r>
              <a:rPr lang="en-US" sz="2000" dirty="0" smtClean="0">
                <a:solidFill>
                  <a:schemeClr val="tx1"/>
                </a:solidFill>
                <a:latin typeface="Times New Roman" panose="02020603050405020304" pitchFamily="18" charset="0"/>
                <a:cs typeface="Times New Roman" panose="02020603050405020304" pitchFamily="18" charset="0"/>
              </a:rPr>
              <a:t>Downtown core</a:t>
            </a:r>
            <a:r>
              <a:rPr lang="en-US" sz="2000" dirty="0">
                <a:solidFill>
                  <a:schemeClr val="tx1"/>
                </a:solidFill>
                <a:latin typeface="Times New Roman" panose="02020603050405020304" pitchFamily="18" charset="0"/>
                <a:cs typeface="Times New Roman" panose="02020603050405020304" pitchFamily="18" charset="0"/>
              </a:rPr>
              <a:t> of the </a:t>
            </a:r>
            <a:r>
              <a:rPr lang="en-US" sz="2000" dirty="0" smtClean="0">
                <a:solidFill>
                  <a:schemeClr val="tx1"/>
                </a:solidFill>
                <a:latin typeface="Times New Roman" panose="02020603050405020304" pitchFamily="18" charset="0"/>
                <a:cs typeface="Times New Roman" panose="02020603050405020304" pitchFamily="18" charset="0"/>
              </a:rPr>
              <a:t>Central area</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smtClean="0">
                <a:solidFill>
                  <a:schemeClr val="tx1"/>
                </a:solidFill>
                <a:latin typeface="Times New Roman" panose="02020603050405020304" pitchFamily="18" charset="0"/>
                <a:cs typeface="Times New Roman" panose="02020603050405020304" pitchFamily="18" charset="0"/>
              </a:rPr>
              <a:t>Singapore. </a:t>
            </a:r>
            <a:r>
              <a:rPr lang="en-US" sz="2000" dirty="0">
                <a:solidFill>
                  <a:schemeClr val="tx1"/>
                </a:solidFill>
                <a:latin typeface="Times New Roman" panose="02020603050405020304" pitchFamily="18" charset="0"/>
                <a:cs typeface="Times New Roman" panose="02020603050405020304" pitchFamily="18" charset="0"/>
              </a:rPr>
              <a:t>Opened on 17 February 2011 by Singapore's Prime Minister </a:t>
            </a:r>
            <a:r>
              <a:rPr lang="en-US" sz="2000" dirty="0" smtClean="0">
                <a:solidFill>
                  <a:schemeClr val="tx1"/>
                </a:solidFill>
                <a:latin typeface="Times New Roman" panose="02020603050405020304" pitchFamily="18" charset="0"/>
                <a:cs typeface="Times New Roman" panose="02020603050405020304" pitchFamily="18" charset="0"/>
              </a:rPr>
              <a:t>Lee Hsien Loong, </a:t>
            </a:r>
            <a:r>
              <a:rPr lang="en-US" sz="2000" dirty="0">
                <a:solidFill>
                  <a:schemeClr val="tx1"/>
                </a:solidFill>
                <a:latin typeface="Times New Roman" panose="02020603050405020304" pitchFamily="18" charset="0"/>
                <a:cs typeface="Times New Roman" panose="02020603050405020304" pitchFamily="18" charset="0"/>
              </a:rPr>
              <a:t>it is the world's first ArtScience museum, featuring major exhibitions that blend art, science, culture and </a:t>
            </a:r>
            <a:r>
              <a:rPr lang="en-US" sz="2000" dirty="0" smtClean="0">
                <a:solidFill>
                  <a:schemeClr val="tx1"/>
                </a:solidFill>
                <a:latin typeface="Times New Roman" panose="02020603050405020304" pitchFamily="18" charset="0"/>
                <a:cs typeface="Times New Roman" panose="02020603050405020304" pitchFamily="18" charset="0"/>
              </a:rPr>
              <a:t>technology.</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ArtScience Museum is a key permanent attraction of the Marina Bay Sands Integrated Resort located at Bayfront Avenue.</a:t>
            </a:r>
            <a:r>
              <a:rPr lang="en-US" sz="2000" baseline="30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largest private museum in Singapore, it focuses on the connections between art and science through hi-tech exhibits that push disciplinary boundaries.</a:t>
            </a:r>
            <a:endParaRPr 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Designed by world-renown architect Moshe </a:t>
            </a:r>
            <a:r>
              <a:rPr lang="en-US" sz="2000" dirty="0" err="1">
                <a:solidFill>
                  <a:schemeClr val="tx1"/>
                </a:solidFill>
                <a:latin typeface="Times New Roman" panose="02020603050405020304" pitchFamily="18" charset="0"/>
                <a:cs typeface="Times New Roman" panose="02020603050405020304" pitchFamily="18" charset="0"/>
              </a:rPr>
              <a:t>Safdie</a:t>
            </a:r>
            <a:r>
              <a:rPr lang="en-US" sz="2000" dirty="0">
                <a:solidFill>
                  <a:schemeClr val="tx1"/>
                </a:solidFill>
                <a:latin typeface="Times New Roman" panose="02020603050405020304" pitchFamily="18" charset="0"/>
                <a:cs typeface="Times New Roman" panose="02020603050405020304" pitchFamily="18" charset="0"/>
              </a:rPr>
              <a:t>, the museum is in the shape of a lotus with 10 irregular petals</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This unique structure features over </a:t>
            </a:r>
            <a:r>
              <a:rPr lang="en-US" sz="2000" dirty="0" smtClean="0">
                <a:solidFill>
                  <a:schemeClr val="tx1"/>
                </a:solidFill>
                <a:latin typeface="Times New Roman" panose="02020603050405020304" pitchFamily="18" charset="0"/>
                <a:cs typeface="Times New Roman" panose="02020603050405020304" pitchFamily="18" charset="0"/>
              </a:rPr>
              <a:t>5500m</a:t>
            </a:r>
            <a:r>
              <a:rPr lang="en-US" sz="2000" baseline="30000" dirty="0" smtClean="0">
                <a:solidFill>
                  <a:schemeClr val="tx1"/>
                </a:solidFill>
                <a:latin typeface="Times New Roman" panose="02020603050405020304" pitchFamily="18" charset="0"/>
                <a:cs typeface="Times New Roman" panose="02020603050405020304" pitchFamily="18" charset="0"/>
              </a:rPr>
              <a:t>2</a:t>
            </a:r>
            <a:r>
              <a:rPr lang="en-US" sz="2000" dirty="0" smtClean="0">
                <a:solidFill>
                  <a:schemeClr val="tx1"/>
                </a:solidFill>
                <a:latin typeface="Times New Roman" panose="02020603050405020304" pitchFamily="18" charset="0"/>
                <a:cs typeface="Times New Roman" panose="02020603050405020304" pitchFamily="18" charset="0"/>
              </a:rPr>
              <a:t>of </a:t>
            </a:r>
            <a:r>
              <a:rPr lang="en-US" sz="2000" dirty="0">
                <a:solidFill>
                  <a:schemeClr val="tx1"/>
                </a:solidFill>
                <a:latin typeface="Times New Roman" panose="02020603050405020304" pitchFamily="18" charset="0"/>
                <a:cs typeface="Times New Roman" panose="02020603050405020304" pitchFamily="18" charset="0"/>
              </a:rPr>
              <a:t>galleries housing the </a:t>
            </a:r>
            <a:r>
              <a:rPr lang="en-US" sz="2000" dirty="0" smtClean="0">
                <a:solidFill>
                  <a:schemeClr val="tx1"/>
                </a:solidFill>
                <a:latin typeface="Times New Roman" panose="02020603050405020304" pitchFamily="18" charset="0"/>
                <a:cs typeface="Times New Roman" panose="02020603050405020304" pitchFamily="18" charset="0"/>
              </a:rPr>
              <a:t>permanent and touring </a:t>
            </a:r>
            <a:r>
              <a:rPr lang="en-US" sz="2000" dirty="0">
                <a:solidFill>
                  <a:schemeClr val="tx1"/>
                </a:solidFill>
                <a:latin typeface="Times New Roman" panose="02020603050405020304" pitchFamily="18" charset="0"/>
                <a:cs typeface="Times New Roman" panose="02020603050405020304" pitchFamily="18" charset="0"/>
              </a:rPr>
              <a:t>exhibitions, </a:t>
            </a:r>
            <a:r>
              <a:rPr lang="en-US" sz="2000" dirty="0" smtClean="0">
                <a:solidFill>
                  <a:schemeClr val="tx1"/>
                </a:solidFill>
                <a:latin typeface="Times New Roman" panose="02020603050405020304" pitchFamily="18" charset="0"/>
                <a:cs typeface="Times New Roman" panose="02020603050405020304" pitchFamily="18" charset="0"/>
              </a:rPr>
              <a:t>and </a:t>
            </a:r>
            <a:r>
              <a:rPr lang="en-US" sz="2000" dirty="0">
                <a:solidFill>
                  <a:schemeClr val="tx1"/>
                </a:solidFill>
                <a:latin typeface="Times New Roman" panose="02020603050405020304" pitchFamily="18" charset="0"/>
                <a:cs typeface="Times New Roman" panose="02020603050405020304" pitchFamily="18" charset="0"/>
              </a:rPr>
              <a:t>embraces </a:t>
            </a:r>
            <a:r>
              <a:rPr lang="en-US" sz="2000" dirty="0" smtClean="0">
                <a:solidFill>
                  <a:schemeClr val="tx1"/>
                </a:solidFill>
                <a:latin typeface="Times New Roman" panose="02020603050405020304" pitchFamily="18" charset="0"/>
                <a:cs typeface="Times New Roman" panose="02020603050405020304" pitchFamily="18" charset="0"/>
              </a:rPr>
              <a:t>a spectrum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smtClean="0">
                <a:solidFill>
                  <a:schemeClr val="tx1"/>
                </a:solidFill>
                <a:latin typeface="Times New Roman" panose="02020603050405020304" pitchFamily="18" charset="0"/>
                <a:cs typeface="Times New Roman" panose="02020603050405020304" pitchFamily="18" charset="0"/>
              </a:rPr>
              <a:t>influences from the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relationship between </a:t>
            </a:r>
            <a:r>
              <a:rPr lang="en-US" sz="2000" dirty="0">
                <a:solidFill>
                  <a:schemeClr val="tx1"/>
                </a:solidFill>
                <a:latin typeface="Times New Roman" panose="02020603050405020304" pitchFamily="18" charset="0"/>
                <a:cs typeface="Times New Roman" panose="02020603050405020304" pitchFamily="18" charset="0"/>
              </a:rPr>
              <a:t>art and science, to media </a:t>
            </a:r>
            <a:r>
              <a:rPr lang="en-US" sz="2000" dirty="0" smtClean="0">
                <a:solidFill>
                  <a:schemeClr val="tx1"/>
                </a:solidFill>
                <a:latin typeface="Times New Roman" panose="02020603050405020304" pitchFamily="18" charset="0"/>
                <a:cs typeface="Times New Roman" panose="02020603050405020304" pitchFamily="18" charset="0"/>
              </a:rPr>
              <a:t>and technology</a:t>
            </a:r>
            <a:r>
              <a:rPr lang="en-US" sz="2000" dirty="0">
                <a:solidFill>
                  <a:schemeClr val="tx1"/>
                </a:solidFill>
                <a:latin typeface="Times New Roman" panose="02020603050405020304" pitchFamily="18" charset="0"/>
                <a:cs typeface="Times New Roman" panose="02020603050405020304" pitchFamily="18" charset="0"/>
              </a:rPr>
              <a:t>, to design and architecture.</a:t>
            </a:r>
          </a:p>
          <a:p>
            <a:pPr marL="0" indent="0" algn="just">
              <a:lnSpc>
                <a:spcPct val="150000"/>
              </a:lnSpc>
              <a:buNone/>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8F6389-173B-4B79-9A13-95CA09F09972}"/>
              </a:ext>
            </a:extLst>
          </p:cNvPr>
          <p:cNvSpPr>
            <a:spLocks noGrp="1"/>
          </p:cNvSpPr>
          <p:nvPr>
            <p:ph type="dt" sz="half" idx="10"/>
          </p:nvPr>
        </p:nvSpPr>
        <p:spPr>
          <a:xfrm>
            <a:off x="371475" y="6559480"/>
            <a:ext cx="1300982"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24-06-2022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6F11A82-6089-47E7-93E2-5046F0B624A2}"/>
              </a:ext>
            </a:extLst>
          </p:cNvPr>
          <p:cNvSpPr>
            <a:spLocks noGrp="1"/>
          </p:cNvSpPr>
          <p:nvPr>
            <p:ph type="ftr" sz="quarter" idx="11"/>
          </p:nvPr>
        </p:nvSpPr>
        <p:spPr>
          <a:xfrm>
            <a:off x="0" y="6626087"/>
            <a:ext cx="12192000" cy="23191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a:t>
            </a:r>
            <a:r>
              <a:rPr lang="en-US" b="1" dirty="0" smtClean="0">
                <a:solidFill>
                  <a:schemeClr val="tx1"/>
                </a:solidFill>
                <a:latin typeface="Times New Roman" panose="02020603050405020304" pitchFamily="18" charset="0"/>
                <a:cs typeface="Times New Roman" panose="02020603050405020304" pitchFamily="18" charset="0"/>
              </a:rPr>
              <a:t>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CC1DB04-EFA4-4C4E-B4BF-6875E77C3245}"/>
              </a:ext>
            </a:extLst>
          </p:cNvPr>
          <p:cNvSpPr>
            <a:spLocks noGrp="1"/>
          </p:cNvSpPr>
          <p:nvPr>
            <p:ph type="sldNum" sz="quarter" idx="12"/>
          </p:nvPr>
        </p:nvSpPr>
        <p:spPr>
          <a:xfrm>
            <a:off x="11382234" y="6183087"/>
            <a:ext cx="653012" cy="674914"/>
          </a:xfrm>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3</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861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03385"/>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LOCATION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085" y="782637"/>
            <a:ext cx="8528537" cy="5573713"/>
          </a:xfrm>
        </p:spPr>
      </p:pic>
      <p:sp>
        <p:nvSpPr>
          <p:cNvPr id="4" name="Date Placeholder 3"/>
          <p:cNvSpPr>
            <a:spLocks noGrp="1"/>
          </p:cNvSpPr>
          <p:nvPr>
            <p:ph type="dt" sz="half" idx="10"/>
          </p:nvPr>
        </p:nvSpPr>
        <p:spPr>
          <a:xfrm>
            <a:off x="378067" y="6492874"/>
            <a:ext cx="1005141" cy="365125"/>
          </a:xfrm>
        </p:spPr>
        <p:txBody>
          <a:bodyPr/>
          <a:lstStyle/>
          <a:p>
            <a:fld id="{7B40273E-AC4E-43CA-978C-1A7014527462}"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791464" y="6492875"/>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4</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71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47346"/>
          </a:xfrm>
        </p:spPr>
        <p:txBody>
          <a:bodyPr/>
          <a:lstStyle/>
          <a:p>
            <a:r>
              <a:rPr lang="en-US" sz="4000" b="1" i="1" u="sng" dirty="0" smtClean="0">
                <a:solidFill>
                  <a:schemeClr val="tx1"/>
                </a:solidFill>
                <a:latin typeface="Times New Roman" panose="02020603050405020304" pitchFamily="18" charset="0"/>
                <a:cs typeface="Times New Roman" panose="02020603050405020304" pitchFamily="18" charset="0"/>
              </a:rPr>
              <a:t>PLAN</a:t>
            </a:r>
            <a:endParaRPr lang="en-IN" sz="4000" b="1" i="1" u="sng"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254290" y="6492874"/>
            <a:ext cx="1013932" cy="365125"/>
          </a:xfrm>
        </p:spPr>
        <p:txBody>
          <a:bodyPr/>
          <a:lstStyle/>
          <a:p>
            <a:fld id="{E41B6B6C-3F22-482C-8574-62DC223E6BE5}"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430980" y="6492875"/>
            <a:ext cx="3797300" cy="365125"/>
          </a:xfrm>
        </p:spPr>
        <p:txBody>
          <a:bodyPr/>
          <a:lstStyle/>
          <a:p>
            <a:pPr algn="ctr"/>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5</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842738" y="1028699"/>
            <a:ext cx="3739661" cy="4888523"/>
          </a:xfrm>
          <a:prstGeom prst="rect">
            <a:avLst/>
          </a:prstGeom>
        </p:spPr>
      </p:pic>
      <p:pic>
        <p:nvPicPr>
          <p:cNvPr id="9" name="Picture 16" descr="ArtScience Museum |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28699"/>
            <a:ext cx="6819900" cy="488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2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8892"/>
          </a:xfrm>
        </p:spPr>
        <p:txBody>
          <a:bodyPr/>
          <a:lstStyle/>
          <a:p>
            <a:r>
              <a:rPr lang="en-US" sz="4000" b="1" i="1" u="sng" dirty="0" smtClean="0">
                <a:solidFill>
                  <a:schemeClr val="tx1"/>
                </a:solidFill>
                <a:effectLst/>
                <a:latin typeface="Times New Roman" panose="02020603050405020304" pitchFamily="18" charset="0"/>
                <a:cs typeface="Times New Roman" panose="02020603050405020304" pitchFamily="18" charset="0"/>
              </a:rPr>
              <a:t>SECTION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395654" y="6492875"/>
            <a:ext cx="961178" cy="365125"/>
          </a:xfrm>
        </p:spPr>
        <p:txBody>
          <a:bodyPr/>
          <a:lstStyle/>
          <a:p>
            <a:fld id="{E41B6B6C-3F22-482C-8574-62DC223E6BE5}"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197349" y="6492875"/>
            <a:ext cx="3797300" cy="365125"/>
          </a:xfrm>
        </p:spPr>
        <p:txBody>
          <a:bodyPr/>
          <a:lstStyle/>
          <a:p>
            <a:pPr algn="ctr"/>
            <a:r>
              <a:rPr lang="en-US" b="1" dirty="0" smtClean="0"/>
              <a:t>Dept. of Civil Engineering, VKIT</a:t>
            </a:r>
            <a:endParaRPr lang="en-IN" b="1" dirty="0"/>
          </a:p>
        </p:txBody>
      </p:sp>
      <p:sp>
        <p:nvSpPr>
          <p:cNvPr id="5" name="Slide Number Placeholder 4"/>
          <p:cNvSpPr>
            <a:spLocks noGrp="1"/>
          </p:cNvSpPr>
          <p:nvPr>
            <p:ph type="sldNum" sz="quarter" idx="12"/>
          </p:nvPr>
        </p:nvSpPr>
        <p:spPr/>
        <p:txBody>
          <a:bodyPr/>
          <a:lstStyle/>
          <a:p>
            <a:pPr algn="ctr"/>
            <a:fld id="{24027DF9-9D11-4A12-9A91-D7D69AC2A0A6}" type="slidenum">
              <a:rPr lang="en-IN" b="1" smtClean="0">
                <a:latin typeface="Times New Roman" panose="02020603050405020304" pitchFamily="18" charset="0"/>
                <a:cs typeface="Times New Roman" panose="02020603050405020304" pitchFamily="18" charset="0"/>
              </a:rPr>
              <a:pPr algn="ctr"/>
              <a:t>6</a:t>
            </a:fld>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554086" y="967154"/>
            <a:ext cx="9083827" cy="5389197"/>
          </a:xfrm>
          <a:prstGeom prst="rect">
            <a:avLst/>
          </a:prstGeom>
        </p:spPr>
      </p:pic>
    </p:spTree>
    <p:extLst>
      <p:ext uri="{BB962C8B-B14F-4D97-AF65-F5344CB8AC3E}">
        <p14:creationId xmlns:p14="http://schemas.microsoft.com/office/powerpoint/2010/main" val="1644245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71500"/>
          </a:xfrm>
        </p:spPr>
        <p:txBody>
          <a:bodyPr/>
          <a:lstStyle/>
          <a:p>
            <a:pPr algn="l">
              <a:buFont typeface="Wingdings" panose="05000000000000000000" pitchFamily="2" charset="2"/>
              <a:buChar char="§"/>
            </a:pPr>
            <a:r>
              <a:rPr lang="en-US" sz="2000" b="1" u="sng" dirty="0">
                <a:solidFill>
                  <a:schemeClr val="tx1"/>
                </a:solidFill>
                <a:latin typeface="Times New Roman" panose="02020603050405020304" pitchFamily="18" charset="0"/>
                <a:cs typeface="Times New Roman" panose="02020603050405020304" pitchFamily="18" charset="0"/>
              </a:rPr>
              <a:t> BASEMENT 1</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298938" y="6492875"/>
            <a:ext cx="934801" cy="365125"/>
          </a:xfrm>
        </p:spPr>
        <p:txBody>
          <a:bodyPr/>
          <a:lstStyle/>
          <a:p>
            <a:fld id="{E41B6B6C-3F22-482C-8574-62DC223E6BE5}"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765087" y="6529633"/>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7</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5" y="650631"/>
            <a:ext cx="8082302" cy="5503984"/>
          </a:xfrm>
          <a:prstGeom prst="rect">
            <a:avLst/>
          </a:prstGeom>
        </p:spPr>
      </p:pic>
    </p:spTree>
    <p:extLst>
      <p:ext uri="{BB962C8B-B14F-4D97-AF65-F5344CB8AC3E}">
        <p14:creationId xmlns:p14="http://schemas.microsoft.com/office/powerpoint/2010/main" val="3970682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16523" y="6492874"/>
            <a:ext cx="952386" cy="365125"/>
          </a:xfrm>
        </p:spPr>
        <p:txBody>
          <a:bodyPr/>
          <a:lstStyle/>
          <a:p>
            <a:fld id="{2FF063A5-DE39-4E57-AA7E-87A0D067F4D0}"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809048" y="6492875"/>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8</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3869" y="677008"/>
            <a:ext cx="9829800" cy="5679343"/>
          </a:xfrm>
          <a:prstGeom prst="rect">
            <a:avLst/>
          </a:prstGeom>
        </p:spPr>
      </p:pic>
      <p:sp>
        <p:nvSpPr>
          <p:cNvPr id="6" name="Rectangle 5"/>
          <p:cNvSpPr/>
          <p:nvPr/>
        </p:nvSpPr>
        <p:spPr>
          <a:xfrm>
            <a:off x="792716" y="105939"/>
            <a:ext cx="2249422" cy="369332"/>
          </a:xfrm>
          <a:prstGeom prst="rect">
            <a:avLst/>
          </a:prstGeom>
        </p:spPr>
        <p:txBody>
          <a:bodyPr wrap="square">
            <a:spAutoFit/>
          </a:bodyPr>
          <a:lstStyle/>
          <a:p>
            <a:pPr>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 BASEMENT </a:t>
            </a:r>
            <a:r>
              <a:rPr lang="en-US" b="1" u="sng" dirty="0" smtClean="0">
                <a:latin typeface="Times New Roman" panose="02020603050405020304" pitchFamily="18" charset="0"/>
                <a:cs typeface="Times New Roman" panose="02020603050405020304" pitchFamily="18" charset="0"/>
              </a:rPr>
              <a:t>2&amp;3</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37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12177"/>
          </a:xfrm>
        </p:spPr>
        <p:txBody>
          <a:bodyPr/>
          <a:lstStyle/>
          <a:p>
            <a:r>
              <a:rPr lang="en-US" sz="4000" b="1" i="1" u="sng" dirty="0" smtClean="0">
                <a:solidFill>
                  <a:schemeClr val="tx1"/>
                </a:solidFill>
                <a:latin typeface="Times New Roman" panose="02020603050405020304" pitchFamily="18" charset="0"/>
                <a:cs typeface="Times New Roman" panose="02020603050405020304" pitchFamily="18" charset="0"/>
              </a:rPr>
              <a:t>ARCHITECTURE</a:t>
            </a:r>
            <a:endParaRPr lang="en-IN" sz="4000" b="1" i="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61647"/>
            <a:ext cx="10972800" cy="5264518"/>
          </a:xfrm>
        </p:spPr>
        <p:txBody>
          <a:bodyPr/>
          <a:lstStyle/>
          <a:p>
            <a:pPr>
              <a:buFont typeface="Wingdings" panose="05000000000000000000" pitchFamily="2" charset="2"/>
              <a:buChar char="§"/>
            </a:pPr>
            <a:r>
              <a:rPr lang="en-US" b="1" u="sng" dirty="0">
                <a:solidFill>
                  <a:schemeClr val="tx1"/>
                </a:solidFill>
                <a:latin typeface="Times New Roman" panose="02020603050405020304" pitchFamily="18" charset="0"/>
                <a:cs typeface="Times New Roman" panose="02020603050405020304" pitchFamily="18" charset="0"/>
              </a:rPr>
              <a:t>GALLERY SPACE</a:t>
            </a:r>
            <a:endParaRPr lang="en-IN" b="1" u="sng" dirty="0">
              <a:solidFill>
                <a:schemeClr val="tx1"/>
              </a:solidFill>
              <a:latin typeface="Times New Roman" panose="02020603050405020304" pitchFamily="18" charset="0"/>
              <a:cs typeface="Times New Roman" panose="02020603050405020304" pitchFamily="18" charset="0"/>
            </a:endParaRPr>
          </a:p>
          <a:p>
            <a:pPr marL="810900">
              <a:spcBef>
                <a:spcPts val="1200"/>
              </a:spcBef>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ArtScience Museum has 21 gallery spaces with a total area of 64,583 square feet (6,000 square meters)</a:t>
            </a:r>
          </a:p>
          <a:p>
            <a:pPr marL="0" indent="0">
              <a:buNone/>
            </a:pPr>
            <a:endParaRPr lang="en-IN" dirty="0"/>
          </a:p>
        </p:txBody>
      </p:sp>
      <p:sp>
        <p:nvSpPr>
          <p:cNvPr id="4" name="Date Placeholder 3"/>
          <p:cNvSpPr>
            <a:spLocks noGrp="1"/>
          </p:cNvSpPr>
          <p:nvPr>
            <p:ph type="dt" sz="half" idx="10"/>
          </p:nvPr>
        </p:nvSpPr>
        <p:spPr>
          <a:xfrm>
            <a:off x="351693" y="6492874"/>
            <a:ext cx="1013932" cy="365125"/>
          </a:xfrm>
        </p:spPr>
        <p:txBody>
          <a:bodyPr/>
          <a:lstStyle/>
          <a:p>
            <a:fld id="{7B40273E-AC4E-43CA-978C-1A7014527462}" type="datetime1">
              <a:rPr lang="en-IN" b="1" smtClean="0">
                <a:latin typeface="Times New Roman" panose="02020603050405020304" pitchFamily="18" charset="0"/>
                <a:cs typeface="Times New Roman" panose="02020603050405020304" pitchFamily="18" charset="0"/>
              </a:rPr>
              <a:t>24-06-2022</a:t>
            </a:fld>
            <a:endParaRPr lang="en-IN"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940933" y="6492875"/>
            <a:ext cx="3797300" cy="365125"/>
          </a:xfrm>
        </p:spPr>
        <p:txBody>
          <a:bodyPr/>
          <a:lstStyle/>
          <a:p>
            <a:r>
              <a:rPr lang="en-US" b="1" dirty="0" smtClean="0">
                <a:latin typeface="Times New Roman" panose="02020603050405020304" pitchFamily="18" charset="0"/>
                <a:cs typeface="Times New Roman" panose="02020603050405020304" pitchFamily="18" charset="0"/>
              </a:rPr>
              <a:t>Dept. of Civil Engineering, VKIT</a:t>
            </a:r>
            <a:endParaRPr lang="en-IN"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9</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562" y="2231173"/>
            <a:ext cx="6761284" cy="4125178"/>
          </a:xfrm>
          <a:prstGeom prst="rect">
            <a:avLst/>
          </a:prstGeom>
        </p:spPr>
      </p:pic>
    </p:spTree>
    <p:extLst>
      <p:ext uri="{BB962C8B-B14F-4D97-AF65-F5344CB8AC3E}">
        <p14:creationId xmlns:p14="http://schemas.microsoft.com/office/powerpoint/2010/main" val="1117156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tf00001192</Template>
  <TotalTime>1390</TotalTime>
  <Words>1010</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Algerian</vt:lpstr>
      <vt:lpstr>Arial</vt:lpstr>
      <vt:lpstr>Calibri</vt:lpstr>
      <vt:lpstr>Century Gothic</vt:lpstr>
      <vt:lpstr>Courier New</vt:lpstr>
      <vt:lpstr>Open Sans</vt:lpstr>
      <vt:lpstr>Palatino Linotype</vt:lpstr>
      <vt:lpstr>Times New Roman</vt:lpstr>
      <vt:lpstr>Wingdings</vt:lpstr>
      <vt:lpstr>Executive</vt:lpstr>
      <vt:lpstr>PowerPoint Presentation</vt:lpstr>
      <vt:lpstr>CONTENTS</vt:lpstr>
      <vt:lpstr>INTRODUCTION</vt:lpstr>
      <vt:lpstr>LOCATION</vt:lpstr>
      <vt:lpstr>PLAN</vt:lpstr>
      <vt:lpstr>SECTION</vt:lpstr>
      <vt:lpstr> BASEMENT 1</vt:lpstr>
      <vt:lpstr>PowerPoint Presentation</vt:lpstr>
      <vt:lpstr>ARCHITECTURE</vt:lpstr>
      <vt:lpstr>PowerPoint Presentation</vt:lpstr>
      <vt:lpstr>PowerPoint Presentation</vt:lpstr>
      <vt:lpstr>GEOMETRY OF A FLOWER</vt:lpstr>
      <vt:lpstr>PowerPoint Presentation</vt:lpstr>
      <vt:lpstr>METHODOLOGY</vt:lpstr>
      <vt:lpstr>PowerPoint Presentation</vt:lpstr>
      <vt:lpstr>PowerPoint Presentation</vt:lpstr>
      <vt:lpstr>MODELLING &amp; COORDINATION</vt:lpstr>
      <vt:lpstr>PowerPoint Presentation</vt:lpstr>
      <vt:lpstr>STRUCTURAL SCHEME</vt:lpstr>
      <vt:lpstr>PowerPoint Presentation</vt:lpstr>
      <vt:lpstr>STRUCTURAL DATA</vt:lpstr>
      <vt:lpstr>PowerPoint Presentation</vt:lpstr>
      <vt:lpstr>FEATURE EXHIBITION</vt:lpstr>
      <vt:lpstr>PowerPoint Presentation</vt:lpstr>
      <vt:lpstr>QUESTIONS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Aili</dc:creator>
  <cp:lastModifiedBy>HP</cp:lastModifiedBy>
  <cp:revision>152</cp:revision>
  <dcterms:created xsi:type="dcterms:W3CDTF">2021-07-07T15:04:20Z</dcterms:created>
  <dcterms:modified xsi:type="dcterms:W3CDTF">2022-06-24T06:48:10Z</dcterms:modified>
</cp:coreProperties>
</file>