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4FCC85-11F6-44CF-825D-2239F42A84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2020-21</a:t>
            </a:r>
          </a:p>
        </p:txBody>
      </p:sp>
      <p:sp>
        <p:nvSpPr>
          <p:cNvPr id="3" name="Date Placeholder 2">
            <a:extLst>
              <a:ext uri="{FF2B5EF4-FFF2-40B4-BE49-F238E27FC236}">
                <a16:creationId xmlns:a16="http://schemas.microsoft.com/office/drawing/2014/main" id="{A88CE54A-CF05-446E-B0EB-AFE9B5D2EF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2B46E9-8F0C-41DB-B35B-884299FD39F0}" type="datetime1">
              <a:rPr lang="en-IN" smtClean="0"/>
              <a:t>26-05-2022</a:t>
            </a:fld>
            <a:endParaRPr lang="en-IN"/>
          </a:p>
        </p:txBody>
      </p:sp>
      <p:sp>
        <p:nvSpPr>
          <p:cNvPr id="4" name="Footer Placeholder 3">
            <a:extLst>
              <a:ext uri="{FF2B5EF4-FFF2-40B4-BE49-F238E27FC236}">
                <a16:creationId xmlns:a16="http://schemas.microsoft.com/office/drawing/2014/main" id="{4B7BAF9E-BE5D-4A44-A1AE-B569B17892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Chitri</a:t>
            </a:r>
            <a:endParaRPr lang="en-IN"/>
          </a:p>
        </p:txBody>
      </p:sp>
      <p:sp>
        <p:nvSpPr>
          <p:cNvPr id="5" name="Slide Number Placeholder 4">
            <a:extLst>
              <a:ext uri="{FF2B5EF4-FFF2-40B4-BE49-F238E27FC236}">
                <a16:creationId xmlns:a16="http://schemas.microsoft.com/office/drawing/2014/main" id="{81CF0417-4349-46DD-B9D4-747E9BD818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37065-80A7-47E9-848A-F28B94FD3FE2}" type="slidenum">
              <a:rPr lang="en-IN" smtClean="0"/>
              <a:t>‹#›</a:t>
            </a:fld>
            <a:endParaRPr lang="en-IN"/>
          </a:p>
        </p:txBody>
      </p:sp>
    </p:spTree>
    <p:extLst>
      <p:ext uri="{BB962C8B-B14F-4D97-AF65-F5344CB8AC3E}">
        <p14:creationId xmlns:p14="http://schemas.microsoft.com/office/powerpoint/2010/main" val="382104051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2020-21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7957C-752E-4934-B97A-CEB37B881736}" type="datetime1">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Chitri</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0A8A5-5E04-40A5-8C7D-A2CDC0A693C4}" type="slidenum">
              <a:rPr lang="en-IN" smtClean="0"/>
              <a:t>‹#›</a:t>
            </a:fld>
            <a:endParaRPr lang="en-IN"/>
          </a:p>
        </p:txBody>
      </p:sp>
    </p:spTree>
    <p:extLst>
      <p:ext uri="{BB962C8B-B14F-4D97-AF65-F5344CB8AC3E}">
        <p14:creationId xmlns:p14="http://schemas.microsoft.com/office/powerpoint/2010/main" val="254463581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1C81E3A-604E-459E-8F68-90CD82F73AB7}" type="datetime1">
              <a:rPr lang="en-IN" smtClean="0"/>
              <a:t>26-05-2022</a:t>
            </a:fld>
            <a:endParaRPr lang="en-IN"/>
          </a:p>
        </p:txBody>
      </p:sp>
      <p:sp>
        <p:nvSpPr>
          <p:cNvPr id="8" name="Slide Number Placeholder 7"/>
          <p:cNvSpPr>
            <a:spLocks noGrp="1"/>
          </p:cNvSpPr>
          <p:nvPr>
            <p:ph type="sldNum" sz="quarter" idx="11"/>
          </p:nvPr>
        </p:nvSpPr>
        <p:spPr/>
        <p:txBody>
          <a:bodyPr/>
          <a:lstStyle/>
          <a:p>
            <a:fld id="{24027DF9-9D11-4A12-9A91-D7D69AC2A0A6}" type="slidenum">
              <a:rPr lang="en-IN" smtClean="0"/>
              <a:t>‹#›</a:t>
            </a:fld>
            <a:endParaRPr lang="en-IN"/>
          </a:p>
        </p:txBody>
      </p:sp>
      <p:sp>
        <p:nvSpPr>
          <p:cNvPr id="9" name="Footer Placeholder 8"/>
          <p:cNvSpPr>
            <a:spLocks noGrp="1"/>
          </p:cNvSpPr>
          <p:nvPr>
            <p:ph type="ftr" sz="quarter" idx="12"/>
          </p:nvPr>
        </p:nvSpPr>
        <p:spPr/>
        <p:txBody>
          <a:bodyPr/>
          <a:lstStyle/>
          <a:p>
            <a:r>
              <a:rPr lang="en-US"/>
              <a:t>Dept. of Civil Engineering, VIT</a:t>
            </a:r>
            <a:endParaRPr lang="en-IN"/>
          </a:p>
        </p:txBody>
      </p:sp>
    </p:spTree>
    <p:extLst>
      <p:ext uri="{BB962C8B-B14F-4D97-AF65-F5344CB8AC3E}">
        <p14:creationId xmlns:p14="http://schemas.microsoft.com/office/powerpoint/2010/main" val="53462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9A9A6-FBFD-4083-8CA3-CFE73BCFE092}" type="datetime1">
              <a:rPr lang="en-IN" smtClean="0"/>
              <a:t>26-05-2022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337499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656EA-A3A4-47F5-935E-422A0336E67F}" type="datetime1">
              <a:rPr lang="en-IN" smtClean="0"/>
              <a:t>26-05-2022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63278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273E-AC4E-43CA-978C-1A7014527462}" type="datetime1">
              <a:rPr lang="en-IN" smtClean="0"/>
              <a:t>26-05-2022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71370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9D873-C6BB-4929-A5C6-767313A3FE37}" type="datetime1">
              <a:rPr lang="en-IN" smtClean="0"/>
              <a:t>26-05-2022</a:t>
            </a:fld>
            <a:endParaRPr lang="en-IN"/>
          </a:p>
        </p:txBody>
      </p:sp>
      <p:sp>
        <p:nvSpPr>
          <p:cNvPr id="5" name="Footer Placeholder 4"/>
          <p:cNvSpPr>
            <a:spLocks noGrp="1"/>
          </p:cNvSpPr>
          <p:nvPr>
            <p:ph type="ftr" sz="quarter" idx="11"/>
          </p:nvPr>
        </p:nvSpPr>
        <p:spPr/>
        <p:txBody>
          <a:bodyPr/>
          <a:lstStyle/>
          <a:p>
            <a:r>
              <a:rPr lang="en-US"/>
              <a:t>Dept. of Civil Engineering, VIT</a:t>
            </a:r>
            <a:endParaRPr lang="en-IN"/>
          </a:p>
        </p:txBody>
      </p:sp>
      <p:sp>
        <p:nvSpPr>
          <p:cNvPr id="6" name="Slide Number Placeholder 5"/>
          <p:cNvSpPr>
            <a:spLocks noGrp="1"/>
          </p:cNvSpPr>
          <p:nvPr>
            <p:ph type="sldNum" sz="quarter" idx="12"/>
          </p:nvPr>
        </p:nvSpPr>
        <p:spPr/>
        <p:txBody>
          <a:bodyPr/>
          <a:lstStyle/>
          <a:p>
            <a:fld id="{24027DF9-9D11-4A12-9A91-D7D69AC2A0A6}"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8144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EB11A8-309D-4422-98A4-6054BBDEBB70}" type="datetime1">
              <a:rPr lang="en-IN" smtClean="0"/>
              <a:t>26-05-2022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06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28BE580-41F4-49ED-9521-F4F8A38FF1D4}" type="datetime1">
              <a:rPr lang="en-IN" smtClean="0"/>
              <a:t>26-05-2022</a:t>
            </a:fld>
            <a:endParaRPr lang="en-IN"/>
          </a:p>
        </p:txBody>
      </p:sp>
      <p:sp>
        <p:nvSpPr>
          <p:cNvPr id="8" name="Footer Placeholder 7"/>
          <p:cNvSpPr>
            <a:spLocks noGrp="1"/>
          </p:cNvSpPr>
          <p:nvPr>
            <p:ph type="ftr" sz="quarter" idx="11"/>
          </p:nvPr>
        </p:nvSpPr>
        <p:spPr/>
        <p:txBody>
          <a:bodyPr/>
          <a:lstStyle/>
          <a:p>
            <a:r>
              <a:rPr lang="en-US"/>
              <a:t>Dept. of Civil Engineering, VIT</a:t>
            </a:r>
            <a:endParaRPr lang="en-IN"/>
          </a:p>
        </p:txBody>
      </p:sp>
      <p:sp>
        <p:nvSpPr>
          <p:cNvPr id="9" name="Slide Number Placeholder 8"/>
          <p:cNvSpPr>
            <a:spLocks noGrp="1"/>
          </p:cNvSpPr>
          <p:nvPr>
            <p:ph type="sldNum" sz="quarter" idx="12"/>
          </p:nvPr>
        </p:nvSpPr>
        <p:spPr/>
        <p:txBody>
          <a:bodyPr/>
          <a:lstStyle/>
          <a:p>
            <a:fld id="{24027DF9-9D11-4A12-9A91-D7D69AC2A0A6}"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90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B6B6C-3F22-482C-8574-62DC223E6BE5}" type="datetime1">
              <a:rPr lang="en-IN" smtClean="0"/>
              <a:t>26-05-2022</a:t>
            </a:fld>
            <a:endParaRPr lang="en-IN"/>
          </a:p>
        </p:txBody>
      </p:sp>
      <p:sp>
        <p:nvSpPr>
          <p:cNvPr id="4" name="Footer Placeholder 3"/>
          <p:cNvSpPr>
            <a:spLocks noGrp="1"/>
          </p:cNvSpPr>
          <p:nvPr>
            <p:ph type="ftr" sz="quarter" idx="11"/>
          </p:nvPr>
        </p:nvSpPr>
        <p:spPr/>
        <p:txBody>
          <a:bodyPr/>
          <a:lstStyle/>
          <a:p>
            <a:r>
              <a:rPr lang="en-US"/>
              <a:t>Dept. of Civil Engineering, VIT</a:t>
            </a:r>
            <a:endParaRPr lang="en-IN"/>
          </a:p>
        </p:txBody>
      </p:sp>
      <p:sp>
        <p:nvSpPr>
          <p:cNvPr id="5" name="Slide Number Placeholder 4"/>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4579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063A5-DE39-4E57-AA7E-87A0D067F4D0}" type="datetime1">
              <a:rPr lang="en-IN" smtClean="0"/>
              <a:t>26-05-2022</a:t>
            </a:fld>
            <a:endParaRPr lang="en-IN"/>
          </a:p>
        </p:txBody>
      </p:sp>
      <p:sp>
        <p:nvSpPr>
          <p:cNvPr id="3" name="Footer Placeholder 2"/>
          <p:cNvSpPr>
            <a:spLocks noGrp="1"/>
          </p:cNvSpPr>
          <p:nvPr>
            <p:ph type="ftr" sz="quarter" idx="11"/>
          </p:nvPr>
        </p:nvSpPr>
        <p:spPr/>
        <p:txBody>
          <a:bodyPr/>
          <a:lstStyle/>
          <a:p>
            <a:r>
              <a:rPr lang="en-US"/>
              <a:t>Dept. of Civil Engineering, VIT</a:t>
            </a:r>
            <a:endParaRPr lang="en-IN"/>
          </a:p>
        </p:txBody>
      </p:sp>
      <p:sp>
        <p:nvSpPr>
          <p:cNvPr id="4" name="Slide Number Placeholder 3"/>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100655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95866-0DF7-465A-9C8A-41788ADA75B4}" type="datetime1">
              <a:rPr lang="en-IN" smtClean="0"/>
              <a:t>26-05-2022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331452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9714D4-6D81-4C64-BD62-7A430F5848D1}" type="datetime1">
              <a:rPr lang="en-IN" smtClean="0"/>
              <a:t>26-05-2022</a:t>
            </a:fld>
            <a:endParaRPr lang="en-IN"/>
          </a:p>
        </p:txBody>
      </p:sp>
      <p:sp>
        <p:nvSpPr>
          <p:cNvPr id="6" name="Footer Placeholder 5"/>
          <p:cNvSpPr>
            <a:spLocks noGrp="1"/>
          </p:cNvSpPr>
          <p:nvPr>
            <p:ph type="ftr" sz="quarter" idx="11"/>
          </p:nvPr>
        </p:nvSpPr>
        <p:spPr/>
        <p:txBody>
          <a:bodyPr/>
          <a:lstStyle/>
          <a:p>
            <a:r>
              <a:rPr lang="en-US"/>
              <a:t>Dept. of Civil Engineering, VIT</a:t>
            </a:r>
            <a:endParaRPr lang="en-IN"/>
          </a:p>
        </p:txBody>
      </p:sp>
      <p:sp>
        <p:nvSpPr>
          <p:cNvPr id="7" name="Slide Number Placeholder 6"/>
          <p:cNvSpPr>
            <a:spLocks noGrp="1"/>
          </p:cNvSpPr>
          <p:nvPr>
            <p:ph type="sldNum" sz="quarter" idx="12"/>
          </p:nvPr>
        </p:nvSpPr>
        <p:spPr/>
        <p:txBody>
          <a:bodyPr/>
          <a:lstStyle/>
          <a:p>
            <a:fld id="{24027DF9-9D11-4A12-9A91-D7D69AC2A0A6}" type="slidenum">
              <a:rPr lang="en-IN" smtClean="0"/>
              <a:t>‹#›</a:t>
            </a:fld>
            <a:endParaRPr lang="en-IN"/>
          </a:p>
        </p:txBody>
      </p:sp>
    </p:spTree>
    <p:extLst>
      <p:ext uri="{BB962C8B-B14F-4D97-AF65-F5344CB8AC3E}">
        <p14:creationId xmlns:p14="http://schemas.microsoft.com/office/powerpoint/2010/main" val="21815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47E0286-31CF-4CCB-B45C-F467E5E5FBE4}" type="datetime1">
              <a:rPr lang="en-IN" smtClean="0"/>
              <a:t>26-05-2022</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Dept. of Civil Engineering, VIT</a:t>
            </a:r>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4027DF9-9D11-4A12-9A91-D7D69AC2A0A6}"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159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2">
            <a:extLst>
              <a:ext uri="{FF2B5EF4-FFF2-40B4-BE49-F238E27FC236}">
                <a16:creationId xmlns:a16="http://schemas.microsoft.com/office/drawing/2014/main" id="{A7FEC801-2200-4DA8-AB87-CFEFA0D8709C}"/>
              </a:ext>
            </a:extLst>
          </p:cNvPr>
          <p:cNvPicPr/>
          <p:nvPr/>
        </p:nvPicPr>
        <p:blipFill>
          <a:blip r:embed="rId2" cstate="print"/>
          <a:srcRect/>
          <a:stretch>
            <a:fillRect/>
          </a:stretch>
        </p:blipFill>
        <p:spPr bwMode="auto">
          <a:xfrm>
            <a:off x="10688066" y="-1"/>
            <a:ext cx="1507341" cy="1364973"/>
          </a:xfrm>
          <a:prstGeom prst="rect">
            <a:avLst/>
          </a:prstGeom>
          <a:noFill/>
          <a:ln w="9525">
            <a:noFill/>
            <a:miter lim="800000"/>
            <a:headEnd/>
            <a:tailEnd/>
          </a:ln>
        </p:spPr>
      </p:pic>
      <p:sp>
        <p:nvSpPr>
          <p:cNvPr id="9" name="TextBox 8">
            <a:extLst>
              <a:ext uri="{FF2B5EF4-FFF2-40B4-BE49-F238E27FC236}">
                <a16:creationId xmlns:a16="http://schemas.microsoft.com/office/drawing/2014/main" id="{29F895F6-4990-461E-BC0D-038B99271FE6}"/>
              </a:ext>
            </a:extLst>
          </p:cNvPr>
          <p:cNvSpPr txBox="1"/>
          <p:nvPr/>
        </p:nvSpPr>
        <p:spPr>
          <a:xfrm>
            <a:off x="1510749" y="0"/>
            <a:ext cx="9177318" cy="1508105"/>
          </a:xfrm>
          <a:prstGeom prst="rect">
            <a:avLst/>
          </a:prstGeom>
          <a:noFill/>
        </p:spPr>
        <p:txBody>
          <a:bodyPr wrap="square">
            <a:spAutoFit/>
          </a:bodyPr>
          <a:lstStyle/>
          <a:p>
            <a:pPr algn="ctr"/>
            <a:r>
              <a:rPr lang="en-IN" sz="3200" b="1" dirty="0" smtClean="0">
                <a:latin typeface="Times New Roman" panose="02020603050405020304" pitchFamily="18" charset="0"/>
                <a:cs typeface="Times New Roman" pitchFamily="18" charset="0"/>
              </a:rPr>
              <a:t>VIVEKANANDA</a:t>
            </a:r>
            <a:r>
              <a:rPr lang="en-IN" sz="3200" b="1" dirty="0" smtClean="0">
                <a:latin typeface="Times New Roman" panose="02020603050405020304" pitchFamily="18" charset="0"/>
                <a:cs typeface="Times New Roman" pitchFamily="18" charset="0"/>
              </a:rPr>
              <a:t> </a:t>
            </a:r>
            <a:r>
              <a:rPr lang="en-IN" sz="3200" b="1" dirty="0">
                <a:latin typeface="Times New Roman" panose="02020603050405020304" pitchFamily="18" charset="0"/>
                <a:cs typeface="Times New Roman" pitchFamily="18" charset="0"/>
              </a:rPr>
              <a:t>INSTITUE OF TECHNOLOGY</a:t>
            </a:r>
            <a:r>
              <a:rPr lang="en-IN" sz="3600" b="1" dirty="0">
                <a:latin typeface="Times New Roman" panose="02020603050405020304" pitchFamily="18" charset="0"/>
                <a:cs typeface="Times New Roman" pitchFamily="18" charset="0"/>
              </a:rPr>
              <a:t/>
            </a:r>
            <a:br>
              <a:rPr lang="en-IN" sz="3600" b="1" dirty="0">
                <a:latin typeface="Times New Roman" panose="02020603050405020304" pitchFamily="18" charset="0"/>
                <a:cs typeface="Times New Roman" pitchFamily="18" charset="0"/>
              </a:rPr>
            </a:br>
            <a:r>
              <a:rPr lang="en-US" sz="2000" b="1" dirty="0">
                <a:latin typeface="Times New Roman" panose="02020603050405020304" pitchFamily="18" charset="0"/>
                <a:cs typeface="Times New Roman" pitchFamily="18" charset="0"/>
              </a:rPr>
              <a:t>(Affiliated to VTU and approved by AICTE)</a:t>
            </a:r>
            <a:r>
              <a:rPr lang="en-IN" sz="2400" b="1" dirty="0">
                <a:latin typeface="Times New Roman" panose="02020603050405020304" pitchFamily="18" charset="0"/>
                <a:cs typeface="Times New Roman" pitchFamily="18" charset="0"/>
              </a:rPr>
              <a:t/>
            </a:r>
            <a:br>
              <a:rPr lang="en-IN" sz="2400" b="1" dirty="0">
                <a:latin typeface="Times New Roman" panose="02020603050405020304" pitchFamily="18" charset="0"/>
                <a:cs typeface="Times New Roman" pitchFamily="18" charset="0"/>
              </a:rPr>
            </a:br>
            <a:r>
              <a:rPr lang="en-US" sz="2000" b="1" dirty="0" smtClean="0">
                <a:latin typeface="Times New Roman" panose="02020603050405020304" pitchFamily="18" charset="0"/>
                <a:cs typeface="Times New Roman" pitchFamily="18" charset="0"/>
              </a:rPr>
              <a:t>Gudi</a:t>
            </a:r>
            <a:r>
              <a:rPr lang="en-US" sz="2000" b="1" dirty="0" smtClean="0">
                <a:latin typeface="Times New Roman" panose="02020603050405020304" pitchFamily="18" charset="0"/>
                <a:cs typeface="Times New Roman" pitchFamily="18" charset="0"/>
              </a:rPr>
              <a:t>mavu, Kumbalagodu post, Kengeri, off </a:t>
            </a:r>
            <a:r>
              <a:rPr lang="en-US" sz="2000" b="1" dirty="0">
                <a:latin typeface="Times New Roman" panose="02020603050405020304" pitchFamily="18" charset="0"/>
                <a:cs typeface="Times New Roman" pitchFamily="18" charset="0"/>
              </a:rPr>
              <a:t>M</a:t>
            </a:r>
            <a:r>
              <a:rPr lang="en-US" sz="2000" b="1" dirty="0" smtClean="0">
                <a:latin typeface="Times New Roman" panose="02020603050405020304" pitchFamily="18" charset="0"/>
                <a:cs typeface="Times New Roman" pitchFamily="18" charset="0"/>
              </a:rPr>
              <a:t>ysore road </a:t>
            </a:r>
            <a:r>
              <a:rPr lang="en-US" sz="2000" b="1" dirty="0" smtClean="0">
                <a:latin typeface="Times New Roman" panose="02020603050405020304" pitchFamily="18" charset="0"/>
                <a:cs typeface="Times New Roman" pitchFamily="18" charset="0"/>
              </a:rPr>
              <a:t>Bengaluru-560074</a:t>
            </a:r>
            <a:r>
              <a:rPr lang="en-IN" sz="2000" b="1" dirty="0">
                <a:latin typeface="Times New Roman" panose="02020603050405020304" pitchFamily="18" charset="0"/>
                <a:cs typeface="Times New Roman" pitchFamily="18" charset="0"/>
              </a:rPr>
              <a:t/>
            </a:r>
            <a:br>
              <a:rPr lang="en-IN" sz="2000" b="1" dirty="0">
                <a:latin typeface="Times New Roman" panose="02020603050405020304" pitchFamily="18" charset="0"/>
                <a:cs typeface="Times New Roman" pitchFamily="18" charset="0"/>
              </a:rPr>
            </a:br>
            <a:endParaRPr lang="en-IN" sz="2000" b="1" dirty="0">
              <a:latin typeface="Times New Roman" panose="02020603050405020304" pitchFamily="18" charset="0"/>
              <a:cs typeface="Times New Roman" pitchFamily="18" charset="0"/>
            </a:endParaRPr>
          </a:p>
        </p:txBody>
      </p:sp>
      <p:sp>
        <p:nvSpPr>
          <p:cNvPr id="11" name="TextBox 10">
            <a:extLst>
              <a:ext uri="{FF2B5EF4-FFF2-40B4-BE49-F238E27FC236}">
                <a16:creationId xmlns:a16="http://schemas.microsoft.com/office/drawing/2014/main" id="{E261D4FF-2E36-4DB3-B492-D5167CD6FB3A}"/>
              </a:ext>
            </a:extLst>
          </p:cNvPr>
          <p:cNvSpPr txBox="1"/>
          <p:nvPr/>
        </p:nvSpPr>
        <p:spPr>
          <a:xfrm>
            <a:off x="1510747" y="1364972"/>
            <a:ext cx="9177317" cy="461665"/>
          </a:xfrm>
          <a:prstGeom prst="rect">
            <a:avLst/>
          </a:prstGeom>
          <a:noFill/>
        </p:spPr>
        <p:txBody>
          <a:bodyPr wrap="square">
            <a:spAutoFit/>
          </a:bodyPr>
          <a:lstStyle/>
          <a:p>
            <a:pPr algn="ctr"/>
            <a:r>
              <a:rPr lang="en-IN" sz="2400" b="1" dirty="0">
                <a:solidFill>
                  <a:srgbClr val="0070C0"/>
                </a:solidFill>
                <a:latin typeface="Times New Roman" pitchFamily="18" charset="0"/>
                <a:cs typeface="Times New Roman" pitchFamily="18" charset="0"/>
              </a:rPr>
              <a:t>DEPARTMENT OF CIVIL ENGINEERING</a:t>
            </a:r>
          </a:p>
        </p:txBody>
      </p:sp>
      <p:sp>
        <p:nvSpPr>
          <p:cNvPr id="13" name="TextBox 12">
            <a:extLst>
              <a:ext uri="{FF2B5EF4-FFF2-40B4-BE49-F238E27FC236}">
                <a16:creationId xmlns:a16="http://schemas.microsoft.com/office/drawing/2014/main" id="{53B231B0-81B0-44EA-BD65-75E1DB0D6B29}"/>
              </a:ext>
            </a:extLst>
          </p:cNvPr>
          <p:cNvSpPr txBox="1"/>
          <p:nvPr/>
        </p:nvSpPr>
        <p:spPr>
          <a:xfrm>
            <a:off x="1507341" y="1878119"/>
            <a:ext cx="9177317" cy="1692771"/>
          </a:xfrm>
          <a:prstGeom prst="rect">
            <a:avLst/>
          </a:prstGeom>
          <a:noFill/>
        </p:spPr>
        <p:txBody>
          <a:bodyPr wrap="square">
            <a:spAutoFit/>
          </a:bodyPr>
          <a:lstStyle/>
          <a:p>
            <a:pPr algn="ctr"/>
            <a:r>
              <a:rPr lang="en-US" sz="3600" b="1" i="1" dirty="0">
                <a:solidFill>
                  <a:srgbClr val="FF0000"/>
                </a:solidFill>
                <a:latin typeface="Algerian" panose="04020705040A02060702" pitchFamily="82" charset="0"/>
                <a:cs typeface="Times New Roman" panose="02020603050405020304" pitchFamily="18" charset="0"/>
              </a:rPr>
              <a:t>Internship Seminar Presentation</a:t>
            </a:r>
          </a:p>
          <a:p>
            <a:pPr algn="ctr"/>
            <a:r>
              <a:rPr lang="en-US" sz="3600" b="1" i="1" dirty="0">
                <a:solidFill>
                  <a:srgbClr val="FF0000"/>
                </a:solidFill>
                <a:latin typeface="Algerian" panose="04020705040A02060702" pitchFamily="82" charset="0"/>
                <a:cs typeface="Times New Roman" panose="02020603050405020304" pitchFamily="18" charset="0"/>
              </a:rPr>
              <a:t>On</a:t>
            </a:r>
          </a:p>
          <a:p>
            <a:pPr algn="ctr"/>
            <a:r>
              <a:rPr lang="en-US" sz="3200" b="1" i="1" dirty="0">
                <a:solidFill>
                  <a:srgbClr val="220FB1"/>
                </a:solidFill>
                <a:latin typeface="Algerian" panose="04020705040A02060702" pitchFamily="82" charset="0"/>
                <a:cs typeface="Times New Roman" panose="02020603050405020304" pitchFamily="18" charset="0"/>
              </a:rPr>
              <a:t>“CONSTRUCTION PRACTICES”</a:t>
            </a:r>
            <a:endParaRPr lang="en-IN" sz="3200" b="1" i="1" dirty="0">
              <a:solidFill>
                <a:srgbClr val="220FB1"/>
              </a:solidFill>
              <a:latin typeface="Algerian" panose="04020705040A02060702" pitchFamily="82" charset="0"/>
              <a:cs typeface="Times New Roman" panose="02020603050405020304" pitchFamily="18" charset="0"/>
            </a:endParaRPr>
          </a:p>
        </p:txBody>
      </p:sp>
      <p:sp>
        <p:nvSpPr>
          <p:cNvPr id="15" name="TextBox 14">
            <a:extLst>
              <a:ext uri="{FF2B5EF4-FFF2-40B4-BE49-F238E27FC236}">
                <a16:creationId xmlns:a16="http://schemas.microsoft.com/office/drawing/2014/main" id="{A03E7EE9-474A-41BC-BD17-D6AF942BBF90}"/>
              </a:ext>
            </a:extLst>
          </p:cNvPr>
          <p:cNvSpPr txBox="1"/>
          <p:nvPr/>
        </p:nvSpPr>
        <p:spPr>
          <a:xfrm>
            <a:off x="225287" y="3909447"/>
            <a:ext cx="6096000" cy="2585323"/>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Presented By:</a:t>
            </a:r>
          </a:p>
          <a:p>
            <a:pPr>
              <a:lnSpc>
                <a:spcPct val="150000"/>
              </a:lnSpc>
            </a:pPr>
            <a:r>
              <a:rPr lang="en-IN" sz="24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NANDISH U</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1VK19CV403</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VIII Sem </a:t>
            </a:r>
          </a:p>
          <a:p>
            <a:pPr>
              <a:lnSpc>
                <a:spcPct val="150000"/>
              </a:lnSpc>
            </a:pPr>
            <a:r>
              <a:rPr lang="en-IN" sz="2000" b="1" dirty="0">
                <a:latin typeface="Times New Roman" panose="02020603050405020304" pitchFamily="18" charset="0"/>
                <a:cs typeface="Times New Roman" panose="02020603050405020304" pitchFamily="18" charset="0"/>
              </a:rPr>
              <a:t>           Department of Civil Engineering, </a:t>
            </a:r>
            <a:r>
              <a:rPr lang="en-IN" sz="2000" b="1" dirty="0" smtClean="0">
                <a:latin typeface="Times New Roman" panose="02020603050405020304" pitchFamily="18" charset="0"/>
                <a:cs typeface="Times New Roman" panose="02020603050405020304" pitchFamily="18" charset="0"/>
              </a:rPr>
              <a:t>VKIT</a:t>
            </a:r>
            <a:endParaRPr lang="en-IN" sz="2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5B78610-C9FF-4619-96CB-95293CFBB579}"/>
              </a:ext>
            </a:extLst>
          </p:cNvPr>
          <p:cNvSpPr txBox="1"/>
          <p:nvPr/>
        </p:nvSpPr>
        <p:spPr>
          <a:xfrm>
            <a:off x="6096000" y="3909446"/>
            <a:ext cx="6096000" cy="2031325"/>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Guided By:</a:t>
            </a:r>
          </a:p>
          <a:p>
            <a:pPr>
              <a:lnSpc>
                <a:spcPct val="150000"/>
              </a:lnSpc>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Mrs. PRATHEJA M</a:t>
            </a:r>
            <a:endParaRPr lang="en-IN" sz="2000" dirty="0">
              <a:latin typeface="Times New Roman" panose="02020603050405020304" pitchFamily="18" charset="0"/>
              <a:cs typeface="Times New Roman" panose="02020603050405020304" pitchFamily="18" charset="0"/>
            </a:endParaRPr>
          </a:p>
          <a:p>
            <a:pPr lvl="2">
              <a:lnSpc>
                <a:spcPct val="150000"/>
              </a:lnSpc>
            </a:pPr>
            <a:r>
              <a:rPr lang="en-IN" sz="2000" b="1" dirty="0">
                <a:latin typeface="Times New Roman" panose="02020603050405020304" pitchFamily="18" charset="0"/>
                <a:cs typeface="Times New Roman" panose="02020603050405020304" pitchFamily="18" charset="0"/>
              </a:rPr>
              <a:t> Assistant professor	</a:t>
            </a:r>
          </a:p>
          <a:p>
            <a:pPr lvl="2">
              <a:lnSpc>
                <a:spcPct val="150000"/>
              </a:lnSpc>
            </a:pPr>
            <a:r>
              <a:rPr lang="en-IN" sz="2000" b="1" dirty="0">
                <a:latin typeface="Times New Roman" panose="02020603050405020304" pitchFamily="18" charset="0"/>
                <a:cs typeface="Times New Roman" panose="02020603050405020304" pitchFamily="18" charset="0"/>
              </a:rPr>
              <a:t> Department of Civil Engineering, </a:t>
            </a:r>
            <a:r>
              <a:rPr lang="en-IN" sz="2000" b="1" dirty="0" smtClean="0">
                <a:latin typeface="Times New Roman" panose="02020603050405020304" pitchFamily="18" charset="0"/>
                <a:cs typeface="Times New Roman" panose="02020603050405020304" pitchFamily="18" charset="0"/>
              </a:rPr>
              <a:t>VKIT</a:t>
            </a:r>
            <a:endParaRPr lang="en-IN" sz="2000" b="1" dirty="0">
              <a:latin typeface="Times New Roman" panose="02020603050405020304" pitchFamily="18" charset="0"/>
              <a:cs typeface="Times New Roman" panose="02020603050405020304" pitchFamily="18" charset="0"/>
            </a:endParaRPr>
          </a:p>
        </p:txBody>
      </p:sp>
      <p:sp>
        <p:nvSpPr>
          <p:cNvPr id="18" name="Date Placeholder 17">
            <a:extLst>
              <a:ext uri="{FF2B5EF4-FFF2-40B4-BE49-F238E27FC236}">
                <a16:creationId xmlns:a16="http://schemas.microsoft.com/office/drawing/2014/main" id="{C6466A0E-C0B8-44EC-95E9-E35B5121CEF3}"/>
              </a:ext>
            </a:extLst>
          </p:cNvPr>
          <p:cNvSpPr>
            <a:spLocks noGrp="1"/>
          </p:cNvSpPr>
          <p:nvPr>
            <p:ph type="dt" sz="half" idx="10"/>
          </p:nvPr>
        </p:nvSpPr>
        <p:spPr>
          <a:xfrm>
            <a:off x="0" y="6492875"/>
            <a:ext cx="1261475" cy="365125"/>
          </a:xfrm>
        </p:spPr>
        <p:txBody>
          <a:bodyPr/>
          <a:lstStyle/>
          <a:p>
            <a:pPr algn="l"/>
            <a:fld id="{052B006E-B6CC-45CE-B609-E5373834ECDD}"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9" name="Footer Placeholder 18">
            <a:extLst>
              <a:ext uri="{FF2B5EF4-FFF2-40B4-BE49-F238E27FC236}">
                <a16:creationId xmlns:a16="http://schemas.microsoft.com/office/drawing/2014/main" id="{3C49EFA3-2E78-401B-8E1A-ADC002F81CE5}"/>
              </a:ext>
            </a:extLst>
          </p:cNvPr>
          <p:cNvSpPr>
            <a:spLocks noGrp="1"/>
          </p:cNvSpPr>
          <p:nvPr>
            <p:ph type="ftr" sz="quarter" idx="11"/>
          </p:nvPr>
        </p:nvSpPr>
        <p:spPr>
          <a:xfrm>
            <a:off x="0" y="6612835"/>
            <a:ext cx="12195407" cy="24516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0" name="Slide Number Placeholder 19">
            <a:extLst>
              <a:ext uri="{FF2B5EF4-FFF2-40B4-BE49-F238E27FC236}">
                <a16:creationId xmlns:a16="http://schemas.microsoft.com/office/drawing/2014/main" id="{4F5884E9-BF59-4320-A8B1-037A6C19AAE3}"/>
              </a:ext>
            </a:extLst>
          </p:cNvPr>
          <p:cNvSpPr>
            <a:spLocks noGrp="1"/>
          </p:cNvSpPr>
          <p:nvPr>
            <p:ph type="sldNum" sz="quarter" idx="12"/>
          </p:nvPr>
        </p:nvSpPr>
        <p:spPr>
          <a:xfrm>
            <a:off x="11439362" y="6492874"/>
            <a:ext cx="749300" cy="365125"/>
          </a:xfrm>
        </p:spPr>
        <p:txBody>
          <a:bodyPr/>
          <a:lstStyle/>
          <a:p>
            <a:pPr algn="r"/>
            <a:fld id="{24027DF9-9D11-4A12-9A91-D7D69AC2A0A6}" type="slidenum">
              <a:rPr lang="en-IN" b="1" smtClean="0">
                <a:latin typeface="Times New Roman" panose="02020603050405020304" pitchFamily="18" charset="0"/>
                <a:cs typeface="Times New Roman" panose="02020603050405020304" pitchFamily="18" charset="0"/>
              </a:rPr>
              <a:pPr algn="r"/>
              <a:t>1</a:t>
            </a:fld>
            <a:endParaRPr lang="en-IN" b="1" dirty="0">
              <a:latin typeface="Times New Roman" panose="02020603050405020304" pitchFamily="18" charset="0"/>
              <a:cs typeface="Times New Roman" panose="02020603050405020304" pitchFamily="18" charset="0"/>
            </a:endParaRPr>
          </a:p>
        </p:txBody>
      </p:sp>
      <p:pic>
        <p:nvPicPr>
          <p:cNvPr id="12" name="Picture 11" descr="PicsArt_09-09-12"/>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04502" y="-2"/>
            <a:ext cx="1907176" cy="1539563"/>
          </a:xfrm>
          <a:prstGeom prst="rect">
            <a:avLst/>
          </a:prstGeom>
          <a:noFill/>
          <a:ln>
            <a:noFill/>
          </a:ln>
        </p:spPr>
      </p:pic>
    </p:spTree>
    <p:extLst>
      <p:ext uri="{BB962C8B-B14F-4D97-AF65-F5344CB8AC3E}">
        <p14:creationId xmlns:p14="http://schemas.microsoft.com/office/powerpoint/2010/main" val="186106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6A89-631D-4EE5-86E3-81F31E4EE5A1}"/>
              </a:ext>
            </a:extLst>
          </p:cNvPr>
          <p:cNvSpPr>
            <a:spLocks noGrp="1"/>
          </p:cNvSpPr>
          <p:nvPr>
            <p:ph type="title"/>
          </p:nvPr>
        </p:nvSpPr>
        <p:spPr>
          <a:xfrm>
            <a:off x="0" y="0"/>
            <a:ext cx="12192000" cy="980661"/>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CONCLUSION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E6347-270C-48CE-A448-0CF55DD73EEE}"/>
              </a:ext>
            </a:extLst>
          </p:cNvPr>
          <p:cNvSpPr>
            <a:spLocks noGrp="1"/>
          </p:cNvSpPr>
          <p:nvPr>
            <p:ph idx="1"/>
          </p:nvPr>
        </p:nvSpPr>
        <p:spPr>
          <a:xfrm>
            <a:off x="281607" y="980661"/>
            <a:ext cx="11628784" cy="5512212"/>
          </a:xfrm>
        </p:spPr>
        <p:txBody>
          <a:bodyPr>
            <a:noAutofit/>
          </a:bodyPr>
          <a:lstStyle/>
          <a:p>
            <a:pPr algn="just">
              <a:lnSpc>
                <a:spcPct val="150000"/>
              </a:lnSpc>
              <a:buFont typeface="Wingdings" panose="05000000000000000000" pitchFamily="2"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benefit of internship is getting more practical knowledge about our field work. </a:t>
            </a:r>
          </a:p>
          <a:p>
            <a:pPr algn="just">
              <a:lnSpc>
                <a:spcPct val="150000"/>
              </a:lnSpc>
              <a:buFont typeface="Wingdings" panose="05000000000000000000" pitchFamily="2"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internship practice was held in site area and I got good opportunity to work in different aspects of construction work which was operated by PRAGANA GROUPS and gained practical knowledge about field work.</a:t>
            </a:r>
          </a:p>
          <a:p>
            <a:pPr algn="just">
              <a:lnSpc>
                <a:spcPct val="150000"/>
              </a:lnSpc>
              <a:buFont typeface="Wingdings" panose="05000000000000000000" pitchFamily="2" charset="2"/>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core streams like civil engineering work have to be done in field in outside environment where the new peoples and new skills will be developed and also, we learn different type of forms and skills which will help us to do construction work easy and more economical.</a:t>
            </a:r>
          </a:p>
          <a:p>
            <a:pPr algn="just">
              <a:lnSpc>
                <a:spcPct val="150000"/>
              </a:lnSpc>
              <a:spcAft>
                <a:spcPts val="1000"/>
              </a:spcAft>
              <a:tabLst>
                <a:tab pos="2338705" algn="l"/>
              </a:tabLs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were able to acquire a high level of confidence to deal with problems that arise in a building construction.</a:t>
            </a:r>
          </a:p>
          <a:p>
            <a:pPr algn="just">
              <a:lnSpc>
                <a:spcPct val="150000"/>
              </a:lnSpc>
              <a:spcAft>
                <a:spcPts val="1000"/>
              </a:spcAft>
              <a:tabLst>
                <a:tab pos="2338705" algn="l"/>
              </a:tabLs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field work carried out at the construction site has benefitted me to manage things at pressure and apply theoretical knowledge practically through various activities and tasks given to me.</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2338705" algn="l"/>
              </a:tabLst>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145214-7444-4B65-85BF-370FD01648BC}"/>
              </a:ext>
            </a:extLst>
          </p:cNvPr>
          <p:cNvSpPr>
            <a:spLocks noGrp="1"/>
          </p:cNvSpPr>
          <p:nvPr>
            <p:ph type="dt" sz="half" idx="10"/>
          </p:nvPr>
        </p:nvSpPr>
        <p:spPr>
          <a:xfrm>
            <a:off x="0" y="6492875"/>
            <a:ext cx="1242633"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8261F0E-4CA4-4416-B77D-39D24D5011D3}"/>
              </a:ext>
            </a:extLst>
          </p:cNvPr>
          <p:cNvSpPr>
            <a:spLocks noGrp="1"/>
          </p:cNvSpPr>
          <p:nvPr>
            <p:ph type="ftr" sz="quarter" idx="11"/>
          </p:nvPr>
        </p:nvSpPr>
        <p:spPr>
          <a:xfrm>
            <a:off x="0" y="6629397"/>
            <a:ext cx="12191999" cy="2286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958C34E-9D1D-4F6E-9485-FB57887C817F}"/>
              </a:ext>
            </a:extLst>
          </p:cNvPr>
          <p:cNvSpPr>
            <a:spLocks noGrp="1"/>
          </p:cNvSpPr>
          <p:nvPr>
            <p:ph type="sldNum" sz="quarter" idx="12"/>
          </p:nvPr>
        </p:nvSpPr>
        <p:spPr>
          <a:xfrm>
            <a:off x="11442700" y="6492874"/>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10</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28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8739-F888-46BE-8C73-D4721B09BBF6}"/>
              </a:ext>
            </a:extLst>
          </p:cNvPr>
          <p:cNvSpPr>
            <a:spLocks noGrp="1"/>
          </p:cNvSpPr>
          <p:nvPr>
            <p:ph type="title"/>
          </p:nvPr>
        </p:nvSpPr>
        <p:spPr>
          <a:xfrm>
            <a:off x="-25831" y="12059"/>
            <a:ext cx="12192000" cy="1245549"/>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CONTENTS</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FC88AA-58B1-4057-9506-A5F92FE9D574}"/>
              </a:ext>
            </a:extLst>
          </p:cNvPr>
          <p:cNvSpPr>
            <a:spLocks noGrp="1"/>
          </p:cNvSpPr>
          <p:nvPr>
            <p:ph idx="1"/>
          </p:nvPr>
        </p:nvSpPr>
        <p:spPr/>
        <p:txBody>
          <a:bodyPr>
            <a:normAutofit/>
          </a:bodyPr>
          <a:lstStyle/>
          <a:p>
            <a:pPr>
              <a:lnSpc>
                <a:spcPct val="150000"/>
              </a:lnSpc>
              <a:buClr>
                <a:schemeClr val="tx1"/>
              </a:buClr>
              <a:buSzPct val="90000"/>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ABSTRACT </a:t>
            </a:r>
          </a:p>
          <a:p>
            <a:pPr>
              <a:lnSpc>
                <a:spcPct val="150000"/>
              </a:lnSpc>
              <a:buClr>
                <a:schemeClr val="tx1"/>
              </a:buClr>
              <a:buSzPct val="90000"/>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INTRODUCTION</a:t>
            </a:r>
          </a:p>
          <a:p>
            <a:pPr>
              <a:lnSpc>
                <a:spcPct val="150000"/>
              </a:lnSpc>
              <a:buClr>
                <a:schemeClr val="tx1"/>
              </a:buClr>
              <a:buSzPct val="90000"/>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ORGANIZATION OVERVIEW</a:t>
            </a:r>
          </a:p>
          <a:p>
            <a:pPr>
              <a:lnSpc>
                <a:spcPct val="150000"/>
              </a:lnSpc>
              <a:buClr>
                <a:schemeClr val="tx1"/>
              </a:buClr>
              <a:buSzPct val="90000"/>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WORK CARRIED OUT BY INTERN</a:t>
            </a:r>
          </a:p>
          <a:p>
            <a:pPr>
              <a:lnSpc>
                <a:spcPct val="150000"/>
              </a:lnSpc>
              <a:buClr>
                <a:schemeClr val="tx1"/>
              </a:buClr>
              <a:buSzPct val="90000"/>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CONCLUSION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D69171B-E7E4-4B98-A2F7-A6D9B5DE6B94}"/>
              </a:ext>
            </a:extLst>
          </p:cNvPr>
          <p:cNvSpPr>
            <a:spLocks noGrp="1"/>
          </p:cNvSpPr>
          <p:nvPr>
            <p:ph type="dt" sz="half" idx="10"/>
          </p:nvPr>
        </p:nvSpPr>
        <p:spPr>
          <a:xfrm>
            <a:off x="0" y="6492875"/>
            <a:ext cx="1280927" cy="365125"/>
          </a:xfrm>
        </p:spPr>
        <p:txBody>
          <a:bodyPr/>
          <a:lstStyle/>
          <a:p>
            <a:pPr algn="l"/>
            <a:fld id="{BDE44FD5-6806-4BD5-9E1D-C32442D85335}" type="datetime1">
              <a:rPr lang="en-IN" b="1" smtClean="0">
                <a:solidFill>
                  <a:schemeClr val="tx1"/>
                </a:solidFill>
                <a:latin typeface="Times New Roman" panose="02020603050405020304" pitchFamily="18" charset="0"/>
                <a:cs typeface="Times New Roman" panose="02020603050405020304" pitchFamily="18" charset="0"/>
              </a:rPr>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E669F0D-DE99-4BDB-801E-3B3D94DFB0CA}"/>
              </a:ext>
            </a:extLst>
          </p:cNvPr>
          <p:cNvSpPr>
            <a:spLocks noGrp="1"/>
          </p:cNvSpPr>
          <p:nvPr>
            <p:ph type="ftr" sz="quarter" idx="11"/>
          </p:nvPr>
        </p:nvSpPr>
        <p:spPr>
          <a:xfrm>
            <a:off x="0" y="6599583"/>
            <a:ext cx="12140338" cy="24635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E8E027D-6940-4223-B709-E0CDFFF0966C}"/>
              </a:ext>
            </a:extLst>
          </p:cNvPr>
          <p:cNvSpPr>
            <a:spLocks noGrp="1"/>
          </p:cNvSpPr>
          <p:nvPr>
            <p:ph type="sldNum" sz="quarter" idx="12"/>
          </p:nvPr>
        </p:nvSpPr>
        <p:spPr>
          <a:xfrm>
            <a:off x="11621879" y="6494182"/>
            <a:ext cx="570121"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2</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71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1000-487D-44D1-BCD4-35DD7ADE1FAF}"/>
              </a:ext>
            </a:extLst>
          </p:cNvPr>
          <p:cNvSpPr>
            <a:spLocks noGrp="1"/>
          </p:cNvSpPr>
          <p:nvPr>
            <p:ph type="title"/>
          </p:nvPr>
        </p:nvSpPr>
        <p:spPr>
          <a:xfrm>
            <a:off x="-1" y="1"/>
            <a:ext cx="12191999" cy="1160060"/>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ABSTRACT</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FA2BC-A096-4E39-B6AD-411D8E2EBF00}"/>
              </a:ext>
            </a:extLst>
          </p:cNvPr>
          <p:cNvSpPr>
            <a:spLocks noGrp="1"/>
          </p:cNvSpPr>
          <p:nvPr>
            <p:ph idx="1"/>
          </p:nvPr>
        </p:nvSpPr>
        <p:spPr>
          <a:xfrm>
            <a:off x="919831" y="1380131"/>
            <a:ext cx="9858236" cy="4892673"/>
          </a:xfrm>
        </p:spPr>
        <p:txBody>
          <a:bodyPr>
            <a:normAutofit/>
          </a:bodyPr>
          <a:lstStyle/>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This presentation consist of broad explanation about the works carried out in site.</a:t>
            </a:r>
          </a:p>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The purpose of this course is to apply the theoretical knowledge into practical knowledge.</a:t>
            </a:r>
          </a:p>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It gives the observation made during the one month of our study as a intern.</a:t>
            </a:r>
          </a:p>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This study resolves around the materials used and the tests on each building components.</a:t>
            </a:r>
          </a:p>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 understand the process of application, sustainable and construction methods.</a:t>
            </a:r>
          </a:p>
          <a:p>
            <a:pPr algn="just">
              <a:lnSpc>
                <a:spcPct val="150000"/>
              </a:lnSpc>
              <a:buSzPct val="9000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In order to evaluate the feasibility of the material, the necessary test evaluation method is also learned.</a:t>
            </a:r>
          </a:p>
          <a:p>
            <a:pPr algn="just">
              <a:lnSpc>
                <a:spcPct val="150000"/>
              </a:lnSpc>
              <a:buSzPct val="90000"/>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SzPct val="90000"/>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401213-9B12-415C-A7D7-C494997008F3}"/>
              </a:ext>
            </a:extLst>
          </p:cNvPr>
          <p:cNvSpPr>
            <a:spLocks noGrp="1"/>
          </p:cNvSpPr>
          <p:nvPr>
            <p:ph type="dt" sz="half" idx="10"/>
          </p:nvPr>
        </p:nvSpPr>
        <p:spPr>
          <a:xfrm>
            <a:off x="0" y="6492875"/>
            <a:ext cx="919831" cy="365125"/>
          </a:xfrm>
        </p:spPr>
        <p:txBody>
          <a:bodyPr/>
          <a:lstStyle/>
          <a:p>
            <a:fld id="{7B40273E-AC4E-43CA-978C-1A7014527462}" type="datetime1">
              <a:rPr lang="en-IN" b="1" smtClean="0">
                <a:latin typeface="Times New Roman" panose="02020603050405020304" pitchFamily="18" charset="0"/>
                <a:cs typeface="Times New Roman" panose="02020603050405020304" pitchFamily="18" charset="0"/>
              </a:rPr>
              <a:t>26-05-2022</a:t>
            </a:fld>
            <a:endParaRPr lang="en-IN"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0BD6ADB-53F9-460F-9CDF-B16987D2C7F2}"/>
              </a:ext>
            </a:extLst>
          </p:cNvPr>
          <p:cNvSpPr>
            <a:spLocks noGrp="1"/>
          </p:cNvSpPr>
          <p:nvPr>
            <p:ph type="ftr" sz="quarter" idx="11"/>
          </p:nvPr>
        </p:nvSpPr>
        <p:spPr>
          <a:xfrm>
            <a:off x="1" y="6612835"/>
            <a:ext cx="12192000" cy="24516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8E3A8F3-12F9-46A0-AD1E-65A2659FACBF}"/>
              </a:ext>
            </a:extLst>
          </p:cNvPr>
          <p:cNvSpPr>
            <a:spLocks noGrp="1"/>
          </p:cNvSpPr>
          <p:nvPr>
            <p:ph type="sldNum" sz="quarter" idx="12"/>
          </p:nvPr>
        </p:nvSpPr>
        <p:spPr>
          <a:xfrm>
            <a:off x="11399545" y="6492874"/>
            <a:ext cx="792453"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3</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19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6420-E29E-456A-BDBB-6801241FBA95}"/>
              </a:ext>
            </a:extLst>
          </p:cNvPr>
          <p:cNvSpPr>
            <a:spLocks noGrp="1"/>
          </p:cNvSpPr>
          <p:nvPr>
            <p:ph type="title"/>
          </p:nvPr>
        </p:nvSpPr>
        <p:spPr>
          <a:xfrm>
            <a:off x="0" y="1"/>
            <a:ext cx="12192000" cy="984274"/>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INTRODUCTION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32EBBB-64CC-408A-8B9E-BB84BAE4FB31}"/>
              </a:ext>
            </a:extLst>
          </p:cNvPr>
          <p:cNvSpPr>
            <a:spLocks noGrp="1"/>
          </p:cNvSpPr>
          <p:nvPr>
            <p:ph idx="1"/>
          </p:nvPr>
        </p:nvSpPr>
        <p:spPr>
          <a:xfrm>
            <a:off x="516835" y="984275"/>
            <a:ext cx="11131826" cy="5508600"/>
          </a:xfrm>
        </p:spPr>
        <p:txBody>
          <a:bodyPr>
            <a:normAutofit/>
          </a:bodyPr>
          <a:lstStyle/>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Civil engineering is a professional engineering discipline that deals with the design, construction, and maintenance of the physical and naturally built environment, including public works such as roads, bridges, canals, dams, airports, sewerage systems, pipelines, structural components of buildings, and railways.</a:t>
            </a: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As a site engineer he should have good analysis and decision power and should be able to solve engineering problems, by using mathematical modeling, scientific principles and laboratory techniques using computer and information technology. </a:t>
            </a: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As a intern it will make us familiar with proper planning, design and field operations.</a:t>
            </a:r>
          </a:p>
          <a:p>
            <a:pPr algn="just">
              <a:lnSpc>
                <a:spcPct val="150000"/>
              </a:lnSpc>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To get exposure with the management and communication functions.</a:t>
            </a:r>
          </a:p>
          <a:p>
            <a:pPr algn="just">
              <a:lnSpc>
                <a:spcPct val="150000"/>
              </a:lnSpc>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Getting knowledge about the Construction projects which are executed based on the drawing and specification.</a:t>
            </a:r>
          </a:p>
        </p:txBody>
      </p:sp>
      <p:sp>
        <p:nvSpPr>
          <p:cNvPr id="4" name="Date Placeholder 3">
            <a:extLst>
              <a:ext uri="{FF2B5EF4-FFF2-40B4-BE49-F238E27FC236}">
                <a16:creationId xmlns:a16="http://schemas.microsoft.com/office/drawing/2014/main" id="{378F6389-173B-4B79-9A13-95CA09F09972}"/>
              </a:ext>
            </a:extLst>
          </p:cNvPr>
          <p:cNvSpPr>
            <a:spLocks noGrp="1"/>
          </p:cNvSpPr>
          <p:nvPr>
            <p:ph type="dt" sz="half" idx="10"/>
          </p:nvPr>
        </p:nvSpPr>
        <p:spPr>
          <a:xfrm>
            <a:off x="0" y="6492875"/>
            <a:ext cx="1300982"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6F11A82-6089-47E7-93E2-5046F0B624A2}"/>
              </a:ext>
            </a:extLst>
          </p:cNvPr>
          <p:cNvSpPr>
            <a:spLocks noGrp="1"/>
          </p:cNvSpPr>
          <p:nvPr>
            <p:ph type="ftr" sz="quarter" idx="11"/>
          </p:nvPr>
        </p:nvSpPr>
        <p:spPr>
          <a:xfrm>
            <a:off x="0" y="6626087"/>
            <a:ext cx="12192000" cy="231913"/>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CC1DB04-EFA4-4C4E-B4BF-6875E77C3245}"/>
              </a:ext>
            </a:extLst>
          </p:cNvPr>
          <p:cNvSpPr>
            <a:spLocks noGrp="1"/>
          </p:cNvSpPr>
          <p:nvPr>
            <p:ph type="sldNum" sz="quarter" idx="12"/>
          </p:nvPr>
        </p:nvSpPr>
        <p:spPr>
          <a:xfrm>
            <a:off x="11382233" y="6492875"/>
            <a:ext cx="809767"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4</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86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4A8E-A811-43DB-9DD5-387326B20FC5}"/>
              </a:ext>
            </a:extLst>
          </p:cNvPr>
          <p:cNvSpPr>
            <a:spLocks noGrp="1"/>
          </p:cNvSpPr>
          <p:nvPr>
            <p:ph type="title"/>
          </p:nvPr>
        </p:nvSpPr>
        <p:spPr>
          <a:xfrm>
            <a:off x="0" y="0"/>
            <a:ext cx="12192000" cy="1020417"/>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ORGANIZATION OVERVIEW</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37930515-AF31-4CD6-87FA-661F41D09EFD}"/>
              </a:ext>
            </a:extLst>
          </p:cNvPr>
          <p:cNvGraphicFramePr>
            <a:graphicFrameLocks noGrp="1"/>
          </p:cNvGraphicFramePr>
          <p:nvPr>
            <p:ph idx="1"/>
            <p:extLst>
              <p:ext uri="{D42A27DB-BD31-4B8C-83A1-F6EECF244321}">
                <p14:modId xmlns:p14="http://schemas.microsoft.com/office/powerpoint/2010/main" val="1274820066"/>
              </p:ext>
            </p:extLst>
          </p:nvPr>
        </p:nvGraphicFramePr>
        <p:xfrm>
          <a:off x="586853" y="1339642"/>
          <a:ext cx="11018294" cy="2768532"/>
        </p:xfrm>
        <a:graphic>
          <a:graphicData uri="http://schemas.openxmlformats.org/drawingml/2006/table">
            <a:tbl>
              <a:tblPr firstRow="1" bandRow="1">
                <a:tableStyleId>{5940675A-B579-460E-94D1-54222C63F5DA}</a:tableStyleId>
              </a:tblPr>
              <a:tblGrid>
                <a:gridCol w="5509147">
                  <a:extLst>
                    <a:ext uri="{9D8B030D-6E8A-4147-A177-3AD203B41FA5}">
                      <a16:colId xmlns:a16="http://schemas.microsoft.com/office/drawing/2014/main" val="2058078746"/>
                    </a:ext>
                  </a:extLst>
                </a:gridCol>
                <a:gridCol w="5509147">
                  <a:extLst>
                    <a:ext uri="{9D8B030D-6E8A-4147-A177-3AD203B41FA5}">
                      <a16:colId xmlns:a16="http://schemas.microsoft.com/office/drawing/2014/main" val="4251401035"/>
                    </a:ext>
                  </a:extLst>
                </a:gridCol>
              </a:tblGrid>
              <a:tr h="375759">
                <a:tc>
                  <a:txBody>
                    <a:bodyPr/>
                    <a:lstStyle/>
                    <a:p>
                      <a:pPr algn="ctr"/>
                      <a:r>
                        <a:rPr lang="en-US" sz="2000" dirty="0">
                          <a:latin typeface="Times New Roman" panose="02020603050405020304" pitchFamily="18" charset="0"/>
                          <a:cs typeface="Times New Roman" panose="02020603050405020304" pitchFamily="18" charset="0"/>
                        </a:rPr>
                        <a:t>COMPANY NAME </a:t>
                      </a:r>
                      <a:endParaRPr lang="en-IN" sz="2000" dirty="0">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PRAGNA GROUP</a:t>
                      </a:r>
                    </a:p>
                  </a:txBody>
                  <a:tcPr>
                    <a:solidFill>
                      <a:schemeClr val="accent1">
                        <a:lumMod val="40000"/>
                        <a:lumOff val="60000"/>
                      </a:schemeClr>
                    </a:solidFill>
                  </a:tcPr>
                </a:tc>
                <a:extLst>
                  <a:ext uri="{0D108BD9-81ED-4DB2-BD59-A6C34878D82A}">
                    <a16:rowId xmlns:a16="http://schemas.microsoft.com/office/drawing/2014/main" val="305443248"/>
                  </a:ext>
                </a:extLst>
              </a:tr>
              <a:tr h="375759">
                <a:tc>
                  <a:txBody>
                    <a:bodyPr/>
                    <a:lstStyle/>
                    <a:p>
                      <a:pPr algn="ctr"/>
                      <a:r>
                        <a:rPr lang="en-US" sz="2000" dirty="0">
                          <a:latin typeface="Times New Roman" panose="02020603050405020304" pitchFamily="18" charset="0"/>
                          <a:cs typeface="Times New Roman" panose="02020603050405020304" pitchFamily="18" charset="0"/>
                        </a:rPr>
                        <a:t>TYPE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PRIVATE COMPANY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767190"/>
                  </a:ext>
                </a:extLst>
              </a:tr>
              <a:tr h="953849">
                <a:tc>
                  <a:txBody>
                    <a:bodyPr/>
                    <a:lstStyle/>
                    <a:p>
                      <a:pPr algn="ctr"/>
                      <a:r>
                        <a:rPr lang="en-US" sz="2000" dirty="0">
                          <a:latin typeface="Times New Roman" panose="02020603050405020304" pitchFamily="18" charset="0"/>
                          <a:cs typeface="Times New Roman" panose="02020603050405020304" pitchFamily="18" charset="0"/>
                        </a:rPr>
                        <a:t>REGISTERED ADDRESS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#749, 3rd Floor, Opposite ICICI Bank, 7th Cross, 14th Main, BTM 2nd Stage, Bangalore-560076, Karnataka, INDIA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13828"/>
                  </a:ext>
                </a:extLst>
              </a:tr>
              <a:tr h="375759">
                <a:tc>
                  <a:txBody>
                    <a:bodyPr/>
                    <a:lstStyle/>
                    <a:p>
                      <a:pPr algn="ctr"/>
                      <a:r>
                        <a:rPr lang="en-US" sz="2000" dirty="0">
                          <a:latin typeface="Times New Roman" panose="02020603050405020304" pitchFamily="18" charset="0"/>
                          <a:cs typeface="Times New Roman" panose="02020603050405020304" pitchFamily="18" charset="0"/>
                        </a:rPr>
                        <a:t>EMAIL ADDRESS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pragnagroups@gamil.com</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4200643"/>
                  </a:ext>
                </a:extLst>
              </a:tr>
              <a:tr h="5739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STARTED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2007</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5848508"/>
                  </a:ext>
                </a:extLst>
              </a:tr>
            </a:tbl>
          </a:graphicData>
        </a:graphic>
      </p:graphicFrame>
      <p:sp>
        <p:nvSpPr>
          <p:cNvPr id="4" name="Date Placeholder 3">
            <a:extLst>
              <a:ext uri="{FF2B5EF4-FFF2-40B4-BE49-F238E27FC236}">
                <a16:creationId xmlns:a16="http://schemas.microsoft.com/office/drawing/2014/main" id="{0266B2FF-85A1-410D-9792-ACC362F218FA}"/>
              </a:ext>
            </a:extLst>
          </p:cNvPr>
          <p:cNvSpPr>
            <a:spLocks noGrp="1"/>
          </p:cNvSpPr>
          <p:nvPr>
            <p:ph type="dt" sz="half" idx="10"/>
          </p:nvPr>
        </p:nvSpPr>
        <p:spPr>
          <a:xfrm>
            <a:off x="0" y="6485910"/>
            <a:ext cx="1002647"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A5FF08E-7C78-40C5-B160-EC2DEC8966C2}"/>
              </a:ext>
            </a:extLst>
          </p:cNvPr>
          <p:cNvSpPr>
            <a:spLocks noGrp="1"/>
          </p:cNvSpPr>
          <p:nvPr>
            <p:ph type="ftr" sz="quarter" idx="11"/>
          </p:nvPr>
        </p:nvSpPr>
        <p:spPr>
          <a:xfrm>
            <a:off x="1" y="6611554"/>
            <a:ext cx="12191999" cy="239481"/>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FB1152E-BAC7-4B87-85CC-55B9494A8C69}"/>
              </a:ext>
            </a:extLst>
          </p:cNvPr>
          <p:cNvSpPr>
            <a:spLocks noGrp="1"/>
          </p:cNvSpPr>
          <p:nvPr>
            <p:ph type="sldNum" sz="quarter" idx="12"/>
          </p:nvPr>
        </p:nvSpPr>
        <p:spPr>
          <a:xfrm>
            <a:off x="11442700" y="6492875"/>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5</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E4FAA7-7731-4AA4-BD8A-30B22EDBB69B}"/>
              </a:ext>
            </a:extLst>
          </p:cNvPr>
          <p:cNvSpPr txBox="1"/>
          <p:nvPr/>
        </p:nvSpPr>
        <p:spPr>
          <a:xfrm>
            <a:off x="586853" y="4300156"/>
            <a:ext cx="11018294" cy="1883657"/>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Pragana Group and its related companies pride themselves in developing and owning unique properties throughout Bangalore.</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Over the past few years, the group has owned and developed more than a hundred acres of land, encompassing distinctive residential projects including gated communities and apartments.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9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4825-CB64-4E84-8FAF-AF1AB83C663A}"/>
              </a:ext>
            </a:extLst>
          </p:cNvPr>
          <p:cNvSpPr>
            <a:spLocks noGrp="1"/>
          </p:cNvSpPr>
          <p:nvPr>
            <p:ph type="title"/>
          </p:nvPr>
        </p:nvSpPr>
        <p:spPr>
          <a:xfrm>
            <a:off x="0" y="1"/>
            <a:ext cx="12192000" cy="865464"/>
          </a:xfrm>
        </p:spPr>
        <p:txBody>
          <a:bodyPr/>
          <a:lstStyle/>
          <a:p>
            <a:r>
              <a:rPr lang="en-US" sz="4000" b="1" i="1" u="sng" dirty="0">
                <a:solidFill>
                  <a:schemeClr val="tx1"/>
                </a:solidFill>
                <a:effectLst/>
                <a:latin typeface="Times New Roman" panose="02020603050405020304" pitchFamily="18" charset="0"/>
                <a:cs typeface="Times New Roman" panose="02020603050405020304" pitchFamily="18" charset="0"/>
              </a:rPr>
              <a:t>WORK CARRIED OUT BY INTERN</a:t>
            </a:r>
            <a:endParaRPr lang="en-IN" sz="4000" b="1" i="1" u="sng" dirty="0">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AB886E-B5C6-4F48-8B09-6EFBDD3C9972}"/>
              </a:ext>
            </a:extLst>
          </p:cNvPr>
          <p:cNvSpPr>
            <a:spLocks noGrp="1"/>
          </p:cNvSpPr>
          <p:nvPr>
            <p:ph type="dt" sz="half" idx="10"/>
          </p:nvPr>
        </p:nvSpPr>
        <p:spPr>
          <a:xfrm>
            <a:off x="0" y="6492875"/>
            <a:ext cx="934408" cy="365125"/>
          </a:xfrm>
        </p:spPr>
        <p:txBody>
          <a:bodyPr/>
          <a:lstStyle/>
          <a:p>
            <a:pPr algn="l"/>
            <a:fld id="{9A95C043-306B-4984-A0D2-5F05664CA8FD}"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627327-87DE-46BA-95B1-0BD748922C67}"/>
              </a:ext>
            </a:extLst>
          </p:cNvPr>
          <p:cNvSpPr>
            <a:spLocks noGrp="1"/>
          </p:cNvSpPr>
          <p:nvPr>
            <p:ph type="ftr" sz="quarter" idx="11"/>
          </p:nvPr>
        </p:nvSpPr>
        <p:spPr>
          <a:xfrm>
            <a:off x="0" y="6585498"/>
            <a:ext cx="12192000" cy="272502"/>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D4AE0E4-A759-4199-8056-09109F90A28A}"/>
              </a:ext>
            </a:extLst>
          </p:cNvPr>
          <p:cNvSpPr>
            <a:spLocks noGrp="1"/>
          </p:cNvSpPr>
          <p:nvPr>
            <p:ph type="sldNum" sz="quarter" idx="12"/>
          </p:nvPr>
        </p:nvSpPr>
        <p:spPr>
          <a:xfrm>
            <a:off x="11368292" y="6523489"/>
            <a:ext cx="823708" cy="344607"/>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6</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792330-0756-49C0-BBE3-14A4B3B000BE}"/>
              </a:ext>
            </a:extLst>
          </p:cNvPr>
          <p:cNvSpPr txBox="1"/>
          <p:nvPr/>
        </p:nvSpPr>
        <p:spPr>
          <a:xfrm>
            <a:off x="1061197" y="5847861"/>
            <a:ext cx="4073083" cy="504625"/>
          </a:xfrm>
          <a:prstGeom prst="rect">
            <a:avLst/>
          </a:prstGeom>
          <a:noFill/>
        </p:spPr>
        <p:txBody>
          <a:bodyPr wrap="square">
            <a:spAutoFit/>
          </a:bodyPr>
          <a:lstStyle/>
          <a:p>
            <a:pPr algn="ctr">
              <a:lnSpc>
                <a:spcPct val="150000"/>
              </a:lnSpc>
              <a:spcAft>
                <a:spcPts val="1000"/>
              </a:spcAft>
              <a:tabLst>
                <a:tab pos="1389380" algn="l"/>
              </a:tabLst>
            </a:pPr>
            <a:r>
              <a:rPr lang="en-US" sz="2000" b="1" dirty="0">
                <a:solidFill>
                  <a:srgbClr val="000000"/>
                </a:solidFill>
                <a:effectLst/>
                <a:latin typeface="Times New Roman" panose="02020603050405020304" pitchFamily="18" charset="0"/>
                <a:ea typeface="Calibri" panose="020F0502020204030204" pitchFamily="34" charset="0"/>
                <a:cs typeface="Tunga" panose="020B0502040204020203" pitchFamily="34" charset="0"/>
              </a:rPr>
              <a:t>EXCAVATION WORK</a:t>
            </a:r>
            <a:endParaRPr lang="en-IN" sz="20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12" name="TextBox 11">
            <a:extLst>
              <a:ext uri="{FF2B5EF4-FFF2-40B4-BE49-F238E27FC236}">
                <a16:creationId xmlns:a16="http://schemas.microsoft.com/office/drawing/2014/main" id="{60F2FC75-F49A-44EA-9448-79CFDCE34D9B}"/>
              </a:ext>
            </a:extLst>
          </p:cNvPr>
          <p:cNvSpPr txBox="1"/>
          <p:nvPr/>
        </p:nvSpPr>
        <p:spPr>
          <a:xfrm>
            <a:off x="7100631" y="5890367"/>
            <a:ext cx="4375751" cy="400110"/>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Times New Roman" panose="02020603050405020304" pitchFamily="18" charset="0"/>
              </a:rPr>
              <a:t>FILLING WORK  </a:t>
            </a:r>
            <a:endParaRPr lang="en-IN" sz="2000" dirty="0"/>
          </a:p>
        </p:txBody>
      </p:sp>
      <p:sp>
        <p:nvSpPr>
          <p:cNvPr id="14" name="TextBox 13">
            <a:extLst>
              <a:ext uri="{FF2B5EF4-FFF2-40B4-BE49-F238E27FC236}">
                <a16:creationId xmlns:a16="http://schemas.microsoft.com/office/drawing/2014/main" id="{59AEA489-AAF4-42B2-A798-68CC76B2EC2D}"/>
              </a:ext>
            </a:extLst>
          </p:cNvPr>
          <p:cNvSpPr txBox="1"/>
          <p:nvPr/>
        </p:nvSpPr>
        <p:spPr>
          <a:xfrm>
            <a:off x="218365" y="907970"/>
            <a:ext cx="11505062" cy="212583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The site work I have been performed was controlling the work which is going on and supervising the work based on the given check list which was given to us from the office. </a:t>
            </a:r>
          </a:p>
          <a:p>
            <a:pPr marL="285750" indent="-28575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The checklist for site supervision is issued in order to ensure a uniform system of supervision of building construction projects and as a result ensure the quality of construction. In the checklist the responsibilities, liabilities and limitations of the supervisor are briefly mentioned in steps to the general terms. </a:t>
            </a:r>
            <a:endParaRPr lang="en-IN" dirty="0"/>
          </a:p>
        </p:txBody>
      </p:sp>
      <p:pic>
        <p:nvPicPr>
          <p:cNvPr id="10" name="Content Placeholder 7">
            <a:extLst>
              <a:ext uri="{FF2B5EF4-FFF2-40B4-BE49-F238E27FC236}">
                <a16:creationId xmlns:a16="http://schemas.microsoft.com/office/drawing/2014/main" id="{D8220612-7024-4800-9022-8DDD6CE80A95}"/>
              </a:ext>
            </a:extLst>
          </p:cNvPr>
          <p:cNvPicPr>
            <a:picLocks noGrp="1"/>
          </p:cNvPicPr>
          <p:nvPr>
            <p:ph idx="1"/>
          </p:nvPr>
        </p:nvPicPr>
        <p:blipFill>
          <a:blip r:embed="rId2"/>
          <a:srcRect/>
          <a:stretch>
            <a:fillRect/>
          </a:stretch>
        </p:blipFill>
        <p:spPr bwMode="auto">
          <a:xfrm>
            <a:off x="7100631" y="3076313"/>
            <a:ext cx="4375751" cy="2771549"/>
          </a:xfrm>
          <a:prstGeom prst="rect">
            <a:avLst/>
          </a:prstGeom>
          <a:noFill/>
          <a:ln w="9525">
            <a:noFill/>
            <a:miter lim="800000"/>
            <a:headEnd/>
            <a:tailEnd/>
          </a:ln>
        </p:spPr>
      </p:pic>
      <p:pic>
        <p:nvPicPr>
          <p:cNvPr id="11" name="Content Placeholder 6">
            <a:extLst>
              <a:ext uri="{FF2B5EF4-FFF2-40B4-BE49-F238E27FC236}">
                <a16:creationId xmlns:a16="http://schemas.microsoft.com/office/drawing/2014/main" id="{3E18BD0D-31AB-4460-8C53-F4E6824C291E}"/>
              </a:ext>
            </a:extLst>
          </p:cNvPr>
          <p:cNvPicPr>
            <a:picLocks/>
          </p:cNvPicPr>
          <p:nvPr/>
        </p:nvPicPr>
        <p:blipFill>
          <a:blip r:embed="rId3"/>
          <a:srcRect/>
          <a:stretch>
            <a:fillRect/>
          </a:stretch>
        </p:blipFill>
        <p:spPr bwMode="auto">
          <a:xfrm>
            <a:off x="1072540" y="3058900"/>
            <a:ext cx="4061740" cy="2788961"/>
          </a:xfrm>
          <a:prstGeom prst="rect">
            <a:avLst/>
          </a:prstGeom>
          <a:noFill/>
          <a:ln w="9525">
            <a:noFill/>
            <a:miter lim="800000"/>
            <a:headEnd/>
            <a:tailEnd/>
          </a:ln>
        </p:spPr>
      </p:pic>
    </p:spTree>
    <p:extLst>
      <p:ext uri="{BB962C8B-B14F-4D97-AF65-F5344CB8AC3E}">
        <p14:creationId xmlns:p14="http://schemas.microsoft.com/office/powerpoint/2010/main" val="185963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3B7F-5B7D-43A5-B2BD-0E8BBF31A67F}"/>
              </a:ext>
            </a:extLst>
          </p:cNvPr>
          <p:cNvSpPr>
            <a:spLocks noGrp="1"/>
          </p:cNvSpPr>
          <p:nvPr>
            <p:ph type="title"/>
          </p:nvPr>
        </p:nvSpPr>
        <p:spPr>
          <a:xfrm>
            <a:off x="0" y="0"/>
            <a:ext cx="12192000" cy="996287"/>
          </a:xfrm>
        </p:spPr>
        <p:txBody>
          <a:bodyPr/>
          <a:lstStyle/>
          <a:p>
            <a:pPr algn="l"/>
            <a:r>
              <a:rPr lang="en-IN" sz="3200" b="1" i="1" dirty="0">
                <a:solidFill>
                  <a:schemeClr val="tx1"/>
                </a:solidFill>
                <a:effectLst/>
                <a:latin typeface="Times New Roman" panose="02020603050405020304" pitchFamily="18" charset="0"/>
                <a:cs typeface="Times New Roman" panose="02020603050405020304" pitchFamily="18" charset="0"/>
              </a:rPr>
              <a:t>Continued..</a:t>
            </a:r>
          </a:p>
        </p:txBody>
      </p:sp>
      <p:sp>
        <p:nvSpPr>
          <p:cNvPr id="4" name="Date Placeholder 3">
            <a:extLst>
              <a:ext uri="{FF2B5EF4-FFF2-40B4-BE49-F238E27FC236}">
                <a16:creationId xmlns:a16="http://schemas.microsoft.com/office/drawing/2014/main" id="{CBC1A02E-CAF9-4268-94D2-77FACA73E872}"/>
              </a:ext>
            </a:extLst>
          </p:cNvPr>
          <p:cNvSpPr>
            <a:spLocks noGrp="1"/>
          </p:cNvSpPr>
          <p:nvPr>
            <p:ph type="dt" sz="half" idx="10"/>
          </p:nvPr>
        </p:nvSpPr>
        <p:spPr>
          <a:xfrm>
            <a:off x="51662" y="6488183"/>
            <a:ext cx="1375154"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08D3CBF-BB9A-41CC-9D8E-57E2B0C89799}"/>
              </a:ext>
            </a:extLst>
          </p:cNvPr>
          <p:cNvSpPr>
            <a:spLocks noGrp="1"/>
          </p:cNvSpPr>
          <p:nvPr>
            <p:ph type="ftr" sz="quarter" idx="11"/>
          </p:nvPr>
        </p:nvSpPr>
        <p:spPr>
          <a:xfrm>
            <a:off x="0" y="6626087"/>
            <a:ext cx="12191999" cy="22721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8E1A7ED-1C18-40F5-A179-B9635124F15C}"/>
              </a:ext>
            </a:extLst>
          </p:cNvPr>
          <p:cNvSpPr>
            <a:spLocks noGrp="1"/>
          </p:cNvSpPr>
          <p:nvPr>
            <p:ph type="sldNum" sz="quarter" idx="12"/>
          </p:nvPr>
        </p:nvSpPr>
        <p:spPr>
          <a:xfrm>
            <a:off x="11442700" y="6488182"/>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7</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7CC072C-5A32-4043-B8BB-1E929CB23C56}"/>
              </a:ext>
            </a:extLst>
          </p:cNvPr>
          <p:cNvPicPr/>
          <p:nvPr/>
        </p:nvPicPr>
        <p:blipFill>
          <a:blip r:embed="rId2"/>
          <a:srcRect/>
          <a:stretch>
            <a:fillRect/>
          </a:stretch>
        </p:blipFill>
        <p:spPr bwMode="auto">
          <a:xfrm>
            <a:off x="878886" y="1365665"/>
            <a:ext cx="5071339" cy="3776178"/>
          </a:xfrm>
          <a:prstGeom prst="rect">
            <a:avLst/>
          </a:prstGeom>
          <a:noFill/>
          <a:ln w="9525">
            <a:noFill/>
            <a:miter lim="800000"/>
            <a:headEnd/>
            <a:tailEnd/>
          </a:ln>
        </p:spPr>
      </p:pic>
      <p:sp>
        <p:nvSpPr>
          <p:cNvPr id="12" name="TextBox 11">
            <a:extLst>
              <a:ext uri="{FF2B5EF4-FFF2-40B4-BE49-F238E27FC236}">
                <a16:creationId xmlns:a16="http://schemas.microsoft.com/office/drawing/2014/main" id="{E9F5D5A7-EA5B-47D4-8EB3-0B5E980D9A73}"/>
              </a:ext>
            </a:extLst>
          </p:cNvPr>
          <p:cNvSpPr txBox="1"/>
          <p:nvPr/>
        </p:nvSpPr>
        <p:spPr>
          <a:xfrm>
            <a:off x="878886" y="5195099"/>
            <a:ext cx="5071339" cy="400110"/>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Calibri" panose="020F0502020204030204" pitchFamily="34" charset="0"/>
              </a:rPr>
              <a:t>PCC WORK</a:t>
            </a:r>
            <a:endParaRPr lang="en-IN" sz="2000" dirty="0"/>
          </a:p>
        </p:txBody>
      </p:sp>
      <p:pic>
        <p:nvPicPr>
          <p:cNvPr id="13" name="Picture 12">
            <a:extLst>
              <a:ext uri="{FF2B5EF4-FFF2-40B4-BE49-F238E27FC236}">
                <a16:creationId xmlns:a16="http://schemas.microsoft.com/office/drawing/2014/main" id="{9FA887C8-6719-4ADA-9B1E-359EA9317292}"/>
              </a:ext>
            </a:extLst>
          </p:cNvPr>
          <p:cNvPicPr/>
          <p:nvPr/>
        </p:nvPicPr>
        <p:blipFill>
          <a:blip r:embed="rId3"/>
          <a:srcRect/>
          <a:stretch>
            <a:fillRect/>
          </a:stretch>
        </p:blipFill>
        <p:spPr bwMode="auto">
          <a:xfrm>
            <a:off x="6815861" y="1365665"/>
            <a:ext cx="5071339" cy="3776177"/>
          </a:xfrm>
          <a:prstGeom prst="rect">
            <a:avLst/>
          </a:prstGeom>
          <a:noFill/>
          <a:ln w="9525">
            <a:noFill/>
            <a:miter lim="800000"/>
            <a:headEnd/>
            <a:tailEnd/>
          </a:ln>
        </p:spPr>
      </p:pic>
      <p:sp>
        <p:nvSpPr>
          <p:cNvPr id="15" name="TextBox 14">
            <a:extLst>
              <a:ext uri="{FF2B5EF4-FFF2-40B4-BE49-F238E27FC236}">
                <a16:creationId xmlns:a16="http://schemas.microsoft.com/office/drawing/2014/main" id="{2DD5F85A-BC13-4EED-8FD1-E0007B3A23E3}"/>
              </a:ext>
            </a:extLst>
          </p:cNvPr>
          <p:cNvSpPr txBox="1"/>
          <p:nvPr/>
        </p:nvSpPr>
        <p:spPr>
          <a:xfrm>
            <a:off x="6815861" y="5195098"/>
            <a:ext cx="5071339" cy="400110"/>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CONCRETE FORM WORK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61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EA89-BA8A-457B-ADF9-B7EBC7386329}"/>
              </a:ext>
            </a:extLst>
          </p:cNvPr>
          <p:cNvSpPr>
            <a:spLocks noGrp="1"/>
          </p:cNvSpPr>
          <p:nvPr>
            <p:ph type="title"/>
          </p:nvPr>
        </p:nvSpPr>
        <p:spPr>
          <a:xfrm>
            <a:off x="0" y="0"/>
            <a:ext cx="12192000" cy="1007165"/>
          </a:xfrm>
        </p:spPr>
        <p:txBody>
          <a:bodyPr/>
          <a:lstStyle/>
          <a:p>
            <a:pPr algn="l"/>
            <a:r>
              <a:rPr lang="en-US" sz="3200" b="1" i="1" dirty="0">
                <a:solidFill>
                  <a:schemeClr val="tx1"/>
                </a:solidFill>
                <a:effectLst/>
                <a:latin typeface="Times New Roman" panose="02020603050405020304" pitchFamily="18" charset="0"/>
                <a:cs typeface="Times New Roman" panose="02020603050405020304" pitchFamily="18" charset="0"/>
              </a:rPr>
              <a:t>Continued..</a:t>
            </a:r>
            <a:endParaRPr lang="en-IN" sz="3200" b="1" i="1" dirty="0">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2633D4-5C07-4CDF-8293-6072A8E7C4AD}"/>
              </a:ext>
            </a:extLst>
          </p:cNvPr>
          <p:cNvSpPr>
            <a:spLocks noGrp="1"/>
          </p:cNvSpPr>
          <p:nvPr>
            <p:ph type="dt" sz="half" idx="10"/>
          </p:nvPr>
        </p:nvSpPr>
        <p:spPr>
          <a:xfrm>
            <a:off x="0" y="6461678"/>
            <a:ext cx="1322146" cy="365125"/>
          </a:xfrm>
        </p:spPr>
        <p:txBody>
          <a:bodyPr/>
          <a:lstStyle/>
          <a:p>
            <a:pPr algn="l"/>
            <a:fld id="{7B40273E-AC4E-43CA-978C-1A7014527462}" type="datetime1">
              <a:rPr lang="en-IN" b="1" smtClean="0">
                <a:solidFill>
                  <a:schemeClr val="tx1"/>
                </a:solidFill>
                <a:latin typeface="Times New Roman" panose="02020603050405020304" pitchFamily="18" charset="0"/>
                <a:cs typeface="Times New Roman" panose="02020603050405020304" pitchFamily="18" charset="0"/>
              </a:rPr>
              <a:pPr algn="l"/>
              <a:t>26-05-2022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664F43C-B3A7-43B0-A04E-36B555CF3644}"/>
              </a:ext>
            </a:extLst>
          </p:cNvPr>
          <p:cNvSpPr>
            <a:spLocks noGrp="1"/>
          </p:cNvSpPr>
          <p:nvPr>
            <p:ph type="ftr" sz="quarter" idx="11"/>
          </p:nvPr>
        </p:nvSpPr>
        <p:spPr>
          <a:xfrm>
            <a:off x="-9664" y="6567005"/>
            <a:ext cx="12192000" cy="259798"/>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2600BE2-42E8-4ECC-8DA4-D9216275E939}"/>
              </a:ext>
            </a:extLst>
          </p:cNvPr>
          <p:cNvSpPr>
            <a:spLocks noGrp="1"/>
          </p:cNvSpPr>
          <p:nvPr>
            <p:ph type="sldNum" sz="quarter" idx="12"/>
          </p:nvPr>
        </p:nvSpPr>
        <p:spPr>
          <a:xfrm>
            <a:off x="11433036" y="6474930"/>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8</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9A0EDE-6056-4FE1-933E-6BB8CD0F17EC}"/>
              </a:ext>
            </a:extLst>
          </p:cNvPr>
          <p:cNvPicPr/>
          <p:nvPr/>
        </p:nvPicPr>
        <p:blipFill>
          <a:blip r:embed="rId2"/>
          <a:srcRect/>
          <a:stretch>
            <a:fillRect/>
          </a:stretch>
        </p:blipFill>
        <p:spPr bwMode="auto">
          <a:xfrm>
            <a:off x="384314" y="1524000"/>
            <a:ext cx="5128590" cy="3737113"/>
          </a:xfrm>
          <a:prstGeom prst="rect">
            <a:avLst/>
          </a:prstGeom>
          <a:noFill/>
          <a:ln w="9525">
            <a:noFill/>
            <a:miter lim="800000"/>
            <a:headEnd/>
            <a:tailEnd/>
          </a:ln>
        </p:spPr>
      </p:pic>
      <p:sp>
        <p:nvSpPr>
          <p:cNvPr id="9" name="TextBox 8">
            <a:extLst>
              <a:ext uri="{FF2B5EF4-FFF2-40B4-BE49-F238E27FC236}">
                <a16:creationId xmlns:a16="http://schemas.microsoft.com/office/drawing/2014/main" id="{BFB8ED75-ABA2-440B-ADAA-0EA43E37723A}"/>
              </a:ext>
            </a:extLst>
          </p:cNvPr>
          <p:cNvSpPr txBox="1"/>
          <p:nvPr/>
        </p:nvSpPr>
        <p:spPr>
          <a:xfrm>
            <a:off x="384314" y="5261113"/>
            <a:ext cx="5128590" cy="878895"/>
          </a:xfrm>
          <a:prstGeom prst="rect">
            <a:avLst/>
          </a:prstGeom>
          <a:noFill/>
        </p:spPr>
        <p:txBody>
          <a:bodyPr wrap="square">
            <a:spAutoFit/>
          </a:bodyPr>
          <a:lstStyle/>
          <a:p>
            <a:pPr marL="411480" indent="45720" algn="ctr">
              <a:lnSpc>
                <a:spcPct val="150000"/>
              </a:lnSpc>
              <a:spcAft>
                <a:spcPts val="1385"/>
              </a:spcAft>
              <a:tabLst>
                <a:tab pos="3543300" algn="l"/>
              </a:tabLst>
            </a:pPr>
            <a:r>
              <a:rPr lang="en-US" b="1" dirty="0">
                <a:solidFill>
                  <a:srgbClr val="000000"/>
                </a:solidFill>
                <a:effectLst/>
                <a:latin typeface="Times New Roman" panose="02020603050405020304" pitchFamily="18" charset="0"/>
                <a:ea typeface="Times New Roman" panose="02020603050405020304" pitchFamily="18" charset="0"/>
                <a:cs typeface="Tunga" panose="020B0502040204020203" pitchFamily="34" charset="0"/>
              </a:rPr>
              <a:t>REINFORCEMENT WORK FOR ROOF SLAB</a:t>
            </a:r>
            <a:endParaRPr lang="en-IN" dirty="0">
              <a:effectLst/>
              <a:latin typeface="Calibri" panose="020F0502020204030204" pitchFamily="34" charset="0"/>
              <a:ea typeface="Calibri" panose="020F0502020204030204" pitchFamily="34" charset="0"/>
              <a:cs typeface="Tunga" panose="020B0502040204020203" pitchFamily="34" charset="0"/>
            </a:endParaRPr>
          </a:p>
        </p:txBody>
      </p:sp>
      <p:pic>
        <p:nvPicPr>
          <p:cNvPr id="10" name="Picture 9" descr="7 Reasons Why Pouring Concrete Is Harder Than You Think | Commercial  Concrete Contractor In Kansas City | K&amp;E Flatwork">
            <a:extLst>
              <a:ext uri="{FF2B5EF4-FFF2-40B4-BE49-F238E27FC236}">
                <a16:creationId xmlns:a16="http://schemas.microsoft.com/office/drawing/2014/main" id="{54E859A7-5BE5-4933-BCBC-888A3C7D4CFD}"/>
              </a:ext>
            </a:extLst>
          </p:cNvPr>
          <p:cNvPicPr/>
          <p:nvPr/>
        </p:nvPicPr>
        <p:blipFill>
          <a:blip r:embed="rId3"/>
          <a:srcRect/>
          <a:stretch>
            <a:fillRect/>
          </a:stretch>
        </p:blipFill>
        <p:spPr bwMode="auto">
          <a:xfrm>
            <a:off x="6229578" y="1524001"/>
            <a:ext cx="5578108" cy="3737112"/>
          </a:xfrm>
          <a:prstGeom prst="rect">
            <a:avLst/>
          </a:prstGeom>
          <a:noFill/>
          <a:ln w="9525">
            <a:noFill/>
            <a:miter lim="800000"/>
            <a:headEnd/>
            <a:tailEnd/>
          </a:ln>
        </p:spPr>
      </p:pic>
      <p:sp>
        <p:nvSpPr>
          <p:cNvPr id="12" name="TextBox 11">
            <a:extLst>
              <a:ext uri="{FF2B5EF4-FFF2-40B4-BE49-F238E27FC236}">
                <a16:creationId xmlns:a16="http://schemas.microsoft.com/office/drawing/2014/main" id="{653ABBBC-82B3-47E9-95DA-A44771D05E6E}"/>
              </a:ext>
            </a:extLst>
          </p:cNvPr>
          <p:cNvSpPr txBox="1"/>
          <p:nvPr/>
        </p:nvSpPr>
        <p:spPr>
          <a:xfrm>
            <a:off x="6229578" y="5298097"/>
            <a:ext cx="5578108" cy="400110"/>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Calibri" panose="020F0502020204030204" pitchFamily="34" charset="0"/>
              </a:rPr>
              <a:t>POURING OF CONCRETE</a:t>
            </a:r>
            <a:endParaRPr lang="en-IN" sz="2000" dirty="0"/>
          </a:p>
        </p:txBody>
      </p:sp>
    </p:spTree>
    <p:extLst>
      <p:ext uri="{BB962C8B-B14F-4D97-AF65-F5344CB8AC3E}">
        <p14:creationId xmlns:p14="http://schemas.microsoft.com/office/powerpoint/2010/main" val="284836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638F-E61A-498C-9194-BC55B601A7CC}"/>
              </a:ext>
            </a:extLst>
          </p:cNvPr>
          <p:cNvSpPr>
            <a:spLocks noGrp="1"/>
          </p:cNvSpPr>
          <p:nvPr>
            <p:ph type="title"/>
          </p:nvPr>
        </p:nvSpPr>
        <p:spPr>
          <a:xfrm>
            <a:off x="0" y="-127193"/>
            <a:ext cx="12192000" cy="808383"/>
          </a:xfrm>
        </p:spPr>
        <p:txBody>
          <a:bodyPr/>
          <a:lstStyle/>
          <a:p>
            <a:pPr algn="l"/>
            <a:r>
              <a:rPr lang="en-US" sz="3200" b="1" i="1" dirty="0">
                <a:solidFill>
                  <a:schemeClr val="tx1"/>
                </a:solidFill>
                <a:effectLst/>
                <a:latin typeface="Times New Roman" panose="02020603050405020304" pitchFamily="18" charset="0"/>
                <a:cs typeface="Times New Roman" panose="02020603050405020304" pitchFamily="18" charset="0"/>
              </a:rPr>
              <a:t>Continued..</a:t>
            </a:r>
            <a:endParaRPr lang="en-IN" sz="3200" b="1" i="1" dirty="0">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E6B1D16-62B7-45E3-A9F7-C3409A6AE1D2}"/>
              </a:ext>
            </a:extLst>
          </p:cNvPr>
          <p:cNvSpPr>
            <a:spLocks noGrp="1"/>
          </p:cNvSpPr>
          <p:nvPr>
            <p:ph type="dt" sz="half" idx="10"/>
          </p:nvPr>
        </p:nvSpPr>
        <p:spPr>
          <a:xfrm>
            <a:off x="8487982" y="5432008"/>
            <a:ext cx="3642401" cy="365125"/>
          </a:xfrm>
        </p:spPr>
        <p:txBody>
          <a:bodyPr/>
          <a:lstStyle/>
          <a:p>
            <a:pPr algn="ctr"/>
            <a:r>
              <a:rPr lang="en-US" sz="2000" b="1" dirty="0">
                <a:solidFill>
                  <a:schemeClr val="tx1"/>
                </a:solidFill>
                <a:effectLst/>
                <a:latin typeface="Times New Roman" panose="02020603050405020304" pitchFamily="18" charset="0"/>
                <a:ea typeface="Calibri" panose="020F0502020204030204" pitchFamily="34" charset="0"/>
              </a:rPr>
              <a:t>PLUMBING WORK </a:t>
            </a:r>
            <a:endParaRPr lang="en-IN" sz="2000" dirty="0">
              <a:solidFill>
                <a:schemeClr val="tx1"/>
              </a:solidFill>
            </a:endParaRPr>
          </a:p>
        </p:txBody>
      </p:sp>
      <p:sp>
        <p:nvSpPr>
          <p:cNvPr id="5" name="Footer Placeholder 4">
            <a:extLst>
              <a:ext uri="{FF2B5EF4-FFF2-40B4-BE49-F238E27FC236}">
                <a16:creationId xmlns:a16="http://schemas.microsoft.com/office/drawing/2014/main" id="{7E8CFED2-46AE-4E19-B982-741810B81055}"/>
              </a:ext>
            </a:extLst>
          </p:cNvPr>
          <p:cNvSpPr>
            <a:spLocks noGrp="1"/>
          </p:cNvSpPr>
          <p:nvPr>
            <p:ph type="ftr" sz="quarter" idx="11"/>
          </p:nvPr>
        </p:nvSpPr>
        <p:spPr>
          <a:xfrm>
            <a:off x="0" y="6629399"/>
            <a:ext cx="12192000" cy="228601"/>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Dept. of Civil Engineering, VIT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971BE24-CEF8-43EE-8754-457253C3C33E}"/>
              </a:ext>
            </a:extLst>
          </p:cNvPr>
          <p:cNvSpPr>
            <a:spLocks noGrp="1"/>
          </p:cNvSpPr>
          <p:nvPr>
            <p:ph type="sldNum" sz="quarter" idx="12"/>
          </p:nvPr>
        </p:nvSpPr>
        <p:spPr>
          <a:xfrm>
            <a:off x="11442700" y="6492875"/>
            <a:ext cx="749300" cy="365125"/>
          </a:xfrm>
        </p:spPr>
        <p:txBody>
          <a:bodyPr/>
          <a:lstStyle/>
          <a:p>
            <a:pPr algn="r"/>
            <a:fld id="{24027DF9-9D11-4A12-9A91-D7D69AC2A0A6}" type="slidenum">
              <a:rPr lang="en-IN" b="1" smtClean="0">
                <a:solidFill>
                  <a:schemeClr val="tx1"/>
                </a:solidFill>
                <a:latin typeface="Times New Roman" panose="02020603050405020304" pitchFamily="18" charset="0"/>
                <a:cs typeface="Times New Roman" panose="02020603050405020304" pitchFamily="18" charset="0"/>
              </a:rPr>
              <a:pPr algn="r"/>
              <a:t>9</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AAC2753-6BB8-448B-8203-1C87AE429786}"/>
              </a:ext>
            </a:extLst>
          </p:cNvPr>
          <p:cNvPicPr/>
          <p:nvPr/>
        </p:nvPicPr>
        <p:blipFill>
          <a:blip r:embed="rId2"/>
          <a:srcRect/>
          <a:stretch>
            <a:fillRect/>
          </a:stretch>
        </p:blipFill>
        <p:spPr bwMode="auto">
          <a:xfrm>
            <a:off x="0" y="1441173"/>
            <a:ext cx="4157918" cy="3975653"/>
          </a:xfrm>
          <a:prstGeom prst="rect">
            <a:avLst/>
          </a:prstGeom>
          <a:noFill/>
          <a:ln w="9525">
            <a:noFill/>
            <a:miter lim="800000"/>
            <a:headEnd/>
            <a:tailEnd/>
          </a:ln>
        </p:spPr>
      </p:pic>
      <p:sp>
        <p:nvSpPr>
          <p:cNvPr id="9" name="TextBox 8">
            <a:extLst>
              <a:ext uri="{FF2B5EF4-FFF2-40B4-BE49-F238E27FC236}">
                <a16:creationId xmlns:a16="http://schemas.microsoft.com/office/drawing/2014/main" id="{8BC7A02A-09CF-4922-A040-6FE2EFBB8A38}"/>
              </a:ext>
            </a:extLst>
          </p:cNvPr>
          <p:cNvSpPr txBox="1"/>
          <p:nvPr/>
        </p:nvSpPr>
        <p:spPr>
          <a:xfrm>
            <a:off x="0" y="5422947"/>
            <a:ext cx="4157917" cy="400110"/>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MASONRY WORK</a:t>
            </a:r>
            <a:endParaRPr lang="en-IN" sz="2000" dirty="0">
              <a:latin typeface="Times New Roman" panose="02020603050405020304" pitchFamily="18" charset="0"/>
              <a:cs typeface="Times New Roman" panose="02020603050405020304" pitchFamily="18" charset="0"/>
            </a:endParaRPr>
          </a:p>
        </p:txBody>
      </p:sp>
      <p:pic>
        <p:nvPicPr>
          <p:cNvPr id="10" name="Picture 9" descr="Farhad Plumbing Service, Dehgam - Plumbers in Gandhinagar-Gujarat,  Gandhinagar-gujarat - Justdial">
            <a:extLst>
              <a:ext uri="{FF2B5EF4-FFF2-40B4-BE49-F238E27FC236}">
                <a16:creationId xmlns:a16="http://schemas.microsoft.com/office/drawing/2014/main" id="{F510DF0A-AE46-41C0-A843-63BF75715848}"/>
              </a:ext>
            </a:extLst>
          </p:cNvPr>
          <p:cNvPicPr/>
          <p:nvPr/>
        </p:nvPicPr>
        <p:blipFill>
          <a:blip r:embed="rId3"/>
          <a:srcRect/>
          <a:stretch>
            <a:fillRect/>
          </a:stretch>
        </p:blipFill>
        <p:spPr bwMode="auto">
          <a:xfrm>
            <a:off x="8487983" y="1441172"/>
            <a:ext cx="3642400" cy="3975653"/>
          </a:xfrm>
          <a:prstGeom prst="rect">
            <a:avLst/>
          </a:prstGeom>
          <a:noFill/>
          <a:ln w="9525">
            <a:noFill/>
            <a:miter lim="800000"/>
            <a:headEnd/>
            <a:tailEnd/>
          </a:ln>
        </p:spPr>
      </p:pic>
      <p:sp>
        <p:nvSpPr>
          <p:cNvPr id="12" name="TextBox 11">
            <a:extLst>
              <a:ext uri="{FF2B5EF4-FFF2-40B4-BE49-F238E27FC236}">
                <a16:creationId xmlns:a16="http://schemas.microsoft.com/office/drawing/2014/main" id="{6D112FBE-755C-496E-92AB-BEB1658FB3C8}"/>
              </a:ext>
            </a:extLst>
          </p:cNvPr>
          <p:cNvSpPr txBox="1"/>
          <p:nvPr/>
        </p:nvSpPr>
        <p:spPr>
          <a:xfrm>
            <a:off x="0" y="6582976"/>
            <a:ext cx="1447750" cy="276999"/>
          </a:xfrm>
          <a:prstGeom prst="rect">
            <a:avLst/>
          </a:prstGeom>
          <a:noFill/>
        </p:spPr>
        <p:txBody>
          <a:bodyPr wrap="square">
            <a:spAutoFit/>
          </a:bodyPr>
          <a:lstStyle/>
          <a:p>
            <a:fld id="{7B40273E-AC4E-43CA-978C-1A7014527462}" type="datetime1">
              <a:rPr lang="en-IN" sz="1200" b="1" smtClean="0">
                <a:solidFill>
                  <a:schemeClr val="tx1"/>
                </a:solidFill>
                <a:latin typeface="Times New Roman" panose="02020603050405020304" pitchFamily="18" charset="0"/>
                <a:cs typeface="Times New Roman" panose="02020603050405020304" pitchFamily="18" charset="0"/>
              </a:rPr>
              <a:pPr/>
              <a:t>26-05-2022</a:t>
            </a:fld>
            <a:endParaRPr lang="en-IN" sz="1200" dirty="0"/>
          </a:p>
        </p:txBody>
      </p:sp>
      <p:pic>
        <p:nvPicPr>
          <p:cNvPr id="13" name="Picture 12">
            <a:extLst>
              <a:ext uri="{FF2B5EF4-FFF2-40B4-BE49-F238E27FC236}">
                <a16:creationId xmlns:a16="http://schemas.microsoft.com/office/drawing/2014/main" id="{2C4C2437-3745-4D89-9622-C751F0730EA4}"/>
              </a:ext>
            </a:extLst>
          </p:cNvPr>
          <p:cNvPicPr/>
          <p:nvPr/>
        </p:nvPicPr>
        <p:blipFill>
          <a:blip r:embed="rId4"/>
          <a:srcRect/>
          <a:stretch>
            <a:fillRect/>
          </a:stretch>
        </p:blipFill>
        <p:spPr bwMode="auto">
          <a:xfrm>
            <a:off x="4385248" y="1441173"/>
            <a:ext cx="3875405" cy="3975653"/>
          </a:xfrm>
          <a:prstGeom prst="rect">
            <a:avLst/>
          </a:prstGeom>
          <a:noFill/>
          <a:ln w="9525">
            <a:noFill/>
            <a:miter lim="800000"/>
            <a:headEnd/>
            <a:tailEnd/>
          </a:ln>
        </p:spPr>
      </p:pic>
      <p:sp>
        <p:nvSpPr>
          <p:cNvPr id="15" name="TextBox 14">
            <a:extLst>
              <a:ext uri="{FF2B5EF4-FFF2-40B4-BE49-F238E27FC236}">
                <a16:creationId xmlns:a16="http://schemas.microsoft.com/office/drawing/2014/main" id="{4FFC779D-FEF4-477E-8B2D-54432C48F659}"/>
              </a:ext>
            </a:extLst>
          </p:cNvPr>
          <p:cNvSpPr txBox="1"/>
          <p:nvPr/>
        </p:nvSpPr>
        <p:spPr>
          <a:xfrm>
            <a:off x="4398500" y="5473222"/>
            <a:ext cx="3875405" cy="400110"/>
          </a:xfrm>
          <a:prstGeom prst="rect">
            <a:avLst/>
          </a:prstGeom>
          <a:noFill/>
        </p:spPr>
        <p:txBody>
          <a:bodyPr wrap="square">
            <a:spAutoFit/>
          </a:bodyPr>
          <a:lstStyle/>
          <a:p>
            <a:pPr algn="ctr"/>
            <a:r>
              <a:rPr lang="en-US" sz="2000" b="1" dirty="0">
                <a:effectLst/>
                <a:latin typeface="Times New Roman" panose="02020603050405020304" pitchFamily="18" charset="0"/>
                <a:ea typeface="Calibri" panose="020F0502020204030204" pitchFamily="34" charset="0"/>
              </a:rPr>
              <a:t>PLASTERING </a:t>
            </a:r>
            <a:endParaRPr lang="en-IN" sz="2000" dirty="0"/>
          </a:p>
        </p:txBody>
      </p:sp>
    </p:spTree>
    <p:extLst>
      <p:ext uri="{BB962C8B-B14F-4D97-AF65-F5344CB8AC3E}">
        <p14:creationId xmlns:p14="http://schemas.microsoft.com/office/powerpoint/2010/main" val="1936210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tf00001192</Template>
  <TotalTime>259</TotalTime>
  <Words>728</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Calibri</vt:lpstr>
      <vt:lpstr>Century Gothic</vt:lpstr>
      <vt:lpstr>Courier New</vt:lpstr>
      <vt:lpstr>Palatino Linotype</vt:lpstr>
      <vt:lpstr>Times New Roman</vt:lpstr>
      <vt:lpstr>Tunga</vt:lpstr>
      <vt:lpstr>Wingdings</vt:lpstr>
      <vt:lpstr>Executive</vt:lpstr>
      <vt:lpstr>PowerPoint Presentation</vt:lpstr>
      <vt:lpstr>CONTENTS</vt:lpstr>
      <vt:lpstr>ABSTRACT</vt:lpstr>
      <vt:lpstr>INTRODUCTION</vt:lpstr>
      <vt:lpstr>ORGANIZATION OVERVIEW</vt:lpstr>
      <vt:lpstr>WORK CARRIED OUT BY INTERN</vt:lpstr>
      <vt:lpstr>Continued..</vt:lpstr>
      <vt:lpstr>Continued..</vt:lpstr>
      <vt:lpstr>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Aili</dc:creator>
  <cp:lastModifiedBy>HP</cp:lastModifiedBy>
  <cp:revision>34</cp:revision>
  <dcterms:created xsi:type="dcterms:W3CDTF">2021-07-07T15:04:20Z</dcterms:created>
  <dcterms:modified xsi:type="dcterms:W3CDTF">2022-05-26T14:49:58Z</dcterms:modified>
</cp:coreProperties>
</file>